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6"/>
  </p:notesMasterIdLst>
  <p:sldIdLst>
    <p:sldId id="260" r:id="rId2"/>
    <p:sldId id="289" r:id="rId3"/>
    <p:sldId id="273" r:id="rId4"/>
    <p:sldId id="274" r:id="rId5"/>
    <p:sldId id="258" r:id="rId6"/>
    <p:sldId id="257" r:id="rId7"/>
    <p:sldId id="261" r:id="rId8"/>
    <p:sldId id="262" r:id="rId9"/>
    <p:sldId id="275" r:id="rId10"/>
    <p:sldId id="276" r:id="rId11"/>
    <p:sldId id="263" r:id="rId12"/>
    <p:sldId id="264" r:id="rId13"/>
    <p:sldId id="265" r:id="rId14"/>
    <p:sldId id="266" r:id="rId15"/>
    <p:sldId id="267" r:id="rId16"/>
    <p:sldId id="268" r:id="rId17"/>
    <p:sldId id="269" r:id="rId18"/>
    <p:sldId id="270" r:id="rId19"/>
    <p:sldId id="271"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27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4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9C554-EFC8-48DE-8A55-DEE691EB0045}" type="doc">
      <dgm:prSet loTypeId="urn:microsoft.com/office/officeart/2005/8/layout/hierarchy4" loCatId="hierarchy" qsTypeId="urn:microsoft.com/office/officeart/2005/8/quickstyle/3d2" qsCatId="3D" csTypeId="urn:microsoft.com/office/officeart/2005/8/colors/colorful2" csCatId="colorful" phldr="1"/>
      <dgm:spPr/>
      <dgm:t>
        <a:bodyPr/>
        <a:lstStyle/>
        <a:p>
          <a:endParaRPr lang="en-US"/>
        </a:p>
      </dgm:t>
    </dgm:pt>
    <dgm:pt modelId="{DCFC6707-1D3B-4255-844F-9204745F15A0}">
      <dgm:prSet phldrT="[Text]" custT="1"/>
      <dgm:spPr/>
      <dgm:t>
        <a:bodyPr/>
        <a:lstStyle/>
        <a:p>
          <a:r>
            <a:rPr lang="en-US" sz="2800" dirty="0" smtClean="0">
              <a:effectLst>
                <a:outerShdw blurRad="38100" dist="38100" dir="2700000" algn="tl">
                  <a:srgbClr val="000000">
                    <a:alpha val="43137"/>
                  </a:srgbClr>
                </a:outerShdw>
              </a:effectLst>
            </a:rPr>
            <a:t>Classified by the way they were formed</a:t>
          </a:r>
          <a:endParaRPr lang="en-US" sz="2800" dirty="0">
            <a:effectLst>
              <a:outerShdw blurRad="38100" dist="38100" dir="2700000" algn="tl">
                <a:srgbClr val="000000">
                  <a:alpha val="43137"/>
                </a:srgbClr>
              </a:outerShdw>
            </a:effectLst>
          </a:endParaRPr>
        </a:p>
      </dgm:t>
    </dgm:pt>
    <dgm:pt modelId="{FDEDDAF7-8A57-455D-8F30-C7A8E8E6DA8B}" type="parTrans" cxnId="{31059516-1B5C-4C75-B7B8-D218A32C819A}">
      <dgm:prSet/>
      <dgm:spPr/>
      <dgm:t>
        <a:bodyPr/>
        <a:lstStyle/>
        <a:p>
          <a:endParaRPr lang="en-US">
            <a:effectLst>
              <a:outerShdw blurRad="38100" dist="38100" dir="2700000" algn="tl">
                <a:srgbClr val="000000">
                  <a:alpha val="43137"/>
                </a:srgbClr>
              </a:outerShdw>
            </a:effectLst>
          </a:endParaRPr>
        </a:p>
      </dgm:t>
    </dgm:pt>
    <dgm:pt modelId="{570145B8-6EE8-4298-9397-49E09DE44776}" type="sibTrans" cxnId="{31059516-1B5C-4C75-B7B8-D218A32C819A}">
      <dgm:prSet/>
      <dgm:spPr/>
      <dgm:t>
        <a:bodyPr/>
        <a:lstStyle/>
        <a:p>
          <a:endParaRPr lang="en-US">
            <a:effectLst>
              <a:outerShdw blurRad="38100" dist="38100" dir="2700000" algn="tl">
                <a:srgbClr val="000000">
                  <a:alpha val="43137"/>
                </a:srgbClr>
              </a:outerShdw>
            </a:effectLst>
          </a:endParaRPr>
        </a:p>
      </dgm:t>
    </dgm:pt>
    <dgm:pt modelId="{4A02A40E-8EC6-4F84-A253-8A2D2FE37DF0}">
      <dgm:prSet phldrT="[Text]" custT="1"/>
      <dgm:spPr/>
      <dgm:t>
        <a:bodyPr/>
        <a:lstStyle/>
        <a:p>
          <a:r>
            <a:rPr lang="en-US" sz="2000" dirty="0" smtClean="0">
              <a:effectLst>
                <a:outerShdw blurRad="38100" dist="38100" dir="2700000" algn="tl">
                  <a:srgbClr val="000000">
                    <a:alpha val="43137"/>
                  </a:srgbClr>
                </a:outerShdw>
              </a:effectLst>
            </a:rPr>
            <a:t>Igneous</a:t>
          </a:r>
        </a:p>
        <a:p>
          <a:r>
            <a:rPr lang="en-US" sz="1600" dirty="0" smtClean="0">
              <a:effectLst>
                <a:outerShdw blurRad="38100" dist="38100" dir="2700000" algn="tl">
                  <a:srgbClr val="000000">
                    <a:alpha val="43137"/>
                  </a:srgbClr>
                </a:outerShdw>
              </a:effectLst>
            </a:rPr>
            <a:t>solidified from molten state</a:t>
          </a:r>
          <a:endParaRPr lang="en-US" sz="1600" dirty="0">
            <a:effectLst>
              <a:outerShdw blurRad="38100" dist="38100" dir="2700000" algn="tl">
                <a:srgbClr val="000000">
                  <a:alpha val="43137"/>
                </a:srgbClr>
              </a:outerShdw>
            </a:effectLst>
          </a:endParaRPr>
        </a:p>
      </dgm:t>
    </dgm:pt>
    <dgm:pt modelId="{D41DD920-851B-495A-897F-BBA0F1890E29}" type="parTrans" cxnId="{2F54CE12-D8F8-4E1D-A710-9CA7C1B25CB4}">
      <dgm:prSet/>
      <dgm:spPr/>
      <dgm:t>
        <a:bodyPr/>
        <a:lstStyle/>
        <a:p>
          <a:endParaRPr lang="en-US">
            <a:effectLst>
              <a:outerShdw blurRad="38100" dist="38100" dir="2700000" algn="tl">
                <a:srgbClr val="000000">
                  <a:alpha val="43137"/>
                </a:srgbClr>
              </a:outerShdw>
            </a:effectLst>
          </a:endParaRPr>
        </a:p>
      </dgm:t>
    </dgm:pt>
    <dgm:pt modelId="{90E00B0C-4BD9-43CB-BD92-08BD3117EA08}" type="sibTrans" cxnId="{2F54CE12-D8F8-4E1D-A710-9CA7C1B25CB4}">
      <dgm:prSet/>
      <dgm:spPr/>
      <dgm:t>
        <a:bodyPr/>
        <a:lstStyle/>
        <a:p>
          <a:endParaRPr lang="en-US">
            <a:effectLst>
              <a:outerShdw blurRad="38100" dist="38100" dir="2700000" algn="tl">
                <a:srgbClr val="000000">
                  <a:alpha val="43137"/>
                </a:srgbClr>
              </a:outerShdw>
            </a:effectLst>
          </a:endParaRPr>
        </a:p>
      </dgm:t>
    </dgm:pt>
    <dgm:pt modelId="{F29611BC-21B1-4623-B80A-484143C66F0E}">
      <dgm:prSet phldrT="[Text]" custT="1"/>
      <dgm:spPr/>
      <dgm:t>
        <a:bodyPr/>
        <a:lstStyle/>
        <a:p>
          <a:r>
            <a:rPr lang="en-US" sz="2000" dirty="0" smtClean="0">
              <a:effectLst>
                <a:outerShdw blurRad="38100" dist="38100" dir="2700000" algn="tl">
                  <a:srgbClr val="000000">
                    <a:alpha val="43137"/>
                  </a:srgbClr>
                </a:outerShdw>
              </a:effectLst>
            </a:rPr>
            <a:t>volcanic</a:t>
          </a:r>
        </a:p>
        <a:p>
          <a:r>
            <a:rPr lang="en-US" sz="1600" dirty="0" smtClean="0">
              <a:effectLst>
                <a:outerShdw blurRad="38100" dist="38100" dir="2700000" algn="tl">
                  <a:srgbClr val="000000">
                    <a:alpha val="43137"/>
                  </a:srgbClr>
                </a:outerShdw>
              </a:effectLst>
            </a:rPr>
            <a:t>(e.g. Basalt)</a:t>
          </a:r>
          <a:endParaRPr lang="en-US" sz="1600" dirty="0">
            <a:effectLst>
              <a:outerShdw blurRad="38100" dist="38100" dir="2700000" algn="tl">
                <a:srgbClr val="000000">
                  <a:alpha val="43137"/>
                </a:srgbClr>
              </a:outerShdw>
            </a:effectLst>
          </a:endParaRPr>
        </a:p>
      </dgm:t>
    </dgm:pt>
    <dgm:pt modelId="{E9F742B0-EC7B-45B1-8645-50F9A2294F5E}" type="parTrans" cxnId="{0BE148ED-C49B-444F-9CCF-0F1BC082B230}">
      <dgm:prSet/>
      <dgm:spPr/>
      <dgm:t>
        <a:bodyPr/>
        <a:lstStyle/>
        <a:p>
          <a:endParaRPr lang="en-US">
            <a:effectLst>
              <a:outerShdw blurRad="38100" dist="38100" dir="2700000" algn="tl">
                <a:srgbClr val="000000">
                  <a:alpha val="43137"/>
                </a:srgbClr>
              </a:outerShdw>
            </a:effectLst>
          </a:endParaRPr>
        </a:p>
      </dgm:t>
    </dgm:pt>
    <dgm:pt modelId="{3F12F2BD-D6DF-402E-974F-9B566845E7A2}" type="sibTrans" cxnId="{0BE148ED-C49B-444F-9CCF-0F1BC082B230}">
      <dgm:prSet/>
      <dgm:spPr/>
      <dgm:t>
        <a:bodyPr/>
        <a:lstStyle/>
        <a:p>
          <a:endParaRPr lang="en-US">
            <a:effectLst>
              <a:outerShdw blurRad="38100" dist="38100" dir="2700000" algn="tl">
                <a:srgbClr val="000000">
                  <a:alpha val="43137"/>
                </a:srgbClr>
              </a:outerShdw>
            </a:effectLst>
          </a:endParaRPr>
        </a:p>
      </dgm:t>
    </dgm:pt>
    <dgm:pt modelId="{8C2C0599-3914-430B-BCFD-028936B3BEDC}">
      <dgm:prSet phldrT="[Text]" custT="1"/>
      <dgm:spPr/>
      <dgm:t>
        <a:bodyPr/>
        <a:lstStyle/>
        <a:p>
          <a:r>
            <a:rPr lang="en-US" sz="2000" dirty="0" smtClean="0">
              <a:effectLst>
                <a:outerShdw blurRad="38100" dist="38100" dir="2700000" algn="tl">
                  <a:srgbClr val="000000">
                    <a:alpha val="43137"/>
                  </a:srgbClr>
                </a:outerShdw>
              </a:effectLst>
            </a:rPr>
            <a:t>plutonic</a:t>
          </a:r>
        </a:p>
        <a:p>
          <a:r>
            <a:rPr lang="en-US" sz="1600" dirty="0" smtClean="0">
              <a:effectLst>
                <a:outerShdw blurRad="38100" dist="38100" dir="2700000" algn="tl">
                  <a:srgbClr val="000000">
                    <a:alpha val="43137"/>
                  </a:srgbClr>
                </a:outerShdw>
              </a:effectLst>
            </a:rPr>
            <a:t>(e.g. Granite)</a:t>
          </a:r>
          <a:endParaRPr lang="en-US" sz="1600" dirty="0">
            <a:effectLst>
              <a:outerShdw blurRad="38100" dist="38100" dir="2700000" algn="tl">
                <a:srgbClr val="000000">
                  <a:alpha val="43137"/>
                </a:srgbClr>
              </a:outerShdw>
            </a:effectLst>
          </a:endParaRPr>
        </a:p>
      </dgm:t>
    </dgm:pt>
    <dgm:pt modelId="{C7D97555-D73D-4390-9151-A488D2CCED49}" type="parTrans" cxnId="{DBFB0A07-1253-49ED-969E-6892FD85A4FD}">
      <dgm:prSet/>
      <dgm:spPr/>
      <dgm:t>
        <a:bodyPr/>
        <a:lstStyle/>
        <a:p>
          <a:endParaRPr lang="en-US">
            <a:effectLst>
              <a:outerShdw blurRad="38100" dist="38100" dir="2700000" algn="tl">
                <a:srgbClr val="000000">
                  <a:alpha val="43137"/>
                </a:srgbClr>
              </a:outerShdw>
            </a:effectLst>
          </a:endParaRPr>
        </a:p>
      </dgm:t>
    </dgm:pt>
    <dgm:pt modelId="{3703C523-B48F-4A65-BC56-09B285F3032D}" type="sibTrans" cxnId="{DBFB0A07-1253-49ED-969E-6892FD85A4FD}">
      <dgm:prSet/>
      <dgm:spPr/>
      <dgm:t>
        <a:bodyPr/>
        <a:lstStyle/>
        <a:p>
          <a:endParaRPr lang="en-US">
            <a:effectLst>
              <a:outerShdw blurRad="38100" dist="38100" dir="2700000" algn="tl">
                <a:srgbClr val="000000">
                  <a:alpha val="43137"/>
                </a:srgbClr>
              </a:outerShdw>
            </a:effectLst>
          </a:endParaRPr>
        </a:p>
      </dgm:t>
    </dgm:pt>
    <dgm:pt modelId="{C6A2FC73-3BE3-4F74-A57A-5899F16335DB}">
      <dgm:prSet phldrT="[Text]" custT="1"/>
      <dgm:spPr/>
      <dgm:t>
        <a:bodyPr/>
        <a:lstStyle/>
        <a:p>
          <a:r>
            <a:rPr lang="en-US" sz="2000" dirty="0" smtClean="0">
              <a:effectLst>
                <a:outerShdw blurRad="38100" dist="38100" dir="2700000" algn="tl">
                  <a:srgbClr val="000000">
                    <a:alpha val="43137"/>
                  </a:srgbClr>
                </a:outerShdw>
              </a:effectLst>
            </a:rPr>
            <a:t>Sedimentary</a:t>
          </a:r>
        </a:p>
        <a:p>
          <a:r>
            <a:rPr lang="en-US" sz="1600" dirty="0" smtClean="0">
              <a:effectLst>
                <a:outerShdw blurRad="38100" dist="38100" dir="2700000" algn="tl">
                  <a:srgbClr val="000000">
                    <a:alpha val="43137"/>
                  </a:srgbClr>
                </a:outerShdw>
              </a:effectLst>
            </a:rPr>
            <a:t>(e.g. Sandstone)</a:t>
          </a:r>
          <a:endParaRPr lang="en-US" sz="1600" dirty="0">
            <a:effectLst>
              <a:outerShdw blurRad="38100" dist="38100" dir="2700000" algn="tl">
                <a:srgbClr val="000000">
                  <a:alpha val="43137"/>
                </a:srgbClr>
              </a:outerShdw>
            </a:effectLst>
          </a:endParaRPr>
        </a:p>
      </dgm:t>
    </dgm:pt>
    <dgm:pt modelId="{6B0E9A80-64B8-4FAC-8FED-D9804BC0E23F}" type="parTrans" cxnId="{B3F12CD3-33D9-4E0C-BAE2-918AF2C82B57}">
      <dgm:prSet/>
      <dgm:spPr/>
      <dgm:t>
        <a:bodyPr/>
        <a:lstStyle/>
        <a:p>
          <a:endParaRPr lang="en-US">
            <a:effectLst>
              <a:outerShdw blurRad="38100" dist="38100" dir="2700000" algn="tl">
                <a:srgbClr val="000000">
                  <a:alpha val="43137"/>
                </a:srgbClr>
              </a:outerShdw>
            </a:effectLst>
          </a:endParaRPr>
        </a:p>
      </dgm:t>
    </dgm:pt>
    <dgm:pt modelId="{180537BE-18C7-430E-BDB5-DD89F5417AED}" type="sibTrans" cxnId="{B3F12CD3-33D9-4E0C-BAE2-918AF2C82B57}">
      <dgm:prSet/>
      <dgm:spPr/>
      <dgm:t>
        <a:bodyPr/>
        <a:lstStyle/>
        <a:p>
          <a:endParaRPr lang="en-US">
            <a:effectLst>
              <a:outerShdw blurRad="38100" dist="38100" dir="2700000" algn="tl">
                <a:srgbClr val="000000">
                  <a:alpha val="43137"/>
                </a:srgbClr>
              </a:outerShdw>
            </a:effectLst>
          </a:endParaRPr>
        </a:p>
      </dgm:t>
    </dgm:pt>
    <dgm:pt modelId="{6A6FE6B7-D9C5-40E2-9EE1-9475F2242D92}">
      <dgm:prSet phldrT="[Text]" custT="1"/>
      <dgm:spPr/>
      <dgm:t>
        <a:bodyPr/>
        <a:lstStyle/>
        <a:p>
          <a:r>
            <a:rPr lang="en-US" sz="2000" dirty="0" smtClean="0">
              <a:effectLst>
                <a:outerShdw blurRad="38100" dist="38100" dir="2700000" algn="tl">
                  <a:srgbClr val="000000">
                    <a:alpha val="43137"/>
                  </a:srgbClr>
                </a:outerShdw>
              </a:effectLst>
            </a:rPr>
            <a:t>Metamorphic</a:t>
          </a:r>
        </a:p>
        <a:p>
          <a:r>
            <a:rPr lang="en-US" sz="1600" dirty="0" smtClean="0">
              <a:effectLst>
                <a:outerShdw blurRad="38100" dist="38100" dir="2700000" algn="tl">
                  <a:srgbClr val="000000">
                    <a:alpha val="43137"/>
                  </a:srgbClr>
                </a:outerShdw>
              </a:effectLst>
            </a:rPr>
            <a:t>(e.g. Marble)</a:t>
          </a:r>
          <a:endParaRPr lang="en-US" sz="2000" dirty="0">
            <a:effectLst>
              <a:outerShdw blurRad="38100" dist="38100" dir="2700000" algn="tl">
                <a:srgbClr val="000000">
                  <a:alpha val="43137"/>
                </a:srgbClr>
              </a:outerShdw>
            </a:effectLst>
          </a:endParaRPr>
        </a:p>
      </dgm:t>
    </dgm:pt>
    <dgm:pt modelId="{4D474A1A-9467-410D-86F2-43F9E4EA9FA8}" type="parTrans" cxnId="{EC24815E-A8D7-438A-82E3-85300EE3C871}">
      <dgm:prSet/>
      <dgm:spPr/>
      <dgm:t>
        <a:bodyPr/>
        <a:lstStyle/>
        <a:p>
          <a:endParaRPr lang="en-US">
            <a:effectLst>
              <a:outerShdw blurRad="38100" dist="38100" dir="2700000" algn="tl">
                <a:srgbClr val="000000">
                  <a:alpha val="43137"/>
                </a:srgbClr>
              </a:outerShdw>
            </a:effectLst>
          </a:endParaRPr>
        </a:p>
      </dgm:t>
    </dgm:pt>
    <dgm:pt modelId="{7F8C000E-E9E7-4A0A-B28B-DFC0C6306F27}" type="sibTrans" cxnId="{EC24815E-A8D7-438A-82E3-85300EE3C871}">
      <dgm:prSet/>
      <dgm:spPr/>
      <dgm:t>
        <a:bodyPr/>
        <a:lstStyle/>
        <a:p>
          <a:endParaRPr lang="en-US">
            <a:effectLst>
              <a:outerShdw blurRad="38100" dist="38100" dir="2700000" algn="tl">
                <a:srgbClr val="000000">
                  <a:alpha val="43137"/>
                </a:srgbClr>
              </a:outerShdw>
            </a:effectLst>
          </a:endParaRPr>
        </a:p>
      </dgm:t>
    </dgm:pt>
    <dgm:pt modelId="{10646F58-33D9-4641-A960-ED2813BEFB41}" type="pres">
      <dgm:prSet presAssocID="{8949C554-EFC8-48DE-8A55-DEE691EB0045}" presName="Name0" presStyleCnt="0">
        <dgm:presLayoutVars>
          <dgm:chPref val="1"/>
          <dgm:dir/>
          <dgm:animOne val="branch"/>
          <dgm:animLvl val="lvl"/>
          <dgm:resizeHandles/>
        </dgm:presLayoutVars>
      </dgm:prSet>
      <dgm:spPr/>
      <dgm:t>
        <a:bodyPr/>
        <a:lstStyle/>
        <a:p>
          <a:endParaRPr lang="en-US"/>
        </a:p>
      </dgm:t>
    </dgm:pt>
    <dgm:pt modelId="{4CFC5C26-CC57-4963-A647-7EAD7C0420DB}" type="pres">
      <dgm:prSet presAssocID="{DCFC6707-1D3B-4255-844F-9204745F15A0}" presName="vertOne" presStyleCnt="0"/>
      <dgm:spPr/>
    </dgm:pt>
    <dgm:pt modelId="{91C7539E-EB62-4E5A-BC4F-E803C198A8D5}" type="pres">
      <dgm:prSet presAssocID="{DCFC6707-1D3B-4255-844F-9204745F15A0}" presName="txOne" presStyleLbl="node0" presStyleIdx="0" presStyleCnt="1">
        <dgm:presLayoutVars>
          <dgm:chPref val="3"/>
        </dgm:presLayoutVars>
      </dgm:prSet>
      <dgm:spPr/>
      <dgm:t>
        <a:bodyPr/>
        <a:lstStyle/>
        <a:p>
          <a:endParaRPr lang="en-US"/>
        </a:p>
      </dgm:t>
    </dgm:pt>
    <dgm:pt modelId="{5A88F642-21A3-49EA-B731-643A0766A937}" type="pres">
      <dgm:prSet presAssocID="{DCFC6707-1D3B-4255-844F-9204745F15A0}" presName="parTransOne" presStyleCnt="0"/>
      <dgm:spPr/>
    </dgm:pt>
    <dgm:pt modelId="{40BCEE39-EC5C-4685-9291-CDF2E7564A63}" type="pres">
      <dgm:prSet presAssocID="{DCFC6707-1D3B-4255-844F-9204745F15A0}" presName="horzOne" presStyleCnt="0"/>
      <dgm:spPr/>
    </dgm:pt>
    <dgm:pt modelId="{FD91F821-1B8B-4D43-8CBA-3A13E2E08D9B}" type="pres">
      <dgm:prSet presAssocID="{4A02A40E-8EC6-4F84-A253-8A2D2FE37DF0}" presName="vertTwo" presStyleCnt="0"/>
      <dgm:spPr/>
    </dgm:pt>
    <dgm:pt modelId="{46554B19-A561-49A9-878A-BDE54E7DF204}" type="pres">
      <dgm:prSet presAssocID="{4A02A40E-8EC6-4F84-A253-8A2D2FE37DF0}" presName="txTwo" presStyleLbl="node2" presStyleIdx="0" presStyleCnt="3">
        <dgm:presLayoutVars>
          <dgm:chPref val="3"/>
        </dgm:presLayoutVars>
      </dgm:prSet>
      <dgm:spPr/>
      <dgm:t>
        <a:bodyPr/>
        <a:lstStyle/>
        <a:p>
          <a:endParaRPr lang="en-US"/>
        </a:p>
      </dgm:t>
    </dgm:pt>
    <dgm:pt modelId="{DFD50925-2836-4F64-96B1-EEB47A8154B6}" type="pres">
      <dgm:prSet presAssocID="{4A02A40E-8EC6-4F84-A253-8A2D2FE37DF0}" presName="parTransTwo" presStyleCnt="0"/>
      <dgm:spPr/>
    </dgm:pt>
    <dgm:pt modelId="{964389E4-3BE8-4C02-BA1E-D7026FF9AB97}" type="pres">
      <dgm:prSet presAssocID="{4A02A40E-8EC6-4F84-A253-8A2D2FE37DF0}" presName="horzTwo" presStyleCnt="0"/>
      <dgm:spPr/>
    </dgm:pt>
    <dgm:pt modelId="{D86CBD37-51DD-44FD-8858-8857EFCDA5F1}" type="pres">
      <dgm:prSet presAssocID="{F29611BC-21B1-4623-B80A-484143C66F0E}" presName="vertThree" presStyleCnt="0"/>
      <dgm:spPr/>
    </dgm:pt>
    <dgm:pt modelId="{5D4C0356-E787-4DEF-9571-437DE65CE01F}" type="pres">
      <dgm:prSet presAssocID="{F29611BC-21B1-4623-B80A-484143C66F0E}" presName="txThree" presStyleLbl="node3" presStyleIdx="0" presStyleCnt="2">
        <dgm:presLayoutVars>
          <dgm:chPref val="3"/>
        </dgm:presLayoutVars>
      </dgm:prSet>
      <dgm:spPr/>
      <dgm:t>
        <a:bodyPr/>
        <a:lstStyle/>
        <a:p>
          <a:endParaRPr lang="en-US"/>
        </a:p>
      </dgm:t>
    </dgm:pt>
    <dgm:pt modelId="{E23DEB87-D80E-4B60-89DA-4AC4123AC60D}" type="pres">
      <dgm:prSet presAssocID="{F29611BC-21B1-4623-B80A-484143C66F0E}" presName="horzThree" presStyleCnt="0"/>
      <dgm:spPr/>
    </dgm:pt>
    <dgm:pt modelId="{D684E986-DED0-4D5B-8FFF-B78D58DE9EDD}" type="pres">
      <dgm:prSet presAssocID="{3F12F2BD-D6DF-402E-974F-9B566845E7A2}" presName="sibSpaceThree" presStyleCnt="0"/>
      <dgm:spPr/>
    </dgm:pt>
    <dgm:pt modelId="{3519C873-E305-4D4C-A206-212278052952}" type="pres">
      <dgm:prSet presAssocID="{8C2C0599-3914-430B-BCFD-028936B3BEDC}" presName="vertThree" presStyleCnt="0"/>
      <dgm:spPr/>
    </dgm:pt>
    <dgm:pt modelId="{C951B300-558E-44E1-9054-11F0FF16F50B}" type="pres">
      <dgm:prSet presAssocID="{8C2C0599-3914-430B-BCFD-028936B3BEDC}" presName="txThree" presStyleLbl="node3" presStyleIdx="1" presStyleCnt="2">
        <dgm:presLayoutVars>
          <dgm:chPref val="3"/>
        </dgm:presLayoutVars>
      </dgm:prSet>
      <dgm:spPr/>
      <dgm:t>
        <a:bodyPr/>
        <a:lstStyle/>
        <a:p>
          <a:endParaRPr lang="en-US"/>
        </a:p>
      </dgm:t>
    </dgm:pt>
    <dgm:pt modelId="{C99E7DA2-4471-40DA-86DA-A738FC5811E4}" type="pres">
      <dgm:prSet presAssocID="{8C2C0599-3914-430B-BCFD-028936B3BEDC}" presName="horzThree" presStyleCnt="0"/>
      <dgm:spPr/>
    </dgm:pt>
    <dgm:pt modelId="{796A3E32-6076-461A-8C1C-CEAB24392293}" type="pres">
      <dgm:prSet presAssocID="{90E00B0C-4BD9-43CB-BD92-08BD3117EA08}" presName="sibSpaceTwo" presStyleCnt="0"/>
      <dgm:spPr/>
    </dgm:pt>
    <dgm:pt modelId="{1CED277A-8974-46A9-8883-76028AB3EEAE}" type="pres">
      <dgm:prSet presAssocID="{C6A2FC73-3BE3-4F74-A57A-5899F16335DB}" presName="vertTwo" presStyleCnt="0"/>
      <dgm:spPr/>
    </dgm:pt>
    <dgm:pt modelId="{839DDAA2-F4D9-4C94-96FD-E1FD98DAEAE8}" type="pres">
      <dgm:prSet presAssocID="{C6A2FC73-3BE3-4F74-A57A-5899F16335DB}" presName="txTwo" presStyleLbl="node2" presStyleIdx="1" presStyleCnt="3">
        <dgm:presLayoutVars>
          <dgm:chPref val="3"/>
        </dgm:presLayoutVars>
      </dgm:prSet>
      <dgm:spPr/>
      <dgm:t>
        <a:bodyPr/>
        <a:lstStyle/>
        <a:p>
          <a:endParaRPr lang="en-US"/>
        </a:p>
      </dgm:t>
    </dgm:pt>
    <dgm:pt modelId="{EA773186-710A-4E16-BB01-43A2ADC95BF7}" type="pres">
      <dgm:prSet presAssocID="{C6A2FC73-3BE3-4F74-A57A-5899F16335DB}" presName="horzTwo" presStyleCnt="0"/>
      <dgm:spPr/>
    </dgm:pt>
    <dgm:pt modelId="{329206B7-934B-40DE-B7D8-A0FAA6093FE0}" type="pres">
      <dgm:prSet presAssocID="{180537BE-18C7-430E-BDB5-DD89F5417AED}" presName="sibSpaceTwo" presStyleCnt="0"/>
      <dgm:spPr/>
    </dgm:pt>
    <dgm:pt modelId="{7FBC0BF7-2FB8-48CD-8CF9-22E7E5016B2D}" type="pres">
      <dgm:prSet presAssocID="{6A6FE6B7-D9C5-40E2-9EE1-9475F2242D92}" presName="vertTwo" presStyleCnt="0"/>
      <dgm:spPr/>
    </dgm:pt>
    <dgm:pt modelId="{D2EF522A-31E2-4916-A0B6-0DB9FF20FD44}" type="pres">
      <dgm:prSet presAssocID="{6A6FE6B7-D9C5-40E2-9EE1-9475F2242D92}" presName="txTwo" presStyleLbl="node2" presStyleIdx="2" presStyleCnt="3">
        <dgm:presLayoutVars>
          <dgm:chPref val="3"/>
        </dgm:presLayoutVars>
      </dgm:prSet>
      <dgm:spPr/>
      <dgm:t>
        <a:bodyPr/>
        <a:lstStyle/>
        <a:p>
          <a:endParaRPr lang="en-US"/>
        </a:p>
      </dgm:t>
    </dgm:pt>
    <dgm:pt modelId="{D640B455-3417-42D3-B494-7823929AC642}" type="pres">
      <dgm:prSet presAssocID="{6A6FE6B7-D9C5-40E2-9EE1-9475F2242D92}" presName="horzTwo" presStyleCnt="0"/>
      <dgm:spPr/>
    </dgm:pt>
  </dgm:ptLst>
  <dgm:cxnLst>
    <dgm:cxn modelId="{E79DCD2A-4C35-4D90-B0D8-E1B189EB4BD6}" type="presOf" srcId="{4A02A40E-8EC6-4F84-A253-8A2D2FE37DF0}" destId="{46554B19-A561-49A9-878A-BDE54E7DF204}" srcOrd="0" destOrd="0" presId="urn:microsoft.com/office/officeart/2005/8/layout/hierarchy4"/>
    <dgm:cxn modelId="{BA87CECE-D8E4-479D-81DB-4CC6F2080380}" type="presOf" srcId="{8C2C0599-3914-430B-BCFD-028936B3BEDC}" destId="{C951B300-558E-44E1-9054-11F0FF16F50B}" srcOrd="0" destOrd="0" presId="urn:microsoft.com/office/officeart/2005/8/layout/hierarchy4"/>
    <dgm:cxn modelId="{31059516-1B5C-4C75-B7B8-D218A32C819A}" srcId="{8949C554-EFC8-48DE-8A55-DEE691EB0045}" destId="{DCFC6707-1D3B-4255-844F-9204745F15A0}" srcOrd="0" destOrd="0" parTransId="{FDEDDAF7-8A57-455D-8F30-C7A8E8E6DA8B}" sibTransId="{570145B8-6EE8-4298-9397-49E09DE44776}"/>
    <dgm:cxn modelId="{DBFB0A07-1253-49ED-969E-6892FD85A4FD}" srcId="{4A02A40E-8EC6-4F84-A253-8A2D2FE37DF0}" destId="{8C2C0599-3914-430B-BCFD-028936B3BEDC}" srcOrd="1" destOrd="0" parTransId="{C7D97555-D73D-4390-9151-A488D2CCED49}" sibTransId="{3703C523-B48F-4A65-BC56-09B285F3032D}"/>
    <dgm:cxn modelId="{0BE148ED-C49B-444F-9CCF-0F1BC082B230}" srcId="{4A02A40E-8EC6-4F84-A253-8A2D2FE37DF0}" destId="{F29611BC-21B1-4623-B80A-484143C66F0E}" srcOrd="0" destOrd="0" parTransId="{E9F742B0-EC7B-45B1-8645-50F9A2294F5E}" sibTransId="{3F12F2BD-D6DF-402E-974F-9B566845E7A2}"/>
    <dgm:cxn modelId="{8EA8AEC9-54F5-40F7-A7FF-8BAAE6B82257}" type="presOf" srcId="{8949C554-EFC8-48DE-8A55-DEE691EB0045}" destId="{10646F58-33D9-4641-A960-ED2813BEFB41}" srcOrd="0" destOrd="0" presId="urn:microsoft.com/office/officeart/2005/8/layout/hierarchy4"/>
    <dgm:cxn modelId="{B3F12CD3-33D9-4E0C-BAE2-918AF2C82B57}" srcId="{DCFC6707-1D3B-4255-844F-9204745F15A0}" destId="{C6A2FC73-3BE3-4F74-A57A-5899F16335DB}" srcOrd="1" destOrd="0" parTransId="{6B0E9A80-64B8-4FAC-8FED-D9804BC0E23F}" sibTransId="{180537BE-18C7-430E-BDB5-DD89F5417AED}"/>
    <dgm:cxn modelId="{297FF88A-1DD3-4BFD-9A88-68ED4A413A85}" type="presOf" srcId="{C6A2FC73-3BE3-4F74-A57A-5899F16335DB}" destId="{839DDAA2-F4D9-4C94-96FD-E1FD98DAEAE8}" srcOrd="0" destOrd="0" presId="urn:microsoft.com/office/officeart/2005/8/layout/hierarchy4"/>
    <dgm:cxn modelId="{49EB52F4-6241-4A3F-BA2C-EC71CD4B7DF1}" type="presOf" srcId="{DCFC6707-1D3B-4255-844F-9204745F15A0}" destId="{91C7539E-EB62-4E5A-BC4F-E803C198A8D5}" srcOrd="0" destOrd="0" presId="urn:microsoft.com/office/officeart/2005/8/layout/hierarchy4"/>
    <dgm:cxn modelId="{EC24815E-A8D7-438A-82E3-85300EE3C871}" srcId="{DCFC6707-1D3B-4255-844F-9204745F15A0}" destId="{6A6FE6B7-D9C5-40E2-9EE1-9475F2242D92}" srcOrd="2" destOrd="0" parTransId="{4D474A1A-9467-410D-86F2-43F9E4EA9FA8}" sibTransId="{7F8C000E-E9E7-4A0A-B28B-DFC0C6306F27}"/>
    <dgm:cxn modelId="{DDC6A9DA-2058-41A2-9FE2-54DAE18BF832}" type="presOf" srcId="{F29611BC-21B1-4623-B80A-484143C66F0E}" destId="{5D4C0356-E787-4DEF-9571-437DE65CE01F}" srcOrd="0" destOrd="0" presId="urn:microsoft.com/office/officeart/2005/8/layout/hierarchy4"/>
    <dgm:cxn modelId="{2F54CE12-D8F8-4E1D-A710-9CA7C1B25CB4}" srcId="{DCFC6707-1D3B-4255-844F-9204745F15A0}" destId="{4A02A40E-8EC6-4F84-A253-8A2D2FE37DF0}" srcOrd="0" destOrd="0" parTransId="{D41DD920-851B-495A-897F-BBA0F1890E29}" sibTransId="{90E00B0C-4BD9-43CB-BD92-08BD3117EA08}"/>
    <dgm:cxn modelId="{80755A1A-1A1E-4B31-BDE0-28733843B148}" type="presOf" srcId="{6A6FE6B7-D9C5-40E2-9EE1-9475F2242D92}" destId="{D2EF522A-31E2-4916-A0B6-0DB9FF20FD44}" srcOrd="0" destOrd="0" presId="urn:microsoft.com/office/officeart/2005/8/layout/hierarchy4"/>
    <dgm:cxn modelId="{344358D5-6156-4F88-9F6E-B22DF003F962}" type="presParOf" srcId="{10646F58-33D9-4641-A960-ED2813BEFB41}" destId="{4CFC5C26-CC57-4963-A647-7EAD7C0420DB}" srcOrd="0" destOrd="0" presId="urn:microsoft.com/office/officeart/2005/8/layout/hierarchy4"/>
    <dgm:cxn modelId="{16B2CDF3-016D-40AF-9223-B75DBB0093EF}" type="presParOf" srcId="{4CFC5C26-CC57-4963-A647-7EAD7C0420DB}" destId="{91C7539E-EB62-4E5A-BC4F-E803C198A8D5}" srcOrd="0" destOrd="0" presId="urn:microsoft.com/office/officeart/2005/8/layout/hierarchy4"/>
    <dgm:cxn modelId="{1853FDFB-2662-433D-8101-FBC05E160DDA}" type="presParOf" srcId="{4CFC5C26-CC57-4963-A647-7EAD7C0420DB}" destId="{5A88F642-21A3-49EA-B731-643A0766A937}" srcOrd="1" destOrd="0" presId="urn:microsoft.com/office/officeart/2005/8/layout/hierarchy4"/>
    <dgm:cxn modelId="{85B17A1A-B3C7-4F33-9636-CDC91034022E}" type="presParOf" srcId="{4CFC5C26-CC57-4963-A647-7EAD7C0420DB}" destId="{40BCEE39-EC5C-4685-9291-CDF2E7564A63}" srcOrd="2" destOrd="0" presId="urn:microsoft.com/office/officeart/2005/8/layout/hierarchy4"/>
    <dgm:cxn modelId="{A4C8B057-C444-4192-9891-F5D64E195F9D}" type="presParOf" srcId="{40BCEE39-EC5C-4685-9291-CDF2E7564A63}" destId="{FD91F821-1B8B-4D43-8CBA-3A13E2E08D9B}" srcOrd="0" destOrd="0" presId="urn:microsoft.com/office/officeart/2005/8/layout/hierarchy4"/>
    <dgm:cxn modelId="{FE076A9D-0493-409B-923F-430AB179EC42}" type="presParOf" srcId="{FD91F821-1B8B-4D43-8CBA-3A13E2E08D9B}" destId="{46554B19-A561-49A9-878A-BDE54E7DF204}" srcOrd="0" destOrd="0" presId="urn:microsoft.com/office/officeart/2005/8/layout/hierarchy4"/>
    <dgm:cxn modelId="{2DF62473-A871-460D-AE84-B5EA4776B194}" type="presParOf" srcId="{FD91F821-1B8B-4D43-8CBA-3A13E2E08D9B}" destId="{DFD50925-2836-4F64-96B1-EEB47A8154B6}" srcOrd="1" destOrd="0" presId="urn:microsoft.com/office/officeart/2005/8/layout/hierarchy4"/>
    <dgm:cxn modelId="{622BE1BE-D9F7-4F94-BE73-C5898998295C}" type="presParOf" srcId="{FD91F821-1B8B-4D43-8CBA-3A13E2E08D9B}" destId="{964389E4-3BE8-4C02-BA1E-D7026FF9AB97}" srcOrd="2" destOrd="0" presId="urn:microsoft.com/office/officeart/2005/8/layout/hierarchy4"/>
    <dgm:cxn modelId="{01F82FDE-D1D6-4E43-9275-42B87490383A}" type="presParOf" srcId="{964389E4-3BE8-4C02-BA1E-D7026FF9AB97}" destId="{D86CBD37-51DD-44FD-8858-8857EFCDA5F1}" srcOrd="0" destOrd="0" presId="urn:microsoft.com/office/officeart/2005/8/layout/hierarchy4"/>
    <dgm:cxn modelId="{F0123AE3-1B1D-4AB4-B1FC-7648D8F90405}" type="presParOf" srcId="{D86CBD37-51DD-44FD-8858-8857EFCDA5F1}" destId="{5D4C0356-E787-4DEF-9571-437DE65CE01F}" srcOrd="0" destOrd="0" presId="urn:microsoft.com/office/officeart/2005/8/layout/hierarchy4"/>
    <dgm:cxn modelId="{43D20995-4206-4184-8B2C-0FBD600386D9}" type="presParOf" srcId="{D86CBD37-51DD-44FD-8858-8857EFCDA5F1}" destId="{E23DEB87-D80E-4B60-89DA-4AC4123AC60D}" srcOrd="1" destOrd="0" presId="urn:microsoft.com/office/officeart/2005/8/layout/hierarchy4"/>
    <dgm:cxn modelId="{BFE49221-EB5F-4866-9876-2E2838C0AA8E}" type="presParOf" srcId="{964389E4-3BE8-4C02-BA1E-D7026FF9AB97}" destId="{D684E986-DED0-4D5B-8FFF-B78D58DE9EDD}" srcOrd="1" destOrd="0" presId="urn:microsoft.com/office/officeart/2005/8/layout/hierarchy4"/>
    <dgm:cxn modelId="{00AA7999-F79D-48FF-8E48-610523222F9D}" type="presParOf" srcId="{964389E4-3BE8-4C02-BA1E-D7026FF9AB97}" destId="{3519C873-E305-4D4C-A206-212278052952}" srcOrd="2" destOrd="0" presId="urn:microsoft.com/office/officeart/2005/8/layout/hierarchy4"/>
    <dgm:cxn modelId="{03CFDA6D-4218-47BB-9DC2-C76C52C699F9}" type="presParOf" srcId="{3519C873-E305-4D4C-A206-212278052952}" destId="{C951B300-558E-44E1-9054-11F0FF16F50B}" srcOrd="0" destOrd="0" presId="urn:microsoft.com/office/officeart/2005/8/layout/hierarchy4"/>
    <dgm:cxn modelId="{0B3B46C8-574A-49D1-8637-05DE782519B5}" type="presParOf" srcId="{3519C873-E305-4D4C-A206-212278052952}" destId="{C99E7DA2-4471-40DA-86DA-A738FC5811E4}" srcOrd="1" destOrd="0" presId="urn:microsoft.com/office/officeart/2005/8/layout/hierarchy4"/>
    <dgm:cxn modelId="{8E60CEBE-B2DB-474B-9F46-E77B1BE58604}" type="presParOf" srcId="{40BCEE39-EC5C-4685-9291-CDF2E7564A63}" destId="{796A3E32-6076-461A-8C1C-CEAB24392293}" srcOrd="1" destOrd="0" presId="urn:microsoft.com/office/officeart/2005/8/layout/hierarchy4"/>
    <dgm:cxn modelId="{0F97941F-B985-4CD0-8A31-4AB4B263FF83}" type="presParOf" srcId="{40BCEE39-EC5C-4685-9291-CDF2E7564A63}" destId="{1CED277A-8974-46A9-8883-76028AB3EEAE}" srcOrd="2" destOrd="0" presId="urn:microsoft.com/office/officeart/2005/8/layout/hierarchy4"/>
    <dgm:cxn modelId="{E0F113F7-DB91-4DFF-8A68-1DEDE8BEAF38}" type="presParOf" srcId="{1CED277A-8974-46A9-8883-76028AB3EEAE}" destId="{839DDAA2-F4D9-4C94-96FD-E1FD98DAEAE8}" srcOrd="0" destOrd="0" presId="urn:microsoft.com/office/officeart/2005/8/layout/hierarchy4"/>
    <dgm:cxn modelId="{377EAD6C-EF18-4344-8BF4-6A3B88444C90}" type="presParOf" srcId="{1CED277A-8974-46A9-8883-76028AB3EEAE}" destId="{EA773186-710A-4E16-BB01-43A2ADC95BF7}" srcOrd="1" destOrd="0" presId="urn:microsoft.com/office/officeart/2005/8/layout/hierarchy4"/>
    <dgm:cxn modelId="{E2E214FC-1E1A-482F-9B66-A66EA4473CEC}" type="presParOf" srcId="{40BCEE39-EC5C-4685-9291-CDF2E7564A63}" destId="{329206B7-934B-40DE-B7D8-A0FAA6093FE0}" srcOrd="3" destOrd="0" presId="urn:microsoft.com/office/officeart/2005/8/layout/hierarchy4"/>
    <dgm:cxn modelId="{55C7B00E-2C81-4F0E-9653-95D122416005}" type="presParOf" srcId="{40BCEE39-EC5C-4685-9291-CDF2E7564A63}" destId="{7FBC0BF7-2FB8-48CD-8CF9-22E7E5016B2D}" srcOrd="4" destOrd="0" presId="urn:microsoft.com/office/officeart/2005/8/layout/hierarchy4"/>
    <dgm:cxn modelId="{A9ED978F-2A59-4970-966A-5C2184EF56DF}" type="presParOf" srcId="{7FBC0BF7-2FB8-48CD-8CF9-22E7E5016B2D}" destId="{D2EF522A-31E2-4916-A0B6-0DB9FF20FD44}" srcOrd="0" destOrd="0" presId="urn:microsoft.com/office/officeart/2005/8/layout/hierarchy4"/>
    <dgm:cxn modelId="{A3E764E2-FAED-449F-BFA1-035EFB72BA29}" type="presParOf" srcId="{7FBC0BF7-2FB8-48CD-8CF9-22E7E5016B2D}" destId="{D640B455-3417-42D3-B494-7823929AC642}"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C7539E-EB62-4E5A-BC4F-E803C198A8D5}">
      <dsp:nvSpPr>
        <dsp:cNvPr id="0" name=""/>
        <dsp:cNvSpPr/>
      </dsp:nvSpPr>
      <dsp:spPr>
        <a:xfrm>
          <a:off x="3591" y="2093"/>
          <a:ext cx="7576303" cy="13130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Classified by the way they were formed</a:t>
          </a:r>
          <a:endParaRPr lang="en-US" sz="2800" kern="1200" dirty="0">
            <a:effectLst>
              <a:outerShdw blurRad="38100" dist="38100" dir="2700000" algn="tl">
                <a:srgbClr val="000000">
                  <a:alpha val="43137"/>
                </a:srgbClr>
              </a:outerShdw>
            </a:effectLst>
          </a:endParaRPr>
        </a:p>
      </dsp:txBody>
      <dsp:txXfrm>
        <a:off x="3591" y="2093"/>
        <a:ext cx="7576303" cy="1313089"/>
      </dsp:txXfrm>
    </dsp:sp>
    <dsp:sp modelId="{46554B19-A561-49A9-878A-BDE54E7DF204}">
      <dsp:nvSpPr>
        <dsp:cNvPr id="0" name=""/>
        <dsp:cNvSpPr/>
      </dsp:nvSpPr>
      <dsp:spPr>
        <a:xfrm>
          <a:off x="3591" y="1447686"/>
          <a:ext cx="3674777" cy="13130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Igneous</a:t>
          </a:r>
        </a:p>
        <a:p>
          <a:pPr lvl="0" algn="ctr" defTabSz="8890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solidified from molten state</a:t>
          </a:r>
          <a:endParaRPr lang="en-US" sz="1600" kern="1200" dirty="0">
            <a:effectLst>
              <a:outerShdw blurRad="38100" dist="38100" dir="2700000" algn="tl">
                <a:srgbClr val="000000">
                  <a:alpha val="43137"/>
                </a:srgbClr>
              </a:outerShdw>
            </a:effectLst>
          </a:endParaRPr>
        </a:p>
      </dsp:txBody>
      <dsp:txXfrm>
        <a:off x="3591" y="1447686"/>
        <a:ext cx="3674777" cy="1313089"/>
      </dsp:txXfrm>
    </dsp:sp>
    <dsp:sp modelId="{5D4C0356-E787-4DEF-9571-437DE65CE01F}">
      <dsp:nvSpPr>
        <dsp:cNvPr id="0" name=""/>
        <dsp:cNvSpPr/>
      </dsp:nvSpPr>
      <dsp:spPr>
        <a:xfrm>
          <a:off x="3591" y="2893280"/>
          <a:ext cx="1799597" cy="131308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volcanic</a:t>
          </a:r>
        </a:p>
        <a:p>
          <a:pPr lvl="0" algn="ctr" defTabSz="8890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(e.g. Basalt)</a:t>
          </a:r>
          <a:endParaRPr lang="en-US" sz="1600" kern="1200" dirty="0">
            <a:effectLst>
              <a:outerShdw blurRad="38100" dist="38100" dir="2700000" algn="tl">
                <a:srgbClr val="000000">
                  <a:alpha val="43137"/>
                </a:srgbClr>
              </a:outerShdw>
            </a:effectLst>
          </a:endParaRPr>
        </a:p>
      </dsp:txBody>
      <dsp:txXfrm>
        <a:off x="3591" y="2893280"/>
        <a:ext cx="1799597" cy="1313089"/>
      </dsp:txXfrm>
    </dsp:sp>
    <dsp:sp modelId="{C951B300-558E-44E1-9054-11F0FF16F50B}">
      <dsp:nvSpPr>
        <dsp:cNvPr id="0" name=""/>
        <dsp:cNvSpPr/>
      </dsp:nvSpPr>
      <dsp:spPr>
        <a:xfrm>
          <a:off x="1878771" y="2893280"/>
          <a:ext cx="1799597" cy="131308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plutonic</a:t>
          </a:r>
        </a:p>
        <a:p>
          <a:pPr lvl="0" algn="ctr" defTabSz="8890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(e.g. Granite)</a:t>
          </a:r>
          <a:endParaRPr lang="en-US" sz="1600" kern="1200" dirty="0">
            <a:effectLst>
              <a:outerShdw blurRad="38100" dist="38100" dir="2700000" algn="tl">
                <a:srgbClr val="000000">
                  <a:alpha val="43137"/>
                </a:srgbClr>
              </a:outerShdw>
            </a:effectLst>
          </a:endParaRPr>
        </a:p>
      </dsp:txBody>
      <dsp:txXfrm>
        <a:off x="1878771" y="2893280"/>
        <a:ext cx="1799597" cy="1313089"/>
      </dsp:txXfrm>
    </dsp:sp>
    <dsp:sp modelId="{839DDAA2-F4D9-4C94-96FD-E1FD98DAEAE8}">
      <dsp:nvSpPr>
        <dsp:cNvPr id="0" name=""/>
        <dsp:cNvSpPr/>
      </dsp:nvSpPr>
      <dsp:spPr>
        <a:xfrm>
          <a:off x="3829535" y="1447686"/>
          <a:ext cx="1799597" cy="13130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Sedimentary</a:t>
          </a:r>
        </a:p>
        <a:p>
          <a:pPr lvl="0" algn="ctr" defTabSz="8890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(e.g. Sandstone)</a:t>
          </a:r>
          <a:endParaRPr lang="en-US" sz="1600" kern="1200" dirty="0">
            <a:effectLst>
              <a:outerShdw blurRad="38100" dist="38100" dir="2700000" algn="tl">
                <a:srgbClr val="000000">
                  <a:alpha val="43137"/>
                </a:srgbClr>
              </a:outerShdw>
            </a:effectLst>
          </a:endParaRPr>
        </a:p>
      </dsp:txBody>
      <dsp:txXfrm>
        <a:off x="3829535" y="1447686"/>
        <a:ext cx="1799597" cy="1313089"/>
      </dsp:txXfrm>
    </dsp:sp>
    <dsp:sp modelId="{D2EF522A-31E2-4916-A0B6-0DB9FF20FD44}">
      <dsp:nvSpPr>
        <dsp:cNvPr id="0" name=""/>
        <dsp:cNvSpPr/>
      </dsp:nvSpPr>
      <dsp:spPr>
        <a:xfrm>
          <a:off x="5780298" y="1447686"/>
          <a:ext cx="1799597" cy="13130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Metamorphic</a:t>
          </a:r>
        </a:p>
        <a:p>
          <a:pPr lvl="0" algn="ctr" defTabSz="8890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(e.g. Marble)</a:t>
          </a:r>
          <a:endParaRPr lang="en-US" sz="2000" kern="1200" dirty="0">
            <a:effectLst>
              <a:outerShdw blurRad="38100" dist="38100" dir="2700000" algn="tl">
                <a:srgbClr val="000000">
                  <a:alpha val="43137"/>
                </a:srgbClr>
              </a:outerShdw>
            </a:effectLst>
          </a:endParaRPr>
        </a:p>
      </dsp:txBody>
      <dsp:txXfrm>
        <a:off x="5780298" y="1447686"/>
        <a:ext cx="1799597" cy="1313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ADBF8-15B5-4829-BB07-DE30893BEE6B}" type="datetimeFigureOut">
              <a:rPr lang="en-US" smtClean="0"/>
              <a:pPr/>
              <a:t>8/30/2010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DA2AB-0CAE-4C93-ACFD-D1E36B3BDF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101EABE0-A7EE-44AC-AA19-B4A771D67F2A}"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E5F3434-9B04-40A8-98FB-A171426C50B7}" type="slidenum">
              <a:rPr lang="en-US" smtClean="0"/>
              <a:pPr/>
              <a:t>54</a:t>
            </a:fld>
            <a:endParaRPr lang="en-US"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The split spoon consists off a barrel that is attached to a driver shoe for penetration into the formation and to a head assembly for connection to drill rod.  Split spoons are made of steel.  The standard dimensions for a split spoon are two inches in outside diameter, and 1.38 inches in inside diameter.  The most commonly used split spoons are from 18 to 5 ft. long, normally about two feet.  Sampling is accomplished by attaching the spoon to the end of drill rod and lowering to the bottom of a whole where it rests on undisturbed formation.  The spoon is usually driven into the formation by a 140 pound weight dropped through a 30 in. interval.  Using a standard split spoon and a standard driving force allows an estimation of the formation bearing capacity.  As the spoon is driven, the formation sample is forced into the barrel.  The sample is retrieved by pulling up the spoon on the drill rod.  The spoon is  opened along its length for easy retrieval.</a:t>
            </a:r>
          </a:p>
          <a:p>
            <a:pPr eaLnBrk="1" hangingPunct="1"/>
            <a:endParaRPr lang="en-US" smtClean="0"/>
          </a:p>
          <a:p>
            <a:pPr eaLnBrk="1" hangingPunct="1"/>
            <a:r>
              <a:rPr lang="en-US" smtClean="0"/>
              <a:t>The thin wall spoon is not driven, but rather forced into the ground using a hydraulic mechanism.  The reason it is not driven is because the walls are too thin to support the blows from the weight.</a:t>
            </a:r>
          </a:p>
          <a:p>
            <a:pPr eaLnBrk="1" hangingPunct="1"/>
            <a:endParaRPr lang="en-US" smtClean="0"/>
          </a:p>
          <a:p>
            <a:pPr eaLnBrk="1" hangingPunct="1"/>
            <a:r>
              <a:rPr lang="en-US" smtClean="0"/>
              <a:t>Most testing that we see done in South Florida using a split spoon will go down about 30 feet.  However, it is possible to use these devices down to about 150 feet.</a:t>
            </a:r>
          </a:p>
          <a:p>
            <a:pPr eaLnBrk="1" hangingPunct="1"/>
            <a:endParaRPr lang="en-US" smtClean="0"/>
          </a:p>
          <a:p>
            <a:pPr eaLnBrk="1" hangingPunct="1"/>
            <a:r>
              <a:rPr lang="en-US" smtClean="0"/>
              <a:t>There are many companies that do this type of testing.  The data that I have, which is not necessarily current, indicates that you will pay about $50 per whole.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043789B-4EDE-405A-8DF1-03F7025EEB07}" type="slidenum">
              <a:rPr lang="en-US" smtClean="0"/>
              <a:pPr/>
              <a:t>68</a:t>
            </a:fld>
            <a:endParaRPr lang="en-US"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Using the normal thick wall split spoon disturbs the soil.  Consequently, what you see in the sample is not exactly what the soil would look like in an undisturbed mode.  The thin the wall split spoon does not significantly disturbed the soil.  Consequently it is a better sample if detailed analysis is required.  Generally speaking, most all of the sampling you will see done in South Florida is the thick wall spoon.</a:t>
            </a:r>
          </a:p>
          <a:p>
            <a:pPr eaLnBrk="1" hangingPunct="1"/>
            <a:endParaRPr lang="en-US" smtClean="0"/>
          </a:p>
          <a:p>
            <a:pPr eaLnBrk="1" hangingPunct="1"/>
            <a:r>
              <a:rPr lang="en-US" smtClean="0"/>
              <a:t>When you read a soil’s report you will find a statement something like this.  Due to the fact that soils are naturally deposited materials under verbal conditions, it must be realized that major subsurface discontinuities may occur within very short distances.  It is unlikely that the dispersed test used for this investigation revealed all subsurface conditions.  We do not warrant or imply that the data collected on our boring walls are indicated of subsurface conditions except at the precise location were borings were taken.  In other words if you move an inch away from Bill boring hole we have no idea what the soil is like.</a:t>
            </a:r>
          </a:p>
          <a:p>
            <a:pPr eaLnBrk="1" hangingPunct="1"/>
            <a:endParaRPr lang="en-US" smtClean="0"/>
          </a:p>
          <a:p>
            <a:pPr eaLnBrk="1" hangingPunct="1"/>
            <a:r>
              <a:rPr lang="en-US" smtClean="0"/>
              <a:t>Generally speaking the owner wants the contractor to assume responsibility for what is under the ground and cannot be seen, while the contractor does not want to assume the burden if, in fact, the site conditions are different than shown by the borings.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DC43635-95AD-44EA-A64C-05C327343AD6}" type="slidenum">
              <a:rPr lang="en-US" smtClean="0"/>
              <a:pPr/>
              <a:t>73</a:t>
            </a:fld>
            <a:endParaRPr lang="en-US"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Col 1.  Not used in this report.  Used if you are keeping the samples for later use or for legal purposes.</a:t>
            </a:r>
          </a:p>
          <a:p>
            <a:pPr eaLnBrk="1" hangingPunct="1"/>
            <a:r>
              <a:rPr lang="en-US" smtClean="0"/>
              <a:t>Col. 2.  Depth in ft from the ground surface.  Not related to elevation of the ground.  If you have rolling, hilly, etc., land then you still measure from the surface of the soil, not from a predetermined elevation like the elevation of the new slab.</a:t>
            </a:r>
          </a:p>
          <a:p>
            <a:pPr eaLnBrk="1" hangingPunct="1"/>
            <a:endParaRPr lang="en-US" smtClean="0"/>
          </a:p>
          <a:p>
            <a:pPr eaLnBrk="1" hangingPunct="1"/>
            <a:r>
              <a:rPr lang="en-US" smtClean="0"/>
              <a:t>Col 3.  More on this later</a:t>
            </a:r>
          </a:p>
          <a:p>
            <a:pPr eaLnBrk="1" hangingPunct="1"/>
            <a:endParaRPr lang="en-US" smtClean="0"/>
          </a:p>
          <a:p>
            <a:pPr eaLnBrk="1" hangingPunct="1"/>
            <a:r>
              <a:rPr lang="en-US" smtClean="0"/>
              <a:t>Col 4.  Not used on this boring, but used on others, such as the second boring log.</a:t>
            </a:r>
          </a:p>
          <a:p>
            <a:pPr eaLnBrk="1" hangingPunct="1"/>
            <a:endParaRPr lang="en-US" smtClean="0"/>
          </a:p>
          <a:p>
            <a:pPr eaLnBrk="1" hangingPunct="1"/>
            <a:r>
              <a:rPr lang="en-US" smtClean="0"/>
              <a:t>Col 5.  Not used since we are not driving a casing in this case</a:t>
            </a:r>
          </a:p>
          <a:p>
            <a:pPr eaLnBrk="1" hangingPunct="1"/>
            <a:endParaRPr lang="en-US" smtClean="0"/>
          </a:p>
          <a:p>
            <a:pPr eaLnBrk="1" hangingPunct="1"/>
            <a:r>
              <a:rPr lang="en-US" smtClean="0"/>
              <a:t>Col 6.  The depth from the top of the whole where we encounter a particular type of soil</a:t>
            </a:r>
          </a:p>
          <a:p>
            <a:pPr eaLnBrk="1" hangingPunct="1"/>
            <a:endParaRPr lang="en-US" smtClean="0"/>
          </a:p>
          <a:p>
            <a:pPr eaLnBrk="1" hangingPunct="1"/>
            <a:r>
              <a:rPr lang="en-US" smtClean="0"/>
              <a:t>Col 7  Depth to water.  More on this later.</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Overlay-TitleSlide.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ctrTitle"/>
          </p:nvPr>
        </p:nvSpPr>
        <p:spPr>
          <a:xfrm>
            <a:off x="1600200" y="2492375"/>
            <a:ext cx="6762749" cy="1470025"/>
          </a:xfrm>
        </p:spPr>
        <p:txBody>
          <a:bodyPr/>
          <a:lstStyle>
            <a:lvl1pPr algn="r">
              <a:defRPr sz="3800">
                <a:solidFill>
                  <a:srgbClr val="001D4D"/>
                </a:solidFill>
              </a:defRPr>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rgbClr val="B27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Slide Number Placeholder 5"/>
          <p:cNvSpPr>
            <a:spLocks noGrp="1"/>
          </p:cNvSpPr>
          <p:nvPr>
            <p:ph type="sldNum" sz="quarter" idx="10"/>
          </p:nvPr>
        </p:nvSpPr>
        <p:spPr/>
        <p:txBody>
          <a:bodyPr/>
          <a:lstStyle>
            <a:lvl1pPr>
              <a:defRPr/>
            </a:lvl1pPr>
          </a:lstStyle>
          <a:p>
            <a:fld id="{7FA5B9A7-3193-4675-85BE-8C350C377926}" type="slidenum">
              <a:rPr lang="en-US" smtClean="0"/>
              <a:pPr/>
              <a:t>‹#›</a:t>
            </a:fld>
            <a:endParaRPr lang="en-US"/>
          </a:p>
        </p:txBody>
      </p:sp>
      <p:sp>
        <p:nvSpPr>
          <p:cNvPr id="6" name="Date Placeholder 3"/>
          <p:cNvSpPr>
            <a:spLocks noGrp="1"/>
          </p:cNvSpPr>
          <p:nvPr>
            <p:ph type="dt" sz="half" idx="11"/>
          </p:nvPr>
        </p:nvSpPr>
        <p:spPr/>
        <p:txBody>
          <a:bodyPr/>
          <a:lstStyle>
            <a:lvl1pPr>
              <a:defRPr/>
            </a:lvl1pPr>
          </a:lstStyle>
          <a:p>
            <a:fld id="{93EEA9F7-5D6B-4B83-B5AE-17A9C0A158E3}" type="datetime1">
              <a:rPr lang="en-US" smtClean="0"/>
              <a:pPr/>
              <a:t>8/30/2010</a:t>
            </a:fld>
            <a:endParaRPr lang="en-US"/>
          </a:p>
        </p:txBody>
      </p:sp>
      <p:sp>
        <p:nvSpPr>
          <p:cNvPr id="7"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8066C9A6-A635-4238-A4A7-05CE25DF181B}" type="datetime1">
              <a:rPr lang="en-US" smtClean="0"/>
              <a:pPr/>
              <a:t>8/30/2010</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Overlay-ContentCaption.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7584E269-F15D-44C8-8F92-277BEE1CD7A4}" type="datetime1">
              <a:rPr lang="en-US" smtClean="0"/>
              <a:pPr/>
              <a:t>8/30/2010</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Overlay-PictureCaption.png"/>
          <p:cNvPicPr>
            <a:picLocks noChangeAspect="1"/>
          </p:cNvPicPr>
          <p:nvPr/>
        </p:nvPicPr>
        <p:blipFill>
          <a:blip r:embed="rId2" cstate="print"/>
          <a:srcRect/>
          <a:stretch>
            <a:fillRect/>
          </a:stretch>
        </p:blipFill>
        <p:spPr bwMode="auto">
          <a:xfrm>
            <a:off x="449263" y="187325"/>
            <a:ext cx="8535987" cy="6483350"/>
          </a:xfrm>
          <a:prstGeom prst="rect">
            <a:avLst/>
          </a:prstGeom>
          <a:noFill/>
          <a:ln w="9525">
            <a:noFill/>
            <a:miter lim="800000"/>
            <a:headEnd/>
            <a:tailEnd/>
          </a:ln>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76F9FB07-9DB9-416E-ADCD-5C05B880AEF8}" type="datetime1">
              <a:rPr lang="en-US" smtClean="0"/>
              <a:pPr/>
              <a:t>8/30/2010</a:t>
            </a:fld>
            <a:endParaRPr lang="en-US"/>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020582ED-FC5C-43D3-A330-AB8FF2FFAA89}" type="datetime1">
              <a:rPr lang="en-US" smtClean="0"/>
              <a:pPr/>
              <a:t>8/30/2010</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656B412F-848D-48B1-9247-FFD3519A2DA5}" type="datetime1">
              <a:rPr lang="en-US" smtClean="0"/>
              <a:pPr/>
              <a:t>8/30/2010</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8167C829-A717-4B81-92D7-4F5EC1906DE4}" type="datetime1">
              <a:rPr lang="en-US" smtClean="0"/>
              <a:pPr/>
              <a:t>8/30/2010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0130E85E-7AFE-486A-ACC9-172709ADA0DE}" type="datetime1">
              <a:rPr lang="en-US" smtClean="0"/>
              <a:pPr/>
              <a:t>8/30/2010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00A35B47-9986-4CD8-97E8-D76215D3E491}" type="datetime1">
              <a:rPr lang="en-US" smtClean="0"/>
              <a:pPr/>
              <a:t>8/30/2010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descr="Overlay-SectionHeader.png"/>
          <p:cNvPicPr>
            <a:picLocks noChangeAspect="1"/>
          </p:cNvPicPr>
          <p:nvPr/>
        </p:nvPicPr>
        <p:blipFill>
          <a:blip r:embed="rId2" cstate="print"/>
          <a:srcRect/>
          <a:stretch>
            <a:fillRect/>
          </a:stretch>
        </p:blipFill>
        <p:spPr bwMode="auto">
          <a:xfrm>
            <a:off x="381000" y="0"/>
            <a:ext cx="8826500" cy="6483350"/>
          </a:xfrm>
          <a:prstGeom prst="rect">
            <a:avLst/>
          </a:prstGeom>
          <a:noFill/>
          <a:ln w="9525">
            <a:noFill/>
            <a:miter lim="800000"/>
            <a:headEnd/>
            <a:tailEnd/>
          </a:ln>
        </p:spPr>
      </p:pic>
      <p:sp>
        <p:nvSpPr>
          <p:cNvPr id="2" name="Title 1"/>
          <p:cNvSpPr>
            <a:spLocks noGrp="1"/>
          </p:cNvSpPr>
          <p:nvPr>
            <p:ph type="title"/>
          </p:nvPr>
        </p:nvSpPr>
        <p:spPr>
          <a:xfrm>
            <a:off x="779463" y="2591360"/>
            <a:ext cx="7583487" cy="1362075"/>
          </a:xfrm>
        </p:spPr>
        <p:txBody>
          <a:bodyPr>
            <a:noAutofit/>
          </a:bodyPr>
          <a:lstStyle>
            <a:lvl1pPr algn="l">
              <a:defRPr sz="4100" b="1" cap="none" baseline="0">
                <a:solidFill>
                  <a:srgbClr val="001D4D"/>
                </a:solidFill>
              </a:defRPr>
            </a:lvl1pPr>
          </a:lstStyle>
          <a:p>
            <a:r>
              <a:rPr lang="en-US" smtClean="0"/>
              <a:t>Click to edit Master title style</a:t>
            </a:r>
            <a:endParaRPr dirty="0"/>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rgbClr val="B27A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8A22807-B1FF-4D52-A94B-C5EE451ECB6C}" type="datetime1">
              <a:rPr lang="en-US" smtClean="0"/>
              <a:pPr/>
              <a:t>8/30/2010</a:t>
            </a:fld>
            <a:endParaRPr lang="en-US"/>
          </a:p>
        </p:txBody>
      </p:sp>
      <p:sp>
        <p:nvSpPr>
          <p:cNvPr id="6" name="Footer Placeholder 4"/>
          <p:cNvSpPr>
            <a:spLocks noGrp="1"/>
          </p:cNvSpPr>
          <p:nvPr>
            <p:ph type="ftr" sz="quarter" idx="11"/>
          </p:nvPr>
        </p:nvSpPr>
        <p:spPr/>
        <p:txBody>
          <a:bodyPr/>
          <a:lstStyle>
            <a:lvl1pPr>
              <a:defRPr dirty="0"/>
            </a:lvl1pPr>
          </a:lstStyle>
          <a:p>
            <a:endParaRPr lang="en-US"/>
          </a:p>
        </p:txBody>
      </p:sp>
      <p:sp>
        <p:nvSpPr>
          <p:cNvPr id="7" name="Slide Number Placeholder 5"/>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8594E447-8035-4195-9110-1DD1E2BCE929}" type="datetime1">
              <a:rPr lang="en-US" smtClean="0"/>
              <a:pPr/>
              <a:t>8/30/2010</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10862F49-C6C2-4480-A33B-D9196618BB60}" type="datetime1">
              <a:rPr lang="en-US" smtClean="0"/>
              <a:pPr/>
              <a:t>8/30/2010</a:t>
            </a:fld>
            <a:endParaRPr lang="en-US"/>
          </a:p>
        </p:txBody>
      </p:sp>
      <p:sp>
        <p:nvSpPr>
          <p:cNvPr id="13" name="Footer Placeholder 7"/>
          <p:cNvSpPr>
            <a:spLocks noGrp="1"/>
          </p:cNvSpPr>
          <p:nvPr>
            <p:ph type="ftr" sz="quarter" idx="11"/>
          </p:nvPr>
        </p:nvSpPr>
        <p:spPr/>
        <p:txBody>
          <a:bodyPr/>
          <a:lstStyle>
            <a:lvl1pPr>
              <a:defRPr/>
            </a:lvl1pPr>
          </a:lstStyle>
          <a:p>
            <a:endParaRPr lang="en-US"/>
          </a:p>
        </p:txBody>
      </p:sp>
      <p:sp>
        <p:nvSpPr>
          <p:cNvPr id="14" name="Slide Number Placeholder 8"/>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D581740F-1065-4639-9522-EECF0BB6EB76}" type="datetime1">
              <a:rPr lang="en-US" smtClean="0"/>
              <a:pPr/>
              <a:t>8/30/2010</a:t>
            </a:fld>
            <a:endParaRPr lang="en-US"/>
          </a:p>
        </p:txBody>
      </p:sp>
      <p:sp>
        <p:nvSpPr>
          <p:cNvPr id="7" name="Footer Placeholder 5"/>
          <p:cNvSpPr>
            <a:spLocks noGrp="1"/>
          </p:cNvSpPr>
          <p:nvPr>
            <p:ph type="ftr" sz="quarter" idx="15"/>
          </p:nvPr>
        </p:nvSpPr>
        <p:spPr/>
        <p:txBody>
          <a:bodyPr/>
          <a:lstStyle>
            <a:lvl1pPr>
              <a:defRPr dirty="0"/>
            </a:lvl1pPr>
          </a:lstStyle>
          <a:p>
            <a:endParaRPr lang="en-US"/>
          </a:p>
        </p:txBody>
      </p:sp>
      <p:sp>
        <p:nvSpPr>
          <p:cNvPr id="8" name="Slide Number Placeholder 6"/>
          <p:cNvSpPr>
            <a:spLocks noGrp="1"/>
          </p:cNvSpPr>
          <p:nvPr>
            <p:ph type="sldNum" sz="quarter" idx="16"/>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74847718-997E-4537-8811-FF0B348BB795}" type="datetime1">
              <a:rPr lang="en-US" smtClean="0"/>
              <a:pPr/>
              <a:t>8/30/2010</a:t>
            </a:fld>
            <a:endParaRPr lang="en-US"/>
          </a:p>
        </p:txBody>
      </p:sp>
      <p:sp>
        <p:nvSpPr>
          <p:cNvPr id="8" name="Footer Placeholder 5"/>
          <p:cNvSpPr>
            <a:spLocks noGrp="1"/>
          </p:cNvSpPr>
          <p:nvPr>
            <p:ph type="ftr" sz="quarter" idx="16"/>
          </p:nvPr>
        </p:nvSpPr>
        <p:spPr/>
        <p:txBody>
          <a:bodyPr/>
          <a:lstStyle>
            <a:lvl1pPr>
              <a:defRPr/>
            </a:lvl1pPr>
          </a:lstStyle>
          <a:p>
            <a:endParaRPr lang="en-US"/>
          </a:p>
        </p:txBody>
      </p:sp>
      <p:sp>
        <p:nvSpPr>
          <p:cNvPr id="9" name="Slide Number Placeholder 6"/>
          <p:cNvSpPr>
            <a:spLocks noGrp="1"/>
          </p:cNvSpPr>
          <p:nvPr>
            <p:ph type="sldNum" sz="quarter" idx="17"/>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0BA931B4-E418-426B-B976-77FD8572CE36}" type="datetime1">
              <a:rPr lang="en-US" smtClean="0"/>
              <a:pPr/>
              <a:t>8/30/2010</a:t>
            </a:fld>
            <a:endParaRPr lang="en-US"/>
          </a:p>
        </p:txBody>
      </p:sp>
      <p:sp>
        <p:nvSpPr>
          <p:cNvPr id="9" name="Footer Placeholder 5"/>
          <p:cNvSpPr>
            <a:spLocks noGrp="1"/>
          </p:cNvSpPr>
          <p:nvPr>
            <p:ph type="ftr" sz="quarter" idx="17"/>
          </p:nvPr>
        </p:nvSpPr>
        <p:spPr/>
        <p:txBody>
          <a:bodyPr/>
          <a:lstStyle>
            <a:lvl1pPr>
              <a:defRPr/>
            </a:lvl1pPr>
          </a:lstStyle>
          <a:p>
            <a:endParaRPr lang="en-US"/>
          </a:p>
        </p:txBody>
      </p:sp>
      <p:sp>
        <p:nvSpPr>
          <p:cNvPr id="10" name="Slide Number Placeholder 6"/>
          <p:cNvSpPr>
            <a:spLocks noGrp="1"/>
          </p:cNvSpPr>
          <p:nvPr>
            <p:ph type="sldNum" sz="quarter" idx="18"/>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2EF921C7-EF37-4197-B07F-2EC528B1BD1E}" type="datetime1">
              <a:rPr lang="en-US" smtClean="0"/>
              <a:pPr/>
              <a:t>8/30/2010</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7FA5B9A7-3193-4675-85BE-8C350C3779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0">
                <a:srgbClr val="747474"/>
              </a:gs>
              <a:gs pos="83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27" name="Title Placeholder 1"/>
          <p:cNvSpPr>
            <a:spLocks noGrp="1"/>
          </p:cNvSpPr>
          <p:nvPr>
            <p:ph type="title"/>
          </p:nvPr>
        </p:nvSpPr>
        <p:spPr bwMode="auto">
          <a:xfrm>
            <a:off x="779463" y="381000"/>
            <a:ext cx="7583487" cy="1044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779463" y="1828800"/>
            <a:ext cx="7583487"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1000" y="6288088"/>
            <a:ext cx="18875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ea typeface="+mn-ea"/>
                <a:cs typeface="+mn-cs"/>
              </a:defRPr>
            </a:lvl1pPr>
          </a:lstStyle>
          <a:p>
            <a:fld id="{0A42F8F1-D6C9-4774-9CF8-32FF6E0AD1CA}" type="datetime1">
              <a:rPr lang="en-US" smtClean="0"/>
              <a:pPr/>
              <a:t>8/30/2010</a:t>
            </a:fld>
            <a:endParaRPr lang="en-US"/>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ea typeface="+mn-ea"/>
                <a:cs typeface="+mn-cs"/>
              </a:defRPr>
            </a:lvl1pPr>
          </a:lstStyle>
          <a:p>
            <a:fld id="{7FA5B9A7-3193-4675-85BE-8C350C377926}" type="slidenum">
              <a:rPr lang="en-US" smtClean="0"/>
              <a:pPr/>
              <a:t>‹#›</a:t>
            </a:fld>
            <a:endParaRPr lang="en-US"/>
          </a:p>
        </p:txBody>
      </p:sp>
      <p:pic>
        <p:nvPicPr>
          <p:cNvPr id="1032" name="Picture 8" descr="FIULogo_H_CMYK_fx.png"/>
          <p:cNvPicPr>
            <a:picLocks noChangeAspect="1"/>
          </p:cNvPicPr>
          <p:nvPr/>
        </p:nvPicPr>
        <p:blipFill>
          <a:blip r:embed="rId18" cstate="print"/>
          <a:srcRect/>
          <a:stretch>
            <a:fillRect/>
          </a:stretch>
        </p:blipFill>
        <p:spPr bwMode="auto">
          <a:xfrm>
            <a:off x="6103938" y="5959475"/>
            <a:ext cx="2430462" cy="69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rtl="0" eaLnBrk="1" fontAlgn="base" hangingPunct="1">
        <a:spcBef>
          <a:spcPct val="0"/>
        </a:spcBef>
        <a:spcAft>
          <a:spcPct val="0"/>
        </a:spcAft>
        <a:defRPr sz="3800" kern="1200">
          <a:solidFill>
            <a:srgbClr val="001D4D"/>
          </a:solidFill>
          <a:latin typeface="+mj-lt"/>
          <a:ea typeface="ＭＳ Ｐゴシック" pitchFamily="-111" charset="-128"/>
          <a:cs typeface="ＭＳ Ｐゴシック" pitchFamily="-111" charset="-128"/>
        </a:defRPr>
      </a:lvl1pPr>
      <a:lvl2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2pPr>
      <a:lvl3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3pPr>
      <a:lvl4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4pPr>
      <a:lvl5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9pPr>
    </p:titleStyle>
    <p:bodyStyle>
      <a:lvl1pPr marL="282575" indent="-282575" algn="l" rtl="0" eaLnBrk="1" fontAlgn="base" hangingPunct="1">
        <a:spcBef>
          <a:spcPts val="2000"/>
        </a:spcBef>
        <a:spcAft>
          <a:spcPct val="0"/>
        </a:spcAft>
        <a:buFont typeface="Wingdings 2" pitchFamily="-111" charset="2"/>
        <a:buChar char=""/>
        <a:defRPr sz="2200" kern="1200">
          <a:solidFill>
            <a:srgbClr val="001D4D"/>
          </a:solidFill>
          <a:latin typeface="+mn-lt"/>
          <a:ea typeface="ＭＳ Ｐゴシック" pitchFamily="-111" charset="-128"/>
          <a:cs typeface="ＭＳ Ｐゴシック" pitchFamily="-111" charset="-128"/>
        </a:defRPr>
      </a:lvl1pPr>
      <a:lvl2pPr marL="577850" indent="-295275" algn="l" rtl="0" eaLnBrk="1" fontAlgn="base" hangingPunct="1">
        <a:spcBef>
          <a:spcPts val="600"/>
        </a:spcBef>
        <a:spcAft>
          <a:spcPct val="0"/>
        </a:spcAft>
        <a:buFont typeface="Wingdings 2" pitchFamily="-111" charset="2"/>
        <a:buChar char=""/>
        <a:defRPr sz="2000" kern="1200">
          <a:solidFill>
            <a:srgbClr val="001D4D"/>
          </a:solidFill>
          <a:latin typeface="+mn-lt"/>
          <a:ea typeface="ＭＳ Ｐゴシック" pitchFamily="-111" charset="-128"/>
          <a:cs typeface="+mn-cs"/>
        </a:defRPr>
      </a:lvl2pPr>
      <a:lvl3pPr marL="860425"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3pPr>
      <a:lvl4pPr marL="1143000"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4pPr>
      <a:lvl5pPr marL="1425575"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www.geomodel.com/sinkhole.htm" TargetMode="External"/><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il.water.usgs.gov/nawqa/uirb/photos/truck.jpg" TargetMode="External"/><Relationship Id="rId1" Type="http://schemas.openxmlformats.org/officeDocument/2006/relationships/slideLayout" Target="../slideLayouts/slideLayout10.xml"/><Relationship Id="rId6" Type="http://schemas.openxmlformats.org/officeDocument/2006/relationships/hyperlink" Target="http://il.water.usgs.gov/nawqa/uirb/photos/core.jpg" TargetMode="External"/><Relationship Id="rId5" Type="http://schemas.openxmlformats.org/officeDocument/2006/relationships/image" Target="../media/image27.jpeg"/><Relationship Id="rId4" Type="http://schemas.openxmlformats.org/officeDocument/2006/relationships/hyperlink" Target="http://il.water.usgs.gov/nawqa/uirb/photos/hammer.jp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envi.se/geotechnical/cone_penetration_test/cpt_presentation.html" TargetMode="Externa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algn="l"/>
            <a:r>
              <a:rPr lang="en-US" dirty="0" smtClean="0"/>
              <a:t>BCN 3727</a:t>
            </a:r>
            <a:br>
              <a:rPr lang="en-US" dirty="0" smtClean="0"/>
            </a:br>
            <a:r>
              <a:rPr lang="en-US" dirty="0" smtClean="0"/>
              <a:t>Construction </a:t>
            </a:r>
            <a:r>
              <a:rPr lang="en-US" dirty="0" err="1" smtClean="0"/>
              <a:t>Sitework</a:t>
            </a:r>
            <a:endParaRPr lang="en-US" dirty="0"/>
          </a:p>
        </p:txBody>
      </p:sp>
      <p:sp>
        <p:nvSpPr>
          <p:cNvPr id="19459" name="Subtitle 2"/>
          <p:cNvSpPr>
            <a:spLocks noGrp="1"/>
          </p:cNvSpPr>
          <p:nvPr>
            <p:ph type="subTitle" idx="1"/>
          </p:nvPr>
        </p:nvSpPr>
        <p:spPr/>
        <p:txBody>
          <a:bodyPr>
            <a:normAutofit/>
          </a:bodyPr>
          <a:lstStyle/>
          <a:p>
            <a:r>
              <a:rPr lang="en-US" sz="2400" dirty="0" smtClean="0"/>
              <a:t>Fall 2010</a:t>
            </a:r>
          </a:p>
          <a:p>
            <a:r>
              <a:rPr lang="en-US" sz="2400" dirty="0" smtClean="0"/>
              <a:t>Lecture </a:t>
            </a:r>
            <a:r>
              <a:rPr lang="en-US" sz="2400" dirty="0" smtClean="0"/>
              <a:t>#3</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Rippability</a:t>
            </a:r>
            <a:endParaRPr lang="en-US" dirty="0"/>
          </a:p>
        </p:txBody>
      </p:sp>
      <p:sp>
        <p:nvSpPr>
          <p:cNvPr id="3" name="Content Placeholder 2"/>
          <p:cNvSpPr>
            <a:spLocks noGrp="1"/>
          </p:cNvSpPr>
          <p:nvPr>
            <p:ph idx="1"/>
          </p:nvPr>
        </p:nvSpPr>
        <p:spPr/>
        <p:txBody>
          <a:bodyPr/>
          <a:lstStyle/>
          <a:p>
            <a:r>
              <a:rPr lang="en-US" dirty="0" smtClean="0"/>
              <a:t>Is a measure of:</a:t>
            </a:r>
          </a:p>
          <a:p>
            <a:pPr lvl="1">
              <a:buNone/>
            </a:pPr>
            <a:r>
              <a:rPr lang="en-US" i="1" dirty="0" smtClean="0"/>
              <a:t>“the ease or difficulty with which rock can be broken by heavy rippers”</a:t>
            </a:r>
            <a:endParaRPr lang="en-US" dirty="0" smtClean="0"/>
          </a:p>
          <a:p>
            <a:pPr lvl="1">
              <a:buFontTx/>
              <a:buChar char="-"/>
            </a:pPr>
            <a:r>
              <a:rPr lang="en-US" sz="1800" dirty="0" smtClean="0"/>
              <a:t>Resistance to breakage</a:t>
            </a:r>
          </a:p>
          <a:p>
            <a:pPr lvl="2">
              <a:buNone/>
            </a:pPr>
            <a:r>
              <a:rPr lang="en-US" sz="1600" dirty="0" smtClean="0">
                <a:sym typeface="Wingdings" pitchFamily="2" charset="2"/>
              </a:rPr>
              <a:t></a:t>
            </a:r>
            <a:r>
              <a:rPr lang="en-US" sz="1600" dirty="0" smtClean="0"/>
              <a:t> </a:t>
            </a:r>
            <a:r>
              <a:rPr lang="en-US" sz="1400" dirty="0" smtClean="0"/>
              <a:t>Depends on the material itself</a:t>
            </a:r>
          </a:p>
          <a:p>
            <a:pPr lvl="1">
              <a:buFontTx/>
              <a:buChar char="-"/>
            </a:pPr>
            <a:r>
              <a:rPr lang="en-US" sz="1800" dirty="0" smtClean="0"/>
              <a:t>Bedding layers, joint cracks, or fault movement</a:t>
            </a:r>
          </a:p>
          <a:p>
            <a:pPr lvl="2">
              <a:buNone/>
            </a:pPr>
            <a:r>
              <a:rPr lang="en-US" sz="1600" dirty="0" smtClean="0">
                <a:sym typeface="Wingdings" pitchFamily="2" charset="2"/>
              </a:rPr>
              <a:t></a:t>
            </a:r>
            <a:r>
              <a:rPr lang="en-US" sz="1600" dirty="0" smtClean="0"/>
              <a:t> Weakens rocks</a:t>
            </a:r>
            <a:endParaRPr lang="en-US" sz="1400" dirty="0" smtClean="0"/>
          </a:p>
          <a:p>
            <a:pPr lvl="1">
              <a:buFontTx/>
              <a:buChar char="-"/>
            </a:pPr>
            <a:r>
              <a:rPr lang="en-US" sz="1800" dirty="0" smtClean="0"/>
              <a:t>Weathering</a:t>
            </a:r>
          </a:p>
          <a:p>
            <a:pPr lvl="2">
              <a:buFont typeface="Wingdings"/>
              <a:buChar char="à"/>
            </a:pPr>
            <a:r>
              <a:rPr lang="en-US" sz="1600" dirty="0" smtClean="0"/>
              <a:t>Weakens rocks </a:t>
            </a:r>
          </a:p>
          <a:p>
            <a:pPr marL="282575" lvl="1" indent="-282575">
              <a:spcBef>
                <a:spcPts val="2000"/>
              </a:spcBef>
            </a:pPr>
            <a:r>
              <a:rPr lang="en-US" sz="2200" dirty="0" smtClean="0">
                <a:cs typeface="ＭＳ Ｐゴシック" pitchFamily="-111" charset="-128"/>
              </a:rPr>
              <a:t>Impact of depth</a:t>
            </a:r>
          </a:p>
          <a:p>
            <a:pPr marL="282575" lvl="1" indent="-282575">
              <a:spcBef>
                <a:spcPts val="2000"/>
              </a:spcBef>
            </a:pPr>
            <a:r>
              <a:rPr lang="en-US" sz="2200" dirty="0" smtClean="0">
                <a:cs typeface="ＭＳ Ｐゴシック" pitchFamily="-111" charset="-128"/>
              </a:rPr>
              <a:t>Non-</a:t>
            </a:r>
            <a:r>
              <a:rPr lang="en-US" sz="2200" dirty="0" err="1" smtClean="0">
                <a:cs typeface="ＭＳ Ｐゴシック" pitchFamily="-111" charset="-128"/>
              </a:rPr>
              <a:t>rippable</a:t>
            </a:r>
            <a:r>
              <a:rPr lang="en-US" sz="2200" dirty="0" smtClean="0">
                <a:cs typeface="ＭＳ Ｐゴシック" pitchFamily="-111" charset="-128"/>
              </a:rPr>
              <a:t> rocks</a:t>
            </a:r>
          </a:p>
        </p:txBody>
      </p:sp>
      <p:sp>
        <p:nvSpPr>
          <p:cNvPr id="4" name="Slide Number Placeholder 3"/>
          <p:cNvSpPr>
            <a:spLocks noGrp="1"/>
          </p:cNvSpPr>
          <p:nvPr>
            <p:ph type="sldNum" sz="quarter" idx="12"/>
          </p:nvPr>
        </p:nvSpPr>
        <p:spPr/>
        <p:txBody>
          <a:bodyPr/>
          <a:lstStyle/>
          <a:p>
            <a:fld id="{7FA5B9A7-3193-4675-85BE-8C350C377926}" type="slidenum">
              <a:rPr lang="en-US" smtClean="0"/>
              <a:pPr/>
              <a:t>10</a:t>
            </a:fld>
            <a:endParaRPr lang="en-US"/>
          </a:p>
        </p:txBody>
      </p:sp>
      <p:sp>
        <p:nvSpPr>
          <p:cNvPr id="5" name="TextBox 4"/>
          <p:cNvSpPr txBox="1"/>
          <p:nvPr/>
        </p:nvSpPr>
        <p:spPr>
          <a:xfrm>
            <a:off x="3679957" y="5738247"/>
            <a:ext cx="4549643" cy="369332"/>
          </a:xfrm>
          <a:prstGeom prst="rect">
            <a:avLst/>
          </a:prstGeom>
          <a:noFill/>
        </p:spPr>
        <p:txBody>
          <a:bodyPr wrap="none" rtlCol="0">
            <a:spAutoFit/>
          </a:bodyPr>
          <a:lstStyle/>
          <a:p>
            <a:r>
              <a:rPr lang="en-US" dirty="0" smtClean="0"/>
              <a:t>(igneous: basalt, granite, </a:t>
            </a:r>
            <a:r>
              <a:rPr lang="en-US" dirty="0" err="1" smtClean="0"/>
              <a:t>felsite</a:t>
            </a:r>
            <a:r>
              <a:rPr lang="en-US" dirty="0" smtClean="0"/>
              <a:t> and lava)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Soil</a:t>
            </a:r>
          </a:p>
        </p:txBody>
      </p:sp>
      <p:sp>
        <p:nvSpPr>
          <p:cNvPr id="149507" name="Rectangle 3"/>
          <p:cNvSpPr>
            <a:spLocks noGrp="1" noChangeArrowheads="1"/>
          </p:cNvSpPr>
          <p:nvPr>
            <p:ph type="body" idx="1"/>
          </p:nvPr>
        </p:nvSpPr>
        <p:spPr/>
        <p:txBody>
          <a:bodyPr/>
          <a:lstStyle/>
          <a:p>
            <a:pPr eaLnBrk="1" hangingPunct="1"/>
            <a:r>
              <a:rPr lang="en-US" sz="2600" b="1" dirty="0" smtClean="0"/>
              <a:t>SOIL AS A CONSTRUCTION MATERIAL</a:t>
            </a:r>
          </a:p>
          <a:p>
            <a:pPr lvl="1" eaLnBrk="1" hangingPunct="1"/>
            <a:r>
              <a:rPr lang="en-US" sz="2200" dirty="0" smtClean="0"/>
              <a:t>From the point of view of the Engineer &amp; Contractor, Soil is just another </a:t>
            </a:r>
            <a:r>
              <a:rPr lang="en-US" sz="2200" b="1" u="sng" dirty="0" smtClean="0"/>
              <a:t>construction material.</a:t>
            </a:r>
          </a:p>
          <a:p>
            <a:pPr lvl="1" eaLnBrk="1" hangingPunct="1"/>
            <a:r>
              <a:rPr lang="en-US" sz="2200" dirty="0" smtClean="0"/>
              <a:t>Soil, however, is </a:t>
            </a:r>
            <a:r>
              <a:rPr lang="en-US" sz="2200" b="1" i="1" dirty="0" smtClean="0"/>
              <a:t>heterogeneous</a:t>
            </a:r>
            <a:r>
              <a:rPr lang="en-US" sz="2200" dirty="0" smtClean="0"/>
              <a:t> (not uniform) in nature, therefore posing </a:t>
            </a:r>
            <a:r>
              <a:rPr lang="en-US" sz="2200" b="1" u="sng" dirty="0" smtClean="0"/>
              <a:t>special problems</a:t>
            </a:r>
            <a:r>
              <a:rPr lang="en-US" sz="2200" b="1" dirty="0" smtClean="0"/>
              <a:t> </a:t>
            </a:r>
            <a:r>
              <a:rPr lang="en-US" sz="2200" dirty="0" smtClean="0"/>
              <a:t>for its use as a construction material.</a:t>
            </a:r>
          </a:p>
          <a:p>
            <a:pPr lvl="1" eaLnBrk="1" hangingPunct="1"/>
            <a:r>
              <a:rPr lang="en-US" sz="2200" b="1" dirty="0" smtClean="0"/>
              <a:t>Ideal construction materials</a:t>
            </a:r>
            <a:r>
              <a:rPr lang="en-US" sz="2200" dirty="0" smtClean="0"/>
              <a:t>, such as steel, e.g., are </a:t>
            </a:r>
            <a:r>
              <a:rPr lang="en-US" sz="2200" b="1" i="1" dirty="0" smtClean="0"/>
              <a:t>homogeneous</a:t>
            </a:r>
            <a:r>
              <a:rPr lang="en-US" sz="2200" dirty="0" smtClean="0"/>
              <a:t> &amp; behave in a predictable manner. This behavior can then be determined and described by </a:t>
            </a:r>
            <a:r>
              <a:rPr lang="en-US" sz="2200" b="1" dirty="0" smtClean="0"/>
              <a:t>“rational analysis.” </a:t>
            </a:r>
            <a:r>
              <a:rPr lang="en-US" sz="2200" dirty="0" smtClean="0"/>
              <a:t>(Example: Deflection of steel beam.)</a:t>
            </a:r>
          </a:p>
        </p:txBody>
      </p:sp>
      <p:sp>
        <p:nvSpPr>
          <p:cNvPr id="4" name="Slide Number Placeholder 3"/>
          <p:cNvSpPr>
            <a:spLocks noGrp="1"/>
          </p:cNvSpPr>
          <p:nvPr>
            <p:ph type="sldNum" sz="quarter" idx="12"/>
          </p:nvPr>
        </p:nvSpPr>
        <p:spPr/>
        <p:txBody>
          <a:bodyPr/>
          <a:lstStyle/>
          <a:p>
            <a:fld id="{7FA5B9A7-3193-4675-85BE-8C350C377926}"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9507">
                                            <p:txEl>
                                              <p:pRg st="3" end="3"/>
                                            </p:txEl>
                                          </p:spTgt>
                                        </p:tgtEl>
                                        <p:attrNameLst>
                                          <p:attrName>style.visibility</p:attrName>
                                        </p:attrNameLst>
                                      </p:cBhvr>
                                      <p:to>
                                        <p:strVal val="visible"/>
                                      </p:to>
                                    </p:set>
                                    <p:anim calcmode="lin" valueType="num">
                                      <p:cBhvr additive="base">
                                        <p:cTn id="25" dur="500" fill="hold"/>
                                        <p:tgtEl>
                                          <p:spTgt spid="14950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95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SOIL (Contd.)</a:t>
            </a:r>
          </a:p>
        </p:txBody>
      </p:sp>
      <p:sp>
        <p:nvSpPr>
          <p:cNvPr id="150531" name="Rectangle 3"/>
          <p:cNvSpPr>
            <a:spLocks noGrp="1" noChangeArrowheads="1"/>
          </p:cNvSpPr>
          <p:nvPr>
            <p:ph type="body" idx="1"/>
          </p:nvPr>
        </p:nvSpPr>
        <p:spPr/>
        <p:txBody>
          <a:bodyPr/>
          <a:lstStyle/>
          <a:p>
            <a:pPr eaLnBrk="1" hangingPunct="1">
              <a:lnSpc>
                <a:spcPct val="90000"/>
              </a:lnSpc>
            </a:pPr>
            <a:r>
              <a:rPr lang="en-US" b="1" smtClean="0"/>
              <a:t>INDEX PROPERTIES</a:t>
            </a:r>
          </a:p>
          <a:p>
            <a:pPr lvl="1" eaLnBrk="1" hangingPunct="1">
              <a:lnSpc>
                <a:spcPct val="90000"/>
              </a:lnSpc>
            </a:pPr>
            <a:r>
              <a:rPr lang="en-US" smtClean="0"/>
              <a:t>Soil does behave in a </a:t>
            </a:r>
            <a:r>
              <a:rPr lang="en-US" b="1" smtClean="0"/>
              <a:t>somewhat </a:t>
            </a:r>
            <a:r>
              <a:rPr lang="en-US" smtClean="0"/>
              <a:t>predictable manner </a:t>
            </a:r>
            <a:r>
              <a:rPr lang="en-US" b="1" smtClean="0"/>
              <a:t>if</a:t>
            </a:r>
            <a:r>
              <a:rPr lang="en-US" smtClean="0"/>
              <a:t> </a:t>
            </a:r>
            <a:r>
              <a:rPr lang="en-US" u="sng" smtClean="0"/>
              <a:t>certain of its properties are known.</a:t>
            </a:r>
          </a:p>
          <a:p>
            <a:pPr lvl="1" eaLnBrk="1" hangingPunct="1">
              <a:lnSpc>
                <a:spcPct val="90000"/>
              </a:lnSpc>
            </a:pPr>
            <a:r>
              <a:rPr lang="en-US" smtClean="0"/>
              <a:t>These properties are called </a:t>
            </a:r>
            <a:r>
              <a:rPr lang="en-US" b="1" i="1" smtClean="0"/>
              <a:t>Index Properties.</a:t>
            </a:r>
          </a:p>
          <a:p>
            <a:pPr lvl="1" eaLnBrk="1" hangingPunct="1">
              <a:lnSpc>
                <a:spcPct val="90000"/>
              </a:lnSpc>
            </a:pPr>
            <a:r>
              <a:rPr lang="en-US" smtClean="0"/>
              <a:t>Geotechnical Engineers rely more on </a:t>
            </a:r>
            <a:r>
              <a:rPr lang="en-US" b="1" i="1" smtClean="0"/>
              <a:t>empirical </a:t>
            </a:r>
            <a:r>
              <a:rPr lang="en-US" smtClean="0"/>
              <a:t>data (results of physical tests indicating soil performance under differing conditions), as opposed to </a:t>
            </a:r>
            <a:r>
              <a:rPr lang="en-US" b="1" i="1" smtClean="0"/>
              <a:t>analytical</a:t>
            </a:r>
            <a:r>
              <a:rPr lang="en-US" smtClean="0"/>
              <a:t> data, to predict soil behavior.</a:t>
            </a:r>
          </a:p>
        </p:txBody>
      </p:sp>
      <p:sp>
        <p:nvSpPr>
          <p:cNvPr id="4" name="Slide Number Placeholder 3"/>
          <p:cNvSpPr>
            <a:spLocks noGrp="1"/>
          </p:cNvSpPr>
          <p:nvPr>
            <p:ph type="sldNum" sz="quarter" idx="12"/>
          </p:nvPr>
        </p:nvSpPr>
        <p:spPr/>
        <p:txBody>
          <a:bodyPr/>
          <a:lstStyle/>
          <a:p>
            <a:fld id="{7FA5B9A7-3193-4675-85BE-8C350C377926}"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anim calcmode="lin" valueType="num">
                                      <p:cBhvr additive="base">
                                        <p:cTn id="13" dur="500" fill="hold"/>
                                        <p:tgtEl>
                                          <p:spTgt spid="1505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0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0531">
                                            <p:txEl>
                                              <p:pRg st="2" end="2"/>
                                            </p:txEl>
                                          </p:spTgt>
                                        </p:tgtEl>
                                        <p:attrNameLst>
                                          <p:attrName>style.visibility</p:attrName>
                                        </p:attrNameLst>
                                      </p:cBhvr>
                                      <p:to>
                                        <p:strVal val="visible"/>
                                      </p:to>
                                    </p:set>
                                    <p:anim calcmode="lin" valueType="num">
                                      <p:cBhvr additive="base">
                                        <p:cTn id="19" dur="500" fill="hold"/>
                                        <p:tgtEl>
                                          <p:spTgt spid="1505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0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0531">
                                            <p:txEl>
                                              <p:pRg st="3" end="3"/>
                                            </p:txEl>
                                          </p:spTgt>
                                        </p:tgtEl>
                                        <p:attrNameLst>
                                          <p:attrName>style.visibility</p:attrName>
                                        </p:attrNameLst>
                                      </p:cBhvr>
                                      <p:to>
                                        <p:strVal val="visible"/>
                                      </p:to>
                                    </p:set>
                                    <p:anim calcmode="lin" valueType="num">
                                      <p:cBhvr additive="base">
                                        <p:cTn id="25" dur="500" fill="hold"/>
                                        <p:tgtEl>
                                          <p:spTgt spid="1505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0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SOIL (Contd.)</a:t>
            </a:r>
          </a:p>
        </p:txBody>
      </p:sp>
      <p:sp>
        <p:nvSpPr>
          <p:cNvPr id="151555" name="Rectangle 3"/>
          <p:cNvSpPr>
            <a:spLocks noGrp="1" noChangeArrowheads="1"/>
          </p:cNvSpPr>
          <p:nvPr>
            <p:ph type="body" idx="1"/>
          </p:nvPr>
        </p:nvSpPr>
        <p:spPr/>
        <p:txBody>
          <a:bodyPr/>
          <a:lstStyle/>
          <a:p>
            <a:pPr eaLnBrk="1" hangingPunct="1">
              <a:lnSpc>
                <a:spcPct val="90000"/>
              </a:lnSpc>
            </a:pPr>
            <a:r>
              <a:rPr lang="en-US" sz="2600" b="1" dirty="0" smtClean="0"/>
              <a:t>INDEX PROPERTIES</a:t>
            </a:r>
            <a:r>
              <a:rPr lang="en-US" sz="2600" dirty="0" smtClean="0"/>
              <a:t> (Contd.)</a:t>
            </a:r>
          </a:p>
          <a:p>
            <a:pPr lvl="1" eaLnBrk="1" hangingPunct="1">
              <a:lnSpc>
                <a:spcPct val="90000"/>
              </a:lnSpc>
            </a:pPr>
            <a:r>
              <a:rPr lang="en-US" sz="2200" dirty="0" smtClean="0"/>
              <a:t>Analytical data results from rational analysis.</a:t>
            </a:r>
          </a:p>
          <a:p>
            <a:pPr lvl="1" eaLnBrk="1" hangingPunct="1">
              <a:lnSpc>
                <a:spcPct val="90000"/>
              </a:lnSpc>
            </a:pPr>
            <a:r>
              <a:rPr lang="en-US" sz="2200" dirty="0" smtClean="0"/>
              <a:t>Some important </a:t>
            </a:r>
            <a:r>
              <a:rPr lang="en-US" sz="2200" b="1" dirty="0" smtClean="0"/>
              <a:t>Index Properties </a:t>
            </a:r>
            <a:r>
              <a:rPr lang="en-US" sz="2200" dirty="0" smtClean="0"/>
              <a:t>are:</a:t>
            </a:r>
          </a:p>
          <a:p>
            <a:pPr lvl="2" eaLnBrk="1" hangingPunct="1">
              <a:lnSpc>
                <a:spcPct val="90000"/>
              </a:lnSpc>
            </a:pPr>
            <a:r>
              <a:rPr lang="en-US" sz="2100" b="1" dirty="0" smtClean="0"/>
              <a:t>Particle Size and shape</a:t>
            </a:r>
          </a:p>
          <a:p>
            <a:pPr lvl="2" eaLnBrk="1" hangingPunct="1">
              <a:lnSpc>
                <a:spcPct val="90000"/>
              </a:lnSpc>
            </a:pPr>
            <a:r>
              <a:rPr lang="en-US" sz="2100" b="1" dirty="0" smtClean="0"/>
              <a:t>Water Content</a:t>
            </a:r>
          </a:p>
          <a:p>
            <a:pPr lvl="2" eaLnBrk="1" hangingPunct="1">
              <a:lnSpc>
                <a:spcPct val="90000"/>
              </a:lnSpc>
            </a:pPr>
            <a:r>
              <a:rPr lang="en-US" sz="2100" b="1" dirty="0" smtClean="0"/>
              <a:t>Unit Weight</a:t>
            </a:r>
          </a:p>
          <a:p>
            <a:pPr lvl="2" eaLnBrk="1" hangingPunct="1">
              <a:lnSpc>
                <a:spcPct val="90000"/>
              </a:lnSpc>
            </a:pPr>
            <a:r>
              <a:rPr lang="en-US" sz="2100" b="1" dirty="0" smtClean="0"/>
              <a:t>Density</a:t>
            </a:r>
          </a:p>
          <a:p>
            <a:pPr lvl="1" eaLnBrk="1" hangingPunct="1">
              <a:lnSpc>
                <a:spcPct val="90000"/>
              </a:lnSpc>
            </a:pPr>
            <a:r>
              <a:rPr lang="en-US" sz="2200" dirty="0" smtClean="0"/>
              <a:t>Although not an Index Property, </a:t>
            </a:r>
            <a:r>
              <a:rPr lang="en-US" sz="2200" b="1" dirty="0" smtClean="0"/>
              <a:t>ORGANIC MATTER</a:t>
            </a:r>
            <a:r>
              <a:rPr lang="en-US" sz="2200" dirty="0" smtClean="0"/>
              <a:t> in soils must also be addressed. Usually derived from plant or root growth, these materials, commonly referred to as </a:t>
            </a:r>
            <a:r>
              <a:rPr lang="en-US" sz="2200" b="1" i="1" dirty="0" smtClean="0"/>
              <a:t>humus</a:t>
            </a:r>
            <a:r>
              <a:rPr lang="en-US" sz="2200" b="1" dirty="0" smtClean="0"/>
              <a:t> </a:t>
            </a:r>
            <a:r>
              <a:rPr lang="en-US" sz="2200" dirty="0" smtClean="0"/>
              <a:t>(geology), </a:t>
            </a:r>
            <a:r>
              <a:rPr lang="en-US" sz="2200" b="1" i="1" dirty="0" smtClean="0"/>
              <a:t>muck</a:t>
            </a:r>
            <a:r>
              <a:rPr lang="en-US" sz="2200" dirty="0" smtClean="0"/>
              <a:t> or </a:t>
            </a:r>
            <a:r>
              <a:rPr lang="en-US" sz="2200" b="1" i="1" dirty="0" smtClean="0"/>
              <a:t>peat</a:t>
            </a:r>
            <a:r>
              <a:rPr lang="en-US" sz="2200" dirty="0" smtClean="0"/>
              <a:t>, can significantly affect soil behavior.</a:t>
            </a:r>
          </a:p>
          <a:p>
            <a:pPr lvl="2" eaLnBrk="1" hangingPunct="1">
              <a:lnSpc>
                <a:spcPct val="90000"/>
              </a:lnSpc>
            </a:pPr>
            <a:endParaRPr lang="en-US" sz="2100" dirty="0" smtClean="0"/>
          </a:p>
        </p:txBody>
      </p:sp>
      <p:sp>
        <p:nvSpPr>
          <p:cNvPr id="4" name="Slide Number Placeholder 3"/>
          <p:cNvSpPr>
            <a:spLocks noGrp="1"/>
          </p:cNvSpPr>
          <p:nvPr>
            <p:ph type="sldNum" sz="quarter" idx="12"/>
          </p:nvPr>
        </p:nvSpPr>
        <p:spPr/>
        <p:txBody>
          <a:bodyPr/>
          <a:lstStyle/>
          <a:p>
            <a:fld id="{7FA5B9A7-3193-4675-85BE-8C350C377926}"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1555">
                                            <p:txEl>
                                              <p:pRg st="2" end="2"/>
                                            </p:txEl>
                                          </p:spTgt>
                                        </p:tgtEl>
                                        <p:attrNameLst>
                                          <p:attrName>style.visibility</p:attrName>
                                        </p:attrNameLst>
                                      </p:cBhvr>
                                      <p:to>
                                        <p:strVal val="visible"/>
                                      </p:to>
                                    </p:set>
                                    <p:anim calcmode="lin" valueType="num">
                                      <p:cBhvr additive="base">
                                        <p:cTn id="19" dur="500" fill="hold"/>
                                        <p:tgtEl>
                                          <p:spTgt spid="1515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51555">
                                            <p:txEl>
                                              <p:pRg st="3" end="3"/>
                                            </p:txEl>
                                          </p:spTgt>
                                        </p:tgtEl>
                                        <p:attrNameLst>
                                          <p:attrName>style.visibility</p:attrName>
                                        </p:attrNameLst>
                                      </p:cBhvr>
                                      <p:to>
                                        <p:strVal val="visible"/>
                                      </p:to>
                                    </p:set>
                                    <p:anim calcmode="lin" valueType="num">
                                      <p:cBhvr additive="base">
                                        <p:cTn id="25" dur="500" fill="hold"/>
                                        <p:tgtEl>
                                          <p:spTgt spid="1515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1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51555">
                                            <p:txEl>
                                              <p:pRg st="4" end="4"/>
                                            </p:txEl>
                                          </p:spTgt>
                                        </p:tgtEl>
                                        <p:attrNameLst>
                                          <p:attrName>style.visibility</p:attrName>
                                        </p:attrNameLst>
                                      </p:cBhvr>
                                      <p:to>
                                        <p:strVal val="visible"/>
                                      </p:to>
                                    </p:set>
                                    <p:anim calcmode="lin" valueType="num">
                                      <p:cBhvr additive="base">
                                        <p:cTn id="31" dur="500" fill="hold"/>
                                        <p:tgtEl>
                                          <p:spTgt spid="1515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1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51555">
                                            <p:txEl>
                                              <p:pRg st="5" end="5"/>
                                            </p:txEl>
                                          </p:spTgt>
                                        </p:tgtEl>
                                        <p:attrNameLst>
                                          <p:attrName>style.visibility</p:attrName>
                                        </p:attrNameLst>
                                      </p:cBhvr>
                                      <p:to>
                                        <p:strVal val="visible"/>
                                      </p:to>
                                    </p:set>
                                    <p:anim calcmode="lin" valueType="num">
                                      <p:cBhvr additive="base">
                                        <p:cTn id="37" dur="500" fill="hold"/>
                                        <p:tgtEl>
                                          <p:spTgt spid="15155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1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51555">
                                            <p:txEl>
                                              <p:pRg st="6" end="6"/>
                                            </p:txEl>
                                          </p:spTgt>
                                        </p:tgtEl>
                                        <p:attrNameLst>
                                          <p:attrName>style.visibility</p:attrName>
                                        </p:attrNameLst>
                                      </p:cBhvr>
                                      <p:to>
                                        <p:strVal val="visible"/>
                                      </p:to>
                                    </p:set>
                                    <p:anim calcmode="lin" valueType="num">
                                      <p:cBhvr additive="base">
                                        <p:cTn id="43" dur="500" fill="hold"/>
                                        <p:tgtEl>
                                          <p:spTgt spid="15155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1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51555">
                                            <p:txEl>
                                              <p:pRg st="7" end="7"/>
                                            </p:txEl>
                                          </p:spTgt>
                                        </p:tgtEl>
                                        <p:attrNameLst>
                                          <p:attrName>style.visibility</p:attrName>
                                        </p:attrNameLst>
                                      </p:cBhvr>
                                      <p:to>
                                        <p:strVal val="visible"/>
                                      </p:to>
                                    </p:set>
                                    <p:anim calcmode="lin" valueType="num">
                                      <p:cBhvr additive="base">
                                        <p:cTn id="49" dur="500" fill="hold"/>
                                        <p:tgtEl>
                                          <p:spTgt spid="15155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5155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SOIL (Contd.)</a:t>
            </a:r>
          </a:p>
        </p:txBody>
      </p:sp>
      <p:sp>
        <p:nvSpPr>
          <p:cNvPr id="152579" name="Rectangle 3"/>
          <p:cNvSpPr>
            <a:spLocks noGrp="1" noChangeArrowheads="1"/>
          </p:cNvSpPr>
          <p:nvPr>
            <p:ph type="body" idx="1"/>
          </p:nvPr>
        </p:nvSpPr>
        <p:spPr/>
        <p:txBody>
          <a:bodyPr/>
          <a:lstStyle/>
          <a:p>
            <a:pPr eaLnBrk="1" hangingPunct="1">
              <a:lnSpc>
                <a:spcPct val="90000"/>
              </a:lnSpc>
            </a:pPr>
            <a:r>
              <a:rPr lang="en-US" sz="2600" b="1" smtClean="0"/>
              <a:t>PARTICLE SIZE</a:t>
            </a:r>
          </a:p>
          <a:p>
            <a:pPr lvl="1" eaLnBrk="1" hangingPunct="1">
              <a:lnSpc>
                <a:spcPct val="90000"/>
              </a:lnSpc>
            </a:pPr>
            <a:r>
              <a:rPr lang="en-US" sz="2200" b="1" smtClean="0"/>
              <a:t>Particle size is a major determinant of soil behavior.</a:t>
            </a:r>
          </a:p>
          <a:p>
            <a:pPr lvl="1" eaLnBrk="1" hangingPunct="1">
              <a:lnSpc>
                <a:spcPct val="90000"/>
              </a:lnSpc>
            </a:pPr>
            <a:r>
              <a:rPr lang="en-US" sz="2200" smtClean="0"/>
              <a:t>Soil is divided into </a:t>
            </a:r>
            <a:r>
              <a:rPr lang="en-US" sz="2200" b="1" smtClean="0"/>
              <a:t>four major groups </a:t>
            </a:r>
            <a:r>
              <a:rPr lang="en-US" sz="2200" smtClean="0"/>
              <a:t>for the purpose of textural classification:</a:t>
            </a:r>
          </a:p>
          <a:p>
            <a:pPr lvl="2" eaLnBrk="1" hangingPunct="1">
              <a:lnSpc>
                <a:spcPct val="90000"/>
              </a:lnSpc>
            </a:pPr>
            <a:r>
              <a:rPr lang="en-US" sz="2100" b="1" smtClean="0"/>
              <a:t>Gravel</a:t>
            </a:r>
          </a:p>
          <a:p>
            <a:pPr lvl="2" eaLnBrk="1" hangingPunct="1">
              <a:lnSpc>
                <a:spcPct val="90000"/>
              </a:lnSpc>
            </a:pPr>
            <a:r>
              <a:rPr lang="en-US" sz="2100" b="1" smtClean="0"/>
              <a:t>Sand</a:t>
            </a:r>
          </a:p>
          <a:p>
            <a:pPr lvl="2" eaLnBrk="1" hangingPunct="1">
              <a:lnSpc>
                <a:spcPct val="90000"/>
              </a:lnSpc>
            </a:pPr>
            <a:r>
              <a:rPr lang="en-US" sz="2100" b="1" smtClean="0"/>
              <a:t>Silt</a:t>
            </a:r>
          </a:p>
          <a:p>
            <a:pPr lvl="2" eaLnBrk="1" hangingPunct="1">
              <a:lnSpc>
                <a:spcPct val="90000"/>
              </a:lnSpc>
            </a:pPr>
            <a:r>
              <a:rPr lang="en-US" sz="2100" b="1" smtClean="0"/>
              <a:t>Clay</a:t>
            </a:r>
          </a:p>
          <a:p>
            <a:pPr lvl="1" eaLnBrk="1" hangingPunct="1">
              <a:lnSpc>
                <a:spcPct val="90000"/>
              </a:lnSpc>
            </a:pPr>
            <a:r>
              <a:rPr lang="en-US" sz="2200" smtClean="0"/>
              <a:t>Defined in the </a:t>
            </a:r>
            <a:r>
              <a:rPr lang="en-US" sz="2200" i="1" smtClean="0"/>
              <a:t>Unified Soil Classification System</a:t>
            </a:r>
            <a:r>
              <a:rPr lang="en-US" sz="2200" smtClean="0"/>
              <a:t>.</a:t>
            </a:r>
          </a:p>
          <a:p>
            <a:pPr lvl="2" eaLnBrk="1" hangingPunct="1">
              <a:lnSpc>
                <a:spcPct val="90000"/>
              </a:lnSpc>
            </a:pPr>
            <a:r>
              <a:rPr lang="en-US" sz="2100" smtClean="0"/>
              <a:t>The USCS was formulated by U.S. Army Corps of Engineers in 1953 and is described in ASTM D 2488.</a:t>
            </a:r>
          </a:p>
        </p:txBody>
      </p:sp>
      <p:sp>
        <p:nvSpPr>
          <p:cNvPr id="4" name="Slide Number Placeholder 3"/>
          <p:cNvSpPr>
            <a:spLocks noGrp="1"/>
          </p:cNvSpPr>
          <p:nvPr>
            <p:ph type="sldNum" sz="quarter" idx="12"/>
          </p:nvPr>
        </p:nvSpPr>
        <p:spPr/>
        <p:txBody>
          <a:bodyPr/>
          <a:lstStyle/>
          <a:p>
            <a:fld id="{7FA5B9A7-3193-4675-85BE-8C350C377926}"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additive="base">
                                        <p:cTn id="7" dur="5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2579">
                                            <p:txEl>
                                              <p:pRg st="1" end="1"/>
                                            </p:txEl>
                                          </p:spTgt>
                                        </p:tgtEl>
                                        <p:attrNameLst>
                                          <p:attrName>style.visibility</p:attrName>
                                        </p:attrNameLst>
                                      </p:cBhvr>
                                      <p:to>
                                        <p:strVal val="visible"/>
                                      </p:to>
                                    </p:set>
                                    <p:anim calcmode="lin" valueType="num">
                                      <p:cBhvr additive="base">
                                        <p:cTn id="13" dur="500" fill="hold"/>
                                        <p:tgtEl>
                                          <p:spTgt spid="152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2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2579">
                                            <p:txEl>
                                              <p:pRg st="2" end="2"/>
                                            </p:txEl>
                                          </p:spTgt>
                                        </p:tgtEl>
                                        <p:attrNameLst>
                                          <p:attrName>style.visibility</p:attrName>
                                        </p:attrNameLst>
                                      </p:cBhvr>
                                      <p:to>
                                        <p:strVal val="visible"/>
                                      </p:to>
                                    </p:set>
                                    <p:anim calcmode="lin" valueType="num">
                                      <p:cBhvr additive="base">
                                        <p:cTn id="19" dur="500" fill="hold"/>
                                        <p:tgtEl>
                                          <p:spTgt spid="1525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2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52579">
                                            <p:txEl>
                                              <p:pRg st="3" end="3"/>
                                            </p:txEl>
                                          </p:spTgt>
                                        </p:tgtEl>
                                        <p:attrNameLst>
                                          <p:attrName>style.visibility</p:attrName>
                                        </p:attrNameLst>
                                      </p:cBhvr>
                                      <p:to>
                                        <p:strVal val="visible"/>
                                      </p:to>
                                    </p:set>
                                    <p:anim calcmode="lin" valueType="num">
                                      <p:cBhvr additive="base">
                                        <p:cTn id="25" dur="500" fill="hold"/>
                                        <p:tgtEl>
                                          <p:spTgt spid="1525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2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52579">
                                            <p:txEl>
                                              <p:pRg st="4" end="4"/>
                                            </p:txEl>
                                          </p:spTgt>
                                        </p:tgtEl>
                                        <p:attrNameLst>
                                          <p:attrName>style.visibility</p:attrName>
                                        </p:attrNameLst>
                                      </p:cBhvr>
                                      <p:to>
                                        <p:strVal val="visible"/>
                                      </p:to>
                                    </p:set>
                                    <p:anim calcmode="lin" valueType="num">
                                      <p:cBhvr additive="base">
                                        <p:cTn id="31" dur="500" fill="hold"/>
                                        <p:tgtEl>
                                          <p:spTgt spid="1525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2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52579">
                                            <p:txEl>
                                              <p:pRg st="5" end="5"/>
                                            </p:txEl>
                                          </p:spTgt>
                                        </p:tgtEl>
                                        <p:attrNameLst>
                                          <p:attrName>style.visibility</p:attrName>
                                        </p:attrNameLst>
                                      </p:cBhvr>
                                      <p:to>
                                        <p:strVal val="visible"/>
                                      </p:to>
                                    </p:set>
                                    <p:anim calcmode="lin" valueType="num">
                                      <p:cBhvr additive="base">
                                        <p:cTn id="37" dur="500" fill="hold"/>
                                        <p:tgtEl>
                                          <p:spTgt spid="1525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2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52579">
                                            <p:txEl>
                                              <p:pRg st="6" end="6"/>
                                            </p:txEl>
                                          </p:spTgt>
                                        </p:tgtEl>
                                        <p:attrNameLst>
                                          <p:attrName>style.visibility</p:attrName>
                                        </p:attrNameLst>
                                      </p:cBhvr>
                                      <p:to>
                                        <p:strVal val="visible"/>
                                      </p:to>
                                    </p:set>
                                    <p:anim calcmode="lin" valueType="num">
                                      <p:cBhvr additive="base">
                                        <p:cTn id="43" dur="500" fill="hold"/>
                                        <p:tgtEl>
                                          <p:spTgt spid="15257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2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52579">
                                            <p:txEl>
                                              <p:pRg st="7" end="7"/>
                                            </p:txEl>
                                          </p:spTgt>
                                        </p:tgtEl>
                                        <p:attrNameLst>
                                          <p:attrName>style.visibility</p:attrName>
                                        </p:attrNameLst>
                                      </p:cBhvr>
                                      <p:to>
                                        <p:strVal val="visible"/>
                                      </p:to>
                                    </p:set>
                                    <p:anim calcmode="lin" valueType="num">
                                      <p:cBhvr additive="base">
                                        <p:cTn id="49" dur="500" fill="hold"/>
                                        <p:tgtEl>
                                          <p:spTgt spid="15257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525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152579">
                                            <p:txEl>
                                              <p:pRg st="8" end="8"/>
                                            </p:txEl>
                                          </p:spTgt>
                                        </p:tgtEl>
                                        <p:attrNameLst>
                                          <p:attrName>style.visibility</p:attrName>
                                        </p:attrNameLst>
                                      </p:cBhvr>
                                      <p:to>
                                        <p:strVal val="visible"/>
                                      </p:to>
                                    </p:set>
                                    <p:anim calcmode="lin" valueType="num">
                                      <p:cBhvr additive="base">
                                        <p:cTn id="55" dur="500" fill="hold"/>
                                        <p:tgtEl>
                                          <p:spTgt spid="152579">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5257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SOIL (Contd.)</a:t>
            </a:r>
          </a:p>
        </p:txBody>
      </p:sp>
      <p:sp>
        <p:nvSpPr>
          <p:cNvPr id="153603" name="Rectangle 3"/>
          <p:cNvSpPr>
            <a:spLocks noGrp="1" noChangeArrowheads="1"/>
          </p:cNvSpPr>
          <p:nvPr>
            <p:ph type="body" idx="1"/>
          </p:nvPr>
        </p:nvSpPr>
        <p:spPr/>
        <p:txBody>
          <a:bodyPr/>
          <a:lstStyle/>
          <a:p>
            <a:pPr eaLnBrk="1" hangingPunct="1"/>
            <a:r>
              <a:rPr lang="en-US" b="1" dirty="0" smtClean="0"/>
              <a:t>TEXTURAL CLASSIFICATION</a:t>
            </a:r>
          </a:p>
          <a:p>
            <a:pPr lvl="1" eaLnBrk="1" hangingPunct="1"/>
            <a:r>
              <a:rPr lang="en-US" dirty="0" smtClean="0"/>
              <a:t>Textural classification is based on:</a:t>
            </a:r>
          </a:p>
          <a:p>
            <a:pPr lvl="2" eaLnBrk="1" hangingPunct="1"/>
            <a:r>
              <a:rPr lang="en-US" b="1" dirty="0" smtClean="0"/>
              <a:t>Particle Size</a:t>
            </a:r>
          </a:p>
          <a:p>
            <a:pPr lvl="2" eaLnBrk="1" hangingPunct="1"/>
            <a:r>
              <a:rPr lang="en-US" b="1" dirty="0" smtClean="0"/>
              <a:t>Particle Size Distribution</a:t>
            </a:r>
          </a:p>
          <a:p>
            <a:pPr lvl="2" eaLnBrk="1" hangingPunct="1"/>
            <a:r>
              <a:rPr lang="en-US" b="1" dirty="0" smtClean="0"/>
              <a:t>Grain characteristics.</a:t>
            </a:r>
          </a:p>
          <a:p>
            <a:pPr lvl="1" eaLnBrk="1" hangingPunct="1"/>
            <a:r>
              <a:rPr lang="en-US" b="1" dirty="0" smtClean="0"/>
              <a:t>Particle Size Distribution</a:t>
            </a:r>
            <a:r>
              <a:rPr lang="en-US" dirty="0" smtClean="0"/>
              <a:t> is obtained by performing a </a:t>
            </a:r>
            <a:r>
              <a:rPr lang="en-US" b="1" i="1" dirty="0" smtClean="0"/>
              <a:t>Sieve Analysis</a:t>
            </a:r>
            <a:r>
              <a:rPr lang="en-US" dirty="0" smtClean="0"/>
              <a:t> of a soil sample using a set of </a:t>
            </a:r>
            <a:r>
              <a:rPr lang="en-US" b="1" dirty="0" smtClean="0"/>
              <a:t>test sieves </a:t>
            </a:r>
            <a:r>
              <a:rPr lang="en-US" dirty="0" smtClean="0"/>
              <a:t>with standard openings and a test fixture:</a:t>
            </a:r>
          </a:p>
          <a:p>
            <a:pPr lvl="2" eaLnBrk="1" hangingPunct="1"/>
            <a:endParaRPr lang="en-US" dirty="0" smtClean="0"/>
          </a:p>
          <a:p>
            <a:pPr lvl="1" eaLnBrk="1" hangingPunct="1"/>
            <a:endParaRPr lang="en-US" dirty="0" smtClean="0"/>
          </a:p>
        </p:txBody>
      </p:sp>
      <p:sp>
        <p:nvSpPr>
          <p:cNvPr id="4" name="Slide Number Placeholder 3"/>
          <p:cNvSpPr>
            <a:spLocks noGrp="1"/>
          </p:cNvSpPr>
          <p:nvPr>
            <p:ph type="sldNum" sz="quarter" idx="12"/>
          </p:nvPr>
        </p:nvSpPr>
        <p:spPr/>
        <p:txBody>
          <a:bodyPr/>
          <a:lstStyle/>
          <a:p>
            <a:fld id="{7FA5B9A7-3193-4675-85BE-8C350C377926}"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3603">
                                            <p:txEl>
                                              <p:pRg st="1" end="1"/>
                                            </p:txEl>
                                          </p:spTgt>
                                        </p:tgtEl>
                                        <p:attrNameLst>
                                          <p:attrName>style.visibility</p:attrName>
                                        </p:attrNameLst>
                                      </p:cBhvr>
                                      <p:to>
                                        <p:strVal val="visible"/>
                                      </p:to>
                                    </p:set>
                                    <p:anim calcmode="lin" valueType="num">
                                      <p:cBhvr additive="base">
                                        <p:cTn id="13" dur="500" fill="hold"/>
                                        <p:tgtEl>
                                          <p:spTgt spid="1536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53603">
                                            <p:txEl>
                                              <p:pRg st="2" end="2"/>
                                            </p:txEl>
                                          </p:spTgt>
                                        </p:tgtEl>
                                        <p:attrNameLst>
                                          <p:attrName>style.visibility</p:attrName>
                                        </p:attrNameLst>
                                      </p:cBhvr>
                                      <p:to>
                                        <p:strVal val="visible"/>
                                      </p:to>
                                    </p:set>
                                    <p:anim calcmode="lin" valueType="num">
                                      <p:cBhvr additive="base">
                                        <p:cTn id="19" dur="500" fill="hold"/>
                                        <p:tgtEl>
                                          <p:spTgt spid="1536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53603">
                                            <p:txEl>
                                              <p:pRg st="3" end="3"/>
                                            </p:txEl>
                                          </p:spTgt>
                                        </p:tgtEl>
                                        <p:attrNameLst>
                                          <p:attrName>style.visibility</p:attrName>
                                        </p:attrNameLst>
                                      </p:cBhvr>
                                      <p:to>
                                        <p:strVal val="visible"/>
                                      </p:to>
                                    </p:set>
                                    <p:anim calcmode="lin" valueType="num">
                                      <p:cBhvr additive="base">
                                        <p:cTn id="25" dur="500" fill="hold"/>
                                        <p:tgtEl>
                                          <p:spTgt spid="1536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53603">
                                            <p:txEl>
                                              <p:pRg st="4" end="4"/>
                                            </p:txEl>
                                          </p:spTgt>
                                        </p:tgtEl>
                                        <p:attrNameLst>
                                          <p:attrName>style.visibility</p:attrName>
                                        </p:attrNameLst>
                                      </p:cBhvr>
                                      <p:to>
                                        <p:strVal val="visible"/>
                                      </p:to>
                                    </p:set>
                                    <p:anim calcmode="lin" valueType="num">
                                      <p:cBhvr additive="base">
                                        <p:cTn id="31" dur="500" fill="hold"/>
                                        <p:tgtEl>
                                          <p:spTgt spid="15360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3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53603">
                                            <p:txEl>
                                              <p:pRg st="5" end="5"/>
                                            </p:txEl>
                                          </p:spTgt>
                                        </p:tgtEl>
                                        <p:attrNameLst>
                                          <p:attrName>style.visibility</p:attrName>
                                        </p:attrNameLst>
                                      </p:cBhvr>
                                      <p:to>
                                        <p:strVal val="visible"/>
                                      </p:to>
                                    </p:set>
                                    <p:anim calcmode="lin" valueType="num">
                                      <p:cBhvr additive="base">
                                        <p:cTn id="37" dur="500" fill="hold"/>
                                        <p:tgtEl>
                                          <p:spTgt spid="15360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36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t=a&amp;d=us&amp;s=a&amp;c=p&amp;ti=1&amp;ai=30752&amp;l=dir&amp;o=0&amp;sv=0a30052c&amp;ip=835efa96&amp;u=http%3A%2F%2Fprojects"/>
          <p:cNvPicPr>
            <a:picLocks noChangeAspect="1" noChangeArrowheads="1"/>
          </p:cNvPicPr>
          <p:nvPr/>
        </p:nvPicPr>
        <p:blipFill>
          <a:blip r:embed="rId2" cstate="print"/>
          <a:srcRect/>
          <a:stretch>
            <a:fillRect/>
          </a:stretch>
        </p:blipFill>
        <p:spPr bwMode="auto">
          <a:xfrm>
            <a:off x="966788" y="723900"/>
            <a:ext cx="7210425" cy="5410200"/>
          </a:xfrm>
          <a:prstGeom prst="rect">
            <a:avLst/>
          </a:prstGeom>
          <a:noFill/>
          <a:ln w="9525">
            <a:noFill/>
            <a:miter lim="800000"/>
            <a:headEnd/>
            <a:tailEnd/>
          </a:ln>
        </p:spPr>
      </p:pic>
      <p:sp>
        <p:nvSpPr>
          <p:cNvPr id="15363" name="Text Box 3"/>
          <p:cNvSpPr txBox="1">
            <a:spLocks noChangeArrowheads="1"/>
          </p:cNvSpPr>
          <p:nvPr/>
        </p:nvSpPr>
        <p:spPr bwMode="auto">
          <a:xfrm>
            <a:off x="2362200" y="6400800"/>
            <a:ext cx="4495800" cy="366713"/>
          </a:xfrm>
          <a:prstGeom prst="rect">
            <a:avLst/>
          </a:prstGeom>
          <a:noFill/>
          <a:ln w="9525">
            <a:noFill/>
            <a:miter lim="800000"/>
            <a:headEnd/>
            <a:tailEnd/>
          </a:ln>
        </p:spPr>
        <p:txBody>
          <a:bodyPr>
            <a:spAutoFit/>
          </a:bodyPr>
          <a:lstStyle/>
          <a:p>
            <a:pPr>
              <a:spcBef>
                <a:spcPct val="50000"/>
              </a:spcBef>
            </a:pPr>
            <a:r>
              <a:rPr lang="en-US" b="1"/>
              <a:t>SIEVE ANALYSIS TEST SIEVES</a:t>
            </a:r>
          </a:p>
        </p:txBody>
      </p:sp>
      <p:sp>
        <p:nvSpPr>
          <p:cNvPr id="4" name="Slide Number Placeholder 3"/>
          <p:cNvSpPr>
            <a:spLocks noGrp="1"/>
          </p:cNvSpPr>
          <p:nvPr>
            <p:ph type="sldNum" sz="quarter" idx="12"/>
          </p:nvPr>
        </p:nvSpPr>
        <p:spPr/>
        <p:txBody>
          <a:bodyPr/>
          <a:lstStyle/>
          <a:p>
            <a:fld id="{7FA5B9A7-3193-4675-85BE-8C350C377926}"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6df4cc816e424a3198365483833c22f"/>
          <p:cNvPicPr>
            <a:picLocks noChangeAspect="1" noChangeArrowheads="1"/>
          </p:cNvPicPr>
          <p:nvPr/>
        </p:nvPicPr>
        <p:blipFill>
          <a:blip r:embed="rId2" cstate="print"/>
          <a:srcRect/>
          <a:stretch>
            <a:fillRect/>
          </a:stretch>
        </p:blipFill>
        <p:spPr bwMode="auto">
          <a:xfrm>
            <a:off x="3070225" y="228600"/>
            <a:ext cx="3295650" cy="5867400"/>
          </a:xfrm>
          <a:prstGeom prst="rect">
            <a:avLst/>
          </a:prstGeom>
          <a:noFill/>
          <a:ln w="9525">
            <a:noFill/>
            <a:miter lim="800000"/>
            <a:headEnd/>
            <a:tailEnd/>
          </a:ln>
        </p:spPr>
      </p:pic>
      <p:sp>
        <p:nvSpPr>
          <p:cNvPr id="16387" name="Text Box 3"/>
          <p:cNvSpPr txBox="1">
            <a:spLocks noChangeArrowheads="1"/>
          </p:cNvSpPr>
          <p:nvPr/>
        </p:nvSpPr>
        <p:spPr bwMode="auto">
          <a:xfrm>
            <a:off x="2667000" y="6248400"/>
            <a:ext cx="4953000" cy="366713"/>
          </a:xfrm>
          <a:prstGeom prst="rect">
            <a:avLst/>
          </a:prstGeom>
          <a:noFill/>
          <a:ln w="9525">
            <a:noFill/>
            <a:miter lim="800000"/>
            <a:headEnd/>
            <a:tailEnd/>
          </a:ln>
        </p:spPr>
        <p:txBody>
          <a:bodyPr>
            <a:spAutoFit/>
          </a:bodyPr>
          <a:lstStyle/>
          <a:p>
            <a:pPr>
              <a:spcBef>
                <a:spcPct val="50000"/>
              </a:spcBef>
            </a:pPr>
            <a:r>
              <a:rPr lang="en-US" b="1"/>
              <a:t>SIEVE ANALYSIS TEST FIXTURE</a:t>
            </a:r>
          </a:p>
        </p:txBody>
      </p:sp>
      <p:sp>
        <p:nvSpPr>
          <p:cNvPr id="4" name="Slide Number Placeholder 3"/>
          <p:cNvSpPr>
            <a:spLocks noGrp="1"/>
          </p:cNvSpPr>
          <p:nvPr>
            <p:ph type="sldNum" sz="quarter" idx="12"/>
          </p:nvPr>
        </p:nvSpPr>
        <p:spPr/>
        <p:txBody>
          <a:bodyPr/>
          <a:lstStyle/>
          <a:p>
            <a:fld id="{7FA5B9A7-3193-4675-85BE-8C350C377926}"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Soil (Contd.)</a:t>
            </a:r>
          </a:p>
        </p:txBody>
      </p:sp>
      <p:sp>
        <p:nvSpPr>
          <p:cNvPr id="156675" name="Rectangle 3"/>
          <p:cNvSpPr>
            <a:spLocks noGrp="1" noChangeArrowheads="1"/>
          </p:cNvSpPr>
          <p:nvPr>
            <p:ph type="body" idx="1"/>
          </p:nvPr>
        </p:nvSpPr>
        <p:spPr/>
        <p:txBody>
          <a:bodyPr/>
          <a:lstStyle/>
          <a:p>
            <a:pPr eaLnBrk="1" hangingPunct="1">
              <a:lnSpc>
                <a:spcPct val="90000"/>
              </a:lnSpc>
            </a:pPr>
            <a:r>
              <a:rPr lang="en-US" sz="2600" b="1" dirty="0" smtClean="0"/>
              <a:t>TEXTURAL CLASSIFICATION</a:t>
            </a:r>
            <a:r>
              <a:rPr lang="en-US" sz="2600" dirty="0" smtClean="0"/>
              <a:t> (Contd.)</a:t>
            </a:r>
          </a:p>
          <a:p>
            <a:pPr lvl="1" eaLnBrk="1" hangingPunct="1">
              <a:lnSpc>
                <a:spcPct val="90000"/>
              </a:lnSpc>
            </a:pPr>
            <a:r>
              <a:rPr lang="en-US" sz="2200" dirty="0" smtClean="0"/>
              <a:t>Particle size ranges of different classes:</a:t>
            </a:r>
          </a:p>
          <a:p>
            <a:pPr lvl="2" eaLnBrk="1" hangingPunct="1">
              <a:lnSpc>
                <a:spcPct val="90000"/>
              </a:lnSpc>
            </a:pPr>
            <a:r>
              <a:rPr lang="en-US" sz="1600" dirty="0" smtClean="0"/>
              <a:t>“Boulders”		Over 12”</a:t>
            </a:r>
          </a:p>
          <a:p>
            <a:pPr lvl="2" eaLnBrk="1" hangingPunct="1">
              <a:lnSpc>
                <a:spcPct val="90000"/>
              </a:lnSpc>
            </a:pPr>
            <a:r>
              <a:rPr lang="en-US" sz="1600" dirty="0" smtClean="0"/>
              <a:t>“Cobbles”			12” to 3”</a:t>
            </a:r>
          </a:p>
          <a:p>
            <a:pPr lvl="2" eaLnBrk="1" hangingPunct="1">
              <a:lnSpc>
                <a:spcPct val="90000"/>
              </a:lnSpc>
            </a:pPr>
            <a:r>
              <a:rPr lang="en-US" sz="1600" dirty="0" smtClean="0"/>
              <a:t>Coarse Gravel		3” to ¾”</a:t>
            </a:r>
          </a:p>
          <a:p>
            <a:pPr lvl="2" eaLnBrk="1" hangingPunct="1">
              <a:lnSpc>
                <a:spcPct val="90000"/>
              </a:lnSpc>
            </a:pPr>
            <a:r>
              <a:rPr lang="en-US" sz="1600" dirty="0" smtClean="0"/>
              <a:t>Fine Gravel		¾” to #4 Sieve [4.76mm (0.187in)]</a:t>
            </a:r>
          </a:p>
          <a:p>
            <a:pPr lvl="2" eaLnBrk="1" hangingPunct="1">
              <a:lnSpc>
                <a:spcPct val="90000"/>
              </a:lnSpc>
            </a:pPr>
            <a:r>
              <a:rPr lang="en-US" sz="1600" dirty="0" smtClean="0"/>
              <a:t>Coarse Sand		#4 (4.76mm)-#10 [1.68mm (0.066in)]</a:t>
            </a:r>
          </a:p>
          <a:p>
            <a:pPr lvl="2" eaLnBrk="1" hangingPunct="1">
              <a:lnSpc>
                <a:spcPct val="90000"/>
              </a:lnSpc>
            </a:pPr>
            <a:r>
              <a:rPr lang="en-US" sz="1600" dirty="0" smtClean="0"/>
              <a:t>Medium Sand		#10 (1.68mm)-#40 [0.425mm (0.01in)</a:t>
            </a:r>
          </a:p>
          <a:p>
            <a:pPr lvl="2" eaLnBrk="1" hangingPunct="1">
              <a:lnSpc>
                <a:spcPct val="90000"/>
              </a:lnSpc>
            </a:pPr>
            <a:r>
              <a:rPr lang="en-US" sz="1600" dirty="0" smtClean="0"/>
              <a:t>Fine Sand		#40(0.425mm)-#200[0.074mm(0.003)</a:t>
            </a:r>
          </a:p>
          <a:p>
            <a:pPr lvl="2" eaLnBrk="1" hangingPunct="1">
              <a:lnSpc>
                <a:spcPct val="90000"/>
              </a:lnSpc>
            </a:pPr>
            <a:r>
              <a:rPr lang="en-US" sz="1600" dirty="0" smtClean="0"/>
              <a:t>Silt			0.050mm - 0.005mm</a:t>
            </a:r>
          </a:p>
          <a:p>
            <a:pPr lvl="2" eaLnBrk="1" hangingPunct="1">
              <a:lnSpc>
                <a:spcPct val="90000"/>
              </a:lnSpc>
            </a:pPr>
            <a:r>
              <a:rPr lang="en-US" sz="1600" dirty="0" smtClean="0"/>
              <a:t>Clay			0.005mm – 10 Å</a:t>
            </a:r>
          </a:p>
          <a:p>
            <a:pPr lvl="2" eaLnBrk="1" hangingPunct="1">
              <a:lnSpc>
                <a:spcPct val="90000"/>
              </a:lnSpc>
            </a:pPr>
            <a:r>
              <a:rPr lang="en-US" sz="2100" dirty="0" smtClean="0"/>
              <a:t>Å = Angstrom Unit = 1/10</a:t>
            </a:r>
            <a:r>
              <a:rPr lang="en-US" sz="2100" baseline="30000" dirty="0" smtClean="0"/>
              <a:t>10</a:t>
            </a:r>
            <a:r>
              <a:rPr lang="en-US" sz="2100" dirty="0" smtClean="0"/>
              <a:t> m	</a:t>
            </a:r>
            <a:r>
              <a:rPr lang="en-US" sz="1200" dirty="0" smtClean="0"/>
              <a:t>(one ten billionth of a meter)</a:t>
            </a:r>
          </a:p>
          <a:p>
            <a:pPr lvl="2" eaLnBrk="1" hangingPunct="1">
              <a:lnSpc>
                <a:spcPct val="90000"/>
              </a:lnSpc>
            </a:pPr>
            <a:r>
              <a:rPr lang="el-GR" sz="2100" dirty="0" smtClean="0"/>
              <a:t>μ</a:t>
            </a:r>
            <a:r>
              <a:rPr lang="en-US" sz="2100" dirty="0" smtClean="0"/>
              <a:t> = Micron = 1/10</a:t>
            </a:r>
            <a:r>
              <a:rPr lang="en-US" sz="2100" baseline="30000" dirty="0" smtClean="0"/>
              <a:t>6 </a:t>
            </a:r>
            <a:r>
              <a:rPr lang="en-US" sz="2100" dirty="0" smtClean="0"/>
              <a:t>m </a:t>
            </a:r>
            <a:r>
              <a:rPr lang="en-US" sz="1200" dirty="0" smtClean="0"/>
              <a:t>(one millionth of a meter)		</a:t>
            </a:r>
          </a:p>
        </p:txBody>
      </p:sp>
      <p:sp>
        <p:nvSpPr>
          <p:cNvPr id="4" name="Slide Number Placeholder 3"/>
          <p:cNvSpPr>
            <a:spLocks noGrp="1"/>
          </p:cNvSpPr>
          <p:nvPr>
            <p:ph type="sldNum" sz="quarter" idx="12"/>
          </p:nvPr>
        </p:nvSpPr>
        <p:spPr/>
        <p:txBody>
          <a:bodyPr/>
          <a:lstStyle/>
          <a:p>
            <a:fld id="{7FA5B9A7-3193-4675-85BE-8C350C377926}"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anim calcmode="lin" valueType="num">
                                      <p:cBhvr additive="base">
                                        <p:cTn id="7" dur="500" fill="hold"/>
                                        <p:tgtEl>
                                          <p:spTgt spid="15667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6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56675">
                                            <p:txEl>
                                              <p:pRg st="2" end="2"/>
                                            </p:txEl>
                                          </p:spTgt>
                                        </p:tgtEl>
                                        <p:attrNameLst>
                                          <p:attrName>style.visibility</p:attrName>
                                        </p:attrNameLst>
                                      </p:cBhvr>
                                      <p:to>
                                        <p:strVal val="visible"/>
                                      </p:to>
                                    </p:set>
                                    <p:anim calcmode="lin" valueType="num">
                                      <p:cBhvr additive="base">
                                        <p:cTn id="13" dur="500" fill="hold"/>
                                        <p:tgtEl>
                                          <p:spTgt spid="15667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6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56675">
                                            <p:txEl>
                                              <p:pRg st="3" end="3"/>
                                            </p:txEl>
                                          </p:spTgt>
                                        </p:tgtEl>
                                        <p:attrNameLst>
                                          <p:attrName>style.visibility</p:attrName>
                                        </p:attrNameLst>
                                      </p:cBhvr>
                                      <p:to>
                                        <p:strVal val="visible"/>
                                      </p:to>
                                    </p:set>
                                    <p:anim calcmode="lin" valueType="num">
                                      <p:cBhvr additive="base">
                                        <p:cTn id="19" dur="500" fill="hold"/>
                                        <p:tgtEl>
                                          <p:spTgt spid="15667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6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56675">
                                            <p:txEl>
                                              <p:pRg st="4" end="4"/>
                                            </p:txEl>
                                          </p:spTgt>
                                        </p:tgtEl>
                                        <p:attrNameLst>
                                          <p:attrName>style.visibility</p:attrName>
                                        </p:attrNameLst>
                                      </p:cBhvr>
                                      <p:to>
                                        <p:strVal val="visible"/>
                                      </p:to>
                                    </p:set>
                                    <p:anim calcmode="lin" valueType="num">
                                      <p:cBhvr additive="base">
                                        <p:cTn id="25" dur="500" fill="hold"/>
                                        <p:tgtEl>
                                          <p:spTgt spid="15667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6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56675">
                                            <p:txEl>
                                              <p:pRg st="5" end="5"/>
                                            </p:txEl>
                                          </p:spTgt>
                                        </p:tgtEl>
                                        <p:attrNameLst>
                                          <p:attrName>style.visibility</p:attrName>
                                        </p:attrNameLst>
                                      </p:cBhvr>
                                      <p:to>
                                        <p:strVal val="visible"/>
                                      </p:to>
                                    </p:set>
                                    <p:anim calcmode="lin" valueType="num">
                                      <p:cBhvr additive="base">
                                        <p:cTn id="31" dur="500" fill="hold"/>
                                        <p:tgtEl>
                                          <p:spTgt spid="15667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6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56675">
                                            <p:txEl>
                                              <p:pRg st="6" end="6"/>
                                            </p:txEl>
                                          </p:spTgt>
                                        </p:tgtEl>
                                        <p:attrNameLst>
                                          <p:attrName>style.visibility</p:attrName>
                                        </p:attrNameLst>
                                      </p:cBhvr>
                                      <p:to>
                                        <p:strVal val="visible"/>
                                      </p:to>
                                    </p:set>
                                    <p:anim calcmode="lin" valueType="num">
                                      <p:cBhvr additive="base">
                                        <p:cTn id="37" dur="500" fill="hold"/>
                                        <p:tgtEl>
                                          <p:spTgt spid="15667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66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56675">
                                            <p:txEl>
                                              <p:pRg st="7" end="7"/>
                                            </p:txEl>
                                          </p:spTgt>
                                        </p:tgtEl>
                                        <p:attrNameLst>
                                          <p:attrName>style.visibility</p:attrName>
                                        </p:attrNameLst>
                                      </p:cBhvr>
                                      <p:to>
                                        <p:strVal val="visible"/>
                                      </p:to>
                                    </p:set>
                                    <p:anim calcmode="lin" valueType="num">
                                      <p:cBhvr additive="base">
                                        <p:cTn id="43" dur="500" fill="hold"/>
                                        <p:tgtEl>
                                          <p:spTgt spid="156675">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66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156675">
                                            <p:txEl>
                                              <p:pRg st="8" end="8"/>
                                            </p:txEl>
                                          </p:spTgt>
                                        </p:tgtEl>
                                        <p:attrNameLst>
                                          <p:attrName>style.visibility</p:attrName>
                                        </p:attrNameLst>
                                      </p:cBhvr>
                                      <p:to>
                                        <p:strVal val="visible"/>
                                      </p:to>
                                    </p:set>
                                    <p:anim calcmode="lin" valueType="num">
                                      <p:cBhvr additive="base">
                                        <p:cTn id="49" dur="500" fill="hold"/>
                                        <p:tgtEl>
                                          <p:spTgt spid="156675">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566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156675">
                                            <p:txEl>
                                              <p:pRg st="9" end="9"/>
                                            </p:txEl>
                                          </p:spTgt>
                                        </p:tgtEl>
                                        <p:attrNameLst>
                                          <p:attrName>style.visibility</p:attrName>
                                        </p:attrNameLst>
                                      </p:cBhvr>
                                      <p:to>
                                        <p:strVal val="visible"/>
                                      </p:to>
                                    </p:set>
                                    <p:anim calcmode="lin" valueType="num">
                                      <p:cBhvr additive="base">
                                        <p:cTn id="55" dur="500" fill="hold"/>
                                        <p:tgtEl>
                                          <p:spTgt spid="156675">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566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nodeType="clickEffect">
                                  <p:stCondLst>
                                    <p:cond delay="0"/>
                                  </p:stCondLst>
                                  <p:childTnLst>
                                    <p:set>
                                      <p:cBhvr>
                                        <p:cTn id="60" dur="1" fill="hold">
                                          <p:stCondLst>
                                            <p:cond delay="0"/>
                                          </p:stCondLst>
                                        </p:cTn>
                                        <p:tgtEl>
                                          <p:spTgt spid="156675">
                                            <p:txEl>
                                              <p:pRg st="10" end="10"/>
                                            </p:txEl>
                                          </p:spTgt>
                                        </p:tgtEl>
                                        <p:attrNameLst>
                                          <p:attrName>style.visibility</p:attrName>
                                        </p:attrNameLst>
                                      </p:cBhvr>
                                      <p:to>
                                        <p:strVal val="visible"/>
                                      </p:to>
                                    </p:set>
                                    <p:anim calcmode="lin" valueType="num">
                                      <p:cBhvr additive="base">
                                        <p:cTn id="61" dur="500" fill="hold"/>
                                        <p:tgtEl>
                                          <p:spTgt spid="156675">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566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6675">
                                            <p:txEl>
                                              <p:pRg st="11" end="11"/>
                                            </p:txEl>
                                          </p:spTgt>
                                        </p:tgtEl>
                                        <p:attrNameLst>
                                          <p:attrName>style.visibility</p:attrName>
                                        </p:attrNameLst>
                                      </p:cBhvr>
                                      <p:to>
                                        <p:strVal val="visible"/>
                                      </p:to>
                                    </p:set>
                                    <p:anim calcmode="lin" valueType="num">
                                      <p:cBhvr additive="base">
                                        <p:cTn id="67" dur="500" fill="hold"/>
                                        <p:tgtEl>
                                          <p:spTgt spid="15667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667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6675">
                                            <p:txEl>
                                              <p:pRg st="12" end="12"/>
                                            </p:txEl>
                                          </p:spTgt>
                                        </p:tgtEl>
                                        <p:attrNameLst>
                                          <p:attrName>style.visibility</p:attrName>
                                        </p:attrNameLst>
                                      </p:cBhvr>
                                      <p:to>
                                        <p:strVal val="visible"/>
                                      </p:to>
                                    </p:set>
                                    <p:anim calcmode="lin" valueType="num">
                                      <p:cBhvr additive="base">
                                        <p:cTn id="73" dur="500" fill="hold"/>
                                        <p:tgtEl>
                                          <p:spTgt spid="15667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667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Soil (Contd.)</a:t>
            </a:r>
          </a:p>
        </p:txBody>
      </p:sp>
      <p:sp>
        <p:nvSpPr>
          <p:cNvPr id="156675" name="Rectangle 3"/>
          <p:cNvSpPr>
            <a:spLocks noGrp="1" noChangeArrowheads="1"/>
          </p:cNvSpPr>
          <p:nvPr>
            <p:ph type="body" idx="1"/>
          </p:nvPr>
        </p:nvSpPr>
        <p:spPr/>
        <p:txBody>
          <a:bodyPr/>
          <a:lstStyle/>
          <a:p>
            <a:pPr eaLnBrk="1" hangingPunct="1">
              <a:lnSpc>
                <a:spcPct val="80000"/>
              </a:lnSpc>
            </a:pPr>
            <a:r>
              <a:rPr lang="en-US" sz="2600" b="1" smtClean="0"/>
              <a:t>TEXTURAL CLASSIFICATION</a:t>
            </a:r>
            <a:r>
              <a:rPr lang="en-US" sz="2600" smtClean="0"/>
              <a:t> (Contd.)</a:t>
            </a:r>
          </a:p>
          <a:p>
            <a:pPr lvl="1" eaLnBrk="1" hangingPunct="1">
              <a:lnSpc>
                <a:spcPct val="80000"/>
              </a:lnSpc>
            </a:pPr>
            <a:r>
              <a:rPr lang="en-US" sz="2200" smtClean="0"/>
              <a:t>As can be seen from this table, </a:t>
            </a:r>
            <a:r>
              <a:rPr lang="en-US" sz="2200" b="1" smtClean="0"/>
              <a:t>soils are described as either gravel, sand, silt or clay, or combinations of these four types</a:t>
            </a:r>
          </a:p>
          <a:p>
            <a:pPr lvl="1" eaLnBrk="1" hangingPunct="1">
              <a:lnSpc>
                <a:spcPct val="80000"/>
              </a:lnSpc>
            </a:pPr>
            <a:endParaRPr lang="en-US" sz="2200" b="1" smtClean="0"/>
          </a:p>
          <a:p>
            <a:pPr lvl="1" eaLnBrk="1" hangingPunct="1">
              <a:lnSpc>
                <a:spcPct val="80000"/>
              </a:lnSpc>
            </a:pPr>
            <a:r>
              <a:rPr lang="en-US" sz="2200" smtClean="0"/>
              <a:t>Soils are also described as </a:t>
            </a:r>
            <a:r>
              <a:rPr lang="en-US" sz="2200" b="1" smtClean="0"/>
              <a:t>coarse grained, fine grained or organic,</a:t>
            </a:r>
            <a:r>
              <a:rPr lang="en-US" sz="2200" smtClean="0"/>
              <a:t> or combinations thereof</a:t>
            </a:r>
          </a:p>
          <a:p>
            <a:pPr lvl="1" eaLnBrk="1" hangingPunct="1">
              <a:lnSpc>
                <a:spcPct val="80000"/>
              </a:lnSpc>
            </a:pPr>
            <a:endParaRPr lang="en-US" sz="2200" smtClean="0"/>
          </a:p>
          <a:p>
            <a:pPr lvl="1" eaLnBrk="1" hangingPunct="1">
              <a:lnSpc>
                <a:spcPct val="80000"/>
              </a:lnSpc>
            </a:pPr>
            <a:r>
              <a:rPr lang="en-US" sz="2200" b="1" smtClean="0"/>
              <a:t>Coarse grained </a:t>
            </a:r>
            <a:r>
              <a:rPr lang="en-US" sz="2200" smtClean="0"/>
              <a:t>soils have </a:t>
            </a:r>
            <a:r>
              <a:rPr lang="en-US" sz="2200" b="1" smtClean="0"/>
              <a:t>over 50% of the test sample </a:t>
            </a:r>
            <a:r>
              <a:rPr lang="en-US" sz="2200" b="1" i="1" u="sng" smtClean="0"/>
              <a:t>retained</a:t>
            </a:r>
            <a:r>
              <a:rPr lang="en-US" sz="2200" b="1" u="sng" smtClean="0"/>
              <a:t> </a:t>
            </a:r>
            <a:r>
              <a:rPr lang="en-US" sz="2200" b="1" smtClean="0"/>
              <a:t>on the #200 sieve,</a:t>
            </a:r>
            <a:r>
              <a:rPr lang="en-US" sz="2200" smtClean="0"/>
              <a:t> while </a:t>
            </a:r>
            <a:r>
              <a:rPr lang="en-US" sz="2200" b="1" smtClean="0"/>
              <a:t>fine grained </a:t>
            </a:r>
            <a:r>
              <a:rPr lang="en-US" sz="2200" smtClean="0"/>
              <a:t>soils have </a:t>
            </a:r>
            <a:r>
              <a:rPr lang="en-US" sz="2200" b="1" smtClean="0"/>
              <a:t>over 50% </a:t>
            </a:r>
            <a:r>
              <a:rPr lang="en-US" sz="2200" b="1" i="1" u="sng" smtClean="0"/>
              <a:t>passing</a:t>
            </a:r>
            <a:r>
              <a:rPr lang="en-US" sz="2200" b="1" smtClean="0"/>
              <a:t> the #200 sieve (0.0029 inches)</a:t>
            </a:r>
          </a:p>
          <a:p>
            <a:pPr lvl="1" eaLnBrk="1" hangingPunct="1">
              <a:lnSpc>
                <a:spcPct val="80000"/>
              </a:lnSpc>
              <a:buFont typeface="Wingdings" pitchFamily="2" charset="2"/>
              <a:buNone/>
            </a:pPr>
            <a:endParaRPr lang="en-US" sz="1200" smtClean="0"/>
          </a:p>
          <a:p>
            <a:pPr lvl="2" eaLnBrk="1" hangingPunct="1">
              <a:lnSpc>
                <a:spcPct val="80000"/>
              </a:lnSpc>
            </a:pPr>
            <a:endParaRPr lang="en-US" smtClean="0"/>
          </a:p>
          <a:p>
            <a:pPr lvl="1" eaLnBrk="1" hangingPunct="1">
              <a:lnSpc>
                <a:spcPct val="80000"/>
              </a:lnSpc>
            </a:pPr>
            <a:endParaRPr lang="en-US" sz="2200" smtClean="0"/>
          </a:p>
        </p:txBody>
      </p:sp>
      <p:sp>
        <p:nvSpPr>
          <p:cNvPr id="4" name="Slide Number Placeholder 3"/>
          <p:cNvSpPr>
            <a:spLocks noGrp="1"/>
          </p:cNvSpPr>
          <p:nvPr>
            <p:ph type="sldNum" sz="quarter" idx="12"/>
          </p:nvPr>
        </p:nvSpPr>
        <p:spPr/>
        <p:txBody>
          <a:bodyPr/>
          <a:lstStyle/>
          <a:p>
            <a:fld id="{7FA5B9A7-3193-4675-85BE-8C350C377926}"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anim calcmode="lin" valueType="num">
                                      <p:cBhvr additive="base">
                                        <p:cTn id="7" dur="5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6675">
                                            <p:txEl>
                                              <p:pRg st="3" end="3"/>
                                            </p:txEl>
                                          </p:spTgt>
                                        </p:tgtEl>
                                        <p:attrNameLst>
                                          <p:attrName>style.visibility</p:attrName>
                                        </p:attrNameLst>
                                      </p:cBhvr>
                                      <p:to>
                                        <p:strVal val="visible"/>
                                      </p:to>
                                    </p:set>
                                    <p:anim calcmode="lin" valueType="num">
                                      <p:cBhvr additive="base">
                                        <p:cTn id="13" dur="5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6675">
                                            <p:txEl>
                                              <p:pRg st="5" end="5"/>
                                            </p:txEl>
                                          </p:spTgt>
                                        </p:tgtEl>
                                        <p:attrNameLst>
                                          <p:attrName>style.visibility</p:attrName>
                                        </p:attrNameLst>
                                      </p:cBhvr>
                                      <p:to>
                                        <p:strVal val="visible"/>
                                      </p:to>
                                    </p:set>
                                    <p:anim calcmode="lin" valueType="num">
                                      <p:cBhvr additive="base">
                                        <p:cTn id="19" dur="500" fill="hold"/>
                                        <p:tgtEl>
                                          <p:spTgt spid="15667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cover in Lecture 2 ?</a:t>
            </a:r>
            <a:endParaRPr lang="en-US" dirty="0"/>
          </a:p>
        </p:txBody>
      </p:sp>
      <p:sp>
        <p:nvSpPr>
          <p:cNvPr id="3" name="Content Placeholder 2"/>
          <p:cNvSpPr>
            <a:spLocks noGrp="1"/>
          </p:cNvSpPr>
          <p:nvPr>
            <p:ph idx="1"/>
          </p:nvPr>
        </p:nvSpPr>
        <p:spPr/>
        <p:txBody>
          <a:bodyPr/>
          <a:lstStyle/>
          <a:p>
            <a:r>
              <a:rPr lang="en-US" dirty="0" smtClean="0"/>
              <a:t>Raw Land</a:t>
            </a:r>
          </a:p>
          <a:p>
            <a:r>
              <a:rPr lang="en-US" dirty="0" smtClean="0"/>
              <a:t>Soil vs. Rock</a:t>
            </a:r>
          </a:p>
          <a:p>
            <a:r>
              <a:rPr lang="en-US" dirty="0" smtClean="0"/>
              <a:t>Soil </a:t>
            </a:r>
            <a:r>
              <a:rPr lang="en-US" dirty="0" smtClean="0"/>
              <a:t>Properties (Digging Resistance, </a:t>
            </a:r>
            <a:r>
              <a:rPr lang="en-US" dirty="0" err="1" smtClean="0"/>
              <a:t>Rippability</a:t>
            </a:r>
            <a:r>
              <a:rPr lang="en-US" dirty="0" smtClean="0"/>
              <a:t>)</a:t>
            </a:r>
          </a:p>
          <a:p>
            <a:r>
              <a:rPr lang="en-US" dirty="0" smtClean="0"/>
              <a:t>Soil Index Properties (Textural Classification, Density)</a:t>
            </a:r>
          </a:p>
          <a:p>
            <a:r>
              <a:rPr lang="en-US" dirty="0" smtClean="0"/>
              <a:t>Field Density Tests</a:t>
            </a:r>
          </a:p>
          <a:p>
            <a:pPr lvl="1"/>
            <a:r>
              <a:rPr lang="en-US" dirty="0" smtClean="0"/>
              <a:t>Sand Cone Method</a:t>
            </a:r>
          </a:p>
          <a:p>
            <a:pPr lvl="1"/>
            <a:r>
              <a:rPr lang="en-US" dirty="0" smtClean="0"/>
              <a:t>Nuclear Method</a:t>
            </a:r>
          </a:p>
          <a:p>
            <a:endParaRPr lang="en-US" dirty="0"/>
          </a:p>
        </p:txBody>
      </p:sp>
      <p:sp>
        <p:nvSpPr>
          <p:cNvPr id="4" name="Slide Number Placeholder 3"/>
          <p:cNvSpPr>
            <a:spLocks noGrp="1"/>
          </p:cNvSpPr>
          <p:nvPr>
            <p:ph type="sldNum" sz="quarter" idx="12"/>
          </p:nvPr>
        </p:nvSpPr>
        <p:spPr/>
        <p:txBody>
          <a:bodyPr/>
          <a:lstStyle/>
          <a:p>
            <a:fld id="{7FA5B9A7-3193-4675-85BE-8C350C37792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Soil Classification</a:t>
            </a:r>
            <a:endParaRPr lang="en-US" dirty="0"/>
          </a:p>
        </p:txBody>
      </p:sp>
      <p:sp>
        <p:nvSpPr>
          <p:cNvPr id="4" name="Slide Number Placeholder 3"/>
          <p:cNvSpPr>
            <a:spLocks noGrp="1"/>
          </p:cNvSpPr>
          <p:nvPr>
            <p:ph type="sldNum" sz="quarter" idx="12"/>
          </p:nvPr>
        </p:nvSpPr>
        <p:spPr/>
        <p:txBody>
          <a:bodyPr/>
          <a:lstStyle/>
          <a:p>
            <a:fld id="{7FA5B9A7-3193-4675-85BE-8C350C377926}" type="slidenum">
              <a:rPr lang="en-US" smtClean="0"/>
              <a:pPr/>
              <a:t>20</a:t>
            </a:fld>
            <a:endParaRPr lang="en-US"/>
          </a:p>
        </p:txBody>
      </p:sp>
      <p:graphicFrame>
        <p:nvGraphicFramePr>
          <p:cNvPr id="11" name="Content Placeholder 10"/>
          <p:cNvGraphicFramePr>
            <a:graphicFrameLocks noGrp="1"/>
          </p:cNvGraphicFramePr>
          <p:nvPr>
            <p:ph sz="half" idx="2"/>
          </p:nvPr>
        </p:nvGraphicFramePr>
        <p:xfrm>
          <a:off x="4687888" y="1828800"/>
          <a:ext cx="3581400" cy="4079240"/>
        </p:xfrm>
        <a:graphic>
          <a:graphicData uri="http://schemas.openxmlformats.org/drawingml/2006/table">
            <a:tbl>
              <a:tblPr firstRow="1" bandRow="1">
                <a:tableStyleId>{5C22544A-7EE6-4342-B048-85BDC9FD1C3A}</a:tableStyleId>
              </a:tblPr>
              <a:tblGrid>
                <a:gridCol w="1524000"/>
                <a:gridCol w="685800"/>
                <a:gridCol w="685800"/>
                <a:gridCol w="685800"/>
              </a:tblGrid>
              <a:tr h="370840">
                <a:tc>
                  <a:txBody>
                    <a:bodyPr/>
                    <a:lstStyle/>
                    <a:p>
                      <a:r>
                        <a:rPr lang="en-US" sz="1200" dirty="0" smtClean="0"/>
                        <a:t>CLASS</a:t>
                      </a:r>
                      <a:endParaRPr lang="en-US" sz="1200" dirty="0"/>
                    </a:p>
                  </a:txBody>
                  <a:tcPr/>
                </a:tc>
                <a:tc>
                  <a:txBody>
                    <a:bodyPr/>
                    <a:lstStyle/>
                    <a:p>
                      <a:pPr algn="ctr"/>
                      <a:r>
                        <a:rPr lang="en-US" sz="1200" dirty="0" smtClean="0"/>
                        <a:t>Sand</a:t>
                      </a:r>
                      <a:endParaRPr lang="en-US" sz="1200" dirty="0"/>
                    </a:p>
                  </a:txBody>
                  <a:tcPr/>
                </a:tc>
                <a:tc>
                  <a:txBody>
                    <a:bodyPr/>
                    <a:lstStyle/>
                    <a:p>
                      <a:pPr algn="ctr"/>
                      <a:r>
                        <a:rPr lang="en-US" sz="1200" dirty="0" smtClean="0"/>
                        <a:t>Silt</a:t>
                      </a:r>
                      <a:endParaRPr lang="en-US" sz="1200" dirty="0"/>
                    </a:p>
                  </a:txBody>
                  <a:tcPr/>
                </a:tc>
                <a:tc>
                  <a:txBody>
                    <a:bodyPr/>
                    <a:lstStyle/>
                    <a:p>
                      <a:pPr algn="ctr"/>
                      <a:r>
                        <a:rPr lang="en-US" sz="1200" dirty="0" smtClean="0"/>
                        <a:t>Clay</a:t>
                      </a:r>
                      <a:endParaRPr lang="en-US" sz="1200" dirty="0"/>
                    </a:p>
                  </a:txBody>
                  <a:tcPr/>
                </a:tc>
              </a:tr>
              <a:tr h="370840">
                <a:tc>
                  <a:txBody>
                    <a:bodyPr/>
                    <a:lstStyle/>
                    <a:p>
                      <a:r>
                        <a:rPr lang="en-US" sz="1200" dirty="0" smtClean="0"/>
                        <a:t>Sand</a:t>
                      </a:r>
                      <a:endParaRPr lang="en-US" sz="1200" dirty="0"/>
                    </a:p>
                  </a:txBody>
                  <a:tcPr/>
                </a:tc>
                <a:tc>
                  <a:txBody>
                    <a:bodyPr/>
                    <a:lstStyle/>
                    <a:p>
                      <a:pPr algn="ctr"/>
                      <a:r>
                        <a:rPr lang="en-US" sz="1200" dirty="0" smtClean="0"/>
                        <a:t>80-100</a:t>
                      </a:r>
                      <a:endParaRPr lang="en-US" sz="1200" dirty="0"/>
                    </a:p>
                  </a:txBody>
                  <a:tcPr/>
                </a:tc>
                <a:tc>
                  <a:txBody>
                    <a:bodyPr/>
                    <a:lstStyle/>
                    <a:p>
                      <a:pPr algn="ctr"/>
                      <a:r>
                        <a:rPr lang="en-US" sz="1200" dirty="0" smtClean="0"/>
                        <a:t>0-20</a:t>
                      </a:r>
                      <a:endParaRPr lang="en-US" sz="1200" dirty="0"/>
                    </a:p>
                  </a:txBody>
                  <a:tcPr/>
                </a:tc>
                <a:tc>
                  <a:txBody>
                    <a:bodyPr/>
                    <a:lstStyle/>
                    <a:p>
                      <a:pPr algn="ctr"/>
                      <a:r>
                        <a:rPr lang="en-US" sz="1200" dirty="0" smtClean="0"/>
                        <a:t>0-20</a:t>
                      </a:r>
                      <a:endParaRPr lang="en-US" sz="1200" dirty="0"/>
                    </a:p>
                  </a:txBody>
                  <a:tcPr/>
                </a:tc>
              </a:tr>
              <a:tr h="370840">
                <a:tc>
                  <a:txBody>
                    <a:bodyPr/>
                    <a:lstStyle/>
                    <a:p>
                      <a:r>
                        <a:rPr lang="en-US" sz="1200" dirty="0" smtClean="0"/>
                        <a:t>Sandy Loam</a:t>
                      </a:r>
                      <a:endParaRPr lang="en-US" sz="1200" dirty="0"/>
                    </a:p>
                  </a:txBody>
                  <a:tcPr/>
                </a:tc>
                <a:tc>
                  <a:txBody>
                    <a:bodyPr/>
                    <a:lstStyle/>
                    <a:p>
                      <a:pPr algn="ctr"/>
                      <a:r>
                        <a:rPr lang="en-US" sz="1200" dirty="0" smtClean="0"/>
                        <a:t>50-80</a:t>
                      </a:r>
                      <a:endParaRPr lang="en-US" sz="1200" dirty="0"/>
                    </a:p>
                  </a:txBody>
                  <a:tcPr/>
                </a:tc>
                <a:tc>
                  <a:txBody>
                    <a:bodyPr/>
                    <a:lstStyle/>
                    <a:p>
                      <a:pPr algn="ctr"/>
                      <a:r>
                        <a:rPr lang="en-US" sz="1200" dirty="0" smtClean="0"/>
                        <a:t>0-50</a:t>
                      </a:r>
                      <a:endParaRPr lang="en-US" sz="1200" dirty="0"/>
                    </a:p>
                  </a:txBody>
                  <a:tcPr/>
                </a:tc>
                <a:tc>
                  <a:txBody>
                    <a:bodyPr/>
                    <a:lstStyle/>
                    <a:p>
                      <a:pPr algn="ctr"/>
                      <a:r>
                        <a:rPr lang="en-US" sz="1200" dirty="0" smtClean="0"/>
                        <a:t>0-20</a:t>
                      </a:r>
                      <a:endParaRPr lang="en-US" sz="1200" dirty="0"/>
                    </a:p>
                  </a:txBody>
                  <a:tcPr/>
                </a:tc>
              </a:tr>
              <a:tr h="370840">
                <a:tc>
                  <a:txBody>
                    <a:bodyPr/>
                    <a:lstStyle/>
                    <a:p>
                      <a:r>
                        <a:rPr lang="en-US" sz="1200" dirty="0" smtClean="0"/>
                        <a:t>Loam</a:t>
                      </a:r>
                      <a:endParaRPr lang="en-US" sz="1200" dirty="0"/>
                    </a:p>
                  </a:txBody>
                  <a:tcPr/>
                </a:tc>
                <a:tc>
                  <a:txBody>
                    <a:bodyPr/>
                    <a:lstStyle/>
                    <a:p>
                      <a:pPr algn="ctr"/>
                      <a:r>
                        <a:rPr lang="en-US" sz="1200" dirty="0" smtClean="0"/>
                        <a:t>30-50</a:t>
                      </a:r>
                      <a:endParaRPr lang="en-US" sz="1200" dirty="0"/>
                    </a:p>
                  </a:txBody>
                  <a:tcPr/>
                </a:tc>
                <a:tc>
                  <a:txBody>
                    <a:bodyPr/>
                    <a:lstStyle/>
                    <a:p>
                      <a:pPr algn="ctr"/>
                      <a:r>
                        <a:rPr lang="en-US" sz="1200" dirty="0" smtClean="0"/>
                        <a:t>30-50</a:t>
                      </a:r>
                      <a:endParaRPr lang="en-US" sz="1200" dirty="0"/>
                    </a:p>
                  </a:txBody>
                  <a:tcPr/>
                </a:tc>
                <a:tc>
                  <a:txBody>
                    <a:bodyPr/>
                    <a:lstStyle/>
                    <a:p>
                      <a:pPr algn="ctr"/>
                      <a:r>
                        <a:rPr lang="en-US" sz="1200" dirty="0" smtClean="0"/>
                        <a:t>0-20</a:t>
                      </a:r>
                      <a:endParaRPr lang="en-US" sz="1200" dirty="0"/>
                    </a:p>
                  </a:txBody>
                  <a:tcPr/>
                </a:tc>
              </a:tr>
              <a:tr h="370840">
                <a:tc>
                  <a:txBody>
                    <a:bodyPr/>
                    <a:lstStyle/>
                    <a:p>
                      <a:r>
                        <a:rPr lang="en-US" sz="1200" dirty="0" smtClean="0"/>
                        <a:t>Silt Loam</a:t>
                      </a:r>
                      <a:endParaRPr lang="en-US" sz="1200" dirty="0"/>
                    </a:p>
                  </a:txBody>
                  <a:tcPr/>
                </a:tc>
                <a:tc>
                  <a:txBody>
                    <a:bodyPr/>
                    <a:lstStyle/>
                    <a:p>
                      <a:pPr algn="ctr"/>
                      <a:r>
                        <a:rPr lang="en-US" sz="1200" dirty="0" smtClean="0"/>
                        <a:t>0-50</a:t>
                      </a:r>
                      <a:endParaRPr lang="en-US" sz="1200" dirty="0"/>
                    </a:p>
                  </a:txBody>
                  <a:tcPr/>
                </a:tc>
                <a:tc>
                  <a:txBody>
                    <a:bodyPr/>
                    <a:lstStyle/>
                    <a:p>
                      <a:pPr algn="ctr"/>
                      <a:r>
                        <a:rPr lang="en-US" sz="1200" dirty="0" smtClean="0"/>
                        <a:t>50-100</a:t>
                      </a:r>
                      <a:endParaRPr lang="en-US" sz="1200" dirty="0"/>
                    </a:p>
                  </a:txBody>
                  <a:tcPr/>
                </a:tc>
                <a:tc>
                  <a:txBody>
                    <a:bodyPr/>
                    <a:lstStyle/>
                    <a:p>
                      <a:pPr algn="ctr"/>
                      <a:r>
                        <a:rPr lang="en-US" sz="1200" dirty="0" smtClean="0"/>
                        <a:t>0-20</a:t>
                      </a:r>
                      <a:endParaRPr lang="en-US" sz="1200" dirty="0"/>
                    </a:p>
                  </a:txBody>
                  <a:tcPr/>
                </a:tc>
              </a:tr>
              <a:tr h="370840">
                <a:tc>
                  <a:txBody>
                    <a:bodyPr/>
                    <a:lstStyle/>
                    <a:p>
                      <a:r>
                        <a:rPr lang="en-US" sz="1200" dirty="0" smtClean="0"/>
                        <a:t>Sandy Clay Loam</a:t>
                      </a:r>
                      <a:endParaRPr lang="en-US" sz="1200" dirty="0"/>
                    </a:p>
                  </a:txBody>
                  <a:tcPr/>
                </a:tc>
                <a:tc>
                  <a:txBody>
                    <a:bodyPr/>
                    <a:lstStyle/>
                    <a:p>
                      <a:pPr algn="ctr"/>
                      <a:r>
                        <a:rPr lang="en-US" sz="1200" dirty="0" smtClean="0"/>
                        <a:t>50-80</a:t>
                      </a:r>
                      <a:endParaRPr lang="en-US" sz="1200" dirty="0"/>
                    </a:p>
                  </a:txBody>
                  <a:tcPr/>
                </a:tc>
                <a:tc>
                  <a:txBody>
                    <a:bodyPr/>
                    <a:lstStyle/>
                    <a:p>
                      <a:pPr algn="ctr"/>
                      <a:r>
                        <a:rPr lang="en-US" sz="1200" dirty="0" smtClean="0"/>
                        <a:t>0-30</a:t>
                      </a:r>
                      <a:endParaRPr lang="en-US" sz="1200" dirty="0"/>
                    </a:p>
                  </a:txBody>
                  <a:tcPr/>
                </a:tc>
                <a:tc>
                  <a:txBody>
                    <a:bodyPr/>
                    <a:lstStyle/>
                    <a:p>
                      <a:pPr algn="ctr"/>
                      <a:r>
                        <a:rPr lang="en-US" sz="1200" dirty="0" smtClean="0"/>
                        <a:t>20-30</a:t>
                      </a:r>
                      <a:endParaRPr lang="en-US" sz="1200" dirty="0"/>
                    </a:p>
                  </a:txBody>
                  <a:tcPr/>
                </a:tc>
              </a:tr>
              <a:tr h="370840">
                <a:tc>
                  <a:txBody>
                    <a:bodyPr/>
                    <a:lstStyle/>
                    <a:p>
                      <a:r>
                        <a:rPr lang="en-US" sz="1200" dirty="0" smtClean="0"/>
                        <a:t>Clay Loam</a:t>
                      </a:r>
                      <a:endParaRPr lang="en-US" sz="1200" dirty="0"/>
                    </a:p>
                  </a:txBody>
                  <a:tcPr/>
                </a:tc>
                <a:tc>
                  <a:txBody>
                    <a:bodyPr/>
                    <a:lstStyle/>
                    <a:p>
                      <a:pPr algn="ctr"/>
                      <a:r>
                        <a:rPr lang="en-US" sz="1200" dirty="0" smtClean="0"/>
                        <a:t>20-50</a:t>
                      </a:r>
                      <a:endParaRPr lang="en-US" sz="1200" dirty="0"/>
                    </a:p>
                  </a:txBody>
                  <a:tcPr/>
                </a:tc>
                <a:tc>
                  <a:txBody>
                    <a:bodyPr/>
                    <a:lstStyle/>
                    <a:p>
                      <a:pPr algn="ctr"/>
                      <a:r>
                        <a:rPr lang="en-US" sz="1200" dirty="0" smtClean="0"/>
                        <a:t>20-50</a:t>
                      </a:r>
                      <a:endParaRPr lang="en-US" sz="1200" dirty="0"/>
                    </a:p>
                  </a:txBody>
                  <a:tcPr/>
                </a:tc>
                <a:tc>
                  <a:txBody>
                    <a:bodyPr/>
                    <a:lstStyle/>
                    <a:p>
                      <a:pPr algn="ctr"/>
                      <a:r>
                        <a:rPr lang="en-US" sz="1200" dirty="0" smtClean="0"/>
                        <a:t>20-30</a:t>
                      </a:r>
                      <a:endParaRPr lang="en-US" sz="1200" dirty="0"/>
                    </a:p>
                  </a:txBody>
                  <a:tcPr/>
                </a:tc>
              </a:tr>
              <a:tr h="370840">
                <a:tc>
                  <a:txBody>
                    <a:bodyPr/>
                    <a:lstStyle/>
                    <a:p>
                      <a:r>
                        <a:rPr lang="en-US" sz="1200" dirty="0" err="1" smtClean="0"/>
                        <a:t>Silty</a:t>
                      </a:r>
                      <a:r>
                        <a:rPr lang="en-US" sz="1200" dirty="0" smtClean="0"/>
                        <a:t> Clay Loam</a:t>
                      </a:r>
                      <a:endParaRPr lang="en-US" sz="1200" dirty="0"/>
                    </a:p>
                  </a:txBody>
                  <a:tcPr/>
                </a:tc>
                <a:tc>
                  <a:txBody>
                    <a:bodyPr/>
                    <a:lstStyle/>
                    <a:p>
                      <a:pPr algn="ctr"/>
                      <a:r>
                        <a:rPr lang="en-US" sz="1200" dirty="0" smtClean="0"/>
                        <a:t>0-30</a:t>
                      </a:r>
                      <a:endParaRPr lang="en-US" sz="1200" dirty="0"/>
                    </a:p>
                  </a:txBody>
                  <a:tcPr/>
                </a:tc>
                <a:tc>
                  <a:txBody>
                    <a:bodyPr/>
                    <a:lstStyle/>
                    <a:p>
                      <a:pPr algn="ctr"/>
                      <a:r>
                        <a:rPr lang="en-US" sz="1200" dirty="0" smtClean="0"/>
                        <a:t>50-80</a:t>
                      </a:r>
                      <a:endParaRPr lang="en-US" sz="1200" dirty="0"/>
                    </a:p>
                  </a:txBody>
                  <a:tcPr/>
                </a:tc>
                <a:tc>
                  <a:txBody>
                    <a:bodyPr/>
                    <a:lstStyle/>
                    <a:p>
                      <a:pPr algn="ctr"/>
                      <a:r>
                        <a:rPr lang="en-US" sz="1200" dirty="0" smtClean="0"/>
                        <a:t>20-30</a:t>
                      </a:r>
                      <a:endParaRPr lang="en-US" sz="1200" dirty="0"/>
                    </a:p>
                  </a:txBody>
                  <a:tcPr/>
                </a:tc>
              </a:tr>
              <a:tr h="370840">
                <a:tc>
                  <a:txBody>
                    <a:bodyPr/>
                    <a:lstStyle/>
                    <a:p>
                      <a:r>
                        <a:rPr lang="en-US" sz="1200" dirty="0" smtClean="0"/>
                        <a:t>Sandy Clay</a:t>
                      </a:r>
                      <a:endParaRPr lang="en-US" sz="1200" dirty="0"/>
                    </a:p>
                  </a:txBody>
                  <a:tcPr/>
                </a:tc>
                <a:tc>
                  <a:txBody>
                    <a:bodyPr/>
                    <a:lstStyle/>
                    <a:p>
                      <a:pPr algn="ctr"/>
                      <a:r>
                        <a:rPr lang="en-US" sz="1200" dirty="0" smtClean="0"/>
                        <a:t>55-70</a:t>
                      </a:r>
                      <a:endParaRPr lang="en-US" sz="1200" dirty="0"/>
                    </a:p>
                  </a:txBody>
                  <a:tcPr/>
                </a:tc>
                <a:tc>
                  <a:txBody>
                    <a:bodyPr/>
                    <a:lstStyle/>
                    <a:p>
                      <a:pPr algn="ctr"/>
                      <a:r>
                        <a:rPr lang="en-US" sz="1200" dirty="0" smtClean="0"/>
                        <a:t>0-15</a:t>
                      </a:r>
                      <a:endParaRPr lang="en-US" sz="1200" dirty="0"/>
                    </a:p>
                  </a:txBody>
                  <a:tcPr/>
                </a:tc>
                <a:tc>
                  <a:txBody>
                    <a:bodyPr/>
                    <a:lstStyle/>
                    <a:p>
                      <a:pPr algn="ctr"/>
                      <a:r>
                        <a:rPr lang="en-US" sz="1200" dirty="0" smtClean="0"/>
                        <a:t>30-45</a:t>
                      </a:r>
                      <a:endParaRPr lang="en-US" sz="1200" dirty="0"/>
                    </a:p>
                  </a:txBody>
                  <a:tcPr/>
                </a:tc>
              </a:tr>
              <a:tr h="370840">
                <a:tc>
                  <a:txBody>
                    <a:bodyPr/>
                    <a:lstStyle/>
                    <a:p>
                      <a:r>
                        <a:rPr lang="en-US" sz="1200" dirty="0" err="1" smtClean="0"/>
                        <a:t>Silty</a:t>
                      </a:r>
                      <a:r>
                        <a:rPr lang="en-US" sz="1200" dirty="0" smtClean="0"/>
                        <a:t> Clay</a:t>
                      </a:r>
                      <a:endParaRPr lang="en-US" sz="1200" dirty="0"/>
                    </a:p>
                  </a:txBody>
                  <a:tcPr/>
                </a:tc>
                <a:tc>
                  <a:txBody>
                    <a:bodyPr/>
                    <a:lstStyle/>
                    <a:p>
                      <a:pPr algn="ctr"/>
                      <a:r>
                        <a:rPr lang="en-US" sz="1200" dirty="0" smtClean="0"/>
                        <a:t>0-15</a:t>
                      </a:r>
                      <a:endParaRPr lang="en-US" sz="1200" dirty="0"/>
                    </a:p>
                  </a:txBody>
                  <a:tcPr/>
                </a:tc>
                <a:tc>
                  <a:txBody>
                    <a:bodyPr/>
                    <a:lstStyle/>
                    <a:p>
                      <a:pPr algn="ctr"/>
                      <a:r>
                        <a:rPr lang="en-US" sz="1200" dirty="0" smtClean="0"/>
                        <a:t>55-70</a:t>
                      </a:r>
                      <a:endParaRPr lang="en-US" sz="1200" dirty="0"/>
                    </a:p>
                  </a:txBody>
                  <a:tcPr/>
                </a:tc>
                <a:tc>
                  <a:txBody>
                    <a:bodyPr/>
                    <a:lstStyle/>
                    <a:p>
                      <a:pPr algn="ctr"/>
                      <a:r>
                        <a:rPr lang="en-US" sz="1200" dirty="0" smtClean="0"/>
                        <a:t>30-45</a:t>
                      </a:r>
                      <a:endParaRPr lang="en-US" sz="1200" dirty="0"/>
                    </a:p>
                  </a:txBody>
                  <a:tcPr/>
                </a:tc>
              </a:tr>
              <a:tr h="370840">
                <a:tc>
                  <a:txBody>
                    <a:bodyPr/>
                    <a:lstStyle/>
                    <a:p>
                      <a:r>
                        <a:rPr lang="en-US" sz="1200" dirty="0" smtClean="0"/>
                        <a:t>Clay</a:t>
                      </a:r>
                      <a:endParaRPr lang="en-US" sz="1200" dirty="0"/>
                    </a:p>
                  </a:txBody>
                  <a:tcPr/>
                </a:tc>
                <a:tc>
                  <a:txBody>
                    <a:bodyPr/>
                    <a:lstStyle/>
                    <a:p>
                      <a:pPr algn="ctr"/>
                      <a:r>
                        <a:rPr lang="en-US" sz="1200" dirty="0" smtClean="0"/>
                        <a:t>0-55</a:t>
                      </a:r>
                      <a:endParaRPr lang="en-US" sz="1200" dirty="0"/>
                    </a:p>
                  </a:txBody>
                  <a:tcPr/>
                </a:tc>
                <a:tc>
                  <a:txBody>
                    <a:bodyPr/>
                    <a:lstStyle/>
                    <a:p>
                      <a:pPr algn="ctr"/>
                      <a:r>
                        <a:rPr lang="en-US" sz="1200" dirty="0" smtClean="0"/>
                        <a:t>0-55</a:t>
                      </a:r>
                      <a:endParaRPr lang="en-US" sz="1200" dirty="0"/>
                    </a:p>
                  </a:txBody>
                  <a:tcPr/>
                </a:tc>
                <a:tc>
                  <a:txBody>
                    <a:bodyPr/>
                    <a:lstStyle/>
                    <a:p>
                      <a:pPr algn="ctr"/>
                      <a:r>
                        <a:rPr lang="en-US" sz="1200" dirty="0" smtClean="0"/>
                        <a:t>30-100</a:t>
                      </a:r>
                      <a:endParaRPr lang="en-US" sz="1200" dirty="0"/>
                    </a:p>
                  </a:txBody>
                  <a:tcPr/>
                </a:tc>
              </a:tr>
            </a:tbl>
          </a:graphicData>
        </a:graphic>
      </p:graphicFrame>
      <p:pic>
        <p:nvPicPr>
          <p:cNvPr id="13" name="Picture 2" descr="http://www.tpub.com/content/UFC2/ufc_4_214_03/ufc_4_214_030022im.jpg"/>
          <p:cNvPicPr>
            <a:picLocks noGrp="1" noChangeAspect="1" noChangeArrowheads="1"/>
          </p:cNvPicPr>
          <p:nvPr>
            <p:ph sz="half" idx="1"/>
          </p:nvPr>
        </p:nvPicPr>
        <p:blipFill>
          <a:blip r:embed="rId2" cstate="print"/>
          <a:srcRect l="16746" t="27088" r="10806" b="13318"/>
          <a:stretch>
            <a:fillRect/>
          </a:stretch>
        </p:blipFill>
        <p:spPr bwMode="auto">
          <a:xfrm>
            <a:off x="779463" y="1991811"/>
            <a:ext cx="3657600" cy="389355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SOIL (Contd.)</a:t>
            </a:r>
          </a:p>
        </p:txBody>
      </p:sp>
      <p:sp>
        <p:nvSpPr>
          <p:cNvPr id="157699" name="Rectangle 3"/>
          <p:cNvSpPr>
            <a:spLocks noGrp="1" noChangeArrowheads="1"/>
          </p:cNvSpPr>
          <p:nvPr>
            <p:ph type="body" idx="1"/>
          </p:nvPr>
        </p:nvSpPr>
        <p:spPr/>
        <p:txBody>
          <a:bodyPr/>
          <a:lstStyle/>
          <a:p>
            <a:pPr eaLnBrk="1" hangingPunct="1">
              <a:lnSpc>
                <a:spcPct val="90000"/>
              </a:lnSpc>
            </a:pPr>
            <a:r>
              <a:rPr lang="en-US" sz="2100" b="1" smtClean="0"/>
              <a:t>SOIL DENSITY</a:t>
            </a:r>
          </a:p>
          <a:p>
            <a:pPr lvl="1" eaLnBrk="1" hangingPunct="1">
              <a:lnSpc>
                <a:spcPct val="90000"/>
              </a:lnSpc>
            </a:pPr>
            <a:r>
              <a:rPr lang="en-US" sz="2000" smtClean="0"/>
              <a:t>The term </a:t>
            </a:r>
            <a:r>
              <a:rPr lang="en-US" sz="2000" b="1" i="1" smtClean="0"/>
              <a:t>Density</a:t>
            </a:r>
            <a:r>
              <a:rPr lang="en-US" sz="2000" smtClean="0"/>
              <a:t> in scientific usage is defined as </a:t>
            </a:r>
            <a:r>
              <a:rPr lang="en-US" sz="2000" b="1" smtClean="0"/>
              <a:t>mass per unit of volume.</a:t>
            </a:r>
          </a:p>
          <a:p>
            <a:pPr lvl="2" eaLnBrk="1" hangingPunct="1">
              <a:lnSpc>
                <a:spcPct val="90000"/>
              </a:lnSpc>
            </a:pPr>
            <a:r>
              <a:rPr lang="en-US" sz="1800" b="1" smtClean="0"/>
              <a:t>D = m/V</a:t>
            </a:r>
          </a:p>
          <a:p>
            <a:pPr lvl="1" eaLnBrk="1" hangingPunct="1">
              <a:lnSpc>
                <a:spcPct val="90000"/>
              </a:lnSpc>
            </a:pPr>
            <a:r>
              <a:rPr lang="en-US" sz="2000" smtClean="0"/>
              <a:t>In </a:t>
            </a:r>
            <a:r>
              <a:rPr lang="en-US" sz="2000" b="1" smtClean="0"/>
              <a:t>soil mechanics</a:t>
            </a:r>
            <a:r>
              <a:rPr lang="en-US" sz="2000" smtClean="0"/>
              <a:t>, however, we define the density of a soil as its </a:t>
            </a:r>
            <a:r>
              <a:rPr lang="en-US" sz="2000" b="1" i="1" smtClean="0"/>
              <a:t>weight per unit of volume</a:t>
            </a:r>
            <a:r>
              <a:rPr lang="en-US" sz="2000" smtClean="0"/>
              <a:t>.</a:t>
            </a:r>
          </a:p>
          <a:p>
            <a:pPr lvl="2" eaLnBrk="1" hangingPunct="1">
              <a:lnSpc>
                <a:spcPct val="90000"/>
              </a:lnSpc>
            </a:pPr>
            <a:r>
              <a:rPr lang="en-US" sz="1800" b="1" smtClean="0"/>
              <a:t>D = W/V</a:t>
            </a:r>
          </a:p>
          <a:p>
            <a:pPr lvl="1" eaLnBrk="1" hangingPunct="1">
              <a:lnSpc>
                <a:spcPct val="90000"/>
              </a:lnSpc>
            </a:pPr>
            <a:r>
              <a:rPr lang="en-US" sz="2000" smtClean="0"/>
              <a:t>This can be easily done, since mass and weight are simply related by:</a:t>
            </a:r>
          </a:p>
          <a:p>
            <a:pPr lvl="2" eaLnBrk="1" hangingPunct="1">
              <a:lnSpc>
                <a:spcPct val="90000"/>
              </a:lnSpc>
            </a:pPr>
            <a:r>
              <a:rPr lang="en-US" sz="1800" b="1" smtClean="0"/>
              <a:t>W = mg</a:t>
            </a:r>
            <a:r>
              <a:rPr lang="en-US" sz="1800" smtClean="0"/>
              <a:t> [Special case of </a:t>
            </a:r>
            <a:r>
              <a:rPr lang="en-US" sz="1800" b="1" smtClean="0"/>
              <a:t>F = ma </a:t>
            </a:r>
            <a:r>
              <a:rPr lang="en-US" sz="1800" smtClean="0"/>
              <a:t>(Newton’s 2</a:t>
            </a:r>
            <a:r>
              <a:rPr lang="en-US" sz="1800" baseline="30000" smtClean="0"/>
              <a:t>nd</a:t>
            </a:r>
            <a:r>
              <a:rPr lang="en-US" sz="1800" smtClean="0"/>
              <a:t> Law)]</a:t>
            </a:r>
          </a:p>
          <a:p>
            <a:pPr lvl="1" eaLnBrk="1" hangingPunct="1">
              <a:lnSpc>
                <a:spcPct val="90000"/>
              </a:lnSpc>
            </a:pPr>
            <a:r>
              <a:rPr lang="en-US" sz="2000" b="1" i="1" smtClean="0"/>
              <a:t>Soil Density</a:t>
            </a:r>
            <a:r>
              <a:rPr lang="en-US" sz="2000" smtClean="0"/>
              <a:t>, or </a:t>
            </a:r>
            <a:r>
              <a:rPr lang="en-US" sz="2000" b="1" i="1" smtClean="0"/>
              <a:t>Unit Weight</a:t>
            </a:r>
            <a:r>
              <a:rPr lang="en-US" sz="2000" smtClean="0"/>
              <a:t>, as it is often called, is expressed in the units of </a:t>
            </a:r>
            <a:r>
              <a:rPr lang="en-US" sz="2000" b="1" i="1" smtClean="0"/>
              <a:t>pounds per cubic foot (PCF or #/ft</a:t>
            </a:r>
            <a:r>
              <a:rPr lang="en-US" sz="2000" b="1" i="1" baseline="30000" smtClean="0"/>
              <a:t>3 </a:t>
            </a:r>
            <a:r>
              <a:rPr lang="en-US" sz="2000" b="1" i="1" smtClean="0"/>
              <a:t>or lbs/ft</a:t>
            </a:r>
            <a:r>
              <a:rPr lang="en-US" sz="2000" b="1" i="1" baseline="30000" smtClean="0"/>
              <a:t>3</a:t>
            </a:r>
            <a:r>
              <a:rPr lang="en-US" sz="2000" b="1" i="1"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5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7699">
                                            <p:txEl>
                                              <p:pRg st="1" end="1"/>
                                            </p:txEl>
                                          </p:spTgt>
                                        </p:tgtEl>
                                        <p:attrNameLst>
                                          <p:attrName>style.visibility</p:attrName>
                                        </p:attrNameLst>
                                      </p:cBhvr>
                                      <p:to>
                                        <p:strVal val="visible"/>
                                      </p:to>
                                    </p:set>
                                    <p:anim calcmode="lin" valueType="num">
                                      <p:cBhvr additive="base">
                                        <p:cTn id="13" dur="500" fill="hold"/>
                                        <p:tgtEl>
                                          <p:spTgt spid="157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7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 calcmode="lin" valueType="num">
                                      <p:cBhvr additive="base">
                                        <p:cTn id="19" dur="500" fill="hold"/>
                                        <p:tgtEl>
                                          <p:spTgt spid="1576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7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7699">
                                            <p:txEl>
                                              <p:pRg st="3" end="3"/>
                                            </p:txEl>
                                          </p:spTgt>
                                        </p:tgtEl>
                                        <p:attrNameLst>
                                          <p:attrName>style.visibility</p:attrName>
                                        </p:attrNameLst>
                                      </p:cBhvr>
                                      <p:to>
                                        <p:strVal val="visible"/>
                                      </p:to>
                                    </p:set>
                                    <p:anim calcmode="lin" valueType="num">
                                      <p:cBhvr additive="base">
                                        <p:cTn id="25" dur="500" fill="hold"/>
                                        <p:tgtEl>
                                          <p:spTgt spid="1576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7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57699">
                                            <p:txEl>
                                              <p:pRg st="4" end="4"/>
                                            </p:txEl>
                                          </p:spTgt>
                                        </p:tgtEl>
                                        <p:attrNameLst>
                                          <p:attrName>style.visibility</p:attrName>
                                        </p:attrNameLst>
                                      </p:cBhvr>
                                      <p:to>
                                        <p:strVal val="visible"/>
                                      </p:to>
                                    </p:set>
                                    <p:anim calcmode="lin" valueType="num">
                                      <p:cBhvr additive="base">
                                        <p:cTn id="31" dur="500" fill="hold"/>
                                        <p:tgtEl>
                                          <p:spTgt spid="1576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7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57699">
                                            <p:txEl>
                                              <p:pRg st="5" end="5"/>
                                            </p:txEl>
                                          </p:spTgt>
                                        </p:tgtEl>
                                        <p:attrNameLst>
                                          <p:attrName>style.visibility</p:attrName>
                                        </p:attrNameLst>
                                      </p:cBhvr>
                                      <p:to>
                                        <p:strVal val="visible"/>
                                      </p:to>
                                    </p:set>
                                    <p:anim calcmode="lin" valueType="num">
                                      <p:cBhvr additive="base">
                                        <p:cTn id="37" dur="500" fill="hold"/>
                                        <p:tgtEl>
                                          <p:spTgt spid="15769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76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57699">
                                            <p:txEl>
                                              <p:pRg st="6" end="6"/>
                                            </p:txEl>
                                          </p:spTgt>
                                        </p:tgtEl>
                                        <p:attrNameLst>
                                          <p:attrName>style.visibility</p:attrName>
                                        </p:attrNameLst>
                                      </p:cBhvr>
                                      <p:to>
                                        <p:strVal val="visible"/>
                                      </p:to>
                                    </p:set>
                                    <p:anim calcmode="lin" valueType="num">
                                      <p:cBhvr additive="base">
                                        <p:cTn id="43" dur="500" fill="hold"/>
                                        <p:tgtEl>
                                          <p:spTgt spid="15769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7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57699">
                                            <p:txEl>
                                              <p:pRg st="7" end="7"/>
                                            </p:txEl>
                                          </p:spTgt>
                                        </p:tgtEl>
                                        <p:attrNameLst>
                                          <p:attrName>style.visibility</p:attrName>
                                        </p:attrNameLst>
                                      </p:cBhvr>
                                      <p:to>
                                        <p:strVal val="visible"/>
                                      </p:to>
                                    </p:set>
                                    <p:anim calcmode="lin" valueType="num">
                                      <p:cBhvr additive="base">
                                        <p:cTn id="49" dur="500" fill="hold"/>
                                        <p:tgtEl>
                                          <p:spTgt spid="15769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576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SOIL (Contd.)</a:t>
            </a:r>
          </a:p>
        </p:txBody>
      </p:sp>
      <p:sp>
        <p:nvSpPr>
          <p:cNvPr id="158723" name="Rectangle 3"/>
          <p:cNvSpPr>
            <a:spLocks noGrp="1" noChangeArrowheads="1"/>
          </p:cNvSpPr>
          <p:nvPr>
            <p:ph type="body" idx="1"/>
          </p:nvPr>
        </p:nvSpPr>
        <p:spPr/>
        <p:txBody>
          <a:bodyPr/>
          <a:lstStyle/>
          <a:p>
            <a:pPr eaLnBrk="1" hangingPunct="1"/>
            <a:r>
              <a:rPr lang="en-US" sz="2600" b="1" smtClean="0"/>
              <a:t>SOIL DENSITY</a:t>
            </a:r>
            <a:r>
              <a:rPr lang="en-US" sz="2600" smtClean="0"/>
              <a:t> (contd.)</a:t>
            </a:r>
          </a:p>
          <a:p>
            <a:pPr lvl="1" eaLnBrk="1" hangingPunct="1"/>
            <a:r>
              <a:rPr lang="en-US" sz="2200" smtClean="0"/>
              <a:t>The term </a:t>
            </a:r>
            <a:r>
              <a:rPr lang="en-US" sz="2200" b="1" smtClean="0"/>
              <a:t>“Soil Density”</a:t>
            </a:r>
            <a:r>
              <a:rPr lang="en-US" sz="2200" smtClean="0"/>
              <a:t> refers to the </a:t>
            </a:r>
            <a:r>
              <a:rPr lang="en-US" sz="2200" b="1" smtClean="0"/>
              <a:t>concentration or packing </a:t>
            </a:r>
            <a:r>
              <a:rPr lang="en-US" sz="2200" smtClean="0"/>
              <a:t>of the </a:t>
            </a:r>
            <a:r>
              <a:rPr lang="en-US" sz="2200" b="1" smtClean="0"/>
              <a:t>solid particles </a:t>
            </a:r>
            <a:r>
              <a:rPr lang="en-US" sz="2200" smtClean="0"/>
              <a:t>of a given mass of soil.</a:t>
            </a:r>
          </a:p>
          <a:p>
            <a:pPr lvl="1" eaLnBrk="1" hangingPunct="1"/>
            <a:r>
              <a:rPr lang="en-US" sz="2200" b="1" smtClean="0"/>
              <a:t>Loosely packed </a:t>
            </a:r>
            <a:r>
              <a:rPr lang="en-US" sz="2200" smtClean="0"/>
              <a:t>soils would therefore have a </a:t>
            </a:r>
            <a:r>
              <a:rPr lang="en-US" sz="2200" b="1" smtClean="0"/>
              <a:t>low density </a:t>
            </a:r>
            <a:r>
              <a:rPr lang="en-US" sz="2200" smtClean="0"/>
              <a:t>or concentration of solids.</a:t>
            </a:r>
          </a:p>
          <a:p>
            <a:pPr lvl="1" eaLnBrk="1" hangingPunct="1"/>
            <a:r>
              <a:rPr lang="en-US" sz="2200" b="1" smtClean="0"/>
              <a:t>Closely packed </a:t>
            </a:r>
            <a:r>
              <a:rPr lang="en-US" sz="2200" smtClean="0"/>
              <a:t>soils would then have a </a:t>
            </a:r>
            <a:r>
              <a:rPr lang="en-US" sz="2200" b="1" smtClean="0"/>
              <a:t>high, or higher, density.</a:t>
            </a:r>
          </a:p>
          <a:p>
            <a:pPr lvl="1" eaLnBrk="1" hangingPunct="1"/>
            <a:r>
              <a:rPr lang="en-US" sz="2200" smtClean="0"/>
              <a:t>Soil Density is, therefore, an index of </a:t>
            </a:r>
            <a:r>
              <a:rPr lang="en-US" sz="2200" b="1" i="1" smtClean="0"/>
              <a:t>Compressibility</a:t>
            </a:r>
            <a:r>
              <a:rPr lang="en-US" sz="2200" smtClean="0"/>
              <a:t> (ability to be compressed) of a particular soil and also of its </a:t>
            </a:r>
            <a:r>
              <a:rPr lang="en-US" sz="2200" b="1" i="1" smtClean="0"/>
              <a:t>Bearing Capacity.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8723">
                                            <p:txEl>
                                              <p:pRg st="1" end="1"/>
                                            </p:txEl>
                                          </p:spTgt>
                                        </p:tgtEl>
                                        <p:attrNameLst>
                                          <p:attrName>style.visibility</p:attrName>
                                        </p:attrNameLst>
                                      </p:cBhvr>
                                      <p:to>
                                        <p:strVal val="visible"/>
                                      </p:to>
                                    </p:set>
                                    <p:anim calcmode="lin" valueType="num">
                                      <p:cBhvr additive="base">
                                        <p:cTn id="7" dur="500" fill="hold"/>
                                        <p:tgtEl>
                                          <p:spTgt spid="15872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8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8723">
                                            <p:txEl>
                                              <p:pRg st="2" end="2"/>
                                            </p:txEl>
                                          </p:spTgt>
                                        </p:tgtEl>
                                        <p:attrNameLst>
                                          <p:attrName>style.visibility</p:attrName>
                                        </p:attrNameLst>
                                      </p:cBhvr>
                                      <p:to>
                                        <p:strVal val="visible"/>
                                      </p:to>
                                    </p:set>
                                    <p:anim calcmode="lin" valueType="num">
                                      <p:cBhvr additive="base">
                                        <p:cTn id="13" dur="500" fill="hold"/>
                                        <p:tgtEl>
                                          <p:spTgt spid="15872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8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8723">
                                            <p:txEl>
                                              <p:pRg st="3" end="3"/>
                                            </p:txEl>
                                          </p:spTgt>
                                        </p:tgtEl>
                                        <p:attrNameLst>
                                          <p:attrName>style.visibility</p:attrName>
                                        </p:attrNameLst>
                                      </p:cBhvr>
                                      <p:to>
                                        <p:strVal val="visible"/>
                                      </p:to>
                                    </p:set>
                                    <p:anim calcmode="lin" valueType="num">
                                      <p:cBhvr additive="base">
                                        <p:cTn id="19" dur="500" fill="hold"/>
                                        <p:tgtEl>
                                          <p:spTgt spid="15872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8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8723">
                                            <p:txEl>
                                              <p:pRg st="4" end="4"/>
                                            </p:txEl>
                                          </p:spTgt>
                                        </p:tgtEl>
                                        <p:attrNameLst>
                                          <p:attrName>style.visibility</p:attrName>
                                        </p:attrNameLst>
                                      </p:cBhvr>
                                      <p:to>
                                        <p:strVal val="visible"/>
                                      </p:to>
                                    </p:set>
                                    <p:anim calcmode="lin" valueType="num">
                                      <p:cBhvr additive="base">
                                        <p:cTn id="25" dur="500" fill="hold"/>
                                        <p:tgtEl>
                                          <p:spTgt spid="15872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87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SOIL (Contd.)</a:t>
            </a:r>
          </a:p>
        </p:txBody>
      </p:sp>
      <p:sp>
        <p:nvSpPr>
          <p:cNvPr id="159747" name="Rectangle 3"/>
          <p:cNvSpPr>
            <a:spLocks noGrp="1" noChangeArrowheads="1"/>
          </p:cNvSpPr>
          <p:nvPr>
            <p:ph type="body" idx="1"/>
          </p:nvPr>
        </p:nvSpPr>
        <p:spPr/>
        <p:txBody>
          <a:bodyPr/>
          <a:lstStyle/>
          <a:p>
            <a:pPr eaLnBrk="1" hangingPunct="1">
              <a:lnSpc>
                <a:spcPct val="90000"/>
              </a:lnSpc>
            </a:pPr>
            <a:r>
              <a:rPr lang="en-US" b="1" smtClean="0"/>
              <a:t>SOIL DENSITY</a:t>
            </a:r>
            <a:r>
              <a:rPr lang="en-US" smtClean="0"/>
              <a:t> (contd.)</a:t>
            </a:r>
          </a:p>
          <a:p>
            <a:pPr lvl="1" eaLnBrk="1" hangingPunct="1">
              <a:lnSpc>
                <a:spcPct val="90000"/>
              </a:lnSpc>
            </a:pPr>
            <a:r>
              <a:rPr lang="en-US" smtClean="0"/>
              <a:t>Since soil may either be in a dry or wet state when found </a:t>
            </a:r>
            <a:r>
              <a:rPr lang="en-US" b="1" i="1" smtClean="0"/>
              <a:t>in-situ</a:t>
            </a:r>
            <a:r>
              <a:rPr lang="en-US" i="1" smtClean="0"/>
              <a:t> </a:t>
            </a:r>
            <a:r>
              <a:rPr lang="en-US" smtClean="0"/>
              <a:t>(in-place), we usually refer to the </a:t>
            </a:r>
            <a:r>
              <a:rPr lang="en-US" u="sng" smtClean="0"/>
              <a:t>unit </a:t>
            </a:r>
            <a:r>
              <a:rPr lang="en-US" b="1" u="sng" smtClean="0"/>
              <a:t>dry </a:t>
            </a:r>
            <a:r>
              <a:rPr lang="en-US" u="sng" smtClean="0"/>
              <a:t>weight</a:t>
            </a:r>
            <a:r>
              <a:rPr lang="en-US" smtClean="0"/>
              <a:t> in geotechnical reports to provide a uniform basis for comparison.</a:t>
            </a:r>
          </a:p>
          <a:p>
            <a:pPr lvl="1" eaLnBrk="1" hangingPunct="1">
              <a:lnSpc>
                <a:spcPct val="90000"/>
              </a:lnSpc>
            </a:pPr>
            <a:r>
              <a:rPr lang="en-US" smtClean="0"/>
              <a:t>The </a:t>
            </a:r>
            <a:r>
              <a:rPr lang="en-US" b="1" i="1" smtClean="0"/>
              <a:t>Unit Dry Weight</a:t>
            </a:r>
            <a:r>
              <a:rPr lang="en-US" smtClean="0"/>
              <a:t>, also referred to as “</a:t>
            </a:r>
            <a:r>
              <a:rPr lang="en-US" b="1" i="1" smtClean="0"/>
              <a:t>Dry Density</a:t>
            </a:r>
            <a:r>
              <a:rPr lang="en-US" smtClean="0"/>
              <a:t>,” is a commonly used Index Property of soil to predict soil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anim calcmode="lin" valueType="num">
                                      <p:cBhvr additive="base">
                                        <p:cTn id="7" dur="500" fill="hold"/>
                                        <p:tgtEl>
                                          <p:spTgt spid="15974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9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9747">
                                            <p:txEl>
                                              <p:pRg st="2" end="2"/>
                                            </p:txEl>
                                          </p:spTgt>
                                        </p:tgtEl>
                                        <p:attrNameLst>
                                          <p:attrName>style.visibility</p:attrName>
                                        </p:attrNameLst>
                                      </p:cBhvr>
                                      <p:to>
                                        <p:strVal val="visible"/>
                                      </p:to>
                                    </p:set>
                                    <p:anim calcmode="lin" valueType="num">
                                      <p:cBhvr additive="base">
                                        <p:cTn id="13" dur="500" fill="hold"/>
                                        <p:tgtEl>
                                          <p:spTgt spid="15974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97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SOIL (contd.)</a:t>
            </a:r>
          </a:p>
        </p:txBody>
      </p:sp>
      <p:sp>
        <p:nvSpPr>
          <p:cNvPr id="160771" name="Rectangle 3"/>
          <p:cNvSpPr>
            <a:spLocks noChangeArrowheads="1"/>
          </p:cNvSpPr>
          <p:nvPr/>
        </p:nvSpPr>
        <p:spPr bwMode="auto">
          <a:xfrm>
            <a:off x="914400" y="2667000"/>
            <a:ext cx="2819400" cy="2819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0772" name="Rectangle 4"/>
          <p:cNvSpPr>
            <a:spLocks noChangeArrowheads="1"/>
          </p:cNvSpPr>
          <p:nvPr/>
        </p:nvSpPr>
        <p:spPr bwMode="auto">
          <a:xfrm>
            <a:off x="5410200" y="2667000"/>
            <a:ext cx="2667000" cy="2819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0773" name="AutoShape 5"/>
          <p:cNvSpPr>
            <a:spLocks noChangeArrowheads="1"/>
          </p:cNvSpPr>
          <p:nvPr/>
        </p:nvSpPr>
        <p:spPr bwMode="auto">
          <a:xfrm>
            <a:off x="914400" y="5181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74" name="AutoShape 6"/>
          <p:cNvSpPr>
            <a:spLocks noChangeArrowheads="1"/>
          </p:cNvSpPr>
          <p:nvPr/>
        </p:nvSpPr>
        <p:spPr bwMode="auto">
          <a:xfrm>
            <a:off x="1219200" y="50292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75" name="AutoShape 7"/>
          <p:cNvSpPr>
            <a:spLocks noChangeArrowheads="1"/>
          </p:cNvSpPr>
          <p:nvPr/>
        </p:nvSpPr>
        <p:spPr bwMode="auto">
          <a:xfrm>
            <a:off x="1524000" y="5181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76" name="AutoShape 8"/>
          <p:cNvSpPr>
            <a:spLocks noChangeArrowheads="1"/>
          </p:cNvSpPr>
          <p:nvPr/>
        </p:nvSpPr>
        <p:spPr bwMode="auto">
          <a:xfrm>
            <a:off x="1600200" y="48768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77" name="AutoShape 9"/>
          <p:cNvSpPr>
            <a:spLocks noChangeArrowheads="1"/>
          </p:cNvSpPr>
          <p:nvPr/>
        </p:nvSpPr>
        <p:spPr bwMode="auto">
          <a:xfrm>
            <a:off x="914400" y="41148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78" name="AutoShape 10"/>
          <p:cNvSpPr>
            <a:spLocks noChangeArrowheads="1"/>
          </p:cNvSpPr>
          <p:nvPr/>
        </p:nvSpPr>
        <p:spPr bwMode="auto">
          <a:xfrm>
            <a:off x="3429000" y="38100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79" name="AutoShape 11"/>
          <p:cNvSpPr>
            <a:spLocks noChangeArrowheads="1"/>
          </p:cNvSpPr>
          <p:nvPr/>
        </p:nvSpPr>
        <p:spPr bwMode="auto">
          <a:xfrm>
            <a:off x="3429000" y="5181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0" name="AutoShape 12"/>
          <p:cNvSpPr>
            <a:spLocks noChangeArrowheads="1"/>
          </p:cNvSpPr>
          <p:nvPr/>
        </p:nvSpPr>
        <p:spPr bwMode="auto">
          <a:xfrm>
            <a:off x="2895600" y="35814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1" name="AutoShape 13"/>
          <p:cNvSpPr>
            <a:spLocks noChangeArrowheads="1"/>
          </p:cNvSpPr>
          <p:nvPr/>
        </p:nvSpPr>
        <p:spPr bwMode="auto">
          <a:xfrm>
            <a:off x="1828800" y="44958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2" name="AutoShape 14"/>
          <p:cNvSpPr>
            <a:spLocks noChangeArrowheads="1"/>
          </p:cNvSpPr>
          <p:nvPr/>
        </p:nvSpPr>
        <p:spPr bwMode="auto">
          <a:xfrm>
            <a:off x="2286000" y="37338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3" name="AutoShape 15"/>
          <p:cNvSpPr>
            <a:spLocks noChangeArrowheads="1"/>
          </p:cNvSpPr>
          <p:nvPr/>
        </p:nvSpPr>
        <p:spPr bwMode="auto">
          <a:xfrm>
            <a:off x="1295400" y="32766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4" name="AutoShape 16"/>
          <p:cNvSpPr>
            <a:spLocks noChangeArrowheads="1"/>
          </p:cNvSpPr>
          <p:nvPr/>
        </p:nvSpPr>
        <p:spPr bwMode="auto">
          <a:xfrm>
            <a:off x="1981200" y="3657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5" name="AutoShape 17"/>
          <p:cNvSpPr>
            <a:spLocks noChangeArrowheads="1"/>
          </p:cNvSpPr>
          <p:nvPr/>
        </p:nvSpPr>
        <p:spPr bwMode="auto">
          <a:xfrm>
            <a:off x="2286000" y="48006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6" name="AutoShape 18"/>
          <p:cNvSpPr>
            <a:spLocks noChangeArrowheads="1"/>
          </p:cNvSpPr>
          <p:nvPr/>
        </p:nvSpPr>
        <p:spPr bwMode="auto">
          <a:xfrm>
            <a:off x="1676400" y="29718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7" name="AutoShape 19"/>
          <p:cNvSpPr>
            <a:spLocks noChangeArrowheads="1"/>
          </p:cNvSpPr>
          <p:nvPr/>
        </p:nvSpPr>
        <p:spPr bwMode="auto">
          <a:xfrm>
            <a:off x="3048000" y="28956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8" name="AutoShape 20"/>
          <p:cNvSpPr>
            <a:spLocks noChangeArrowheads="1"/>
          </p:cNvSpPr>
          <p:nvPr/>
        </p:nvSpPr>
        <p:spPr bwMode="auto">
          <a:xfrm>
            <a:off x="3048000" y="41148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89" name="AutoShape 21"/>
          <p:cNvSpPr>
            <a:spLocks noChangeArrowheads="1"/>
          </p:cNvSpPr>
          <p:nvPr/>
        </p:nvSpPr>
        <p:spPr bwMode="auto">
          <a:xfrm>
            <a:off x="2971800" y="48006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0" name="AutoShape 22"/>
          <p:cNvSpPr>
            <a:spLocks noChangeArrowheads="1"/>
          </p:cNvSpPr>
          <p:nvPr/>
        </p:nvSpPr>
        <p:spPr bwMode="auto">
          <a:xfrm>
            <a:off x="1447800" y="4191000"/>
            <a:ext cx="457200" cy="4572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1" name="AutoShape 23"/>
          <p:cNvSpPr>
            <a:spLocks noChangeArrowheads="1"/>
          </p:cNvSpPr>
          <p:nvPr/>
        </p:nvSpPr>
        <p:spPr bwMode="auto">
          <a:xfrm>
            <a:off x="2743200" y="41910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2" name="AutoShape 24"/>
          <p:cNvSpPr>
            <a:spLocks noChangeArrowheads="1"/>
          </p:cNvSpPr>
          <p:nvPr/>
        </p:nvSpPr>
        <p:spPr bwMode="auto">
          <a:xfrm>
            <a:off x="2362200" y="4343400"/>
            <a:ext cx="457200" cy="4572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3" name="AutoShape 25"/>
          <p:cNvSpPr>
            <a:spLocks noChangeArrowheads="1"/>
          </p:cNvSpPr>
          <p:nvPr/>
        </p:nvSpPr>
        <p:spPr bwMode="auto">
          <a:xfrm>
            <a:off x="914400" y="4419600"/>
            <a:ext cx="609600" cy="609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4" name="AutoShape 26"/>
          <p:cNvSpPr>
            <a:spLocks noChangeArrowheads="1"/>
          </p:cNvSpPr>
          <p:nvPr/>
        </p:nvSpPr>
        <p:spPr bwMode="auto">
          <a:xfrm>
            <a:off x="1981200" y="5181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5" name="AutoShape 27"/>
          <p:cNvSpPr>
            <a:spLocks noChangeArrowheads="1"/>
          </p:cNvSpPr>
          <p:nvPr/>
        </p:nvSpPr>
        <p:spPr bwMode="auto">
          <a:xfrm>
            <a:off x="1752600" y="39624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6" name="AutoShape 28"/>
          <p:cNvSpPr>
            <a:spLocks noChangeArrowheads="1"/>
          </p:cNvSpPr>
          <p:nvPr/>
        </p:nvSpPr>
        <p:spPr bwMode="auto">
          <a:xfrm>
            <a:off x="990600" y="3276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7" name="AutoShape 29"/>
          <p:cNvSpPr>
            <a:spLocks noChangeArrowheads="1"/>
          </p:cNvSpPr>
          <p:nvPr/>
        </p:nvSpPr>
        <p:spPr bwMode="auto">
          <a:xfrm>
            <a:off x="914400" y="27432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8" name="AutoShape 30"/>
          <p:cNvSpPr>
            <a:spLocks noChangeArrowheads="1"/>
          </p:cNvSpPr>
          <p:nvPr/>
        </p:nvSpPr>
        <p:spPr bwMode="auto">
          <a:xfrm>
            <a:off x="1981200" y="26670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799" name="AutoShape 31"/>
          <p:cNvSpPr>
            <a:spLocks noChangeArrowheads="1"/>
          </p:cNvSpPr>
          <p:nvPr/>
        </p:nvSpPr>
        <p:spPr bwMode="auto">
          <a:xfrm>
            <a:off x="2514600" y="32004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0" name="AutoShape 32"/>
          <p:cNvSpPr>
            <a:spLocks noChangeArrowheads="1"/>
          </p:cNvSpPr>
          <p:nvPr/>
        </p:nvSpPr>
        <p:spPr bwMode="auto">
          <a:xfrm>
            <a:off x="2667000" y="2667000"/>
            <a:ext cx="457200" cy="4572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1" name="AutoShape 33"/>
          <p:cNvSpPr>
            <a:spLocks noChangeArrowheads="1"/>
          </p:cNvSpPr>
          <p:nvPr/>
        </p:nvSpPr>
        <p:spPr bwMode="auto">
          <a:xfrm>
            <a:off x="1066800" y="3810000"/>
            <a:ext cx="381000" cy="3810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2" name="AutoShape 34"/>
          <p:cNvSpPr>
            <a:spLocks noChangeArrowheads="1"/>
          </p:cNvSpPr>
          <p:nvPr/>
        </p:nvSpPr>
        <p:spPr bwMode="auto">
          <a:xfrm>
            <a:off x="1447800" y="2667000"/>
            <a:ext cx="381000" cy="3810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3" name="AutoShape 35"/>
          <p:cNvSpPr>
            <a:spLocks noChangeArrowheads="1"/>
          </p:cNvSpPr>
          <p:nvPr/>
        </p:nvSpPr>
        <p:spPr bwMode="auto">
          <a:xfrm>
            <a:off x="5410200" y="49530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4" name="AutoShape 36"/>
          <p:cNvSpPr>
            <a:spLocks noChangeArrowheads="1"/>
          </p:cNvSpPr>
          <p:nvPr/>
        </p:nvSpPr>
        <p:spPr bwMode="auto">
          <a:xfrm>
            <a:off x="5943600" y="49530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5" name="AutoShape 37"/>
          <p:cNvSpPr>
            <a:spLocks noChangeArrowheads="1"/>
          </p:cNvSpPr>
          <p:nvPr/>
        </p:nvSpPr>
        <p:spPr bwMode="auto">
          <a:xfrm>
            <a:off x="5715000" y="42672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6" name="AutoShape 38"/>
          <p:cNvSpPr>
            <a:spLocks noChangeArrowheads="1"/>
          </p:cNvSpPr>
          <p:nvPr/>
        </p:nvSpPr>
        <p:spPr bwMode="auto">
          <a:xfrm>
            <a:off x="5410200" y="46482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7" name="AutoShape 39"/>
          <p:cNvSpPr>
            <a:spLocks noChangeArrowheads="1"/>
          </p:cNvSpPr>
          <p:nvPr/>
        </p:nvSpPr>
        <p:spPr bwMode="auto">
          <a:xfrm>
            <a:off x="5410200" y="43434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8" name="AutoShape 40"/>
          <p:cNvSpPr>
            <a:spLocks noChangeArrowheads="1"/>
          </p:cNvSpPr>
          <p:nvPr/>
        </p:nvSpPr>
        <p:spPr bwMode="auto">
          <a:xfrm>
            <a:off x="5410200" y="4038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09" name="AutoShape 41"/>
          <p:cNvSpPr>
            <a:spLocks noChangeArrowheads="1"/>
          </p:cNvSpPr>
          <p:nvPr/>
        </p:nvSpPr>
        <p:spPr bwMode="auto">
          <a:xfrm>
            <a:off x="6477000" y="49530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0" name="AutoShape 42"/>
          <p:cNvSpPr>
            <a:spLocks noChangeArrowheads="1"/>
          </p:cNvSpPr>
          <p:nvPr/>
        </p:nvSpPr>
        <p:spPr bwMode="auto">
          <a:xfrm>
            <a:off x="6324600" y="47244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1" name="AutoShape 43"/>
          <p:cNvSpPr>
            <a:spLocks noChangeArrowheads="1"/>
          </p:cNvSpPr>
          <p:nvPr/>
        </p:nvSpPr>
        <p:spPr bwMode="auto">
          <a:xfrm>
            <a:off x="7010400" y="49530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2" name="AutoShape 44"/>
          <p:cNvSpPr>
            <a:spLocks noChangeArrowheads="1"/>
          </p:cNvSpPr>
          <p:nvPr/>
        </p:nvSpPr>
        <p:spPr bwMode="auto">
          <a:xfrm>
            <a:off x="7543800" y="49530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3" name="AutoShape 45"/>
          <p:cNvSpPr>
            <a:spLocks noChangeArrowheads="1"/>
          </p:cNvSpPr>
          <p:nvPr/>
        </p:nvSpPr>
        <p:spPr bwMode="auto">
          <a:xfrm>
            <a:off x="5715000" y="37338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4" name="AutoShape 46"/>
          <p:cNvSpPr>
            <a:spLocks noChangeArrowheads="1"/>
          </p:cNvSpPr>
          <p:nvPr/>
        </p:nvSpPr>
        <p:spPr bwMode="auto">
          <a:xfrm>
            <a:off x="5410200" y="37338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5" name="AutoShape 47"/>
          <p:cNvSpPr>
            <a:spLocks noChangeArrowheads="1"/>
          </p:cNvSpPr>
          <p:nvPr/>
        </p:nvSpPr>
        <p:spPr bwMode="auto">
          <a:xfrm>
            <a:off x="6629400" y="46482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6" name="AutoShape 48"/>
          <p:cNvSpPr>
            <a:spLocks noChangeArrowheads="1"/>
          </p:cNvSpPr>
          <p:nvPr/>
        </p:nvSpPr>
        <p:spPr bwMode="auto">
          <a:xfrm>
            <a:off x="6400800" y="4419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7" name="AutoShape 49"/>
          <p:cNvSpPr>
            <a:spLocks noChangeArrowheads="1"/>
          </p:cNvSpPr>
          <p:nvPr/>
        </p:nvSpPr>
        <p:spPr bwMode="auto">
          <a:xfrm>
            <a:off x="6324600" y="41148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8" name="AutoShape 50"/>
          <p:cNvSpPr>
            <a:spLocks noChangeArrowheads="1"/>
          </p:cNvSpPr>
          <p:nvPr/>
        </p:nvSpPr>
        <p:spPr bwMode="auto">
          <a:xfrm>
            <a:off x="6248400" y="35814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19" name="AutoShape 51"/>
          <p:cNvSpPr>
            <a:spLocks noChangeArrowheads="1"/>
          </p:cNvSpPr>
          <p:nvPr/>
        </p:nvSpPr>
        <p:spPr bwMode="auto">
          <a:xfrm>
            <a:off x="6629400" y="39624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0" name="AutoShape 52"/>
          <p:cNvSpPr>
            <a:spLocks noChangeArrowheads="1"/>
          </p:cNvSpPr>
          <p:nvPr/>
        </p:nvSpPr>
        <p:spPr bwMode="auto">
          <a:xfrm>
            <a:off x="6934200" y="46482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1" name="AutoShape 53"/>
          <p:cNvSpPr>
            <a:spLocks noChangeArrowheads="1"/>
          </p:cNvSpPr>
          <p:nvPr/>
        </p:nvSpPr>
        <p:spPr bwMode="auto">
          <a:xfrm>
            <a:off x="7239000" y="42672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2" name="AutoShape 54"/>
          <p:cNvSpPr>
            <a:spLocks noChangeArrowheads="1"/>
          </p:cNvSpPr>
          <p:nvPr/>
        </p:nvSpPr>
        <p:spPr bwMode="auto">
          <a:xfrm>
            <a:off x="7848600" y="47244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3" name="AutoShape 55"/>
          <p:cNvSpPr>
            <a:spLocks noChangeArrowheads="1"/>
          </p:cNvSpPr>
          <p:nvPr/>
        </p:nvSpPr>
        <p:spPr bwMode="auto">
          <a:xfrm>
            <a:off x="7924800" y="4572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4" name="AutoShape 56"/>
          <p:cNvSpPr>
            <a:spLocks noChangeArrowheads="1"/>
          </p:cNvSpPr>
          <p:nvPr/>
        </p:nvSpPr>
        <p:spPr bwMode="auto">
          <a:xfrm>
            <a:off x="7772400" y="41148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5" name="AutoShape 57"/>
          <p:cNvSpPr>
            <a:spLocks noChangeArrowheads="1"/>
          </p:cNvSpPr>
          <p:nvPr/>
        </p:nvSpPr>
        <p:spPr bwMode="auto">
          <a:xfrm>
            <a:off x="7315200" y="37338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6" name="AutoShape 58"/>
          <p:cNvSpPr>
            <a:spLocks noChangeArrowheads="1"/>
          </p:cNvSpPr>
          <p:nvPr/>
        </p:nvSpPr>
        <p:spPr bwMode="auto">
          <a:xfrm>
            <a:off x="6781800" y="32766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7" name="AutoShape 59"/>
          <p:cNvSpPr>
            <a:spLocks noChangeArrowheads="1"/>
          </p:cNvSpPr>
          <p:nvPr/>
        </p:nvSpPr>
        <p:spPr bwMode="auto">
          <a:xfrm>
            <a:off x="7848600" y="38862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8" name="AutoShape 60"/>
          <p:cNvSpPr>
            <a:spLocks noChangeArrowheads="1"/>
          </p:cNvSpPr>
          <p:nvPr/>
        </p:nvSpPr>
        <p:spPr bwMode="auto">
          <a:xfrm>
            <a:off x="7848600" y="36576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29" name="AutoShape 61"/>
          <p:cNvSpPr>
            <a:spLocks noChangeArrowheads="1"/>
          </p:cNvSpPr>
          <p:nvPr/>
        </p:nvSpPr>
        <p:spPr bwMode="auto">
          <a:xfrm>
            <a:off x="7467600" y="3429000"/>
            <a:ext cx="2286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0" name="AutoShape 62"/>
          <p:cNvSpPr>
            <a:spLocks noChangeArrowheads="1"/>
          </p:cNvSpPr>
          <p:nvPr/>
        </p:nvSpPr>
        <p:spPr bwMode="auto">
          <a:xfrm>
            <a:off x="7924800" y="44196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1" name="AutoShape 63"/>
          <p:cNvSpPr>
            <a:spLocks noChangeArrowheads="1"/>
          </p:cNvSpPr>
          <p:nvPr/>
        </p:nvSpPr>
        <p:spPr bwMode="auto">
          <a:xfrm>
            <a:off x="7696200" y="35814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2" name="AutoShape 64"/>
          <p:cNvSpPr>
            <a:spLocks noChangeArrowheads="1"/>
          </p:cNvSpPr>
          <p:nvPr/>
        </p:nvSpPr>
        <p:spPr bwMode="auto">
          <a:xfrm>
            <a:off x="6629400" y="35052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3" name="AutoShape 65"/>
          <p:cNvSpPr>
            <a:spLocks noChangeArrowheads="1"/>
          </p:cNvSpPr>
          <p:nvPr/>
        </p:nvSpPr>
        <p:spPr bwMode="auto">
          <a:xfrm>
            <a:off x="6096000" y="36576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4" name="AutoShape 66"/>
          <p:cNvSpPr>
            <a:spLocks noChangeArrowheads="1"/>
          </p:cNvSpPr>
          <p:nvPr/>
        </p:nvSpPr>
        <p:spPr bwMode="auto">
          <a:xfrm>
            <a:off x="5562600" y="35814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5" name="AutoShape 67"/>
          <p:cNvSpPr>
            <a:spLocks noChangeArrowheads="1"/>
          </p:cNvSpPr>
          <p:nvPr/>
        </p:nvSpPr>
        <p:spPr bwMode="auto">
          <a:xfrm>
            <a:off x="5410200" y="35814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6" name="AutoShape 68"/>
          <p:cNvSpPr>
            <a:spLocks noChangeArrowheads="1"/>
          </p:cNvSpPr>
          <p:nvPr/>
        </p:nvSpPr>
        <p:spPr bwMode="auto">
          <a:xfrm>
            <a:off x="5410200" y="3276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7" name="AutoShape 69"/>
          <p:cNvSpPr>
            <a:spLocks noChangeArrowheads="1"/>
          </p:cNvSpPr>
          <p:nvPr/>
        </p:nvSpPr>
        <p:spPr bwMode="auto">
          <a:xfrm>
            <a:off x="5791200" y="34290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8" name="AutoShape 70"/>
          <p:cNvSpPr>
            <a:spLocks noChangeArrowheads="1"/>
          </p:cNvSpPr>
          <p:nvPr/>
        </p:nvSpPr>
        <p:spPr bwMode="auto">
          <a:xfrm>
            <a:off x="5715000" y="33528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39" name="AutoShape 71"/>
          <p:cNvSpPr>
            <a:spLocks noChangeArrowheads="1"/>
          </p:cNvSpPr>
          <p:nvPr/>
        </p:nvSpPr>
        <p:spPr bwMode="auto">
          <a:xfrm>
            <a:off x="7848600" y="34290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0" name="AutoShape 72"/>
          <p:cNvSpPr>
            <a:spLocks noChangeArrowheads="1"/>
          </p:cNvSpPr>
          <p:nvPr/>
        </p:nvSpPr>
        <p:spPr bwMode="auto">
          <a:xfrm>
            <a:off x="7696200" y="3505200"/>
            <a:ext cx="152400" cy="762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1" name="AutoShape 73"/>
          <p:cNvSpPr>
            <a:spLocks noChangeArrowheads="1"/>
          </p:cNvSpPr>
          <p:nvPr/>
        </p:nvSpPr>
        <p:spPr bwMode="auto">
          <a:xfrm>
            <a:off x="6096000" y="34290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2" name="AutoShape 74"/>
          <p:cNvSpPr>
            <a:spLocks noChangeArrowheads="1"/>
          </p:cNvSpPr>
          <p:nvPr/>
        </p:nvSpPr>
        <p:spPr bwMode="auto">
          <a:xfrm>
            <a:off x="6324600" y="32766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3" name="AutoShape 75"/>
          <p:cNvSpPr>
            <a:spLocks noChangeArrowheads="1"/>
          </p:cNvSpPr>
          <p:nvPr/>
        </p:nvSpPr>
        <p:spPr bwMode="auto">
          <a:xfrm>
            <a:off x="5791200" y="27432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4" name="AutoShape 76"/>
          <p:cNvSpPr>
            <a:spLocks noChangeArrowheads="1"/>
          </p:cNvSpPr>
          <p:nvPr/>
        </p:nvSpPr>
        <p:spPr bwMode="auto">
          <a:xfrm>
            <a:off x="5638800" y="32004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5" name="AutoShape 77"/>
          <p:cNvSpPr>
            <a:spLocks noChangeArrowheads="1"/>
          </p:cNvSpPr>
          <p:nvPr/>
        </p:nvSpPr>
        <p:spPr bwMode="auto">
          <a:xfrm>
            <a:off x="5562600" y="30480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6" name="AutoShape 78"/>
          <p:cNvSpPr>
            <a:spLocks noChangeArrowheads="1"/>
          </p:cNvSpPr>
          <p:nvPr/>
        </p:nvSpPr>
        <p:spPr bwMode="auto">
          <a:xfrm>
            <a:off x="5410200" y="31242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7" name="AutoShape 79"/>
          <p:cNvSpPr>
            <a:spLocks noChangeArrowheads="1"/>
          </p:cNvSpPr>
          <p:nvPr/>
        </p:nvSpPr>
        <p:spPr bwMode="auto">
          <a:xfrm>
            <a:off x="7391400" y="2667000"/>
            <a:ext cx="685800" cy="685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8" name="AutoShape 80"/>
          <p:cNvSpPr>
            <a:spLocks noChangeArrowheads="1"/>
          </p:cNvSpPr>
          <p:nvPr/>
        </p:nvSpPr>
        <p:spPr bwMode="auto">
          <a:xfrm>
            <a:off x="5410200" y="2667000"/>
            <a:ext cx="3048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49" name="AutoShape 81"/>
          <p:cNvSpPr>
            <a:spLocks noChangeArrowheads="1"/>
          </p:cNvSpPr>
          <p:nvPr/>
        </p:nvSpPr>
        <p:spPr bwMode="auto">
          <a:xfrm>
            <a:off x="5410200" y="29718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0" name="AutoShape 82"/>
          <p:cNvSpPr>
            <a:spLocks noChangeArrowheads="1"/>
          </p:cNvSpPr>
          <p:nvPr/>
        </p:nvSpPr>
        <p:spPr bwMode="auto">
          <a:xfrm>
            <a:off x="5638800" y="28956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1" name="AutoShape 83"/>
          <p:cNvSpPr>
            <a:spLocks noChangeArrowheads="1"/>
          </p:cNvSpPr>
          <p:nvPr/>
        </p:nvSpPr>
        <p:spPr bwMode="auto">
          <a:xfrm>
            <a:off x="7162800" y="39624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2" name="AutoShape 84"/>
          <p:cNvSpPr>
            <a:spLocks noChangeArrowheads="1"/>
          </p:cNvSpPr>
          <p:nvPr/>
        </p:nvSpPr>
        <p:spPr bwMode="auto">
          <a:xfrm>
            <a:off x="7696200" y="33528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3" name="AutoShape 85"/>
          <p:cNvSpPr>
            <a:spLocks noChangeArrowheads="1"/>
          </p:cNvSpPr>
          <p:nvPr/>
        </p:nvSpPr>
        <p:spPr bwMode="auto">
          <a:xfrm>
            <a:off x="7924800" y="32766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4" name="AutoShape 86"/>
          <p:cNvSpPr>
            <a:spLocks noChangeArrowheads="1"/>
          </p:cNvSpPr>
          <p:nvPr/>
        </p:nvSpPr>
        <p:spPr bwMode="auto">
          <a:xfrm>
            <a:off x="7391400" y="32766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5" name="AutoShape 87"/>
          <p:cNvSpPr>
            <a:spLocks noChangeArrowheads="1"/>
          </p:cNvSpPr>
          <p:nvPr/>
        </p:nvSpPr>
        <p:spPr bwMode="auto">
          <a:xfrm>
            <a:off x="7315200" y="32004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6" name="AutoShape 88"/>
          <p:cNvSpPr>
            <a:spLocks noChangeArrowheads="1"/>
          </p:cNvSpPr>
          <p:nvPr/>
        </p:nvSpPr>
        <p:spPr bwMode="auto">
          <a:xfrm>
            <a:off x="7010400" y="2971800"/>
            <a:ext cx="381000" cy="3048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7" name="AutoShape 89"/>
          <p:cNvSpPr>
            <a:spLocks noChangeArrowheads="1"/>
          </p:cNvSpPr>
          <p:nvPr/>
        </p:nvSpPr>
        <p:spPr bwMode="auto">
          <a:xfrm>
            <a:off x="6477000" y="2819400"/>
            <a:ext cx="533400" cy="533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8" name="AutoShape 90"/>
          <p:cNvSpPr>
            <a:spLocks noChangeArrowheads="1"/>
          </p:cNvSpPr>
          <p:nvPr/>
        </p:nvSpPr>
        <p:spPr bwMode="auto">
          <a:xfrm>
            <a:off x="6629400" y="33528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59" name="AutoShape 91"/>
          <p:cNvSpPr>
            <a:spLocks noChangeArrowheads="1"/>
          </p:cNvSpPr>
          <p:nvPr/>
        </p:nvSpPr>
        <p:spPr bwMode="auto">
          <a:xfrm>
            <a:off x="5715000" y="27432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0" name="AutoShape 92"/>
          <p:cNvSpPr>
            <a:spLocks noChangeArrowheads="1"/>
          </p:cNvSpPr>
          <p:nvPr/>
        </p:nvSpPr>
        <p:spPr bwMode="auto">
          <a:xfrm>
            <a:off x="6400800" y="26670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1" name="AutoShape 93"/>
          <p:cNvSpPr>
            <a:spLocks noChangeArrowheads="1"/>
          </p:cNvSpPr>
          <p:nvPr/>
        </p:nvSpPr>
        <p:spPr bwMode="auto">
          <a:xfrm>
            <a:off x="6629400" y="2667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2" name="AutoShape 94"/>
          <p:cNvSpPr>
            <a:spLocks noChangeArrowheads="1"/>
          </p:cNvSpPr>
          <p:nvPr/>
        </p:nvSpPr>
        <p:spPr bwMode="auto">
          <a:xfrm>
            <a:off x="6934200" y="4953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3" name="AutoShape 95"/>
          <p:cNvSpPr>
            <a:spLocks noChangeArrowheads="1"/>
          </p:cNvSpPr>
          <p:nvPr/>
        </p:nvSpPr>
        <p:spPr bwMode="auto">
          <a:xfrm>
            <a:off x="7467600" y="5334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4" name="AutoShape 96"/>
          <p:cNvSpPr>
            <a:spLocks noChangeArrowheads="1"/>
          </p:cNvSpPr>
          <p:nvPr/>
        </p:nvSpPr>
        <p:spPr bwMode="auto">
          <a:xfrm>
            <a:off x="6934200" y="5334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5" name="AutoShape 97"/>
          <p:cNvSpPr>
            <a:spLocks noChangeArrowheads="1"/>
          </p:cNvSpPr>
          <p:nvPr/>
        </p:nvSpPr>
        <p:spPr bwMode="auto">
          <a:xfrm>
            <a:off x="6400800" y="5334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6" name="AutoShape 98"/>
          <p:cNvSpPr>
            <a:spLocks noChangeArrowheads="1"/>
          </p:cNvSpPr>
          <p:nvPr/>
        </p:nvSpPr>
        <p:spPr bwMode="auto">
          <a:xfrm>
            <a:off x="5867400" y="5334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7" name="AutoShape 99"/>
          <p:cNvSpPr>
            <a:spLocks noChangeArrowheads="1"/>
          </p:cNvSpPr>
          <p:nvPr/>
        </p:nvSpPr>
        <p:spPr bwMode="auto">
          <a:xfrm>
            <a:off x="6934200" y="27432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8" name="AutoShape 100"/>
          <p:cNvSpPr>
            <a:spLocks noChangeArrowheads="1"/>
          </p:cNvSpPr>
          <p:nvPr/>
        </p:nvSpPr>
        <p:spPr bwMode="auto">
          <a:xfrm>
            <a:off x="7162800" y="2743200"/>
            <a:ext cx="228600" cy="228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69" name="AutoShape 101"/>
          <p:cNvSpPr>
            <a:spLocks noChangeArrowheads="1"/>
          </p:cNvSpPr>
          <p:nvPr/>
        </p:nvSpPr>
        <p:spPr bwMode="auto">
          <a:xfrm>
            <a:off x="7315200" y="2667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70" name="AutoShape 102"/>
          <p:cNvSpPr>
            <a:spLocks noChangeArrowheads="1"/>
          </p:cNvSpPr>
          <p:nvPr/>
        </p:nvSpPr>
        <p:spPr bwMode="auto">
          <a:xfrm>
            <a:off x="6781800" y="2667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71" name="AutoShape 103"/>
          <p:cNvSpPr>
            <a:spLocks noChangeArrowheads="1"/>
          </p:cNvSpPr>
          <p:nvPr/>
        </p:nvSpPr>
        <p:spPr bwMode="auto">
          <a:xfrm>
            <a:off x="7467600" y="49530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72" name="AutoShape 104"/>
          <p:cNvSpPr>
            <a:spLocks noChangeArrowheads="1"/>
          </p:cNvSpPr>
          <p:nvPr/>
        </p:nvSpPr>
        <p:spPr bwMode="auto">
          <a:xfrm>
            <a:off x="7162800" y="48006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73" name="AutoShape 105"/>
          <p:cNvSpPr>
            <a:spLocks noChangeArrowheads="1"/>
          </p:cNvSpPr>
          <p:nvPr/>
        </p:nvSpPr>
        <p:spPr bwMode="auto">
          <a:xfrm>
            <a:off x="6172200" y="4114800"/>
            <a:ext cx="152400" cy="152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60874" name="Text Box 106"/>
          <p:cNvSpPr txBox="1">
            <a:spLocks noChangeArrowheads="1"/>
          </p:cNvSpPr>
          <p:nvPr/>
        </p:nvSpPr>
        <p:spPr bwMode="auto">
          <a:xfrm>
            <a:off x="1676400" y="5638800"/>
            <a:ext cx="2057400" cy="396875"/>
          </a:xfrm>
          <a:prstGeom prst="rect">
            <a:avLst/>
          </a:prstGeom>
          <a:noFill/>
          <a:ln w="9525">
            <a:noFill/>
            <a:miter lim="800000"/>
            <a:headEnd/>
            <a:tailEnd/>
          </a:ln>
        </p:spPr>
        <p:txBody>
          <a:bodyPr>
            <a:spAutoFit/>
          </a:bodyPr>
          <a:lstStyle/>
          <a:p>
            <a:pPr>
              <a:spcBef>
                <a:spcPct val="50000"/>
              </a:spcBef>
            </a:pPr>
            <a:r>
              <a:rPr lang="en-US" sz="2000" b="1"/>
              <a:t>LOOSE</a:t>
            </a:r>
          </a:p>
        </p:txBody>
      </p:sp>
      <p:sp>
        <p:nvSpPr>
          <p:cNvPr id="160875" name="Text Box 107"/>
          <p:cNvSpPr txBox="1">
            <a:spLocks noChangeArrowheads="1"/>
          </p:cNvSpPr>
          <p:nvPr/>
        </p:nvSpPr>
        <p:spPr bwMode="auto">
          <a:xfrm>
            <a:off x="6096000" y="5638800"/>
            <a:ext cx="1905000" cy="396875"/>
          </a:xfrm>
          <a:prstGeom prst="rect">
            <a:avLst/>
          </a:prstGeom>
          <a:noFill/>
          <a:ln w="9525">
            <a:noFill/>
            <a:miter lim="800000"/>
            <a:headEnd/>
            <a:tailEnd/>
          </a:ln>
        </p:spPr>
        <p:txBody>
          <a:bodyPr>
            <a:spAutoFit/>
          </a:bodyPr>
          <a:lstStyle/>
          <a:p>
            <a:pPr>
              <a:spcBef>
                <a:spcPct val="50000"/>
              </a:spcBef>
            </a:pPr>
            <a:r>
              <a:rPr lang="en-US" sz="2000" b="1"/>
              <a:t>DENSE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 calcmode="lin" valueType="num">
                                      <p:cBhvr additive="base">
                                        <p:cTn id="7" dur="500" fill="hold"/>
                                        <p:tgtEl>
                                          <p:spTgt spid="160771"/>
                                        </p:tgtEl>
                                        <p:attrNameLst>
                                          <p:attrName>ppt_x</p:attrName>
                                        </p:attrNameLst>
                                      </p:cBhvr>
                                      <p:tavLst>
                                        <p:tav tm="0">
                                          <p:val>
                                            <p:strVal val="#ppt_x"/>
                                          </p:val>
                                        </p:tav>
                                        <p:tav tm="100000">
                                          <p:val>
                                            <p:strVal val="#ppt_x"/>
                                          </p:val>
                                        </p:tav>
                                      </p:tavLst>
                                    </p:anim>
                                    <p:anim calcmode="lin" valueType="num">
                                      <p:cBhvr additive="base">
                                        <p:cTn id="8" dur="500" fill="hold"/>
                                        <p:tgtEl>
                                          <p:spTgt spid="1607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0773"/>
                                        </p:tgtEl>
                                        <p:attrNameLst>
                                          <p:attrName>style.visibility</p:attrName>
                                        </p:attrNameLst>
                                      </p:cBhvr>
                                      <p:to>
                                        <p:strVal val="visible"/>
                                      </p:to>
                                    </p:set>
                                    <p:anim calcmode="lin" valueType="num">
                                      <p:cBhvr additive="base">
                                        <p:cTn id="11" dur="500" fill="hold"/>
                                        <p:tgtEl>
                                          <p:spTgt spid="160773"/>
                                        </p:tgtEl>
                                        <p:attrNameLst>
                                          <p:attrName>ppt_x</p:attrName>
                                        </p:attrNameLst>
                                      </p:cBhvr>
                                      <p:tavLst>
                                        <p:tav tm="0">
                                          <p:val>
                                            <p:strVal val="#ppt_x"/>
                                          </p:val>
                                        </p:tav>
                                        <p:tav tm="100000">
                                          <p:val>
                                            <p:strVal val="#ppt_x"/>
                                          </p:val>
                                        </p:tav>
                                      </p:tavLst>
                                    </p:anim>
                                    <p:anim calcmode="lin" valueType="num">
                                      <p:cBhvr additive="base">
                                        <p:cTn id="12" dur="500" fill="hold"/>
                                        <p:tgtEl>
                                          <p:spTgt spid="1607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0774"/>
                                        </p:tgtEl>
                                        <p:attrNameLst>
                                          <p:attrName>style.visibility</p:attrName>
                                        </p:attrNameLst>
                                      </p:cBhvr>
                                      <p:to>
                                        <p:strVal val="visible"/>
                                      </p:to>
                                    </p:set>
                                    <p:anim calcmode="lin" valueType="num">
                                      <p:cBhvr additive="base">
                                        <p:cTn id="15" dur="500" fill="hold"/>
                                        <p:tgtEl>
                                          <p:spTgt spid="160774"/>
                                        </p:tgtEl>
                                        <p:attrNameLst>
                                          <p:attrName>ppt_x</p:attrName>
                                        </p:attrNameLst>
                                      </p:cBhvr>
                                      <p:tavLst>
                                        <p:tav tm="0">
                                          <p:val>
                                            <p:strVal val="#ppt_x"/>
                                          </p:val>
                                        </p:tav>
                                        <p:tav tm="100000">
                                          <p:val>
                                            <p:strVal val="#ppt_x"/>
                                          </p:val>
                                        </p:tav>
                                      </p:tavLst>
                                    </p:anim>
                                    <p:anim calcmode="lin" valueType="num">
                                      <p:cBhvr additive="base">
                                        <p:cTn id="16" dur="500" fill="hold"/>
                                        <p:tgtEl>
                                          <p:spTgt spid="1607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0775"/>
                                        </p:tgtEl>
                                        <p:attrNameLst>
                                          <p:attrName>style.visibility</p:attrName>
                                        </p:attrNameLst>
                                      </p:cBhvr>
                                      <p:to>
                                        <p:strVal val="visible"/>
                                      </p:to>
                                    </p:set>
                                    <p:anim calcmode="lin" valueType="num">
                                      <p:cBhvr additive="base">
                                        <p:cTn id="19" dur="500" fill="hold"/>
                                        <p:tgtEl>
                                          <p:spTgt spid="160775"/>
                                        </p:tgtEl>
                                        <p:attrNameLst>
                                          <p:attrName>ppt_x</p:attrName>
                                        </p:attrNameLst>
                                      </p:cBhvr>
                                      <p:tavLst>
                                        <p:tav tm="0">
                                          <p:val>
                                            <p:strVal val="#ppt_x"/>
                                          </p:val>
                                        </p:tav>
                                        <p:tav tm="100000">
                                          <p:val>
                                            <p:strVal val="#ppt_x"/>
                                          </p:val>
                                        </p:tav>
                                      </p:tavLst>
                                    </p:anim>
                                    <p:anim calcmode="lin" valueType="num">
                                      <p:cBhvr additive="base">
                                        <p:cTn id="20" dur="500" fill="hold"/>
                                        <p:tgtEl>
                                          <p:spTgt spid="16077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0776"/>
                                        </p:tgtEl>
                                        <p:attrNameLst>
                                          <p:attrName>style.visibility</p:attrName>
                                        </p:attrNameLst>
                                      </p:cBhvr>
                                      <p:to>
                                        <p:strVal val="visible"/>
                                      </p:to>
                                    </p:set>
                                    <p:anim calcmode="lin" valueType="num">
                                      <p:cBhvr additive="base">
                                        <p:cTn id="23" dur="500" fill="hold"/>
                                        <p:tgtEl>
                                          <p:spTgt spid="160776"/>
                                        </p:tgtEl>
                                        <p:attrNameLst>
                                          <p:attrName>ppt_x</p:attrName>
                                        </p:attrNameLst>
                                      </p:cBhvr>
                                      <p:tavLst>
                                        <p:tav tm="0">
                                          <p:val>
                                            <p:strVal val="#ppt_x"/>
                                          </p:val>
                                        </p:tav>
                                        <p:tav tm="100000">
                                          <p:val>
                                            <p:strVal val="#ppt_x"/>
                                          </p:val>
                                        </p:tav>
                                      </p:tavLst>
                                    </p:anim>
                                    <p:anim calcmode="lin" valueType="num">
                                      <p:cBhvr additive="base">
                                        <p:cTn id="24" dur="500" fill="hold"/>
                                        <p:tgtEl>
                                          <p:spTgt spid="16077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0777"/>
                                        </p:tgtEl>
                                        <p:attrNameLst>
                                          <p:attrName>style.visibility</p:attrName>
                                        </p:attrNameLst>
                                      </p:cBhvr>
                                      <p:to>
                                        <p:strVal val="visible"/>
                                      </p:to>
                                    </p:set>
                                    <p:anim calcmode="lin" valueType="num">
                                      <p:cBhvr additive="base">
                                        <p:cTn id="27" dur="500" fill="hold"/>
                                        <p:tgtEl>
                                          <p:spTgt spid="160777"/>
                                        </p:tgtEl>
                                        <p:attrNameLst>
                                          <p:attrName>ppt_x</p:attrName>
                                        </p:attrNameLst>
                                      </p:cBhvr>
                                      <p:tavLst>
                                        <p:tav tm="0">
                                          <p:val>
                                            <p:strVal val="#ppt_x"/>
                                          </p:val>
                                        </p:tav>
                                        <p:tav tm="100000">
                                          <p:val>
                                            <p:strVal val="#ppt_x"/>
                                          </p:val>
                                        </p:tav>
                                      </p:tavLst>
                                    </p:anim>
                                    <p:anim calcmode="lin" valueType="num">
                                      <p:cBhvr additive="base">
                                        <p:cTn id="28" dur="500" fill="hold"/>
                                        <p:tgtEl>
                                          <p:spTgt spid="16077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778"/>
                                        </p:tgtEl>
                                        <p:attrNameLst>
                                          <p:attrName>style.visibility</p:attrName>
                                        </p:attrNameLst>
                                      </p:cBhvr>
                                      <p:to>
                                        <p:strVal val="visible"/>
                                      </p:to>
                                    </p:set>
                                    <p:anim calcmode="lin" valueType="num">
                                      <p:cBhvr additive="base">
                                        <p:cTn id="31" dur="500" fill="hold"/>
                                        <p:tgtEl>
                                          <p:spTgt spid="160778"/>
                                        </p:tgtEl>
                                        <p:attrNameLst>
                                          <p:attrName>ppt_x</p:attrName>
                                        </p:attrNameLst>
                                      </p:cBhvr>
                                      <p:tavLst>
                                        <p:tav tm="0">
                                          <p:val>
                                            <p:strVal val="#ppt_x"/>
                                          </p:val>
                                        </p:tav>
                                        <p:tav tm="100000">
                                          <p:val>
                                            <p:strVal val="#ppt_x"/>
                                          </p:val>
                                        </p:tav>
                                      </p:tavLst>
                                    </p:anim>
                                    <p:anim calcmode="lin" valueType="num">
                                      <p:cBhvr additive="base">
                                        <p:cTn id="32" dur="500" fill="hold"/>
                                        <p:tgtEl>
                                          <p:spTgt spid="16077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0779"/>
                                        </p:tgtEl>
                                        <p:attrNameLst>
                                          <p:attrName>style.visibility</p:attrName>
                                        </p:attrNameLst>
                                      </p:cBhvr>
                                      <p:to>
                                        <p:strVal val="visible"/>
                                      </p:to>
                                    </p:set>
                                    <p:anim calcmode="lin" valueType="num">
                                      <p:cBhvr additive="base">
                                        <p:cTn id="35" dur="500" fill="hold"/>
                                        <p:tgtEl>
                                          <p:spTgt spid="160779"/>
                                        </p:tgtEl>
                                        <p:attrNameLst>
                                          <p:attrName>ppt_x</p:attrName>
                                        </p:attrNameLst>
                                      </p:cBhvr>
                                      <p:tavLst>
                                        <p:tav tm="0">
                                          <p:val>
                                            <p:strVal val="#ppt_x"/>
                                          </p:val>
                                        </p:tav>
                                        <p:tav tm="100000">
                                          <p:val>
                                            <p:strVal val="#ppt_x"/>
                                          </p:val>
                                        </p:tav>
                                      </p:tavLst>
                                    </p:anim>
                                    <p:anim calcmode="lin" valueType="num">
                                      <p:cBhvr additive="base">
                                        <p:cTn id="36" dur="500" fill="hold"/>
                                        <p:tgtEl>
                                          <p:spTgt spid="16077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0780"/>
                                        </p:tgtEl>
                                        <p:attrNameLst>
                                          <p:attrName>style.visibility</p:attrName>
                                        </p:attrNameLst>
                                      </p:cBhvr>
                                      <p:to>
                                        <p:strVal val="visible"/>
                                      </p:to>
                                    </p:set>
                                    <p:anim calcmode="lin" valueType="num">
                                      <p:cBhvr additive="base">
                                        <p:cTn id="39" dur="500" fill="hold"/>
                                        <p:tgtEl>
                                          <p:spTgt spid="160780"/>
                                        </p:tgtEl>
                                        <p:attrNameLst>
                                          <p:attrName>ppt_x</p:attrName>
                                        </p:attrNameLst>
                                      </p:cBhvr>
                                      <p:tavLst>
                                        <p:tav tm="0">
                                          <p:val>
                                            <p:strVal val="#ppt_x"/>
                                          </p:val>
                                        </p:tav>
                                        <p:tav tm="100000">
                                          <p:val>
                                            <p:strVal val="#ppt_x"/>
                                          </p:val>
                                        </p:tav>
                                      </p:tavLst>
                                    </p:anim>
                                    <p:anim calcmode="lin" valueType="num">
                                      <p:cBhvr additive="base">
                                        <p:cTn id="40" dur="500" fill="hold"/>
                                        <p:tgtEl>
                                          <p:spTgt spid="16078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0781"/>
                                        </p:tgtEl>
                                        <p:attrNameLst>
                                          <p:attrName>style.visibility</p:attrName>
                                        </p:attrNameLst>
                                      </p:cBhvr>
                                      <p:to>
                                        <p:strVal val="visible"/>
                                      </p:to>
                                    </p:set>
                                    <p:anim calcmode="lin" valueType="num">
                                      <p:cBhvr additive="base">
                                        <p:cTn id="43" dur="500" fill="hold"/>
                                        <p:tgtEl>
                                          <p:spTgt spid="160781"/>
                                        </p:tgtEl>
                                        <p:attrNameLst>
                                          <p:attrName>ppt_x</p:attrName>
                                        </p:attrNameLst>
                                      </p:cBhvr>
                                      <p:tavLst>
                                        <p:tav tm="0">
                                          <p:val>
                                            <p:strVal val="#ppt_x"/>
                                          </p:val>
                                        </p:tav>
                                        <p:tav tm="100000">
                                          <p:val>
                                            <p:strVal val="#ppt_x"/>
                                          </p:val>
                                        </p:tav>
                                      </p:tavLst>
                                    </p:anim>
                                    <p:anim calcmode="lin" valueType="num">
                                      <p:cBhvr additive="base">
                                        <p:cTn id="44" dur="500" fill="hold"/>
                                        <p:tgtEl>
                                          <p:spTgt spid="16078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0782"/>
                                        </p:tgtEl>
                                        <p:attrNameLst>
                                          <p:attrName>style.visibility</p:attrName>
                                        </p:attrNameLst>
                                      </p:cBhvr>
                                      <p:to>
                                        <p:strVal val="visible"/>
                                      </p:to>
                                    </p:set>
                                    <p:anim calcmode="lin" valueType="num">
                                      <p:cBhvr additive="base">
                                        <p:cTn id="47" dur="500" fill="hold"/>
                                        <p:tgtEl>
                                          <p:spTgt spid="160782"/>
                                        </p:tgtEl>
                                        <p:attrNameLst>
                                          <p:attrName>ppt_x</p:attrName>
                                        </p:attrNameLst>
                                      </p:cBhvr>
                                      <p:tavLst>
                                        <p:tav tm="0">
                                          <p:val>
                                            <p:strVal val="#ppt_x"/>
                                          </p:val>
                                        </p:tav>
                                        <p:tav tm="100000">
                                          <p:val>
                                            <p:strVal val="#ppt_x"/>
                                          </p:val>
                                        </p:tav>
                                      </p:tavLst>
                                    </p:anim>
                                    <p:anim calcmode="lin" valueType="num">
                                      <p:cBhvr additive="base">
                                        <p:cTn id="48" dur="500" fill="hold"/>
                                        <p:tgtEl>
                                          <p:spTgt spid="16078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0783"/>
                                        </p:tgtEl>
                                        <p:attrNameLst>
                                          <p:attrName>style.visibility</p:attrName>
                                        </p:attrNameLst>
                                      </p:cBhvr>
                                      <p:to>
                                        <p:strVal val="visible"/>
                                      </p:to>
                                    </p:set>
                                    <p:anim calcmode="lin" valueType="num">
                                      <p:cBhvr additive="base">
                                        <p:cTn id="51" dur="500" fill="hold"/>
                                        <p:tgtEl>
                                          <p:spTgt spid="160783"/>
                                        </p:tgtEl>
                                        <p:attrNameLst>
                                          <p:attrName>ppt_x</p:attrName>
                                        </p:attrNameLst>
                                      </p:cBhvr>
                                      <p:tavLst>
                                        <p:tav tm="0">
                                          <p:val>
                                            <p:strVal val="#ppt_x"/>
                                          </p:val>
                                        </p:tav>
                                        <p:tav tm="100000">
                                          <p:val>
                                            <p:strVal val="#ppt_x"/>
                                          </p:val>
                                        </p:tav>
                                      </p:tavLst>
                                    </p:anim>
                                    <p:anim calcmode="lin" valueType="num">
                                      <p:cBhvr additive="base">
                                        <p:cTn id="52" dur="500" fill="hold"/>
                                        <p:tgtEl>
                                          <p:spTgt spid="16078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0784"/>
                                        </p:tgtEl>
                                        <p:attrNameLst>
                                          <p:attrName>style.visibility</p:attrName>
                                        </p:attrNameLst>
                                      </p:cBhvr>
                                      <p:to>
                                        <p:strVal val="visible"/>
                                      </p:to>
                                    </p:set>
                                    <p:anim calcmode="lin" valueType="num">
                                      <p:cBhvr additive="base">
                                        <p:cTn id="55" dur="500" fill="hold"/>
                                        <p:tgtEl>
                                          <p:spTgt spid="160784"/>
                                        </p:tgtEl>
                                        <p:attrNameLst>
                                          <p:attrName>ppt_x</p:attrName>
                                        </p:attrNameLst>
                                      </p:cBhvr>
                                      <p:tavLst>
                                        <p:tav tm="0">
                                          <p:val>
                                            <p:strVal val="#ppt_x"/>
                                          </p:val>
                                        </p:tav>
                                        <p:tav tm="100000">
                                          <p:val>
                                            <p:strVal val="#ppt_x"/>
                                          </p:val>
                                        </p:tav>
                                      </p:tavLst>
                                    </p:anim>
                                    <p:anim calcmode="lin" valueType="num">
                                      <p:cBhvr additive="base">
                                        <p:cTn id="56" dur="500" fill="hold"/>
                                        <p:tgtEl>
                                          <p:spTgt spid="16078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0785"/>
                                        </p:tgtEl>
                                        <p:attrNameLst>
                                          <p:attrName>style.visibility</p:attrName>
                                        </p:attrNameLst>
                                      </p:cBhvr>
                                      <p:to>
                                        <p:strVal val="visible"/>
                                      </p:to>
                                    </p:set>
                                    <p:anim calcmode="lin" valueType="num">
                                      <p:cBhvr additive="base">
                                        <p:cTn id="59" dur="500" fill="hold"/>
                                        <p:tgtEl>
                                          <p:spTgt spid="160785"/>
                                        </p:tgtEl>
                                        <p:attrNameLst>
                                          <p:attrName>ppt_x</p:attrName>
                                        </p:attrNameLst>
                                      </p:cBhvr>
                                      <p:tavLst>
                                        <p:tav tm="0">
                                          <p:val>
                                            <p:strVal val="#ppt_x"/>
                                          </p:val>
                                        </p:tav>
                                        <p:tav tm="100000">
                                          <p:val>
                                            <p:strVal val="#ppt_x"/>
                                          </p:val>
                                        </p:tav>
                                      </p:tavLst>
                                    </p:anim>
                                    <p:anim calcmode="lin" valueType="num">
                                      <p:cBhvr additive="base">
                                        <p:cTn id="60" dur="500" fill="hold"/>
                                        <p:tgtEl>
                                          <p:spTgt spid="16078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0786"/>
                                        </p:tgtEl>
                                        <p:attrNameLst>
                                          <p:attrName>style.visibility</p:attrName>
                                        </p:attrNameLst>
                                      </p:cBhvr>
                                      <p:to>
                                        <p:strVal val="visible"/>
                                      </p:to>
                                    </p:set>
                                    <p:anim calcmode="lin" valueType="num">
                                      <p:cBhvr additive="base">
                                        <p:cTn id="63" dur="500" fill="hold"/>
                                        <p:tgtEl>
                                          <p:spTgt spid="160786"/>
                                        </p:tgtEl>
                                        <p:attrNameLst>
                                          <p:attrName>ppt_x</p:attrName>
                                        </p:attrNameLst>
                                      </p:cBhvr>
                                      <p:tavLst>
                                        <p:tav tm="0">
                                          <p:val>
                                            <p:strVal val="#ppt_x"/>
                                          </p:val>
                                        </p:tav>
                                        <p:tav tm="100000">
                                          <p:val>
                                            <p:strVal val="#ppt_x"/>
                                          </p:val>
                                        </p:tav>
                                      </p:tavLst>
                                    </p:anim>
                                    <p:anim calcmode="lin" valueType="num">
                                      <p:cBhvr additive="base">
                                        <p:cTn id="64" dur="500" fill="hold"/>
                                        <p:tgtEl>
                                          <p:spTgt spid="16078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0787"/>
                                        </p:tgtEl>
                                        <p:attrNameLst>
                                          <p:attrName>style.visibility</p:attrName>
                                        </p:attrNameLst>
                                      </p:cBhvr>
                                      <p:to>
                                        <p:strVal val="visible"/>
                                      </p:to>
                                    </p:set>
                                    <p:anim calcmode="lin" valueType="num">
                                      <p:cBhvr additive="base">
                                        <p:cTn id="67" dur="500" fill="hold"/>
                                        <p:tgtEl>
                                          <p:spTgt spid="160787"/>
                                        </p:tgtEl>
                                        <p:attrNameLst>
                                          <p:attrName>ppt_x</p:attrName>
                                        </p:attrNameLst>
                                      </p:cBhvr>
                                      <p:tavLst>
                                        <p:tav tm="0">
                                          <p:val>
                                            <p:strVal val="#ppt_x"/>
                                          </p:val>
                                        </p:tav>
                                        <p:tav tm="100000">
                                          <p:val>
                                            <p:strVal val="#ppt_x"/>
                                          </p:val>
                                        </p:tav>
                                      </p:tavLst>
                                    </p:anim>
                                    <p:anim calcmode="lin" valueType="num">
                                      <p:cBhvr additive="base">
                                        <p:cTn id="68" dur="500" fill="hold"/>
                                        <p:tgtEl>
                                          <p:spTgt spid="16078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0788"/>
                                        </p:tgtEl>
                                        <p:attrNameLst>
                                          <p:attrName>style.visibility</p:attrName>
                                        </p:attrNameLst>
                                      </p:cBhvr>
                                      <p:to>
                                        <p:strVal val="visible"/>
                                      </p:to>
                                    </p:set>
                                    <p:anim calcmode="lin" valueType="num">
                                      <p:cBhvr additive="base">
                                        <p:cTn id="71" dur="500" fill="hold"/>
                                        <p:tgtEl>
                                          <p:spTgt spid="160788"/>
                                        </p:tgtEl>
                                        <p:attrNameLst>
                                          <p:attrName>ppt_x</p:attrName>
                                        </p:attrNameLst>
                                      </p:cBhvr>
                                      <p:tavLst>
                                        <p:tav tm="0">
                                          <p:val>
                                            <p:strVal val="#ppt_x"/>
                                          </p:val>
                                        </p:tav>
                                        <p:tav tm="100000">
                                          <p:val>
                                            <p:strVal val="#ppt_x"/>
                                          </p:val>
                                        </p:tav>
                                      </p:tavLst>
                                    </p:anim>
                                    <p:anim calcmode="lin" valueType="num">
                                      <p:cBhvr additive="base">
                                        <p:cTn id="72" dur="500" fill="hold"/>
                                        <p:tgtEl>
                                          <p:spTgt spid="16078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0789"/>
                                        </p:tgtEl>
                                        <p:attrNameLst>
                                          <p:attrName>style.visibility</p:attrName>
                                        </p:attrNameLst>
                                      </p:cBhvr>
                                      <p:to>
                                        <p:strVal val="visible"/>
                                      </p:to>
                                    </p:set>
                                    <p:anim calcmode="lin" valueType="num">
                                      <p:cBhvr additive="base">
                                        <p:cTn id="75" dur="500" fill="hold"/>
                                        <p:tgtEl>
                                          <p:spTgt spid="160789"/>
                                        </p:tgtEl>
                                        <p:attrNameLst>
                                          <p:attrName>ppt_x</p:attrName>
                                        </p:attrNameLst>
                                      </p:cBhvr>
                                      <p:tavLst>
                                        <p:tav tm="0">
                                          <p:val>
                                            <p:strVal val="#ppt_x"/>
                                          </p:val>
                                        </p:tav>
                                        <p:tav tm="100000">
                                          <p:val>
                                            <p:strVal val="#ppt_x"/>
                                          </p:val>
                                        </p:tav>
                                      </p:tavLst>
                                    </p:anim>
                                    <p:anim calcmode="lin" valueType="num">
                                      <p:cBhvr additive="base">
                                        <p:cTn id="76" dur="500" fill="hold"/>
                                        <p:tgtEl>
                                          <p:spTgt spid="16078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0790"/>
                                        </p:tgtEl>
                                        <p:attrNameLst>
                                          <p:attrName>style.visibility</p:attrName>
                                        </p:attrNameLst>
                                      </p:cBhvr>
                                      <p:to>
                                        <p:strVal val="visible"/>
                                      </p:to>
                                    </p:set>
                                    <p:anim calcmode="lin" valueType="num">
                                      <p:cBhvr additive="base">
                                        <p:cTn id="79" dur="500" fill="hold"/>
                                        <p:tgtEl>
                                          <p:spTgt spid="160790"/>
                                        </p:tgtEl>
                                        <p:attrNameLst>
                                          <p:attrName>ppt_x</p:attrName>
                                        </p:attrNameLst>
                                      </p:cBhvr>
                                      <p:tavLst>
                                        <p:tav tm="0">
                                          <p:val>
                                            <p:strVal val="#ppt_x"/>
                                          </p:val>
                                        </p:tav>
                                        <p:tav tm="100000">
                                          <p:val>
                                            <p:strVal val="#ppt_x"/>
                                          </p:val>
                                        </p:tav>
                                      </p:tavLst>
                                    </p:anim>
                                    <p:anim calcmode="lin" valueType="num">
                                      <p:cBhvr additive="base">
                                        <p:cTn id="80" dur="500" fill="hold"/>
                                        <p:tgtEl>
                                          <p:spTgt spid="16079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60791"/>
                                        </p:tgtEl>
                                        <p:attrNameLst>
                                          <p:attrName>style.visibility</p:attrName>
                                        </p:attrNameLst>
                                      </p:cBhvr>
                                      <p:to>
                                        <p:strVal val="visible"/>
                                      </p:to>
                                    </p:set>
                                    <p:anim calcmode="lin" valueType="num">
                                      <p:cBhvr additive="base">
                                        <p:cTn id="83" dur="500" fill="hold"/>
                                        <p:tgtEl>
                                          <p:spTgt spid="160791"/>
                                        </p:tgtEl>
                                        <p:attrNameLst>
                                          <p:attrName>ppt_x</p:attrName>
                                        </p:attrNameLst>
                                      </p:cBhvr>
                                      <p:tavLst>
                                        <p:tav tm="0">
                                          <p:val>
                                            <p:strVal val="#ppt_x"/>
                                          </p:val>
                                        </p:tav>
                                        <p:tav tm="100000">
                                          <p:val>
                                            <p:strVal val="#ppt_x"/>
                                          </p:val>
                                        </p:tav>
                                      </p:tavLst>
                                    </p:anim>
                                    <p:anim calcmode="lin" valueType="num">
                                      <p:cBhvr additive="base">
                                        <p:cTn id="84" dur="500" fill="hold"/>
                                        <p:tgtEl>
                                          <p:spTgt spid="16079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60792"/>
                                        </p:tgtEl>
                                        <p:attrNameLst>
                                          <p:attrName>style.visibility</p:attrName>
                                        </p:attrNameLst>
                                      </p:cBhvr>
                                      <p:to>
                                        <p:strVal val="visible"/>
                                      </p:to>
                                    </p:set>
                                    <p:anim calcmode="lin" valueType="num">
                                      <p:cBhvr additive="base">
                                        <p:cTn id="87" dur="500" fill="hold"/>
                                        <p:tgtEl>
                                          <p:spTgt spid="160792"/>
                                        </p:tgtEl>
                                        <p:attrNameLst>
                                          <p:attrName>ppt_x</p:attrName>
                                        </p:attrNameLst>
                                      </p:cBhvr>
                                      <p:tavLst>
                                        <p:tav tm="0">
                                          <p:val>
                                            <p:strVal val="#ppt_x"/>
                                          </p:val>
                                        </p:tav>
                                        <p:tav tm="100000">
                                          <p:val>
                                            <p:strVal val="#ppt_x"/>
                                          </p:val>
                                        </p:tav>
                                      </p:tavLst>
                                    </p:anim>
                                    <p:anim calcmode="lin" valueType="num">
                                      <p:cBhvr additive="base">
                                        <p:cTn id="88" dur="500" fill="hold"/>
                                        <p:tgtEl>
                                          <p:spTgt spid="16079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60793"/>
                                        </p:tgtEl>
                                        <p:attrNameLst>
                                          <p:attrName>style.visibility</p:attrName>
                                        </p:attrNameLst>
                                      </p:cBhvr>
                                      <p:to>
                                        <p:strVal val="visible"/>
                                      </p:to>
                                    </p:set>
                                    <p:anim calcmode="lin" valueType="num">
                                      <p:cBhvr additive="base">
                                        <p:cTn id="91" dur="500" fill="hold"/>
                                        <p:tgtEl>
                                          <p:spTgt spid="160793"/>
                                        </p:tgtEl>
                                        <p:attrNameLst>
                                          <p:attrName>ppt_x</p:attrName>
                                        </p:attrNameLst>
                                      </p:cBhvr>
                                      <p:tavLst>
                                        <p:tav tm="0">
                                          <p:val>
                                            <p:strVal val="#ppt_x"/>
                                          </p:val>
                                        </p:tav>
                                        <p:tav tm="100000">
                                          <p:val>
                                            <p:strVal val="#ppt_x"/>
                                          </p:val>
                                        </p:tav>
                                      </p:tavLst>
                                    </p:anim>
                                    <p:anim calcmode="lin" valueType="num">
                                      <p:cBhvr additive="base">
                                        <p:cTn id="92" dur="500" fill="hold"/>
                                        <p:tgtEl>
                                          <p:spTgt spid="16079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60794"/>
                                        </p:tgtEl>
                                        <p:attrNameLst>
                                          <p:attrName>style.visibility</p:attrName>
                                        </p:attrNameLst>
                                      </p:cBhvr>
                                      <p:to>
                                        <p:strVal val="visible"/>
                                      </p:to>
                                    </p:set>
                                    <p:anim calcmode="lin" valueType="num">
                                      <p:cBhvr additive="base">
                                        <p:cTn id="95" dur="500" fill="hold"/>
                                        <p:tgtEl>
                                          <p:spTgt spid="160794"/>
                                        </p:tgtEl>
                                        <p:attrNameLst>
                                          <p:attrName>ppt_x</p:attrName>
                                        </p:attrNameLst>
                                      </p:cBhvr>
                                      <p:tavLst>
                                        <p:tav tm="0">
                                          <p:val>
                                            <p:strVal val="#ppt_x"/>
                                          </p:val>
                                        </p:tav>
                                        <p:tav tm="100000">
                                          <p:val>
                                            <p:strVal val="#ppt_x"/>
                                          </p:val>
                                        </p:tav>
                                      </p:tavLst>
                                    </p:anim>
                                    <p:anim calcmode="lin" valueType="num">
                                      <p:cBhvr additive="base">
                                        <p:cTn id="96" dur="500" fill="hold"/>
                                        <p:tgtEl>
                                          <p:spTgt spid="16079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60795"/>
                                        </p:tgtEl>
                                        <p:attrNameLst>
                                          <p:attrName>style.visibility</p:attrName>
                                        </p:attrNameLst>
                                      </p:cBhvr>
                                      <p:to>
                                        <p:strVal val="visible"/>
                                      </p:to>
                                    </p:set>
                                    <p:anim calcmode="lin" valueType="num">
                                      <p:cBhvr additive="base">
                                        <p:cTn id="99" dur="500" fill="hold"/>
                                        <p:tgtEl>
                                          <p:spTgt spid="160795"/>
                                        </p:tgtEl>
                                        <p:attrNameLst>
                                          <p:attrName>ppt_x</p:attrName>
                                        </p:attrNameLst>
                                      </p:cBhvr>
                                      <p:tavLst>
                                        <p:tav tm="0">
                                          <p:val>
                                            <p:strVal val="#ppt_x"/>
                                          </p:val>
                                        </p:tav>
                                        <p:tav tm="100000">
                                          <p:val>
                                            <p:strVal val="#ppt_x"/>
                                          </p:val>
                                        </p:tav>
                                      </p:tavLst>
                                    </p:anim>
                                    <p:anim calcmode="lin" valueType="num">
                                      <p:cBhvr additive="base">
                                        <p:cTn id="100" dur="500" fill="hold"/>
                                        <p:tgtEl>
                                          <p:spTgt spid="16079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60796"/>
                                        </p:tgtEl>
                                        <p:attrNameLst>
                                          <p:attrName>style.visibility</p:attrName>
                                        </p:attrNameLst>
                                      </p:cBhvr>
                                      <p:to>
                                        <p:strVal val="visible"/>
                                      </p:to>
                                    </p:set>
                                    <p:anim calcmode="lin" valueType="num">
                                      <p:cBhvr additive="base">
                                        <p:cTn id="103" dur="500" fill="hold"/>
                                        <p:tgtEl>
                                          <p:spTgt spid="160796"/>
                                        </p:tgtEl>
                                        <p:attrNameLst>
                                          <p:attrName>ppt_x</p:attrName>
                                        </p:attrNameLst>
                                      </p:cBhvr>
                                      <p:tavLst>
                                        <p:tav tm="0">
                                          <p:val>
                                            <p:strVal val="#ppt_x"/>
                                          </p:val>
                                        </p:tav>
                                        <p:tav tm="100000">
                                          <p:val>
                                            <p:strVal val="#ppt_x"/>
                                          </p:val>
                                        </p:tav>
                                      </p:tavLst>
                                    </p:anim>
                                    <p:anim calcmode="lin" valueType="num">
                                      <p:cBhvr additive="base">
                                        <p:cTn id="104" dur="500" fill="hold"/>
                                        <p:tgtEl>
                                          <p:spTgt spid="16079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60797"/>
                                        </p:tgtEl>
                                        <p:attrNameLst>
                                          <p:attrName>style.visibility</p:attrName>
                                        </p:attrNameLst>
                                      </p:cBhvr>
                                      <p:to>
                                        <p:strVal val="visible"/>
                                      </p:to>
                                    </p:set>
                                    <p:anim calcmode="lin" valueType="num">
                                      <p:cBhvr additive="base">
                                        <p:cTn id="107" dur="500" fill="hold"/>
                                        <p:tgtEl>
                                          <p:spTgt spid="160797"/>
                                        </p:tgtEl>
                                        <p:attrNameLst>
                                          <p:attrName>ppt_x</p:attrName>
                                        </p:attrNameLst>
                                      </p:cBhvr>
                                      <p:tavLst>
                                        <p:tav tm="0">
                                          <p:val>
                                            <p:strVal val="#ppt_x"/>
                                          </p:val>
                                        </p:tav>
                                        <p:tav tm="100000">
                                          <p:val>
                                            <p:strVal val="#ppt_x"/>
                                          </p:val>
                                        </p:tav>
                                      </p:tavLst>
                                    </p:anim>
                                    <p:anim calcmode="lin" valueType="num">
                                      <p:cBhvr additive="base">
                                        <p:cTn id="108" dur="500" fill="hold"/>
                                        <p:tgtEl>
                                          <p:spTgt spid="16079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60798"/>
                                        </p:tgtEl>
                                        <p:attrNameLst>
                                          <p:attrName>style.visibility</p:attrName>
                                        </p:attrNameLst>
                                      </p:cBhvr>
                                      <p:to>
                                        <p:strVal val="visible"/>
                                      </p:to>
                                    </p:set>
                                    <p:anim calcmode="lin" valueType="num">
                                      <p:cBhvr additive="base">
                                        <p:cTn id="111" dur="500" fill="hold"/>
                                        <p:tgtEl>
                                          <p:spTgt spid="160798"/>
                                        </p:tgtEl>
                                        <p:attrNameLst>
                                          <p:attrName>ppt_x</p:attrName>
                                        </p:attrNameLst>
                                      </p:cBhvr>
                                      <p:tavLst>
                                        <p:tav tm="0">
                                          <p:val>
                                            <p:strVal val="#ppt_x"/>
                                          </p:val>
                                        </p:tav>
                                        <p:tav tm="100000">
                                          <p:val>
                                            <p:strVal val="#ppt_x"/>
                                          </p:val>
                                        </p:tav>
                                      </p:tavLst>
                                    </p:anim>
                                    <p:anim calcmode="lin" valueType="num">
                                      <p:cBhvr additive="base">
                                        <p:cTn id="112" dur="500" fill="hold"/>
                                        <p:tgtEl>
                                          <p:spTgt spid="16079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60799"/>
                                        </p:tgtEl>
                                        <p:attrNameLst>
                                          <p:attrName>style.visibility</p:attrName>
                                        </p:attrNameLst>
                                      </p:cBhvr>
                                      <p:to>
                                        <p:strVal val="visible"/>
                                      </p:to>
                                    </p:set>
                                    <p:anim calcmode="lin" valueType="num">
                                      <p:cBhvr additive="base">
                                        <p:cTn id="115" dur="500" fill="hold"/>
                                        <p:tgtEl>
                                          <p:spTgt spid="160799"/>
                                        </p:tgtEl>
                                        <p:attrNameLst>
                                          <p:attrName>ppt_x</p:attrName>
                                        </p:attrNameLst>
                                      </p:cBhvr>
                                      <p:tavLst>
                                        <p:tav tm="0">
                                          <p:val>
                                            <p:strVal val="#ppt_x"/>
                                          </p:val>
                                        </p:tav>
                                        <p:tav tm="100000">
                                          <p:val>
                                            <p:strVal val="#ppt_x"/>
                                          </p:val>
                                        </p:tav>
                                      </p:tavLst>
                                    </p:anim>
                                    <p:anim calcmode="lin" valueType="num">
                                      <p:cBhvr additive="base">
                                        <p:cTn id="116" dur="500" fill="hold"/>
                                        <p:tgtEl>
                                          <p:spTgt spid="16079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60800"/>
                                        </p:tgtEl>
                                        <p:attrNameLst>
                                          <p:attrName>style.visibility</p:attrName>
                                        </p:attrNameLst>
                                      </p:cBhvr>
                                      <p:to>
                                        <p:strVal val="visible"/>
                                      </p:to>
                                    </p:set>
                                    <p:anim calcmode="lin" valueType="num">
                                      <p:cBhvr additive="base">
                                        <p:cTn id="119" dur="500" fill="hold"/>
                                        <p:tgtEl>
                                          <p:spTgt spid="160800"/>
                                        </p:tgtEl>
                                        <p:attrNameLst>
                                          <p:attrName>ppt_x</p:attrName>
                                        </p:attrNameLst>
                                      </p:cBhvr>
                                      <p:tavLst>
                                        <p:tav tm="0">
                                          <p:val>
                                            <p:strVal val="#ppt_x"/>
                                          </p:val>
                                        </p:tav>
                                        <p:tav tm="100000">
                                          <p:val>
                                            <p:strVal val="#ppt_x"/>
                                          </p:val>
                                        </p:tav>
                                      </p:tavLst>
                                    </p:anim>
                                    <p:anim calcmode="lin" valueType="num">
                                      <p:cBhvr additive="base">
                                        <p:cTn id="120" dur="500" fill="hold"/>
                                        <p:tgtEl>
                                          <p:spTgt spid="16080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60801"/>
                                        </p:tgtEl>
                                        <p:attrNameLst>
                                          <p:attrName>style.visibility</p:attrName>
                                        </p:attrNameLst>
                                      </p:cBhvr>
                                      <p:to>
                                        <p:strVal val="visible"/>
                                      </p:to>
                                    </p:set>
                                    <p:anim calcmode="lin" valueType="num">
                                      <p:cBhvr additive="base">
                                        <p:cTn id="123" dur="500" fill="hold"/>
                                        <p:tgtEl>
                                          <p:spTgt spid="160801"/>
                                        </p:tgtEl>
                                        <p:attrNameLst>
                                          <p:attrName>ppt_x</p:attrName>
                                        </p:attrNameLst>
                                      </p:cBhvr>
                                      <p:tavLst>
                                        <p:tav tm="0">
                                          <p:val>
                                            <p:strVal val="#ppt_x"/>
                                          </p:val>
                                        </p:tav>
                                        <p:tav tm="100000">
                                          <p:val>
                                            <p:strVal val="#ppt_x"/>
                                          </p:val>
                                        </p:tav>
                                      </p:tavLst>
                                    </p:anim>
                                    <p:anim calcmode="lin" valueType="num">
                                      <p:cBhvr additive="base">
                                        <p:cTn id="124" dur="500" fill="hold"/>
                                        <p:tgtEl>
                                          <p:spTgt spid="16080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60802"/>
                                        </p:tgtEl>
                                        <p:attrNameLst>
                                          <p:attrName>style.visibility</p:attrName>
                                        </p:attrNameLst>
                                      </p:cBhvr>
                                      <p:to>
                                        <p:strVal val="visible"/>
                                      </p:to>
                                    </p:set>
                                    <p:anim calcmode="lin" valueType="num">
                                      <p:cBhvr additive="base">
                                        <p:cTn id="127" dur="500" fill="hold"/>
                                        <p:tgtEl>
                                          <p:spTgt spid="160802"/>
                                        </p:tgtEl>
                                        <p:attrNameLst>
                                          <p:attrName>ppt_x</p:attrName>
                                        </p:attrNameLst>
                                      </p:cBhvr>
                                      <p:tavLst>
                                        <p:tav tm="0">
                                          <p:val>
                                            <p:strVal val="#ppt_x"/>
                                          </p:val>
                                        </p:tav>
                                        <p:tav tm="100000">
                                          <p:val>
                                            <p:strVal val="#ppt_x"/>
                                          </p:val>
                                        </p:tav>
                                      </p:tavLst>
                                    </p:anim>
                                    <p:anim calcmode="lin" valueType="num">
                                      <p:cBhvr additive="base">
                                        <p:cTn id="128" dur="500" fill="hold"/>
                                        <p:tgtEl>
                                          <p:spTgt spid="160802"/>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60874"/>
                                        </p:tgtEl>
                                        <p:attrNameLst>
                                          <p:attrName>style.visibility</p:attrName>
                                        </p:attrNameLst>
                                      </p:cBhvr>
                                      <p:to>
                                        <p:strVal val="visible"/>
                                      </p:to>
                                    </p:set>
                                    <p:anim calcmode="lin" valueType="num">
                                      <p:cBhvr additive="base">
                                        <p:cTn id="131" dur="500" fill="hold"/>
                                        <p:tgtEl>
                                          <p:spTgt spid="160874"/>
                                        </p:tgtEl>
                                        <p:attrNameLst>
                                          <p:attrName>ppt_x</p:attrName>
                                        </p:attrNameLst>
                                      </p:cBhvr>
                                      <p:tavLst>
                                        <p:tav tm="0">
                                          <p:val>
                                            <p:strVal val="#ppt_x"/>
                                          </p:val>
                                        </p:tav>
                                        <p:tav tm="100000">
                                          <p:val>
                                            <p:strVal val="#ppt_x"/>
                                          </p:val>
                                        </p:tav>
                                      </p:tavLst>
                                    </p:anim>
                                    <p:anim calcmode="lin" valueType="num">
                                      <p:cBhvr additive="base">
                                        <p:cTn id="132" dur="500" fill="hold"/>
                                        <p:tgtEl>
                                          <p:spTgt spid="160874"/>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60772"/>
                                        </p:tgtEl>
                                        <p:attrNameLst>
                                          <p:attrName>style.visibility</p:attrName>
                                        </p:attrNameLst>
                                      </p:cBhvr>
                                      <p:to>
                                        <p:strVal val="visible"/>
                                      </p:to>
                                    </p:set>
                                    <p:anim calcmode="lin" valueType="num">
                                      <p:cBhvr additive="base">
                                        <p:cTn id="137" dur="500" fill="hold"/>
                                        <p:tgtEl>
                                          <p:spTgt spid="160772"/>
                                        </p:tgtEl>
                                        <p:attrNameLst>
                                          <p:attrName>ppt_x</p:attrName>
                                        </p:attrNameLst>
                                      </p:cBhvr>
                                      <p:tavLst>
                                        <p:tav tm="0">
                                          <p:val>
                                            <p:strVal val="#ppt_x"/>
                                          </p:val>
                                        </p:tav>
                                        <p:tav tm="100000">
                                          <p:val>
                                            <p:strVal val="#ppt_x"/>
                                          </p:val>
                                        </p:tav>
                                      </p:tavLst>
                                    </p:anim>
                                    <p:anim calcmode="lin" valueType="num">
                                      <p:cBhvr additive="base">
                                        <p:cTn id="138" dur="500" fill="hold"/>
                                        <p:tgtEl>
                                          <p:spTgt spid="160772"/>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60803"/>
                                        </p:tgtEl>
                                        <p:attrNameLst>
                                          <p:attrName>style.visibility</p:attrName>
                                        </p:attrNameLst>
                                      </p:cBhvr>
                                      <p:to>
                                        <p:strVal val="visible"/>
                                      </p:to>
                                    </p:set>
                                    <p:anim calcmode="lin" valueType="num">
                                      <p:cBhvr additive="base">
                                        <p:cTn id="141" dur="500" fill="hold"/>
                                        <p:tgtEl>
                                          <p:spTgt spid="160803"/>
                                        </p:tgtEl>
                                        <p:attrNameLst>
                                          <p:attrName>ppt_x</p:attrName>
                                        </p:attrNameLst>
                                      </p:cBhvr>
                                      <p:tavLst>
                                        <p:tav tm="0">
                                          <p:val>
                                            <p:strVal val="#ppt_x"/>
                                          </p:val>
                                        </p:tav>
                                        <p:tav tm="100000">
                                          <p:val>
                                            <p:strVal val="#ppt_x"/>
                                          </p:val>
                                        </p:tav>
                                      </p:tavLst>
                                    </p:anim>
                                    <p:anim calcmode="lin" valueType="num">
                                      <p:cBhvr additive="base">
                                        <p:cTn id="142" dur="500" fill="hold"/>
                                        <p:tgtEl>
                                          <p:spTgt spid="160803"/>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60804"/>
                                        </p:tgtEl>
                                        <p:attrNameLst>
                                          <p:attrName>style.visibility</p:attrName>
                                        </p:attrNameLst>
                                      </p:cBhvr>
                                      <p:to>
                                        <p:strVal val="visible"/>
                                      </p:to>
                                    </p:set>
                                    <p:anim calcmode="lin" valueType="num">
                                      <p:cBhvr additive="base">
                                        <p:cTn id="145" dur="500" fill="hold"/>
                                        <p:tgtEl>
                                          <p:spTgt spid="160804"/>
                                        </p:tgtEl>
                                        <p:attrNameLst>
                                          <p:attrName>ppt_x</p:attrName>
                                        </p:attrNameLst>
                                      </p:cBhvr>
                                      <p:tavLst>
                                        <p:tav tm="0">
                                          <p:val>
                                            <p:strVal val="#ppt_x"/>
                                          </p:val>
                                        </p:tav>
                                        <p:tav tm="100000">
                                          <p:val>
                                            <p:strVal val="#ppt_x"/>
                                          </p:val>
                                        </p:tav>
                                      </p:tavLst>
                                    </p:anim>
                                    <p:anim calcmode="lin" valueType="num">
                                      <p:cBhvr additive="base">
                                        <p:cTn id="146" dur="500" fill="hold"/>
                                        <p:tgtEl>
                                          <p:spTgt spid="160804"/>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60805"/>
                                        </p:tgtEl>
                                        <p:attrNameLst>
                                          <p:attrName>style.visibility</p:attrName>
                                        </p:attrNameLst>
                                      </p:cBhvr>
                                      <p:to>
                                        <p:strVal val="visible"/>
                                      </p:to>
                                    </p:set>
                                    <p:anim calcmode="lin" valueType="num">
                                      <p:cBhvr additive="base">
                                        <p:cTn id="149" dur="500" fill="hold"/>
                                        <p:tgtEl>
                                          <p:spTgt spid="160805"/>
                                        </p:tgtEl>
                                        <p:attrNameLst>
                                          <p:attrName>ppt_x</p:attrName>
                                        </p:attrNameLst>
                                      </p:cBhvr>
                                      <p:tavLst>
                                        <p:tav tm="0">
                                          <p:val>
                                            <p:strVal val="#ppt_x"/>
                                          </p:val>
                                        </p:tav>
                                        <p:tav tm="100000">
                                          <p:val>
                                            <p:strVal val="#ppt_x"/>
                                          </p:val>
                                        </p:tav>
                                      </p:tavLst>
                                    </p:anim>
                                    <p:anim calcmode="lin" valueType="num">
                                      <p:cBhvr additive="base">
                                        <p:cTn id="150" dur="500" fill="hold"/>
                                        <p:tgtEl>
                                          <p:spTgt spid="160805"/>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60806"/>
                                        </p:tgtEl>
                                        <p:attrNameLst>
                                          <p:attrName>style.visibility</p:attrName>
                                        </p:attrNameLst>
                                      </p:cBhvr>
                                      <p:to>
                                        <p:strVal val="visible"/>
                                      </p:to>
                                    </p:set>
                                    <p:anim calcmode="lin" valueType="num">
                                      <p:cBhvr additive="base">
                                        <p:cTn id="153" dur="500" fill="hold"/>
                                        <p:tgtEl>
                                          <p:spTgt spid="160806"/>
                                        </p:tgtEl>
                                        <p:attrNameLst>
                                          <p:attrName>ppt_x</p:attrName>
                                        </p:attrNameLst>
                                      </p:cBhvr>
                                      <p:tavLst>
                                        <p:tav tm="0">
                                          <p:val>
                                            <p:strVal val="#ppt_x"/>
                                          </p:val>
                                        </p:tav>
                                        <p:tav tm="100000">
                                          <p:val>
                                            <p:strVal val="#ppt_x"/>
                                          </p:val>
                                        </p:tav>
                                      </p:tavLst>
                                    </p:anim>
                                    <p:anim calcmode="lin" valueType="num">
                                      <p:cBhvr additive="base">
                                        <p:cTn id="154" dur="500" fill="hold"/>
                                        <p:tgtEl>
                                          <p:spTgt spid="160806"/>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60807"/>
                                        </p:tgtEl>
                                        <p:attrNameLst>
                                          <p:attrName>style.visibility</p:attrName>
                                        </p:attrNameLst>
                                      </p:cBhvr>
                                      <p:to>
                                        <p:strVal val="visible"/>
                                      </p:to>
                                    </p:set>
                                    <p:anim calcmode="lin" valueType="num">
                                      <p:cBhvr additive="base">
                                        <p:cTn id="157" dur="500" fill="hold"/>
                                        <p:tgtEl>
                                          <p:spTgt spid="160807"/>
                                        </p:tgtEl>
                                        <p:attrNameLst>
                                          <p:attrName>ppt_x</p:attrName>
                                        </p:attrNameLst>
                                      </p:cBhvr>
                                      <p:tavLst>
                                        <p:tav tm="0">
                                          <p:val>
                                            <p:strVal val="#ppt_x"/>
                                          </p:val>
                                        </p:tav>
                                        <p:tav tm="100000">
                                          <p:val>
                                            <p:strVal val="#ppt_x"/>
                                          </p:val>
                                        </p:tav>
                                      </p:tavLst>
                                    </p:anim>
                                    <p:anim calcmode="lin" valueType="num">
                                      <p:cBhvr additive="base">
                                        <p:cTn id="158" dur="500" fill="hold"/>
                                        <p:tgtEl>
                                          <p:spTgt spid="160807"/>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60808"/>
                                        </p:tgtEl>
                                        <p:attrNameLst>
                                          <p:attrName>style.visibility</p:attrName>
                                        </p:attrNameLst>
                                      </p:cBhvr>
                                      <p:to>
                                        <p:strVal val="visible"/>
                                      </p:to>
                                    </p:set>
                                    <p:anim calcmode="lin" valueType="num">
                                      <p:cBhvr additive="base">
                                        <p:cTn id="161" dur="500" fill="hold"/>
                                        <p:tgtEl>
                                          <p:spTgt spid="160808"/>
                                        </p:tgtEl>
                                        <p:attrNameLst>
                                          <p:attrName>ppt_x</p:attrName>
                                        </p:attrNameLst>
                                      </p:cBhvr>
                                      <p:tavLst>
                                        <p:tav tm="0">
                                          <p:val>
                                            <p:strVal val="#ppt_x"/>
                                          </p:val>
                                        </p:tav>
                                        <p:tav tm="100000">
                                          <p:val>
                                            <p:strVal val="#ppt_x"/>
                                          </p:val>
                                        </p:tav>
                                      </p:tavLst>
                                    </p:anim>
                                    <p:anim calcmode="lin" valueType="num">
                                      <p:cBhvr additive="base">
                                        <p:cTn id="162" dur="500" fill="hold"/>
                                        <p:tgtEl>
                                          <p:spTgt spid="160808"/>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60809"/>
                                        </p:tgtEl>
                                        <p:attrNameLst>
                                          <p:attrName>style.visibility</p:attrName>
                                        </p:attrNameLst>
                                      </p:cBhvr>
                                      <p:to>
                                        <p:strVal val="visible"/>
                                      </p:to>
                                    </p:set>
                                    <p:anim calcmode="lin" valueType="num">
                                      <p:cBhvr additive="base">
                                        <p:cTn id="165" dur="500" fill="hold"/>
                                        <p:tgtEl>
                                          <p:spTgt spid="160809"/>
                                        </p:tgtEl>
                                        <p:attrNameLst>
                                          <p:attrName>ppt_x</p:attrName>
                                        </p:attrNameLst>
                                      </p:cBhvr>
                                      <p:tavLst>
                                        <p:tav tm="0">
                                          <p:val>
                                            <p:strVal val="#ppt_x"/>
                                          </p:val>
                                        </p:tav>
                                        <p:tav tm="100000">
                                          <p:val>
                                            <p:strVal val="#ppt_x"/>
                                          </p:val>
                                        </p:tav>
                                      </p:tavLst>
                                    </p:anim>
                                    <p:anim calcmode="lin" valueType="num">
                                      <p:cBhvr additive="base">
                                        <p:cTn id="166" dur="500" fill="hold"/>
                                        <p:tgtEl>
                                          <p:spTgt spid="160809"/>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60810"/>
                                        </p:tgtEl>
                                        <p:attrNameLst>
                                          <p:attrName>style.visibility</p:attrName>
                                        </p:attrNameLst>
                                      </p:cBhvr>
                                      <p:to>
                                        <p:strVal val="visible"/>
                                      </p:to>
                                    </p:set>
                                    <p:anim calcmode="lin" valueType="num">
                                      <p:cBhvr additive="base">
                                        <p:cTn id="169" dur="500" fill="hold"/>
                                        <p:tgtEl>
                                          <p:spTgt spid="160810"/>
                                        </p:tgtEl>
                                        <p:attrNameLst>
                                          <p:attrName>ppt_x</p:attrName>
                                        </p:attrNameLst>
                                      </p:cBhvr>
                                      <p:tavLst>
                                        <p:tav tm="0">
                                          <p:val>
                                            <p:strVal val="#ppt_x"/>
                                          </p:val>
                                        </p:tav>
                                        <p:tav tm="100000">
                                          <p:val>
                                            <p:strVal val="#ppt_x"/>
                                          </p:val>
                                        </p:tav>
                                      </p:tavLst>
                                    </p:anim>
                                    <p:anim calcmode="lin" valueType="num">
                                      <p:cBhvr additive="base">
                                        <p:cTn id="170" dur="500" fill="hold"/>
                                        <p:tgtEl>
                                          <p:spTgt spid="160810"/>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60811"/>
                                        </p:tgtEl>
                                        <p:attrNameLst>
                                          <p:attrName>style.visibility</p:attrName>
                                        </p:attrNameLst>
                                      </p:cBhvr>
                                      <p:to>
                                        <p:strVal val="visible"/>
                                      </p:to>
                                    </p:set>
                                    <p:anim calcmode="lin" valueType="num">
                                      <p:cBhvr additive="base">
                                        <p:cTn id="173" dur="500" fill="hold"/>
                                        <p:tgtEl>
                                          <p:spTgt spid="160811"/>
                                        </p:tgtEl>
                                        <p:attrNameLst>
                                          <p:attrName>ppt_x</p:attrName>
                                        </p:attrNameLst>
                                      </p:cBhvr>
                                      <p:tavLst>
                                        <p:tav tm="0">
                                          <p:val>
                                            <p:strVal val="#ppt_x"/>
                                          </p:val>
                                        </p:tav>
                                        <p:tav tm="100000">
                                          <p:val>
                                            <p:strVal val="#ppt_x"/>
                                          </p:val>
                                        </p:tav>
                                      </p:tavLst>
                                    </p:anim>
                                    <p:anim calcmode="lin" valueType="num">
                                      <p:cBhvr additive="base">
                                        <p:cTn id="174" dur="500" fill="hold"/>
                                        <p:tgtEl>
                                          <p:spTgt spid="160811"/>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160812"/>
                                        </p:tgtEl>
                                        <p:attrNameLst>
                                          <p:attrName>style.visibility</p:attrName>
                                        </p:attrNameLst>
                                      </p:cBhvr>
                                      <p:to>
                                        <p:strVal val="visible"/>
                                      </p:to>
                                    </p:set>
                                    <p:anim calcmode="lin" valueType="num">
                                      <p:cBhvr additive="base">
                                        <p:cTn id="177" dur="500" fill="hold"/>
                                        <p:tgtEl>
                                          <p:spTgt spid="160812"/>
                                        </p:tgtEl>
                                        <p:attrNameLst>
                                          <p:attrName>ppt_x</p:attrName>
                                        </p:attrNameLst>
                                      </p:cBhvr>
                                      <p:tavLst>
                                        <p:tav tm="0">
                                          <p:val>
                                            <p:strVal val="#ppt_x"/>
                                          </p:val>
                                        </p:tav>
                                        <p:tav tm="100000">
                                          <p:val>
                                            <p:strVal val="#ppt_x"/>
                                          </p:val>
                                        </p:tav>
                                      </p:tavLst>
                                    </p:anim>
                                    <p:anim calcmode="lin" valueType="num">
                                      <p:cBhvr additive="base">
                                        <p:cTn id="178" dur="500" fill="hold"/>
                                        <p:tgtEl>
                                          <p:spTgt spid="160812"/>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160813"/>
                                        </p:tgtEl>
                                        <p:attrNameLst>
                                          <p:attrName>style.visibility</p:attrName>
                                        </p:attrNameLst>
                                      </p:cBhvr>
                                      <p:to>
                                        <p:strVal val="visible"/>
                                      </p:to>
                                    </p:set>
                                    <p:anim calcmode="lin" valueType="num">
                                      <p:cBhvr additive="base">
                                        <p:cTn id="181" dur="500" fill="hold"/>
                                        <p:tgtEl>
                                          <p:spTgt spid="160813"/>
                                        </p:tgtEl>
                                        <p:attrNameLst>
                                          <p:attrName>ppt_x</p:attrName>
                                        </p:attrNameLst>
                                      </p:cBhvr>
                                      <p:tavLst>
                                        <p:tav tm="0">
                                          <p:val>
                                            <p:strVal val="#ppt_x"/>
                                          </p:val>
                                        </p:tav>
                                        <p:tav tm="100000">
                                          <p:val>
                                            <p:strVal val="#ppt_x"/>
                                          </p:val>
                                        </p:tav>
                                      </p:tavLst>
                                    </p:anim>
                                    <p:anim calcmode="lin" valueType="num">
                                      <p:cBhvr additive="base">
                                        <p:cTn id="182" dur="500" fill="hold"/>
                                        <p:tgtEl>
                                          <p:spTgt spid="160813"/>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160814"/>
                                        </p:tgtEl>
                                        <p:attrNameLst>
                                          <p:attrName>style.visibility</p:attrName>
                                        </p:attrNameLst>
                                      </p:cBhvr>
                                      <p:to>
                                        <p:strVal val="visible"/>
                                      </p:to>
                                    </p:set>
                                    <p:anim calcmode="lin" valueType="num">
                                      <p:cBhvr additive="base">
                                        <p:cTn id="185" dur="500" fill="hold"/>
                                        <p:tgtEl>
                                          <p:spTgt spid="160814"/>
                                        </p:tgtEl>
                                        <p:attrNameLst>
                                          <p:attrName>ppt_x</p:attrName>
                                        </p:attrNameLst>
                                      </p:cBhvr>
                                      <p:tavLst>
                                        <p:tav tm="0">
                                          <p:val>
                                            <p:strVal val="#ppt_x"/>
                                          </p:val>
                                        </p:tav>
                                        <p:tav tm="100000">
                                          <p:val>
                                            <p:strVal val="#ppt_x"/>
                                          </p:val>
                                        </p:tav>
                                      </p:tavLst>
                                    </p:anim>
                                    <p:anim calcmode="lin" valueType="num">
                                      <p:cBhvr additive="base">
                                        <p:cTn id="186" dur="500" fill="hold"/>
                                        <p:tgtEl>
                                          <p:spTgt spid="160814"/>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60815"/>
                                        </p:tgtEl>
                                        <p:attrNameLst>
                                          <p:attrName>style.visibility</p:attrName>
                                        </p:attrNameLst>
                                      </p:cBhvr>
                                      <p:to>
                                        <p:strVal val="visible"/>
                                      </p:to>
                                    </p:set>
                                    <p:anim calcmode="lin" valueType="num">
                                      <p:cBhvr additive="base">
                                        <p:cTn id="189" dur="500" fill="hold"/>
                                        <p:tgtEl>
                                          <p:spTgt spid="160815"/>
                                        </p:tgtEl>
                                        <p:attrNameLst>
                                          <p:attrName>ppt_x</p:attrName>
                                        </p:attrNameLst>
                                      </p:cBhvr>
                                      <p:tavLst>
                                        <p:tav tm="0">
                                          <p:val>
                                            <p:strVal val="#ppt_x"/>
                                          </p:val>
                                        </p:tav>
                                        <p:tav tm="100000">
                                          <p:val>
                                            <p:strVal val="#ppt_x"/>
                                          </p:val>
                                        </p:tav>
                                      </p:tavLst>
                                    </p:anim>
                                    <p:anim calcmode="lin" valueType="num">
                                      <p:cBhvr additive="base">
                                        <p:cTn id="190" dur="500" fill="hold"/>
                                        <p:tgtEl>
                                          <p:spTgt spid="160815"/>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160816"/>
                                        </p:tgtEl>
                                        <p:attrNameLst>
                                          <p:attrName>style.visibility</p:attrName>
                                        </p:attrNameLst>
                                      </p:cBhvr>
                                      <p:to>
                                        <p:strVal val="visible"/>
                                      </p:to>
                                    </p:set>
                                    <p:anim calcmode="lin" valueType="num">
                                      <p:cBhvr additive="base">
                                        <p:cTn id="193" dur="500" fill="hold"/>
                                        <p:tgtEl>
                                          <p:spTgt spid="160816"/>
                                        </p:tgtEl>
                                        <p:attrNameLst>
                                          <p:attrName>ppt_x</p:attrName>
                                        </p:attrNameLst>
                                      </p:cBhvr>
                                      <p:tavLst>
                                        <p:tav tm="0">
                                          <p:val>
                                            <p:strVal val="#ppt_x"/>
                                          </p:val>
                                        </p:tav>
                                        <p:tav tm="100000">
                                          <p:val>
                                            <p:strVal val="#ppt_x"/>
                                          </p:val>
                                        </p:tav>
                                      </p:tavLst>
                                    </p:anim>
                                    <p:anim calcmode="lin" valueType="num">
                                      <p:cBhvr additive="base">
                                        <p:cTn id="194" dur="500" fill="hold"/>
                                        <p:tgtEl>
                                          <p:spTgt spid="160816"/>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160817"/>
                                        </p:tgtEl>
                                        <p:attrNameLst>
                                          <p:attrName>style.visibility</p:attrName>
                                        </p:attrNameLst>
                                      </p:cBhvr>
                                      <p:to>
                                        <p:strVal val="visible"/>
                                      </p:to>
                                    </p:set>
                                    <p:anim calcmode="lin" valueType="num">
                                      <p:cBhvr additive="base">
                                        <p:cTn id="197" dur="500" fill="hold"/>
                                        <p:tgtEl>
                                          <p:spTgt spid="160817"/>
                                        </p:tgtEl>
                                        <p:attrNameLst>
                                          <p:attrName>ppt_x</p:attrName>
                                        </p:attrNameLst>
                                      </p:cBhvr>
                                      <p:tavLst>
                                        <p:tav tm="0">
                                          <p:val>
                                            <p:strVal val="#ppt_x"/>
                                          </p:val>
                                        </p:tav>
                                        <p:tav tm="100000">
                                          <p:val>
                                            <p:strVal val="#ppt_x"/>
                                          </p:val>
                                        </p:tav>
                                      </p:tavLst>
                                    </p:anim>
                                    <p:anim calcmode="lin" valueType="num">
                                      <p:cBhvr additive="base">
                                        <p:cTn id="198" dur="500" fill="hold"/>
                                        <p:tgtEl>
                                          <p:spTgt spid="160817"/>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160818"/>
                                        </p:tgtEl>
                                        <p:attrNameLst>
                                          <p:attrName>style.visibility</p:attrName>
                                        </p:attrNameLst>
                                      </p:cBhvr>
                                      <p:to>
                                        <p:strVal val="visible"/>
                                      </p:to>
                                    </p:set>
                                    <p:anim calcmode="lin" valueType="num">
                                      <p:cBhvr additive="base">
                                        <p:cTn id="201" dur="500" fill="hold"/>
                                        <p:tgtEl>
                                          <p:spTgt spid="160818"/>
                                        </p:tgtEl>
                                        <p:attrNameLst>
                                          <p:attrName>ppt_x</p:attrName>
                                        </p:attrNameLst>
                                      </p:cBhvr>
                                      <p:tavLst>
                                        <p:tav tm="0">
                                          <p:val>
                                            <p:strVal val="#ppt_x"/>
                                          </p:val>
                                        </p:tav>
                                        <p:tav tm="100000">
                                          <p:val>
                                            <p:strVal val="#ppt_x"/>
                                          </p:val>
                                        </p:tav>
                                      </p:tavLst>
                                    </p:anim>
                                    <p:anim calcmode="lin" valueType="num">
                                      <p:cBhvr additive="base">
                                        <p:cTn id="202" dur="500" fill="hold"/>
                                        <p:tgtEl>
                                          <p:spTgt spid="160818"/>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60819"/>
                                        </p:tgtEl>
                                        <p:attrNameLst>
                                          <p:attrName>style.visibility</p:attrName>
                                        </p:attrNameLst>
                                      </p:cBhvr>
                                      <p:to>
                                        <p:strVal val="visible"/>
                                      </p:to>
                                    </p:set>
                                    <p:anim calcmode="lin" valueType="num">
                                      <p:cBhvr additive="base">
                                        <p:cTn id="205" dur="500" fill="hold"/>
                                        <p:tgtEl>
                                          <p:spTgt spid="160819"/>
                                        </p:tgtEl>
                                        <p:attrNameLst>
                                          <p:attrName>ppt_x</p:attrName>
                                        </p:attrNameLst>
                                      </p:cBhvr>
                                      <p:tavLst>
                                        <p:tav tm="0">
                                          <p:val>
                                            <p:strVal val="#ppt_x"/>
                                          </p:val>
                                        </p:tav>
                                        <p:tav tm="100000">
                                          <p:val>
                                            <p:strVal val="#ppt_x"/>
                                          </p:val>
                                        </p:tav>
                                      </p:tavLst>
                                    </p:anim>
                                    <p:anim calcmode="lin" valueType="num">
                                      <p:cBhvr additive="base">
                                        <p:cTn id="206" dur="500" fill="hold"/>
                                        <p:tgtEl>
                                          <p:spTgt spid="160819"/>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160820"/>
                                        </p:tgtEl>
                                        <p:attrNameLst>
                                          <p:attrName>style.visibility</p:attrName>
                                        </p:attrNameLst>
                                      </p:cBhvr>
                                      <p:to>
                                        <p:strVal val="visible"/>
                                      </p:to>
                                    </p:set>
                                    <p:anim calcmode="lin" valueType="num">
                                      <p:cBhvr additive="base">
                                        <p:cTn id="209" dur="500" fill="hold"/>
                                        <p:tgtEl>
                                          <p:spTgt spid="160820"/>
                                        </p:tgtEl>
                                        <p:attrNameLst>
                                          <p:attrName>ppt_x</p:attrName>
                                        </p:attrNameLst>
                                      </p:cBhvr>
                                      <p:tavLst>
                                        <p:tav tm="0">
                                          <p:val>
                                            <p:strVal val="#ppt_x"/>
                                          </p:val>
                                        </p:tav>
                                        <p:tav tm="100000">
                                          <p:val>
                                            <p:strVal val="#ppt_x"/>
                                          </p:val>
                                        </p:tav>
                                      </p:tavLst>
                                    </p:anim>
                                    <p:anim calcmode="lin" valueType="num">
                                      <p:cBhvr additive="base">
                                        <p:cTn id="210" dur="500" fill="hold"/>
                                        <p:tgtEl>
                                          <p:spTgt spid="160820"/>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160821"/>
                                        </p:tgtEl>
                                        <p:attrNameLst>
                                          <p:attrName>style.visibility</p:attrName>
                                        </p:attrNameLst>
                                      </p:cBhvr>
                                      <p:to>
                                        <p:strVal val="visible"/>
                                      </p:to>
                                    </p:set>
                                    <p:anim calcmode="lin" valueType="num">
                                      <p:cBhvr additive="base">
                                        <p:cTn id="213" dur="500" fill="hold"/>
                                        <p:tgtEl>
                                          <p:spTgt spid="160821"/>
                                        </p:tgtEl>
                                        <p:attrNameLst>
                                          <p:attrName>ppt_x</p:attrName>
                                        </p:attrNameLst>
                                      </p:cBhvr>
                                      <p:tavLst>
                                        <p:tav tm="0">
                                          <p:val>
                                            <p:strVal val="#ppt_x"/>
                                          </p:val>
                                        </p:tav>
                                        <p:tav tm="100000">
                                          <p:val>
                                            <p:strVal val="#ppt_x"/>
                                          </p:val>
                                        </p:tav>
                                      </p:tavLst>
                                    </p:anim>
                                    <p:anim calcmode="lin" valueType="num">
                                      <p:cBhvr additive="base">
                                        <p:cTn id="214" dur="500" fill="hold"/>
                                        <p:tgtEl>
                                          <p:spTgt spid="160821"/>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160822"/>
                                        </p:tgtEl>
                                        <p:attrNameLst>
                                          <p:attrName>style.visibility</p:attrName>
                                        </p:attrNameLst>
                                      </p:cBhvr>
                                      <p:to>
                                        <p:strVal val="visible"/>
                                      </p:to>
                                    </p:set>
                                    <p:anim calcmode="lin" valueType="num">
                                      <p:cBhvr additive="base">
                                        <p:cTn id="217" dur="500" fill="hold"/>
                                        <p:tgtEl>
                                          <p:spTgt spid="160822"/>
                                        </p:tgtEl>
                                        <p:attrNameLst>
                                          <p:attrName>ppt_x</p:attrName>
                                        </p:attrNameLst>
                                      </p:cBhvr>
                                      <p:tavLst>
                                        <p:tav tm="0">
                                          <p:val>
                                            <p:strVal val="#ppt_x"/>
                                          </p:val>
                                        </p:tav>
                                        <p:tav tm="100000">
                                          <p:val>
                                            <p:strVal val="#ppt_x"/>
                                          </p:val>
                                        </p:tav>
                                      </p:tavLst>
                                    </p:anim>
                                    <p:anim calcmode="lin" valueType="num">
                                      <p:cBhvr additive="base">
                                        <p:cTn id="218" dur="500" fill="hold"/>
                                        <p:tgtEl>
                                          <p:spTgt spid="160822"/>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160823"/>
                                        </p:tgtEl>
                                        <p:attrNameLst>
                                          <p:attrName>style.visibility</p:attrName>
                                        </p:attrNameLst>
                                      </p:cBhvr>
                                      <p:to>
                                        <p:strVal val="visible"/>
                                      </p:to>
                                    </p:set>
                                    <p:anim calcmode="lin" valueType="num">
                                      <p:cBhvr additive="base">
                                        <p:cTn id="221" dur="500" fill="hold"/>
                                        <p:tgtEl>
                                          <p:spTgt spid="160823"/>
                                        </p:tgtEl>
                                        <p:attrNameLst>
                                          <p:attrName>ppt_x</p:attrName>
                                        </p:attrNameLst>
                                      </p:cBhvr>
                                      <p:tavLst>
                                        <p:tav tm="0">
                                          <p:val>
                                            <p:strVal val="#ppt_x"/>
                                          </p:val>
                                        </p:tav>
                                        <p:tav tm="100000">
                                          <p:val>
                                            <p:strVal val="#ppt_x"/>
                                          </p:val>
                                        </p:tav>
                                      </p:tavLst>
                                    </p:anim>
                                    <p:anim calcmode="lin" valueType="num">
                                      <p:cBhvr additive="base">
                                        <p:cTn id="222" dur="500" fill="hold"/>
                                        <p:tgtEl>
                                          <p:spTgt spid="160823"/>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160824"/>
                                        </p:tgtEl>
                                        <p:attrNameLst>
                                          <p:attrName>style.visibility</p:attrName>
                                        </p:attrNameLst>
                                      </p:cBhvr>
                                      <p:to>
                                        <p:strVal val="visible"/>
                                      </p:to>
                                    </p:set>
                                    <p:anim calcmode="lin" valueType="num">
                                      <p:cBhvr additive="base">
                                        <p:cTn id="225" dur="500" fill="hold"/>
                                        <p:tgtEl>
                                          <p:spTgt spid="160824"/>
                                        </p:tgtEl>
                                        <p:attrNameLst>
                                          <p:attrName>ppt_x</p:attrName>
                                        </p:attrNameLst>
                                      </p:cBhvr>
                                      <p:tavLst>
                                        <p:tav tm="0">
                                          <p:val>
                                            <p:strVal val="#ppt_x"/>
                                          </p:val>
                                        </p:tav>
                                        <p:tav tm="100000">
                                          <p:val>
                                            <p:strVal val="#ppt_x"/>
                                          </p:val>
                                        </p:tav>
                                      </p:tavLst>
                                    </p:anim>
                                    <p:anim calcmode="lin" valueType="num">
                                      <p:cBhvr additive="base">
                                        <p:cTn id="226" dur="500" fill="hold"/>
                                        <p:tgtEl>
                                          <p:spTgt spid="160824"/>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160825"/>
                                        </p:tgtEl>
                                        <p:attrNameLst>
                                          <p:attrName>style.visibility</p:attrName>
                                        </p:attrNameLst>
                                      </p:cBhvr>
                                      <p:to>
                                        <p:strVal val="visible"/>
                                      </p:to>
                                    </p:set>
                                    <p:anim calcmode="lin" valueType="num">
                                      <p:cBhvr additive="base">
                                        <p:cTn id="229" dur="500" fill="hold"/>
                                        <p:tgtEl>
                                          <p:spTgt spid="160825"/>
                                        </p:tgtEl>
                                        <p:attrNameLst>
                                          <p:attrName>ppt_x</p:attrName>
                                        </p:attrNameLst>
                                      </p:cBhvr>
                                      <p:tavLst>
                                        <p:tav tm="0">
                                          <p:val>
                                            <p:strVal val="#ppt_x"/>
                                          </p:val>
                                        </p:tav>
                                        <p:tav tm="100000">
                                          <p:val>
                                            <p:strVal val="#ppt_x"/>
                                          </p:val>
                                        </p:tav>
                                      </p:tavLst>
                                    </p:anim>
                                    <p:anim calcmode="lin" valueType="num">
                                      <p:cBhvr additive="base">
                                        <p:cTn id="230" dur="500" fill="hold"/>
                                        <p:tgtEl>
                                          <p:spTgt spid="160825"/>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160826"/>
                                        </p:tgtEl>
                                        <p:attrNameLst>
                                          <p:attrName>style.visibility</p:attrName>
                                        </p:attrNameLst>
                                      </p:cBhvr>
                                      <p:to>
                                        <p:strVal val="visible"/>
                                      </p:to>
                                    </p:set>
                                    <p:anim calcmode="lin" valueType="num">
                                      <p:cBhvr additive="base">
                                        <p:cTn id="233" dur="500" fill="hold"/>
                                        <p:tgtEl>
                                          <p:spTgt spid="160826"/>
                                        </p:tgtEl>
                                        <p:attrNameLst>
                                          <p:attrName>ppt_x</p:attrName>
                                        </p:attrNameLst>
                                      </p:cBhvr>
                                      <p:tavLst>
                                        <p:tav tm="0">
                                          <p:val>
                                            <p:strVal val="#ppt_x"/>
                                          </p:val>
                                        </p:tav>
                                        <p:tav tm="100000">
                                          <p:val>
                                            <p:strVal val="#ppt_x"/>
                                          </p:val>
                                        </p:tav>
                                      </p:tavLst>
                                    </p:anim>
                                    <p:anim calcmode="lin" valueType="num">
                                      <p:cBhvr additive="base">
                                        <p:cTn id="234" dur="500" fill="hold"/>
                                        <p:tgtEl>
                                          <p:spTgt spid="160826"/>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160827"/>
                                        </p:tgtEl>
                                        <p:attrNameLst>
                                          <p:attrName>style.visibility</p:attrName>
                                        </p:attrNameLst>
                                      </p:cBhvr>
                                      <p:to>
                                        <p:strVal val="visible"/>
                                      </p:to>
                                    </p:set>
                                    <p:anim calcmode="lin" valueType="num">
                                      <p:cBhvr additive="base">
                                        <p:cTn id="237" dur="500" fill="hold"/>
                                        <p:tgtEl>
                                          <p:spTgt spid="160827"/>
                                        </p:tgtEl>
                                        <p:attrNameLst>
                                          <p:attrName>ppt_x</p:attrName>
                                        </p:attrNameLst>
                                      </p:cBhvr>
                                      <p:tavLst>
                                        <p:tav tm="0">
                                          <p:val>
                                            <p:strVal val="#ppt_x"/>
                                          </p:val>
                                        </p:tav>
                                        <p:tav tm="100000">
                                          <p:val>
                                            <p:strVal val="#ppt_x"/>
                                          </p:val>
                                        </p:tav>
                                      </p:tavLst>
                                    </p:anim>
                                    <p:anim calcmode="lin" valueType="num">
                                      <p:cBhvr additive="base">
                                        <p:cTn id="238" dur="500" fill="hold"/>
                                        <p:tgtEl>
                                          <p:spTgt spid="160827"/>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160828"/>
                                        </p:tgtEl>
                                        <p:attrNameLst>
                                          <p:attrName>style.visibility</p:attrName>
                                        </p:attrNameLst>
                                      </p:cBhvr>
                                      <p:to>
                                        <p:strVal val="visible"/>
                                      </p:to>
                                    </p:set>
                                    <p:anim calcmode="lin" valueType="num">
                                      <p:cBhvr additive="base">
                                        <p:cTn id="241" dur="500" fill="hold"/>
                                        <p:tgtEl>
                                          <p:spTgt spid="160828"/>
                                        </p:tgtEl>
                                        <p:attrNameLst>
                                          <p:attrName>ppt_x</p:attrName>
                                        </p:attrNameLst>
                                      </p:cBhvr>
                                      <p:tavLst>
                                        <p:tav tm="0">
                                          <p:val>
                                            <p:strVal val="#ppt_x"/>
                                          </p:val>
                                        </p:tav>
                                        <p:tav tm="100000">
                                          <p:val>
                                            <p:strVal val="#ppt_x"/>
                                          </p:val>
                                        </p:tav>
                                      </p:tavLst>
                                    </p:anim>
                                    <p:anim calcmode="lin" valueType="num">
                                      <p:cBhvr additive="base">
                                        <p:cTn id="242" dur="500" fill="hold"/>
                                        <p:tgtEl>
                                          <p:spTgt spid="160828"/>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160829"/>
                                        </p:tgtEl>
                                        <p:attrNameLst>
                                          <p:attrName>style.visibility</p:attrName>
                                        </p:attrNameLst>
                                      </p:cBhvr>
                                      <p:to>
                                        <p:strVal val="visible"/>
                                      </p:to>
                                    </p:set>
                                    <p:anim calcmode="lin" valueType="num">
                                      <p:cBhvr additive="base">
                                        <p:cTn id="245" dur="500" fill="hold"/>
                                        <p:tgtEl>
                                          <p:spTgt spid="160829"/>
                                        </p:tgtEl>
                                        <p:attrNameLst>
                                          <p:attrName>ppt_x</p:attrName>
                                        </p:attrNameLst>
                                      </p:cBhvr>
                                      <p:tavLst>
                                        <p:tav tm="0">
                                          <p:val>
                                            <p:strVal val="#ppt_x"/>
                                          </p:val>
                                        </p:tav>
                                        <p:tav tm="100000">
                                          <p:val>
                                            <p:strVal val="#ppt_x"/>
                                          </p:val>
                                        </p:tav>
                                      </p:tavLst>
                                    </p:anim>
                                    <p:anim calcmode="lin" valueType="num">
                                      <p:cBhvr additive="base">
                                        <p:cTn id="246" dur="500" fill="hold"/>
                                        <p:tgtEl>
                                          <p:spTgt spid="160829"/>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160830"/>
                                        </p:tgtEl>
                                        <p:attrNameLst>
                                          <p:attrName>style.visibility</p:attrName>
                                        </p:attrNameLst>
                                      </p:cBhvr>
                                      <p:to>
                                        <p:strVal val="visible"/>
                                      </p:to>
                                    </p:set>
                                    <p:anim calcmode="lin" valueType="num">
                                      <p:cBhvr additive="base">
                                        <p:cTn id="249" dur="500" fill="hold"/>
                                        <p:tgtEl>
                                          <p:spTgt spid="160830"/>
                                        </p:tgtEl>
                                        <p:attrNameLst>
                                          <p:attrName>ppt_x</p:attrName>
                                        </p:attrNameLst>
                                      </p:cBhvr>
                                      <p:tavLst>
                                        <p:tav tm="0">
                                          <p:val>
                                            <p:strVal val="#ppt_x"/>
                                          </p:val>
                                        </p:tav>
                                        <p:tav tm="100000">
                                          <p:val>
                                            <p:strVal val="#ppt_x"/>
                                          </p:val>
                                        </p:tav>
                                      </p:tavLst>
                                    </p:anim>
                                    <p:anim calcmode="lin" valueType="num">
                                      <p:cBhvr additive="base">
                                        <p:cTn id="250" dur="500" fill="hold"/>
                                        <p:tgtEl>
                                          <p:spTgt spid="160830"/>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160831"/>
                                        </p:tgtEl>
                                        <p:attrNameLst>
                                          <p:attrName>style.visibility</p:attrName>
                                        </p:attrNameLst>
                                      </p:cBhvr>
                                      <p:to>
                                        <p:strVal val="visible"/>
                                      </p:to>
                                    </p:set>
                                    <p:anim calcmode="lin" valueType="num">
                                      <p:cBhvr additive="base">
                                        <p:cTn id="253" dur="500" fill="hold"/>
                                        <p:tgtEl>
                                          <p:spTgt spid="160831"/>
                                        </p:tgtEl>
                                        <p:attrNameLst>
                                          <p:attrName>ppt_x</p:attrName>
                                        </p:attrNameLst>
                                      </p:cBhvr>
                                      <p:tavLst>
                                        <p:tav tm="0">
                                          <p:val>
                                            <p:strVal val="#ppt_x"/>
                                          </p:val>
                                        </p:tav>
                                        <p:tav tm="100000">
                                          <p:val>
                                            <p:strVal val="#ppt_x"/>
                                          </p:val>
                                        </p:tav>
                                      </p:tavLst>
                                    </p:anim>
                                    <p:anim calcmode="lin" valueType="num">
                                      <p:cBhvr additive="base">
                                        <p:cTn id="254" dur="500" fill="hold"/>
                                        <p:tgtEl>
                                          <p:spTgt spid="160831"/>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160832"/>
                                        </p:tgtEl>
                                        <p:attrNameLst>
                                          <p:attrName>style.visibility</p:attrName>
                                        </p:attrNameLst>
                                      </p:cBhvr>
                                      <p:to>
                                        <p:strVal val="visible"/>
                                      </p:to>
                                    </p:set>
                                    <p:anim calcmode="lin" valueType="num">
                                      <p:cBhvr additive="base">
                                        <p:cTn id="257" dur="500" fill="hold"/>
                                        <p:tgtEl>
                                          <p:spTgt spid="160832"/>
                                        </p:tgtEl>
                                        <p:attrNameLst>
                                          <p:attrName>ppt_x</p:attrName>
                                        </p:attrNameLst>
                                      </p:cBhvr>
                                      <p:tavLst>
                                        <p:tav tm="0">
                                          <p:val>
                                            <p:strVal val="#ppt_x"/>
                                          </p:val>
                                        </p:tav>
                                        <p:tav tm="100000">
                                          <p:val>
                                            <p:strVal val="#ppt_x"/>
                                          </p:val>
                                        </p:tav>
                                      </p:tavLst>
                                    </p:anim>
                                    <p:anim calcmode="lin" valueType="num">
                                      <p:cBhvr additive="base">
                                        <p:cTn id="258" dur="500" fill="hold"/>
                                        <p:tgtEl>
                                          <p:spTgt spid="160832"/>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160833"/>
                                        </p:tgtEl>
                                        <p:attrNameLst>
                                          <p:attrName>style.visibility</p:attrName>
                                        </p:attrNameLst>
                                      </p:cBhvr>
                                      <p:to>
                                        <p:strVal val="visible"/>
                                      </p:to>
                                    </p:set>
                                    <p:anim calcmode="lin" valueType="num">
                                      <p:cBhvr additive="base">
                                        <p:cTn id="261" dur="500" fill="hold"/>
                                        <p:tgtEl>
                                          <p:spTgt spid="160833"/>
                                        </p:tgtEl>
                                        <p:attrNameLst>
                                          <p:attrName>ppt_x</p:attrName>
                                        </p:attrNameLst>
                                      </p:cBhvr>
                                      <p:tavLst>
                                        <p:tav tm="0">
                                          <p:val>
                                            <p:strVal val="#ppt_x"/>
                                          </p:val>
                                        </p:tav>
                                        <p:tav tm="100000">
                                          <p:val>
                                            <p:strVal val="#ppt_x"/>
                                          </p:val>
                                        </p:tav>
                                      </p:tavLst>
                                    </p:anim>
                                    <p:anim calcmode="lin" valueType="num">
                                      <p:cBhvr additive="base">
                                        <p:cTn id="262" dur="500" fill="hold"/>
                                        <p:tgtEl>
                                          <p:spTgt spid="160833"/>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160834"/>
                                        </p:tgtEl>
                                        <p:attrNameLst>
                                          <p:attrName>style.visibility</p:attrName>
                                        </p:attrNameLst>
                                      </p:cBhvr>
                                      <p:to>
                                        <p:strVal val="visible"/>
                                      </p:to>
                                    </p:set>
                                    <p:anim calcmode="lin" valueType="num">
                                      <p:cBhvr additive="base">
                                        <p:cTn id="265" dur="500" fill="hold"/>
                                        <p:tgtEl>
                                          <p:spTgt spid="160834"/>
                                        </p:tgtEl>
                                        <p:attrNameLst>
                                          <p:attrName>ppt_x</p:attrName>
                                        </p:attrNameLst>
                                      </p:cBhvr>
                                      <p:tavLst>
                                        <p:tav tm="0">
                                          <p:val>
                                            <p:strVal val="#ppt_x"/>
                                          </p:val>
                                        </p:tav>
                                        <p:tav tm="100000">
                                          <p:val>
                                            <p:strVal val="#ppt_x"/>
                                          </p:val>
                                        </p:tav>
                                      </p:tavLst>
                                    </p:anim>
                                    <p:anim calcmode="lin" valueType="num">
                                      <p:cBhvr additive="base">
                                        <p:cTn id="266" dur="500" fill="hold"/>
                                        <p:tgtEl>
                                          <p:spTgt spid="160834"/>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160835"/>
                                        </p:tgtEl>
                                        <p:attrNameLst>
                                          <p:attrName>style.visibility</p:attrName>
                                        </p:attrNameLst>
                                      </p:cBhvr>
                                      <p:to>
                                        <p:strVal val="visible"/>
                                      </p:to>
                                    </p:set>
                                    <p:anim calcmode="lin" valueType="num">
                                      <p:cBhvr additive="base">
                                        <p:cTn id="269" dur="500" fill="hold"/>
                                        <p:tgtEl>
                                          <p:spTgt spid="160835"/>
                                        </p:tgtEl>
                                        <p:attrNameLst>
                                          <p:attrName>ppt_x</p:attrName>
                                        </p:attrNameLst>
                                      </p:cBhvr>
                                      <p:tavLst>
                                        <p:tav tm="0">
                                          <p:val>
                                            <p:strVal val="#ppt_x"/>
                                          </p:val>
                                        </p:tav>
                                        <p:tav tm="100000">
                                          <p:val>
                                            <p:strVal val="#ppt_x"/>
                                          </p:val>
                                        </p:tav>
                                      </p:tavLst>
                                    </p:anim>
                                    <p:anim calcmode="lin" valueType="num">
                                      <p:cBhvr additive="base">
                                        <p:cTn id="270" dur="500" fill="hold"/>
                                        <p:tgtEl>
                                          <p:spTgt spid="160835"/>
                                        </p:tgtEl>
                                        <p:attrNameLst>
                                          <p:attrName>ppt_y</p:attrName>
                                        </p:attrNameLst>
                                      </p:cBhvr>
                                      <p:tavLst>
                                        <p:tav tm="0">
                                          <p:val>
                                            <p:strVal val="1+#ppt_h/2"/>
                                          </p:val>
                                        </p:tav>
                                        <p:tav tm="100000">
                                          <p:val>
                                            <p:strVal val="#ppt_y"/>
                                          </p:val>
                                        </p:tav>
                                      </p:tavLst>
                                    </p:anim>
                                  </p:childTnLst>
                                </p:cTn>
                              </p:par>
                              <p:par>
                                <p:cTn id="271" presetID="2" presetClass="entr" presetSubtype="4" fill="hold" grpId="0" nodeType="withEffect">
                                  <p:stCondLst>
                                    <p:cond delay="0"/>
                                  </p:stCondLst>
                                  <p:childTnLst>
                                    <p:set>
                                      <p:cBhvr>
                                        <p:cTn id="272" dur="1" fill="hold">
                                          <p:stCondLst>
                                            <p:cond delay="0"/>
                                          </p:stCondLst>
                                        </p:cTn>
                                        <p:tgtEl>
                                          <p:spTgt spid="160836"/>
                                        </p:tgtEl>
                                        <p:attrNameLst>
                                          <p:attrName>style.visibility</p:attrName>
                                        </p:attrNameLst>
                                      </p:cBhvr>
                                      <p:to>
                                        <p:strVal val="visible"/>
                                      </p:to>
                                    </p:set>
                                    <p:anim calcmode="lin" valueType="num">
                                      <p:cBhvr additive="base">
                                        <p:cTn id="273" dur="500" fill="hold"/>
                                        <p:tgtEl>
                                          <p:spTgt spid="160836"/>
                                        </p:tgtEl>
                                        <p:attrNameLst>
                                          <p:attrName>ppt_x</p:attrName>
                                        </p:attrNameLst>
                                      </p:cBhvr>
                                      <p:tavLst>
                                        <p:tav tm="0">
                                          <p:val>
                                            <p:strVal val="#ppt_x"/>
                                          </p:val>
                                        </p:tav>
                                        <p:tav tm="100000">
                                          <p:val>
                                            <p:strVal val="#ppt_x"/>
                                          </p:val>
                                        </p:tav>
                                      </p:tavLst>
                                    </p:anim>
                                    <p:anim calcmode="lin" valueType="num">
                                      <p:cBhvr additive="base">
                                        <p:cTn id="274" dur="500" fill="hold"/>
                                        <p:tgtEl>
                                          <p:spTgt spid="160836"/>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160837"/>
                                        </p:tgtEl>
                                        <p:attrNameLst>
                                          <p:attrName>style.visibility</p:attrName>
                                        </p:attrNameLst>
                                      </p:cBhvr>
                                      <p:to>
                                        <p:strVal val="visible"/>
                                      </p:to>
                                    </p:set>
                                    <p:anim calcmode="lin" valueType="num">
                                      <p:cBhvr additive="base">
                                        <p:cTn id="277" dur="500" fill="hold"/>
                                        <p:tgtEl>
                                          <p:spTgt spid="160837"/>
                                        </p:tgtEl>
                                        <p:attrNameLst>
                                          <p:attrName>ppt_x</p:attrName>
                                        </p:attrNameLst>
                                      </p:cBhvr>
                                      <p:tavLst>
                                        <p:tav tm="0">
                                          <p:val>
                                            <p:strVal val="#ppt_x"/>
                                          </p:val>
                                        </p:tav>
                                        <p:tav tm="100000">
                                          <p:val>
                                            <p:strVal val="#ppt_x"/>
                                          </p:val>
                                        </p:tav>
                                      </p:tavLst>
                                    </p:anim>
                                    <p:anim calcmode="lin" valueType="num">
                                      <p:cBhvr additive="base">
                                        <p:cTn id="278" dur="500" fill="hold"/>
                                        <p:tgtEl>
                                          <p:spTgt spid="160837"/>
                                        </p:tgtEl>
                                        <p:attrNameLst>
                                          <p:attrName>ppt_y</p:attrName>
                                        </p:attrNameLst>
                                      </p:cBhvr>
                                      <p:tavLst>
                                        <p:tav tm="0">
                                          <p:val>
                                            <p:strVal val="1+#ppt_h/2"/>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160838"/>
                                        </p:tgtEl>
                                        <p:attrNameLst>
                                          <p:attrName>style.visibility</p:attrName>
                                        </p:attrNameLst>
                                      </p:cBhvr>
                                      <p:to>
                                        <p:strVal val="visible"/>
                                      </p:to>
                                    </p:set>
                                    <p:anim calcmode="lin" valueType="num">
                                      <p:cBhvr additive="base">
                                        <p:cTn id="281" dur="500" fill="hold"/>
                                        <p:tgtEl>
                                          <p:spTgt spid="160838"/>
                                        </p:tgtEl>
                                        <p:attrNameLst>
                                          <p:attrName>ppt_x</p:attrName>
                                        </p:attrNameLst>
                                      </p:cBhvr>
                                      <p:tavLst>
                                        <p:tav tm="0">
                                          <p:val>
                                            <p:strVal val="#ppt_x"/>
                                          </p:val>
                                        </p:tav>
                                        <p:tav tm="100000">
                                          <p:val>
                                            <p:strVal val="#ppt_x"/>
                                          </p:val>
                                        </p:tav>
                                      </p:tavLst>
                                    </p:anim>
                                    <p:anim calcmode="lin" valueType="num">
                                      <p:cBhvr additive="base">
                                        <p:cTn id="282" dur="500" fill="hold"/>
                                        <p:tgtEl>
                                          <p:spTgt spid="160838"/>
                                        </p:tgtEl>
                                        <p:attrNameLst>
                                          <p:attrName>ppt_y</p:attrName>
                                        </p:attrNameLst>
                                      </p:cBhvr>
                                      <p:tavLst>
                                        <p:tav tm="0">
                                          <p:val>
                                            <p:strVal val="1+#ppt_h/2"/>
                                          </p:val>
                                        </p:tav>
                                        <p:tav tm="100000">
                                          <p:val>
                                            <p:strVal val="#ppt_y"/>
                                          </p:val>
                                        </p:tav>
                                      </p:tavLst>
                                    </p:anim>
                                  </p:childTnLst>
                                </p:cTn>
                              </p:par>
                              <p:par>
                                <p:cTn id="283" presetID="2" presetClass="entr" presetSubtype="4" fill="hold" grpId="0" nodeType="withEffect">
                                  <p:stCondLst>
                                    <p:cond delay="0"/>
                                  </p:stCondLst>
                                  <p:childTnLst>
                                    <p:set>
                                      <p:cBhvr>
                                        <p:cTn id="284" dur="1" fill="hold">
                                          <p:stCondLst>
                                            <p:cond delay="0"/>
                                          </p:stCondLst>
                                        </p:cTn>
                                        <p:tgtEl>
                                          <p:spTgt spid="160839"/>
                                        </p:tgtEl>
                                        <p:attrNameLst>
                                          <p:attrName>style.visibility</p:attrName>
                                        </p:attrNameLst>
                                      </p:cBhvr>
                                      <p:to>
                                        <p:strVal val="visible"/>
                                      </p:to>
                                    </p:set>
                                    <p:anim calcmode="lin" valueType="num">
                                      <p:cBhvr additive="base">
                                        <p:cTn id="285" dur="500" fill="hold"/>
                                        <p:tgtEl>
                                          <p:spTgt spid="160839"/>
                                        </p:tgtEl>
                                        <p:attrNameLst>
                                          <p:attrName>ppt_x</p:attrName>
                                        </p:attrNameLst>
                                      </p:cBhvr>
                                      <p:tavLst>
                                        <p:tav tm="0">
                                          <p:val>
                                            <p:strVal val="#ppt_x"/>
                                          </p:val>
                                        </p:tav>
                                        <p:tav tm="100000">
                                          <p:val>
                                            <p:strVal val="#ppt_x"/>
                                          </p:val>
                                        </p:tav>
                                      </p:tavLst>
                                    </p:anim>
                                    <p:anim calcmode="lin" valueType="num">
                                      <p:cBhvr additive="base">
                                        <p:cTn id="286" dur="500" fill="hold"/>
                                        <p:tgtEl>
                                          <p:spTgt spid="160839"/>
                                        </p:tgtEl>
                                        <p:attrNameLst>
                                          <p:attrName>ppt_y</p:attrName>
                                        </p:attrNameLst>
                                      </p:cBhvr>
                                      <p:tavLst>
                                        <p:tav tm="0">
                                          <p:val>
                                            <p:strVal val="1+#ppt_h/2"/>
                                          </p:val>
                                        </p:tav>
                                        <p:tav tm="100000">
                                          <p:val>
                                            <p:strVal val="#ppt_y"/>
                                          </p:val>
                                        </p:tav>
                                      </p:tavLst>
                                    </p:anim>
                                  </p:childTnLst>
                                </p:cTn>
                              </p:par>
                              <p:par>
                                <p:cTn id="287" presetID="2" presetClass="entr" presetSubtype="4" fill="hold" grpId="0" nodeType="withEffect">
                                  <p:stCondLst>
                                    <p:cond delay="0"/>
                                  </p:stCondLst>
                                  <p:childTnLst>
                                    <p:set>
                                      <p:cBhvr>
                                        <p:cTn id="288" dur="1" fill="hold">
                                          <p:stCondLst>
                                            <p:cond delay="0"/>
                                          </p:stCondLst>
                                        </p:cTn>
                                        <p:tgtEl>
                                          <p:spTgt spid="160840"/>
                                        </p:tgtEl>
                                        <p:attrNameLst>
                                          <p:attrName>style.visibility</p:attrName>
                                        </p:attrNameLst>
                                      </p:cBhvr>
                                      <p:to>
                                        <p:strVal val="visible"/>
                                      </p:to>
                                    </p:set>
                                    <p:anim calcmode="lin" valueType="num">
                                      <p:cBhvr additive="base">
                                        <p:cTn id="289" dur="500" fill="hold"/>
                                        <p:tgtEl>
                                          <p:spTgt spid="160840"/>
                                        </p:tgtEl>
                                        <p:attrNameLst>
                                          <p:attrName>ppt_x</p:attrName>
                                        </p:attrNameLst>
                                      </p:cBhvr>
                                      <p:tavLst>
                                        <p:tav tm="0">
                                          <p:val>
                                            <p:strVal val="#ppt_x"/>
                                          </p:val>
                                        </p:tav>
                                        <p:tav tm="100000">
                                          <p:val>
                                            <p:strVal val="#ppt_x"/>
                                          </p:val>
                                        </p:tav>
                                      </p:tavLst>
                                    </p:anim>
                                    <p:anim calcmode="lin" valueType="num">
                                      <p:cBhvr additive="base">
                                        <p:cTn id="290" dur="500" fill="hold"/>
                                        <p:tgtEl>
                                          <p:spTgt spid="160840"/>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160841"/>
                                        </p:tgtEl>
                                        <p:attrNameLst>
                                          <p:attrName>style.visibility</p:attrName>
                                        </p:attrNameLst>
                                      </p:cBhvr>
                                      <p:to>
                                        <p:strVal val="visible"/>
                                      </p:to>
                                    </p:set>
                                    <p:anim calcmode="lin" valueType="num">
                                      <p:cBhvr additive="base">
                                        <p:cTn id="293" dur="500" fill="hold"/>
                                        <p:tgtEl>
                                          <p:spTgt spid="160841"/>
                                        </p:tgtEl>
                                        <p:attrNameLst>
                                          <p:attrName>ppt_x</p:attrName>
                                        </p:attrNameLst>
                                      </p:cBhvr>
                                      <p:tavLst>
                                        <p:tav tm="0">
                                          <p:val>
                                            <p:strVal val="#ppt_x"/>
                                          </p:val>
                                        </p:tav>
                                        <p:tav tm="100000">
                                          <p:val>
                                            <p:strVal val="#ppt_x"/>
                                          </p:val>
                                        </p:tav>
                                      </p:tavLst>
                                    </p:anim>
                                    <p:anim calcmode="lin" valueType="num">
                                      <p:cBhvr additive="base">
                                        <p:cTn id="294" dur="500" fill="hold"/>
                                        <p:tgtEl>
                                          <p:spTgt spid="160841"/>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160842"/>
                                        </p:tgtEl>
                                        <p:attrNameLst>
                                          <p:attrName>style.visibility</p:attrName>
                                        </p:attrNameLst>
                                      </p:cBhvr>
                                      <p:to>
                                        <p:strVal val="visible"/>
                                      </p:to>
                                    </p:set>
                                    <p:anim calcmode="lin" valueType="num">
                                      <p:cBhvr additive="base">
                                        <p:cTn id="297" dur="500" fill="hold"/>
                                        <p:tgtEl>
                                          <p:spTgt spid="160842"/>
                                        </p:tgtEl>
                                        <p:attrNameLst>
                                          <p:attrName>ppt_x</p:attrName>
                                        </p:attrNameLst>
                                      </p:cBhvr>
                                      <p:tavLst>
                                        <p:tav tm="0">
                                          <p:val>
                                            <p:strVal val="#ppt_x"/>
                                          </p:val>
                                        </p:tav>
                                        <p:tav tm="100000">
                                          <p:val>
                                            <p:strVal val="#ppt_x"/>
                                          </p:val>
                                        </p:tav>
                                      </p:tavLst>
                                    </p:anim>
                                    <p:anim calcmode="lin" valueType="num">
                                      <p:cBhvr additive="base">
                                        <p:cTn id="298" dur="500" fill="hold"/>
                                        <p:tgtEl>
                                          <p:spTgt spid="160842"/>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160843"/>
                                        </p:tgtEl>
                                        <p:attrNameLst>
                                          <p:attrName>style.visibility</p:attrName>
                                        </p:attrNameLst>
                                      </p:cBhvr>
                                      <p:to>
                                        <p:strVal val="visible"/>
                                      </p:to>
                                    </p:set>
                                    <p:anim calcmode="lin" valueType="num">
                                      <p:cBhvr additive="base">
                                        <p:cTn id="301" dur="500" fill="hold"/>
                                        <p:tgtEl>
                                          <p:spTgt spid="160843"/>
                                        </p:tgtEl>
                                        <p:attrNameLst>
                                          <p:attrName>ppt_x</p:attrName>
                                        </p:attrNameLst>
                                      </p:cBhvr>
                                      <p:tavLst>
                                        <p:tav tm="0">
                                          <p:val>
                                            <p:strVal val="#ppt_x"/>
                                          </p:val>
                                        </p:tav>
                                        <p:tav tm="100000">
                                          <p:val>
                                            <p:strVal val="#ppt_x"/>
                                          </p:val>
                                        </p:tav>
                                      </p:tavLst>
                                    </p:anim>
                                    <p:anim calcmode="lin" valueType="num">
                                      <p:cBhvr additive="base">
                                        <p:cTn id="302" dur="500" fill="hold"/>
                                        <p:tgtEl>
                                          <p:spTgt spid="160843"/>
                                        </p:tgtEl>
                                        <p:attrNameLst>
                                          <p:attrName>ppt_y</p:attrName>
                                        </p:attrNameLst>
                                      </p:cBhvr>
                                      <p:tavLst>
                                        <p:tav tm="0">
                                          <p:val>
                                            <p:strVal val="1+#ppt_h/2"/>
                                          </p:val>
                                        </p:tav>
                                        <p:tav tm="100000">
                                          <p:val>
                                            <p:strVal val="#ppt_y"/>
                                          </p:val>
                                        </p:tav>
                                      </p:tavLst>
                                    </p:anim>
                                  </p:childTnLst>
                                </p:cTn>
                              </p:par>
                              <p:par>
                                <p:cTn id="303" presetID="2" presetClass="entr" presetSubtype="4" fill="hold" grpId="0" nodeType="withEffect">
                                  <p:stCondLst>
                                    <p:cond delay="0"/>
                                  </p:stCondLst>
                                  <p:childTnLst>
                                    <p:set>
                                      <p:cBhvr>
                                        <p:cTn id="304" dur="1" fill="hold">
                                          <p:stCondLst>
                                            <p:cond delay="0"/>
                                          </p:stCondLst>
                                        </p:cTn>
                                        <p:tgtEl>
                                          <p:spTgt spid="160844"/>
                                        </p:tgtEl>
                                        <p:attrNameLst>
                                          <p:attrName>style.visibility</p:attrName>
                                        </p:attrNameLst>
                                      </p:cBhvr>
                                      <p:to>
                                        <p:strVal val="visible"/>
                                      </p:to>
                                    </p:set>
                                    <p:anim calcmode="lin" valueType="num">
                                      <p:cBhvr additive="base">
                                        <p:cTn id="305" dur="500" fill="hold"/>
                                        <p:tgtEl>
                                          <p:spTgt spid="160844"/>
                                        </p:tgtEl>
                                        <p:attrNameLst>
                                          <p:attrName>ppt_x</p:attrName>
                                        </p:attrNameLst>
                                      </p:cBhvr>
                                      <p:tavLst>
                                        <p:tav tm="0">
                                          <p:val>
                                            <p:strVal val="#ppt_x"/>
                                          </p:val>
                                        </p:tav>
                                        <p:tav tm="100000">
                                          <p:val>
                                            <p:strVal val="#ppt_x"/>
                                          </p:val>
                                        </p:tav>
                                      </p:tavLst>
                                    </p:anim>
                                    <p:anim calcmode="lin" valueType="num">
                                      <p:cBhvr additive="base">
                                        <p:cTn id="306" dur="500" fill="hold"/>
                                        <p:tgtEl>
                                          <p:spTgt spid="160844"/>
                                        </p:tgtEl>
                                        <p:attrNameLst>
                                          <p:attrName>ppt_y</p:attrName>
                                        </p:attrNameLst>
                                      </p:cBhvr>
                                      <p:tavLst>
                                        <p:tav tm="0">
                                          <p:val>
                                            <p:strVal val="1+#ppt_h/2"/>
                                          </p:val>
                                        </p:tav>
                                        <p:tav tm="100000">
                                          <p:val>
                                            <p:strVal val="#ppt_y"/>
                                          </p:val>
                                        </p:tav>
                                      </p:tavLst>
                                    </p:anim>
                                  </p:childTnLst>
                                </p:cTn>
                              </p:par>
                              <p:par>
                                <p:cTn id="307" presetID="2" presetClass="entr" presetSubtype="4" fill="hold" grpId="0" nodeType="withEffect">
                                  <p:stCondLst>
                                    <p:cond delay="0"/>
                                  </p:stCondLst>
                                  <p:childTnLst>
                                    <p:set>
                                      <p:cBhvr>
                                        <p:cTn id="308" dur="1" fill="hold">
                                          <p:stCondLst>
                                            <p:cond delay="0"/>
                                          </p:stCondLst>
                                        </p:cTn>
                                        <p:tgtEl>
                                          <p:spTgt spid="160845"/>
                                        </p:tgtEl>
                                        <p:attrNameLst>
                                          <p:attrName>style.visibility</p:attrName>
                                        </p:attrNameLst>
                                      </p:cBhvr>
                                      <p:to>
                                        <p:strVal val="visible"/>
                                      </p:to>
                                    </p:set>
                                    <p:anim calcmode="lin" valueType="num">
                                      <p:cBhvr additive="base">
                                        <p:cTn id="309" dur="500" fill="hold"/>
                                        <p:tgtEl>
                                          <p:spTgt spid="160845"/>
                                        </p:tgtEl>
                                        <p:attrNameLst>
                                          <p:attrName>ppt_x</p:attrName>
                                        </p:attrNameLst>
                                      </p:cBhvr>
                                      <p:tavLst>
                                        <p:tav tm="0">
                                          <p:val>
                                            <p:strVal val="#ppt_x"/>
                                          </p:val>
                                        </p:tav>
                                        <p:tav tm="100000">
                                          <p:val>
                                            <p:strVal val="#ppt_x"/>
                                          </p:val>
                                        </p:tav>
                                      </p:tavLst>
                                    </p:anim>
                                    <p:anim calcmode="lin" valueType="num">
                                      <p:cBhvr additive="base">
                                        <p:cTn id="310" dur="500" fill="hold"/>
                                        <p:tgtEl>
                                          <p:spTgt spid="160845"/>
                                        </p:tgtEl>
                                        <p:attrNameLst>
                                          <p:attrName>ppt_y</p:attrName>
                                        </p:attrNameLst>
                                      </p:cBhvr>
                                      <p:tavLst>
                                        <p:tav tm="0">
                                          <p:val>
                                            <p:strVal val="1+#ppt_h/2"/>
                                          </p:val>
                                        </p:tav>
                                        <p:tav tm="100000">
                                          <p:val>
                                            <p:strVal val="#ppt_y"/>
                                          </p:val>
                                        </p:tav>
                                      </p:tavLst>
                                    </p:anim>
                                  </p:childTnLst>
                                </p:cTn>
                              </p:par>
                              <p:par>
                                <p:cTn id="311" presetID="2" presetClass="entr" presetSubtype="4" fill="hold" grpId="0" nodeType="withEffect">
                                  <p:stCondLst>
                                    <p:cond delay="0"/>
                                  </p:stCondLst>
                                  <p:childTnLst>
                                    <p:set>
                                      <p:cBhvr>
                                        <p:cTn id="312" dur="1" fill="hold">
                                          <p:stCondLst>
                                            <p:cond delay="0"/>
                                          </p:stCondLst>
                                        </p:cTn>
                                        <p:tgtEl>
                                          <p:spTgt spid="160846"/>
                                        </p:tgtEl>
                                        <p:attrNameLst>
                                          <p:attrName>style.visibility</p:attrName>
                                        </p:attrNameLst>
                                      </p:cBhvr>
                                      <p:to>
                                        <p:strVal val="visible"/>
                                      </p:to>
                                    </p:set>
                                    <p:anim calcmode="lin" valueType="num">
                                      <p:cBhvr additive="base">
                                        <p:cTn id="313" dur="500" fill="hold"/>
                                        <p:tgtEl>
                                          <p:spTgt spid="160846"/>
                                        </p:tgtEl>
                                        <p:attrNameLst>
                                          <p:attrName>ppt_x</p:attrName>
                                        </p:attrNameLst>
                                      </p:cBhvr>
                                      <p:tavLst>
                                        <p:tav tm="0">
                                          <p:val>
                                            <p:strVal val="#ppt_x"/>
                                          </p:val>
                                        </p:tav>
                                        <p:tav tm="100000">
                                          <p:val>
                                            <p:strVal val="#ppt_x"/>
                                          </p:val>
                                        </p:tav>
                                      </p:tavLst>
                                    </p:anim>
                                    <p:anim calcmode="lin" valueType="num">
                                      <p:cBhvr additive="base">
                                        <p:cTn id="314" dur="500" fill="hold"/>
                                        <p:tgtEl>
                                          <p:spTgt spid="160846"/>
                                        </p:tgtEl>
                                        <p:attrNameLst>
                                          <p:attrName>ppt_y</p:attrName>
                                        </p:attrNameLst>
                                      </p:cBhvr>
                                      <p:tavLst>
                                        <p:tav tm="0">
                                          <p:val>
                                            <p:strVal val="1+#ppt_h/2"/>
                                          </p:val>
                                        </p:tav>
                                        <p:tav tm="100000">
                                          <p:val>
                                            <p:strVal val="#ppt_y"/>
                                          </p:val>
                                        </p:tav>
                                      </p:tavLst>
                                    </p:anim>
                                  </p:childTnLst>
                                </p:cTn>
                              </p:par>
                              <p:par>
                                <p:cTn id="315" presetID="2" presetClass="entr" presetSubtype="4" fill="hold" grpId="0" nodeType="withEffect">
                                  <p:stCondLst>
                                    <p:cond delay="0"/>
                                  </p:stCondLst>
                                  <p:childTnLst>
                                    <p:set>
                                      <p:cBhvr>
                                        <p:cTn id="316" dur="1" fill="hold">
                                          <p:stCondLst>
                                            <p:cond delay="0"/>
                                          </p:stCondLst>
                                        </p:cTn>
                                        <p:tgtEl>
                                          <p:spTgt spid="160847"/>
                                        </p:tgtEl>
                                        <p:attrNameLst>
                                          <p:attrName>style.visibility</p:attrName>
                                        </p:attrNameLst>
                                      </p:cBhvr>
                                      <p:to>
                                        <p:strVal val="visible"/>
                                      </p:to>
                                    </p:set>
                                    <p:anim calcmode="lin" valueType="num">
                                      <p:cBhvr additive="base">
                                        <p:cTn id="317" dur="500" fill="hold"/>
                                        <p:tgtEl>
                                          <p:spTgt spid="160847"/>
                                        </p:tgtEl>
                                        <p:attrNameLst>
                                          <p:attrName>ppt_x</p:attrName>
                                        </p:attrNameLst>
                                      </p:cBhvr>
                                      <p:tavLst>
                                        <p:tav tm="0">
                                          <p:val>
                                            <p:strVal val="#ppt_x"/>
                                          </p:val>
                                        </p:tav>
                                        <p:tav tm="100000">
                                          <p:val>
                                            <p:strVal val="#ppt_x"/>
                                          </p:val>
                                        </p:tav>
                                      </p:tavLst>
                                    </p:anim>
                                    <p:anim calcmode="lin" valueType="num">
                                      <p:cBhvr additive="base">
                                        <p:cTn id="318" dur="500" fill="hold"/>
                                        <p:tgtEl>
                                          <p:spTgt spid="160847"/>
                                        </p:tgtEl>
                                        <p:attrNameLst>
                                          <p:attrName>ppt_y</p:attrName>
                                        </p:attrNameLst>
                                      </p:cBhvr>
                                      <p:tavLst>
                                        <p:tav tm="0">
                                          <p:val>
                                            <p:strVal val="1+#ppt_h/2"/>
                                          </p:val>
                                        </p:tav>
                                        <p:tav tm="100000">
                                          <p:val>
                                            <p:strVal val="#ppt_y"/>
                                          </p:val>
                                        </p:tav>
                                      </p:tavLst>
                                    </p:anim>
                                  </p:childTnLst>
                                </p:cTn>
                              </p:par>
                              <p:par>
                                <p:cTn id="319" presetID="2" presetClass="entr" presetSubtype="4" fill="hold" grpId="0" nodeType="withEffect">
                                  <p:stCondLst>
                                    <p:cond delay="0"/>
                                  </p:stCondLst>
                                  <p:childTnLst>
                                    <p:set>
                                      <p:cBhvr>
                                        <p:cTn id="320" dur="1" fill="hold">
                                          <p:stCondLst>
                                            <p:cond delay="0"/>
                                          </p:stCondLst>
                                        </p:cTn>
                                        <p:tgtEl>
                                          <p:spTgt spid="160848"/>
                                        </p:tgtEl>
                                        <p:attrNameLst>
                                          <p:attrName>style.visibility</p:attrName>
                                        </p:attrNameLst>
                                      </p:cBhvr>
                                      <p:to>
                                        <p:strVal val="visible"/>
                                      </p:to>
                                    </p:set>
                                    <p:anim calcmode="lin" valueType="num">
                                      <p:cBhvr additive="base">
                                        <p:cTn id="321" dur="500" fill="hold"/>
                                        <p:tgtEl>
                                          <p:spTgt spid="160848"/>
                                        </p:tgtEl>
                                        <p:attrNameLst>
                                          <p:attrName>ppt_x</p:attrName>
                                        </p:attrNameLst>
                                      </p:cBhvr>
                                      <p:tavLst>
                                        <p:tav tm="0">
                                          <p:val>
                                            <p:strVal val="#ppt_x"/>
                                          </p:val>
                                        </p:tav>
                                        <p:tav tm="100000">
                                          <p:val>
                                            <p:strVal val="#ppt_x"/>
                                          </p:val>
                                        </p:tav>
                                      </p:tavLst>
                                    </p:anim>
                                    <p:anim calcmode="lin" valueType="num">
                                      <p:cBhvr additive="base">
                                        <p:cTn id="322" dur="500" fill="hold"/>
                                        <p:tgtEl>
                                          <p:spTgt spid="160848"/>
                                        </p:tgtEl>
                                        <p:attrNameLst>
                                          <p:attrName>ppt_y</p:attrName>
                                        </p:attrNameLst>
                                      </p:cBhvr>
                                      <p:tavLst>
                                        <p:tav tm="0">
                                          <p:val>
                                            <p:strVal val="1+#ppt_h/2"/>
                                          </p:val>
                                        </p:tav>
                                        <p:tav tm="100000">
                                          <p:val>
                                            <p:strVal val="#ppt_y"/>
                                          </p:val>
                                        </p:tav>
                                      </p:tavLst>
                                    </p:anim>
                                  </p:childTnLst>
                                </p:cTn>
                              </p:par>
                              <p:par>
                                <p:cTn id="323" presetID="2" presetClass="entr" presetSubtype="4" fill="hold" grpId="0" nodeType="withEffect">
                                  <p:stCondLst>
                                    <p:cond delay="0"/>
                                  </p:stCondLst>
                                  <p:childTnLst>
                                    <p:set>
                                      <p:cBhvr>
                                        <p:cTn id="324" dur="1" fill="hold">
                                          <p:stCondLst>
                                            <p:cond delay="0"/>
                                          </p:stCondLst>
                                        </p:cTn>
                                        <p:tgtEl>
                                          <p:spTgt spid="160849"/>
                                        </p:tgtEl>
                                        <p:attrNameLst>
                                          <p:attrName>style.visibility</p:attrName>
                                        </p:attrNameLst>
                                      </p:cBhvr>
                                      <p:to>
                                        <p:strVal val="visible"/>
                                      </p:to>
                                    </p:set>
                                    <p:anim calcmode="lin" valueType="num">
                                      <p:cBhvr additive="base">
                                        <p:cTn id="325" dur="500" fill="hold"/>
                                        <p:tgtEl>
                                          <p:spTgt spid="160849"/>
                                        </p:tgtEl>
                                        <p:attrNameLst>
                                          <p:attrName>ppt_x</p:attrName>
                                        </p:attrNameLst>
                                      </p:cBhvr>
                                      <p:tavLst>
                                        <p:tav tm="0">
                                          <p:val>
                                            <p:strVal val="#ppt_x"/>
                                          </p:val>
                                        </p:tav>
                                        <p:tav tm="100000">
                                          <p:val>
                                            <p:strVal val="#ppt_x"/>
                                          </p:val>
                                        </p:tav>
                                      </p:tavLst>
                                    </p:anim>
                                    <p:anim calcmode="lin" valueType="num">
                                      <p:cBhvr additive="base">
                                        <p:cTn id="326" dur="500" fill="hold"/>
                                        <p:tgtEl>
                                          <p:spTgt spid="160849"/>
                                        </p:tgtEl>
                                        <p:attrNameLst>
                                          <p:attrName>ppt_y</p:attrName>
                                        </p:attrNameLst>
                                      </p:cBhvr>
                                      <p:tavLst>
                                        <p:tav tm="0">
                                          <p:val>
                                            <p:strVal val="1+#ppt_h/2"/>
                                          </p:val>
                                        </p:tav>
                                        <p:tav tm="100000">
                                          <p:val>
                                            <p:strVal val="#ppt_y"/>
                                          </p:val>
                                        </p:tav>
                                      </p:tavLst>
                                    </p:anim>
                                  </p:childTnLst>
                                </p:cTn>
                              </p:par>
                              <p:par>
                                <p:cTn id="327" presetID="2" presetClass="entr" presetSubtype="4" fill="hold" grpId="0" nodeType="withEffect">
                                  <p:stCondLst>
                                    <p:cond delay="0"/>
                                  </p:stCondLst>
                                  <p:childTnLst>
                                    <p:set>
                                      <p:cBhvr>
                                        <p:cTn id="328" dur="1" fill="hold">
                                          <p:stCondLst>
                                            <p:cond delay="0"/>
                                          </p:stCondLst>
                                        </p:cTn>
                                        <p:tgtEl>
                                          <p:spTgt spid="160850"/>
                                        </p:tgtEl>
                                        <p:attrNameLst>
                                          <p:attrName>style.visibility</p:attrName>
                                        </p:attrNameLst>
                                      </p:cBhvr>
                                      <p:to>
                                        <p:strVal val="visible"/>
                                      </p:to>
                                    </p:set>
                                    <p:anim calcmode="lin" valueType="num">
                                      <p:cBhvr additive="base">
                                        <p:cTn id="329" dur="500" fill="hold"/>
                                        <p:tgtEl>
                                          <p:spTgt spid="160850"/>
                                        </p:tgtEl>
                                        <p:attrNameLst>
                                          <p:attrName>ppt_x</p:attrName>
                                        </p:attrNameLst>
                                      </p:cBhvr>
                                      <p:tavLst>
                                        <p:tav tm="0">
                                          <p:val>
                                            <p:strVal val="#ppt_x"/>
                                          </p:val>
                                        </p:tav>
                                        <p:tav tm="100000">
                                          <p:val>
                                            <p:strVal val="#ppt_x"/>
                                          </p:val>
                                        </p:tav>
                                      </p:tavLst>
                                    </p:anim>
                                    <p:anim calcmode="lin" valueType="num">
                                      <p:cBhvr additive="base">
                                        <p:cTn id="330" dur="500" fill="hold"/>
                                        <p:tgtEl>
                                          <p:spTgt spid="160850"/>
                                        </p:tgtEl>
                                        <p:attrNameLst>
                                          <p:attrName>ppt_y</p:attrName>
                                        </p:attrNameLst>
                                      </p:cBhvr>
                                      <p:tavLst>
                                        <p:tav tm="0">
                                          <p:val>
                                            <p:strVal val="1+#ppt_h/2"/>
                                          </p:val>
                                        </p:tav>
                                        <p:tav tm="100000">
                                          <p:val>
                                            <p:strVal val="#ppt_y"/>
                                          </p:val>
                                        </p:tav>
                                      </p:tavLst>
                                    </p:anim>
                                  </p:childTnLst>
                                </p:cTn>
                              </p:par>
                              <p:par>
                                <p:cTn id="331" presetID="2" presetClass="entr" presetSubtype="4" fill="hold" grpId="0" nodeType="withEffect">
                                  <p:stCondLst>
                                    <p:cond delay="0"/>
                                  </p:stCondLst>
                                  <p:childTnLst>
                                    <p:set>
                                      <p:cBhvr>
                                        <p:cTn id="332" dur="1" fill="hold">
                                          <p:stCondLst>
                                            <p:cond delay="0"/>
                                          </p:stCondLst>
                                        </p:cTn>
                                        <p:tgtEl>
                                          <p:spTgt spid="160851"/>
                                        </p:tgtEl>
                                        <p:attrNameLst>
                                          <p:attrName>style.visibility</p:attrName>
                                        </p:attrNameLst>
                                      </p:cBhvr>
                                      <p:to>
                                        <p:strVal val="visible"/>
                                      </p:to>
                                    </p:set>
                                    <p:anim calcmode="lin" valueType="num">
                                      <p:cBhvr additive="base">
                                        <p:cTn id="333" dur="500" fill="hold"/>
                                        <p:tgtEl>
                                          <p:spTgt spid="160851"/>
                                        </p:tgtEl>
                                        <p:attrNameLst>
                                          <p:attrName>ppt_x</p:attrName>
                                        </p:attrNameLst>
                                      </p:cBhvr>
                                      <p:tavLst>
                                        <p:tav tm="0">
                                          <p:val>
                                            <p:strVal val="#ppt_x"/>
                                          </p:val>
                                        </p:tav>
                                        <p:tav tm="100000">
                                          <p:val>
                                            <p:strVal val="#ppt_x"/>
                                          </p:val>
                                        </p:tav>
                                      </p:tavLst>
                                    </p:anim>
                                    <p:anim calcmode="lin" valueType="num">
                                      <p:cBhvr additive="base">
                                        <p:cTn id="334" dur="500" fill="hold"/>
                                        <p:tgtEl>
                                          <p:spTgt spid="160851"/>
                                        </p:tgtEl>
                                        <p:attrNameLst>
                                          <p:attrName>ppt_y</p:attrName>
                                        </p:attrNameLst>
                                      </p:cBhvr>
                                      <p:tavLst>
                                        <p:tav tm="0">
                                          <p:val>
                                            <p:strVal val="1+#ppt_h/2"/>
                                          </p:val>
                                        </p:tav>
                                        <p:tav tm="100000">
                                          <p:val>
                                            <p:strVal val="#ppt_y"/>
                                          </p:val>
                                        </p:tav>
                                      </p:tavLst>
                                    </p:anim>
                                  </p:childTnLst>
                                </p:cTn>
                              </p:par>
                              <p:par>
                                <p:cTn id="335" presetID="2" presetClass="entr" presetSubtype="4" fill="hold" grpId="0" nodeType="withEffect">
                                  <p:stCondLst>
                                    <p:cond delay="0"/>
                                  </p:stCondLst>
                                  <p:childTnLst>
                                    <p:set>
                                      <p:cBhvr>
                                        <p:cTn id="336" dur="1" fill="hold">
                                          <p:stCondLst>
                                            <p:cond delay="0"/>
                                          </p:stCondLst>
                                        </p:cTn>
                                        <p:tgtEl>
                                          <p:spTgt spid="160852"/>
                                        </p:tgtEl>
                                        <p:attrNameLst>
                                          <p:attrName>style.visibility</p:attrName>
                                        </p:attrNameLst>
                                      </p:cBhvr>
                                      <p:to>
                                        <p:strVal val="visible"/>
                                      </p:to>
                                    </p:set>
                                    <p:anim calcmode="lin" valueType="num">
                                      <p:cBhvr additive="base">
                                        <p:cTn id="337" dur="500" fill="hold"/>
                                        <p:tgtEl>
                                          <p:spTgt spid="160852"/>
                                        </p:tgtEl>
                                        <p:attrNameLst>
                                          <p:attrName>ppt_x</p:attrName>
                                        </p:attrNameLst>
                                      </p:cBhvr>
                                      <p:tavLst>
                                        <p:tav tm="0">
                                          <p:val>
                                            <p:strVal val="#ppt_x"/>
                                          </p:val>
                                        </p:tav>
                                        <p:tav tm="100000">
                                          <p:val>
                                            <p:strVal val="#ppt_x"/>
                                          </p:val>
                                        </p:tav>
                                      </p:tavLst>
                                    </p:anim>
                                    <p:anim calcmode="lin" valueType="num">
                                      <p:cBhvr additive="base">
                                        <p:cTn id="338" dur="500" fill="hold"/>
                                        <p:tgtEl>
                                          <p:spTgt spid="160852"/>
                                        </p:tgtEl>
                                        <p:attrNameLst>
                                          <p:attrName>ppt_y</p:attrName>
                                        </p:attrNameLst>
                                      </p:cBhvr>
                                      <p:tavLst>
                                        <p:tav tm="0">
                                          <p:val>
                                            <p:strVal val="1+#ppt_h/2"/>
                                          </p:val>
                                        </p:tav>
                                        <p:tav tm="100000">
                                          <p:val>
                                            <p:strVal val="#ppt_y"/>
                                          </p:val>
                                        </p:tav>
                                      </p:tavLst>
                                    </p:anim>
                                  </p:childTnLst>
                                </p:cTn>
                              </p:par>
                              <p:par>
                                <p:cTn id="339" presetID="2" presetClass="entr" presetSubtype="4" fill="hold" grpId="0" nodeType="withEffect">
                                  <p:stCondLst>
                                    <p:cond delay="0"/>
                                  </p:stCondLst>
                                  <p:childTnLst>
                                    <p:set>
                                      <p:cBhvr>
                                        <p:cTn id="340" dur="1" fill="hold">
                                          <p:stCondLst>
                                            <p:cond delay="0"/>
                                          </p:stCondLst>
                                        </p:cTn>
                                        <p:tgtEl>
                                          <p:spTgt spid="160853"/>
                                        </p:tgtEl>
                                        <p:attrNameLst>
                                          <p:attrName>style.visibility</p:attrName>
                                        </p:attrNameLst>
                                      </p:cBhvr>
                                      <p:to>
                                        <p:strVal val="visible"/>
                                      </p:to>
                                    </p:set>
                                    <p:anim calcmode="lin" valueType="num">
                                      <p:cBhvr additive="base">
                                        <p:cTn id="341" dur="500" fill="hold"/>
                                        <p:tgtEl>
                                          <p:spTgt spid="160853"/>
                                        </p:tgtEl>
                                        <p:attrNameLst>
                                          <p:attrName>ppt_x</p:attrName>
                                        </p:attrNameLst>
                                      </p:cBhvr>
                                      <p:tavLst>
                                        <p:tav tm="0">
                                          <p:val>
                                            <p:strVal val="#ppt_x"/>
                                          </p:val>
                                        </p:tav>
                                        <p:tav tm="100000">
                                          <p:val>
                                            <p:strVal val="#ppt_x"/>
                                          </p:val>
                                        </p:tav>
                                      </p:tavLst>
                                    </p:anim>
                                    <p:anim calcmode="lin" valueType="num">
                                      <p:cBhvr additive="base">
                                        <p:cTn id="342" dur="500" fill="hold"/>
                                        <p:tgtEl>
                                          <p:spTgt spid="160853"/>
                                        </p:tgtEl>
                                        <p:attrNameLst>
                                          <p:attrName>ppt_y</p:attrName>
                                        </p:attrNameLst>
                                      </p:cBhvr>
                                      <p:tavLst>
                                        <p:tav tm="0">
                                          <p:val>
                                            <p:strVal val="1+#ppt_h/2"/>
                                          </p:val>
                                        </p:tav>
                                        <p:tav tm="100000">
                                          <p:val>
                                            <p:strVal val="#ppt_y"/>
                                          </p:val>
                                        </p:tav>
                                      </p:tavLst>
                                    </p:anim>
                                  </p:childTnLst>
                                </p:cTn>
                              </p:par>
                              <p:par>
                                <p:cTn id="343" presetID="2" presetClass="entr" presetSubtype="4" fill="hold" grpId="0" nodeType="withEffect">
                                  <p:stCondLst>
                                    <p:cond delay="0"/>
                                  </p:stCondLst>
                                  <p:childTnLst>
                                    <p:set>
                                      <p:cBhvr>
                                        <p:cTn id="344" dur="1" fill="hold">
                                          <p:stCondLst>
                                            <p:cond delay="0"/>
                                          </p:stCondLst>
                                        </p:cTn>
                                        <p:tgtEl>
                                          <p:spTgt spid="160854"/>
                                        </p:tgtEl>
                                        <p:attrNameLst>
                                          <p:attrName>style.visibility</p:attrName>
                                        </p:attrNameLst>
                                      </p:cBhvr>
                                      <p:to>
                                        <p:strVal val="visible"/>
                                      </p:to>
                                    </p:set>
                                    <p:anim calcmode="lin" valueType="num">
                                      <p:cBhvr additive="base">
                                        <p:cTn id="345" dur="500" fill="hold"/>
                                        <p:tgtEl>
                                          <p:spTgt spid="160854"/>
                                        </p:tgtEl>
                                        <p:attrNameLst>
                                          <p:attrName>ppt_x</p:attrName>
                                        </p:attrNameLst>
                                      </p:cBhvr>
                                      <p:tavLst>
                                        <p:tav tm="0">
                                          <p:val>
                                            <p:strVal val="#ppt_x"/>
                                          </p:val>
                                        </p:tav>
                                        <p:tav tm="100000">
                                          <p:val>
                                            <p:strVal val="#ppt_x"/>
                                          </p:val>
                                        </p:tav>
                                      </p:tavLst>
                                    </p:anim>
                                    <p:anim calcmode="lin" valueType="num">
                                      <p:cBhvr additive="base">
                                        <p:cTn id="346" dur="500" fill="hold"/>
                                        <p:tgtEl>
                                          <p:spTgt spid="160854"/>
                                        </p:tgtEl>
                                        <p:attrNameLst>
                                          <p:attrName>ppt_y</p:attrName>
                                        </p:attrNameLst>
                                      </p:cBhvr>
                                      <p:tavLst>
                                        <p:tav tm="0">
                                          <p:val>
                                            <p:strVal val="1+#ppt_h/2"/>
                                          </p:val>
                                        </p:tav>
                                        <p:tav tm="100000">
                                          <p:val>
                                            <p:strVal val="#ppt_y"/>
                                          </p:val>
                                        </p:tav>
                                      </p:tavLst>
                                    </p:anim>
                                  </p:childTnLst>
                                </p:cTn>
                              </p:par>
                              <p:par>
                                <p:cTn id="347" presetID="2" presetClass="entr" presetSubtype="4" fill="hold" grpId="0" nodeType="withEffect">
                                  <p:stCondLst>
                                    <p:cond delay="0"/>
                                  </p:stCondLst>
                                  <p:childTnLst>
                                    <p:set>
                                      <p:cBhvr>
                                        <p:cTn id="348" dur="1" fill="hold">
                                          <p:stCondLst>
                                            <p:cond delay="0"/>
                                          </p:stCondLst>
                                        </p:cTn>
                                        <p:tgtEl>
                                          <p:spTgt spid="160855"/>
                                        </p:tgtEl>
                                        <p:attrNameLst>
                                          <p:attrName>style.visibility</p:attrName>
                                        </p:attrNameLst>
                                      </p:cBhvr>
                                      <p:to>
                                        <p:strVal val="visible"/>
                                      </p:to>
                                    </p:set>
                                    <p:anim calcmode="lin" valueType="num">
                                      <p:cBhvr additive="base">
                                        <p:cTn id="349" dur="500" fill="hold"/>
                                        <p:tgtEl>
                                          <p:spTgt spid="160855"/>
                                        </p:tgtEl>
                                        <p:attrNameLst>
                                          <p:attrName>ppt_x</p:attrName>
                                        </p:attrNameLst>
                                      </p:cBhvr>
                                      <p:tavLst>
                                        <p:tav tm="0">
                                          <p:val>
                                            <p:strVal val="#ppt_x"/>
                                          </p:val>
                                        </p:tav>
                                        <p:tav tm="100000">
                                          <p:val>
                                            <p:strVal val="#ppt_x"/>
                                          </p:val>
                                        </p:tav>
                                      </p:tavLst>
                                    </p:anim>
                                    <p:anim calcmode="lin" valueType="num">
                                      <p:cBhvr additive="base">
                                        <p:cTn id="350" dur="500" fill="hold"/>
                                        <p:tgtEl>
                                          <p:spTgt spid="160855"/>
                                        </p:tgtEl>
                                        <p:attrNameLst>
                                          <p:attrName>ppt_y</p:attrName>
                                        </p:attrNameLst>
                                      </p:cBhvr>
                                      <p:tavLst>
                                        <p:tav tm="0">
                                          <p:val>
                                            <p:strVal val="1+#ppt_h/2"/>
                                          </p:val>
                                        </p:tav>
                                        <p:tav tm="100000">
                                          <p:val>
                                            <p:strVal val="#ppt_y"/>
                                          </p:val>
                                        </p:tav>
                                      </p:tavLst>
                                    </p:anim>
                                  </p:childTnLst>
                                </p:cTn>
                              </p:par>
                              <p:par>
                                <p:cTn id="351" presetID="2" presetClass="entr" presetSubtype="4" fill="hold" grpId="0" nodeType="withEffect">
                                  <p:stCondLst>
                                    <p:cond delay="0"/>
                                  </p:stCondLst>
                                  <p:childTnLst>
                                    <p:set>
                                      <p:cBhvr>
                                        <p:cTn id="352" dur="1" fill="hold">
                                          <p:stCondLst>
                                            <p:cond delay="0"/>
                                          </p:stCondLst>
                                        </p:cTn>
                                        <p:tgtEl>
                                          <p:spTgt spid="160856"/>
                                        </p:tgtEl>
                                        <p:attrNameLst>
                                          <p:attrName>style.visibility</p:attrName>
                                        </p:attrNameLst>
                                      </p:cBhvr>
                                      <p:to>
                                        <p:strVal val="visible"/>
                                      </p:to>
                                    </p:set>
                                    <p:anim calcmode="lin" valueType="num">
                                      <p:cBhvr additive="base">
                                        <p:cTn id="353" dur="500" fill="hold"/>
                                        <p:tgtEl>
                                          <p:spTgt spid="160856"/>
                                        </p:tgtEl>
                                        <p:attrNameLst>
                                          <p:attrName>ppt_x</p:attrName>
                                        </p:attrNameLst>
                                      </p:cBhvr>
                                      <p:tavLst>
                                        <p:tav tm="0">
                                          <p:val>
                                            <p:strVal val="#ppt_x"/>
                                          </p:val>
                                        </p:tav>
                                        <p:tav tm="100000">
                                          <p:val>
                                            <p:strVal val="#ppt_x"/>
                                          </p:val>
                                        </p:tav>
                                      </p:tavLst>
                                    </p:anim>
                                    <p:anim calcmode="lin" valueType="num">
                                      <p:cBhvr additive="base">
                                        <p:cTn id="354" dur="500" fill="hold"/>
                                        <p:tgtEl>
                                          <p:spTgt spid="160856"/>
                                        </p:tgtEl>
                                        <p:attrNameLst>
                                          <p:attrName>ppt_y</p:attrName>
                                        </p:attrNameLst>
                                      </p:cBhvr>
                                      <p:tavLst>
                                        <p:tav tm="0">
                                          <p:val>
                                            <p:strVal val="1+#ppt_h/2"/>
                                          </p:val>
                                        </p:tav>
                                        <p:tav tm="100000">
                                          <p:val>
                                            <p:strVal val="#ppt_y"/>
                                          </p:val>
                                        </p:tav>
                                      </p:tavLst>
                                    </p:anim>
                                  </p:childTnLst>
                                </p:cTn>
                              </p:par>
                              <p:par>
                                <p:cTn id="355" presetID="2" presetClass="entr" presetSubtype="4" fill="hold" grpId="0" nodeType="withEffect">
                                  <p:stCondLst>
                                    <p:cond delay="0"/>
                                  </p:stCondLst>
                                  <p:childTnLst>
                                    <p:set>
                                      <p:cBhvr>
                                        <p:cTn id="356" dur="1" fill="hold">
                                          <p:stCondLst>
                                            <p:cond delay="0"/>
                                          </p:stCondLst>
                                        </p:cTn>
                                        <p:tgtEl>
                                          <p:spTgt spid="160857"/>
                                        </p:tgtEl>
                                        <p:attrNameLst>
                                          <p:attrName>style.visibility</p:attrName>
                                        </p:attrNameLst>
                                      </p:cBhvr>
                                      <p:to>
                                        <p:strVal val="visible"/>
                                      </p:to>
                                    </p:set>
                                    <p:anim calcmode="lin" valueType="num">
                                      <p:cBhvr additive="base">
                                        <p:cTn id="357" dur="500" fill="hold"/>
                                        <p:tgtEl>
                                          <p:spTgt spid="160857"/>
                                        </p:tgtEl>
                                        <p:attrNameLst>
                                          <p:attrName>ppt_x</p:attrName>
                                        </p:attrNameLst>
                                      </p:cBhvr>
                                      <p:tavLst>
                                        <p:tav tm="0">
                                          <p:val>
                                            <p:strVal val="#ppt_x"/>
                                          </p:val>
                                        </p:tav>
                                        <p:tav tm="100000">
                                          <p:val>
                                            <p:strVal val="#ppt_x"/>
                                          </p:val>
                                        </p:tav>
                                      </p:tavLst>
                                    </p:anim>
                                    <p:anim calcmode="lin" valueType="num">
                                      <p:cBhvr additive="base">
                                        <p:cTn id="358" dur="500" fill="hold"/>
                                        <p:tgtEl>
                                          <p:spTgt spid="160857"/>
                                        </p:tgtEl>
                                        <p:attrNameLst>
                                          <p:attrName>ppt_y</p:attrName>
                                        </p:attrNameLst>
                                      </p:cBhvr>
                                      <p:tavLst>
                                        <p:tav tm="0">
                                          <p:val>
                                            <p:strVal val="1+#ppt_h/2"/>
                                          </p:val>
                                        </p:tav>
                                        <p:tav tm="100000">
                                          <p:val>
                                            <p:strVal val="#ppt_y"/>
                                          </p:val>
                                        </p:tav>
                                      </p:tavLst>
                                    </p:anim>
                                  </p:childTnLst>
                                </p:cTn>
                              </p:par>
                              <p:par>
                                <p:cTn id="359" presetID="2" presetClass="entr" presetSubtype="4" fill="hold" grpId="0" nodeType="withEffect">
                                  <p:stCondLst>
                                    <p:cond delay="0"/>
                                  </p:stCondLst>
                                  <p:childTnLst>
                                    <p:set>
                                      <p:cBhvr>
                                        <p:cTn id="360" dur="1" fill="hold">
                                          <p:stCondLst>
                                            <p:cond delay="0"/>
                                          </p:stCondLst>
                                        </p:cTn>
                                        <p:tgtEl>
                                          <p:spTgt spid="160858"/>
                                        </p:tgtEl>
                                        <p:attrNameLst>
                                          <p:attrName>style.visibility</p:attrName>
                                        </p:attrNameLst>
                                      </p:cBhvr>
                                      <p:to>
                                        <p:strVal val="visible"/>
                                      </p:to>
                                    </p:set>
                                    <p:anim calcmode="lin" valueType="num">
                                      <p:cBhvr additive="base">
                                        <p:cTn id="361" dur="500" fill="hold"/>
                                        <p:tgtEl>
                                          <p:spTgt spid="160858"/>
                                        </p:tgtEl>
                                        <p:attrNameLst>
                                          <p:attrName>ppt_x</p:attrName>
                                        </p:attrNameLst>
                                      </p:cBhvr>
                                      <p:tavLst>
                                        <p:tav tm="0">
                                          <p:val>
                                            <p:strVal val="#ppt_x"/>
                                          </p:val>
                                        </p:tav>
                                        <p:tav tm="100000">
                                          <p:val>
                                            <p:strVal val="#ppt_x"/>
                                          </p:val>
                                        </p:tav>
                                      </p:tavLst>
                                    </p:anim>
                                    <p:anim calcmode="lin" valueType="num">
                                      <p:cBhvr additive="base">
                                        <p:cTn id="362" dur="500" fill="hold"/>
                                        <p:tgtEl>
                                          <p:spTgt spid="160858"/>
                                        </p:tgtEl>
                                        <p:attrNameLst>
                                          <p:attrName>ppt_y</p:attrName>
                                        </p:attrNameLst>
                                      </p:cBhvr>
                                      <p:tavLst>
                                        <p:tav tm="0">
                                          <p:val>
                                            <p:strVal val="1+#ppt_h/2"/>
                                          </p:val>
                                        </p:tav>
                                        <p:tav tm="100000">
                                          <p:val>
                                            <p:strVal val="#ppt_y"/>
                                          </p:val>
                                        </p:tav>
                                      </p:tavLst>
                                    </p:anim>
                                  </p:childTnLst>
                                </p:cTn>
                              </p:par>
                              <p:par>
                                <p:cTn id="363" presetID="2" presetClass="entr" presetSubtype="4" fill="hold" grpId="0" nodeType="withEffect">
                                  <p:stCondLst>
                                    <p:cond delay="0"/>
                                  </p:stCondLst>
                                  <p:childTnLst>
                                    <p:set>
                                      <p:cBhvr>
                                        <p:cTn id="364" dur="1" fill="hold">
                                          <p:stCondLst>
                                            <p:cond delay="0"/>
                                          </p:stCondLst>
                                        </p:cTn>
                                        <p:tgtEl>
                                          <p:spTgt spid="160859"/>
                                        </p:tgtEl>
                                        <p:attrNameLst>
                                          <p:attrName>style.visibility</p:attrName>
                                        </p:attrNameLst>
                                      </p:cBhvr>
                                      <p:to>
                                        <p:strVal val="visible"/>
                                      </p:to>
                                    </p:set>
                                    <p:anim calcmode="lin" valueType="num">
                                      <p:cBhvr additive="base">
                                        <p:cTn id="365" dur="500" fill="hold"/>
                                        <p:tgtEl>
                                          <p:spTgt spid="160859"/>
                                        </p:tgtEl>
                                        <p:attrNameLst>
                                          <p:attrName>ppt_x</p:attrName>
                                        </p:attrNameLst>
                                      </p:cBhvr>
                                      <p:tavLst>
                                        <p:tav tm="0">
                                          <p:val>
                                            <p:strVal val="#ppt_x"/>
                                          </p:val>
                                        </p:tav>
                                        <p:tav tm="100000">
                                          <p:val>
                                            <p:strVal val="#ppt_x"/>
                                          </p:val>
                                        </p:tav>
                                      </p:tavLst>
                                    </p:anim>
                                    <p:anim calcmode="lin" valueType="num">
                                      <p:cBhvr additive="base">
                                        <p:cTn id="366" dur="500" fill="hold"/>
                                        <p:tgtEl>
                                          <p:spTgt spid="160859"/>
                                        </p:tgtEl>
                                        <p:attrNameLst>
                                          <p:attrName>ppt_y</p:attrName>
                                        </p:attrNameLst>
                                      </p:cBhvr>
                                      <p:tavLst>
                                        <p:tav tm="0">
                                          <p:val>
                                            <p:strVal val="1+#ppt_h/2"/>
                                          </p:val>
                                        </p:tav>
                                        <p:tav tm="100000">
                                          <p:val>
                                            <p:strVal val="#ppt_y"/>
                                          </p:val>
                                        </p:tav>
                                      </p:tavLst>
                                    </p:anim>
                                  </p:childTnLst>
                                </p:cTn>
                              </p:par>
                              <p:par>
                                <p:cTn id="367" presetID="2" presetClass="entr" presetSubtype="4" fill="hold" grpId="0" nodeType="withEffect">
                                  <p:stCondLst>
                                    <p:cond delay="0"/>
                                  </p:stCondLst>
                                  <p:childTnLst>
                                    <p:set>
                                      <p:cBhvr>
                                        <p:cTn id="368" dur="1" fill="hold">
                                          <p:stCondLst>
                                            <p:cond delay="0"/>
                                          </p:stCondLst>
                                        </p:cTn>
                                        <p:tgtEl>
                                          <p:spTgt spid="160860"/>
                                        </p:tgtEl>
                                        <p:attrNameLst>
                                          <p:attrName>style.visibility</p:attrName>
                                        </p:attrNameLst>
                                      </p:cBhvr>
                                      <p:to>
                                        <p:strVal val="visible"/>
                                      </p:to>
                                    </p:set>
                                    <p:anim calcmode="lin" valueType="num">
                                      <p:cBhvr additive="base">
                                        <p:cTn id="369" dur="500" fill="hold"/>
                                        <p:tgtEl>
                                          <p:spTgt spid="160860"/>
                                        </p:tgtEl>
                                        <p:attrNameLst>
                                          <p:attrName>ppt_x</p:attrName>
                                        </p:attrNameLst>
                                      </p:cBhvr>
                                      <p:tavLst>
                                        <p:tav tm="0">
                                          <p:val>
                                            <p:strVal val="#ppt_x"/>
                                          </p:val>
                                        </p:tav>
                                        <p:tav tm="100000">
                                          <p:val>
                                            <p:strVal val="#ppt_x"/>
                                          </p:val>
                                        </p:tav>
                                      </p:tavLst>
                                    </p:anim>
                                    <p:anim calcmode="lin" valueType="num">
                                      <p:cBhvr additive="base">
                                        <p:cTn id="370" dur="500" fill="hold"/>
                                        <p:tgtEl>
                                          <p:spTgt spid="160860"/>
                                        </p:tgtEl>
                                        <p:attrNameLst>
                                          <p:attrName>ppt_y</p:attrName>
                                        </p:attrNameLst>
                                      </p:cBhvr>
                                      <p:tavLst>
                                        <p:tav tm="0">
                                          <p:val>
                                            <p:strVal val="1+#ppt_h/2"/>
                                          </p:val>
                                        </p:tav>
                                        <p:tav tm="100000">
                                          <p:val>
                                            <p:strVal val="#ppt_y"/>
                                          </p:val>
                                        </p:tav>
                                      </p:tavLst>
                                    </p:anim>
                                  </p:childTnLst>
                                </p:cTn>
                              </p:par>
                              <p:par>
                                <p:cTn id="371" presetID="2" presetClass="entr" presetSubtype="4" fill="hold" grpId="0" nodeType="withEffect">
                                  <p:stCondLst>
                                    <p:cond delay="0"/>
                                  </p:stCondLst>
                                  <p:childTnLst>
                                    <p:set>
                                      <p:cBhvr>
                                        <p:cTn id="372" dur="1" fill="hold">
                                          <p:stCondLst>
                                            <p:cond delay="0"/>
                                          </p:stCondLst>
                                        </p:cTn>
                                        <p:tgtEl>
                                          <p:spTgt spid="160861"/>
                                        </p:tgtEl>
                                        <p:attrNameLst>
                                          <p:attrName>style.visibility</p:attrName>
                                        </p:attrNameLst>
                                      </p:cBhvr>
                                      <p:to>
                                        <p:strVal val="visible"/>
                                      </p:to>
                                    </p:set>
                                    <p:anim calcmode="lin" valueType="num">
                                      <p:cBhvr additive="base">
                                        <p:cTn id="373" dur="500" fill="hold"/>
                                        <p:tgtEl>
                                          <p:spTgt spid="160861"/>
                                        </p:tgtEl>
                                        <p:attrNameLst>
                                          <p:attrName>ppt_x</p:attrName>
                                        </p:attrNameLst>
                                      </p:cBhvr>
                                      <p:tavLst>
                                        <p:tav tm="0">
                                          <p:val>
                                            <p:strVal val="#ppt_x"/>
                                          </p:val>
                                        </p:tav>
                                        <p:tav tm="100000">
                                          <p:val>
                                            <p:strVal val="#ppt_x"/>
                                          </p:val>
                                        </p:tav>
                                      </p:tavLst>
                                    </p:anim>
                                    <p:anim calcmode="lin" valueType="num">
                                      <p:cBhvr additive="base">
                                        <p:cTn id="374" dur="500" fill="hold"/>
                                        <p:tgtEl>
                                          <p:spTgt spid="160861"/>
                                        </p:tgtEl>
                                        <p:attrNameLst>
                                          <p:attrName>ppt_y</p:attrName>
                                        </p:attrNameLst>
                                      </p:cBhvr>
                                      <p:tavLst>
                                        <p:tav tm="0">
                                          <p:val>
                                            <p:strVal val="1+#ppt_h/2"/>
                                          </p:val>
                                        </p:tav>
                                        <p:tav tm="100000">
                                          <p:val>
                                            <p:strVal val="#ppt_y"/>
                                          </p:val>
                                        </p:tav>
                                      </p:tavLst>
                                    </p:anim>
                                  </p:childTnLst>
                                </p:cTn>
                              </p:par>
                              <p:par>
                                <p:cTn id="375" presetID="2" presetClass="entr" presetSubtype="4" fill="hold" grpId="0" nodeType="withEffect">
                                  <p:stCondLst>
                                    <p:cond delay="0"/>
                                  </p:stCondLst>
                                  <p:childTnLst>
                                    <p:set>
                                      <p:cBhvr>
                                        <p:cTn id="376" dur="1" fill="hold">
                                          <p:stCondLst>
                                            <p:cond delay="0"/>
                                          </p:stCondLst>
                                        </p:cTn>
                                        <p:tgtEl>
                                          <p:spTgt spid="160862"/>
                                        </p:tgtEl>
                                        <p:attrNameLst>
                                          <p:attrName>style.visibility</p:attrName>
                                        </p:attrNameLst>
                                      </p:cBhvr>
                                      <p:to>
                                        <p:strVal val="visible"/>
                                      </p:to>
                                    </p:set>
                                    <p:anim calcmode="lin" valueType="num">
                                      <p:cBhvr additive="base">
                                        <p:cTn id="377" dur="500" fill="hold"/>
                                        <p:tgtEl>
                                          <p:spTgt spid="160862"/>
                                        </p:tgtEl>
                                        <p:attrNameLst>
                                          <p:attrName>ppt_x</p:attrName>
                                        </p:attrNameLst>
                                      </p:cBhvr>
                                      <p:tavLst>
                                        <p:tav tm="0">
                                          <p:val>
                                            <p:strVal val="#ppt_x"/>
                                          </p:val>
                                        </p:tav>
                                        <p:tav tm="100000">
                                          <p:val>
                                            <p:strVal val="#ppt_x"/>
                                          </p:val>
                                        </p:tav>
                                      </p:tavLst>
                                    </p:anim>
                                    <p:anim calcmode="lin" valueType="num">
                                      <p:cBhvr additive="base">
                                        <p:cTn id="378" dur="500" fill="hold"/>
                                        <p:tgtEl>
                                          <p:spTgt spid="160862"/>
                                        </p:tgtEl>
                                        <p:attrNameLst>
                                          <p:attrName>ppt_y</p:attrName>
                                        </p:attrNameLst>
                                      </p:cBhvr>
                                      <p:tavLst>
                                        <p:tav tm="0">
                                          <p:val>
                                            <p:strVal val="1+#ppt_h/2"/>
                                          </p:val>
                                        </p:tav>
                                        <p:tav tm="100000">
                                          <p:val>
                                            <p:strVal val="#ppt_y"/>
                                          </p:val>
                                        </p:tav>
                                      </p:tavLst>
                                    </p:anim>
                                  </p:childTnLst>
                                </p:cTn>
                              </p:par>
                              <p:par>
                                <p:cTn id="379" presetID="2" presetClass="entr" presetSubtype="4" fill="hold" grpId="0" nodeType="withEffect">
                                  <p:stCondLst>
                                    <p:cond delay="0"/>
                                  </p:stCondLst>
                                  <p:childTnLst>
                                    <p:set>
                                      <p:cBhvr>
                                        <p:cTn id="380" dur="1" fill="hold">
                                          <p:stCondLst>
                                            <p:cond delay="0"/>
                                          </p:stCondLst>
                                        </p:cTn>
                                        <p:tgtEl>
                                          <p:spTgt spid="160863"/>
                                        </p:tgtEl>
                                        <p:attrNameLst>
                                          <p:attrName>style.visibility</p:attrName>
                                        </p:attrNameLst>
                                      </p:cBhvr>
                                      <p:to>
                                        <p:strVal val="visible"/>
                                      </p:to>
                                    </p:set>
                                    <p:anim calcmode="lin" valueType="num">
                                      <p:cBhvr additive="base">
                                        <p:cTn id="381" dur="500" fill="hold"/>
                                        <p:tgtEl>
                                          <p:spTgt spid="160863"/>
                                        </p:tgtEl>
                                        <p:attrNameLst>
                                          <p:attrName>ppt_x</p:attrName>
                                        </p:attrNameLst>
                                      </p:cBhvr>
                                      <p:tavLst>
                                        <p:tav tm="0">
                                          <p:val>
                                            <p:strVal val="#ppt_x"/>
                                          </p:val>
                                        </p:tav>
                                        <p:tav tm="100000">
                                          <p:val>
                                            <p:strVal val="#ppt_x"/>
                                          </p:val>
                                        </p:tav>
                                      </p:tavLst>
                                    </p:anim>
                                    <p:anim calcmode="lin" valueType="num">
                                      <p:cBhvr additive="base">
                                        <p:cTn id="382" dur="500" fill="hold"/>
                                        <p:tgtEl>
                                          <p:spTgt spid="160863"/>
                                        </p:tgtEl>
                                        <p:attrNameLst>
                                          <p:attrName>ppt_y</p:attrName>
                                        </p:attrNameLst>
                                      </p:cBhvr>
                                      <p:tavLst>
                                        <p:tav tm="0">
                                          <p:val>
                                            <p:strVal val="1+#ppt_h/2"/>
                                          </p:val>
                                        </p:tav>
                                        <p:tav tm="100000">
                                          <p:val>
                                            <p:strVal val="#ppt_y"/>
                                          </p:val>
                                        </p:tav>
                                      </p:tavLst>
                                    </p:anim>
                                  </p:childTnLst>
                                </p:cTn>
                              </p:par>
                              <p:par>
                                <p:cTn id="383" presetID="2" presetClass="entr" presetSubtype="4" fill="hold" grpId="0" nodeType="withEffect">
                                  <p:stCondLst>
                                    <p:cond delay="0"/>
                                  </p:stCondLst>
                                  <p:childTnLst>
                                    <p:set>
                                      <p:cBhvr>
                                        <p:cTn id="384" dur="1" fill="hold">
                                          <p:stCondLst>
                                            <p:cond delay="0"/>
                                          </p:stCondLst>
                                        </p:cTn>
                                        <p:tgtEl>
                                          <p:spTgt spid="160864"/>
                                        </p:tgtEl>
                                        <p:attrNameLst>
                                          <p:attrName>style.visibility</p:attrName>
                                        </p:attrNameLst>
                                      </p:cBhvr>
                                      <p:to>
                                        <p:strVal val="visible"/>
                                      </p:to>
                                    </p:set>
                                    <p:anim calcmode="lin" valueType="num">
                                      <p:cBhvr additive="base">
                                        <p:cTn id="385" dur="500" fill="hold"/>
                                        <p:tgtEl>
                                          <p:spTgt spid="160864"/>
                                        </p:tgtEl>
                                        <p:attrNameLst>
                                          <p:attrName>ppt_x</p:attrName>
                                        </p:attrNameLst>
                                      </p:cBhvr>
                                      <p:tavLst>
                                        <p:tav tm="0">
                                          <p:val>
                                            <p:strVal val="#ppt_x"/>
                                          </p:val>
                                        </p:tav>
                                        <p:tav tm="100000">
                                          <p:val>
                                            <p:strVal val="#ppt_x"/>
                                          </p:val>
                                        </p:tav>
                                      </p:tavLst>
                                    </p:anim>
                                    <p:anim calcmode="lin" valueType="num">
                                      <p:cBhvr additive="base">
                                        <p:cTn id="386" dur="500" fill="hold"/>
                                        <p:tgtEl>
                                          <p:spTgt spid="160864"/>
                                        </p:tgtEl>
                                        <p:attrNameLst>
                                          <p:attrName>ppt_y</p:attrName>
                                        </p:attrNameLst>
                                      </p:cBhvr>
                                      <p:tavLst>
                                        <p:tav tm="0">
                                          <p:val>
                                            <p:strVal val="1+#ppt_h/2"/>
                                          </p:val>
                                        </p:tav>
                                        <p:tav tm="100000">
                                          <p:val>
                                            <p:strVal val="#ppt_y"/>
                                          </p:val>
                                        </p:tav>
                                      </p:tavLst>
                                    </p:anim>
                                  </p:childTnLst>
                                </p:cTn>
                              </p:par>
                              <p:par>
                                <p:cTn id="387" presetID="2" presetClass="entr" presetSubtype="4" fill="hold" grpId="0" nodeType="withEffect">
                                  <p:stCondLst>
                                    <p:cond delay="0"/>
                                  </p:stCondLst>
                                  <p:childTnLst>
                                    <p:set>
                                      <p:cBhvr>
                                        <p:cTn id="388" dur="1" fill="hold">
                                          <p:stCondLst>
                                            <p:cond delay="0"/>
                                          </p:stCondLst>
                                        </p:cTn>
                                        <p:tgtEl>
                                          <p:spTgt spid="160865"/>
                                        </p:tgtEl>
                                        <p:attrNameLst>
                                          <p:attrName>style.visibility</p:attrName>
                                        </p:attrNameLst>
                                      </p:cBhvr>
                                      <p:to>
                                        <p:strVal val="visible"/>
                                      </p:to>
                                    </p:set>
                                    <p:anim calcmode="lin" valueType="num">
                                      <p:cBhvr additive="base">
                                        <p:cTn id="389" dur="500" fill="hold"/>
                                        <p:tgtEl>
                                          <p:spTgt spid="160865"/>
                                        </p:tgtEl>
                                        <p:attrNameLst>
                                          <p:attrName>ppt_x</p:attrName>
                                        </p:attrNameLst>
                                      </p:cBhvr>
                                      <p:tavLst>
                                        <p:tav tm="0">
                                          <p:val>
                                            <p:strVal val="#ppt_x"/>
                                          </p:val>
                                        </p:tav>
                                        <p:tav tm="100000">
                                          <p:val>
                                            <p:strVal val="#ppt_x"/>
                                          </p:val>
                                        </p:tav>
                                      </p:tavLst>
                                    </p:anim>
                                    <p:anim calcmode="lin" valueType="num">
                                      <p:cBhvr additive="base">
                                        <p:cTn id="390" dur="500" fill="hold"/>
                                        <p:tgtEl>
                                          <p:spTgt spid="160865"/>
                                        </p:tgtEl>
                                        <p:attrNameLst>
                                          <p:attrName>ppt_y</p:attrName>
                                        </p:attrNameLst>
                                      </p:cBhvr>
                                      <p:tavLst>
                                        <p:tav tm="0">
                                          <p:val>
                                            <p:strVal val="1+#ppt_h/2"/>
                                          </p:val>
                                        </p:tav>
                                        <p:tav tm="100000">
                                          <p:val>
                                            <p:strVal val="#ppt_y"/>
                                          </p:val>
                                        </p:tav>
                                      </p:tavLst>
                                    </p:anim>
                                  </p:childTnLst>
                                </p:cTn>
                              </p:par>
                              <p:par>
                                <p:cTn id="391" presetID="2" presetClass="entr" presetSubtype="4" fill="hold" grpId="0" nodeType="withEffect">
                                  <p:stCondLst>
                                    <p:cond delay="0"/>
                                  </p:stCondLst>
                                  <p:childTnLst>
                                    <p:set>
                                      <p:cBhvr>
                                        <p:cTn id="392" dur="1" fill="hold">
                                          <p:stCondLst>
                                            <p:cond delay="0"/>
                                          </p:stCondLst>
                                        </p:cTn>
                                        <p:tgtEl>
                                          <p:spTgt spid="160866"/>
                                        </p:tgtEl>
                                        <p:attrNameLst>
                                          <p:attrName>style.visibility</p:attrName>
                                        </p:attrNameLst>
                                      </p:cBhvr>
                                      <p:to>
                                        <p:strVal val="visible"/>
                                      </p:to>
                                    </p:set>
                                    <p:anim calcmode="lin" valueType="num">
                                      <p:cBhvr additive="base">
                                        <p:cTn id="393" dur="500" fill="hold"/>
                                        <p:tgtEl>
                                          <p:spTgt spid="160866"/>
                                        </p:tgtEl>
                                        <p:attrNameLst>
                                          <p:attrName>ppt_x</p:attrName>
                                        </p:attrNameLst>
                                      </p:cBhvr>
                                      <p:tavLst>
                                        <p:tav tm="0">
                                          <p:val>
                                            <p:strVal val="#ppt_x"/>
                                          </p:val>
                                        </p:tav>
                                        <p:tav tm="100000">
                                          <p:val>
                                            <p:strVal val="#ppt_x"/>
                                          </p:val>
                                        </p:tav>
                                      </p:tavLst>
                                    </p:anim>
                                    <p:anim calcmode="lin" valueType="num">
                                      <p:cBhvr additive="base">
                                        <p:cTn id="394" dur="500" fill="hold"/>
                                        <p:tgtEl>
                                          <p:spTgt spid="160866"/>
                                        </p:tgtEl>
                                        <p:attrNameLst>
                                          <p:attrName>ppt_y</p:attrName>
                                        </p:attrNameLst>
                                      </p:cBhvr>
                                      <p:tavLst>
                                        <p:tav tm="0">
                                          <p:val>
                                            <p:strVal val="1+#ppt_h/2"/>
                                          </p:val>
                                        </p:tav>
                                        <p:tav tm="100000">
                                          <p:val>
                                            <p:strVal val="#ppt_y"/>
                                          </p:val>
                                        </p:tav>
                                      </p:tavLst>
                                    </p:anim>
                                  </p:childTnLst>
                                </p:cTn>
                              </p:par>
                              <p:par>
                                <p:cTn id="395" presetID="2" presetClass="entr" presetSubtype="4" fill="hold" grpId="0" nodeType="withEffect">
                                  <p:stCondLst>
                                    <p:cond delay="0"/>
                                  </p:stCondLst>
                                  <p:childTnLst>
                                    <p:set>
                                      <p:cBhvr>
                                        <p:cTn id="396" dur="1" fill="hold">
                                          <p:stCondLst>
                                            <p:cond delay="0"/>
                                          </p:stCondLst>
                                        </p:cTn>
                                        <p:tgtEl>
                                          <p:spTgt spid="160867"/>
                                        </p:tgtEl>
                                        <p:attrNameLst>
                                          <p:attrName>style.visibility</p:attrName>
                                        </p:attrNameLst>
                                      </p:cBhvr>
                                      <p:to>
                                        <p:strVal val="visible"/>
                                      </p:to>
                                    </p:set>
                                    <p:anim calcmode="lin" valueType="num">
                                      <p:cBhvr additive="base">
                                        <p:cTn id="397" dur="500" fill="hold"/>
                                        <p:tgtEl>
                                          <p:spTgt spid="160867"/>
                                        </p:tgtEl>
                                        <p:attrNameLst>
                                          <p:attrName>ppt_x</p:attrName>
                                        </p:attrNameLst>
                                      </p:cBhvr>
                                      <p:tavLst>
                                        <p:tav tm="0">
                                          <p:val>
                                            <p:strVal val="#ppt_x"/>
                                          </p:val>
                                        </p:tav>
                                        <p:tav tm="100000">
                                          <p:val>
                                            <p:strVal val="#ppt_x"/>
                                          </p:val>
                                        </p:tav>
                                      </p:tavLst>
                                    </p:anim>
                                    <p:anim calcmode="lin" valueType="num">
                                      <p:cBhvr additive="base">
                                        <p:cTn id="398" dur="500" fill="hold"/>
                                        <p:tgtEl>
                                          <p:spTgt spid="160867"/>
                                        </p:tgtEl>
                                        <p:attrNameLst>
                                          <p:attrName>ppt_y</p:attrName>
                                        </p:attrNameLst>
                                      </p:cBhvr>
                                      <p:tavLst>
                                        <p:tav tm="0">
                                          <p:val>
                                            <p:strVal val="1+#ppt_h/2"/>
                                          </p:val>
                                        </p:tav>
                                        <p:tav tm="100000">
                                          <p:val>
                                            <p:strVal val="#ppt_y"/>
                                          </p:val>
                                        </p:tav>
                                      </p:tavLst>
                                    </p:anim>
                                  </p:childTnLst>
                                </p:cTn>
                              </p:par>
                              <p:par>
                                <p:cTn id="399" presetID="2" presetClass="entr" presetSubtype="4" fill="hold" grpId="0" nodeType="withEffect">
                                  <p:stCondLst>
                                    <p:cond delay="0"/>
                                  </p:stCondLst>
                                  <p:childTnLst>
                                    <p:set>
                                      <p:cBhvr>
                                        <p:cTn id="400" dur="1" fill="hold">
                                          <p:stCondLst>
                                            <p:cond delay="0"/>
                                          </p:stCondLst>
                                        </p:cTn>
                                        <p:tgtEl>
                                          <p:spTgt spid="160868"/>
                                        </p:tgtEl>
                                        <p:attrNameLst>
                                          <p:attrName>style.visibility</p:attrName>
                                        </p:attrNameLst>
                                      </p:cBhvr>
                                      <p:to>
                                        <p:strVal val="visible"/>
                                      </p:to>
                                    </p:set>
                                    <p:anim calcmode="lin" valueType="num">
                                      <p:cBhvr additive="base">
                                        <p:cTn id="401" dur="500" fill="hold"/>
                                        <p:tgtEl>
                                          <p:spTgt spid="160868"/>
                                        </p:tgtEl>
                                        <p:attrNameLst>
                                          <p:attrName>ppt_x</p:attrName>
                                        </p:attrNameLst>
                                      </p:cBhvr>
                                      <p:tavLst>
                                        <p:tav tm="0">
                                          <p:val>
                                            <p:strVal val="#ppt_x"/>
                                          </p:val>
                                        </p:tav>
                                        <p:tav tm="100000">
                                          <p:val>
                                            <p:strVal val="#ppt_x"/>
                                          </p:val>
                                        </p:tav>
                                      </p:tavLst>
                                    </p:anim>
                                    <p:anim calcmode="lin" valueType="num">
                                      <p:cBhvr additive="base">
                                        <p:cTn id="402" dur="500" fill="hold"/>
                                        <p:tgtEl>
                                          <p:spTgt spid="160868"/>
                                        </p:tgtEl>
                                        <p:attrNameLst>
                                          <p:attrName>ppt_y</p:attrName>
                                        </p:attrNameLst>
                                      </p:cBhvr>
                                      <p:tavLst>
                                        <p:tav tm="0">
                                          <p:val>
                                            <p:strVal val="1+#ppt_h/2"/>
                                          </p:val>
                                        </p:tav>
                                        <p:tav tm="100000">
                                          <p:val>
                                            <p:strVal val="#ppt_y"/>
                                          </p:val>
                                        </p:tav>
                                      </p:tavLst>
                                    </p:anim>
                                  </p:childTnLst>
                                </p:cTn>
                              </p:par>
                              <p:par>
                                <p:cTn id="403" presetID="2" presetClass="entr" presetSubtype="4" fill="hold" grpId="0" nodeType="withEffect">
                                  <p:stCondLst>
                                    <p:cond delay="0"/>
                                  </p:stCondLst>
                                  <p:childTnLst>
                                    <p:set>
                                      <p:cBhvr>
                                        <p:cTn id="404" dur="1" fill="hold">
                                          <p:stCondLst>
                                            <p:cond delay="0"/>
                                          </p:stCondLst>
                                        </p:cTn>
                                        <p:tgtEl>
                                          <p:spTgt spid="160869"/>
                                        </p:tgtEl>
                                        <p:attrNameLst>
                                          <p:attrName>style.visibility</p:attrName>
                                        </p:attrNameLst>
                                      </p:cBhvr>
                                      <p:to>
                                        <p:strVal val="visible"/>
                                      </p:to>
                                    </p:set>
                                    <p:anim calcmode="lin" valueType="num">
                                      <p:cBhvr additive="base">
                                        <p:cTn id="405" dur="500" fill="hold"/>
                                        <p:tgtEl>
                                          <p:spTgt spid="160869"/>
                                        </p:tgtEl>
                                        <p:attrNameLst>
                                          <p:attrName>ppt_x</p:attrName>
                                        </p:attrNameLst>
                                      </p:cBhvr>
                                      <p:tavLst>
                                        <p:tav tm="0">
                                          <p:val>
                                            <p:strVal val="#ppt_x"/>
                                          </p:val>
                                        </p:tav>
                                        <p:tav tm="100000">
                                          <p:val>
                                            <p:strVal val="#ppt_x"/>
                                          </p:val>
                                        </p:tav>
                                      </p:tavLst>
                                    </p:anim>
                                    <p:anim calcmode="lin" valueType="num">
                                      <p:cBhvr additive="base">
                                        <p:cTn id="406" dur="500" fill="hold"/>
                                        <p:tgtEl>
                                          <p:spTgt spid="160869"/>
                                        </p:tgtEl>
                                        <p:attrNameLst>
                                          <p:attrName>ppt_y</p:attrName>
                                        </p:attrNameLst>
                                      </p:cBhvr>
                                      <p:tavLst>
                                        <p:tav tm="0">
                                          <p:val>
                                            <p:strVal val="1+#ppt_h/2"/>
                                          </p:val>
                                        </p:tav>
                                        <p:tav tm="100000">
                                          <p:val>
                                            <p:strVal val="#ppt_y"/>
                                          </p:val>
                                        </p:tav>
                                      </p:tavLst>
                                    </p:anim>
                                  </p:childTnLst>
                                </p:cTn>
                              </p:par>
                              <p:par>
                                <p:cTn id="407" presetID="2" presetClass="entr" presetSubtype="4" fill="hold" grpId="0" nodeType="withEffect">
                                  <p:stCondLst>
                                    <p:cond delay="0"/>
                                  </p:stCondLst>
                                  <p:childTnLst>
                                    <p:set>
                                      <p:cBhvr>
                                        <p:cTn id="408" dur="1" fill="hold">
                                          <p:stCondLst>
                                            <p:cond delay="0"/>
                                          </p:stCondLst>
                                        </p:cTn>
                                        <p:tgtEl>
                                          <p:spTgt spid="160870"/>
                                        </p:tgtEl>
                                        <p:attrNameLst>
                                          <p:attrName>style.visibility</p:attrName>
                                        </p:attrNameLst>
                                      </p:cBhvr>
                                      <p:to>
                                        <p:strVal val="visible"/>
                                      </p:to>
                                    </p:set>
                                    <p:anim calcmode="lin" valueType="num">
                                      <p:cBhvr additive="base">
                                        <p:cTn id="409" dur="500" fill="hold"/>
                                        <p:tgtEl>
                                          <p:spTgt spid="160870"/>
                                        </p:tgtEl>
                                        <p:attrNameLst>
                                          <p:attrName>ppt_x</p:attrName>
                                        </p:attrNameLst>
                                      </p:cBhvr>
                                      <p:tavLst>
                                        <p:tav tm="0">
                                          <p:val>
                                            <p:strVal val="#ppt_x"/>
                                          </p:val>
                                        </p:tav>
                                        <p:tav tm="100000">
                                          <p:val>
                                            <p:strVal val="#ppt_x"/>
                                          </p:val>
                                        </p:tav>
                                      </p:tavLst>
                                    </p:anim>
                                    <p:anim calcmode="lin" valueType="num">
                                      <p:cBhvr additive="base">
                                        <p:cTn id="410" dur="500" fill="hold"/>
                                        <p:tgtEl>
                                          <p:spTgt spid="160870"/>
                                        </p:tgtEl>
                                        <p:attrNameLst>
                                          <p:attrName>ppt_y</p:attrName>
                                        </p:attrNameLst>
                                      </p:cBhvr>
                                      <p:tavLst>
                                        <p:tav tm="0">
                                          <p:val>
                                            <p:strVal val="1+#ppt_h/2"/>
                                          </p:val>
                                        </p:tav>
                                        <p:tav tm="100000">
                                          <p:val>
                                            <p:strVal val="#ppt_y"/>
                                          </p:val>
                                        </p:tav>
                                      </p:tavLst>
                                    </p:anim>
                                  </p:childTnLst>
                                </p:cTn>
                              </p:par>
                              <p:par>
                                <p:cTn id="411" presetID="2" presetClass="entr" presetSubtype="4" fill="hold" grpId="0" nodeType="withEffect">
                                  <p:stCondLst>
                                    <p:cond delay="0"/>
                                  </p:stCondLst>
                                  <p:childTnLst>
                                    <p:set>
                                      <p:cBhvr>
                                        <p:cTn id="412" dur="1" fill="hold">
                                          <p:stCondLst>
                                            <p:cond delay="0"/>
                                          </p:stCondLst>
                                        </p:cTn>
                                        <p:tgtEl>
                                          <p:spTgt spid="160871"/>
                                        </p:tgtEl>
                                        <p:attrNameLst>
                                          <p:attrName>style.visibility</p:attrName>
                                        </p:attrNameLst>
                                      </p:cBhvr>
                                      <p:to>
                                        <p:strVal val="visible"/>
                                      </p:to>
                                    </p:set>
                                    <p:anim calcmode="lin" valueType="num">
                                      <p:cBhvr additive="base">
                                        <p:cTn id="413" dur="500" fill="hold"/>
                                        <p:tgtEl>
                                          <p:spTgt spid="160871"/>
                                        </p:tgtEl>
                                        <p:attrNameLst>
                                          <p:attrName>ppt_x</p:attrName>
                                        </p:attrNameLst>
                                      </p:cBhvr>
                                      <p:tavLst>
                                        <p:tav tm="0">
                                          <p:val>
                                            <p:strVal val="#ppt_x"/>
                                          </p:val>
                                        </p:tav>
                                        <p:tav tm="100000">
                                          <p:val>
                                            <p:strVal val="#ppt_x"/>
                                          </p:val>
                                        </p:tav>
                                      </p:tavLst>
                                    </p:anim>
                                    <p:anim calcmode="lin" valueType="num">
                                      <p:cBhvr additive="base">
                                        <p:cTn id="414" dur="500" fill="hold"/>
                                        <p:tgtEl>
                                          <p:spTgt spid="160871"/>
                                        </p:tgtEl>
                                        <p:attrNameLst>
                                          <p:attrName>ppt_y</p:attrName>
                                        </p:attrNameLst>
                                      </p:cBhvr>
                                      <p:tavLst>
                                        <p:tav tm="0">
                                          <p:val>
                                            <p:strVal val="1+#ppt_h/2"/>
                                          </p:val>
                                        </p:tav>
                                        <p:tav tm="100000">
                                          <p:val>
                                            <p:strVal val="#ppt_y"/>
                                          </p:val>
                                        </p:tav>
                                      </p:tavLst>
                                    </p:anim>
                                  </p:childTnLst>
                                </p:cTn>
                              </p:par>
                              <p:par>
                                <p:cTn id="415" presetID="2" presetClass="entr" presetSubtype="4" fill="hold" grpId="0" nodeType="withEffect">
                                  <p:stCondLst>
                                    <p:cond delay="0"/>
                                  </p:stCondLst>
                                  <p:childTnLst>
                                    <p:set>
                                      <p:cBhvr>
                                        <p:cTn id="416" dur="1" fill="hold">
                                          <p:stCondLst>
                                            <p:cond delay="0"/>
                                          </p:stCondLst>
                                        </p:cTn>
                                        <p:tgtEl>
                                          <p:spTgt spid="160872"/>
                                        </p:tgtEl>
                                        <p:attrNameLst>
                                          <p:attrName>style.visibility</p:attrName>
                                        </p:attrNameLst>
                                      </p:cBhvr>
                                      <p:to>
                                        <p:strVal val="visible"/>
                                      </p:to>
                                    </p:set>
                                    <p:anim calcmode="lin" valueType="num">
                                      <p:cBhvr additive="base">
                                        <p:cTn id="417" dur="500" fill="hold"/>
                                        <p:tgtEl>
                                          <p:spTgt spid="160872"/>
                                        </p:tgtEl>
                                        <p:attrNameLst>
                                          <p:attrName>ppt_x</p:attrName>
                                        </p:attrNameLst>
                                      </p:cBhvr>
                                      <p:tavLst>
                                        <p:tav tm="0">
                                          <p:val>
                                            <p:strVal val="#ppt_x"/>
                                          </p:val>
                                        </p:tav>
                                        <p:tav tm="100000">
                                          <p:val>
                                            <p:strVal val="#ppt_x"/>
                                          </p:val>
                                        </p:tav>
                                      </p:tavLst>
                                    </p:anim>
                                    <p:anim calcmode="lin" valueType="num">
                                      <p:cBhvr additive="base">
                                        <p:cTn id="418" dur="500" fill="hold"/>
                                        <p:tgtEl>
                                          <p:spTgt spid="160872"/>
                                        </p:tgtEl>
                                        <p:attrNameLst>
                                          <p:attrName>ppt_y</p:attrName>
                                        </p:attrNameLst>
                                      </p:cBhvr>
                                      <p:tavLst>
                                        <p:tav tm="0">
                                          <p:val>
                                            <p:strVal val="1+#ppt_h/2"/>
                                          </p:val>
                                        </p:tav>
                                        <p:tav tm="100000">
                                          <p:val>
                                            <p:strVal val="#ppt_y"/>
                                          </p:val>
                                        </p:tav>
                                      </p:tavLst>
                                    </p:anim>
                                  </p:childTnLst>
                                </p:cTn>
                              </p:par>
                              <p:par>
                                <p:cTn id="419" presetID="2" presetClass="entr" presetSubtype="4" fill="hold" grpId="0" nodeType="withEffect">
                                  <p:stCondLst>
                                    <p:cond delay="0"/>
                                  </p:stCondLst>
                                  <p:childTnLst>
                                    <p:set>
                                      <p:cBhvr>
                                        <p:cTn id="420" dur="1" fill="hold">
                                          <p:stCondLst>
                                            <p:cond delay="0"/>
                                          </p:stCondLst>
                                        </p:cTn>
                                        <p:tgtEl>
                                          <p:spTgt spid="160873"/>
                                        </p:tgtEl>
                                        <p:attrNameLst>
                                          <p:attrName>style.visibility</p:attrName>
                                        </p:attrNameLst>
                                      </p:cBhvr>
                                      <p:to>
                                        <p:strVal val="visible"/>
                                      </p:to>
                                    </p:set>
                                    <p:anim calcmode="lin" valueType="num">
                                      <p:cBhvr additive="base">
                                        <p:cTn id="421" dur="500" fill="hold"/>
                                        <p:tgtEl>
                                          <p:spTgt spid="160873"/>
                                        </p:tgtEl>
                                        <p:attrNameLst>
                                          <p:attrName>ppt_x</p:attrName>
                                        </p:attrNameLst>
                                      </p:cBhvr>
                                      <p:tavLst>
                                        <p:tav tm="0">
                                          <p:val>
                                            <p:strVal val="#ppt_x"/>
                                          </p:val>
                                        </p:tav>
                                        <p:tav tm="100000">
                                          <p:val>
                                            <p:strVal val="#ppt_x"/>
                                          </p:val>
                                        </p:tav>
                                      </p:tavLst>
                                    </p:anim>
                                    <p:anim calcmode="lin" valueType="num">
                                      <p:cBhvr additive="base">
                                        <p:cTn id="422" dur="500" fill="hold"/>
                                        <p:tgtEl>
                                          <p:spTgt spid="160873"/>
                                        </p:tgtEl>
                                        <p:attrNameLst>
                                          <p:attrName>ppt_y</p:attrName>
                                        </p:attrNameLst>
                                      </p:cBhvr>
                                      <p:tavLst>
                                        <p:tav tm="0">
                                          <p:val>
                                            <p:strVal val="1+#ppt_h/2"/>
                                          </p:val>
                                        </p:tav>
                                        <p:tav tm="100000">
                                          <p:val>
                                            <p:strVal val="#ppt_y"/>
                                          </p:val>
                                        </p:tav>
                                      </p:tavLst>
                                    </p:anim>
                                  </p:childTnLst>
                                </p:cTn>
                              </p:par>
                              <p:par>
                                <p:cTn id="423" presetID="2" presetClass="entr" presetSubtype="4" fill="hold" grpId="0" nodeType="withEffect">
                                  <p:stCondLst>
                                    <p:cond delay="0"/>
                                  </p:stCondLst>
                                  <p:childTnLst>
                                    <p:set>
                                      <p:cBhvr>
                                        <p:cTn id="424" dur="1" fill="hold">
                                          <p:stCondLst>
                                            <p:cond delay="0"/>
                                          </p:stCondLst>
                                        </p:cTn>
                                        <p:tgtEl>
                                          <p:spTgt spid="160875"/>
                                        </p:tgtEl>
                                        <p:attrNameLst>
                                          <p:attrName>style.visibility</p:attrName>
                                        </p:attrNameLst>
                                      </p:cBhvr>
                                      <p:to>
                                        <p:strVal val="visible"/>
                                      </p:to>
                                    </p:set>
                                    <p:anim calcmode="lin" valueType="num">
                                      <p:cBhvr additive="base">
                                        <p:cTn id="425" dur="500" fill="hold"/>
                                        <p:tgtEl>
                                          <p:spTgt spid="160875"/>
                                        </p:tgtEl>
                                        <p:attrNameLst>
                                          <p:attrName>ppt_x</p:attrName>
                                        </p:attrNameLst>
                                      </p:cBhvr>
                                      <p:tavLst>
                                        <p:tav tm="0">
                                          <p:val>
                                            <p:strVal val="#ppt_x"/>
                                          </p:val>
                                        </p:tav>
                                        <p:tav tm="100000">
                                          <p:val>
                                            <p:strVal val="#ppt_x"/>
                                          </p:val>
                                        </p:tav>
                                      </p:tavLst>
                                    </p:anim>
                                    <p:anim calcmode="lin" valueType="num">
                                      <p:cBhvr additive="base">
                                        <p:cTn id="426" dur="500" fill="hold"/>
                                        <p:tgtEl>
                                          <p:spTgt spid="160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animBg="1"/>
      <p:bldP spid="160772" grpId="0" animBg="1"/>
      <p:bldP spid="160773" grpId="0" animBg="1"/>
      <p:bldP spid="160774" grpId="0" animBg="1"/>
      <p:bldP spid="160775" grpId="0" animBg="1"/>
      <p:bldP spid="160776" grpId="0" animBg="1"/>
      <p:bldP spid="160777" grpId="0" animBg="1"/>
      <p:bldP spid="160778" grpId="0" animBg="1"/>
      <p:bldP spid="160779" grpId="0" animBg="1"/>
      <p:bldP spid="160780" grpId="0" animBg="1"/>
      <p:bldP spid="160781" grpId="0" animBg="1"/>
      <p:bldP spid="160782" grpId="0" animBg="1"/>
      <p:bldP spid="160783" grpId="0" animBg="1"/>
      <p:bldP spid="160784" grpId="0" animBg="1"/>
      <p:bldP spid="160785" grpId="0" animBg="1"/>
      <p:bldP spid="160786" grpId="0" animBg="1"/>
      <p:bldP spid="160787" grpId="0" animBg="1"/>
      <p:bldP spid="160788" grpId="0" animBg="1"/>
      <p:bldP spid="160789" grpId="0" animBg="1"/>
      <p:bldP spid="160790" grpId="0" animBg="1"/>
      <p:bldP spid="160791" grpId="0" animBg="1"/>
      <p:bldP spid="160792" grpId="0" animBg="1"/>
      <p:bldP spid="160793" grpId="0" animBg="1"/>
      <p:bldP spid="160794" grpId="0" animBg="1"/>
      <p:bldP spid="160795" grpId="0" animBg="1"/>
      <p:bldP spid="160796" grpId="0" animBg="1"/>
      <p:bldP spid="160797" grpId="0" animBg="1"/>
      <p:bldP spid="160798" grpId="0" animBg="1"/>
      <p:bldP spid="160799" grpId="0" animBg="1"/>
      <p:bldP spid="160800" grpId="0" animBg="1"/>
      <p:bldP spid="160801" grpId="0" animBg="1"/>
      <p:bldP spid="160802" grpId="0" animBg="1"/>
      <p:bldP spid="160803" grpId="0" animBg="1"/>
      <p:bldP spid="160804" grpId="0" animBg="1"/>
      <p:bldP spid="160805" grpId="0" animBg="1"/>
      <p:bldP spid="160806" grpId="0" animBg="1"/>
      <p:bldP spid="160807" grpId="0" animBg="1"/>
      <p:bldP spid="160808" grpId="0" animBg="1"/>
      <p:bldP spid="160809" grpId="0" animBg="1"/>
      <p:bldP spid="160810" grpId="0" animBg="1"/>
      <p:bldP spid="160811" grpId="0" animBg="1"/>
      <p:bldP spid="160812" grpId="0" animBg="1"/>
      <p:bldP spid="160813" grpId="0" animBg="1"/>
      <p:bldP spid="160814" grpId="0" animBg="1"/>
      <p:bldP spid="160815" grpId="0" animBg="1"/>
      <p:bldP spid="160816" grpId="0" animBg="1"/>
      <p:bldP spid="160817" grpId="0" animBg="1"/>
      <p:bldP spid="160818" grpId="0" animBg="1"/>
      <p:bldP spid="160819" grpId="0" animBg="1"/>
      <p:bldP spid="160820" grpId="0" animBg="1"/>
      <p:bldP spid="160821" grpId="0" animBg="1"/>
      <p:bldP spid="160822" grpId="0" animBg="1"/>
      <p:bldP spid="160823" grpId="0" animBg="1"/>
      <p:bldP spid="160824" grpId="0" animBg="1"/>
      <p:bldP spid="160825" grpId="0" animBg="1"/>
      <p:bldP spid="160826" grpId="0" animBg="1"/>
      <p:bldP spid="160827" grpId="0" animBg="1"/>
      <p:bldP spid="160828" grpId="0" animBg="1"/>
      <p:bldP spid="160829" grpId="0" animBg="1"/>
      <p:bldP spid="160830" grpId="0" animBg="1"/>
      <p:bldP spid="160831" grpId="0" animBg="1"/>
      <p:bldP spid="160832" grpId="0" animBg="1"/>
      <p:bldP spid="160833" grpId="0" animBg="1"/>
      <p:bldP spid="160834" grpId="0" animBg="1"/>
      <p:bldP spid="160835" grpId="0" animBg="1"/>
      <p:bldP spid="160836" grpId="0" animBg="1"/>
      <p:bldP spid="160837" grpId="0" animBg="1"/>
      <p:bldP spid="160838" grpId="0" animBg="1"/>
      <p:bldP spid="160839" grpId="0" animBg="1"/>
      <p:bldP spid="160840" grpId="0" animBg="1"/>
      <p:bldP spid="160841" grpId="0" animBg="1"/>
      <p:bldP spid="160842" grpId="0" animBg="1"/>
      <p:bldP spid="160843" grpId="0" animBg="1"/>
      <p:bldP spid="160844" grpId="0" animBg="1"/>
      <p:bldP spid="160845" grpId="0" animBg="1"/>
      <p:bldP spid="160846" grpId="0" animBg="1"/>
      <p:bldP spid="160847" grpId="0" animBg="1"/>
      <p:bldP spid="160848" grpId="0" animBg="1"/>
      <p:bldP spid="160849" grpId="0" animBg="1"/>
      <p:bldP spid="160850" grpId="0" animBg="1"/>
      <p:bldP spid="160851" grpId="0" animBg="1"/>
      <p:bldP spid="160852" grpId="0" animBg="1"/>
      <p:bldP spid="160853" grpId="0" animBg="1"/>
      <p:bldP spid="160854" grpId="0" animBg="1"/>
      <p:bldP spid="160855" grpId="0" animBg="1"/>
      <p:bldP spid="160856" grpId="0" animBg="1"/>
      <p:bldP spid="160857" grpId="0" animBg="1"/>
      <p:bldP spid="160858" grpId="0" animBg="1"/>
      <p:bldP spid="160859" grpId="0" animBg="1"/>
      <p:bldP spid="160860" grpId="0" animBg="1"/>
      <p:bldP spid="160861" grpId="0" animBg="1"/>
      <p:bldP spid="160862" grpId="0" animBg="1"/>
      <p:bldP spid="160863" grpId="0" animBg="1"/>
      <p:bldP spid="160864" grpId="0" animBg="1"/>
      <p:bldP spid="160865" grpId="0" animBg="1"/>
      <p:bldP spid="160866" grpId="0" animBg="1"/>
      <p:bldP spid="160867" grpId="0" animBg="1"/>
      <p:bldP spid="160868" grpId="0" animBg="1"/>
      <p:bldP spid="160869" grpId="0" animBg="1"/>
      <p:bldP spid="160870" grpId="0" animBg="1"/>
      <p:bldP spid="160871" grpId="0" animBg="1"/>
      <p:bldP spid="160872" grpId="0" animBg="1"/>
      <p:bldP spid="160873" grpId="0" animBg="1"/>
      <p:bldP spid="160874" grpId="0"/>
      <p:bldP spid="1608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SOIL (contd.)</a:t>
            </a:r>
          </a:p>
        </p:txBody>
      </p:sp>
      <p:sp>
        <p:nvSpPr>
          <p:cNvPr id="161795" name="Rectangle 3"/>
          <p:cNvSpPr>
            <a:spLocks noGrp="1" noChangeArrowheads="1"/>
          </p:cNvSpPr>
          <p:nvPr>
            <p:ph type="body" idx="1"/>
          </p:nvPr>
        </p:nvSpPr>
        <p:spPr/>
        <p:txBody>
          <a:bodyPr/>
          <a:lstStyle/>
          <a:p>
            <a:pPr eaLnBrk="1" hangingPunct="1">
              <a:lnSpc>
                <a:spcPct val="90000"/>
              </a:lnSpc>
            </a:pPr>
            <a:r>
              <a:rPr lang="en-US" b="1" smtClean="0"/>
              <a:t>SOIL DENSITY</a:t>
            </a:r>
            <a:r>
              <a:rPr lang="en-US" smtClean="0"/>
              <a:t> (contd.)</a:t>
            </a:r>
          </a:p>
          <a:p>
            <a:pPr lvl="1" eaLnBrk="1" hangingPunct="1">
              <a:lnSpc>
                <a:spcPct val="90000"/>
              </a:lnSpc>
            </a:pPr>
            <a:r>
              <a:rPr lang="en-US" smtClean="0"/>
              <a:t>In construction of building pads and roadways, </a:t>
            </a:r>
            <a:r>
              <a:rPr lang="en-US" u="sng" smtClean="0"/>
              <a:t>loose soils must be </a:t>
            </a:r>
            <a:r>
              <a:rPr lang="en-US" b="1" u="sng" smtClean="0"/>
              <a:t>compacted</a:t>
            </a:r>
            <a:r>
              <a:rPr lang="en-US" u="sng" smtClean="0"/>
              <a:t> to improve their strength by increasing their </a:t>
            </a:r>
            <a:r>
              <a:rPr lang="en-US" b="1" i="1" u="sng" smtClean="0"/>
              <a:t>density</a:t>
            </a:r>
            <a:r>
              <a:rPr lang="en-US" u="sng" smtClean="0"/>
              <a:t>.</a:t>
            </a:r>
          </a:p>
          <a:p>
            <a:pPr lvl="1" eaLnBrk="1" hangingPunct="1">
              <a:lnSpc>
                <a:spcPct val="90000"/>
              </a:lnSpc>
            </a:pPr>
            <a:r>
              <a:rPr lang="en-US" b="1" smtClean="0"/>
              <a:t>Compaction</a:t>
            </a:r>
            <a:r>
              <a:rPr lang="en-US" smtClean="0"/>
              <a:t> is the </a:t>
            </a:r>
            <a:r>
              <a:rPr lang="en-US" b="1" smtClean="0"/>
              <a:t>densification</a:t>
            </a:r>
            <a:r>
              <a:rPr lang="en-US" smtClean="0"/>
              <a:t> of soil by </a:t>
            </a:r>
            <a:r>
              <a:rPr lang="en-US" b="1" smtClean="0"/>
              <a:t>removing air voids </a:t>
            </a:r>
            <a:r>
              <a:rPr lang="en-US" smtClean="0"/>
              <a:t>using </a:t>
            </a:r>
            <a:r>
              <a:rPr lang="en-US" b="1" smtClean="0"/>
              <a:t>mechanical equipment </a:t>
            </a:r>
            <a:r>
              <a:rPr lang="en-US" smtClean="0"/>
              <a:t>(vibratory plates and rollers, or static rollers).</a:t>
            </a:r>
          </a:p>
          <a:p>
            <a:pPr lvl="1" eaLnBrk="1" hangingPunct="1">
              <a:lnSpc>
                <a:spcPct val="90000"/>
              </a:lnSpc>
            </a:pPr>
            <a:r>
              <a:rPr lang="en-US" smtClean="0"/>
              <a:t>The </a:t>
            </a:r>
            <a:r>
              <a:rPr lang="en-US" b="1" smtClean="0"/>
              <a:t>degree of compaction</a:t>
            </a:r>
            <a:r>
              <a:rPr lang="en-US" smtClean="0"/>
              <a:t> is measured in terms of a soil’s </a:t>
            </a:r>
            <a:r>
              <a:rPr lang="en-US" b="1" i="1" smtClean="0"/>
              <a:t>dry density</a:t>
            </a:r>
            <a:r>
              <a:rPr 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1795">
                                            <p:txEl>
                                              <p:pRg st="1" end="1"/>
                                            </p:txEl>
                                          </p:spTgt>
                                        </p:tgtEl>
                                        <p:attrNameLst>
                                          <p:attrName>style.visibility</p:attrName>
                                        </p:attrNameLst>
                                      </p:cBhvr>
                                      <p:to>
                                        <p:strVal val="visible"/>
                                      </p:to>
                                    </p:set>
                                    <p:anim calcmode="lin" valueType="num">
                                      <p:cBhvr additive="base">
                                        <p:cTn id="7" dur="500" fill="hold"/>
                                        <p:tgtEl>
                                          <p:spTgt spid="16179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1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1795">
                                            <p:txEl>
                                              <p:pRg st="2" end="2"/>
                                            </p:txEl>
                                          </p:spTgt>
                                        </p:tgtEl>
                                        <p:attrNameLst>
                                          <p:attrName>style.visibility</p:attrName>
                                        </p:attrNameLst>
                                      </p:cBhvr>
                                      <p:to>
                                        <p:strVal val="visible"/>
                                      </p:to>
                                    </p:set>
                                    <p:anim calcmode="lin" valueType="num">
                                      <p:cBhvr additive="base">
                                        <p:cTn id="13" dur="500" fill="hold"/>
                                        <p:tgtEl>
                                          <p:spTgt spid="16179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1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anim calcmode="lin" valueType="num">
                                      <p:cBhvr additive="base">
                                        <p:cTn id="19" dur="500" fill="hold"/>
                                        <p:tgtEl>
                                          <p:spTgt spid="1617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17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SOIL (Contd.)</a:t>
            </a:r>
          </a:p>
        </p:txBody>
      </p:sp>
      <p:sp>
        <p:nvSpPr>
          <p:cNvPr id="162819" name="Rectangle 3"/>
          <p:cNvSpPr>
            <a:spLocks noGrp="1" noChangeArrowheads="1"/>
          </p:cNvSpPr>
          <p:nvPr>
            <p:ph type="body" idx="1"/>
          </p:nvPr>
        </p:nvSpPr>
        <p:spPr/>
        <p:txBody>
          <a:bodyPr/>
          <a:lstStyle/>
          <a:p>
            <a:pPr eaLnBrk="1" hangingPunct="1"/>
            <a:r>
              <a:rPr lang="en-US" b="1" smtClean="0"/>
              <a:t>SOIL DENSITY</a:t>
            </a:r>
            <a:r>
              <a:rPr lang="en-US" smtClean="0"/>
              <a:t> (contd.)</a:t>
            </a:r>
          </a:p>
          <a:p>
            <a:pPr lvl="1" eaLnBrk="1" hangingPunct="1"/>
            <a:r>
              <a:rPr lang="en-US" smtClean="0"/>
              <a:t>FIELD DENSITY TESTS</a:t>
            </a:r>
          </a:p>
          <a:p>
            <a:pPr lvl="2" eaLnBrk="1" hangingPunct="1"/>
            <a:r>
              <a:rPr lang="en-US" smtClean="0"/>
              <a:t>The </a:t>
            </a:r>
            <a:r>
              <a:rPr lang="en-US" b="1" smtClean="0"/>
              <a:t>in-place (in-situ) density</a:t>
            </a:r>
            <a:r>
              <a:rPr lang="en-US" smtClean="0"/>
              <a:t> of soil in the field can be determined or measured in the field (on the construction site) by:</a:t>
            </a:r>
          </a:p>
          <a:p>
            <a:pPr lvl="3" eaLnBrk="1" hangingPunct="1"/>
            <a:r>
              <a:rPr lang="en-US" b="1" smtClean="0"/>
              <a:t>Sand Cone Method (ASTM D 1556)</a:t>
            </a:r>
          </a:p>
          <a:p>
            <a:pPr lvl="3" eaLnBrk="1" hangingPunct="1"/>
            <a:r>
              <a:rPr lang="en-US" b="1" smtClean="0"/>
              <a:t>Nuclear Method (ASTM D 2922)</a:t>
            </a:r>
          </a:p>
          <a:p>
            <a:pPr lvl="3" algn="just" eaLnBrk="1" hangingPunct="1"/>
            <a:r>
              <a:rPr lang="en-US" smtClean="0"/>
              <a:t>Both test methods give accurate results, but since the Sand Cone Method is quite cumbersome to conduct in the field, the   Nuclear Method is used almost exclusively today.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anim calcmode="lin" valueType="num">
                                      <p:cBhvr additive="base">
                                        <p:cTn id="7" dur="500" fill="hold"/>
                                        <p:tgtEl>
                                          <p:spTgt spid="1628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2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2819">
                                            <p:txEl>
                                              <p:pRg st="2" end="2"/>
                                            </p:txEl>
                                          </p:spTgt>
                                        </p:tgtEl>
                                        <p:attrNameLst>
                                          <p:attrName>style.visibility</p:attrName>
                                        </p:attrNameLst>
                                      </p:cBhvr>
                                      <p:to>
                                        <p:strVal val="visible"/>
                                      </p:to>
                                    </p:set>
                                    <p:anim calcmode="lin" valueType="num">
                                      <p:cBhvr additive="base">
                                        <p:cTn id="13" dur="500" fill="hold"/>
                                        <p:tgtEl>
                                          <p:spTgt spid="1628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2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62819">
                                            <p:txEl>
                                              <p:pRg st="3" end="3"/>
                                            </p:txEl>
                                          </p:spTgt>
                                        </p:tgtEl>
                                        <p:attrNameLst>
                                          <p:attrName>style.visibility</p:attrName>
                                        </p:attrNameLst>
                                      </p:cBhvr>
                                      <p:to>
                                        <p:strVal val="visible"/>
                                      </p:to>
                                    </p:set>
                                    <p:anim calcmode="lin" valueType="num">
                                      <p:cBhvr additive="base">
                                        <p:cTn id="19" dur="500" fill="hold"/>
                                        <p:tgtEl>
                                          <p:spTgt spid="16281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2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62819">
                                            <p:txEl>
                                              <p:pRg st="4" end="4"/>
                                            </p:txEl>
                                          </p:spTgt>
                                        </p:tgtEl>
                                        <p:attrNameLst>
                                          <p:attrName>style.visibility</p:attrName>
                                        </p:attrNameLst>
                                      </p:cBhvr>
                                      <p:to>
                                        <p:strVal val="visible"/>
                                      </p:to>
                                    </p:set>
                                    <p:anim calcmode="lin" valueType="num">
                                      <p:cBhvr additive="base">
                                        <p:cTn id="25" dur="500" fill="hold"/>
                                        <p:tgtEl>
                                          <p:spTgt spid="16281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2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62819">
                                            <p:txEl>
                                              <p:pRg st="5" end="5"/>
                                            </p:txEl>
                                          </p:spTgt>
                                        </p:tgtEl>
                                        <p:attrNameLst>
                                          <p:attrName>style.visibility</p:attrName>
                                        </p:attrNameLst>
                                      </p:cBhvr>
                                      <p:to>
                                        <p:strVal val="visible"/>
                                      </p:to>
                                    </p:set>
                                    <p:anim calcmode="lin" valueType="num">
                                      <p:cBhvr additive="base">
                                        <p:cTn id="31" dur="500" fill="hold"/>
                                        <p:tgtEl>
                                          <p:spTgt spid="16281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28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SOIL (Contd.)</a:t>
            </a:r>
          </a:p>
        </p:txBody>
      </p:sp>
      <p:sp>
        <p:nvSpPr>
          <p:cNvPr id="163843" name="Rectangle 3"/>
          <p:cNvSpPr>
            <a:spLocks noGrp="1" noChangeArrowheads="1"/>
          </p:cNvSpPr>
          <p:nvPr>
            <p:ph type="body" idx="1"/>
          </p:nvPr>
        </p:nvSpPr>
        <p:spPr/>
        <p:txBody>
          <a:bodyPr/>
          <a:lstStyle/>
          <a:p>
            <a:pPr eaLnBrk="1" hangingPunct="1">
              <a:lnSpc>
                <a:spcPct val="80000"/>
              </a:lnSpc>
            </a:pPr>
            <a:r>
              <a:rPr lang="en-US" sz="2600" b="1" smtClean="0"/>
              <a:t>SOIL DENSITY</a:t>
            </a:r>
            <a:r>
              <a:rPr lang="en-US" sz="2600" smtClean="0"/>
              <a:t> (contd.)</a:t>
            </a:r>
          </a:p>
          <a:p>
            <a:pPr lvl="1" eaLnBrk="1" hangingPunct="1">
              <a:lnSpc>
                <a:spcPct val="80000"/>
              </a:lnSpc>
            </a:pPr>
            <a:r>
              <a:rPr lang="en-US" sz="2200" smtClean="0"/>
              <a:t>FIELD DENSITY TESTS (Contd.)</a:t>
            </a:r>
          </a:p>
          <a:p>
            <a:pPr lvl="2" eaLnBrk="1" hangingPunct="1">
              <a:lnSpc>
                <a:spcPct val="80000"/>
              </a:lnSpc>
            </a:pPr>
            <a:r>
              <a:rPr lang="en-US" b="1" smtClean="0"/>
              <a:t>SAND CONE METHOD</a:t>
            </a:r>
          </a:p>
          <a:p>
            <a:pPr lvl="3" eaLnBrk="1" hangingPunct="1">
              <a:lnSpc>
                <a:spcPct val="80000"/>
              </a:lnSpc>
            </a:pPr>
            <a:r>
              <a:rPr lang="en-US" smtClean="0"/>
              <a:t>In the </a:t>
            </a:r>
            <a:r>
              <a:rPr lang="en-US" b="1" smtClean="0"/>
              <a:t>Sand Cone Method</a:t>
            </a:r>
            <a:r>
              <a:rPr lang="en-US" smtClean="0"/>
              <a:t>, a sample of soil about the size of a large grapefruit is carefully extracted manually from the ground surface, leaving a small hole in the ground.</a:t>
            </a:r>
          </a:p>
          <a:p>
            <a:pPr lvl="3" eaLnBrk="1" hangingPunct="1">
              <a:lnSpc>
                <a:spcPct val="80000"/>
              </a:lnSpc>
            </a:pPr>
            <a:r>
              <a:rPr lang="en-US" smtClean="0"/>
              <a:t>The hole is then filled with pure sand of a known unit weight (Ottawa Sand) from the sand cone fixture-this determines the hole volume.</a:t>
            </a:r>
          </a:p>
          <a:p>
            <a:pPr lvl="3" eaLnBrk="1" hangingPunct="1">
              <a:lnSpc>
                <a:spcPct val="80000"/>
              </a:lnSpc>
            </a:pPr>
            <a:r>
              <a:rPr lang="en-US" smtClean="0"/>
              <a:t>The soil sample is then weighed and both wet and dry densities are determined by dividing the wet and dry sample weights by the volume of the hole.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anim calcmode="lin" valueType="num">
                                      <p:cBhvr additive="base">
                                        <p:cTn id="7" dur="500" fill="hold"/>
                                        <p:tgtEl>
                                          <p:spTgt spid="16384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63843">
                                            <p:txEl>
                                              <p:pRg st="3" end="3"/>
                                            </p:txEl>
                                          </p:spTgt>
                                        </p:tgtEl>
                                        <p:attrNameLst>
                                          <p:attrName>style.visibility</p:attrName>
                                        </p:attrNameLst>
                                      </p:cBhvr>
                                      <p:to>
                                        <p:strVal val="visible"/>
                                      </p:to>
                                    </p:set>
                                    <p:anim calcmode="lin" valueType="num">
                                      <p:cBhvr additive="base">
                                        <p:cTn id="13" dur="500" fill="hold"/>
                                        <p:tgtEl>
                                          <p:spTgt spid="16384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63843">
                                            <p:txEl>
                                              <p:pRg st="4" end="4"/>
                                            </p:txEl>
                                          </p:spTgt>
                                        </p:tgtEl>
                                        <p:attrNameLst>
                                          <p:attrName>style.visibility</p:attrName>
                                        </p:attrNameLst>
                                      </p:cBhvr>
                                      <p:to>
                                        <p:strVal val="visible"/>
                                      </p:to>
                                    </p:set>
                                    <p:anim calcmode="lin" valueType="num">
                                      <p:cBhvr additive="base">
                                        <p:cTn id="19" dur="500" fill="hold"/>
                                        <p:tgtEl>
                                          <p:spTgt spid="1638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63843">
                                            <p:txEl>
                                              <p:pRg st="5" end="5"/>
                                            </p:txEl>
                                          </p:spTgt>
                                        </p:tgtEl>
                                        <p:attrNameLst>
                                          <p:attrName>style.visibility</p:attrName>
                                        </p:attrNameLst>
                                      </p:cBhvr>
                                      <p:to>
                                        <p:strVal val="visible"/>
                                      </p:to>
                                    </p:set>
                                    <p:anim calcmode="lin" valueType="num">
                                      <p:cBhvr additive="base">
                                        <p:cTn id="25" dur="500" fill="hold"/>
                                        <p:tgtEl>
                                          <p:spTgt spid="16384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and cone"/>
          <p:cNvPicPr>
            <a:picLocks noChangeAspect="1" noChangeArrowheads="1"/>
          </p:cNvPicPr>
          <p:nvPr/>
        </p:nvPicPr>
        <p:blipFill>
          <a:blip r:embed="rId2" cstate="print"/>
          <a:srcRect/>
          <a:stretch>
            <a:fillRect/>
          </a:stretch>
        </p:blipFill>
        <p:spPr bwMode="auto">
          <a:xfrm>
            <a:off x="3128963" y="1676400"/>
            <a:ext cx="3451225" cy="4343400"/>
          </a:xfrm>
          <a:prstGeom prst="rect">
            <a:avLst/>
          </a:prstGeom>
          <a:noFill/>
          <a:ln w="9525">
            <a:noFill/>
            <a:miter lim="800000"/>
            <a:headEnd/>
            <a:tailEnd/>
          </a:ln>
        </p:spPr>
      </p:pic>
      <p:sp>
        <p:nvSpPr>
          <p:cNvPr id="26627" name="Text Box 3"/>
          <p:cNvSpPr txBox="1">
            <a:spLocks noChangeArrowheads="1"/>
          </p:cNvSpPr>
          <p:nvPr/>
        </p:nvSpPr>
        <p:spPr bwMode="auto">
          <a:xfrm>
            <a:off x="2133600" y="6248400"/>
            <a:ext cx="6019800" cy="366713"/>
          </a:xfrm>
          <a:prstGeom prst="rect">
            <a:avLst/>
          </a:prstGeom>
          <a:noFill/>
          <a:ln w="9525">
            <a:noFill/>
            <a:miter lim="800000"/>
            <a:headEnd/>
            <a:tailEnd/>
          </a:ln>
        </p:spPr>
        <p:txBody>
          <a:bodyPr>
            <a:spAutoFit/>
          </a:bodyPr>
          <a:lstStyle/>
          <a:p>
            <a:pPr>
              <a:spcBef>
                <a:spcPct val="50000"/>
              </a:spcBef>
            </a:pPr>
            <a:r>
              <a:rPr lang="en-US" b="1"/>
              <a:t>SAND CONE DENSITY TEST APPARATUS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SOIL (Contd.)</a:t>
            </a:r>
          </a:p>
        </p:txBody>
      </p:sp>
      <p:sp>
        <p:nvSpPr>
          <p:cNvPr id="165891" name="Rectangle 3"/>
          <p:cNvSpPr>
            <a:spLocks noGrp="1" noChangeArrowheads="1"/>
          </p:cNvSpPr>
          <p:nvPr>
            <p:ph type="body" idx="1"/>
          </p:nvPr>
        </p:nvSpPr>
        <p:spPr/>
        <p:txBody>
          <a:bodyPr/>
          <a:lstStyle/>
          <a:p>
            <a:pPr eaLnBrk="1" hangingPunct="1">
              <a:lnSpc>
                <a:spcPct val="80000"/>
              </a:lnSpc>
            </a:pPr>
            <a:r>
              <a:rPr lang="en-US" sz="2600" b="1" dirty="0" smtClean="0"/>
              <a:t>SOIL DENSITY</a:t>
            </a:r>
            <a:r>
              <a:rPr lang="en-US" sz="2600" dirty="0" smtClean="0"/>
              <a:t> (contd.)</a:t>
            </a:r>
          </a:p>
          <a:p>
            <a:pPr lvl="1" eaLnBrk="1" hangingPunct="1">
              <a:lnSpc>
                <a:spcPct val="80000"/>
              </a:lnSpc>
            </a:pPr>
            <a:r>
              <a:rPr lang="en-US" sz="2200" dirty="0" smtClean="0"/>
              <a:t>FIELD DENSITY TESTS (Contd.)</a:t>
            </a:r>
          </a:p>
          <a:p>
            <a:pPr lvl="2" eaLnBrk="1" hangingPunct="1">
              <a:lnSpc>
                <a:spcPct val="80000"/>
              </a:lnSpc>
            </a:pPr>
            <a:r>
              <a:rPr lang="en-US" sz="2100" b="1" dirty="0" smtClean="0"/>
              <a:t>NUCLEAR METHOD</a:t>
            </a:r>
          </a:p>
          <a:p>
            <a:pPr lvl="3" eaLnBrk="1" hangingPunct="1">
              <a:lnSpc>
                <a:spcPct val="80000"/>
              </a:lnSpc>
            </a:pPr>
            <a:r>
              <a:rPr lang="en-US" dirty="0" smtClean="0"/>
              <a:t>In the </a:t>
            </a:r>
            <a:r>
              <a:rPr lang="en-US" b="1" dirty="0" smtClean="0"/>
              <a:t>Nuclear Method</a:t>
            </a:r>
            <a:r>
              <a:rPr lang="en-US" dirty="0" smtClean="0"/>
              <a:t>, a device called a </a:t>
            </a:r>
            <a:r>
              <a:rPr lang="en-US" b="1" dirty="0" smtClean="0"/>
              <a:t>“Nuclear Density Gage” </a:t>
            </a:r>
            <a:r>
              <a:rPr lang="en-US" dirty="0" smtClean="0"/>
              <a:t>is employed.</a:t>
            </a:r>
          </a:p>
          <a:p>
            <a:pPr lvl="3" eaLnBrk="1" hangingPunct="1">
              <a:lnSpc>
                <a:spcPct val="80000"/>
              </a:lnSpc>
            </a:pPr>
            <a:r>
              <a:rPr lang="en-US" dirty="0" smtClean="0"/>
              <a:t>The gage consists of a rectangular metallic box with a vertical metal handle at one end.</a:t>
            </a:r>
          </a:p>
          <a:p>
            <a:pPr lvl="3" eaLnBrk="1" hangingPunct="1">
              <a:lnSpc>
                <a:spcPct val="80000"/>
              </a:lnSpc>
            </a:pPr>
            <a:r>
              <a:rPr lang="en-US" dirty="0" smtClean="0"/>
              <a:t>The handle can slide up and down and when the gage is placed on the ground, the handle is pushed downward, allowing a probe fabricated out of a radioactive metal (Cesium) to penetrate the soil a distance of one foot.</a:t>
            </a:r>
          </a:p>
          <a:p>
            <a:pPr lvl="3" eaLnBrk="1" hangingPunct="1">
              <a:lnSpc>
                <a:spcPct val="80000"/>
              </a:lnSpc>
            </a:pPr>
            <a:r>
              <a:rPr lang="en-US" dirty="0" smtClean="0"/>
              <a:t>The emitted radiation is measured by the gage and translated into magnitudes of soil density and moisture content.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65891">
                                            <p:txEl>
                                              <p:pRg st="2" end="2"/>
                                            </p:txEl>
                                          </p:spTgt>
                                        </p:tgtEl>
                                        <p:attrNameLst>
                                          <p:attrName>style.visibility</p:attrName>
                                        </p:attrNameLst>
                                      </p:cBhvr>
                                      <p:to>
                                        <p:strVal val="visible"/>
                                      </p:to>
                                    </p:set>
                                    <p:anim calcmode="lin" valueType="num">
                                      <p:cBhvr additive="base">
                                        <p:cTn id="7" dur="500" fill="hold"/>
                                        <p:tgtEl>
                                          <p:spTgt spid="16589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5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65891">
                                            <p:txEl>
                                              <p:pRg st="3" end="3"/>
                                            </p:txEl>
                                          </p:spTgt>
                                        </p:tgtEl>
                                        <p:attrNameLst>
                                          <p:attrName>style.visibility</p:attrName>
                                        </p:attrNameLst>
                                      </p:cBhvr>
                                      <p:to>
                                        <p:strVal val="visible"/>
                                      </p:to>
                                    </p:set>
                                    <p:anim calcmode="lin" valueType="num">
                                      <p:cBhvr additive="base">
                                        <p:cTn id="13" dur="500" fill="hold"/>
                                        <p:tgtEl>
                                          <p:spTgt spid="165891">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5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65891">
                                            <p:txEl>
                                              <p:pRg st="4" end="4"/>
                                            </p:txEl>
                                          </p:spTgt>
                                        </p:tgtEl>
                                        <p:attrNameLst>
                                          <p:attrName>style.visibility</p:attrName>
                                        </p:attrNameLst>
                                      </p:cBhvr>
                                      <p:to>
                                        <p:strVal val="visible"/>
                                      </p:to>
                                    </p:set>
                                    <p:anim calcmode="lin" valueType="num">
                                      <p:cBhvr additive="base">
                                        <p:cTn id="19" dur="500" fill="hold"/>
                                        <p:tgtEl>
                                          <p:spTgt spid="16589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5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65891">
                                            <p:txEl>
                                              <p:pRg st="5" end="5"/>
                                            </p:txEl>
                                          </p:spTgt>
                                        </p:tgtEl>
                                        <p:attrNameLst>
                                          <p:attrName>style.visibility</p:attrName>
                                        </p:attrNameLst>
                                      </p:cBhvr>
                                      <p:to>
                                        <p:strVal val="visible"/>
                                      </p:to>
                                    </p:set>
                                    <p:anim calcmode="lin" valueType="num">
                                      <p:cBhvr additive="base">
                                        <p:cTn id="25" dur="500" fill="hold"/>
                                        <p:tgtEl>
                                          <p:spTgt spid="16589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5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65891">
                                            <p:txEl>
                                              <p:pRg st="6" end="6"/>
                                            </p:txEl>
                                          </p:spTgt>
                                        </p:tgtEl>
                                        <p:attrNameLst>
                                          <p:attrName>style.visibility</p:attrName>
                                        </p:attrNameLst>
                                      </p:cBhvr>
                                      <p:to>
                                        <p:strVal val="visible"/>
                                      </p:to>
                                    </p:set>
                                    <p:anim calcmode="lin" valueType="num">
                                      <p:cBhvr additive="base">
                                        <p:cTn id="31" dur="500" fill="hold"/>
                                        <p:tgtEl>
                                          <p:spTgt spid="16589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58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a:t>
            </a:r>
            <a:r>
              <a:rPr lang="en-US" dirty="0" err="1" smtClean="0"/>
              <a:t>Sitework</a:t>
            </a:r>
            <a:endParaRPr lang="en-US" dirty="0"/>
          </a:p>
        </p:txBody>
      </p:sp>
      <p:sp>
        <p:nvSpPr>
          <p:cNvPr id="3" name="Content Placeholder 2"/>
          <p:cNvSpPr>
            <a:spLocks noGrp="1"/>
          </p:cNvSpPr>
          <p:nvPr>
            <p:ph idx="1"/>
          </p:nvPr>
        </p:nvSpPr>
        <p:spPr>
          <a:xfrm>
            <a:off x="779463" y="1447800"/>
            <a:ext cx="7583487" cy="1447800"/>
          </a:xfrm>
        </p:spPr>
        <p:txBody>
          <a:bodyPr/>
          <a:lstStyle/>
          <a:p>
            <a:pPr marL="287338" indent="0" algn="just">
              <a:buNone/>
            </a:pPr>
            <a:r>
              <a:rPr lang="en-US" sz="2000" i="1" dirty="0" smtClean="0"/>
              <a:t>“Exposition and critical analysis of practical and sequential aspects of converting </a:t>
            </a:r>
            <a:r>
              <a:rPr lang="en-US" sz="2000" b="1" i="1" dirty="0" smtClean="0">
                <a:solidFill>
                  <a:srgbClr val="FFFF00"/>
                </a:solidFill>
                <a:effectLst>
                  <a:outerShdw blurRad="38100" dist="38100" dir="2700000" algn="tl">
                    <a:srgbClr val="000000">
                      <a:alpha val="43137"/>
                    </a:srgbClr>
                  </a:outerShdw>
                </a:effectLst>
              </a:rPr>
              <a:t>raw land</a:t>
            </a:r>
            <a:r>
              <a:rPr lang="en-US" sz="2000" i="1" dirty="0" smtClean="0"/>
              <a:t> to </a:t>
            </a:r>
            <a:r>
              <a:rPr lang="en-US" sz="2000" b="1" i="1" dirty="0" smtClean="0">
                <a:solidFill>
                  <a:srgbClr val="FFFF00"/>
                </a:solidFill>
                <a:effectLst>
                  <a:outerShdw blurRad="38100" dist="38100" dir="2700000" algn="tl">
                    <a:srgbClr val="000000">
                      <a:alpha val="43137"/>
                    </a:srgbClr>
                  </a:outerShdw>
                </a:effectLst>
              </a:rPr>
              <a:t>finished product</a:t>
            </a:r>
            <a:r>
              <a:rPr lang="en-US" sz="2000" i="1" dirty="0" smtClean="0"/>
              <a:t>. Course will define various steps and discuss techniques of accomplishment.”</a:t>
            </a:r>
          </a:p>
        </p:txBody>
      </p:sp>
      <p:sp>
        <p:nvSpPr>
          <p:cNvPr id="4" name="Slide Number Placeholder 3"/>
          <p:cNvSpPr>
            <a:spLocks noGrp="1"/>
          </p:cNvSpPr>
          <p:nvPr>
            <p:ph type="sldNum" sz="quarter" idx="12"/>
          </p:nvPr>
        </p:nvSpPr>
        <p:spPr/>
        <p:txBody>
          <a:bodyPr/>
          <a:lstStyle/>
          <a:p>
            <a:fld id="{7FA5B9A7-3193-4675-85BE-8C350C377926}" type="slidenum">
              <a:rPr lang="en-US" smtClean="0"/>
              <a:pPr/>
              <a:t>3</a:t>
            </a:fld>
            <a:endParaRPr lang="en-US"/>
          </a:p>
        </p:txBody>
      </p:sp>
      <p:sp>
        <p:nvSpPr>
          <p:cNvPr id="5" name="TextBox 4"/>
          <p:cNvSpPr txBox="1"/>
          <p:nvPr/>
        </p:nvSpPr>
        <p:spPr>
          <a:xfrm>
            <a:off x="779463" y="3200400"/>
            <a:ext cx="3364992"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b="1" dirty="0">
                <a:solidFill>
                  <a:srgbClr val="FFFF00"/>
                </a:solidFill>
                <a:effectLst>
                  <a:outerShdw blurRad="38100" dist="38100" dir="2700000" algn="tl">
                    <a:srgbClr val="000000">
                      <a:alpha val="43137"/>
                    </a:srgbClr>
                  </a:outerShdw>
                </a:effectLst>
              </a:rPr>
              <a:t>Raw Land</a:t>
            </a:r>
          </a:p>
        </p:txBody>
      </p:sp>
      <p:sp>
        <p:nvSpPr>
          <p:cNvPr id="6" name="TextBox 5"/>
          <p:cNvSpPr txBox="1"/>
          <p:nvPr/>
        </p:nvSpPr>
        <p:spPr>
          <a:xfrm>
            <a:off x="4906518" y="3200400"/>
            <a:ext cx="3456432"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b="1" dirty="0" smtClean="0">
                <a:solidFill>
                  <a:srgbClr val="FFFF00"/>
                </a:solidFill>
                <a:effectLst>
                  <a:outerShdw blurRad="38100" dist="38100" dir="2700000" algn="tl">
                    <a:srgbClr val="000000">
                      <a:alpha val="43137"/>
                    </a:srgbClr>
                  </a:outerShdw>
                </a:effectLst>
              </a:rPr>
              <a:t>Finished Product</a:t>
            </a:r>
            <a:endParaRPr lang="en-US" sz="1400" b="1" dirty="0">
              <a:solidFill>
                <a:srgbClr val="FFFF00"/>
              </a:solidFill>
              <a:effectLst>
                <a:outerShdw blurRad="38100" dist="38100" dir="2700000" algn="tl">
                  <a:srgbClr val="000000">
                    <a:alpha val="43137"/>
                  </a:srgbClr>
                </a:outerShdw>
              </a:effectLst>
            </a:endParaRPr>
          </a:p>
        </p:txBody>
      </p:sp>
      <p:pic>
        <p:nvPicPr>
          <p:cNvPr id="1028" name="Picture 4" descr="http://www.micefa.org/images/stories/florida_international.jpg"/>
          <p:cNvPicPr>
            <a:picLocks noChangeAspect="1" noChangeArrowheads="1"/>
          </p:cNvPicPr>
          <p:nvPr/>
        </p:nvPicPr>
        <p:blipFill>
          <a:blip r:embed="rId2" cstate="print"/>
          <a:srcRect/>
          <a:stretch>
            <a:fillRect/>
          </a:stretch>
        </p:blipFill>
        <p:spPr bwMode="auto">
          <a:xfrm>
            <a:off x="4904227" y="3505200"/>
            <a:ext cx="3458723" cy="2286000"/>
          </a:xfrm>
          <a:prstGeom prst="rect">
            <a:avLst/>
          </a:prstGeom>
        </p:spPr>
        <p:style>
          <a:lnRef idx="1">
            <a:schemeClr val="accent1"/>
          </a:lnRef>
          <a:fillRef idx="3">
            <a:schemeClr val="accent1"/>
          </a:fillRef>
          <a:effectRef idx="2">
            <a:schemeClr val="accent1"/>
          </a:effectRef>
          <a:fontRef idx="minor">
            <a:schemeClr val="lt1"/>
          </a:fontRef>
        </p:style>
      </p:pic>
      <p:pic>
        <p:nvPicPr>
          <p:cNvPr id="1030" name="Picture 6" descr="FIU started from an airfield"/>
          <p:cNvPicPr>
            <a:picLocks noChangeAspect="1" noChangeArrowheads="1"/>
          </p:cNvPicPr>
          <p:nvPr/>
        </p:nvPicPr>
        <p:blipFill>
          <a:blip r:embed="rId3" cstate="print"/>
          <a:srcRect/>
          <a:stretch>
            <a:fillRect/>
          </a:stretch>
        </p:blipFill>
        <p:spPr bwMode="auto">
          <a:xfrm>
            <a:off x="779463" y="3505200"/>
            <a:ext cx="3361764" cy="2286000"/>
          </a:xfrm>
          <a:prstGeom prst="rect">
            <a:avLst/>
          </a:prstGeom>
        </p:spPr>
        <p:style>
          <a:lnRef idx="1">
            <a:schemeClr val="accent1"/>
          </a:lnRef>
          <a:fillRef idx="3">
            <a:schemeClr val="accent1"/>
          </a:fillRef>
          <a:effectRef idx="2">
            <a:schemeClr val="accent1"/>
          </a:effectRef>
          <a:fontRef idx="minor">
            <a:schemeClr val="lt1"/>
          </a:fontRef>
        </p:style>
      </p:pic>
      <p:sp>
        <p:nvSpPr>
          <p:cNvPr id="10" name="Right Arrow 9"/>
          <p:cNvSpPr/>
          <p:nvPr/>
        </p:nvSpPr>
        <p:spPr>
          <a:xfrm>
            <a:off x="4256027" y="4419600"/>
            <a:ext cx="533400" cy="4572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971800" y="1600200"/>
            <a:ext cx="3505200" cy="4495800"/>
          </a:xfrm>
          <a:prstGeom prst="rect">
            <a:avLst/>
          </a:prstGeom>
          <a:noFill/>
          <a:ln w="9525">
            <a:noFill/>
            <a:miter lim="800000"/>
            <a:headEnd/>
            <a:tailEnd/>
          </a:ln>
        </p:spPr>
      </p:pic>
      <p:sp>
        <p:nvSpPr>
          <p:cNvPr id="28675" name="Text Box 3"/>
          <p:cNvSpPr txBox="1">
            <a:spLocks noChangeArrowheads="1"/>
          </p:cNvSpPr>
          <p:nvPr/>
        </p:nvSpPr>
        <p:spPr bwMode="auto">
          <a:xfrm>
            <a:off x="2895600" y="6248400"/>
            <a:ext cx="4191000" cy="366713"/>
          </a:xfrm>
          <a:prstGeom prst="rect">
            <a:avLst/>
          </a:prstGeom>
          <a:noFill/>
          <a:ln w="9525">
            <a:noFill/>
            <a:miter lim="800000"/>
            <a:headEnd/>
            <a:tailEnd/>
          </a:ln>
        </p:spPr>
        <p:txBody>
          <a:bodyPr>
            <a:spAutoFit/>
          </a:bodyPr>
          <a:lstStyle/>
          <a:p>
            <a:pPr>
              <a:spcBef>
                <a:spcPct val="50000"/>
              </a:spcBef>
            </a:pPr>
            <a:r>
              <a:rPr lang="en-US" b="1"/>
              <a:t>NUCLEAR DENSITY GAGE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SOIL (Contd.)</a:t>
            </a:r>
          </a:p>
        </p:txBody>
      </p:sp>
      <p:sp>
        <p:nvSpPr>
          <p:cNvPr id="167939" name="Rectangle 3"/>
          <p:cNvSpPr>
            <a:spLocks noGrp="1" noChangeArrowheads="1"/>
          </p:cNvSpPr>
          <p:nvPr>
            <p:ph type="body" idx="1"/>
          </p:nvPr>
        </p:nvSpPr>
        <p:spPr/>
        <p:txBody>
          <a:bodyPr/>
          <a:lstStyle/>
          <a:p>
            <a:pPr eaLnBrk="1" hangingPunct="1"/>
            <a:r>
              <a:rPr lang="en-US" b="1" smtClean="0"/>
              <a:t>SOIL DENSITY</a:t>
            </a:r>
            <a:r>
              <a:rPr lang="en-US" smtClean="0"/>
              <a:t> (contd.)</a:t>
            </a:r>
          </a:p>
          <a:p>
            <a:pPr lvl="1" eaLnBrk="1" hangingPunct="1"/>
            <a:r>
              <a:rPr lang="en-US" sz="2400" smtClean="0"/>
              <a:t>MAXIMUM DENSITY AT OPTIMUM MOISTURE</a:t>
            </a:r>
          </a:p>
          <a:p>
            <a:pPr lvl="2" eaLnBrk="1" hangingPunct="1"/>
            <a:r>
              <a:rPr lang="en-US" smtClean="0"/>
              <a:t>Once we have measured the actual density of soil in the building area of our project, </a:t>
            </a:r>
            <a:r>
              <a:rPr lang="en-US" b="1" smtClean="0"/>
              <a:t>how do we know if that magnitude of density is sufficient?</a:t>
            </a:r>
          </a:p>
          <a:p>
            <a:pPr lvl="2" eaLnBrk="1" hangingPunct="1"/>
            <a:r>
              <a:rPr lang="en-US" smtClean="0"/>
              <a:t>Since soil density is a measure of compressibility and bearing capacity, </a:t>
            </a:r>
            <a:r>
              <a:rPr lang="en-US" b="1" smtClean="0"/>
              <a:t>how do we know what level of density is acceptable?</a:t>
            </a:r>
          </a:p>
          <a:p>
            <a:pPr lvl="3" eaLnBrk="1" hangingPunct="1">
              <a:buFont typeface="Wingdings" pitchFamily="2" charset="2"/>
              <a:buNone/>
            </a:pP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anim calcmode="lin" valueType="num">
                                      <p:cBhvr additive="base">
                                        <p:cTn id="7" dur="500" fill="hold"/>
                                        <p:tgtEl>
                                          <p:spTgt spid="16793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67939">
                                            <p:txEl>
                                              <p:pRg st="2" end="2"/>
                                            </p:txEl>
                                          </p:spTgt>
                                        </p:tgtEl>
                                        <p:attrNameLst>
                                          <p:attrName>style.visibility</p:attrName>
                                        </p:attrNameLst>
                                      </p:cBhvr>
                                      <p:to>
                                        <p:strVal val="visible"/>
                                      </p:to>
                                    </p:set>
                                    <p:anim calcmode="lin" valueType="num">
                                      <p:cBhvr additive="base">
                                        <p:cTn id="13" dur="500" fill="hold"/>
                                        <p:tgtEl>
                                          <p:spTgt spid="16793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7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67939">
                                            <p:txEl>
                                              <p:pRg st="3" end="3"/>
                                            </p:txEl>
                                          </p:spTgt>
                                        </p:tgtEl>
                                        <p:attrNameLst>
                                          <p:attrName>style.visibility</p:attrName>
                                        </p:attrNameLst>
                                      </p:cBhvr>
                                      <p:to>
                                        <p:strVal val="visible"/>
                                      </p:to>
                                    </p:set>
                                    <p:anim calcmode="lin" valueType="num">
                                      <p:cBhvr additive="base">
                                        <p:cTn id="19" dur="500" fill="hold"/>
                                        <p:tgtEl>
                                          <p:spTgt spid="16793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7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SOIL (Contd.)</a:t>
            </a:r>
          </a:p>
        </p:txBody>
      </p:sp>
      <p:sp>
        <p:nvSpPr>
          <p:cNvPr id="168963" name="Rectangle 3"/>
          <p:cNvSpPr>
            <a:spLocks noGrp="1" noChangeArrowheads="1"/>
          </p:cNvSpPr>
          <p:nvPr>
            <p:ph type="body" idx="1"/>
          </p:nvPr>
        </p:nvSpPr>
        <p:spPr/>
        <p:txBody>
          <a:bodyPr/>
          <a:lstStyle/>
          <a:p>
            <a:pPr eaLnBrk="1" hangingPunct="1">
              <a:lnSpc>
                <a:spcPct val="90000"/>
              </a:lnSpc>
            </a:pPr>
            <a:r>
              <a:rPr lang="en-US" sz="2600" b="1" smtClean="0"/>
              <a:t>SOIL DENSITY</a:t>
            </a:r>
            <a:r>
              <a:rPr lang="en-US" sz="2600" smtClean="0"/>
              <a:t> (contd.)</a:t>
            </a:r>
          </a:p>
          <a:p>
            <a:pPr lvl="1" eaLnBrk="1" hangingPunct="1">
              <a:lnSpc>
                <a:spcPct val="90000"/>
              </a:lnSpc>
            </a:pPr>
            <a:r>
              <a:rPr lang="en-US" sz="2000" smtClean="0"/>
              <a:t>MAXIMUM DENSITY AT OPTIMUM MOISTURE</a:t>
            </a:r>
          </a:p>
          <a:p>
            <a:pPr lvl="3" eaLnBrk="1" hangingPunct="1">
              <a:lnSpc>
                <a:spcPct val="90000"/>
              </a:lnSpc>
            </a:pPr>
            <a:r>
              <a:rPr lang="en-US" sz="1800" smtClean="0"/>
              <a:t>In 1933, </a:t>
            </a:r>
            <a:r>
              <a:rPr lang="en-US" sz="1800" b="1" smtClean="0"/>
              <a:t>R. R. Proctor</a:t>
            </a:r>
            <a:r>
              <a:rPr lang="en-US" sz="1800" smtClean="0"/>
              <a:t>, a geotechnical engineer and researcher, determined that, for a </a:t>
            </a:r>
            <a:r>
              <a:rPr lang="en-US" sz="1800" b="1" smtClean="0"/>
              <a:t>particular</a:t>
            </a:r>
            <a:r>
              <a:rPr lang="en-US" sz="1800" smtClean="0"/>
              <a:t> </a:t>
            </a:r>
            <a:r>
              <a:rPr lang="en-US" sz="1800" b="1" smtClean="0"/>
              <a:t>compaction effort </a:t>
            </a:r>
            <a:r>
              <a:rPr lang="en-US" sz="1800" smtClean="0"/>
              <a:t>on a  </a:t>
            </a:r>
            <a:r>
              <a:rPr lang="en-US" sz="1800" b="1" smtClean="0"/>
              <a:t>particular</a:t>
            </a:r>
            <a:r>
              <a:rPr lang="en-US" sz="1800" smtClean="0"/>
              <a:t> soil:</a:t>
            </a:r>
          </a:p>
          <a:p>
            <a:pPr lvl="4" eaLnBrk="1" hangingPunct="1">
              <a:lnSpc>
                <a:spcPct val="90000"/>
              </a:lnSpc>
            </a:pPr>
            <a:r>
              <a:rPr lang="en-US" sz="1800" smtClean="0"/>
              <a:t>The </a:t>
            </a:r>
            <a:r>
              <a:rPr lang="en-US" sz="1800" b="1" smtClean="0"/>
              <a:t>dry density</a:t>
            </a:r>
            <a:r>
              <a:rPr lang="en-US" sz="1800" smtClean="0"/>
              <a:t> of the soil </a:t>
            </a:r>
            <a:r>
              <a:rPr lang="en-US" sz="1800" b="1" smtClean="0"/>
              <a:t>depends on the amount of water the soil contained during compaction</a:t>
            </a:r>
            <a:r>
              <a:rPr lang="en-US" sz="1800" smtClean="0"/>
              <a:t>, and</a:t>
            </a:r>
          </a:p>
          <a:p>
            <a:pPr lvl="4" eaLnBrk="1" hangingPunct="1">
              <a:lnSpc>
                <a:spcPct val="90000"/>
              </a:lnSpc>
            </a:pPr>
            <a:r>
              <a:rPr lang="en-US" sz="1800" smtClean="0"/>
              <a:t>There is </a:t>
            </a:r>
            <a:r>
              <a:rPr lang="en-US" sz="1800" b="1" smtClean="0"/>
              <a:t>only one water content</a:t>
            </a:r>
            <a:r>
              <a:rPr lang="en-US" sz="1800" smtClean="0"/>
              <a:t>, called the </a:t>
            </a:r>
            <a:r>
              <a:rPr lang="en-US" sz="1800" b="1" i="1" smtClean="0"/>
              <a:t>Optimum Moisture Content</a:t>
            </a:r>
            <a:r>
              <a:rPr lang="en-US" sz="1800" smtClean="0"/>
              <a:t>, that will result in the </a:t>
            </a:r>
            <a:r>
              <a:rPr lang="en-US" sz="1800" b="1" i="1" smtClean="0"/>
              <a:t>MAXIMUM dry density</a:t>
            </a:r>
            <a:r>
              <a:rPr lang="en-US" sz="1800" smtClean="0"/>
              <a:t> of the soil, and</a:t>
            </a:r>
          </a:p>
          <a:p>
            <a:pPr lvl="4" eaLnBrk="1" hangingPunct="1">
              <a:lnSpc>
                <a:spcPct val="90000"/>
              </a:lnSpc>
            </a:pPr>
            <a:r>
              <a:rPr lang="en-US" sz="1800" smtClean="0"/>
              <a:t>That other water contents, </a:t>
            </a:r>
            <a:r>
              <a:rPr lang="en-US" sz="1800" b="1" smtClean="0"/>
              <a:t>both greater and lesser than this optimum value</a:t>
            </a:r>
            <a:r>
              <a:rPr lang="en-US" sz="1800" smtClean="0"/>
              <a:t>, will result in dry densities that are </a:t>
            </a:r>
            <a:r>
              <a:rPr lang="en-US" sz="1800" b="1" smtClean="0"/>
              <a:t>LESS than the maximum</a:t>
            </a:r>
            <a:r>
              <a:rPr lang="en-US" sz="1800" smtClean="0"/>
              <a:t>.</a:t>
            </a:r>
          </a:p>
          <a:p>
            <a:pPr lvl="4" eaLnBrk="1" hangingPunct="1">
              <a:lnSpc>
                <a:spcPct val="90000"/>
              </a:lnSpc>
            </a:pP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8963">
                                            <p:txEl>
                                              <p:pRg st="1" end="1"/>
                                            </p:txEl>
                                          </p:spTgt>
                                        </p:tgtEl>
                                        <p:attrNameLst>
                                          <p:attrName>style.visibility</p:attrName>
                                        </p:attrNameLst>
                                      </p:cBhvr>
                                      <p:to>
                                        <p:strVal val="visible"/>
                                      </p:to>
                                    </p:set>
                                    <p:anim calcmode="lin" valueType="num">
                                      <p:cBhvr additive="base">
                                        <p:cTn id="7" dur="500" fill="hold"/>
                                        <p:tgtEl>
                                          <p:spTgt spid="16896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8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68963">
                                            <p:txEl>
                                              <p:pRg st="2" end="2"/>
                                            </p:txEl>
                                          </p:spTgt>
                                        </p:tgtEl>
                                        <p:attrNameLst>
                                          <p:attrName>style.visibility</p:attrName>
                                        </p:attrNameLst>
                                      </p:cBhvr>
                                      <p:to>
                                        <p:strVal val="visible"/>
                                      </p:to>
                                    </p:set>
                                    <p:anim calcmode="lin" valueType="num">
                                      <p:cBhvr additive="base">
                                        <p:cTn id="13" dur="500" fill="hold"/>
                                        <p:tgtEl>
                                          <p:spTgt spid="16896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8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68963">
                                            <p:txEl>
                                              <p:pRg st="3" end="3"/>
                                            </p:txEl>
                                          </p:spTgt>
                                        </p:tgtEl>
                                        <p:attrNameLst>
                                          <p:attrName>style.visibility</p:attrName>
                                        </p:attrNameLst>
                                      </p:cBhvr>
                                      <p:to>
                                        <p:strVal val="visible"/>
                                      </p:to>
                                    </p:set>
                                    <p:anim calcmode="lin" valueType="num">
                                      <p:cBhvr additive="base">
                                        <p:cTn id="19" dur="500" fill="hold"/>
                                        <p:tgtEl>
                                          <p:spTgt spid="1689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68963">
                                            <p:txEl>
                                              <p:pRg st="4" end="4"/>
                                            </p:txEl>
                                          </p:spTgt>
                                        </p:tgtEl>
                                        <p:attrNameLst>
                                          <p:attrName>style.visibility</p:attrName>
                                        </p:attrNameLst>
                                      </p:cBhvr>
                                      <p:to>
                                        <p:strVal val="visible"/>
                                      </p:to>
                                    </p:set>
                                    <p:anim calcmode="lin" valueType="num">
                                      <p:cBhvr additive="base">
                                        <p:cTn id="25" dur="500" fill="hold"/>
                                        <p:tgtEl>
                                          <p:spTgt spid="1689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8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68963">
                                            <p:txEl>
                                              <p:pRg st="5" end="5"/>
                                            </p:txEl>
                                          </p:spTgt>
                                        </p:tgtEl>
                                        <p:attrNameLst>
                                          <p:attrName>style.visibility</p:attrName>
                                        </p:attrNameLst>
                                      </p:cBhvr>
                                      <p:to>
                                        <p:strVal val="visible"/>
                                      </p:to>
                                    </p:set>
                                    <p:anim calcmode="lin" valueType="num">
                                      <p:cBhvr additive="base">
                                        <p:cTn id="31" dur="500" fill="hold"/>
                                        <p:tgtEl>
                                          <p:spTgt spid="1689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89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SOIL (Contd.)</a:t>
            </a:r>
          </a:p>
        </p:txBody>
      </p:sp>
      <p:sp>
        <p:nvSpPr>
          <p:cNvPr id="169987" name="Rectangle 3"/>
          <p:cNvSpPr>
            <a:spLocks noGrp="1" noChangeArrowheads="1"/>
          </p:cNvSpPr>
          <p:nvPr>
            <p:ph type="body" idx="1"/>
          </p:nvPr>
        </p:nvSpPr>
        <p:spPr>
          <a:xfrm>
            <a:off x="566738" y="1676400"/>
            <a:ext cx="8001000" cy="4343400"/>
          </a:xfrm>
        </p:spPr>
        <p:txBody>
          <a:bodyPr/>
          <a:lstStyle/>
          <a:p>
            <a:pPr eaLnBrk="1" hangingPunct="1"/>
            <a:r>
              <a:rPr lang="en-US" b="1" smtClean="0"/>
              <a:t>SOIL DENSITY</a:t>
            </a:r>
            <a:r>
              <a:rPr lang="en-US" smtClean="0"/>
              <a:t> (contd.)</a:t>
            </a:r>
          </a:p>
          <a:p>
            <a:pPr lvl="1" eaLnBrk="1" hangingPunct="1"/>
            <a:r>
              <a:rPr lang="en-US" sz="2400" b="1" smtClean="0"/>
              <a:t>PROCTOR TESTS</a:t>
            </a:r>
          </a:p>
          <a:p>
            <a:pPr lvl="3" eaLnBrk="1" hangingPunct="1"/>
            <a:r>
              <a:rPr lang="en-US" smtClean="0"/>
              <a:t>Proctor’s research resulted in </a:t>
            </a:r>
            <a:r>
              <a:rPr lang="en-US" b="1" smtClean="0"/>
              <a:t>standardized tests</a:t>
            </a:r>
            <a:r>
              <a:rPr lang="en-US" smtClean="0"/>
              <a:t> being formulated to </a:t>
            </a:r>
            <a:r>
              <a:rPr lang="en-US" b="1" smtClean="0"/>
              <a:t>determine maximum density at optimum moisture for a given soil.</a:t>
            </a:r>
          </a:p>
          <a:p>
            <a:pPr lvl="3" eaLnBrk="1" hangingPunct="1"/>
            <a:r>
              <a:rPr lang="en-US" smtClean="0"/>
              <a:t>The purpose of these tests was to give builders of roadways and buildings a </a:t>
            </a:r>
            <a:r>
              <a:rPr lang="en-US" b="1" smtClean="0"/>
              <a:t>standard by which to compare field densities with in order to know how much soil compaction would be required for a particular project.</a:t>
            </a:r>
          </a:p>
          <a:p>
            <a:pPr lvl="3" eaLnBrk="1" hangingPunct="1"/>
            <a:r>
              <a:rPr lang="en-US" smtClean="0"/>
              <a:t>Two tests were developed - The </a:t>
            </a:r>
            <a:r>
              <a:rPr lang="en-US" b="1" smtClean="0"/>
              <a:t>Standard Proctor</a:t>
            </a:r>
            <a:r>
              <a:rPr lang="en-US" smtClean="0"/>
              <a:t> and the </a:t>
            </a:r>
            <a:r>
              <a:rPr lang="en-US" b="1" smtClean="0"/>
              <a:t>Modified Proctor</a:t>
            </a:r>
            <a:r>
              <a:rPr lang="en-US" smtClean="0"/>
              <a:t>.</a:t>
            </a:r>
          </a:p>
          <a:p>
            <a:pPr lvl="3" eaLnBrk="1" hangingPunct="1">
              <a:buFont typeface="Wingdings" pitchFamily="2" charset="2"/>
              <a:buNone/>
            </a:pPr>
            <a:endParaRPr lang="en-US" smtClean="0"/>
          </a:p>
          <a:p>
            <a:pPr lvl="3" eaLnBrk="1" hangingPunct="1"/>
            <a:endParaRPr lang="en-US" smtClean="0"/>
          </a:p>
          <a:p>
            <a:pPr lvl="3" eaLnBrk="1" hangingPunct="1"/>
            <a:endParaRPr lang="en-US" smtClean="0"/>
          </a:p>
          <a:p>
            <a:pPr lvl="3" eaLnBrk="1" hangingPunct="1"/>
            <a:endParaRPr lang="en-US" smtClean="0"/>
          </a:p>
          <a:p>
            <a:pPr lvl="3" eaLnBrk="1" hangingPunct="1"/>
            <a:endParaRPr lang="en-US" smtClean="0"/>
          </a:p>
          <a:p>
            <a:pPr lvl="3"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anim calcmode="lin" valueType="num">
                                      <p:cBhvr additive="base">
                                        <p:cTn id="7" dur="500" fill="hold"/>
                                        <p:tgtEl>
                                          <p:spTgt spid="1699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69987">
                                            <p:txEl>
                                              <p:pRg st="2" end="2"/>
                                            </p:txEl>
                                          </p:spTgt>
                                        </p:tgtEl>
                                        <p:attrNameLst>
                                          <p:attrName>style.visibility</p:attrName>
                                        </p:attrNameLst>
                                      </p:cBhvr>
                                      <p:to>
                                        <p:strVal val="visible"/>
                                      </p:to>
                                    </p:set>
                                    <p:anim calcmode="lin" valueType="num">
                                      <p:cBhvr additive="base">
                                        <p:cTn id="13" dur="500" fill="hold"/>
                                        <p:tgtEl>
                                          <p:spTgt spid="1699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9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69987">
                                            <p:txEl>
                                              <p:pRg st="3" end="3"/>
                                            </p:txEl>
                                          </p:spTgt>
                                        </p:tgtEl>
                                        <p:attrNameLst>
                                          <p:attrName>style.visibility</p:attrName>
                                        </p:attrNameLst>
                                      </p:cBhvr>
                                      <p:to>
                                        <p:strVal val="visible"/>
                                      </p:to>
                                    </p:set>
                                    <p:anim calcmode="lin" valueType="num">
                                      <p:cBhvr additive="base">
                                        <p:cTn id="19" dur="500" fill="hold"/>
                                        <p:tgtEl>
                                          <p:spTgt spid="16998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9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69987">
                                            <p:txEl>
                                              <p:pRg st="4" end="4"/>
                                            </p:txEl>
                                          </p:spTgt>
                                        </p:tgtEl>
                                        <p:attrNameLst>
                                          <p:attrName>style.visibility</p:attrName>
                                        </p:attrNameLst>
                                      </p:cBhvr>
                                      <p:to>
                                        <p:strVal val="visible"/>
                                      </p:to>
                                    </p:set>
                                    <p:anim calcmode="lin" valueType="num">
                                      <p:cBhvr additive="base">
                                        <p:cTn id="25" dur="500" fill="hold"/>
                                        <p:tgtEl>
                                          <p:spTgt spid="16998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9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SOIL (Contd.)</a:t>
            </a:r>
          </a:p>
        </p:txBody>
      </p:sp>
      <p:sp>
        <p:nvSpPr>
          <p:cNvPr id="171011" name="Rectangle 3"/>
          <p:cNvSpPr>
            <a:spLocks noGrp="1" noChangeArrowheads="1"/>
          </p:cNvSpPr>
          <p:nvPr>
            <p:ph type="body" idx="1"/>
          </p:nvPr>
        </p:nvSpPr>
        <p:spPr/>
        <p:txBody>
          <a:bodyPr/>
          <a:lstStyle/>
          <a:p>
            <a:pPr eaLnBrk="1" hangingPunct="1"/>
            <a:r>
              <a:rPr lang="en-US" sz="2600" b="1" smtClean="0"/>
              <a:t>SOIL DENSITY</a:t>
            </a:r>
            <a:r>
              <a:rPr lang="en-US" sz="2600" smtClean="0"/>
              <a:t> (contd.)</a:t>
            </a:r>
          </a:p>
          <a:p>
            <a:pPr lvl="1" eaLnBrk="1" hangingPunct="1"/>
            <a:r>
              <a:rPr lang="en-US" sz="2000" b="1" smtClean="0"/>
              <a:t>PROCTOR TESTS</a:t>
            </a:r>
            <a:r>
              <a:rPr lang="en-US" sz="2000" smtClean="0"/>
              <a:t> (contd.)</a:t>
            </a:r>
          </a:p>
          <a:p>
            <a:pPr lvl="3" eaLnBrk="1" hangingPunct="1"/>
            <a:r>
              <a:rPr lang="en-US" sz="1800" b="1" smtClean="0"/>
              <a:t>STANDARD PROCTOR – ASTM D 698</a:t>
            </a:r>
          </a:p>
          <a:p>
            <a:pPr lvl="4" eaLnBrk="1" hangingPunct="1"/>
            <a:r>
              <a:rPr lang="en-US" sz="1800" smtClean="0"/>
              <a:t>5.5 lb. Hammer</a:t>
            </a:r>
          </a:p>
          <a:p>
            <a:pPr lvl="4" eaLnBrk="1" hangingPunct="1"/>
            <a:r>
              <a:rPr lang="en-US" sz="1800" smtClean="0"/>
              <a:t>12 inch drop</a:t>
            </a:r>
          </a:p>
          <a:p>
            <a:pPr lvl="4" eaLnBrk="1" hangingPunct="1"/>
            <a:r>
              <a:rPr lang="en-US" sz="1800" smtClean="0"/>
              <a:t>1/30</a:t>
            </a:r>
            <a:r>
              <a:rPr lang="en-US" sz="1800" baseline="30000" smtClean="0"/>
              <a:t>th</a:t>
            </a:r>
            <a:r>
              <a:rPr lang="en-US" sz="1800" smtClean="0"/>
              <a:t> Ft</a:t>
            </a:r>
            <a:r>
              <a:rPr lang="en-US" sz="1800" baseline="30000" smtClean="0"/>
              <a:t>3</a:t>
            </a:r>
            <a:r>
              <a:rPr lang="en-US" sz="1800" smtClean="0"/>
              <a:t> Mold (4” Ø X 4.6”)</a:t>
            </a:r>
          </a:p>
          <a:p>
            <a:pPr lvl="4" eaLnBrk="1" hangingPunct="1"/>
            <a:r>
              <a:rPr lang="en-US" sz="1800" smtClean="0"/>
              <a:t>5 Layers of Soil, compacted @ 25 Blows/Layer</a:t>
            </a:r>
          </a:p>
          <a:p>
            <a:pPr lvl="3" eaLnBrk="1" hangingPunct="1"/>
            <a:r>
              <a:rPr lang="en-US" sz="1800" b="1" smtClean="0"/>
              <a:t>MODIFIED PROCTER – ASTM D 1557</a:t>
            </a:r>
          </a:p>
          <a:p>
            <a:pPr lvl="4" eaLnBrk="1" hangingPunct="1"/>
            <a:r>
              <a:rPr lang="en-US" sz="1800" smtClean="0"/>
              <a:t>10.0 lb. Hammer</a:t>
            </a:r>
          </a:p>
          <a:p>
            <a:pPr lvl="4" eaLnBrk="1" hangingPunct="1"/>
            <a:r>
              <a:rPr lang="en-US" sz="1800" smtClean="0"/>
              <a:t>18 inch drop</a:t>
            </a:r>
          </a:p>
          <a:p>
            <a:pPr lvl="4" eaLnBrk="1" hangingPunct="1"/>
            <a:r>
              <a:rPr lang="en-US" sz="1800" smtClean="0"/>
              <a:t>1/30</a:t>
            </a:r>
            <a:r>
              <a:rPr lang="en-US" sz="1800" baseline="30000" smtClean="0"/>
              <a:t>th</a:t>
            </a:r>
            <a:r>
              <a:rPr lang="en-US" sz="1800" smtClean="0"/>
              <a:t> Ft</a:t>
            </a:r>
            <a:r>
              <a:rPr lang="en-US" sz="1800" baseline="30000" smtClean="0"/>
              <a:t>3</a:t>
            </a:r>
            <a:r>
              <a:rPr lang="en-US" sz="1800" smtClean="0"/>
              <a:t> Mold (4” Ø X 4.6”)</a:t>
            </a:r>
          </a:p>
          <a:p>
            <a:pPr lvl="4" eaLnBrk="1" hangingPunct="1"/>
            <a:r>
              <a:rPr lang="en-US" sz="1800" smtClean="0"/>
              <a:t>5 Layers of Soil, compacted @ 25 Blows/Layer</a:t>
            </a:r>
          </a:p>
          <a:p>
            <a:pPr lvl="4" eaLnBrk="1" hangingPunct="1">
              <a:buFont typeface="Wingdings" pitchFamily="2" charset="2"/>
              <a:buNone/>
            </a:pPr>
            <a:endParaRPr lang="en-US" sz="1800" smtClean="0"/>
          </a:p>
          <a:p>
            <a:pPr lvl="4" eaLnBrk="1" hangingPunct="1"/>
            <a:endParaRPr lang="en-US" sz="1800" smtClean="0"/>
          </a:p>
          <a:p>
            <a:pPr lvl="3" eaLnBrk="1" hangingPunct="1"/>
            <a:endParaRPr lang="en-US" sz="1800" smtClean="0"/>
          </a:p>
          <a:p>
            <a:pPr lvl="3" eaLnBrk="1" hangingPunct="1"/>
            <a:endParaRPr lang="en-US" sz="1800" smtClean="0"/>
          </a:p>
          <a:p>
            <a:pPr lvl="3" eaLnBrk="1" hangingPunct="1"/>
            <a:endParaRPr lang="en-US" sz="1800" smtClean="0"/>
          </a:p>
          <a:p>
            <a:pPr lvl="3" eaLnBrk="1" hangingPunct="1"/>
            <a:endParaRPr lang="en-US" sz="1800" smtClean="0"/>
          </a:p>
          <a:p>
            <a:pPr lvl="3" eaLnBrk="1" hangingPunct="1"/>
            <a:endParaRPr lang="en-US" sz="1800" smtClean="0"/>
          </a:p>
          <a:p>
            <a:pPr lvl="3" eaLnBrk="1" hangingPunct="1"/>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71011">
                                            <p:txEl>
                                              <p:pRg st="2" end="2"/>
                                            </p:txEl>
                                          </p:spTgt>
                                        </p:tgtEl>
                                        <p:attrNameLst>
                                          <p:attrName>style.visibility</p:attrName>
                                        </p:attrNameLst>
                                      </p:cBhvr>
                                      <p:to>
                                        <p:strVal val="visible"/>
                                      </p:to>
                                    </p:set>
                                    <p:anim calcmode="lin" valueType="num">
                                      <p:cBhvr additive="base">
                                        <p:cTn id="7" dur="500" fill="hold"/>
                                        <p:tgtEl>
                                          <p:spTgt spid="17101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10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71011">
                                            <p:txEl>
                                              <p:pRg st="3" end="3"/>
                                            </p:txEl>
                                          </p:spTgt>
                                        </p:tgtEl>
                                        <p:attrNameLst>
                                          <p:attrName>style.visibility</p:attrName>
                                        </p:attrNameLst>
                                      </p:cBhvr>
                                      <p:to>
                                        <p:strVal val="visible"/>
                                      </p:to>
                                    </p:set>
                                    <p:anim calcmode="lin" valueType="num">
                                      <p:cBhvr additive="base">
                                        <p:cTn id="11" dur="500" fill="hold"/>
                                        <p:tgtEl>
                                          <p:spTgt spid="171011">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101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71011">
                                            <p:txEl>
                                              <p:pRg st="4" end="4"/>
                                            </p:txEl>
                                          </p:spTgt>
                                        </p:tgtEl>
                                        <p:attrNameLst>
                                          <p:attrName>style.visibility</p:attrName>
                                        </p:attrNameLst>
                                      </p:cBhvr>
                                      <p:to>
                                        <p:strVal val="visible"/>
                                      </p:to>
                                    </p:set>
                                    <p:anim calcmode="lin" valueType="num">
                                      <p:cBhvr additive="base">
                                        <p:cTn id="15" dur="500" fill="hold"/>
                                        <p:tgtEl>
                                          <p:spTgt spid="171011">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7101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71011">
                                            <p:txEl>
                                              <p:pRg st="5" end="5"/>
                                            </p:txEl>
                                          </p:spTgt>
                                        </p:tgtEl>
                                        <p:attrNameLst>
                                          <p:attrName>style.visibility</p:attrName>
                                        </p:attrNameLst>
                                      </p:cBhvr>
                                      <p:to>
                                        <p:strVal val="visible"/>
                                      </p:to>
                                    </p:set>
                                    <p:anim calcmode="lin" valueType="num">
                                      <p:cBhvr additive="base">
                                        <p:cTn id="19" dur="500" fill="hold"/>
                                        <p:tgtEl>
                                          <p:spTgt spid="171011">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1011">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71011">
                                            <p:txEl>
                                              <p:pRg st="6" end="6"/>
                                            </p:txEl>
                                          </p:spTgt>
                                        </p:tgtEl>
                                        <p:attrNameLst>
                                          <p:attrName>style.visibility</p:attrName>
                                        </p:attrNameLst>
                                      </p:cBhvr>
                                      <p:to>
                                        <p:strVal val="visible"/>
                                      </p:to>
                                    </p:set>
                                    <p:anim calcmode="lin" valueType="num">
                                      <p:cBhvr additive="base">
                                        <p:cTn id="23" dur="500" fill="hold"/>
                                        <p:tgtEl>
                                          <p:spTgt spid="171011">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710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171011">
                                            <p:txEl>
                                              <p:pRg st="7" end="7"/>
                                            </p:txEl>
                                          </p:spTgt>
                                        </p:tgtEl>
                                        <p:attrNameLst>
                                          <p:attrName>style.visibility</p:attrName>
                                        </p:attrNameLst>
                                      </p:cBhvr>
                                      <p:to>
                                        <p:strVal val="visible"/>
                                      </p:to>
                                    </p:set>
                                    <p:anim calcmode="lin" valueType="num">
                                      <p:cBhvr additive="base">
                                        <p:cTn id="29" dur="500" fill="hold"/>
                                        <p:tgtEl>
                                          <p:spTgt spid="171011">
                                            <p:txEl>
                                              <p:pRg st="7" end="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71011">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171011">
                                            <p:txEl>
                                              <p:pRg st="8" end="8"/>
                                            </p:txEl>
                                          </p:spTgt>
                                        </p:tgtEl>
                                        <p:attrNameLst>
                                          <p:attrName>style.visibility</p:attrName>
                                        </p:attrNameLst>
                                      </p:cBhvr>
                                      <p:to>
                                        <p:strVal val="visible"/>
                                      </p:to>
                                    </p:set>
                                    <p:anim calcmode="lin" valueType="num">
                                      <p:cBhvr additive="base">
                                        <p:cTn id="33" dur="500" fill="hold"/>
                                        <p:tgtEl>
                                          <p:spTgt spid="171011">
                                            <p:txEl>
                                              <p:pRg st="8" end="8"/>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71011">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171011">
                                            <p:txEl>
                                              <p:pRg st="9" end="9"/>
                                            </p:txEl>
                                          </p:spTgt>
                                        </p:tgtEl>
                                        <p:attrNameLst>
                                          <p:attrName>style.visibility</p:attrName>
                                        </p:attrNameLst>
                                      </p:cBhvr>
                                      <p:to>
                                        <p:strVal val="visible"/>
                                      </p:to>
                                    </p:set>
                                    <p:anim calcmode="lin" valueType="num">
                                      <p:cBhvr additive="base">
                                        <p:cTn id="37" dur="500" fill="hold"/>
                                        <p:tgtEl>
                                          <p:spTgt spid="171011">
                                            <p:txEl>
                                              <p:pRg st="9" end="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1011">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171011">
                                            <p:txEl>
                                              <p:pRg st="10" end="10"/>
                                            </p:txEl>
                                          </p:spTgt>
                                        </p:tgtEl>
                                        <p:attrNameLst>
                                          <p:attrName>style.visibility</p:attrName>
                                        </p:attrNameLst>
                                      </p:cBhvr>
                                      <p:to>
                                        <p:strVal val="visible"/>
                                      </p:to>
                                    </p:set>
                                    <p:anim calcmode="lin" valueType="num">
                                      <p:cBhvr additive="base">
                                        <p:cTn id="41" dur="500" fill="hold"/>
                                        <p:tgtEl>
                                          <p:spTgt spid="171011">
                                            <p:txEl>
                                              <p:pRg st="10" end="1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71011">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171011">
                                            <p:txEl>
                                              <p:pRg st="11" end="11"/>
                                            </p:txEl>
                                          </p:spTgt>
                                        </p:tgtEl>
                                        <p:attrNameLst>
                                          <p:attrName>style.visibility</p:attrName>
                                        </p:attrNameLst>
                                      </p:cBhvr>
                                      <p:to>
                                        <p:strVal val="visible"/>
                                      </p:to>
                                    </p:set>
                                    <p:anim calcmode="lin" valueType="num">
                                      <p:cBhvr additive="base">
                                        <p:cTn id="45" dur="500" fill="hold"/>
                                        <p:tgtEl>
                                          <p:spTgt spid="171011">
                                            <p:txEl>
                                              <p:pRg st="11" end="1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710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Picture1.png"/>
          <p:cNvPicPr>
            <a:picLocks noGrp="1" noChangeAspect="1"/>
          </p:cNvPicPr>
          <p:nvPr>
            <p:ph idx="1"/>
          </p:nvPr>
        </p:nvPicPr>
        <p:blipFill>
          <a:blip r:embed="rId2" cstate="print"/>
          <a:stretch>
            <a:fillRect/>
          </a:stretch>
        </p:blipFill>
        <p:spPr>
          <a:xfrm>
            <a:off x="1418458" y="1828800"/>
            <a:ext cx="6305497" cy="42084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ca-22"/>
          <p:cNvPicPr>
            <a:picLocks noChangeAspect="1" noChangeArrowheads="1"/>
          </p:cNvPicPr>
          <p:nvPr/>
        </p:nvPicPr>
        <p:blipFill>
          <a:blip r:embed="rId2" cstate="print"/>
          <a:srcRect/>
          <a:stretch>
            <a:fillRect/>
          </a:stretch>
        </p:blipFill>
        <p:spPr bwMode="auto">
          <a:xfrm>
            <a:off x="2590800" y="1751013"/>
            <a:ext cx="4800600" cy="4065587"/>
          </a:xfrm>
          <a:prstGeom prst="rect">
            <a:avLst/>
          </a:prstGeom>
          <a:noFill/>
          <a:ln w="9525">
            <a:noFill/>
            <a:miter lim="800000"/>
            <a:headEnd/>
            <a:tailEnd/>
          </a:ln>
        </p:spPr>
      </p:pic>
      <p:sp>
        <p:nvSpPr>
          <p:cNvPr id="35843" name="Text Box 3"/>
          <p:cNvSpPr txBox="1">
            <a:spLocks noChangeArrowheads="1"/>
          </p:cNvSpPr>
          <p:nvPr/>
        </p:nvSpPr>
        <p:spPr bwMode="auto">
          <a:xfrm>
            <a:off x="2895600" y="6324600"/>
            <a:ext cx="5181600" cy="366713"/>
          </a:xfrm>
          <a:prstGeom prst="rect">
            <a:avLst/>
          </a:prstGeom>
          <a:noFill/>
          <a:ln w="9525">
            <a:noFill/>
            <a:miter lim="800000"/>
            <a:headEnd/>
            <a:tailEnd/>
          </a:ln>
        </p:spPr>
        <p:txBody>
          <a:bodyPr>
            <a:spAutoFit/>
          </a:bodyPr>
          <a:lstStyle/>
          <a:p>
            <a:pPr>
              <a:spcBef>
                <a:spcPct val="50000"/>
              </a:spcBef>
            </a:pPr>
            <a:r>
              <a:rPr lang="en-US" b="1"/>
              <a:t>PROCTOR TEST HAMMER &amp; MOLD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SOIL (contd.)	</a:t>
            </a:r>
          </a:p>
        </p:txBody>
      </p:sp>
      <p:sp>
        <p:nvSpPr>
          <p:cNvPr id="174083" name="Rectangle 3"/>
          <p:cNvSpPr>
            <a:spLocks noGrp="1" noChangeArrowheads="1"/>
          </p:cNvSpPr>
          <p:nvPr>
            <p:ph type="body" idx="1"/>
          </p:nvPr>
        </p:nvSpPr>
        <p:spPr>
          <a:xfrm>
            <a:off x="566738" y="1600200"/>
            <a:ext cx="8001000" cy="4419600"/>
          </a:xfrm>
        </p:spPr>
        <p:txBody>
          <a:bodyPr/>
          <a:lstStyle/>
          <a:p>
            <a:pPr eaLnBrk="1" hangingPunct="1"/>
            <a:r>
              <a:rPr lang="en-US" b="1" smtClean="0"/>
              <a:t>STANDARD PROCTOR</a:t>
            </a:r>
          </a:p>
          <a:p>
            <a:pPr lvl="1" eaLnBrk="1" hangingPunct="1"/>
            <a:r>
              <a:rPr lang="en-US" smtClean="0"/>
              <a:t>The Standard Proctor Test was originally developed to </a:t>
            </a:r>
            <a:r>
              <a:rPr lang="en-US" b="1" smtClean="0"/>
              <a:t>simulate compaction effort in the field by compaction equipment prevalent in the 1930’s</a:t>
            </a:r>
          </a:p>
          <a:p>
            <a:pPr lvl="1" eaLnBrk="1" hangingPunct="1"/>
            <a:r>
              <a:rPr lang="en-US" smtClean="0"/>
              <a:t>The </a:t>
            </a:r>
            <a:r>
              <a:rPr lang="en-US" b="1" smtClean="0"/>
              <a:t>purpose</a:t>
            </a:r>
            <a:r>
              <a:rPr lang="en-US" smtClean="0"/>
              <a:t> of the test was to find the </a:t>
            </a:r>
            <a:r>
              <a:rPr lang="en-US" b="1" smtClean="0"/>
              <a:t>optimum moisture content at which a particular soil could achieve its maximum density, at the level of compaction provided by the equipment of the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 calcmode="lin" valueType="num">
                                      <p:cBhvr additive="base">
                                        <p:cTn id="13" dur="500" fill="hold"/>
                                        <p:tgtEl>
                                          <p:spTgt spid="1740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74083">
                                            <p:txEl>
                                              <p:pRg st="2" end="2"/>
                                            </p:txEl>
                                          </p:spTgt>
                                        </p:tgtEl>
                                        <p:attrNameLst>
                                          <p:attrName>style.visibility</p:attrName>
                                        </p:attrNameLst>
                                      </p:cBhvr>
                                      <p:to>
                                        <p:strVal val="visible"/>
                                      </p:to>
                                    </p:set>
                                    <p:anim calcmode="lin" valueType="num">
                                      <p:cBhvr additive="base">
                                        <p:cTn id="19" dur="500" fill="hold"/>
                                        <p:tgtEl>
                                          <p:spTgt spid="1740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74675" y="304800"/>
            <a:ext cx="8001000" cy="1143000"/>
          </a:xfrm>
        </p:spPr>
        <p:txBody>
          <a:bodyPr/>
          <a:lstStyle/>
          <a:p>
            <a:pPr eaLnBrk="1" hangingPunct="1"/>
            <a:r>
              <a:rPr lang="en-US" smtClean="0"/>
              <a:t>SOIL (contd.)	</a:t>
            </a:r>
          </a:p>
        </p:txBody>
      </p:sp>
      <p:sp>
        <p:nvSpPr>
          <p:cNvPr id="176131" name="Rectangle 3"/>
          <p:cNvSpPr>
            <a:spLocks noGrp="1" noChangeArrowheads="1"/>
          </p:cNvSpPr>
          <p:nvPr>
            <p:ph type="body" idx="1"/>
          </p:nvPr>
        </p:nvSpPr>
        <p:spPr>
          <a:xfrm>
            <a:off x="566738" y="1600200"/>
            <a:ext cx="8001000" cy="4419600"/>
          </a:xfrm>
        </p:spPr>
        <p:txBody>
          <a:bodyPr/>
          <a:lstStyle/>
          <a:p>
            <a:pPr eaLnBrk="1" hangingPunct="1"/>
            <a:r>
              <a:rPr lang="en-US" sz="2600" b="1" smtClean="0"/>
              <a:t>MODIFIED PROCTER</a:t>
            </a:r>
          </a:p>
          <a:p>
            <a:pPr lvl="1" eaLnBrk="1" hangingPunct="1"/>
            <a:r>
              <a:rPr lang="en-US" sz="2200" i="1" u="sng" smtClean="0"/>
              <a:t>As time passed, the </a:t>
            </a:r>
            <a:r>
              <a:rPr lang="en-US" sz="2200" b="1" i="1" u="sng" smtClean="0"/>
              <a:t>Modified Proctor</a:t>
            </a:r>
            <a:r>
              <a:rPr lang="en-US" sz="2200" i="1" u="sng" smtClean="0"/>
              <a:t> was developed </a:t>
            </a:r>
            <a:r>
              <a:rPr lang="en-US" sz="2200" b="1" i="1" u="sng" smtClean="0"/>
              <a:t>in response to the availability of heavier rollers, to better represent field compaction.</a:t>
            </a:r>
          </a:p>
          <a:p>
            <a:pPr lvl="1" eaLnBrk="1" hangingPunct="1"/>
            <a:r>
              <a:rPr lang="en-US" sz="2400" smtClean="0"/>
              <a:t>As the </a:t>
            </a:r>
            <a:r>
              <a:rPr lang="en-US" sz="2400" b="1" smtClean="0"/>
              <a:t>compaction effort increases</a:t>
            </a:r>
            <a:r>
              <a:rPr lang="en-US" sz="2400" smtClean="0"/>
              <a:t>,</a:t>
            </a:r>
          </a:p>
          <a:p>
            <a:pPr lvl="2" eaLnBrk="1" hangingPunct="1"/>
            <a:r>
              <a:rPr lang="en-US" sz="2400" smtClean="0"/>
              <a:t>The </a:t>
            </a:r>
            <a:r>
              <a:rPr lang="en-US" sz="2400" b="1" smtClean="0"/>
              <a:t>maximum dry density of compaction increases</a:t>
            </a:r>
            <a:r>
              <a:rPr lang="en-US" sz="2400" smtClean="0"/>
              <a:t>, and</a:t>
            </a:r>
          </a:p>
          <a:p>
            <a:pPr lvl="2" eaLnBrk="1" hangingPunct="1"/>
            <a:r>
              <a:rPr lang="en-US" sz="2400" smtClean="0"/>
              <a:t>The </a:t>
            </a:r>
            <a:r>
              <a:rPr lang="en-US" sz="2400" b="1" smtClean="0"/>
              <a:t>optimum moisture content decreases </a:t>
            </a:r>
            <a:r>
              <a:rPr lang="en-US" sz="2400" smtClean="0"/>
              <a:t>somewhat.</a:t>
            </a:r>
          </a:p>
          <a:p>
            <a:pPr lvl="2" eaLnBrk="1" hangingPunct="1"/>
            <a:r>
              <a:rPr lang="en-US" sz="2400" smtClean="0"/>
              <a:t>Review In-Place and Proctor Density Reports Handout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anim calcmode="lin" valueType="num">
                                      <p:cBhvr additive="base">
                                        <p:cTn id="13" dur="500" fill="hold"/>
                                        <p:tgtEl>
                                          <p:spTgt spid="1761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6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6131">
                                            <p:txEl>
                                              <p:pRg st="2" end="2"/>
                                            </p:txEl>
                                          </p:spTgt>
                                        </p:tgtEl>
                                        <p:attrNameLst>
                                          <p:attrName>style.visibility</p:attrName>
                                        </p:attrNameLst>
                                      </p:cBhvr>
                                      <p:to>
                                        <p:strVal val="visible"/>
                                      </p:to>
                                    </p:set>
                                    <p:anim calcmode="lin" valueType="num">
                                      <p:cBhvr additive="base">
                                        <p:cTn id="19" dur="500" fill="hold"/>
                                        <p:tgtEl>
                                          <p:spTgt spid="1761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6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76131">
                                            <p:txEl>
                                              <p:pRg st="3" end="3"/>
                                            </p:txEl>
                                          </p:spTgt>
                                        </p:tgtEl>
                                        <p:attrNameLst>
                                          <p:attrName>style.visibility</p:attrName>
                                        </p:attrNameLst>
                                      </p:cBhvr>
                                      <p:to>
                                        <p:strVal val="visible"/>
                                      </p:to>
                                    </p:set>
                                    <p:anim calcmode="lin" valueType="num">
                                      <p:cBhvr additive="base">
                                        <p:cTn id="25" dur="500" fill="hold"/>
                                        <p:tgtEl>
                                          <p:spTgt spid="1761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6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76131">
                                            <p:txEl>
                                              <p:pRg st="4" end="4"/>
                                            </p:txEl>
                                          </p:spTgt>
                                        </p:tgtEl>
                                        <p:attrNameLst>
                                          <p:attrName>style.visibility</p:attrName>
                                        </p:attrNameLst>
                                      </p:cBhvr>
                                      <p:to>
                                        <p:strVal val="visible"/>
                                      </p:to>
                                    </p:set>
                                    <p:anim calcmode="lin" valueType="num">
                                      <p:cBhvr additive="base">
                                        <p:cTn id="31" dur="500" fill="hold"/>
                                        <p:tgtEl>
                                          <p:spTgt spid="1761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6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76131">
                                            <p:txEl>
                                              <p:pRg st="5" end="5"/>
                                            </p:txEl>
                                          </p:spTgt>
                                        </p:tgtEl>
                                        <p:attrNameLst>
                                          <p:attrName>style.visibility</p:attrName>
                                        </p:attrNameLst>
                                      </p:cBhvr>
                                      <p:to>
                                        <p:strVal val="visible"/>
                                      </p:to>
                                    </p:set>
                                    <p:anim calcmode="lin" valueType="num">
                                      <p:cBhvr additive="base">
                                        <p:cTn id="37" dur="500" fill="hold"/>
                                        <p:tgtEl>
                                          <p:spTgt spid="17613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61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SOIL (Contd.)</a:t>
            </a:r>
          </a:p>
        </p:txBody>
      </p:sp>
      <p:sp>
        <p:nvSpPr>
          <p:cNvPr id="177155" name="Rectangle 3"/>
          <p:cNvSpPr>
            <a:spLocks noGrp="1" noChangeArrowheads="1"/>
          </p:cNvSpPr>
          <p:nvPr>
            <p:ph type="body" idx="1"/>
          </p:nvPr>
        </p:nvSpPr>
        <p:spPr/>
        <p:txBody>
          <a:bodyPr/>
          <a:lstStyle/>
          <a:p>
            <a:pPr eaLnBrk="1" hangingPunct="1">
              <a:lnSpc>
                <a:spcPct val="90000"/>
              </a:lnSpc>
            </a:pPr>
            <a:r>
              <a:rPr lang="en-US" sz="2600" smtClean="0"/>
              <a:t>ARE THERE </a:t>
            </a:r>
            <a:r>
              <a:rPr lang="en-US" sz="2600" b="1" smtClean="0"/>
              <a:t>OTHER SOIL TESTS </a:t>
            </a:r>
            <a:r>
              <a:rPr lang="en-US" sz="2600" smtClean="0"/>
              <a:t>BESIDES DENSITY TESTS </a:t>
            </a:r>
            <a:r>
              <a:rPr lang="en-US" sz="2600" b="1" smtClean="0"/>
              <a:t>THAT NEED TO BE CONDUCTED?</a:t>
            </a:r>
          </a:p>
          <a:p>
            <a:pPr eaLnBrk="1" hangingPunct="1">
              <a:lnSpc>
                <a:spcPct val="90000"/>
              </a:lnSpc>
            </a:pPr>
            <a:r>
              <a:rPr lang="en-US" sz="2600" smtClean="0"/>
              <a:t>THE ANSWER IS </a:t>
            </a:r>
            <a:r>
              <a:rPr lang="en-US" sz="2600" b="1" smtClean="0"/>
              <a:t>YES!</a:t>
            </a:r>
            <a:r>
              <a:rPr lang="en-US" sz="2600" smtClean="0"/>
              <a:t> </a:t>
            </a:r>
            <a:r>
              <a:rPr lang="en-US" sz="2600" b="1" smtClean="0"/>
              <a:t>DENSITY TESTS ONLY TELL US THE CONDITION OF THE SOIL AT THE SURFACE.</a:t>
            </a:r>
          </a:p>
          <a:p>
            <a:pPr eaLnBrk="1" hangingPunct="1">
              <a:lnSpc>
                <a:spcPct val="90000"/>
              </a:lnSpc>
            </a:pPr>
            <a:r>
              <a:rPr lang="en-US" sz="2600" b="1" smtClean="0"/>
              <a:t>HOW DO WE KNOW </a:t>
            </a:r>
            <a:r>
              <a:rPr lang="en-US" sz="2600" smtClean="0"/>
              <a:t>THAT THE SOILS BELOW THE SURFICIAL SOILS WE TESTED FOR DENSITY </a:t>
            </a:r>
            <a:r>
              <a:rPr lang="en-US" sz="2600" b="1" smtClean="0"/>
              <a:t>ARE OK TO BUILD ON?</a:t>
            </a:r>
          </a:p>
          <a:p>
            <a:pPr eaLnBrk="1" hangingPunct="1">
              <a:lnSpc>
                <a:spcPct val="90000"/>
              </a:lnSpc>
            </a:pPr>
            <a:r>
              <a:rPr lang="en-US" sz="2600" smtClean="0"/>
              <a:t>ANSWER: WE CONDUCT A </a:t>
            </a:r>
            <a:r>
              <a:rPr lang="en-US" sz="2600" b="1" smtClean="0"/>
              <a:t>SOIL INVESTIGATION.  </a:t>
            </a:r>
            <a:r>
              <a:rPr lang="en-US" sz="1600" smtClean="0"/>
              <a:t>(End of Lecture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7155">
                                            <p:txEl>
                                              <p:pRg st="1" end="1"/>
                                            </p:txEl>
                                          </p:spTgt>
                                        </p:tgtEl>
                                        <p:attrNameLst>
                                          <p:attrName>style.visibility</p:attrName>
                                        </p:attrNameLst>
                                      </p:cBhvr>
                                      <p:to>
                                        <p:strVal val="visible"/>
                                      </p:to>
                                    </p:set>
                                    <p:anim calcmode="lin" valueType="num">
                                      <p:cBhvr additive="base">
                                        <p:cTn id="13" dur="500" fill="hold"/>
                                        <p:tgtEl>
                                          <p:spTgt spid="1771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7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7155">
                                            <p:txEl>
                                              <p:pRg st="2" end="2"/>
                                            </p:txEl>
                                          </p:spTgt>
                                        </p:tgtEl>
                                        <p:attrNameLst>
                                          <p:attrName>style.visibility</p:attrName>
                                        </p:attrNameLst>
                                      </p:cBhvr>
                                      <p:to>
                                        <p:strVal val="visible"/>
                                      </p:to>
                                    </p:set>
                                    <p:anim calcmode="lin" valueType="num">
                                      <p:cBhvr additive="base">
                                        <p:cTn id="19" dur="500" fill="hold"/>
                                        <p:tgtEl>
                                          <p:spTgt spid="1771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7155">
                                            <p:txEl>
                                              <p:pRg st="3" end="3"/>
                                            </p:txEl>
                                          </p:spTgt>
                                        </p:tgtEl>
                                        <p:attrNameLst>
                                          <p:attrName>style.visibility</p:attrName>
                                        </p:attrNameLst>
                                      </p:cBhvr>
                                      <p:to>
                                        <p:strVal val="visible"/>
                                      </p:to>
                                    </p:set>
                                    <p:anim calcmode="lin" valueType="num">
                                      <p:cBhvr additive="base">
                                        <p:cTn id="25" dur="500" fill="hold"/>
                                        <p:tgtEl>
                                          <p:spTgt spid="1771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Land</a:t>
            </a:r>
            <a:endParaRPr lang="en-US" dirty="0"/>
          </a:p>
        </p:txBody>
      </p:sp>
      <p:sp>
        <p:nvSpPr>
          <p:cNvPr id="3" name="Content Placeholder 2"/>
          <p:cNvSpPr>
            <a:spLocks noGrp="1"/>
          </p:cNvSpPr>
          <p:nvPr>
            <p:ph idx="1"/>
          </p:nvPr>
        </p:nvSpPr>
        <p:spPr/>
        <p:txBody>
          <a:bodyPr/>
          <a:lstStyle/>
          <a:p>
            <a:r>
              <a:rPr lang="en-US" dirty="0" smtClean="0"/>
              <a:t>Characteristics</a:t>
            </a:r>
          </a:p>
          <a:p>
            <a:pPr lvl="1"/>
            <a:r>
              <a:rPr lang="en-US" sz="1800" dirty="0" smtClean="0"/>
              <a:t>natural state</a:t>
            </a:r>
          </a:p>
          <a:p>
            <a:pPr lvl="1"/>
            <a:r>
              <a:rPr lang="en-US" sz="1800" dirty="0" smtClean="0"/>
              <a:t>no manmade improvements (e.g. clearing, digging, grading … etc.)</a:t>
            </a:r>
          </a:p>
          <a:p>
            <a:r>
              <a:rPr lang="en-US" dirty="0" smtClean="0"/>
              <a:t>Challenges</a:t>
            </a:r>
          </a:p>
          <a:p>
            <a:pPr lvl="1"/>
            <a:r>
              <a:rPr lang="en-US" sz="1800" dirty="0" smtClean="0"/>
              <a:t>type of soil (soil vs. rock)</a:t>
            </a:r>
          </a:p>
          <a:p>
            <a:pPr lvl="1"/>
            <a:r>
              <a:rPr lang="en-US" sz="1800" dirty="0" smtClean="0"/>
              <a:t>groundwater table</a:t>
            </a:r>
          </a:p>
          <a:p>
            <a:pPr lvl="1"/>
            <a:r>
              <a:rPr lang="en-US" sz="1800" dirty="0" smtClean="0"/>
              <a:t>site preparation</a:t>
            </a:r>
          </a:p>
          <a:p>
            <a:pPr lvl="1"/>
            <a:r>
              <a:rPr lang="en-US" sz="1800" dirty="0" smtClean="0"/>
              <a:t>connection to infrastructure systems (e.g. water, sewer, power … etc.)</a:t>
            </a:r>
            <a:endParaRPr lang="en-US" sz="1800" dirty="0"/>
          </a:p>
        </p:txBody>
      </p:sp>
      <p:sp>
        <p:nvSpPr>
          <p:cNvPr id="4" name="Slide Number Placeholder 3"/>
          <p:cNvSpPr>
            <a:spLocks noGrp="1"/>
          </p:cNvSpPr>
          <p:nvPr>
            <p:ph type="sldNum" sz="quarter" idx="12"/>
          </p:nvPr>
        </p:nvSpPr>
        <p:spPr/>
        <p:txBody>
          <a:bodyPr/>
          <a:lstStyle/>
          <a:p>
            <a:fld id="{7FA5B9A7-3193-4675-85BE-8C350C377926}"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SOIL (Contd.)</a:t>
            </a:r>
          </a:p>
        </p:txBody>
      </p:sp>
      <p:sp>
        <p:nvSpPr>
          <p:cNvPr id="178179" name="Rectangle 3"/>
          <p:cNvSpPr>
            <a:spLocks noGrp="1" noChangeArrowheads="1"/>
          </p:cNvSpPr>
          <p:nvPr>
            <p:ph type="body" idx="1"/>
          </p:nvPr>
        </p:nvSpPr>
        <p:spPr/>
        <p:txBody>
          <a:bodyPr/>
          <a:lstStyle/>
          <a:p>
            <a:pPr eaLnBrk="1" hangingPunct="1"/>
            <a:r>
              <a:rPr lang="en-US" sz="2600" b="1" smtClean="0"/>
              <a:t>SOIL INVESTIGATIONS</a:t>
            </a:r>
          </a:p>
          <a:p>
            <a:pPr lvl="1" eaLnBrk="1" hangingPunct="1"/>
            <a:r>
              <a:rPr lang="en-US" sz="2200" b="1" smtClean="0"/>
              <a:t>The primary purpose of a </a:t>
            </a:r>
            <a:r>
              <a:rPr lang="en-US" sz="2200" b="1" u="sng" smtClean="0"/>
              <a:t>Soil Investigation</a:t>
            </a:r>
            <a:r>
              <a:rPr lang="en-US" sz="2200" b="1" smtClean="0"/>
              <a:t> or Soil Exploration Program is to discover the nature and character of the subsoils lying beneath the site of a proposed construction project.</a:t>
            </a:r>
          </a:p>
          <a:p>
            <a:pPr lvl="1" eaLnBrk="1" hangingPunct="1"/>
            <a:r>
              <a:rPr lang="en-US" sz="2200" smtClean="0"/>
              <a:t>We do this to determine the </a:t>
            </a:r>
            <a:r>
              <a:rPr lang="en-US" sz="2200" b="1" smtClean="0"/>
              <a:t>suitability of these soils to adequately support the structure</a:t>
            </a:r>
            <a:r>
              <a:rPr lang="en-US" sz="2200" smtClean="0"/>
              <a:t> we are contemplating to build, </a:t>
            </a:r>
            <a:r>
              <a:rPr lang="en-US" sz="2200" b="1" smtClean="0"/>
              <a:t>especially with respect to the type of foundation that will be required.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additive="base">
                                        <p:cTn id="7" dur="500" fill="hold"/>
                                        <p:tgtEl>
                                          <p:spTgt spid="178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8179">
                                            <p:txEl>
                                              <p:pRg st="1" end="1"/>
                                            </p:txEl>
                                          </p:spTgt>
                                        </p:tgtEl>
                                        <p:attrNameLst>
                                          <p:attrName>style.visibility</p:attrName>
                                        </p:attrNameLst>
                                      </p:cBhvr>
                                      <p:to>
                                        <p:strVal val="visible"/>
                                      </p:to>
                                    </p:set>
                                    <p:anim calcmode="lin" valueType="num">
                                      <p:cBhvr additive="base">
                                        <p:cTn id="13" dur="500" fill="hold"/>
                                        <p:tgtEl>
                                          <p:spTgt spid="1781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8179">
                                            <p:txEl>
                                              <p:pRg st="2" end="2"/>
                                            </p:txEl>
                                          </p:spTgt>
                                        </p:tgtEl>
                                        <p:attrNameLst>
                                          <p:attrName>style.visibility</p:attrName>
                                        </p:attrNameLst>
                                      </p:cBhvr>
                                      <p:to>
                                        <p:strVal val="visible"/>
                                      </p:to>
                                    </p:set>
                                    <p:anim calcmode="lin" valueType="num">
                                      <p:cBhvr additive="base">
                                        <p:cTn id="19"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SOIL (Contd.)</a:t>
            </a:r>
          </a:p>
        </p:txBody>
      </p:sp>
      <p:sp>
        <p:nvSpPr>
          <p:cNvPr id="179203" name="Rectangle 3"/>
          <p:cNvSpPr>
            <a:spLocks noGrp="1" noChangeArrowheads="1"/>
          </p:cNvSpPr>
          <p:nvPr>
            <p:ph type="body" idx="1"/>
          </p:nvPr>
        </p:nvSpPr>
        <p:spPr/>
        <p:txBody>
          <a:bodyPr/>
          <a:lstStyle/>
          <a:p>
            <a:pPr eaLnBrk="1" hangingPunct="1"/>
            <a:r>
              <a:rPr lang="en-US" b="1" smtClean="0"/>
              <a:t>SOIL INVESTIGATIONS</a:t>
            </a:r>
            <a:r>
              <a:rPr lang="en-US" smtClean="0"/>
              <a:t> (Contd.)</a:t>
            </a:r>
          </a:p>
          <a:p>
            <a:pPr lvl="1" eaLnBrk="1" hangingPunct="1"/>
            <a:r>
              <a:rPr lang="en-US" smtClean="0"/>
              <a:t>METHODS OF SOIL EXPLORATION</a:t>
            </a:r>
          </a:p>
          <a:p>
            <a:pPr lvl="2" eaLnBrk="1" hangingPunct="1"/>
            <a:r>
              <a:rPr lang="en-US" smtClean="0"/>
              <a:t>The different methods utilized for soil investigations mostly fall into two broad categories:</a:t>
            </a:r>
          </a:p>
          <a:p>
            <a:pPr lvl="3" eaLnBrk="1" hangingPunct="1"/>
            <a:r>
              <a:rPr lang="en-US" b="1" smtClean="0"/>
              <a:t>INVASIVE</a:t>
            </a:r>
          </a:p>
          <a:p>
            <a:pPr lvl="3" eaLnBrk="1" hangingPunct="1"/>
            <a:r>
              <a:rPr lang="en-US" b="1" smtClean="0"/>
              <a:t>NON-INVASIVE</a:t>
            </a:r>
            <a:r>
              <a:rPr lang="en-US" smtClean="0"/>
              <a:t> (Geophysical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3">
                                            <p:txEl>
                                              <p:pRg st="1" end="1"/>
                                            </p:txEl>
                                          </p:spTgt>
                                        </p:tgtEl>
                                        <p:attrNameLst>
                                          <p:attrName>style.visibility</p:attrName>
                                        </p:attrNameLst>
                                      </p:cBhvr>
                                      <p:to>
                                        <p:strVal val="visible"/>
                                      </p:to>
                                    </p:set>
                                    <p:anim calcmode="lin" valueType="num">
                                      <p:cBhvr additive="base">
                                        <p:cTn id="7" dur="500" fill="hold"/>
                                        <p:tgtEl>
                                          <p:spTgt spid="1792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9203">
                                            <p:txEl>
                                              <p:pRg st="2" end="2"/>
                                            </p:txEl>
                                          </p:spTgt>
                                        </p:tgtEl>
                                        <p:attrNameLst>
                                          <p:attrName>style.visibility</p:attrName>
                                        </p:attrNameLst>
                                      </p:cBhvr>
                                      <p:to>
                                        <p:strVal val="visible"/>
                                      </p:to>
                                    </p:set>
                                    <p:anim calcmode="lin" valueType="num">
                                      <p:cBhvr additive="base">
                                        <p:cTn id="13" dur="500" fill="hold"/>
                                        <p:tgtEl>
                                          <p:spTgt spid="17920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79203">
                                            <p:txEl>
                                              <p:pRg st="3" end="3"/>
                                            </p:txEl>
                                          </p:spTgt>
                                        </p:tgtEl>
                                        <p:attrNameLst>
                                          <p:attrName>style.visibility</p:attrName>
                                        </p:attrNameLst>
                                      </p:cBhvr>
                                      <p:to>
                                        <p:strVal val="visible"/>
                                      </p:to>
                                    </p:set>
                                    <p:anim calcmode="lin" valueType="num">
                                      <p:cBhvr additive="base">
                                        <p:cTn id="19" dur="500" fill="hold"/>
                                        <p:tgtEl>
                                          <p:spTgt spid="17920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9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79203">
                                            <p:txEl>
                                              <p:pRg st="4" end="4"/>
                                            </p:txEl>
                                          </p:spTgt>
                                        </p:tgtEl>
                                        <p:attrNameLst>
                                          <p:attrName>style.visibility</p:attrName>
                                        </p:attrNameLst>
                                      </p:cBhvr>
                                      <p:to>
                                        <p:strVal val="visible"/>
                                      </p:to>
                                    </p:set>
                                    <p:anim calcmode="lin" valueType="num">
                                      <p:cBhvr additive="base">
                                        <p:cTn id="25" dur="500" fill="hold"/>
                                        <p:tgtEl>
                                          <p:spTgt spid="17920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9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SOIL (Contd.)</a:t>
            </a:r>
          </a:p>
        </p:txBody>
      </p:sp>
      <p:sp>
        <p:nvSpPr>
          <p:cNvPr id="180227" name="Rectangle 3"/>
          <p:cNvSpPr>
            <a:spLocks noGrp="1" noChangeArrowheads="1"/>
          </p:cNvSpPr>
          <p:nvPr>
            <p:ph type="body" idx="1"/>
          </p:nvPr>
        </p:nvSpPr>
        <p:spPr/>
        <p:txBody>
          <a:bodyPr/>
          <a:lstStyle/>
          <a:p>
            <a:pPr eaLnBrk="1" hangingPunct="1">
              <a:lnSpc>
                <a:spcPct val="80000"/>
              </a:lnSpc>
            </a:pPr>
            <a:r>
              <a:rPr lang="en-US" sz="2600" b="1" smtClean="0"/>
              <a:t>SOIL INVESTIGATIONS</a:t>
            </a:r>
            <a:r>
              <a:rPr lang="en-US" sz="2600" smtClean="0"/>
              <a:t> (Contd.)</a:t>
            </a:r>
          </a:p>
          <a:p>
            <a:pPr lvl="1" eaLnBrk="1" hangingPunct="1">
              <a:lnSpc>
                <a:spcPct val="80000"/>
              </a:lnSpc>
            </a:pPr>
            <a:r>
              <a:rPr lang="en-US" sz="2200" b="1" smtClean="0"/>
              <a:t>INVASIVE METHODS</a:t>
            </a:r>
            <a:r>
              <a:rPr lang="en-US" sz="2200" smtClean="0"/>
              <a:t> </a:t>
            </a:r>
          </a:p>
          <a:p>
            <a:pPr lvl="2" eaLnBrk="1" hangingPunct="1">
              <a:lnSpc>
                <a:spcPct val="80000"/>
              </a:lnSpc>
            </a:pPr>
            <a:r>
              <a:rPr lang="en-US" sz="2100" smtClean="0"/>
              <a:t>Test Pits, Trenches and Tunnels</a:t>
            </a:r>
          </a:p>
          <a:p>
            <a:pPr lvl="2" eaLnBrk="1" hangingPunct="1">
              <a:lnSpc>
                <a:spcPct val="80000"/>
              </a:lnSpc>
            </a:pPr>
            <a:r>
              <a:rPr lang="en-US" sz="2100" smtClean="0"/>
              <a:t>Soil Borings</a:t>
            </a:r>
          </a:p>
          <a:p>
            <a:pPr lvl="3" eaLnBrk="1" hangingPunct="1">
              <a:lnSpc>
                <a:spcPct val="80000"/>
              </a:lnSpc>
            </a:pPr>
            <a:r>
              <a:rPr lang="en-US" sz="1800" smtClean="0"/>
              <a:t>Auger Borings</a:t>
            </a:r>
          </a:p>
          <a:p>
            <a:pPr lvl="4" eaLnBrk="1" hangingPunct="1">
              <a:lnSpc>
                <a:spcPct val="80000"/>
              </a:lnSpc>
            </a:pPr>
            <a:r>
              <a:rPr lang="en-US" sz="1800" smtClean="0"/>
              <a:t>Hand Augers</a:t>
            </a:r>
          </a:p>
          <a:p>
            <a:pPr lvl="4" eaLnBrk="1" hangingPunct="1">
              <a:lnSpc>
                <a:spcPct val="80000"/>
              </a:lnSpc>
            </a:pPr>
            <a:r>
              <a:rPr lang="en-US" sz="1800" smtClean="0"/>
              <a:t>Power Augers</a:t>
            </a:r>
          </a:p>
          <a:p>
            <a:pPr lvl="3" eaLnBrk="1" hangingPunct="1">
              <a:lnSpc>
                <a:spcPct val="80000"/>
              </a:lnSpc>
            </a:pPr>
            <a:r>
              <a:rPr lang="en-US" sz="1800" smtClean="0"/>
              <a:t>Rotary Drilling</a:t>
            </a:r>
          </a:p>
          <a:p>
            <a:pPr lvl="4" eaLnBrk="1" hangingPunct="1">
              <a:lnSpc>
                <a:spcPct val="80000"/>
              </a:lnSpc>
            </a:pPr>
            <a:r>
              <a:rPr lang="en-US" sz="1800" smtClean="0"/>
              <a:t>Rock Coring (Diamond Tipped Core Barrel)</a:t>
            </a:r>
          </a:p>
          <a:p>
            <a:pPr lvl="3" eaLnBrk="1" hangingPunct="1">
              <a:lnSpc>
                <a:spcPct val="80000"/>
              </a:lnSpc>
            </a:pPr>
            <a:r>
              <a:rPr lang="en-US" sz="1800" smtClean="0"/>
              <a:t>Drive-Tube Boring (Jacking or Driving)</a:t>
            </a:r>
          </a:p>
          <a:p>
            <a:pPr lvl="4" eaLnBrk="1" hangingPunct="1">
              <a:lnSpc>
                <a:spcPct val="80000"/>
              </a:lnSpc>
            </a:pPr>
            <a:r>
              <a:rPr lang="en-US" sz="1800" smtClean="0"/>
              <a:t>Standard Penetration Test (SPT) </a:t>
            </a:r>
          </a:p>
          <a:p>
            <a:pPr lvl="4" eaLnBrk="1" hangingPunct="1">
              <a:lnSpc>
                <a:spcPct val="80000"/>
              </a:lnSpc>
              <a:buFont typeface="Wingdings" pitchFamily="2" charset="2"/>
              <a:buNone/>
            </a:pPr>
            <a:r>
              <a:rPr lang="en-US" sz="1800" smtClean="0"/>
              <a:t>	[Split-Spoon Sampler]</a:t>
            </a:r>
          </a:p>
          <a:p>
            <a:pPr lvl="4" eaLnBrk="1" hangingPunct="1">
              <a:lnSpc>
                <a:spcPct val="80000"/>
              </a:lnSpc>
            </a:pPr>
            <a:r>
              <a:rPr lang="en-US" sz="1800" smtClean="0"/>
              <a:t>Shelby Tube</a:t>
            </a:r>
          </a:p>
          <a:p>
            <a:pPr lvl="4" eaLnBrk="1" hangingPunct="1">
              <a:lnSpc>
                <a:spcPct val="80000"/>
              </a:lnSpc>
            </a:pPr>
            <a:r>
              <a:rPr lang="en-US" sz="1800" smtClean="0"/>
              <a:t>Dutch Cone Penetrometer</a:t>
            </a:r>
          </a:p>
          <a:p>
            <a:pPr lvl="3" eaLnBrk="1" hangingPunct="1">
              <a:lnSpc>
                <a:spcPct val="80000"/>
              </a:lnSpc>
            </a:pP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227">
                                            <p:txEl>
                                              <p:pRg st="1" end="1"/>
                                            </p:txEl>
                                          </p:spTgt>
                                        </p:tgtEl>
                                        <p:attrNameLst>
                                          <p:attrName>style.visibility</p:attrName>
                                        </p:attrNameLst>
                                      </p:cBhvr>
                                      <p:to>
                                        <p:strVal val="visible"/>
                                      </p:to>
                                    </p:set>
                                    <p:anim calcmode="lin" valueType="num">
                                      <p:cBhvr additive="base">
                                        <p:cTn id="7" dur="500" fill="hold"/>
                                        <p:tgtEl>
                                          <p:spTgt spid="1802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0227">
                                            <p:txEl>
                                              <p:pRg st="2" end="2"/>
                                            </p:txEl>
                                          </p:spTgt>
                                        </p:tgtEl>
                                        <p:attrNameLst>
                                          <p:attrName>style.visibility</p:attrName>
                                        </p:attrNameLst>
                                      </p:cBhvr>
                                      <p:to>
                                        <p:strVal val="visible"/>
                                      </p:to>
                                    </p:set>
                                    <p:anim calcmode="lin" valueType="num">
                                      <p:cBhvr additive="base">
                                        <p:cTn id="13" dur="500" fill="hold"/>
                                        <p:tgtEl>
                                          <p:spTgt spid="18022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80227">
                                            <p:txEl>
                                              <p:pRg st="3" end="3"/>
                                            </p:txEl>
                                          </p:spTgt>
                                        </p:tgtEl>
                                        <p:attrNameLst>
                                          <p:attrName>style.visibility</p:attrName>
                                        </p:attrNameLst>
                                      </p:cBhvr>
                                      <p:to>
                                        <p:strVal val="visible"/>
                                      </p:to>
                                    </p:set>
                                    <p:anim calcmode="lin" valueType="num">
                                      <p:cBhvr additive="base">
                                        <p:cTn id="19" dur="500" fill="hold"/>
                                        <p:tgtEl>
                                          <p:spTgt spid="1802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80227">
                                            <p:txEl>
                                              <p:pRg st="4" end="4"/>
                                            </p:txEl>
                                          </p:spTgt>
                                        </p:tgtEl>
                                        <p:attrNameLst>
                                          <p:attrName>style.visibility</p:attrName>
                                        </p:attrNameLst>
                                      </p:cBhvr>
                                      <p:to>
                                        <p:strVal val="visible"/>
                                      </p:to>
                                    </p:set>
                                    <p:anim calcmode="lin" valueType="num">
                                      <p:cBhvr additive="base">
                                        <p:cTn id="25" dur="500" fill="hold"/>
                                        <p:tgtEl>
                                          <p:spTgt spid="18022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0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80227">
                                            <p:txEl>
                                              <p:pRg st="5" end="5"/>
                                            </p:txEl>
                                          </p:spTgt>
                                        </p:tgtEl>
                                        <p:attrNameLst>
                                          <p:attrName>style.visibility</p:attrName>
                                        </p:attrNameLst>
                                      </p:cBhvr>
                                      <p:to>
                                        <p:strVal val="visible"/>
                                      </p:to>
                                    </p:set>
                                    <p:anim calcmode="lin" valueType="num">
                                      <p:cBhvr additive="base">
                                        <p:cTn id="31" dur="500" fill="hold"/>
                                        <p:tgtEl>
                                          <p:spTgt spid="1802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02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180227">
                                            <p:txEl>
                                              <p:pRg st="6" end="6"/>
                                            </p:txEl>
                                          </p:spTgt>
                                        </p:tgtEl>
                                        <p:attrNameLst>
                                          <p:attrName>style.visibility</p:attrName>
                                        </p:attrNameLst>
                                      </p:cBhvr>
                                      <p:to>
                                        <p:strVal val="visible"/>
                                      </p:to>
                                    </p:set>
                                    <p:anim calcmode="lin" valueType="num">
                                      <p:cBhvr additive="base">
                                        <p:cTn id="37" dur="500" fill="hold"/>
                                        <p:tgtEl>
                                          <p:spTgt spid="1802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02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80227">
                                            <p:txEl>
                                              <p:pRg st="7" end="7"/>
                                            </p:txEl>
                                          </p:spTgt>
                                        </p:tgtEl>
                                        <p:attrNameLst>
                                          <p:attrName>style.visibility</p:attrName>
                                        </p:attrNameLst>
                                      </p:cBhvr>
                                      <p:to>
                                        <p:strVal val="visible"/>
                                      </p:to>
                                    </p:set>
                                    <p:anim calcmode="lin" valueType="num">
                                      <p:cBhvr additive="base">
                                        <p:cTn id="43" dur="500" fill="hold"/>
                                        <p:tgtEl>
                                          <p:spTgt spid="18022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02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0227">
                                            <p:txEl>
                                              <p:pRg st="8" end="8"/>
                                            </p:txEl>
                                          </p:spTgt>
                                        </p:tgtEl>
                                        <p:attrNameLst>
                                          <p:attrName>style.visibility</p:attrName>
                                        </p:attrNameLst>
                                      </p:cBhvr>
                                      <p:to>
                                        <p:strVal val="visible"/>
                                      </p:to>
                                    </p:set>
                                    <p:anim calcmode="lin" valueType="num">
                                      <p:cBhvr additive="base">
                                        <p:cTn id="49" dur="500" fill="hold"/>
                                        <p:tgtEl>
                                          <p:spTgt spid="18022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802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180227">
                                            <p:txEl>
                                              <p:pRg st="9" end="9"/>
                                            </p:txEl>
                                          </p:spTgt>
                                        </p:tgtEl>
                                        <p:attrNameLst>
                                          <p:attrName>style.visibility</p:attrName>
                                        </p:attrNameLst>
                                      </p:cBhvr>
                                      <p:to>
                                        <p:strVal val="visible"/>
                                      </p:to>
                                    </p:set>
                                    <p:anim calcmode="lin" valueType="num">
                                      <p:cBhvr additive="base">
                                        <p:cTn id="55" dur="500" fill="hold"/>
                                        <p:tgtEl>
                                          <p:spTgt spid="180227">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802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180227">
                                            <p:txEl>
                                              <p:pRg st="10" end="10"/>
                                            </p:txEl>
                                          </p:spTgt>
                                        </p:tgtEl>
                                        <p:attrNameLst>
                                          <p:attrName>style.visibility</p:attrName>
                                        </p:attrNameLst>
                                      </p:cBhvr>
                                      <p:to>
                                        <p:strVal val="visible"/>
                                      </p:to>
                                    </p:set>
                                    <p:anim calcmode="lin" valueType="num">
                                      <p:cBhvr additive="base">
                                        <p:cTn id="61" dur="500" fill="hold"/>
                                        <p:tgtEl>
                                          <p:spTgt spid="180227">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80227">
                                            <p:txEl>
                                              <p:pRg st="10" end="10"/>
                                            </p:txEl>
                                          </p:spTgt>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180227">
                                            <p:txEl>
                                              <p:pRg st="11" end="11"/>
                                            </p:txEl>
                                          </p:spTgt>
                                        </p:tgtEl>
                                        <p:attrNameLst>
                                          <p:attrName>style.visibility</p:attrName>
                                        </p:attrNameLst>
                                      </p:cBhvr>
                                      <p:to>
                                        <p:strVal val="visible"/>
                                      </p:to>
                                    </p:set>
                                    <p:anim calcmode="lin" valueType="num">
                                      <p:cBhvr additive="base">
                                        <p:cTn id="65" dur="500" fill="hold"/>
                                        <p:tgtEl>
                                          <p:spTgt spid="180227">
                                            <p:txEl>
                                              <p:pRg st="11" end="11"/>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802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2" fill="hold" nodeType="clickEffect">
                                  <p:stCondLst>
                                    <p:cond delay="0"/>
                                  </p:stCondLst>
                                  <p:childTnLst>
                                    <p:set>
                                      <p:cBhvr>
                                        <p:cTn id="70" dur="1" fill="hold">
                                          <p:stCondLst>
                                            <p:cond delay="0"/>
                                          </p:stCondLst>
                                        </p:cTn>
                                        <p:tgtEl>
                                          <p:spTgt spid="180227">
                                            <p:txEl>
                                              <p:pRg st="12" end="12"/>
                                            </p:txEl>
                                          </p:spTgt>
                                        </p:tgtEl>
                                        <p:attrNameLst>
                                          <p:attrName>style.visibility</p:attrName>
                                        </p:attrNameLst>
                                      </p:cBhvr>
                                      <p:to>
                                        <p:strVal val="visible"/>
                                      </p:to>
                                    </p:set>
                                    <p:anim calcmode="lin" valueType="num">
                                      <p:cBhvr additive="base">
                                        <p:cTn id="71" dur="500" fill="hold"/>
                                        <p:tgtEl>
                                          <p:spTgt spid="180227">
                                            <p:txEl>
                                              <p:pRg st="12" end="12"/>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8022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nodeType="clickEffect">
                                  <p:stCondLst>
                                    <p:cond delay="0"/>
                                  </p:stCondLst>
                                  <p:childTnLst>
                                    <p:set>
                                      <p:cBhvr>
                                        <p:cTn id="76" dur="1" fill="hold">
                                          <p:stCondLst>
                                            <p:cond delay="0"/>
                                          </p:stCondLst>
                                        </p:cTn>
                                        <p:tgtEl>
                                          <p:spTgt spid="180227">
                                            <p:txEl>
                                              <p:pRg st="13" end="13"/>
                                            </p:txEl>
                                          </p:spTgt>
                                        </p:tgtEl>
                                        <p:attrNameLst>
                                          <p:attrName>style.visibility</p:attrName>
                                        </p:attrNameLst>
                                      </p:cBhvr>
                                      <p:to>
                                        <p:strVal val="visible"/>
                                      </p:to>
                                    </p:set>
                                    <p:anim calcmode="lin" valueType="num">
                                      <p:cBhvr additive="base">
                                        <p:cTn id="77" dur="500" fill="hold"/>
                                        <p:tgtEl>
                                          <p:spTgt spid="180227">
                                            <p:txEl>
                                              <p:pRg st="13" end="13"/>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8022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SOIL (Contd.)</a:t>
            </a:r>
          </a:p>
        </p:txBody>
      </p:sp>
      <p:sp>
        <p:nvSpPr>
          <p:cNvPr id="181251" name="Rectangle 3"/>
          <p:cNvSpPr>
            <a:spLocks noGrp="1" noChangeArrowheads="1"/>
          </p:cNvSpPr>
          <p:nvPr>
            <p:ph type="body" idx="1"/>
          </p:nvPr>
        </p:nvSpPr>
        <p:spPr/>
        <p:txBody>
          <a:bodyPr/>
          <a:lstStyle/>
          <a:p>
            <a:pPr eaLnBrk="1" hangingPunct="1"/>
            <a:r>
              <a:rPr lang="en-US" b="1" smtClean="0"/>
              <a:t>SOIL INVESTIGATIONS</a:t>
            </a:r>
            <a:r>
              <a:rPr lang="en-US" smtClean="0"/>
              <a:t> (Contd.)</a:t>
            </a:r>
          </a:p>
          <a:p>
            <a:pPr lvl="1" eaLnBrk="1" hangingPunct="1"/>
            <a:r>
              <a:rPr lang="en-US" b="1" smtClean="0"/>
              <a:t>NON-INVASIVE METHODS</a:t>
            </a:r>
          </a:p>
          <a:p>
            <a:pPr lvl="2" eaLnBrk="1" hangingPunct="1"/>
            <a:r>
              <a:rPr lang="en-US" smtClean="0"/>
              <a:t>Ground Penetrating Radar (GPR)</a:t>
            </a:r>
          </a:p>
          <a:p>
            <a:pPr lvl="2" eaLnBrk="1" hangingPunct="1"/>
            <a:r>
              <a:rPr lang="en-US" smtClean="0"/>
              <a:t>DC Resistivity</a:t>
            </a:r>
          </a:p>
          <a:p>
            <a:pPr lvl="2" eaLnBrk="1" hangingPunct="1"/>
            <a:r>
              <a:rPr lang="en-US" smtClean="0"/>
              <a:t>Electromagnetics (EM)</a:t>
            </a:r>
          </a:p>
          <a:p>
            <a:pPr lvl="2" eaLnBrk="1" hangingPunct="1"/>
            <a:r>
              <a:rPr lang="en-US" smtClean="0"/>
              <a:t>Seismic Refraction</a:t>
            </a:r>
          </a:p>
          <a:p>
            <a:pPr lvl="2" eaLnBrk="1" hangingPunct="1"/>
            <a:r>
              <a:rPr lang="en-US" smtClean="0"/>
              <a:t>Seismic Reflection</a:t>
            </a:r>
          </a:p>
          <a:p>
            <a:pPr lvl="2" eaLnBrk="1" hangingPunct="1"/>
            <a:endParaRPr lang="en-US" smtClean="0"/>
          </a:p>
          <a:p>
            <a:pPr lvl="2" eaLnBrk="1" hangingPunct="1"/>
            <a:endParaRPr lang="en-US" smtClean="0"/>
          </a:p>
          <a:p>
            <a:pPr lvl="2" eaLnBrk="1" hangingPunct="1">
              <a:buFont typeface="Wingdings" pitchFamily="2" charset="2"/>
              <a:buNone/>
            </a:pPr>
            <a:r>
              <a:rPr lang="en-US" smtClean="0"/>
              <a:t>End of Lecture #2 </a:t>
            </a:r>
          </a:p>
          <a:p>
            <a:pPr lvl="3"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anim calcmode="lin" valueType="num">
                                      <p:cBhvr additive="base">
                                        <p:cTn id="7" dur="500" fill="hold"/>
                                        <p:tgtEl>
                                          <p:spTgt spid="1812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 calcmode="lin" valueType="num">
                                      <p:cBhvr additive="base">
                                        <p:cTn id="13" dur="500" fill="hold"/>
                                        <p:tgtEl>
                                          <p:spTgt spid="1812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anim calcmode="lin" valueType="num">
                                      <p:cBhvr additive="base">
                                        <p:cTn id="19" dur="500" fill="hold"/>
                                        <p:tgtEl>
                                          <p:spTgt spid="1812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1251">
                                            <p:txEl>
                                              <p:pRg st="4" end="4"/>
                                            </p:txEl>
                                          </p:spTgt>
                                        </p:tgtEl>
                                        <p:attrNameLst>
                                          <p:attrName>style.visibility</p:attrName>
                                        </p:attrNameLst>
                                      </p:cBhvr>
                                      <p:to>
                                        <p:strVal val="visible"/>
                                      </p:to>
                                    </p:set>
                                    <p:anim calcmode="lin" valueType="num">
                                      <p:cBhvr additive="base">
                                        <p:cTn id="25" dur="500" fill="hold"/>
                                        <p:tgtEl>
                                          <p:spTgt spid="18125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1251">
                                            <p:txEl>
                                              <p:pRg st="5" end="5"/>
                                            </p:txEl>
                                          </p:spTgt>
                                        </p:tgtEl>
                                        <p:attrNameLst>
                                          <p:attrName>style.visibility</p:attrName>
                                        </p:attrNameLst>
                                      </p:cBhvr>
                                      <p:to>
                                        <p:strVal val="visible"/>
                                      </p:to>
                                    </p:set>
                                    <p:anim calcmode="lin" valueType="num">
                                      <p:cBhvr additive="base">
                                        <p:cTn id="31" dur="500" fill="hold"/>
                                        <p:tgtEl>
                                          <p:spTgt spid="18125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12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1251">
                                            <p:txEl>
                                              <p:pRg st="6" end="6"/>
                                            </p:txEl>
                                          </p:spTgt>
                                        </p:tgtEl>
                                        <p:attrNameLst>
                                          <p:attrName>style.visibility</p:attrName>
                                        </p:attrNameLst>
                                      </p:cBhvr>
                                      <p:to>
                                        <p:strVal val="visible"/>
                                      </p:to>
                                    </p:set>
                                    <p:anim calcmode="lin" valueType="num">
                                      <p:cBhvr additive="base">
                                        <p:cTn id="37" dur="500" fill="hold"/>
                                        <p:tgtEl>
                                          <p:spTgt spid="18125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12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81251">
                                            <p:txEl>
                                              <p:pRg st="9" end="9"/>
                                            </p:txEl>
                                          </p:spTgt>
                                        </p:tgtEl>
                                        <p:attrNameLst>
                                          <p:attrName>style.visibility</p:attrName>
                                        </p:attrNameLst>
                                      </p:cBhvr>
                                      <p:to>
                                        <p:strVal val="visible"/>
                                      </p:to>
                                    </p:set>
                                    <p:anim calcmode="lin" valueType="num">
                                      <p:cBhvr additive="base">
                                        <p:cTn id="43" dur="500" fill="hold"/>
                                        <p:tgtEl>
                                          <p:spTgt spid="181251">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125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NON-INVASIVE METHODS</a:t>
            </a:r>
            <a:endParaRPr lang="en-US" dirty="0"/>
          </a:p>
        </p:txBody>
      </p:sp>
      <p:sp>
        <p:nvSpPr>
          <p:cNvPr id="44035" name="Text Placeholder 2"/>
          <p:cNvSpPr>
            <a:spLocks noGrp="1"/>
          </p:cNvSpPr>
          <p:nvPr>
            <p:ph type="body" idx="1"/>
          </p:nvPr>
        </p:nvSpPr>
        <p:spPr>
          <a:xfrm>
            <a:off x="152400" y="2906713"/>
            <a:ext cx="8686800" cy="1500187"/>
          </a:xfrm>
        </p:spPr>
        <p:txBody>
          <a:bodyPr/>
          <a:lstStyle/>
          <a:p>
            <a:pPr algn="ctr"/>
            <a:r>
              <a:rPr lang="en-US" sz="3200" b="1" smtClean="0"/>
              <a:t>GEOTECHNICALINVESTIGATIONS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GROUND PENETRATING RADAR</a:t>
            </a:r>
          </a:p>
        </p:txBody>
      </p:sp>
      <p:pic>
        <p:nvPicPr>
          <p:cNvPr id="45059" name="Picture 2" descr="400 MHz antenna"/>
          <p:cNvPicPr>
            <a:picLocks noChangeAspect="1" noChangeArrowheads="1"/>
          </p:cNvPicPr>
          <p:nvPr/>
        </p:nvPicPr>
        <p:blipFill>
          <a:blip r:embed="rId2" cstate="print"/>
          <a:srcRect/>
          <a:stretch>
            <a:fillRect/>
          </a:stretch>
        </p:blipFill>
        <p:spPr bwMode="auto">
          <a:xfrm>
            <a:off x="527050" y="2471738"/>
            <a:ext cx="3206750" cy="2633662"/>
          </a:xfrm>
          <a:prstGeom prst="rect">
            <a:avLst/>
          </a:prstGeom>
          <a:noFill/>
          <a:ln w="9525">
            <a:noFill/>
            <a:miter lim="800000"/>
            <a:headEnd/>
            <a:tailEnd/>
          </a:ln>
        </p:spPr>
      </p:pic>
      <p:pic>
        <p:nvPicPr>
          <p:cNvPr id="45060" name="Picture 4" descr="Hand-towed GPR"/>
          <p:cNvPicPr>
            <a:picLocks noChangeAspect="1" noChangeArrowheads="1"/>
          </p:cNvPicPr>
          <p:nvPr/>
        </p:nvPicPr>
        <p:blipFill>
          <a:blip r:embed="rId3" cstate="print"/>
          <a:srcRect/>
          <a:stretch>
            <a:fillRect/>
          </a:stretch>
        </p:blipFill>
        <p:spPr bwMode="auto">
          <a:xfrm>
            <a:off x="5335588" y="2209800"/>
            <a:ext cx="2490787" cy="2917825"/>
          </a:xfrm>
          <a:prstGeom prst="rect">
            <a:avLst/>
          </a:prstGeom>
          <a:noFill/>
          <a:ln w="9525">
            <a:noFill/>
            <a:miter lim="800000"/>
            <a:headEnd/>
            <a:tailEnd/>
          </a:ln>
        </p:spPr>
      </p:pic>
      <p:sp>
        <p:nvSpPr>
          <p:cNvPr id="45061" name="TextBox 4"/>
          <p:cNvSpPr txBox="1">
            <a:spLocks noChangeArrowheads="1"/>
          </p:cNvSpPr>
          <p:nvPr/>
        </p:nvSpPr>
        <p:spPr bwMode="auto">
          <a:xfrm>
            <a:off x="304800" y="5334000"/>
            <a:ext cx="3886200" cy="369888"/>
          </a:xfrm>
          <a:prstGeom prst="rect">
            <a:avLst/>
          </a:prstGeom>
          <a:noFill/>
          <a:ln w="9525">
            <a:noFill/>
            <a:miter lim="800000"/>
            <a:headEnd/>
            <a:tailEnd/>
          </a:ln>
        </p:spPr>
        <p:txBody>
          <a:bodyPr>
            <a:spAutoFit/>
          </a:bodyPr>
          <a:lstStyle/>
          <a:p>
            <a:r>
              <a:rPr lang="en-US"/>
              <a:t>GPR TRANSDUCER (ANTENNA)</a:t>
            </a:r>
          </a:p>
        </p:txBody>
      </p:sp>
      <p:sp>
        <p:nvSpPr>
          <p:cNvPr id="45062" name="TextBox 5"/>
          <p:cNvSpPr txBox="1">
            <a:spLocks noChangeArrowheads="1"/>
          </p:cNvSpPr>
          <p:nvPr/>
        </p:nvSpPr>
        <p:spPr bwMode="auto">
          <a:xfrm>
            <a:off x="5029200" y="5334000"/>
            <a:ext cx="3352800" cy="369888"/>
          </a:xfrm>
          <a:prstGeom prst="rect">
            <a:avLst/>
          </a:prstGeom>
          <a:noFill/>
          <a:ln w="9525">
            <a:noFill/>
            <a:miter lim="800000"/>
            <a:headEnd/>
            <a:tailEnd/>
          </a:ln>
        </p:spPr>
        <p:txBody>
          <a:bodyPr>
            <a:spAutoFit/>
          </a:bodyPr>
          <a:lstStyle/>
          <a:p>
            <a:r>
              <a:rPr lang="en-US"/>
              <a:t>HAND-TOWED ANTENNA</a:t>
            </a:r>
          </a:p>
        </p:txBody>
      </p:sp>
      <p:sp>
        <p:nvSpPr>
          <p:cNvPr id="45063" name="TextBox 6"/>
          <p:cNvSpPr txBox="1">
            <a:spLocks noChangeArrowheads="1"/>
          </p:cNvSpPr>
          <p:nvPr/>
        </p:nvSpPr>
        <p:spPr bwMode="auto">
          <a:xfrm>
            <a:off x="1600200" y="5791200"/>
            <a:ext cx="5943600" cy="369888"/>
          </a:xfrm>
          <a:prstGeom prst="rect">
            <a:avLst/>
          </a:prstGeom>
          <a:noFill/>
          <a:ln w="9525">
            <a:noFill/>
            <a:miter lim="800000"/>
            <a:headEnd/>
            <a:tailEnd/>
          </a:ln>
        </p:spPr>
        <p:txBody>
          <a:bodyPr>
            <a:spAutoFit/>
          </a:bodyPr>
          <a:lstStyle/>
          <a:p>
            <a:r>
              <a:rPr lang="en-US"/>
              <a:t>Photographs by GeoModel, Inc., Leesburg, VA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GROUND PENETRATING RADAR</a:t>
            </a:r>
          </a:p>
        </p:txBody>
      </p:sp>
      <p:sp>
        <p:nvSpPr>
          <p:cNvPr id="46083" name="TextBox 4"/>
          <p:cNvSpPr txBox="1">
            <a:spLocks noChangeArrowheads="1"/>
          </p:cNvSpPr>
          <p:nvPr/>
        </p:nvSpPr>
        <p:spPr bwMode="auto">
          <a:xfrm>
            <a:off x="304800" y="5334000"/>
            <a:ext cx="4114800" cy="369888"/>
          </a:xfrm>
          <a:prstGeom prst="rect">
            <a:avLst/>
          </a:prstGeom>
          <a:noFill/>
          <a:ln w="9525">
            <a:noFill/>
            <a:miter lim="800000"/>
            <a:headEnd/>
            <a:tailEnd/>
          </a:ln>
        </p:spPr>
        <p:txBody>
          <a:bodyPr>
            <a:spAutoFit/>
          </a:bodyPr>
          <a:lstStyle/>
          <a:p>
            <a:r>
              <a:rPr lang="en-US"/>
              <a:t>GPR SUBGRADE PROFILE- 3 USTs</a:t>
            </a:r>
          </a:p>
        </p:txBody>
      </p:sp>
      <p:sp>
        <p:nvSpPr>
          <p:cNvPr id="46084" name="TextBox 6"/>
          <p:cNvSpPr txBox="1">
            <a:spLocks noChangeArrowheads="1"/>
          </p:cNvSpPr>
          <p:nvPr/>
        </p:nvSpPr>
        <p:spPr bwMode="auto">
          <a:xfrm>
            <a:off x="1600200" y="5791200"/>
            <a:ext cx="6019800" cy="369888"/>
          </a:xfrm>
          <a:prstGeom prst="rect">
            <a:avLst/>
          </a:prstGeom>
          <a:noFill/>
          <a:ln w="9525">
            <a:noFill/>
            <a:miter lim="800000"/>
            <a:headEnd/>
            <a:tailEnd/>
          </a:ln>
        </p:spPr>
        <p:txBody>
          <a:bodyPr>
            <a:spAutoFit/>
          </a:bodyPr>
          <a:lstStyle/>
          <a:p>
            <a:r>
              <a:rPr lang="en-US"/>
              <a:t>Photographs by GeoModel, Inc., Leesburg, VA</a:t>
            </a:r>
          </a:p>
        </p:txBody>
      </p:sp>
      <p:pic>
        <p:nvPicPr>
          <p:cNvPr id="46085" name="Picture 2" descr="ground penetrating radar or gpr of buried tanks surveyed by GeoModel, Inc."/>
          <p:cNvPicPr>
            <a:picLocks noChangeAspect="1" noChangeArrowheads="1"/>
          </p:cNvPicPr>
          <p:nvPr/>
        </p:nvPicPr>
        <p:blipFill>
          <a:blip r:embed="rId2" cstate="print"/>
          <a:srcRect/>
          <a:stretch>
            <a:fillRect/>
          </a:stretch>
        </p:blipFill>
        <p:spPr bwMode="auto">
          <a:xfrm>
            <a:off x="454025" y="1905000"/>
            <a:ext cx="3355975" cy="3325813"/>
          </a:xfrm>
          <a:prstGeom prst="rect">
            <a:avLst/>
          </a:prstGeom>
          <a:noFill/>
          <a:ln w="9525">
            <a:noFill/>
            <a:miter lim="800000"/>
            <a:headEnd/>
            <a:tailEnd/>
          </a:ln>
        </p:spPr>
      </p:pic>
      <p:pic>
        <p:nvPicPr>
          <p:cNvPr id="46086" name="Picture 4" descr="Sinkhole Located with ground penetrating radar (gpr) by GeoModel, Inc.">
            <a:hlinkClick r:id="rId3"/>
          </p:cNvPr>
          <p:cNvPicPr>
            <a:picLocks noChangeAspect="1" noChangeArrowheads="1"/>
          </p:cNvPicPr>
          <p:nvPr/>
        </p:nvPicPr>
        <p:blipFill>
          <a:blip r:embed="rId4" cstate="print"/>
          <a:srcRect/>
          <a:stretch>
            <a:fillRect/>
          </a:stretch>
        </p:blipFill>
        <p:spPr bwMode="auto">
          <a:xfrm>
            <a:off x="4419600" y="1847850"/>
            <a:ext cx="4267200" cy="3409950"/>
          </a:xfrm>
          <a:prstGeom prst="rect">
            <a:avLst/>
          </a:prstGeom>
          <a:noFill/>
          <a:ln w="9525">
            <a:noFill/>
            <a:miter lim="800000"/>
            <a:headEnd/>
            <a:tailEnd/>
          </a:ln>
        </p:spPr>
      </p:pic>
      <p:sp>
        <p:nvSpPr>
          <p:cNvPr id="46087" name="TextBox 9"/>
          <p:cNvSpPr txBox="1">
            <a:spLocks noChangeArrowheads="1"/>
          </p:cNvSpPr>
          <p:nvPr/>
        </p:nvSpPr>
        <p:spPr bwMode="auto">
          <a:xfrm>
            <a:off x="4495800" y="5334000"/>
            <a:ext cx="4495800" cy="369888"/>
          </a:xfrm>
          <a:prstGeom prst="rect">
            <a:avLst/>
          </a:prstGeom>
          <a:noFill/>
          <a:ln w="9525">
            <a:noFill/>
            <a:miter lim="800000"/>
            <a:headEnd/>
            <a:tailEnd/>
          </a:ln>
        </p:spPr>
        <p:txBody>
          <a:bodyPr>
            <a:spAutoFit/>
          </a:bodyPr>
          <a:lstStyle/>
          <a:p>
            <a:r>
              <a:rPr lang="en-US"/>
              <a:t>GPR PROFILE REVEALING SINKHOLE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smtClean="0"/>
              <a:t>SEISMIC REFLECTION/REFRACTION</a:t>
            </a:r>
          </a:p>
        </p:txBody>
      </p:sp>
      <p:sp>
        <p:nvSpPr>
          <p:cNvPr id="3" name="Subtitle 2"/>
          <p:cNvSpPr>
            <a:spLocks noGrp="1"/>
          </p:cNvSpPr>
          <p:nvPr>
            <p:ph type="subTitle" idx="1"/>
          </p:nvPr>
        </p:nvSpPr>
        <p:spPr>
          <a:xfrm>
            <a:off x="1447800" y="2743200"/>
            <a:ext cx="7010400" cy="3886200"/>
          </a:xfrm>
        </p:spPr>
        <p:txBody>
          <a:bodyPr/>
          <a:lstStyle/>
          <a:p>
            <a:pPr>
              <a:buFont typeface="Arial" charset="0"/>
              <a:buChar char="•"/>
            </a:pPr>
            <a:r>
              <a:rPr lang="en-US" smtClean="0"/>
              <a:t>Seismic techniques involve measuring the travel time of shock (seismic energy) waves from “shots” through subsurface layers to “geophones” (ground motion sensors)</a:t>
            </a:r>
          </a:p>
          <a:p>
            <a:pPr>
              <a:buFont typeface="Arial" charset="0"/>
              <a:buChar char="•"/>
            </a:pPr>
            <a:r>
              <a:rPr lang="en-US" smtClean="0"/>
              <a:t>The seismic waves are either reflected  or refracted (bent) through soil layers with different densities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smtClean="0"/>
              <a:t>SEISMIC REFLECTION/REFRACTION</a:t>
            </a:r>
          </a:p>
        </p:txBody>
      </p:sp>
      <p:sp>
        <p:nvSpPr>
          <p:cNvPr id="3" name="Subtitle 2"/>
          <p:cNvSpPr>
            <a:spLocks noGrp="1"/>
          </p:cNvSpPr>
          <p:nvPr>
            <p:ph type="subTitle" idx="1"/>
          </p:nvPr>
        </p:nvSpPr>
        <p:spPr>
          <a:xfrm>
            <a:off x="1447800" y="2743200"/>
            <a:ext cx="7010400" cy="3886200"/>
          </a:xfrm>
        </p:spPr>
        <p:txBody>
          <a:bodyPr/>
          <a:lstStyle/>
          <a:p>
            <a:pPr>
              <a:buFont typeface="Arial" charset="0"/>
              <a:buChar char="•"/>
            </a:pPr>
            <a:r>
              <a:rPr lang="en-US" smtClean="0"/>
              <a:t> Seismic waves travel through various subsurface layers with different densities at different velocities.</a:t>
            </a:r>
          </a:p>
          <a:p>
            <a:pPr>
              <a:buFont typeface="Arial" charset="0"/>
              <a:buChar char="•"/>
            </a:pPr>
            <a:r>
              <a:rPr lang="en-US" smtClean="0"/>
              <a:t>By measuring travel time and distance, densities and other geotechnical features of the various strata may be determined</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3200" smtClean="0"/>
              <a:t>SEISMIC REFLECTION/REFRACTION</a:t>
            </a:r>
          </a:p>
        </p:txBody>
      </p:sp>
      <p:pic>
        <p:nvPicPr>
          <p:cNvPr id="49155" name="Picture 2" descr="Example Seismic Record"/>
          <p:cNvPicPr>
            <a:picLocks noChangeAspect="1" noChangeArrowheads="1"/>
          </p:cNvPicPr>
          <p:nvPr/>
        </p:nvPicPr>
        <p:blipFill>
          <a:blip r:embed="rId2" cstate="print"/>
          <a:srcRect/>
          <a:stretch>
            <a:fillRect/>
          </a:stretch>
        </p:blipFill>
        <p:spPr bwMode="auto">
          <a:xfrm>
            <a:off x="5562600" y="1676400"/>
            <a:ext cx="2857500" cy="4962525"/>
          </a:xfrm>
          <a:prstGeom prst="rect">
            <a:avLst/>
          </a:prstGeom>
          <a:noFill/>
          <a:ln w="9525">
            <a:noFill/>
            <a:miter lim="800000"/>
            <a:headEnd/>
            <a:tailEnd/>
          </a:ln>
        </p:spPr>
      </p:pic>
      <p:sp>
        <p:nvSpPr>
          <p:cNvPr id="49156" name="TextBox 3"/>
          <p:cNvSpPr txBox="1">
            <a:spLocks noChangeArrowheads="1"/>
          </p:cNvSpPr>
          <p:nvPr/>
        </p:nvSpPr>
        <p:spPr bwMode="auto">
          <a:xfrm>
            <a:off x="533400" y="3810000"/>
            <a:ext cx="4800600" cy="461963"/>
          </a:xfrm>
          <a:prstGeom prst="rect">
            <a:avLst/>
          </a:prstGeom>
          <a:noFill/>
          <a:ln w="9525">
            <a:noFill/>
            <a:miter lim="800000"/>
            <a:headEnd/>
            <a:tailEnd/>
          </a:ln>
        </p:spPr>
        <p:txBody>
          <a:bodyPr>
            <a:spAutoFit/>
          </a:bodyPr>
          <a:lstStyle/>
          <a:p>
            <a:r>
              <a:rPr lang="en-US" sz="2400"/>
              <a:t>EXAMPLE SEISMIC RECORD</a:t>
            </a:r>
          </a:p>
        </p:txBody>
      </p:sp>
      <p:sp>
        <p:nvSpPr>
          <p:cNvPr id="49157" name="TextBox 5"/>
          <p:cNvSpPr txBox="1">
            <a:spLocks noChangeArrowheads="1"/>
          </p:cNvSpPr>
          <p:nvPr/>
        </p:nvSpPr>
        <p:spPr bwMode="auto">
          <a:xfrm>
            <a:off x="457200" y="4953000"/>
            <a:ext cx="4724400" cy="276225"/>
          </a:xfrm>
          <a:prstGeom prst="rect">
            <a:avLst/>
          </a:prstGeom>
          <a:noFill/>
          <a:ln w="9525">
            <a:noFill/>
            <a:miter lim="800000"/>
            <a:headEnd/>
            <a:tailEnd/>
          </a:ln>
        </p:spPr>
        <p:txBody>
          <a:bodyPr>
            <a:spAutoFit/>
          </a:bodyPr>
          <a:lstStyle/>
          <a:p>
            <a:r>
              <a:rPr lang="en-US" sz="1200"/>
              <a:t>ILLUSTRATION BY ENVIROSCAN, INC., LANCASTER, PA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Soil vs. Rock</a:t>
            </a:r>
            <a:endParaRPr lang="en-US" dirty="0"/>
          </a:p>
        </p:txBody>
      </p:sp>
      <p:sp>
        <p:nvSpPr>
          <p:cNvPr id="3" name="Content Placeholder 2"/>
          <p:cNvSpPr>
            <a:spLocks noGrp="1"/>
          </p:cNvSpPr>
          <p:nvPr>
            <p:ph idx="1"/>
          </p:nvPr>
        </p:nvSpPr>
        <p:spPr/>
        <p:txBody>
          <a:bodyPr/>
          <a:lstStyle/>
          <a:p>
            <a:r>
              <a:rPr lang="en-US" dirty="0" smtClean="0"/>
              <a:t>In geology, all soils are some rock formation</a:t>
            </a:r>
          </a:p>
          <a:p>
            <a:r>
              <a:rPr lang="en-US" dirty="0" smtClean="0"/>
              <a:t>Soil is loose surface material</a:t>
            </a:r>
          </a:p>
          <a:p>
            <a:r>
              <a:rPr lang="en-US" dirty="0" smtClean="0"/>
              <a:t>Rock is the hard crust of the earth, which underlies soil</a:t>
            </a:r>
          </a:p>
          <a:p>
            <a:r>
              <a:rPr lang="en-US" dirty="0" smtClean="0"/>
              <a:t>Contractor’s definition</a:t>
            </a:r>
          </a:p>
          <a:p>
            <a:pPr lvl="1">
              <a:buNone/>
            </a:pPr>
            <a:r>
              <a:rPr lang="en-US" i="1" dirty="0" smtClean="0"/>
              <a:t>“rock is any material which cannot be dug or loosened by available machinery”</a:t>
            </a:r>
          </a:p>
          <a:p>
            <a:pPr lvl="1"/>
            <a:r>
              <a:rPr lang="en-US" dirty="0" smtClean="0"/>
              <a:t>Rock		- needs blasting or ripping</a:t>
            </a:r>
          </a:p>
          <a:p>
            <a:pPr lvl="1"/>
            <a:r>
              <a:rPr lang="en-US" dirty="0" smtClean="0"/>
              <a:t>Hard digging	- compacted, cemented, or rock dirt</a:t>
            </a:r>
          </a:p>
          <a:p>
            <a:pPr lvl="1"/>
            <a:r>
              <a:rPr lang="en-US" dirty="0" smtClean="0"/>
              <a:t>Easy digging	- soft or fine, firm or loose deposit</a:t>
            </a:r>
          </a:p>
        </p:txBody>
      </p:sp>
      <p:sp>
        <p:nvSpPr>
          <p:cNvPr id="4" name="Slide Number Placeholder 3"/>
          <p:cNvSpPr>
            <a:spLocks noGrp="1"/>
          </p:cNvSpPr>
          <p:nvPr>
            <p:ph type="sldNum" sz="quarter" idx="12"/>
          </p:nvPr>
        </p:nvSpPr>
        <p:spPr/>
        <p:txBody>
          <a:bodyPr/>
          <a:lstStyle/>
          <a:p>
            <a:fld id="{7FA5B9A7-3193-4675-85BE-8C350C377926}"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INVASIVE METHODS</a:t>
            </a:r>
            <a:endParaRPr lang="en-US" dirty="0"/>
          </a:p>
        </p:txBody>
      </p:sp>
      <p:sp>
        <p:nvSpPr>
          <p:cNvPr id="50179" name="Text Placeholder 2"/>
          <p:cNvSpPr>
            <a:spLocks noGrp="1"/>
          </p:cNvSpPr>
          <p:nvPr>
            <p:ph type="body" idx="1"/>
          </p:nvPr>
        </p:nvSpPr>
        <p:spPr>
          <a:xfrm>
            <a:off x="152400" y="2906713"/>
            <a:ext cx="8686800" cy="1500187"/>
          </a:xfrm>
        </p:spPr>
        <p:txBody>
          <a:bodyPr/>
          <a:lstStyle/>
          <a:p>
            <a:pPr algn="ctr"/>
            <a:r>
              <a:rPr lang="en-US" sz="3200" b="1" smtClean="0"/>
              <a:t>GEOTECHNICALINVESTIGATIONS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p:txBody>
          <a:bodyPr/>
          <a:lstStyle/>
          <a:p>
            <a:pPr algn="ctr"/>
            <a:r>
              <a:rPr lang="en-US" sz="6000" b="1" smtClean="0">
                <a:latin typeface="Arial" charset="0"/>
                <a:cs typeface="Arial" charset="0"/>
              </a:rPr>
              <a:t>ROCK CORING</a:t>
            </a:r>
          </a:p>
        </p:txBody>
      </p:sp>
      <p:sp>
        <p:nvSpPr>
          <p:cNvPr id="51203" name="Subtitle 2"/>
          <p:cNvSpPr>
            <a:spLocks noGrp="1"/>
          </p:cNvSpPr>
          <p:nvPr>
            <p:ph type="subTitle" idx="1"/>
          </p:nvPr>
        </p:nvSpPr>
        <p:spPr/>
        <p:txBody>
          <a:bodyPr/>
          <a:lstStyle/>
          <a:p>
            <a:pPr algn="ctr"/>
            <a:r>
              <a:rPr lang="en-US" sz="4000" b="1" smtClean="0">
                <a:latin typeface="Arial" charset="0"/>
                <a:cs typeface="Arial" charset="0"/>
              </a:rPr>
              <a:t>DIAMOND TIPPED CORE BARREL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ROCK CORING</a:t>
            </a:r>
          </a:p>
        </p:txBody>
      </p:sp>
      <p:pic>
        <p:nvPicPr>
          <p:cNvPr id="52227" name="Picture 2" descr="http://www.andrill.org/iceberg/blogs/betty/images/img_3090.jpg"/>
          <p:cNvPicPr>
            <a:picLocks noChangeAspect="1" noChangeArrowheads="1"/>
          </p:cNvPicPr>
          <p:nvPr/>
        </p:nvPicPr>
        <p:blipFill>
          <a:blip r:embed="rId2" cstate="print"/>
          <a:srcRect/>
          <a:stretch>
            <a:fillRect/>
          </a:stretch>
        </p:blipFill>
        <p:spPr bwMode="auto">
          <a:xfrm>
            <a:off x="1752600" y="1905000"/>
            <a:ext cx="5578475" cy="4191000"/>
          </a:xfrm>
          <a:prstGeom prst="rect">
            <a:avLst/>
          </a:prstGeom>
          <a:noFill/>
          <a:ln w="9525">
            <a:noFill/>
            <a:miter lim="800000"/>
            <a:headEnd/>
            <a:tailEnd/>
          </a:ln>
        </p:spPr>
      </p:pic>
      <p:sp>
        <p:nvSpPr>
          <p:cNvPr id="52228" name="TextBox 3"/>
          <p:cNvSpPr txBox="1">
            <a:spLocks noChangeArrowheads="1"/>
          </p:cNvSpPr>
          <p:nvPr/>
        </p:nvSpPr>
        <p:spPr bwMode="auto">
          <a:xfrm>
            <a:off x="1676400" y="6400800"/>
            <a:ext cx="6781800" cy="369888"/>
          </a:xfrm>
          <a:prstGeom prst="rect">
            <a:avLst/>
          </a:prstGeom>
          <a:noFill/>
          <a:ln w="9525">
            <a:noFill/>
            <a:miter lim="800000"/>
            <a:headEnd/>
            <a:tailEnd/>
          </a:ln>
        </p:spPr>
        <p:txBody>
          <a:bodyPr>
            <a:spAutoFit/>
          </a:bodyPr>
          <a:lstStyle/>
          <a:p>
            <a:r>
              <a:rPr lang="en-US" b="1"/>
              <a:t>DIAMOND TIPPED CORE BARREL</a:t>
            </a:r>
            <a:r>
              <a:rPr lang="en-US"/>
              <a:t>    </a:t>
            </a:r>
            <a:r>
              <a:rPr lang="en-US" sz="1200"/>
              <a:t>(COURTESY: ANDRIL.ORG)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p:nvPr>
        </p:nvSpPr>
        <p:spPr/>
        <p:txBody>
          <a:bodyPr/>
          <a:lstStyle/>
          <a:p>
            <a:pPr algn="ctr"/>
            <a:r>
              <a:rPr lang="en-US" sz="6000" b="1" smtClean="0">
                <a:latin typeface="Arial" charset="0"/>
              </a:rPr>
              <a:t>STANDARD PENETRATION TEST</a:t>
            </a:r>
          </a:p>
        </p:txBody>
      </p:sp>
      <p:sp>
        <p:nvSpPr>
          <p:cNvPr id="53251" name="Rectangle 5"/>
          <p:cNvSpPr>
            <a:spLocks noGrp="1" noChangeArrowheads="1"/>
          </p:cNvSpPr>
          <p:nvPr>
            <p:ph type="subTitle" idx="1"/>
          </p:nvPr>
        </p:nvSpPr>
        <p:spPr/>
        <p:txBody>
          <a:bodyPr/>
          <a:lstStyle/>
          <a:p>
            <a:r>
              <a:rPr lang="en-US" sz="4000" b="1" smtClean="0">
                <a:latin typeface="Arial" charset="0"/>
              </a:rPr>
              <a:t>(SPLIT SPOON SAMPLING)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smtClean="0"/>
              <a:t>SPLIT SPOON SAMPLING (SPT)</a:t>
            </a:r>
          </a:p>
        </p:txBody>
      </p:sp>
      <p:sp>
        <p:nvSpPr>
          <p:cNvPr id="182275" name="Rectangle 3"/>
          <p:cNvSpPr>
            <a:spLocks noGrp="1" noChangeArrowheads="1"/>
          </p:cNvSpPr>
          <p:nvPr>
            <p:ph type="body" idx="1"/>
          </p:nvPr>
        </p:nvSpPr>
        <p:spPr>
          <a:xfrm>
            <a:off x="457200" y="1600200"/>
            <a:ext cx="8001000" cy="4267200"/>
          </a:xfrm>
        </p:spPr>
        <p:txBody>
          <a:bodyPr/>
          <a:lstStyle/>
          <a:p>
            <a:pPr marL="342900" indent="-342900" eaLnBrk="1" hangingPunct="1"/>
            <a:r>
              <a:rPr lang="en-US" smtClean="0"/>
              <a:t>Description of the apparatus</a:t>
            </a:r>
          </a:p>
          <a:p>
            <a:pPr marL="342900" indent="-342900" eaLnBrk="1" hangingPunct="1"/>
            <a:r>
              <a:rPr lang="en-US" smtClean="0"/>
              <a:t>Split Spoon Sampler</a:t>
            </a:r>
          </a:p>
          <a:p>
            <a:pPr marL="342900" indent="-342900" eaLnBrk="1" hangingPunct="1"/>
            <a:r>
              <a:rPr lang="en-US" smtClean="0"/>
              <a:t>Driving the spoon </a:t>
            </a:r>
          </a:p>
          <a:p>
            <a:pPr marL="342900" indent="-342900" eaLnBrk="1" hangingPunct="1"/>
            <a:r>
              <a:rPr lang="en-US" smtClean="0"/>
              <a:t>To what depth?</a:t>
            </a:r>
          </a:p>
          <a:p>
            <a:pPr marL="342900" indent="-342900" eaLnBrk="1" hangingPunct="1"/>
            <a:r>
              <a:rPr lang="en-US" smtClean="0"/>
              <a:t>Availability and cost</a:t>
            </a:r>
          </a:p>
          <a:p>
            <a:pPr marL="342900" indent="-342900"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500" fill="hold"/>
                                        <p:tgtEl>
                                          <p:spTgt spid="182274"/>
                                        </p:tgtEl>
                                        <p:attrNameLst>
                                          <p:attrName>ppt_x</p:attrName>
                                        </p:attrNameLst>
                                      </p:cBhvr>
                                      <p:tavLst>
                                        <p:tav tm="0">
                                          <p:val>
                                            <p:strVal val="#ppt_x"/>
                                          </p:val>
                                        </p:tav>
                                        <p:tav tm="100000">
                                          <p:val>
                                            <p:strVal val="#ppt_x"/>
                                          </p:val>
                                        </p:tav>
                                      </p:tavLst>
                                    </p:anim>
                                    <p:anim calcmode="lin" valueType="num">
                                      <p:cBhvr additive="base">
                                        <p:cTn id="8" dur="500" fill="hold"/>
                                        <p:tgtEl>
                                          <p:spTgt spid="182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2275">
                                            <p:txEl>
                                              <p:pRg st="0" end="0"/>
                                            </p:txEl>
                                          </p:spTgt>
                                        </p:tgtEl>
                                        <p:attrNameLst>
                                          <p:attrName>style.visibility</p:attrName>
                                        </p:attrNameLst>
                                      </p:cBhvr>
                                      <p:to>
                                        <p:strVal val="visible"/>
                                      </p:to>
                                    </p:set>
                                    <p:anim calcmode="lin" valueType="num">
                                      <p:cBhvr additive="base">
                                        <p:cTn id="13" dur="500" fill="hold"/>
                                        <p:tgtEl>
                                          <p:spTgt spid="18227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82275">
                                            <p:txEl>
                                              <p:pRg st="1" end="1"/>
                                            </p:txEl>
                                          </p:spTgt>
                                        </p:tgtEl>
                                        <p:attrNameLst>
                                          <p:attrName>style.visibility</p:attrName>
                                        </p:attrNameLst>
                                      </p:cBhvr>
                                      <p:to>
                                        <p:strVal val="visible"/>
                                      </p:to>
                                    </p:set>
                                    <p:anim calcmode="lin" valueType="num">
                                      <p:cBhvr additive="base">
                                        <p:cTn id="19" dur="500" fill="hold"/>
                                        <p:tgtEl>
                                          <p:spTgt spid="18227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2275">
                                            <p:txEl>
                                              <p:pRg st="2" end="2"/>
                                            </p:txEl>
                                          </p:spTgt>
                                        </p:tgtEl>
                                        <p:attrNameLst>
                                          <p:attrName>style.visibility</p:attrName>
                                        </p:attrNameLst>
                                      </p:cBhvr>
                                      <p:to>
                                        <p:strVal val="visible"/>
                                      </p:to>
                                    </p:set>
                                    <p:anim calcmode="lin" valueType="num">
                                      <p:cBhvr additive="base">
                                        <p:cTn id="25" dur="500" fill="hold"/>
                                        <p:tgtEl>
                                          <p:spTgt spid="18227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2275">
                                            <p:txEl>
                                              <p:pRg st="3" end="3"/>
                                            </p:txEl>
                                          </p:spTgt>
                                        </p:tgtEl>
                                        <p:attrNameLst>
                                          <p:attrName>style.visibility</p:attrName>
                                        </p:attrNameLst>
                                      </p:cBhvr>
                                      <p:to>
                                        <p:strVal val="visible"/>
                                      </p:to>
                                    </p:set>
                                    <p:anim calcmode="lin" valueType="num">
                                      <p:cBhvr additive="base">
                                        <p:cTn id="31" dur="500" fill="hold"/>
                                        <p:tgtEl>
                                          <p:spTgt spid="18227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2275">
                                            <p:txEl>
                                              <p:pRg st="4" end="4"/>
                                            </p:txEl>
                                          </p:spTgt>
                                        </p:tgtEl>
                                        <p:attrNameLst>
                                          <p:attrName>style.visibility</p:attrName>
                                        </p:attrNameLst>
                                      </p:cBhvr>
                                      <p:to>
                                        <p:strVal val="visible"/>
                                      </p:to>
                                    </p:set>
                                    <p:anim calcmode="lin" valueType="num">
                                      <p:cBhvr additive="base">
                                        <p:cTn id="37" dur="500" fill="hold"/>
                                        <p:tgtEl>
                                          <p:spTgt spid="18227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splitspn"/>
          <p:cNvPicPr>
            <a:picLocks noChangeAspect="1" noChangeArrowheads="1"/>
          </p:cNvPicPr>
          <p:nvPr/>
        </p:nvPicPr>
        <p:blipFill>
          <a:blip r:embed="rId2" cstate="print"/>
          <a:srcRect/>
          <a:stretch>
            <a:fillRect/>
          </a:stretch>
        </p:blipFill>
        <p:spPr bwMode="auto">
          <a:xfrm>
            <a:off x="533400" y="1401763"/>
            <a:ext cx="8077200" cy="4052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2000"/>
                                        <p:tgtEl>
                                          <p:spTgt spid="184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rill Rig">
            <a:hlinkClick r:id="rId2"/>
          </p:cNvPr>
          <p:cNvPicPr>
            <a:picLocks noChangeAspect="1" noChangeArrowheads="1"/>
          </p:cNvPicPr>
          <p:nvPr/>
        </p:nvPicPr>
        <p:blipFill>
          <a:blip r:embed="rId3" cstate="print"/>
          <a:srcRect/>
          <a:stretch>
            <a:fillRect/>
          </a:stretch>
        </p:blipFill>
        <p:spPr bwMode="auto">
          <a:xfrm>
            <a:off x="1600200" y="838200"/>
            <a:ext cx="3429000" cy="2286000"/>
          </a:xfrm>
          <a:prstGeom prst="rect">
            <a:avLst/>
          </a:prstGeom>
          <a:noFill/>
          <a:ln w="9525">
            <a:noFill/>
            <a:miter lim="800000"/>
            <a:headEnd/>
            <a:tailEnd/>
          </a:ln>
        </p:spPr>
      </p:pic>
      <p:pic>
        <p:nvPicPr>
          <p:cNvPr id="56323" name="Picture 3" descr="Split-spoon sampler and hollow-stem auger.">
            <a:hlinkClick r:id="rId4"/>
          </p:cNvPr>
          <p:cNvPicPr>
            <a:picLocks noChangeAspect="1" noChangeArrowheads="1"/>
          </p:cNvPicPr>
          <p:nvPr/>
        </p:nvPicPr>
        <p:blipFill>
          <a:blip r:embed="rId5" cstate="print"/>
          <a:srcRect/>
          <a:stretch>
            <a:fillRect/>
          </a:stretch>
        </p:blipFill>
        <p:spPr bwMode="auto">
          <a:xfrm>
            <a:off x="5334000" y="838200"/>
            <a:ext cx="3403600" cy="5105400"/>
          </a:xfrm>
          <a:prstGeom prst="rect">
            <a:avLst/>
          </a:prstGeom>
          <a:noFill/>
          <a:ln w="9525">
            <a:noFill/>
            <a:miter lim="800000"/>
            <a:headEnd/>
            <a:tailEnd/>
          </a:ln>
        </p:spPr>
      </p:pic>
      <p:pic>
        <p:nvPicPr>
          <p:cNvPr id="56324" name="Picture 4" descr="Core sample.">
            <a:hlinkClick r:id="rId6"/>
          </p:cNvPr>
          <p:cNvPicPr>
            <a:picLocks noChangeAspect="1" noChangeArrowheads="1"/>
          </p:cNvPicPr>
          <p:nvPr/>
        </p:nvPicPr>
        <p:blipFill>
          <a:blip r:embed="rId7" cstate="print"/>
          <a:srcRect/>
          <a:stretch>
            <a:fillRect/>
          </a:stretch>
        </p:blipFill>
        <p:spPr bwMode="auto">
          <a:xfrm>
            <a:off x="1524000" y="3657600"/>
            <a:ext cx="3352800" cy="2235200"/>
          </a:xfrm>
          <a:prstGeom prst="rect">
            <a:avLst/>
          </a:prstGeom>
          <a:noFill/>
          <a:ln w="9525">
            <a:noFill/>
            <a:miter lim="800000"/>
            <a:headEnd/>
            <a:tailEnd/>
          </a:ln>
        </p:spPr>
      </p:pic>
      <p:sp>
        <p:nvSpPr>
          <p:cNvPr id="56325" name="Text Box 5"/>
          <p:cNvSpPr txBox="1">
            <a:spLocks noChangeArrowheads="1"/>
          </p:cNvSpPr>
          <p:nvPr/>
        </p:nvSpPr>
        <p:spPr bwMode="auto">
          <a:xfrm>
            <a:off x="1828800" y="304800"/>
            <a:ext cx="51054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Split spoon sampler driven through an auger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p0000329"/>
          <p:cNvPicPr>
            <a:picLocks noChangeAspect="1" noChangeArrowheads="1"/>
          </p:cNvPicPr>
          <p:nvPr/>
        </p:nvPicPr>
        <p:blipFill>
          <a:blip r:embed="rId2" cstate="print"/>
          <a:srcRect/>
          <a:stretch>
            <a:fillRect/>
          </a:stretch>
        </p:blipFill>
        <p:spPr bwMode="auto">
          <a:xfrm>
            <a:off x="228600" y="1143000"/>
            <a:ext cx="3505200" cy="2336800"/>
          </a:xfrm>
          <a:prstGeom prst="rect">
            <a:avLst/>
          </a:prstGeom>
          <a:noFill/>
          <a:ln w="9525">
            <a:noFill/>
            <a:miter lim="800000"/>
            <a:headEnd/>
            <a:tailEnd/>
          </a:ln>
        </p:spPr>
      </p:pic>
      <p:pic>
        <p:nvPicPr>
          <p:cNvPr id="57347" name="Picture 3" descr="sp0000324"/>
          <p:cNvPicPr>
            <a:picLocks noChangeAspect="1" noChangeArrowheads="1"/>
          </p:cNvPicPr>
          <p:nvPr/>
        </p:nvPicPr>
        <p:blipFill>
          <a:blip r:embed="rId3" cstate="print"/>
          <a:srcRect/>
          <a:stretch>
            <a:fillRect/>
          </a:stretch>
        </p:blipFill>
        <p:spPr bwMode="auto">
          <a:xfrm>
            <a:off x="4343400" y="3225800"/>
            <a:ext cx="4076700" cy="2717800"/>
          </a:xfrm>
          <a:prstGeom prst="rect">
            <a:avLst/>
          </a:prstGeom>
          <a:noFill/>
          <a:ln w="9525">
            <a:noFill/>
            <a:miter lim="800000"/>
            <a:headEnd/>
            <a:tailEnd/>
          </a:ln>
        </p:spPr>
      </p:pic>
      <p:sp>
        <p:nvSpPr>
          <p:cNvPr id="57348" name="Text Box 4"/>
          <p:cNvSpPr txBox="1">
            <a:spLocks noChangeArrowheads="1"/>
          </p:cNvSpPr>
          <p:nvPr/>
        </p:nvSpPr>
        <p:spPr bwMode="auto">
          <a:xfrm>
            <a:off x="4572000" y="1676400"/>
            <a:ext cx="4114800" cy="7016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Thin walled split spoon sampler attached to several lengths of drill rod</a:t>
            </a:r>
          </a:p>
        </p:txBody>
      </p:sp>
      <p:sp>
        <p:nvSpPr>
          <p:cNvPr id="57349" name="Text Box 5"/>
          <p:cNvSpPr txBox="1">
            <a:spLocks noChangeArrowheads="1"/>
          </p:cNvSpPr>
          <p:nvPr/>
        </p:nvSpPr>
        <p:spPr bwMode="auto">
          <a:xfrm>
            <a:off x="533400" y="4572000"/>
            <a:ext cx="3200400" cy="7016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Sample taken with thin wall split spoon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teve"/>
          <p:cNvPicPr>
            <a:picLocks noChangeAspect="1" noChangeArrowheads="1"/>
          </p:cNvPicPr>
          <p:nvPr/>
        </p:nvPicPr>
        <p:blipFill>
          <a:blip r:embed="rId2" cstate="print"/>
          <a:srcRect/>
          <a:stretch>
            <a:fillRect/>
          </a:stretch>
        </p:blipFill>
        <p:spPr bwMode="auto">
          <a:xfrm>
            <a:off x="457200" y="1676400"/>
            <a:ext cx="2774950" cy="4576763"/>
          </a:xfrm>
          <a:prstGeom prst="rect">
            <a:avLst/>
          </a:prstGeom>
          <a:noFill/>
          <a:ln w="9525">
            <a:noFill/>
            <a:miter lim="800000"/>
            <a:headEnd/>
            <a:tailEnd/>
          </a:ln>
        </p:spPr>
      </p:pic>
      <p:pic>
        <p:nvPicPr>
          <p:cNvPr id="58371" name="Picture 3" descr="Figure 4."/>
          <p:cNvPicPr>
            <a:picLocks noChangeAspect="1" noChangeArrowheads="1"/>
          </p:cNvPicPr>
          <p:nvPr/>
        </p:nvPicPr>
        <p:blipFill>
          <a:blip r:embed="rId3" cstate="print"/>
          <a:srcRect/>
          <a:stretch>
            <a:fillRect/>
          </a:stretch>
        </p:blipFill>
        <p:spPr bwMode="auto">
          <a:xfrm>
            <a:off x="4648200" y="1676400"/>
            <a:ext cx="2949575" cy="4495800"/>
          </a:xfrm>
          <a:prstGeom prst="rect">
            <a:avLst/>
          </a:prstGeom>
          <a:noFill/>
          <a:ln w="9525">
            <a:noFill/>
            <a:miter lim="800000"/>
            <a:headEnd/>
            <a:tailEnd/>
          </a:ln>
        </p:spPr>
      </p:pic>
      <p:sp>
        <p:nvSpPr>
          <p:cNvPr id="58372" name="Text Box 4"/>
          <p:cNvSpPr txBox="1">
            <a:spLocks noChangeArrowheads="1"/>
          </p:cNvSpPr>
          <p:nvPr/>
        </p:nvSpPr>
        <p:spPr bwMode="auto">
          <a:xfrm>
            <a:off x="2057400" y="381000"/>
            <a:ext cx="4953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Hand Auger and Sample Equipment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HOTO3"/>
          <p:cNvPicPr>
            <a:picLocks noChangeAspect="1" noChangeArrowheads="1"/>
          </p:cNvPicPr>
          <p:nvPr/>
        </p:nvPicPr>
        <p:blipFill>
          <a:blip r:embed="rId2" cstate="print"/>
          <a:srcRect/>
          <a:stretch>
            <a:fillRect/>
          </a:stretch>
        </p:blipFill>
        <p:spPr bwMode="auto">
          <a:xfrm>
            <a:off x="2809875" y="1189038"/>
            <a:ext cx="3494088" cy="5135562"/>
          </a:xfrm>
          <a:prstGeom prst="rect">
            <a:avLst/>
          </a:prstGeom>
          <a:noFill/>
          <a:ln w="9525">
            <a:noFill/>
            <a:miter lim="800000"/>
            <a:headEnd/>
            <a:tailEnd/>
          </a:ln>
        </p:spPr>
      </p:pic>
      <p:sp>
        <p:nvSpPr>
          <p:cNvPr id="59395" name="Text Box 3"/>
          <p:cNvSpPr txBox="1">
            <a:spLocks noChangeArrowheads="1"/>
          </p:cNvSpPr>
          <p:nvPr/>
        </p:nvSpPr>
        <p:spPr bwMode="auto">
          <a:xfrm>
            <a:off x="3505200" y="304800"/>
            <a:ext cx="4343400" cy="336550"/>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rPr>
              <a:t>Split Spoon Sampling Rig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Rock</a:t>
            </a:r>
            <a:endParaRPr lang="en-US" dirty="0"/>
          </a:p>
        </p:txBody>
      </p:sp>
      <p:graphicFrame>
        <p:nvGraphicFramePr>
          <p:cNvPr id="4" name="Content Placeholder 3"/>
          <p:cNvGraphicFramePr>
            <a:graphicFrameLocks noGrp="1"/>
          </p:cNvGraphicFramePr>
          <p:nvPr>
            <p:ph idx="1"/>
          </p:nvPr>
        </p:nvGraphicFramePr>
        <p:xfrm>
          <a:off x="779463" y="1828800"/>
          <a:ext cx="7583487" cy="420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FA5B9A7-3193-4675-85BE-8C350C377926}" type="slidenum">
              <a:rPr lang="en-US" smtClean="0"/>
              <a:pPr/>
              <a:t>6</a:t>
            </a:fld>
            <a:endParaRPr lang="en-US"/>
          </a:p>
        </p:txBody>
      </p:sp>
      <p:sp>
        <p:nvSpPr>
          <p:cNvPr id="6" name="TextBox 5"/>
          <p:cNvSpPr txBox="1"/>
          <p:nvPr/>
        </p:nvSpPr>
        <p:spPr>
          <a:xfrm>
            <a:off x="4648200" y="5128736"/>
            <a:ext cx="1676400"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400" dirty="0" smtClean="0"/>
              <a:t>Built up of soil, plant or animal remains</a:t>
            </a:r>
            <a:endParaRPr lang="en-US" sz="1400" dirty="0"/>
          </a:p>
        </p:txBody>
      </p:sp>
      <p:sp>
        <p:nvSpPr>
          <p:cNvPr id="7" name="TextBox 6"/>
          <p:cNvSpPr txBox="1"/>
          <p:nvPr/>
        </p:nvSpPr>
        <p:spPr>
          <a:xfrm>
            <a:off x="6629400" y="5128736"/>
            <a:ext cx="1676400"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400" dirty="0" smtClean="0"/>
              <a:t>Igneous or sedimentary but have been altered</a:t>
            </a:r>
            <a:endParaRPr lang="en-US" sz="1400" dirty="0"/>
          </a:p>
        </p:txBody>
      </p:sp>
      <p:sp>
        <p:nvSpPr>
          <p:cNvPr id="8" name="Down Arrow 7"/>
          <p:cNvSpPr/>
          <p:nvPr/>
        </p:nvSpPr>
        <p:spPr>
          <a:xfrm>
            <a:off x="5288796" y="4686945"/>
            <a:ext cx="3810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7262247" y="4693404"/>
            <a:ext cx="3810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library10.jpg (158320 bytes)"/>
          <p:cNvPicPr>
            <a:picLocks noChangeAspect="1" noChangeArrowheads="1"/>
          </p:cNvPicPr>
          <p:nvPr/>
        </p:nvPicPr>
        <p:blipFill>
          <a:blip r:embed="rId2" cstate="print"/>
          <a:srcRect/>
          <a:stretch>
            <a:fillRect/>
          </a:stretch>
        </p:blipFill>
        <p:spPr bwMode="auto">
          <a:xfrm>
            <a:off x="2133600" y="1849438"/>
            <a:ext cx="4495800" cy="3381375"/>
          </a:xfrm>
          <a:prstGeom prst="rect">
            <a:avLst/>
          </a:prstGeom>
          <a:noFill/>
          <a:ln w="9525">
            <a:noFill/>
            <a:miter lim="800000"/>
            <a:headEnd/>
            <a:tailEnd/>
          </a:ln>
        </p:spPr>
      </p:pic>
      <p:sp>
        <p:nvSpPr>
          <p:cNvPr id="60419" name="Rectangle 3"/>
          <p:cNvSpPr>
            <a:spLocks noGrp="1" noChangeArrowheads="1"/>
          </p:cNvSpPr>
          <p:nvPr>
            <p:ph type="title"/>
          </p:nvPr>
        </p:nvSpPr>
        <p:spPr/>
        <p:txBody>
          <a:bodyPr/>
          <a:lstStyle/>
          <a:p>
            <a:pPr eaLnBrk="1" hangingPunct="1"/>
            <a:r>
              <a:rPr lang="en-US" sz="3400" smtClean="0"/>
              <a:t>Extracting Soil Sample From Split-Spoon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mage31-decrease"/>
          <p:cNvPicPr>
            <a:picLocks noChangeAspect="1" noChangeArrowheads="1"/>
          </p:cNvPicPr>
          <p:nvPr/>
        </p:nvPicPr>
        <p:blipFill>
          <a:blip r:embed="rId2" cstate="print"/>
          <a:srcRect/>
          <a:stretch>
            <a:fillRect/>
          </a:stretch>
        </p:blipFill>
        <p:spPr bwMode="auto">
          <a:xfrm>
            <a:off x="1447800" y="1752600"/>
            <a:ext cx="6705600" cy="4087813"/>
          </a:xfrm>
          <a:prstGeom prst="rect">
            <a:avLst/>
          </a:prstGeom>
          <a:noFill/>
          <a:ln w="9525">
            <a:noFill/>
            <a:miter lim="800000"/>
            <a:headEnd/>
            <a:tailEnd/>
          </a:ln>
        </p:spPr>
      </p:pic>
      <p:sp>
        <p:nvSpPr>
          <p:cNvPr id="61443" name="Text Box 3"/>
          <p:cNvSpPr txBox="1">
            <a:spLocks noChangeArrowheads="1"/>
          </p:cNvSpPr>
          <p:nvPr/>
        </p:nvSpPr>
        <p:spPr bwMode="auto">
          <a:xfrm>
            <a:off x="3200400" y="533400"/>
            <a:ext cx="46482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Hollow Stem Push System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OPEN SPLIT SPOON SAMPLER</a:t>
            </a:r>
          </a:p>
        </p:txBody>
      </p:sp>
      <p:pic>
        <p:nvPicPr>
          <p:cNvPr id="62467" name="Picture 2" descr="C:\Documents and Settings\BAIERR\My Documents\My Pictures\SplitSpoon-OpenWithSample.jpg"/>
          <p:cNvPicPr>
            <a:picLocks noChangeAspect="1" noChangeArrowheads="1"/>
          </p:cNvPicPr>
          <p:nvPr/>
        </p:nvPicPr>
        <p:blipFill>
          <a:blip r:embed="rId2" cstate="print"/>
          <a:srcRect/>
          <a:stretch>
            <a:fillRect/>
          </a:stretch>
        </p:blipFill>
        <p:spPr bwMode="auto">
          <a:xfrm>
            <a:off x="2057400" y="1905000"/>
            <a:ext cx="5181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pPr eaLnBrk="1" hangingPunct="1"/>
            <a:r>
              <a:rPr lang="en-US" smtClean="0"/>
              <a:t>OPEN SPLIT SPOON SAMPLER</a:t>
            </a:r>
          </a:p>
        </p:txBody>
      </p:sp>
      <p:sp>
        <p:nvSpPr>
          <p:cNvPr id="63491" name="Text Box 4"/>
          <p:cNvSpPr txBox="1">
            <a:spLocks noChangeArrowheads="1"/>
          </p:cNvSpPr>
          <p:nvPr/>
        </p:nvSpPr>
        <p:spPr bwMode="auto">
          <a:xfrm>
            <a:off x="4038600" y="6330950"/>
            <a:ext cx="4876800" cy="623888"/>
          </a:xfrm>
          <a:prstGeom prst="rect">
            <a:avLst/>
          </a:prstGeom>
          <a:noFill/>
          <a:ln w="9525">
            <a:noFill/>
            <a:miter lim="800000"/>
            <a:headEnd/>
            <a:tailEnd/>
          </a:ln>
        </p:spPr>
        <p:txBody>
          <a:bodyPr>
            <a:spAutoFit/>
          </a:bodyPr>
          <a:lstStyle/>
          <a:p>
            <a:pPr>
              <a:spcBef>
                <a:spcPct val="50000"/>
              </a:spcBef>
            </a:pPr>
            <a:r>
              <a:rPr lang="en-US" sz="1400"/>
              <a:t>COURTESY: US GEOLOGICAL SURVEY</a:t>
            </a:r>
          </a:p>
          <a:p>
            <a:pPr>
              <a:spcBef>
                <a:spcPct val="50000"/>
              </a:spcBef>
            </a:pPr>
            <a:endParaRPr lang="en-US" sz="1400"/>
          </a:p>
        </p:txBody>
      </p:sp>
      <p:pic>
        <p:nvPicPr>
          <p:cNvPr id="63492" name="Picture 6" descr="image16a"/>
          <p:cNvPicPr>
            <a:picLocks noChangeAspect="1" noChangeArrowheads="1"/>
          </p:cNvPicPr>
          <p:nvPr/>
        </p:nvPicPr>
        <p:blipFill>
          <a:blip r:embed="rId2" cstate="print"/>
          <a:srcRect/>
          <a:stretch>
            <a:fillRect/>
          </a:stretch>
        </p:blipFill>
        <p:spPr bwMode="auto">
          <a:xfrm>
            <a:off x="1828800" y="1752600"/>
            <a:ext cx="5457825"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HOLLOW STEM AUGER IN HOLE</a:t>
            </a:r>
          </a:p>
        </p:txBody>
      </p:sp>
      <p:pic>
        <p:nvPicPr>
          <p:cNvPr id="64515" name="Picture 2" descr="C:\Documents and Settings\BAIERR\My Documents\My Pictures\HollowStem-AugerInHole.jpg"/>
          <p:cNvPicPr>
            <a:picLocks noChangeAspect="1" noChangeArrowheads="1"/>
          </p:cNvPicPr>
          <p:nvPr/>
        </p:nvPicPr>
        <p:blipFill>
          <a:blip r:embed="rId2" cstate="print"/>
          <a:srcRect/>
          <a:stretch>
            <a:fillRect/>
          </a:stretch>
        </p:blipFill>
        <p:spPr bwMode="auto">
          <a:xfrm>
            <a:off x="2057400" y="1905000"/>
            <a:ext cx="5461000"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algn="ctr"/>
            <a:r>
              <a:rPr lang="en-US" sz="6000" b="1" smtClean="0">
                <a:latin typeface="Arial" charset="0"/>
              </a:rPr>
              <a:t>DUTCH CONE PENETROMETER</a:t>
            </a:r>
          </a:p>
        </p:txBody>
      </p:sp>
      <p:sp>
        <p:nvSpPr>
          <p:cNvPr id="65539" name="Rectangle 5"/>
          <p:cNvSpPr>
            <a:spLocks noGrp="1" noChangeArrowheads="1"/>
          </p:cNvSpPr>
          <p:nvPr>
            <p:ph type="subTitle" idx="1"/>
          </p:nvPr>
        </p:nvSpPr>
        <p:spPr/>
        <p:txBody>
          <a:bodyPr/>
          <a:lstStyle/>
          <a:p>
            <a:r>
              <a:rPr lang="en-US" sz="4000" b="1" smtClean="0">
                <a:latin typeface="Arial" charset="0"/>
              </a:rPr>
              <a:t>(CONE PENETRATION TEST)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Cone Penetration Test</a:t>
            </a:r>
          </a:p>
        </p:txBody>
      </p:sp>
      <p:pic>
        <p:nvPicPr>
          <p:cNvPr id="66563" name="Picture 3" descr="wpe13.gif (15169 bytes)"/>
          <p:cNvPicPr>
            <a:picLocks noChangeAspect="1" noChangeArrowheads="1"/>
          </p:cNvPicPr>
          <p:nvPr>
            <p:ph idx="1"/>
          </p:nvPr>
        </p:nvPicPr>
        <p:blipFill>
          <a:blip r:embed="rId2" cstate="print"/>
          <a:srcRect/>
          <a:stretch>
            <a:fillRect/>
          </a:stretch>
        </p:blipFill>
        <p:spPr>
          <a:xfrm>
            <a:off x="2357438" y="1752600"/>
            <a:ext cx="4419600" cy="4267200"/>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p:txBody>
          <a:bodyPr/>
          <a:lstStyle/>
          <a:p>
            <a:r>
              <a:rPr lang="en-US" smtClean="0"/>
              <a:t>DUTCH CONE PENETROMETER</a:t>
            </a:r>
          </a:p>
        </p:txBody>
      </p:sp>
      <p:pic>
        <p:nvPicPr>
          <p:cNvPr id="67587" name="Picture 6" descr="CPTu cones">
            <a:hlinkClick r:id="rId2"/>
          </p:cNvPr>
          <p:cNvPicPr>
            <a:picLocks noChangeAspect="1" noChangeArrowheads="1"/>
          </p:cNvPicPr>
          <p:nvPr/>
        </p:nvPicPr>
        <p:blipFill>
          <a:blip r:embed="rId3" cstate="print"/>
          <a:srcRect/>
          <a:stretch>
            <a:fillRect/>
          </a:stretch>
        </p:blipFill>
        <p:spPr bwMode="auto">
          <a:xfrm>
            <a:off x="2362200" y="2381250"/>
            <a:ext cx="4724400" cy="346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Potential Problem areas</a:t>
            </a:r>
          </a:p>
        </p:txBody>
      </p:sp>
      <p:sp>
        <p:nvSpPr>
          <p:cNvPr id="192515" name="Rectangle 3"/>
          <p:cNvSpPr>
            <a:spLocks noGrp="1" noChangeArrowheads="1"/>
          </p:cNvSpPr>
          <p:nvPr>
            <p:ph type="body" idx="1"/>
          </p:nvPr>
        </p:nvSpPr>
        <p:spPr/>
        <p:txBody>
          <a:bodyPr/>
          <a:lstStyle/>
          <a:p>
            <a:pPr marL="342900" indent="-342900" eaLnBrk="1" hangingPunct="1"/>
            <a:r>
              <a:rPr lang="en-US" smtClean="0"/>
              <a:t>Is the sample representative?</a:t>
            </a:r>
          </a:p>
          <a:p>
            <a:pPr marL="342900" indent="-342900" eaLnBrk="1" hangingPunct="1"/>
            <a:r>
              <a:rPr lang="en-US" smtClean="0"/>
              <a:t>From your legal course:  Differing site conditions.</a:t>
            </a:r>
          </a:p>
          <a:p>
            <a:pPr marL="342900" indent="-342900" eaLnBrk="1" hangingPunct="1"/>
            <a:r>
              <a:rPr lang="en-US" smtClean="0"/>
              <a:t>Reading a soils (geotechnical) report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2515">
                                            <p:txEl>
                                              <p:pRg st="2" end="2"/>
                                            </p:txEl>
                                          </p:spTgt>
                                        </p:tgtEl>
                                        <p:attrNameLst>
                                          <p:attrName>style.visibility</p:attrName>
                                        </p:attrNameLst>
                                      </p:cBhvr>
                                      <p:to>
                                        <p:strVal val="visible"/>
                                      </p:to>
                                    </p:set>
                                    <p:anim calcmode="lin" valueType="num">
                                      <p:cBhvr additive="base">
                                        <p:cTn id="19" dur="500" fill="hold"/>
                                        <p:tgtEl>
                                          <p:spTgt spid="192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ctrTitle"/>
          </p:nvPr>
        </p:nvSpPr>
        <p:spPr>
          <a:xfrm>
            <a:off x="685800" y="2130425"/>
            <a:ext cx="7772400" cy="2670175"/>
          </a:xfrm>
        </p:spPr>
        <p:txBody>
          <a:bodyPr/>
          <a:lstStyle/>
          <a:p>
            <a:pPr algn="ctr"/>
            <a:r>
              <a:rPr lang="en-US" sz="6000" b="1" smtClean="0">
                <a:latin typeface="Arial" charset="0"/>
              </a:rPr>
              <a:t>GEOTECHNICAL ENGINEERING REPORT</a:t>
            </a:r>
          </a:p>
        </p:txBody>
      </p:sp>
      <p:sp>
        <p:nvSpPr>
          <p:cNvPr id="69635"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eaLnBrk="1" hangingPunct="1"/>
            <a:r>
              <a:rPr lang="en-US" dirty="0" smtClean="0"/>
              <a:t>Soil</a:t>
            </a:r>
          </a:p>
        </p:txBody>
      </p:sp>
      <p:sp>
        <p:nvSpPr>
          <p:cNvPr id="147459" name="Rectangle 3"/>
          <p:cNvSpPr>
            <a:spLocks noGrp="1" noChangeArrowheads="1"/>
          </p:cNvSpPr>
          <p:nvPr>
            <p:ph idx="1"/>
          </p:nvPr>
        </p:nvSpPr>
        <p:spPr/>
        <p:txBody>
          <a:bodyPr/>
          <a:lstStyle/>
          <a:p>
            <a:pPr eaLnBrk="1" hangingPunct="1"/>
            <a:r>
              <a:rPr lang="en-US" sz="2600" b="1" dirty="0" smtClean="0"/>
              <a:t>REGOLITH</a:t>
            </a:r>
          </a:p>
          <a:p>
            <a:pPr lvl="1" eaLnBrk="1" hangingPunct="1"/>
            <a:r>
              <a:rPr lang="en-US" sz="2200" b="1" dirty="0" smtClean="0"/>
              <a:t>Geologists </a:t>
            </a:r>
            <a:r>
              <a:rPr lang="en-US" sz="2200" dirty="0" smtClean="0"/>
              <a:t>refer to the very upper part of the crust, </a:t>
            </a:r>
            <a:r>
              <a:rPr lang="en-US" sz="2200" u="sng" dirty="0" smtClean="0"/>
              <a:t>between the surface of the earth and solid rock</a:t>
            </a:r>
            <a:r>
              <a:rPr lang="en-US" sz="2200" dirty="0" smtClean="0"/>
              <a:t>, as the </a:t>
            </a:r>
            <a:r>
              <a:rPr lang="en-US" sz="2200" b="1" i="1" dirty="0" smtClean="0"/>
              <a:t>Regolith</a:t>
            </a:r>
            <a:r>
              <a:rPr lang="en-US" sz="2200" i="1" dirty="0" smtClean="0"/>
              <a:t> </a:t>
            </a:r>
            <a:r>
              <a:rPr lang="en-US" sz="2200" dirty="0" smtClean="0"/>
              <a:t>(</a:t>
            </a:r>
            <a:r>
              <a:rPr lang="en-US" sz="2200" dirty="0" err="1" smtClean="0"/>
              <a:t>rhegos</a:t>
            </a:r>
            <a:r>
              <a:rPr lang="en-US" sz="2200" dirty="0" smtClean="0"/>
              <a:t>=blanket, </a:t>
            </a:r>
            <a:r>
              <a:rPr lang="en-US" sz="2200" dirty="0" err="1" smtClean="0"/>
              <a:t>lithos</a:t>
            </a:r>
            <a:r>
              <a:rPr lang="en-US" sz="2200" dirty="0" smtClean="0"/>
              <a:t>=stone).</a:t>
            </a:r>
          </a:p>
          <a:p>
            <a:pPr lvl="1" eaLnBrk="1" hangingPunct="1"/>
            <a:r>
              <a:rPr lang="en-US" sz="2200" dirty="0" smtClean="0"/>
              <a:t>The </a:t>
            </a:r>
            <a:r>
              <a:rPr lang="en-US" sz="2200" b="1" dirty="0" smtClean="0"/>
              <a:t>Regolith</a:t>
            </a:r>
            <a:r>
              <a:rPr lang="en-US" sz="2200" dirty="0" smtClean="0"/>
              <a:t> is primarily composed of loose, unconsolidated mineral sediments, weathered rock fragments and decomposed organic matter.</a:t>
            </a:r>
          </a:p>
          <a:p>
            <a:pPr eaLnBrk="1" hangingPunct="1"/>
            <a:r>
              <a:rPr lang="en-US" sz="2600" b="1" dirty="0" smtClean="0"/>
              <a:t>SOIL</a:t>
            </a:r>
          </a:p>
          <a:p>
            <a:pPr lvl="1" eaLnBrk="1" hangingPunct="1"/>
            <a:r>
              <a:rPr lang="en-US" sz="2200" b="1" dirty="0" smtClean="0"/>
              <a:t>Geotechnical engineers </a:t>
            </a:r>
            <a:r>
              <a:rPr lang="en-US" sz="2200" dirty="0" smtClean="0"/>
              <a:t>refer to the upper part of the Regolith as </a:t>
            </a:r>
            <a:r>
              <a:rPr lang="en-US" sz="2200" b="1" i="1" dirty="0" smtClean="0"/>
              <a:t>Soil.</a:t>
            </a:r>
          </a:p>
        </p:txBody>
      </p:sp>
      <p:sp>
        <p:nvSpPr>
          <p:cNvPr id="4" name="Slide Number Placeholder 3"/>
          <p:cNvSpPr>
            <a:spLocks noGrp="1"/>
          </p:cNvSpPr>
          <p:nvPr>
            <p:ph type="sldNum" sz="quarter" idx="12"/>
          </p:nvPr>
        </p:nvSpPr>
        <p:spPr/>
        <p:txBody>
          <a:bodyPr/>
          <a:lstStyle/>
          <a:p>
            <a:fld id="{7FA5B9A7-3193-4675-85BE-8C350C377926}"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Soils Report</a:t>
            </a:r>
          </a:p>
        </p:txBody>
      </p:sp>
      <p:sp>
        <p:nvSpPr>
          <p:cNvPr id="194563" name="Rectangle 3"/>
          <p:cNvSpPr>
            <a:spLocks noGrp="1" noChangeArrowheads="1"/>
          </p:cNvSpPr>
          <p:nvPr>
            <p:ph type="body" idx="1"/>
          </p:nvPr>
        </p:nvSpPr>
        <p:spPr/>
        <p:txBody>
          <a:bodyPr/>
          <a:lstStyle/>
          <a:p>
            <a:pPr marL="342900" indent="-342900" eaLnBrk="1" hangingPunct="1"/>
            <a:r>
              <a:rPr lang="en-US" smtClean="0"/>
              <a:t>Why?</a:t>
            </a:r>
          </a:p>
          <a:p>
            <a:pPr marL="342900" indent="-342900" eaLnBrk="1" hangingPunct="1"/>
            <a:r>
              <a:rPr lang="en-US" smtClean="0"/>
              <a:t>When?</a:t>
            </a:r>
          </a:p>
          <a:p>
            <a:pPr marL="342900" indent="-342900" eaLnBrk="1" hangingPunct="1"/>
            <a:r>
              <a:rPr lang="en-US" smtClean="0"/>
              <a:t>Who gets?</a:t>
            </a:r>
          </a:p>
          <a:p>
            <a:pPr marL="342900" indent="-342900" eaLnBrk="1" hangingPunct="1"/>
            <a:r>
              <a:rPr lang="en-US" smtClean="0"/>
              <a:t>Differing conditions</a:t>
            </a:r>
          </a:p>
          <a:p>
            <a:pPr marL="342900" indent="-342900" eaLnBrk="1" hangingPunct="1"/>
            <a:r>
              <a:rPr lang="en-US" smtClean="0"/>
              <a:t>Limitations: Just one of the reasons you take the legal courses</a:t>
            </a:r>
          </a:p>
          <a:p>
            <a:pPr marL="342900" indent="-3429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additive="base">
                                        <p:cTn id="19" dur="5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 calcmode="lin" valueType="num">
                                      <p:cBhvr additive="base">
                                        <p:cTn id="25" dur="500" fill="hold"/>
                                        <p:tgtEl>
                                          <p:spTgt spid="194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563">
                                            <p:txEl>
                                              <p:pRg st="4" end="4"/>
                                            </p:txEl>
                                          </p:spTgt>
                                        </p:tgtEl>
                                        <p:attrNameLst>
                                          <p:attrName>style.visibility</p:attrName>
                                        </p:attrNameLst>
                                      </p:cBhvr>
                                      <p:to>
                                        <p:strVal val="visible"/>
                                      </p:to>
                                    </p:set>
                                    <p:anim calcmode="lin" valueType="num">
                                      <p:cBhvr additive="base">
                                        <p:cTn id="31" dur="500" fill="hold"/>
                                        <p:tgtEl>
                                          <p:spTgt spid="194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From your Handout…</a:t>
            </a:r>
          </a:p>
        </p:txBody>
      </p:sp>
      <p:sp>
        <p:nvSpPr>
          <p:cNvPr id="195587" name="Rectangle 3"/>
          <p:cNvSpPr>
            <a:spLocks noGrp="1" noChangeArrowheads="1"/>
          </p:cNvSpPr>
          <p:nvPr>
            <p:ph type="body" idx="1"/>
          </p:nvPr>
        </p:nvSpPr>
        <p:spPr/>
        <p:txBody>
          <a:bodyPr/>
          <a:lstStyle/>
          <a:p>
            <a:pPr marL="342900" indent="-342900" eaLnBrk="1" hangingPunct="1"/>
            <a:r>
              <a:rPr lang="en-US" smtClean="0"/>
              <a:t>Some sort of identification of what the report is about.  Normally a plot of where the samples are taken.</a:t>
            </a:r>
          </a:p>
          <a:p>
            <a:pPr marL="342900" indent="-342900" eaLnBrk="1" hangingPunct="1"/>
            <a:r>
              <a:rPr lang="en-US" smtClean="0"/>
              <a:t>How many samples are required?</a:t>
            </a:r>
          </a:p>
          <a:p>
            <a:pPr marL="342900" indent="-342900" eaLnBrk="1" hangingPunct="1"/>
            <a:r>
              <a:rPr lang="en-US" smtClean="0"/>
              <a:t>Things you can tell from the report.</a:t>
            </a:r>
          </a:p>
          <a:p>
            <a:pPr marL="342900" indent="-3429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additive="base">
                                        <p:cTn id="7" dur="500" fill="hold"/>
                                        <p:tgtEl>
                                          <p:spTgt spid="195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5587">
                                            <p:txEl>
                                              <p:pRg st="1" end="1"/>
                                            </p:txEl>
                                          </p:spTgt>
                                        </p:tgtEl>
                                        <p:attrNameLst>
                                          <p:attrName>style.visibility</p:attrName>
                                        </p:attrNameLst>
                                      </p:cBhvr>
                                      <p:to>
                                        <p:strVal val="visible"/>
                                      </p:to>
                                    </p:set>
                                    <p:anim calcmode="lin" valueType="num">
                                      <p:cBhvr additive="base">
                                        <p:cTn id="13" dur="500" fill="hold"/>
                                        <p:tgtEl>
                                          <p:spTgt spid="195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5587">
                                            <p:txEl>
                                              <p:pRg st="2" end="2"/>
                                            </p:txEl>
                                          </p:spTgt>
                                        </p:tgtEl>
                                        <p:attrNameLst>
                                          <p:attrName>style.visibility</p:attrName>
                                        </p:attrNameLst>
                                      </p:cBhvr>
                                      <p:to>
                                        <p:strVal val="visible"/>
                                      </p:to>
                                    </p:set>
                                    <p:anim calcmode="lin" valueType="num">
                                      <p:cBhvr additive="base">
                                        <p:cTn id="19" dur="500" fill="hold"/>
                                        <p:tgtEl>
                                          <p:spTgt spid="195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5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Reading the report – Part 1</a:t>
            </a:r>
          </a:p>
        </p:txBody>
      </p:sp>
      <p:sp>
        <p:nvSpPr>
          <p:cNvPr id="196611" name="Rectangle 3"/>
          <p:cNvSpPr>
            <a:spLocks noGrp="1" noChangeArrowheads="1"/>
          </p:cNvSpPr>
          <p:nvPr>
            <p:ph type="body" idx="1"/>
          </p:nvPr>
        </p:nvSpPr>
        <p:spPr/>
        <p:txBody>
          <a:bodyPr/>
          <a:lstStyle/>
          <a:p>
            <a:pPr marL="342900" indent="-342900" eaLnBrk="1" hangingPunct="1"/>
            <a:r>
              <a:rPr lang="en-US" smtClean="0"/>
              <a:t>The written part</a:t>
            </a:r>
          </a:p>
          <a:p>
            <a:pPr marL="742950" lvl="1" indent="-285750" eaLnBrk="1" hangingPunct="1"/>
            <a:r>
              <a:rPr lang="en-US" smtClean="0"/>
              <a:t>Introduction</a:t>
            </a:r>
          </a:p>
          <a:p>
            <a:pPr marL="742950" lvl="1" indent="-285750" eaLnBrk="1" hangingPunct="1"/>
            <a:r>
              <a:rPr lang="en-US" smtClean="0"/>
              <a:t>Project Description</a:t>
            </a:r>
          </a:p>
          <a:p>
            <a:pPr marL="742950" lvl="1" indent="-285750" eaLnBrk="1" hangingPunct="1"/>
            <a:r>
              <a:rPr lang="en-US" smtClean="0"/>
              <a:t>Test Procedure (what did we do) and Observations (what did we see or find)</a:t>
            </a:r>
          </a:p>
          <a:p>
            <a:pPr marL="742950" lvl="1" indent="-285750" eaLnBrk="1" hangingPunct="1"/>
            <a:r>
              <a:rPr lang="en-US" smtClean="0"/>
              <a:t>Conclusions</a:t>
            </a:r>
          </a:p>
          <a:p>
            <a:pPr marL="742950" lvl="1" indent="-285750" eaLnBrk="1" hangingPunct="1"/>
            <a:r>
              <a:rPr lang="en-US" smtClean="0"/>
              <a:t>Recommendations</a:t>
            </a:r>
          </a:p>
          <a:p>
            <a:pPr marL="742950" lvl="1" indent="-285750" eaLnBrk="1" hangingPunct="1"/>
            <a:r>
              <a:rPr lang="en-US" smtClean="0"/>
              <a:t>Limitations (translate, you can’t sue me)</a:t>
            </a:r>
          </a:p>
          <a:p>
            <a:pPr marL="342900" indent="-342900"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additive="base">
                                        <p:cTn id="7" dur="5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6611">
                                            <p:txEl>
                                              <p:pRg st="1" end="1"/>
                                            </p:txEl>
                                          </p:spTgt>
                                        </p:tgtEl>
                                        <p:attrNameLst>
                                          <p:attrName>style.visibility</p:attrName>
                                        </p:attrNameLst>
                                      </p:cBhvr>
                                      <p:to>
                                        <p:strVal val="visible"/>
                                      </p:to>
                                    </p:set>
                                    <p:anim calcmode="lin" valueType="num">
                                      <p:cBhvr additive="base">
                                        <p:cTn id="13" dur="500" fill="hold"/>
                                        <p:tgtEl>
                                          <p:spTgt spid="1966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6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6611">
                                            <p:txEl>
                                              <p:pRg st="2" end="2"/>
                                            </p:txEl>
                                          </p:spTgt>
                                        </p:tgtEl>
                                        <p:attrNameLst>
                                          <p:attrName>style.visibility</p:attrName>
                                        </p:attrNameLst>
                                      </p:cBhvr>
                                      <p:to>
                                        <p:strVal val="visible"/>
                                      </p:to>
                                    </p:set>
                                    <p:anim calcmode="lin" valueType="num">
                                      <p:cBhvr additive="base">
                                        <p:cTn id="19" dur="500" fill="hold"/>
                                        <p:tgtEl>
                                          <p:spTgt spid="1966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6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6611">
                                            <p:txEl>
                                              <p:pRg st="3" end="3"/>
                                            </p:txEl>
                                          </p:spTgt>
                                        </p:tgtEl>
                                        <p:attrNameLst>
                                          <p:attrName>style.visibility</p:attrName>
                                        </p:attrNameLst>
                                      </p:cBhvr>
                                      <p:to>
                                        <p:strVal val="visible"/>
                                      </p:to>
                                    </p:set>
                                    <p:anim calcmode="lin" valueType="num">
                                      <p:cBhvr additive="base">
                                        <p:cTn id="25" dur="500" fill="hold"/>
                                        <p:tgtEl>
                                          <p:spTgt spid="1966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6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6611">
                                            <p:txEl>
                                              <p:pRg st="4" end="4"/>
                                            </p:txEl>
                                          </p:spTgt>
                                        </p:tgtEl>
                                        <p:attrNameLst>
                                          <p:attrName>style.visibility</p:attrName>
                                        </p:attrNameLst>
                                      </p:cBhvr>
                                      <p:to>
                                        <p:strVal val="visible"/>
                                      </p:to>
                                    </p:set>
                                    <p:anim calcmode="lin" valueType="num">
                                      <p:cBhvr additive="base">
                                        <p:cTn id="31" dur="500" fill="hold"/>
                                        <p:tgtEl>
                                          <p:spTgt spid="1966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66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96611">
                                            <p:txEl>
                                              <p:pRg st="5" end="5"/>
                                            </p:txEl>
                                          </p:spTgt>
                                        </p:tgtEl>
                                        <p:attrNameLst>
                                          <p:attrName>style.visibility</p:attrName>
                                        </p:attrNameLst>
                                      </p:cBhvr>
                                      <p:to>
                                        <p:strVal val="visible"/>
                                      </p:to>
                                    </p:set>
                                    <p:anim calcmode="lin" valueType="num">
                                      <p:cBhvr additive="base">
                                        <p:cTn id="37" dur="500" fill="hold"/>
                                        <p:tgtEl>
                                          <p:spTgt spid="19661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66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96611">
                                            <p:txEl>
                                              <p:pRg st="6" end="6"/>
                                            </p:txEl>
                                          </p:spTgt>
                                        </p:tgtEl>
                                        <p:attrNameLst>
                                          <p:attrName>style.visibility</p:attrName>
                                        </p:attrNameLst>
                                      </p:cBhvr>
                                      <p:to>
                                        <p:strVal val="visible"/>
                                      </p:to>
                                    </p:set>
                                    <p:anim calcmode="lin" valueType="num">
                                      <p:cBhvr additive="base">
                                        <p:cTn id="43" dur="500" fill="hold"/>
                                        <p:tgtEl>
                                          <p:spTgt spid="196611">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66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04800"/>
            <a:ext cx="7772400" cy="1143000"/>
          </a:xfrm>
        </p:spPr>
        <p:txBody>
          <a:bodyPr/>
          <a:lstStyle/>
          <a:p>
            <a:pPr eaLnBrk="1" hangingPunct="1"/>
            <a:r>
              <a:rPr lang="en-US" smtClean="0"/>
              <a:t>Reading the report – Part 2</a:t>
            </a:r>
          </a:p>
        </p:txBody>
      </p:sp>
      <p:sp>
        <p:nvSpPr>
          <p:cNvPr id="197635" name="Rectangle 3"/>
          <p:cNvSpPr>
            <a:spLocks noGrp="1" noChangeArrowheads="1"/>
          </p:cNvSpPr>
          <p:nvPr>
            <p:ph type="body" idx="1"/>
          </p:nvPr>
        </p:nvSpPr>
        <p:spPr>
          <a:xfrm>
            <a:off x="685800" y="1676400"/>
            <a:ext cx="7772400" cy="4114800"/>
          </a:xfrm>
        </p:spPr>
        <p:txBody>
          <a:bodyPr/>
          <a:lstStyle/>
          <a:p>
            <a:pPr marL="342900" indent="-342900" eaLnBrk="1" hangingPunct="1">
              <a:lnSpc>
                <a:spcPct val="90000"/>
              </a:lnSpc>
            </a:pPr>
            <a:r>
              <a:rPr lang="en-US" sz="2600" smtClean="0"/>
              <a:t>Look at Boring #1</a:t>
            </a:r>
          </a:p>
          <a:p>
            <a:pPr marL="342900" indent="-342900" eaLnBrk="1" hangingPunct="1">
              <a:lnSpc>
                <a:spcPct val="90000"/>
              </a:lnSpc>
            </a:pPr>
            <a:r>
              <a:rPr lang="en-US" sz="2600" smtClean="0"/>
              <a:t>Boring Log</a:t>
            </a:r>
          </a:p>
          <a:p>
            <a:pPr marL="742950" lvl="1" indent="-285750" eaLnBrk="1" hangingPunct="1">
              <a:lnSpc>
                <a:spcPct val="90000"/>
              </a:lnSpc>
            </a:pPr>
            <a:r>
              <a:rPr lang="en-US" sz="2200" smtClean="0"/>
              <a:t>Location of boring with respect to project</a:t>
            </a:r>
          </a:p>
          <a:p>
            <a:pPr marL="742950" lvl="1" indent="-285750" eaLnBrk="1" hangingPunct="1">
              <a:lnSpc>
                <a:spcPct val="90000"/>
              </a:lnSpc>
            </a:pPr>
            <a:r>
              <a:rPr lang="en-US" sz="2200" smtClean="0"/>
              <a:t>Column 1, sample number</a:t>
            </a:r>
          </a:p>
          <a:p>
            <a:pPr marL="742950" lvl="1" indent="-285750" eaLnBrk="1" hangingPunct="1">
              <a:lnSpc>
                <a:spcPct val="90000"/>
              </a:lnSpc>
            </a:pPr>
            <a:r>
              <a:rPr lang="en-US" sz="2200" smtClean="0"/>
              <a:t>Column 2, depth in feet</a:t>
            </a:r>
          </a:p>
          <a:p>
            <a:pPr marL="742950" lvl="1" indent="-285750" eaLnBrk="1" hangingPunct="1">
              <a:lnSpc>
                <a:spcPct val="90000"/>
              </a:lnSpc>
            </a:pPr>
            <a:r>
              <a:rPr lang="en-US" sz="2200" smtClean="0"/>
              <a:t>Column 3, blows per 6 inch increment of depth </a:t>
            </a:r>
          </a:p>
          <a:p>
            <a:pPr marL="742950" lvl="1" indent="-285750" eaLnBrk="1" hangingPunct="1">
              <a:lnSpc>
                <a:spcPct val="90000"/>
              </a:lnSpc>
            </a:pPr>
            <a:r>
              <a:rPr lang="en-US" sz="2200" smtClean="0"/>
              <a:t>Column 4, length of sample recovery</a:t>
            </a:r>
          </a:p>
          <a:p>
            <a:pPr marL="742950" lvl="1" indent="-285750" eaLnBrk="1" hangingPunct="1">
              <a:lnSpc>
                <a:spcPct val="90000"/>
              </a:lnSpc>
            </a:pPr>
            <a:r>
              <a:rPr lang="en-US" sz="2200" smtClean="0"/>
              <a:t>Column 5, blows on casing</a:t>
            </a:r>
          </a:p>
          <a:p>
            <a:pPr marL="742950" lvl="1" indent="-285750" eaLnBrk="1" hangingPunct="1">
              <a:lnSpc>
                <a:spcPct val="90000"/>
              </a:lnSpc>
            </a:pPr>
            <a:r>
              <a:rPr lang="en-US" sz="2200" smtClean="0"/>
              <a:t>Column 6, depth from top of hole to strata</a:t>
            </a:r>
          </a:p>
          <a:p>
            <a:pPr marL="742950" lvl="1" indent="-285750" eaLnBrk="1" hangingPunct="1">
              <a:lnSpc>
                <a:spcPct val="90000"/>
              </a:lnSpc>
            </a:pPr>
            <a:r>
              <a:rPr lang="en-US" sz="2200" smtClean="0"/>
              <a:t>Column 7, depth to water table</a:t>
            </a:r>
          </a:p>
          <a:p>
            <a:pPr marL="742950" lvl="1" indent="-285750" eaLnBrk="1" hangingPunct="1">
              <a:lnSpc>
                <a:spcPct val="90000"/>
              </a:lnSpc>
            </a:pPr>
            <a:r>
              <a:rPr lang="en-US" sz="2200" smtClean="0"/>
              <a:t>Column 8, description of material found in sampler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 calcmode="lin" valueType="num">
                                      <p:cBhvr additive="base">
                                        <p:cTn id="7" dur="500" fill="hold"/>
                                        <p:tgtEl>
                                          <p:spTgt spid="197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7635">
                                            <p:txEl>
                                              <p:pRg st="1" end="1"/>
                                            </p:txEl>
                                          </p:spTgt>
                                        </p:tgtEl>
                                        <p:attrNameLst>
                                          <p:attrName>style.visibility</p:attrName>
                                        </p:attrNameLst>
                                      </p:cBhvr>
                                      <p:to>
                                        <p:strVal val="visible"/>
                                      </p:to>
                                    </p:set>
                                    <p:anim calcmode="lin" valueType="num">
                                      <p:cBhvr additive="base">
                                        <p:cTn id="13" dur="500" fill="hold"/>
                                        <p:tgtEl>
                                          <p:spTgt spid="197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7635">
                                            <p:txEl>
                                              <p:pRg st="2" end="2"/>
                                            </p:txEl>
                                          </p:spTgt>
                                        </p:tgtEl>
                                        <p:attrNameLst>
                                          <p:attrName>style.visibility</p:attrName>
                                        </p:attrNameLst>
                                      </p:cBhvr>
                                      <p:to>
                                        <p:strVal val="visible"/>
                                      </p:to>
                                    </p:set>
                                    <p:anim calcmode="lin" valueType="num">
                                      <p:cBhvr additive="base">
                                        <p:cTn id="19" dur="500" fill="hold"/>
                                        <p:tgtEl>
                                          <p:spTgt spid="1976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7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7635">
                                            <p:txEl>
                                              <p:pRg st="3" end="3"/>
                                            </p:txEl>
                                          </p:spTgt>
                                        </p:tgtEl>
                                        <p:attrNameLst>
                                          <p:attrName>style.visibility</p:attrName>
                                        </p:attrNameLst>
                                      </p:cBhvr>
                                      <p:to>
                                        <p:strVal val="visible"/>
                                      </p:to>
                                    </p:set>
                                    <p:anim calcmode="lin" valueType="num">
                                      <p:cBhvr additive="base">
                                        <p:cTn id="25" dur="500" fill="hold"/>
                                        <p:tgtEl>
                                          <p:spTgt spid="1976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7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7635">
                                            <p:txEl>
                                              <p:pRg st="4" end="4"/>
                                            </p:txEl>
                                          </p:spTgt>
                                        </p:tgtEl>
                                        <p:attrNameLst>
                                          <p:attrName>style.visibility</p:attrName>
                                        </p:attrNameLst>
                                      </p:cBhvr>
                                      <p:to>
                                        <p:strVal val="visible"/>
                                      </p:to>
                                    </p:set>
                                    <p:anim calcmode="lin" valueType="num">
                                      <p:cBhvr additive="base">
                                        <p:cTn id="31" dur="500" fill="hold"/>
                                        <p:tgtEl>
                                          <p:spTgt spid="19763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7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97635">
                                            <p:txEl>
                                              <p:pRg st="5" end="5"/>
                                            </p:txEl>
                                          </p:spTgt>
                                        </p:tgtEl>
                                        <p:attrNameLst>
                                          <p:attrName>style.visibility</p:attrName>
                                        </p:attrNameLst>
                                      </p:cBhvr>
                                      <p:to>
                                        <p:strVal val="visible"/>
                                      </p:to>
                                    </p:set>
                                    <p:anim calcmode="lin" valueType="num">
                                      <p:cBhvr additive="base">
                                        <p:cTn id="37" dur="500" fill="hold"/>
                                        <p:tgtEl>
                                          <p:spTgt spid="19763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76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97635">
                                            <p:txEl>
                                              <p:pRg st="6" end="6"/>
                                            </p:txEl>
                                          </p:spTgt>
                                        </p:tgtEl>
                                        <p:attrNameLst>
                                          <p:attrName>style.visibility</p:attrName>
                                        </p:attrNameLst>
                                      </p:cBhvr>
                                      <p:to>
                                        <p:strVal val="visible"/>
                                      </p:to>
                                    </p:set>
                                    <p:anim calcmode="lin" valueType="num">
                                      <p:cBhvr additive="base">
                                        <p:cTn id="43" dur="500" fill="hold"/>
                                        <p:tgtEl>
                                          <p:spTgt spid="19763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76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97635">
                                            <p:txEl>
                                              <p:pRg st="7" end="7"/>
                                            </p:txEl>
                                          </p:spTgt>
                                        </p:tgtEl>
                                        <p:attrNameLst>
                                          <p:attrName>style.visibility</p:attrName>
                                        </p:attrNameLst>
                                      </p:cBhvr>
                                      <p:to>
                                        <p:strVal val="visible"/>
                                      </p:to>
                                    </p:set>
                                    <p:anim calcmode="lin" valueType="num">
                                      <p:cBhvr additive="base">
                                        <p:cTn id="49" dur="500" fill="hold"/>
                                        <p:tgtEl>
                                          <p:spTgt spid="19763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76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97635">
                                            <p:txEl>
                                              <p:pRg st="8" end="8"/>
                                            </p:txEl>
                                          </p:spTgt>
                                        </p:tgtEl>
                                        <p:attrNameLst>
                                          <p:attrName>style.visibility</p:attrName>
                                        </p:attrNameLst>
                                      </p:cBhvr>
                                      <p:to>
                                        <p:strVal val="visible"/>
                                      </p:to>
                                    </p:set>
                                    <p:anim calcmode="lin" valueType="num">
                                      <p:cBhvr additive="base">
                                        <p:cTn id="55" dur="500" fill="hold"/>
                                        <p:tgtEl>
                                          <p:spTgt spid="197635">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976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97635">
                                            <p:txEl>
                                              <p:pRg st="9" end="9"/>
                                            </p:txEl>
                                          </p:spTgt>
                                        </p:tgtEl>
                                        <p:attrNameLst>
                                          <p:attrName>style.visibility</p:attrName>
                                        </p:attrNameLst>
                                      </p:cBhvr>
                                      <p:to>
                                        <p:strVal val="visible"/>
                                      </p:to>
                                    </p:set>
                                    <p:anim calcmode="lin" valueType="num">
                                      <p:cBhvr additive="base">
                                        <p:cTn id="61" dur="500" fill="hold"/>
                                        <p:tgtEl>
                                          <p:spTgt spid="197635">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976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97635">
                                            <p:txEl>
                                              <p:pRg st="10" end="10"/>
                                            </p:txEl>
                                          </p:spTgt>
                                        </p:tgtEl>
                                        <p:attrNameLst>
                                          <p:attrName>style.visibility</p:attrName>
                                        </p:attrNameLst>
                                      </p:cBhvr>
                                      <p:to>
                                        <p:strVal val="visible"/>
                                      </p:to>
                                    </p:set>
                                    <p:anim calcmode="lin" valueType="num">
                                      <p:cBhvr additive="base">
                                        <p:cTn id="67" dur="500" fill="hold"/>
                                        <p:tgtEl>
                                          <p:spTgt spid="197635">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976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400" dirty="0" smtClean="0"/>
              <a:t>Questions?</a:t>
            </a:r>
          </a:p>
        </p:txBody>
      </p:sp>
      <p:sp>
        <p:nvSpPr>
          <p:cNvPr id="35843" name="Rectangle 3"/>
          <p:cNvSpPr>
            <a:spLocks noGrp="1" noChangeArrowheads="1"/>
          </p:cNvSpPr>
          <p:nvPr>
            <p:ph type="body" idx="1"/>
          </p:nvPr>
        </p:nvSpPr>
        <p:spPr/>
        <p:txBody>
          <a:bodyPr/>
          <a:lstStyle/>
          <a:p>
            <a:endParaRPr lang="en-US" b="1" dirty="0" smtClean="0"/>
          </a:p>
        </p:txBody>
      </p:sp>
      <p:sp>
        <p:nvSpPr>
          <p:cNvPr id="2" name="Slide Number Placeholder 1"/>
          <p:cNvSpPr>
            <a:spLocks noGrp="1"/>
          </p:cNvSpPr>
          <p:nvPr>
            <p:ph type="sldNum" sz="quarter" idx="12"/>
          </p:nvPr>
        </p:nvSpPr>
        <p:spPr/>
        <p:txBody>
          <a:bodyPr/>
          <a:lstStyle/>
          <a:p>
            <a:pPr>
              <a:defRPr/>
            </a:pPr>
            <a:fld id="{2499FE31-B82E-334C-8B46-8388F4EF89A9}"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Soil (contd.)</a:t>
            </a:r>
          </a:p>
        </p:txBody>
      </p:sp>
      <p:sp>
        <p:nvSpPr>
          <p:cNvPr id="148483" name="Rectangle 3"/>
          <p:cNvSpPr>
            <a:spLocks noGrp="1" noChangeArrowheads="1"/>
          </p:cNvSpPr>
          <p:nvPr>
            <p:ph type="body" idx="1"/>
          </p:nvPr>
        </p:nvSpPr>
        <p:spPr/>
        <p:txBody>
          <a:bodyPr/>
          <a:lstStyle/>
          <a:p>
            <a:r>
              <a:rPr lang="en-US" dirty="0" smtClean="0"/>
              <a:t>Soil not only includes rocks and sediments, but </a:t>
            </a:r>
            <a:r>
              <a:rPr lang="en-US" b="1" dirty="0" smtClean="0"/>
              <a:t>may</a:t>
            </a:r>
            <a:r>
              <a:rPr lang="en-US" dirty="0" smtClean="0"/>
              <a:t> also contain organics, plants and other living matter.</a:t>
            </a:r>
          </a:p>
          <a:p>
            <a:r>
              <a:rPr lang="en-US" dirty="0" smtClean="0"/>
              <a:t>The four possible components of soil are:</a:t>
            </a:r>
          </a:p>
          <a:p>
            <a:pPr lvl="1"/>
            <a:r>
              <a:rPr lang="en-US" b="1" dirty="0" smtClean="0"/>
              <a:t>Mineral Matter</a:t>
            </a:r>
          </a:p>
          <a:p>
            <a:pPr lvl="1"/>
            <a:r>
              <a:rPr lang="en-US" b="1" dirty="0" smtClean="0"/>
              <a:t>Organic Matter</a:t>
            </a:r>
          </a:p>
          <a:p>
            <a:pPr lvl="1"/>
            <a:r>
              <a:rPr lang="en-US" b="1" dirty="0" smtClean="0"/>
              <a:t>Air</a:t>
            </a:r>
          </a:p>
          <a:p>
            <a:pPr lvl="1"/>
            <a:r>
              <a:rPr lang="en-US" b="1" dirty="0" smtClean="0"/>
              <a:t>Water</a:t>
            </a:r>
          </a:p>
        </p:txBody>
      </p:sp>
      <p:sp>
        <p:nvSpPr>
          <p:cNvPr id="4" name="Slide Number Placeholder 3"/>
          <p:cNvSpPr>
            <a:spLocks noGrp="1"/>
          </p:cNvSpPr>
          <p:nvPr>
            <p:ph type="sldNum" sz="quarter" idx="12"/>
          </p:nvPr>
        </p:nvSpPr>
        <p:spPr/>
        <p:txBody>
          <a:bodyPr/>
          <a:lstStyle/>
          <a:p>
            <a:fld id="{7FA5B9A7-3193-4675-85BE-8C350C37792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Resistance</a:t>
            </a:r>
            <a:endParaRPr lang="en-US" dirty="0"/>
          </a:p>
        </p:txBody>
      </p:sp>
      <p:sp>
        <p:nvSpPr>
          <p:cNvPr id="3" name="Content Placeholder 2"/>
          <p:cNvSpPr>
            <a:spLocks noGrp="1"/>
          </p:cNvSpPr>
          <p:nvPr>
            <p:ph idx="1"/>
          </p:nvPr>
        </p:nvSpPr>
        <p:spPr/>
        <p:txBody>
          <a:bodyPr/>
          <a:lstStyle/>
          <a:p>
            <a:r>
              <a:rPr lang="en-US" dirty="0" smtClean="0"/>
              <a:t>Is defined as:</a:t>
            </a:r>
          </a:p>
          <a:p>
            <a:pPr lvl="1">
              <a:buNone/>
            </a:pPr>
            <a:r>
              <a:rPr lang="en-US" i="1" dirty="0" smtClean="0"/>
              <a:t>“resistance which must be overcome to dig a formation”</a:t>
            </a:r>
            <a:endParaRPr lang="en-US" dirty="0" smtClean="0"/>
          </a:p>
          <a:p>
            <a:pPr lvl="1">
              <a:buFontTx/>
              <a:buChar char="-"/>
            </a:pPr>
            <a:r>
              <a:rPr lang="en-US" sz="1800" dirty="0" smtClean="0"/>
              <a:t>Hardness	</a:t>
            </a:r>
            <a:r>
              <a:rPr lang="en-US" sz="1600" dirty="0" smtClean="0">
                <a:sym typeface="Wingdings" pitchFamily="2" charset="2"/>
              </a:rPr>
              <a:t></a:t>
            </a:r>
            <a:r>
              <a:rPr lang="en-US" sz="1600" dirty="0" smtClean="0"/>
              <a:t> resistance to penetration (packing, void filling, moisture)</a:t>
            </a:r>
            <a:endParaRPr lang="en-US" sz="1400" dirty="0" smtClean="0"/>
          </a:p>
          <a:p>
            <a:pPr lvl="1">
              <a:buFontTx/>
              <a:buChar char="-"/>
            </a:pPr>
            <a:r>
              <a:rPr lang="en-US" sz="1800" dirty="0" smtClean="0"/>
              <a:t>Coarseness	</a:t>
            </a:r>
            <a:r>
              <a:rPr lang="en-US" sz="1600" dirty="0" smtClean="0">
                <a:sym typeface="Wingdings" pitchFamily="2" charset="2"/>
              </a:rPr>
              <a:t></a:t>
            </a:r>
            <a:r>
              <a:rPr lang="en-US" sz="1600" dirty="0" smtClean="0"/>
              <a:t> more power to penetrate coarse or firmly packed soils</a:t>
            </a:r>
          </a:p>
          <a:p>
            <a:pPr lvl="1">
              <a:buFontTx/>
              <a:buChar char="-"/>
            </a:pPr>
            <a:r>
              <a:rPr lang="en-US" sz="1800" dirty="0" smtClean="0"/>
              <a:t>Friction	</a:t>
            </a:r>
            <a:r>
              <a:rPr lang="en-US" sz="1600" dirty="0" smtClean="0">
                <a:sym typeface="Wingdings" pitchFamily="2" charset="2"/>
              </a:rPr>
              <a:t></a:t>
            </a:r>
            <a:r>
              <a:rPr lang="en-US" sz="1600" dirty="0" smtClean="0"/>
              <a:t> absorbs an increasing portion of penetration force</a:t>
            </a:r>
            <a:endParaRPr lang="en-US" sz="1800" dirty="0" smtClean="0"/>
          </a:p>
          <a:p>
            <a:pPr lvl="1">
              <a:buFontTx/>
              <a:buChar char="-"/>
            </a:pPr>
            <a:r>
              <a:rPr lang="en-US" sz="1800" dirty="0" smtClean="0"/>
              <a:t>Adhesion	</a:t>
            </a:r>
            <a:r>
              <a:rPr lang="en-US" sz="1600" dirty="0" smtClean="0">
                <a:sym typeface="Wingdings" pitchFamily="2" charset="2"/>
              </a:rPr>
              <a:t></a:t>
            </a:r>
            <a:r>
              <a:rPr lang="en-US" sz="1600" dirty="0" smtClean="0"/>
              <a:t> adhesion of soil to the digging parts</a:t>
            </a:r>
          </a:p>
          <a:p>
            <a:pPr lvl="1">
              <a:buFontTx/>
              <a:buChar char="-"/>
            </a:pPr>
            <a:r>
              <a:rPr lang="en-US" sz="1800" dirty="0" smtClean="0"/>
              <a:t>Cohesion	</a:t>
            </a:r>
            <a:r>
              <a:rPr lang="en-US" sz="1600" dirty="0" smtClean="0">
                <a:sym typeface="Wingdings" pitchFamily="2" charset="2"/>
              </a:rPr>
              <a:t> resistance to tearing apart</a:t>
            </a:r>
            <a:endParaRPr lang="en-US" sz="1800" dirty="0" smtClean="0"/>
          </a:p>
          <a:p>
            <a:pPr lvl="1">
              <a:buFontTx/>
              <a:buChar char="-"/>
            </a:pPr>
            <a:r>
              <a:rPr lang="en-US" sz="1800" dirty="0" smtClean="0"/>
              <a:t>Weight</a:t>
            </a:r>
          </a:p>
        </p:txBody>
      </p:sp>
      <p:sp>
        <p:nvSpPr>
          <p:cNvPr id="4" name="Slide Number Placeholder 3"/>
          <p:cNvSpPr>
            <a:spLocks noGrp="1"/>
          </p:cNvSpPr>
          <p:nvPr>
            <p:ph type="sldNum" sz="quarter" idx="12"/>
          </p:nvPr>
        </p:nvSpPr>
        <p:spPr/>
        <p:txBody>
          <a:bodyPr/>
          <a:lstStyle/>
          <a:p>
            <a:fld id="{7FA5B9A7-3193-4675-85BE-8C350C377926}"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CN3727_Lecture 01_F10">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BCN 3727_Lecture 01_F10</Template>
  <TotalTime>614</TotalTime>
  <Words>3487</Words>
  <Application>Microsoft Office PowerPoint</Application>
  <PresentationFormat>On-screen Show (4:3)</PresentationFormat>
  <Paragraphs>463</Paragraphs>
  <Slides>74</Slides>
  <Notes>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BCN3727_Lecture 01_F10</vt:lpstr>
      <vt:lpstr>BCN 3727 Construction Sitework</vt:lpstr>
      <vt:lpstr>What did we cover in Lecture 2 ?</vt:lpstr>
      <vt:lpstr>Construction Sitework</vt:lpstr>
      <vt:lpstr>Raw Land</vt:lpstr>
      <vt:lpstr>Soil vs. Rock</vt:lpstr>
      <vt:lpstr>Rock</vt:lpstr>
      <vt:lpstr>Soil</vt:lpstr>
      <vt:lpstr>Soil (contd.)</vt:lpstr>
      <vt:lpstr>Digging Resistance</vt:lpstr>
      <vt:lpstr>Rippability</vt:lpstr>
      <vt:lpstr>Soil</vt:lpstr>
      <vt:lpstr>SOIL (Contd.)</vt:lpstr>
      <vt:lpstr>SOIL (Contd.)</vt:lpstr>
      <vt:lpstr>SOIL (Contd.)</vt:lpstr>
      <vt:lpstr>SOIL (Contd.)</vt:lpstr>
      <vt:lpstr>Slide 16</vt:lpstr>
      <vt:lpstr>Slide 17</vt:lpstr>
      <vt:lpstr>Soil (Contd.)</vt:lpstr>
      <vt:lpstr>Soil (Contd.)</vt:lpstr>
      <vt:lpstr>Soil Classification</vt:lpstr>
      <vt:lpstr>SOIL (Contd.)</vt:lpstr>
      <vt:lpstr>SOIL (Contd.)</vt:lpstr>
      <vt:lpstr>SOIL (Contd.)</vt:lpstr>
      <vt:lpstr>SOIL (contd.)</vt:lpstr>
      <vt:lpstr>SOIL (contd.)</vt:lpstr>
      <vt:lpstr>SOIL (Contd.)</vt:lpstr>
      <vt:lpstr>SOIL (Contd.)</vt:lpstr>
      <vt:lpstr>Slide 28</vt:lpstr>
      <vt:lpstr>SOIL (Contd.)</vt:lpstr>
      <vt:lpstr>Slide 30</vt:lpstr>
      <vt:lpstr>SOIL (Contd.)</vt:lpstr>
      <vt:lpstr>SOIL (Contd.)</vt:lpstr>
      <vt:lpstr>SOIL (Contd.)</vt:lpstr>
      <vt:lpstr>SOIL (Contd.)</vt:lpstr>
      <vt:lpstr>Slide 35</vt:lpstr>
      <vt:lpstr>Slide 36</vt:lpstr>
      <vt:lpstr>SOIL (contd.) </vt:lpstr>
      <vt:lpstr>SOIL (contd.) </vt:lpstr>
      <vt:lpstr>SOIL (Contd.)</vt:lpstr>
      <vt:lpstr>SOIL (Contd.)</vt:lpstr>
      <vt:lpstr>SOIL (Contd.)</vt:lpstr>
      <vt:lpstr>SOIL (Contd.)</vt:lpstr>
      <vt:lpstr>SOIL (Contd.)</vt:lpstr>
      <vt:lpstr>NON-INVASIVE METHODS</vt:lpstr>
      <vt:lpstr>GROUND PENETRATING RADAR</vt:lpstr>
      <vt:lpstr>GROUND PENETRATING RADAR</vt:lpstr>
      <vt:lpstr>SEISMIC REFLECTION/REFRACTION</vt:lpstr>
      <vt:lpstr>SEISMIC REFLECTION/REFRACTION</vt:lpstr>
      <vt:lpstr>SEISMIC REFLECTION/REFRACTION</vt:lpstr>
      <vt:lpstr>INVASIVE METHODS</vt:lpstr>
      <vt:lpstr>ROCK CORING</vt:lpstr>
      <vt:lpstr>ROCK CORING</vt:lpstr>
      <vt:lpstr>STANDARD PENETRATION TEST</vt:lpstr>
      <vt:lpstr>SPLIT SPOON SAMPLING (SPT)</vt:lpstr>
      <vt:lpstr>Slide 55</vt:lpstr>
      <vt:lpstr>Slide 56</vt:lpstr>
      <vt:lpstr>Slide 57</vt:lpstr>
      <vt:lpstr>Slide 58</vt:lpstr>
      <vt:lpstr>Slide 59</vt:lpstr>
      <vt:lpstr>Extracting Soil Sample From Split-Spoon</vt:lpstr>
      <vt:lpstr>Slide 61</vt:lpstr>
      <vt:lpstr>OPEN SPLIT SPOON SAMPLER</vt:lpstr>
      <vt:lpstr>OPEN SPLIT SPOON SAMPLER</vt:lpstr>
      <vt:lpstr>HOLLOW STEM AUGER IN HOLE</vt:lpstr>
      <vt:lpstr>DUTCH CONE PENETROMETER</vt:lpstr>
      <vt:lpstr>Cone Penetration Test</vt:lpstr>
      <vt:lpstr>DUTCH CONE PENETROMETER</vt:lpstr>
      <vt:lpstr>Potential Problem areas</vt:lpstr>
      <vt:lpstr>GEOTECHNICAL ENGINEERING REPORT</vt:lpstr>
      <vt:lpstr>Soils Report</vt:lpstr>
      <vt:lpstr>From your Handout…</vt:lpstr>
      <vt:lpstr>Reading the report – Part 1</vt:lpstr>
      <vt:lpstr>Reading the report – Part 2</vt:lpstr>
      <vt:lpstr>Questions?</vt:lpstr>
    </vt:vector>
  </TitlesOfParts>
  <Company>FIU-COE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Wallied Orabi</dc:creator>
  <cp:lastModifiedBy>Wallied Orabi</cp:lastModifiedBy>
  <cp:revision>54</cp:revision>
  <dcterms:created xsi:type="dcterms:W3CDTF">2010-08-25T18:42:58Z</dcterms:created>
  <dcterms:modified xsi:type="dcterms:W3CDTF">2010-08-30T21:20:45Z</dcterms:modified>
</cp:coreProperties>
</file>