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48"/>
  </p:notesMasterIdLst>
  <p:handoutMasterIdLst>
    <p:handoutMasterId r:id="rId49"/>
  </p:handoutMasterIdLst>
  <p:sldIdLst>
    <p:sldId id="265" r:id="rId2"/>
    <p:sldId id="266" r:id="rId3"/>
    <p:sldId id="268" r:id="rId4"/>
    <p:sldId id="269" r:id="rId5"/>
    <p:sldId id="270" r:id="rId6"/>
    <p:sldId id="296" r:id="rId7"/>
    <p:sldId id="271" r:id="rId8"/>
    <p:sldId id="272" r:id="rId9"/>
    <p:sldId id="297" r:id="rId10"/>
    <p:sldId id="307" r:id="rId11"/>
    <p:sldId id="299" r:id="rId12"/>
    <p:sldId id="308" r:id="rId13"/>
    <p:sldId id="298" r:id="rId14"/>
    <p:sldId id="310" r:id="rId15"/>
    <p:sldId id="274" r:id="rId16"/>
    <p:sldId id="311" r:id="rId17"/>
    <p:sldId id="312" r:id="rId18"/>
    <p:sldId id="313" r:id="rId19"/>
    <p:sldId id="314" r:id="rId20"/>
    <p:sldId id="309" r:id="rId21"/>
    <p:sldId id="275" r:id="rId22"/>
    <p:sldId id="315" r:id="rId23"/>
    <p:sldId id="302" r:id="rId24"/>
    <p:sldId id="303" r:id="rId25"/>
    <p:sldId id="304" r:id="rId26"/>
    <p:sldId id="280" r:id="rId27"/>
    <p:sldId id="305" r:id="rId28"/>
    <p:sldId id="281" r:id="rId29"/>
    <p:sldId id="282" r:id="rId30"/>
    <p:sldId id="277" r:id="rId31"/>
    <p:sldId id="306" r:id="rId32"/>
    <p:sldId id="278" r:id="rId33"/>
    <p:sldId id="283" r:id="rId34"/>
    <p:sldId id="300" r:id="rId35"/>
    <p:sldId id="316" r:id="rId36"/>
    <p:sldId id="317" r:id="rId37"/>
    <p:sldId id="318" r:id="rId38"/>
    <p:sldId id="287" r:id="rId39"/>
    <p:sldId id="288" r:id="rId40"/>
    <p:sldId id="289" r:id="rId41"/>
    <p:sldId id="291" r:id="rId42"/>
    <p:sldId id="292" r:id="rId43"/>
    <p:sldId id="293" r:id="rId44"/>
    <p:sldId id="290" r:id="rId45"/>
    <p:sldId id="294" r:id="rId46"/>
    <p:sldId id="295" r:id="rId4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26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a:defRPr/>
            </a:pPr>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a:defRPr/>
            </a:pPr>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cs typeface="+mn-cs"/>
              </a:defRPr>
            </a:lvl1pPr>
          </a:lstStyle>
          <a:p>
            <a:pPr>
              <a:defRPr/>
            </a:pPr>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cs typeface="+mn-cs"/>
              </a:defRPr>
            </a:lvl1pPr>
          </a:lstStyle>
          <a:p>
            <a:pPr>
              <a:defRPr/>
            </a:pPr>
            <a:fld id="{1895AA16-2E98-4CE1-B01D-EC7129B4A88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3555"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457"/>
            <a:ext cx="2971800" cy="456962"/>
          </a:xfrm>
          <a:prstGeom prst="rect">
            <a:avLst/>
          </a:prstGeom>
          <a:ln/>
        </p:spPr>
        <p:txBody>
          <a:bodyPr/>
          <a:lstStyle/>
          <a:p>
            <a:fld id="{BC845100-DD0D-4E0E-A946-5360781C088B}" type="slidenum">
              <a:rPr lang="en-US"/>
              <a:pPr/>
              <a:t>11</a:t>
            </a:fld>
            <a:endParaRPr lang="en-US"/>
          </a:p>
        </p:txBody>
      </p:sp>
      <p:sp>
        <p:nvSpPr>
          <p:cNvPr id="56322" name="Rectangle 2"/>
          <p:cNvSpPr>
            <a:spLocks noRot="1" noChangeArrowheads="1" noTextEdit="1"/>
          </p:cNvSpPr>
          <p:nvPr>
            <p:ph type="sldImg"/>
          </p:nvPr>
        </p:nvSpPr>
        <p:spPr>
          <a:xfrm>
            <a:off x="1143000" y="685800"/>
            <a:ext cx="4572000" cy="3429000"/>
          </a:xfrm>
          <a:prstGeom prst="rect">
            <a:avLst/>
          </a:prstGeom>
          <a:ln/>
        </p:spPr>
      </p:sp>
      <p:sp>
        <p:nvSpPr>
          <p:cNvPr id="56323" name="Rectangle 3"/>
          <p:cNvSpPr>
            <a:spLocks noGrp="1" noChangeArrowheads="1"/>
          </p:cNvSpPr>
          <p:nvPr>
            <p:ph type="body" idx="1"/>
          </p:nvPr>
        </p:nvSpPr>
        <p:spPr>
          <a:xfrm>
            <a:off x="685800" y="4343520"/>
            <a:ext cx="5486400" cy="4114246"/>
          </a:xfrm>
          <a:prstGeom prst="rect">
            <a:avLst/>
          </a:prstGeom>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072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174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457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27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198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198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457"/>
            <a:ext cx="2971800" cy="456962"/>
          </a:xfrm>
          <a:prstGeom prst="rect">
            <a:avLst/>
          </a:prstGeom>
          <a:ln/>
        </p:spPr>
        <p:txBody>
          <a:bodyPr/>
          <a:lstStyle/>
          <a:p>
            <a:fld id="{BC845100-DD0D-4E0E-A946-5360781C088B}" type="slidenum">
              <a:rPr lang="en-US"/>
              <a:pPr/>
              <a:t>25</a:t>
            </a:fld>
            <a:endParaRPr lang="en-US"/>
          </a:p>
        </p:txBody>
      </p:sp>
      <p:sp>
        <p:nvSpPr>
          <p:cNvPr id="56322" name="Rectangle 2"/>
          <p:cNvSpPr>
            <a:spLocks noRot="1" noChangeArrowheads="1" noTextEdit="1"/>
          </p:cNvSpPr>
          <p:nvPr>
            <p:ph type="sldImg"/>
          </p:nvPr>
        </p:nvSpPr>
        <p:spPr>
          <a:xfrm>
            <a:off x="1143000" y="685800"/>
            <a:ext cx="4572000" cy="3429000"/>
          </a:xfrm>
          <a:prstGeom prst="rect">
            <a:avLst/>
          </a:prstGeom>
          <a:ln/>
        </p:spPr>
      </p:sp>
      <p:sp>
        <p:nvSpPr>
          <p:cNvPr id="56323" name="Rectangle 3"/>
          <p:cNvSpPr>
            <a:spLocks noGrp="1" noChangeArrowheads="1"/>
          </p:cNvSpPr>
          <p:nvPr>
            <p:ph type="body" idx="1"/>
          </p:nvPr>
        </p:nvSpPr>
        <p:spPr>
          <a:xfrm>
            <a:off x="685800" y="4343520"/>
            <a:ext cx="5486400" cy="4114246"/>
          </a:xfrm>
          <a:prstGeom prst="rect">
            <a:avLst/>
          </a:prstGeom>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457"/>
            <a:ext cx="2971800" cy="456962"/>
          </a:xfrm>
          <a:prstGeom prst="rect">
            <a:avLst/>
          </a:prstGeom>
          <a:ln/>
        </p:spPr>
        <p:txBody>
          <a:bodyPr/>
          <a:lstStyle/>
          <a:p>
            <a:fld id="{2572B485-500F-4ED7-8688-2C51B8AE2132}" type="slidenum">
              <a:rPr lang="en-US"/>
              <a:pPr/>
              <a:t>27</a:t>
            </a:fld>
            <a:endParaRPr lang="en-US"/>
          </a:p>
        </p:txBody>
      </p:sp>
      <p:sp>
        <p:nvSpPr>
          <p:cNvPr id="58370" name="Rectangle 2"/>
          <p:cNvSpPr>
            <a:spLocks noRot="1" noChangeArrowheads="1" noTextEdit="1"/>
          </p:cNvSpPr>
          <p:nvPr>
            <p:ph type="sldImg"/>
          </p:nvPr>
        </p:nvSpPr>
        <p:spPr>
          <a:xfrm>
            <a:off x="1143000" y="685800"/>
            <a:ext cx="4572000" cy="3429000"/>
          </a:xfrm>
          <a:prstGeom prst="rect">
            <a:avLst/>
          </a:prstGeom>
          <a:ln/>
        </p:spPr>
      </p:sp>
      <p:sp>
        <p:nvSpPr>
          <p:cNvPr id="58371" name="Rectangle 3"/>
          <p:cNvSpPr>
            <a:spLocks noGrp="1" noChangeArrowheads="1"/>
          </p:cNvSpPr>
          <p:nvPr>
            <p:ph type="body" idx="1"/>
          </p:nvPr>
        </p:nvSpPr>
        <p:spPr>
          <a:xfrm>
            <a:off x="685800" y="4343520"/>
            <a:ext cx="5486400" cy="4114246"/>
          </a:xfrm>
          <a:prstGeom prst="rect">
            <a:avLst/>
          </a:prstGeom>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8915"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993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560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481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481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584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4198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6627"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3789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765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765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8675"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969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29699"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399FB74-DD6D-4E18-945A-446A921158BC}"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AB8C84C-DE0C-41AB-82E0-2584EFB6E92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23F42AC-FF95-4DF3-931F-4554370A3841}"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67C3F2A-F7B3-4643-A58D-8F486D4127D6}"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D027E76-56BE-4D9D-914D-D5E4C356C53E}"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F6FED40-103A-4D88-B06F-B05C81BF2320}"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CF23568-6B19-4F03-A1F9-DE467546B0E1}"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CE15A5CD-8FAA-42D7-81F4-0EA22FBFA3F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E5F2B4D-84DA-4176-9CD0-FCEE1E3D0288}"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B14473F-4B50-48A4-8223-38CF37560C1F}"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167FCF3-B923-4265-AF07-5712ABFC838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C1638E61-DD77-49A1-8AD8-572FF52A1FFC}"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2D83FDBC-14B8-418E-94A1-90DF48A6559E}"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52D9567-F644-42E6-A6FF-29447FB75B82}"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3CA4E35-7904-4691-8A47-E48ECD6A4A9D}"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79C4DEB-0133-466B-BAA7-46AE52EC70D8}"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1EA1413F-1F23-497F-9BED-F099BE4DC0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ctrTitle"/>
          </p:nvPr>
        </p:nvSpPr>
        <p:spPr>
          <a:xfrm>
            <a:off x="685800" y="2130425"/>
            <a:ext cx="7772400" cy="2746375"/>
          </a:xfrm>
        </p:spPr>
        <p:txBody>
          <a:bodyPr/>
          <a:lstStyle/>
          <a:p>
            <a:pPr>
              <a:defRPr/>
            </a:pPr>
            <a:r>
              <a:rPr lang="en-US" dirty="0" smtClean="0">
                <a:solidFill>
                  <a:schemeClr val="accent6"/>
                </a:solidFill>
              </a:rPr>
              <a:t>Chapter 9</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b="1" dirty="0" smtClean="0">
                <a:solidFill>
                  <a:schemeClr val="accent6"/>
                </a:solidFill>
              </a:rPr>
              <a:t>Inventory Management</a:t>
            </a:r>
            <a:br>
              <a:rPr lang="en-US" b="1" dirty="0" smtClean="0">
                <a:solidFill>
                  <a:schemeClr val="accent6"/>
                </a:solidFill>
              </a:rPr>
            </a:br>
            <a:endParaRPr 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sz="4000" dirty="0" smtClean="0"/>
              <a:t>Inventory Classifications</a:t>
            </a:r>
          </a:p>
        </p:txBody>
      </p:sp>
      <p:sp>
        <p:nvSpPr>
          <p:cNvPr id="31746" name="Rectangle 3"/>
          <p:cNvSpPr>
            <a:spLocks noGrp="1" noChangeArrowheads="1"/>
          </p:cNvSpPr>
          <p:nvPr>
            <p:ph idx="1"/>
          </p:nvPr>
        </p:nvSpPr>
        <p:spPr/>
        <p:txBody>
          <a:bodyPr/>
          <a:lstStyle/>
          <a:p>
            <a:r>
              <a:rPr lang="en-US" b="1" dirty="0" smtClean="0"/>
              <a:t>Cycle or base stock </a:t>
            </a:r>
            <a:r>
              <a:rPr lang="en-US" dirty="0" smtClean="0"/>
              <a:t>refers to inventory that is needed to satisfy normal demand during the course of an order cycle.</a:t>
            </a:r>
          </a:p>
          <a:p>
            <a:r>
              <a:rPr lang="en-US" b="1" dirty="0" smtClean="0"/>
              <a:t>Safety </a:t>
            </a:r>
            <a:r>
              <a:rPr lang="en-US" b="1" dirty="0" smtClean="0"/>
              <a:t>or buffer stock </a:t>
            </a:r>
            <a:r>
              <a:rPr lang="en-US" dirty="0" smtClean="0"/>
              <a:t>refers to inventory that is held in addition to cycle stock to guard against uncertainty in demand or lead time.</a:t>
            </a:r>
            <a:endParaRPr lang="en-US" b="1" dirty="0" smtClean="0"/>
          </a:p>
        </p:txBody>
      </p:sp>
      <p:sp>
        <p:nvSpPr>
          <p:cNvPr id="31747"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69B1096A-F033-455E-A43B-944ED83169D8}" type="slidenum">
              <a:rPr lang="en-US"/>
              <a:pPr>
                <a:defRPr/>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14" name="Rectangle 18"/>
          <p:cNvSpPr>
            <a:spLocks noGrp="1" noChangeArrowheads="1"/>
          </p:cNvSpPr>
          <p:nvPr>
            <p:ph type="title"/>
          </p:nvPr>
        </p:nvSpPr>
        <p:spPr>
          <a:xfrm>
            <a:off x="1295400" y="228600"/>
            <a:ext cx="7620000" cy="1066800"/>
          </a:xfrm>
        </p:spPr>
        <p:txBody>
          <a:bodyPr/>
          <a:lstStyle/>
          <a:p>
            <a:r>
              <a:rPr lang="en-US" sz="3600" dirty="0" smtClean="0"/>
              <a:t>Cycle Stock and Safety Stock</a:t>
            </a:r>
            <a:endParaRPr lang="en-US" sz="3200" dirty="0"/>
          </a:p>
        </p:txBody>
      </p:sp>
      <p:sp>
        <p:nvSpPr>
          <p:cNvPr id="55303" name="AutoShape 7"/>
          <p:cNvSpPr>
            <a:spLocks noChangeArrowheads="1"/>
          </p:cNvSpPr>
          <p:nvPr/>
        </p:nvSpPr>
        <p:spPr bwMode="auto">
          <a:xfrm>
            <a:off x="838200" y="3124200"/>
            <a:ext cx="2743200" cy="2057400"/>
          </a:xfrm>
          <a:prstGeom prst="rtTriangle">
            <a:avLst/>
          </a:prstGeom>
          <a:solidFill>
            <a:schemeClr val="folHlink"/>
          </a:solidFill>
          <a:ln w="15875">
            <a:solidFill>
              <a:srgbClr val="000066"/>
            </a:solidFill>
            <a:miter lim="800000"/>
            <a:headEnd/>
            <a:tailEnd/>
          </a:ln>
          <a:effectLst/>
        </p:spPr>
        <p:txBody>
          <a:bodyPr wrap="none" anchor="ctr"/>
          <a:lstStyle/>
          <a:p>
            <a:r>
              <a:rPr lang="en-US" dirty="0" smtClean="0">
                <a:solidFill>
                  <a:schemeClr val="accent6"/>
                </a:solidFill>
                <a:latin typeface="+mn-lt"/>
              </a:rPr>
              <a:t>Cycle Stock</a:t>
            </a:r>
            <a:endParaRPr lang="en-US" dirty="0">
              <a:solidFill>
                <a:schemeClr val="accent6"/>
              </a:solidFill>
              <a:latin typeface="+mn-lt"/>
            </a:endParaRPr>
          </a:p>
        </p:txBody>
      </p:sp>
      <p:sp>
        <p:nvSpPr>
          <p:cNvPr id="55304" name="AutoShape 8"/>
          <p:cNvSpPr>
            <a:spLocks noChangeArrowheads="1"/>
          </p:cNvSpPr>
          <p:nvPr/>
        </p:nvSpPr>
        <p:spPr bwMode="auto">
          <a:xfrm>
            <a:off x="3581400" y="3124200"/>
            <a:ext cx="2743200" cy="2057400"/>
          </a:xfrm>
          <a:prstGeom prst="rtTriangle">
            <a:avLst/>
          </a:prstGeom>
          <a:solidFill>
            <a:schemeClr val="folHlink"/>
          </a:solidFill>
          <a:ln w="15875">
            <a:solidFill>
              <a:srgbClr val="000066"/>
            </a:solidFill>
            <a:miter lim="800000"/>
            <a:headEnd/>
            <a:tailEnd/>
          </a:ln>
          <a:effectLst/>
        </p:spPr>
        <p:txBody>
          <a:bodyPr wrap="none" anchor="ctr"/>
          <a:lstStyle/>
          <a:p>
            <a:endParaRPr lang="en-US"/>
          </a:p>
        </p:txBody>
      </p:sp>
      <p:grpSp>
        <p:nvGrpSpPr>
          <p:cNvPr id="2" name="Group 21"/>
          <p:cNvGrpSpPr>
            <a:grpSpLocks/>
          </p:cNvGrpSpPr>
          <p:nvPr/>
        </p:nvGrpSpPr>
        <p:grpSpPr bwMode="auto">
          <a:xfrm>
            <a:off x="838200" y="1633538"/>
            <a:ext cx="1385888" cy="4233862"/>
            <a:chOff x="528" y="1029"/>
            <a:chExt cx="873" cy="2667"/>
          </a:xfrm>
        </p:grpSpPr>
        <p:sp>
          <p:nvSpPr>
            <p:cNvPr id="55301" name="Line 5"/>
            <p:cNvSpPr>
              <a:spLocks noChangeShapeType="1"/>
            </p:cNvSpPr>
            <p:nvPr/>
          </p:nvSpPr>
          <p:spPr bwMode="auto">
            <a:xfrm>
              <a:off x="528" y="1104"/>
              <a:ext cx="0" cy="2592"/>
            </a:xfrm>
            <a:prstGeom prst="line">
              <a:avLst/>
            </a:prstGeom>
            <a:noFill/>
            <a:ln w="19050">
              <a:solidFill>
                <a:srgbClr val="000066"/>
              </a:solidFill>
              <a:round/>
              <a:headEnd type="triangle" w="med" len="med"/>
              <a:tailEnd/>
            </a:ln>
            <a:effectLst/>
          </p:spPr>
          <p:txBody>
            <a:bodyPr/>
            <a:lstStyle/>
            <a:p>
              <a:endParaRPr lang="en-US"/>
            </a:p>
          </p:txBody>
        </p:sp>
        <p:sp>
          <p:nvSpPr>
            <p:cNvPr id="55305" name="Text Box 9"/>
            <p:cNvSpPr txBox="1">
              <a:spLocks noChangeArrowheads="1"/>
            </p:cNvSpPr>
            <p:nvPr/>
          </p:nvSpPr>
          <p:spPr bwMode="auto">
            <a:xfrm>
              <a:off x="566" y="1029"/>
              <a:ext cx="835"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Quantity</a:t>
              </a:r>
            </a:p>
          </p:txBody>
        </p:sp>
      </p:grpSp>
      <p:grpSp>
        <p:nvGrpSpPr>
          <p:cNvPr id="3" name="Group 20"/>
          <p:cNvGrpSpPr>
            <a:grpSpLocks/>
          </p:cNvGrpSpPr>
          <p:nvPr/>
        </p:nvGrpSpPr>
        <p:grpSpPr bwMode="auto">
          <a:xfrm>
            <a:off x="838200" y="5334000"/>
            <a:ext cx="7924800" cy="533400"/>
            <a:chOff x="528" y="3360"/>
            <a:chExt cx="4992" cy="336"/>
          </a:xfrm>
        </p:grpSpPr>
        <p:sp>
          <p:nvSpPr>
            <p:cNvPr id="55302" name="Line 6"/>
            <p:cNvSpPr>
              <a:spLocks noChangeShapeType="1"/>
            </p:cNvSpPr>
            <p:nvPr/>
          </p:nvSpPr>
          <p:spPr bwMode="auto">
            <a:xfrm>
              <a:off x="528" y="3696"/>
              <a:ext cx="4512" cy="0"/>
            </a:xfrm>
            <a:prstGeom prst="line">
              <a:avLst/>
            </a:prstGeom>
            <a:noFill/>
            <a:ln w="19050">
              <a:solidFill>
                <a:srgbClr val="000066"/>
              </a:solidFill>
              <a:round/>
              <a:headEnd/>
              <a:tailEnd type="triangle" w="med" len="med"/>
            </a:ln>
            <a:effectLst/>
          </p:spPr>
          <p:txBody>
            <a:bodyPr/>
            <a:lstStyle/>
            <a:p>
              <a:endParaRPr lang="en-US"/>
            </a:p>
          </p:txBody>
        </p:sp>
        <p:sp>
          <p:nvSpPr>
            <p:cNvPr id="55306" name="Text Box 10"/>
            <p:cNvSpPr txBox="1">
              <a:spLocks noChangeArrowheads="1"/>
            </p:cNvSpPr>
            <p:nvPr/>
          </p:nvSpPr>
          <p:spPr bwMode="auto">
            <a:xfrm>
              <a:off x="4800" y="3360"/>
              <a:ext cx="720" cy="288"/>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Time</a:t>
              </a:r>
            </a:p>
          </p:txBody>
        </p:sp>
      </p:grpSp>
      <p:sp>
        <p:nvSpPr>
          <p:cNvPr id="55307" name="Text Box 11"/>
          <p:cNvSpPr txBox="1">
            <a:spLocks noChangeArrowheads="1"/>
          </p:cNvSpPr>
          <p:nvPr/>
        </p:nvSpPr>
        <p:spPr bwMode="auto">
          <a:xfrm>
            <a:off x="381000" y="3581400"/>
            <a:ext cx="457200" cy="457200"/>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Q</a:t>
            </a:r>
          </a:p>
        </p:txBody>
      </p:sp>
      <p:sp>
        <p:nvSpPr>
          <p:cNvPr id="55309" name="Rectangle 13"/>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sp>
        <p:nvSpPr>
          <p:cNvPr id="18" name="Rectangle 17"/>
          <p:cNvSpPr/>
          <p:nvPr/>
        </p:nvSpPr>
        <p:spPr bwMode="auto">
          <a:xfrm>
            <a:off x="838200" y="5181600"/>
            <a:ext cx="5562600" cy="685800"/>
          </a:xfrm>
          <a:prstGeom prst="rect">
            <a:avLst/>
          </a:prstGeom>
          <a:solidFill>
            <a:srgbClr val="00B050"/>
          </a:solidFill>
          <a:ln w="12700"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bodyPr>
          <a:lstStyle/>
          <a:p>
            <a:r>
              <a:rPr lang="en-US" dirty="0" smtClean="0">
                <a:solidFill>
                  <a:schemeClr val="accent6"/>
                </a:solidFill>
                <a:latin typeface="+mn-lt"/>
              </a:rPr>
              <a:t>                      Safety </a:t>
            </a:r>
            <a:r>
              <a:rPr lang="en-US" dirty="0" smtClean="0">
                <a:solidFill>
                  <a:schemeClr val="accent6"/>
                </a:solidFill>
                <a:latin typeface="+mn-lt"/>
              </a:rPr>
              <a:t>Stock</a:t>
            </a:r>
            <a:endParaRPr lang="en-US" dirty="0">
              <a:solidFill>
                <a:schemeClr val="accent6"/>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30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5303"/>
                                        </p:tgtEl>
                                        <p:attrNameLst>
                                          <p:attrName>style.visibility</p:attrName>
                                        </p:attrNameLst>
                                      </p:cBhvr>
                                      <p:to>
                                        <p:strVal val="visible"/>
                                      </p:to>
                                    </p:set>
                                    <p:animEffect transition="in" filter="wipe(left)">
                                      <p:cBhvr>
                                        <p:cTn id="21" dur="5000"/>
                                        <p:tgtEl>
                                          <p:spTgt spid="5530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5304"/>
                                        </p:tgtEl>
                                        <p:attrNameLst>
                                          <p:attrName>style.visibility</p:attrName>
                                        </p:attrNameLst>
                                      </p:cBhvr>
                                      <p:to>
                                        <p:strVal val="visible"/>
                                      </p:to>
                                    </p:set>
                                    <p:animEffect transition="in" filter="wipe(left)">
                                      <p:cBhvr>
                                        <p:cTn id="26" dur="5000"/>
                                        <p:tgtEl>
                                          <p:spTgt spid="55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animBg="1"/>
      <p:bldP spid="55304" grpId="0" animBg="1"/>
      <p:bldP spid="5530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sz="4000" dirty="0" smtClean="0"/>
              <a:t>Inventory Classifications</a:t>
            </a:r>
          </a:p>
        </p:txBody>
      </p:sp>
      <p:sp>
        <p:nvSpPr>
          <p:cNvPr id="316419" name="Rectangle 3"/>
          <p:cNvSpPr>
            <a:spLocks noGrp="1" noChangeArrowheads="1"/>
          </p:cNvSpPr>
          <p:nvPr>
            <p:ph idx="1"/>
          </p:nvPr>
        </p:nvSpPr>
        <p:spPr/>
        <p:txBody>
          <a:bodyPr rtlCol="0">
            <a:normAutofit fontScale="92500" lnSpcReduction="10000"/>
          </a:bodyPr>
          <a:lstStyle/>
          <a:p>
            <a:pPr fontAlgn="auto">
              <a:spcAft>
                <a:spcPts val="0"/>
              </a:spcAft>
              <a:defRPr/>
            </a:pPr>
            <a:r>
              <a:rPr lang="en-US" b="1" dirty="0" smtClean="0"/>
              <a:t>Pipeline </a:t>
            </a:r>
            <a:r>
              <a:rPr lang="en-US" b="1" dirty="0"/>
              <a:t>or in-transit </a:t>
            </a:r>
            <a:r>
              <a:rPr lang="en-US" b="1" dirty="0" smtClean="0"/>
              <a:t>stock </a:t>
            </a:r>
            <a:r>
              <a:rPr lang="en-US" dirty="0" smtClean="0"/>
              <a:t>is inventory that is en route between various fixed facilities in a logistics system such as a plant, warehouse, or store.</a:t>
            </a:r>
          </a:p>
          <a:p>
            <a:pPr fontAlgn="auto">
              <a:spcAft>
                <a:spcPts val="0"/>
              </a:spcAft>
              <a:defRPr/>
            </a:pPr>
            <a:r>
              <a:rPr lang="en-US" b="1" dirty="0" smtClean="0"/>
              <a:t>Speculative </a:t>
            </a:r>
            <a:r>
              <a:rPr lang="en-US" b="1" dirty="0" smtClean="0"/>
              <a:t>stock </a:t>
            </a:r>
            <a:r>
              <a:rPr lang="en-US" dirty="0" smtClean="0"/>
              <a:t>refers to inventory that is held for several reasons, including seasonal demand, projected price increases, and potential shortages of a product.</a:t>
            </a:r>
            <a:endParaRPr lang="en-US" dirty="0" smtClean="0"/>
          </a:p>
          <a:p>
            <a:pPr fontAlgn="auto">
              <a:spcAft>
                <a:spcPts val="0"/>
              </a:spcAft>
              <a:defRPr/>
            </a:pPr>
            <a:r>
              <a:rPr lang="en-US" b="1" dirty="0" smtClean="0"/>
              <a:t>Psychic </a:t>
            </a:r>
            <a:r>
              <a:rPr lang="en-US" b="1" dirty="0" smtClean="0"/>
              <a:t>stock </a:t>
            </a:r>
            <a:r>
              <a:rPr lang="en-US" dirty="0" smtClean="0"/>
              <a:t>is inventory carried to stimulate demand (retail).</a:t>
            </a:r>
            <a:endParaRPr lang="en-US" dirty="0"/>
          </a:p>
        </p:txBody>
      </p:sp>
      <p:sp>
        <p:nvSpPr>
          <p:cNvPr id="3277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3D3B5C4B-DF4B-486D-BDFB-E5383C2D5AD0}" type="slidenum">
              <a:rPr lang="en-US"/>
              <a:pPr>
                <a:defRPr/>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4000" dirty="0" smtClean="0"/>
              <a:t>Fundamental </a:t>
            </a:r>
            <a:r>
              <a:rPr lang="en-US" sz="4000" dirty="0" smtClean="0"/>
              <a:t>Purpose </a:t>
            </a:r>
            <a:r>
              <a:rPr lang="en-US" sz="4000" dirty="0" smtClean="0"/>
              <a:t>of Inventory</a:t>
            </a:r>
            <a:endParaRPr lang="en-US" sz="3200" dirty="0" smtClean="0"/>
          </a:p>
        </p:txBody>
      </p:sp>
      <p:sp>
        <p:nvSpPr>
          <p:cNvPr id="9219" name="Rectangle 3"/>
          <p:cNvSpPr>
            <a:spLocks noGrp="1" noChangeArrowheads="1"/>
          </p:cNvSpPr>
          <p:nvPr>
            <p:ph idx="1"/>
          </p:nvPr>
        </p:nvSpPr>
        <p:spPr/>
        <p:txBody>
          <a:bodyPr/>
          <a:lstStyle/>
          <a:p>
            <a:r>
              <a:rPr lang="en-US" sz="2800" dirty="0" smtClean="0"/>
              <a:t>To reduce total system cost</a:t>
            </a:r>
          </a:p>
          <a:p>
            <a:pPr lvl="1"/>
            <a:r>
              <a:rPr lang="en-US" sz="2400" dirty="0" smtClean="0"/>
              <a:t>To buffer uncertainties in</a:t>
            </a:r>
          </a:p>
          <a:p>
            <a:pPr lvl="2"/>
            <a:r>
              <a:rPr lang="en-US" sz="2000" dirty="0" smtClean="0"/>
              <a:t>Supply</a:t>
            </a:r>
          </a:p>
          <a:p>
            <a:pPr lvl="2"/>
            <a:r>
              <a:rPr lang="en-US" sz="2000" dirty="0" smtClean="0"/>
              <a:t>Demand</a:t>
            </a:r>
          </a:p>
          <a:p>
            <a:pPr lvl="2"/>
            <a:r>
              <a:rPr lang="en-US" sz="2000" dirty="0" smtClean="0"/>
              <a:t>Transportation</a:t>
            </a:r>
          </a:p>
          <a:p>
            <a:pPr marL="914400" lvl="1" indent="-171450">
              <a:buNone/>
            </a:pPr>
            <a:r>
              <a:rPr lang="en-US" sz="2400" dirty="0" smtClean="0"/>
              <a:t>The firm carries </a:t>
            </a:r>
            <a:r>
              <a:rPr lang="en-US" sz="2400" b="1" dirty="0" smtClean="0"/>
              <a:t>safety stock</a:t>
            </a:r>
          </a:p>
          <a:p>
            <a:pPr lvl="1"/>
            <a:r>
              <a:rPr lang="en-US" sz="2400" dirty="0" smtClean="0"/>
              <a:t>To </a:t>
            </a:r>
            <a:r>
              <a:rPr lang="en-US" sz="2400" dirty="0" smtClean="0"/>
              <a:t>capture scale economies in</a:t>
            </a:r>
            <a:endParaRPr lang="en-US" sz="2400" dirty="0" smtClean="0"/>
          </a:p>
          <a:p>
            <a:pPr lvl="2"/>
            <a:r>
              <a:rPr lang="en-US" sz="2000" dirty="0" smtClean="0"/>
              <a:t>Purchasing</a:t>
            </a:r>
            <a:endParaRPr lang="en-US" sz="2000" dirty="0" smtClean="0"/>
          </a:p>
          <a:p>
            <a:pPr lvl="2"/>
            <a:r>
              <a:rPr lang="en-US" sz="2000" dirty="0" smtClean="0"/>
              <a:t>Production</a:t>
            </a:r>
            <a:endParaRPr lang="en-US" sz="2000" dirty="0" smtClean="0"/>
          </a:p>
          <a:p>
            <a:pPr lvl="2"/>
            <a:r>
              <a:rPr lang="en-US" sz="2000" dirty="0" smtClean="0"/>
              <a:t>Transportation</a:t>
            </a:r>
          </a:p>
          <a:p>
            <a:pPr marL="914400" lvl="1" indent="-171450">
              <a:buNone/>
            </a:pPr>
            <a:r>
              <a:rPr lang="en-US" sz="2400" dirty="0" smtClean="0"/>
              <a:t>The firm carries </a:t>
            </a:r>
            <a:r>
              <a:rPr lang="en-US" sz="2400" b="1" dirty="0" smtClean="0"/>
              <a:t>cycle </a:t>
            </a:r>
            <a:r>
              <a:rPr lang="en-US" sz="2400" b="1" dirty="0" smtClean="0"/>
              <a:t>stock</a:t>
            </a:r>
          </a:p>
        </p:txBody>
      </p:sp>
      <p:sp>
        <p:nvSpPr>
          <p:cNvPr id="9220" name="Footer Placeholder 4"/>
          <p:cNvSpPr>
            <a:spLocks noGrp="1"/>
          </p:cNvSpPr>
          <p:nvPr>
            <p:ph type="ftr" sz="quarter" idx="10"/>
          </p:nvPr>
        </p:nvSpPr>
        <p:spPr>
          <a:noFill/>
        </p:spPr>
        <p:txBody>
          <a:bodyPr/>
          <a:lstStyle/>
          <a:p>
            <a:r>
              <a:rPr lang="en-US" smtClean="0"/>
              <a:t>© 2008 Prentice Hall</a:t>
            </a:r>
          </a:p>
        </p:txBody>
      </p:sp>
      <p:sp>
        <p:nvSpPr>
          <p:cNvPr id="9221" name="Slide Number Placeholder 5"/>
          <p:cNvSpPr>
            <a:spLocks noGrp="1"/>
          </p:cNvSpPr>
          <p:nvPr>
            <p:ph type="sldNum" sz="quarter" idx="11"/>
          </p:nvPr>
        </p:nvSpPr>
        <p:spPr>
          <a:noFill/>
        </p:spPr>
        <p:txBody>
          <a:bodyPr/>
          <a:lstStyle/>
          <a:p>
            <a:r>
              <a:rPr lang="en-US" smtClean="0"/>
              <a:t>9-</a:t>
            </a:r>
            <a:fld id="{1D09DA0C-48D7-4934-9784-C6EA65E919D6}" type="slidenum">
              <a:rPr lang="en-US" smtClean="0"/>
              <a:pPr/>
              <a:t>13</a:t>
            </a:fld>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smtClean="0"/>
              <a:t>Inventory Costs</a:t>
            </a:r>
          </a:p>
        </p:txBody>
      </p:sp>
      <p:sp>
        <p:nvSpPr>
          <p:cNvPr id="316419" name="Rectangle 3"/>
          <p:cNvSpPr>
            <a:spLocks noGrp="1" noChangeArrowheads="1"/>
          </p:cNvSpPr>
          <p:nvPr>
            <p:ph idx="1"/>
          </p:nvPr>
        </p:nvSpPr>
        <p:spPr>
          <a:xfrm>
            <a:off x="457200" y="1600200"/>
            <a:ext cx="8229600" cy="4648200"/>
          </a:xfrm>
        </p:spPr>
        <p:txBody>
          <a:bodyPr rtlCol="0">
            <a:normAutofit fontScale="92500"/>
          </a:bodyPr>
          <a:lstStyle/>
          <a:p>
            <a:pPr fontAlgn="auto">
              <a:spcAft>
                <a:spcPts val="0"/>
              </a:spcAft>
              <a:defRPr/>
            </a:pPr>
            <a:r>
              <a:rPr lang="en-US" dirty="0" smtClean="0"/>
              <a:t>Inventory costs in the twenty-first century represent approximately one-third of total logistics costs.</a:t>
            </a:r>
          </a:p>
          <a:p>
            <a:pPr fontAlgn="auto">
              <a:spcAft>
                <a:spcPts val="0"/>
              </a:spcAft>
              <a:defRPr/>
            </a:pPr>
            <a:r>
              <a:rPr lang="en-US" dirty="0" smtClean="0"/>
              <a:t>Inventory </a:t>
            </a:r>
            <a:r>
              <a:rPr lang="en-US" dirty="0" smtClean="0"/>
              <a:t>cost should factor into an organization’s inventory management policy.</a:t>
            </a:r>
            <a:endParaRPr lang="en-US" dirty="0" smtClean="0"/>
          </a:p>
          <a:p>
            <a:pPr fontAlgn="auto">
              <a:spcAft>
                <a:spcPts val="0"/>
              </a:spcAft>
              <a:defRPr/>
            </a:pPr>
            <a:r>
              <a:rPr lang="en-US" dirty="0" smtClean="0"/>
              <a:t>Inventory </a:t>
            </a:r>
            <a:r>
              <a:rPr lang="en-US" dirty="0" smtClean="0"/>
              <a:t>costs include:</a:t>
            </a:r>
          </a:p>
          <a:p>
            <a:pPr lvl="1" fontAlgn="auto">
              <a:spcAft>
                <a:spcPts val="0"/>
              </a:spcAft>
              <a:defRPr/>
            </a:pPr>
            <a:r>
              <a:rPr lang="en-US" sz="3000" dirty="0" smtClean="0"/>
              <a:t>Carrying cost</a:t>
            </a:r>
          </a:p>
          <a:p>
            <a:pPr lvl="1" fontAlgn="auto">
              <a:spcAft>
                <a:spcPts val="0"/>
              </a:spcAft>
              <a:defRPr/>
            </a:pPr>
            <a:r>
              <a:rPr lang="en-US" sz="3000" dirty="0" smtClean="0"/>
              <a:t>Ordering cost</a:t>
            </a:r>
          </a:p>
          <a:p>
            <a:pPr lvl="1" fontAlgn="auto">
              <a:spcAft>
                <a:spcPts val="0"/>
              </a:spcAft>
              <a:defRPr/>
            </a:pPr>
            <a:r>
              <a:rPr lang="en-US" sz="3000" dirty="0" err="1" smtClean="0"/>
              <a:t>Stockout</a:t>
            </a:r>
            <a:r>
              <a:rPr lang="en-US" sz="3000" dirty="0" smtClean="0"/>
              <a:t> cost</a:t>
            </a:r>
          </a:p>
        </p:txBody>
      </p:sp>
      <p:sp>
        <p:nvSpPr>
          <p:cNvPr id="3379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85AD3C4B-3B5C-4A65-8E7B-AF1B70CE19EA}" type="slidenum">
              <a:rPr lang="en-US"/>
              <a:pPr>
                <a:defRPr/>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dirty="0" smtClean="0"/>
              <a:t>Inventory Carrying Costs</a:t>
            </a:r>
            <a:endParaRPr lang="en-US" sz="4000" dirty="0" smtClean="0"/>
          </a:p>
        </p:txBody>
      </p:sp>
      <p:sp>
        <p:nvSpPr>
          <p:cNvPr id="10243" name="Rectangle 3"/>
          <p:cNvSpPr>
            <a:spLocks noGrp="1" noChangeArrowheads="1"/>
          </p:cNvSpPr>
          <p:nvPr>
            <p:ph idx="1"/>
          </p:nvPr>
        </p:nvSpPr>
        <p:spPr>
          <a:xfrm>
            <a:off x="533400" y="1600200"/>
            <a:ext cx="8229600" cy="4343400"/>
          </a:xfrm>
        </p:spPr>
        <p:txBody>
          <a:bodyPr/>
          <a:lstStyle/>
          <a:p>
            <a:r>
              <a:rPr lang="en-US" sz="2800" dirty="0" smtClean="0"/>
              <a:t>Inventory </a:t>
            </a:r>
            <a:r>
              <a:rPr lang="en-US" sz="2800" dirty="0" smtClean="0"/>
              <a:t>carrying (holding) costs are the costs associated with holding inventory.</a:t>
            </a:r>
          </a:p>
          <a:p>
            <a:pPr lvl="1"/>
            <a:r>
              <a:rPr lang="en-US" sz="2400" dirty="0" smtClean="0"/>
              <a:t>Obsolescence</a:t>
            </a:r>
            <a:endParaRPr lang="en-US" sz="2400" dirty="0" smtClean="0"/>
          </a:p>
          <a:p>
            <a:pPr lvl="1"/>
            <a:r>
              <a:rPr lang="en-US" sz="2400" dirty="0" smtClean="0"/>
              <a:t>Inventory shrinkage</a:t>
            </a:r>
          </a:p>
          <a:p>
            <a:pPr lvl="1"/>
            <a:r>
              <a:rPr lang="en-US" sz="2400" dirty="0" smtClean="0"/>
              <a:t>Storage costs</a:t>
            </a:r>
          </a:p>
          <a:p>
            <a:pPr lvl="1"/>
            <a:r>
              <a:rPr lang="en-US" sz="2400" dirty="0" smtClean="0"/>
              <a:t>Handling costs</a:t>
            </a:r>
          </a:p>
          <a:p>
            <a:pPr lvl="1"/>
            <a:r>
              <a:rPr lang="en-US" sz="2400" dirty="0" smtClean="0"/>
              <a:t>Insurance costs</a:t>
            </a:r>
          </a:p>
          <a:p>
            <a:pPr lvl="1"/>
            <a:r>
              <a:rPr lang="en-US" sz="2400" dirty="0" smtClean="0"/>
              <a:t>Taxes</a:t>
            </a:r>
          </a:p>
          <a:p>
            <a:pPr lvl="1"/>
            <a:r>
              <a:rPr lang="en-US" sz="2400" dirty="0" smtClean="0"/>
              <a:t>Interest charges</a:t>
            </a:r>
          </a:p>
          <a:p>
            <a:pPr lvl="1"/>
            <a:r>
              <a:rPr lang="en-US" sz="2400" dirty="0" smtClean="0"/>
              <a:t>Opportunity </a:t>
            </a:r>
            <a:r>
              <a:rPr lang="en-US" sz="2400" dirty="0" smtClean="0"/>
              <a:t>cost</a:t>
            </a:r>
            <a:endParaRPr lang="en-US" sz="2400" dirty="0" smtClean="0"/>
          </a:p>
        </p:txBody>
      </p:sp>
      <p:sp>
        <p:nvSpPr>
          <p:cNvPr id="10244" name="Footer Placeholder 4"/>
          <p:cNvSpPr>
            <a:spLocks noGrp="1"/>
          </p:cNvSpPr>
          <p:nvPr>
            <p:ph type="ftr" sz="quarter" idx="10"/>
          </p:nvPr>
        </p:nvSpPr>
        <p:spPr>
          <a:noFill/>
        </p:spPr>
        <p:txBody>
          <a:bodyPr/>
          <a:lstStyle/>
          <a:p>
            <a:r>
              <a:rPr lang="en-US" smtClean="0"/>
              <a:t>© 2008 Prentice Hall</a:t>
            </a:r>
          </a:p>
        </p:txBody>
      </p:sp>
      <p:sp>
        <p:nvSpPr>
          <p:cNvPr id="10245" name="Slide Number Placeholder 5"/>
          <p:cNvSpPr>
            <a:spLocks noGrp="1"/>
          </p:cNvSpPr>
          <p:nvPr>
            <p:ph type="sldNum" sz="quarter" idx="11"/>
          </p:nvPr>
        </p:nvSpPr>
        <p:spPr>
          <a:noFill/>
        </p:spPr>
        <p:txBody>
          <a:bodyPr/>
          <a:lstStyle/>
          <a:p>
            <a:r>
              <a:rPr lang="en-US" smtClean="0"/>
              <a:t>9-</a:t>
            </a:r>
            <a:fld id="{E16B0D9E-65D1-4445-BF7A-7D9C441B8FC7}" type="slidenum">
              <a:rPr lang="en-US" smtClean="0"/>
              <a:pPr/>
              <a:t>15</a:t>
            </a:fld>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r>
              <a:rPr lang="en-US" smtClean="0"/>
              <a:t>Inventory Costs</a:t>
            </a:r>
          </a:p>
        </p:txBody>
      </p:sp>
      <p:sp>
        <p:nvSpPr>
          <p:cNvPr id="37890"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A79D1BF1-D7AC-4A67-AA91-28F5BFB8C485}" type="slidenum">
              <a:rPr lang="en-US"/>
              <a:pPr>
                <a:defRPr/>
              </a:pPr>
              <a:t>16</a:t>
            </a:fld>
            <a:endParaRPr lang="en-US" dirty="0"/>
          </a:p>
        </p:txBody>
      </p:sp>
      <p:sp>
        <p:nvSpPr>
          <p:cNvPr id="37892" name="Content Placeholder 5"/>
          <p:cNvSpPr>
            <a:spLocks noGrp="1"/>
          </p:cNvSpPr>
          <p:nvPr>
            <p:ph idx="1"/>
          </p:nvPr>
        </p:nvSpPr>
        <p:spPr/>
        <p:txBody>
          <a:bodyPr/>
          <a:lstStyle/>
          <a:p>
            <a:endParaRPr lang="en-US" b="1" dirty="0" smtClean="0"/>
          </a:p>
          <a:p>
            <a:r>
              <a:rPr lang="en-US" b="1" dirty="0" smtClean="0"/>
              <a:t>Ordering costs</a:t>
            </a:r>
            <a:r>
              <a:rPr lang="en-US" dirty="0" smtClean="0"/>
              <a:t> refer to those costs associated with ordering inventory, such as order costs and setup costs.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r>
              <a:rPr lang="en-US" smtClean="0"/>
              <a:t>Inventory Costs</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B64C460F-051E-4AC9-A861-8D0E69324937}" type="slidenum">
              <a:rPr lang="en-US"/>
              <a:pPr>
                <a:defRPr/>
              </a:pPr>
              <a:t>17</a:t>
            </a:fld>
            <a:endParaRPr lang="en-US" dirty="0"/>
          </a:p>
        </p:txBody>
      </p:sp>
      <p:sp>
        <p:nvSpPr>
          <p:cNvPr id="38916" name="Content Placeholder 5"/>
          <p:cNvSpPr>
            <a:spLocks noGrp="1"/>
          </p:cNvSpPr>
          <p:nvPr>
            <p:ph idx="1"/>
          </p:nvPr>
        </p:nvSpPr>
        <p:spPr/>
        <p:txBody>
          <a:bodyPr/>
          <a:lstStyle/>
          <a:p>
            <a:r>
              <a:rPr lang="en-US" sz="2800" b="1" dirty="0" smtClean="0"/>
              <a:t>Ordering costs</a:t>
            </a:r>
            <a:r>
              <a:rPr lang="en-US" sz="2800" dirty="0" smtClean="0"/>
              <a:t> refer to those costs associated with ordering inventory, such as order costs and setup costs.</a:t>
            </a:r>
          </a:p>
          <a:p>
            <a:r>
              <a:rPr lang="en-US" sz="2800" dirty="0" smtClean="0"/>
              <a:t>Examples </a:t>
            </a:r>
            <a:r>
              <a:rPr lang="en-US" sz="2800" dirty="0" smtClean="0"/>
              <a:t>of order costs include:</a:t>
            </a:r>
          </a:p>
          <a:p>
            <a:pPr lvl="1"/>
            <a:r>
              <a:rPr lang="en-US" sz="2400" dirty="0" smtClean="0"/>
              <a:t>Costs of receiving an order (wages)</a:t>
            </a:r>
          </a:p>
          <a:p>
            <a:pPr lvl="1"/>
            <a:r>
              <a:rPr lang="en-US" sz="2400" dirty="0" smtClean="0"/>
              <a:t>Conducting a credit check</a:t>
            </a:r>
          </a:p>
          <a:p>
            <a:pPr lvl="1"/>
            <a:r>
              <a:rPr lang="en-US" sz="2400" dirty="0" smtClean="0"/>
              <a:t>Verifying inventory availability</a:t>
            </a:r>
          </a:p>
          <a:p>
            <a:pPr lvl="1"/>
            <a:r>
              <a:rPr lang="en-US" sz="2400" dirty="0" smtClean="0"/>
              <a:t>Entering orders into the system</a:t>
            </a:r>
          </a:p>
          <a:p>
            <a:pPr lvl="1"/>
            <a:r>
              <a:rPr lang="en-US" sz="2400" dirty="0" smtClean="0"/>
              <a:t>Preparing invoices</a:t>
            </a:r>
          </a:p>
          <a:p>
            <a:pPr lvl="1"/>
            <a:r>
              <a:rPr lang="en-US" sz="2400" dirty="0" smtClean="0"/>
              <a:t>Receiving payment</a:t>
            </a:r>
          </a:p>
          <a:p>
            <a:pPr lvl="1"/>
            <a:endParaRPr lang="en-US" sz="2400"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en-US" smtClean="0"/>
              <a:t>Inventory Costs</a:t>
            </a:r>
          </a:p>
        </p:txBody>
      </p:sp>
      <p:sp>
        <p:nvSpPr>
          <p:cNvPr id="39938"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DDDDF969-7F63-4694-AF3F-F08A73116F2D}" type="slidenum">
              <a:rPr lang="en-US"/>
              <a:pPr>
                <a:defRPr/>
              </a:pPr>
              <a:t>18</a:t>
            </a:fld>
            <a:endParaRPr lang="en-US" dirty="0"/>
          </a:p>
        </p:txBody>
      </p:sp>
      <p:sp>
        <p:nvSpPr>
          <p:cNvPr id="39940" name="Content Placeholder 5"/>
          <p:cNvSpPr>
            <a:spLocks noGrp="1"/>
          </p:cNvSpPr>
          <p:nvPr>
            <p:ph idx="1"/>
          </p:nvPr>
        </p:nvSpPr>
        <p:spPr>
          <a:xfrm>
            <a:off x="304800" y="1600200"/>
            <a:ext cx="8610600" cy="4525963"/>
          </a:xfrm>
        </p:spPr>
        <p:txBody>
          <a:bodyPr/>
          <a:lstStyle/>
          <a:p>
            <a:r>
              <a:rPr lang="en-US" dirty="0" smtClean="0"/>
              <a:t>Trade-Off between Carrying and Ordering Costs</a:t>
            </a:r>
          </a:p>
          <a:p>
            <a:pPr>
              <a:buFont typeface="Arial" pitchFamily="34" charset="0"/>
              <a:buNone/>
            </a:pPr>
            <a:endParaRPr lang="en-US" dirty="0" smtClean="0"/>
          </a:p>
          <a:p>
            <a:pPr>
              <a:buFont typeface="Arial" pitchFamily="34" charset="0"/>
              <a:buNone/>
            </a:pPr>
            <a:r>
              <a:rPr lang="en-US" sz="2400" dirty="0" smtClean="0"/>
              <a:t>Ordering cost = number of orders </a:t>
            </a:r>
            <a:r>
              <a:rPr lang="en-US" sz="2400" dirty="0" smtClean="0"/>
              <a:t>/ year </a:t>
            </a:r>
            <a:r>
              <a:rPr lang="en-US" sz="2400" dirty="0" smtClean="0"/>
              <a:t>x ordering cost </a:t>
            </a:r>
            <a:r>
              <a:rPr lang="en-US" sz="2400" dirty="0" smtClean="0"/>
              <a:t>/ </a:t>
            </a:r>
            <a:r>
              <a:rPr lang="en-US" sz="2400" dirty="0" smtClean="0"/>
              <a:t>order</a:t>
            </a:r>
          </a:p>
          <a:p>
            <a:pPr>
              <a:buFont typeface="Arial" pitchFamily="34" charset="0"/>
              <a:buNone/>
            </a:pPr>
            <a:endParaRPr lang="en-US" sz="2400" dirty="0" smtClean="0"/>
          </a:p>
          <a:p>
            <a:pPr>
              <a:buFont typeface="Arial" pitchFamily="34" charset="0"/>
              <a:buNone/>
            </a:pPr>
            <a:endParaRPr lang="en-US" sz="2400" dirty="0" smtClean="0"/>
          </a:p>
          <a:p>
            <a:pPr>
              <a:buFont typeface="Arial" pitchFamily="34" charset="0"/>
              <a:buNone/>
            </a:pPr>
            <a:r>
              <a:rPr lang="en-US" sz="2400" dirty="0" smtClean="0"/>
              <a:t>Carrying cost = average inventory x carrying cost </a:t>
            </a:r>
            <a:r>
              <a:rPr lang="en-US" sz="2400" dirty="0" smtClean="0"/>
              <a:t>/ unit</a:t>
            </a:r>
            <a:endParaRPr lang="en-US" sz="24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r>
              <a:rPr lang="en-US" smtClean="0"/>
              <a:t>Inventory Costs</a:t>
            </a:r>
          </a:p>
        </p:txBody>
      </p:sp>
      <p:sp>
        <p:nvSpPr>
          <p:cNvPr id="40962"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21ADE2CB-A297-44C0-89A8-3F21A8DD19AD}" type="slidenum">
              <a:rPr lang="en-US"/>
              <a:pPr>
                <a:defRPr/>
              </a:pPr>
              <a:t>19</a:t>
            </a:fld>
            <a:endParaRPr lang="en-US" dirty="0"/>
          </a:p>
        </p:txBody>
      </p:sp>
      <p:sp>
        <p:nvSpPr>
          <p:cNvPr id="40964" name="Content Placeholder 5"/>
          <p:cNvSpPr>
            <a:spLocks noGrp="1"/>
          </p:cNvSpPr>
          <p:nvPr>
            <p:ph idx="1"/>
          </p:nvPr>
        </p:nvSpPr>
        <p:spPr>
          <a:xfrm>
            <a:off x="152400" y="1600200"/>
            <a:ext cx="8991600" cy="4525963"/>
          </a:xfrm>
        </p:spPr>
        <p:txBody>
          <a:bodyPr/>
          <a:lstStyle/>
          <a:p>
            <a:r>
              <a:rPr lang="en-US" b="1" smtClean="0"/>
              <a:t>Stockout cost </a:t>
            </a:r>
            <a:r>
              <a:rPr lang="en-US" smtClean="0"/>
              <a:t>is an estimated cost or penalty that is realized when a company is out of stock when a customer wants to buy an item.</a:t>
            </a:r>
          </a:p>
          <a:p>
            <a:pPr>
              <a:buFont typeface="Arial" pitchFamily="34" charset="0"/>
              <a:buNone/>
            </a:pPr>
            <a:endParaRPr lang="en-US" smtClean="0"/>
          </a:p>
          <a:p>
            <a:r>
              <a:rPr lang="en-US" smtClean="0"/>
              <a:t>Stockout costs involve an understanding of a customer’s reaction to a company being out of stock.</a:t>
            </a:r>
          </a:p>
          <a:p>
            <a:pPr>
              <a:buFont typeface="Arial" pitchFamily="34" charset="0"/>
              <a:buNone/>
            </a:pPr>
            <a:endParaRPr lang="en-US" sz="1400" smtClean="0"/>
          </a:p>
          <a:p>
            <a:pPr>
              <a:buFont typeface="Arial" pitchFamily="34" charset="0"/>
              <a:buNone/>
            </a:pPr>
            <a:endParaRPr lang="en-US" sz="2400" smtClean="0"/>
          </a:p>
          <a:p>
            <a:pPr>
              <a:buFont typeface="Arial" pitchFamily="34" charset="0"/>
              <a:buNone/>
            </a:pPr>
            <a:endParaRPr lang="en-US" sz="24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r>
              <a:rPr lang="en-US" sz="4000" smtClean="0"/>
              <a:t>Learning Objectives</a:t>
            </a:r>
          </a:p>
        </p:txBody>
      </p:sp>
      <p:sp>
        <p:nvSpPr>
          <p:cNvPr id="3075" name="Rectangle 3"/>
          <p:cNvSpPr>
            <a:spLocks noGrp="1" noChangeArrowheads="1"/>
          </p:cNvSpPr>
          <p:nvPr>
            <p:ph idx="1"/>
          </p:nvPr>
        </p:nvSpPr>
        <p:spPr>
          <a:xfrm>
            <a:off x="381000" y="1600200"/>
            <a:ext cx="8382000" cy="4525963"/>
          </a:xfrm>
        </p:spPr>
        <p:txBody>
          <a:bodyPr/>
          <a:lstStyle/>
          <a:p>
            <a:r>
              <a:rPr lang="en-US" smtClean="0"/>
              <a:t>To determine the costs of holding inventory</a:t>
            </a:r>
          </a:p>
          <a:p>
            <a:r>
              <a:rPr lang="en-US" smtClean="0"/>
              <a:t>To identify the costs associated with a stockout</a:t>
            </a:r>
          </a:p>
          <a:p>
            <a:r>
              <a:rPr lang="en-US" smtClean="0"/>
              <a:t>To understand the EOQ concept</a:t>
            </a:r>
          </a:p>
          <a:p>
            <a:r>
              <a:rPr lang="en-US" smtClean="0"/>
              <a:t>To differentiate the various inventory flow patterns</a:t>
            </a:r>
          </a:p>
          <a:p>
            <a:r>
              <a:rPr lang="en-US" smtClean="0"/>
              <a:t>To appreciate the role of scanners in inventory control</a:t>
            </a:r>
          </a:p>
          <a:p>
            <a:endParaRPr lang="en-US" smtClean="0"/>
          </a:p>
          <a:p>
            <a:pPr>
              <a:buFont typeface="Monotype Sorts" pitchFamily="2" charset="2"/>
              <a:buNone/>
            </a:pPr>
            <a:endParaRPr lang="en-US" smtClean="0"/>
          </a:p>
        </p:txBody>
      </p:sp>
      <p:sp>
        <p:nvSpPr>
          <p:cNvPr id="3076" name="Footer Placeholder 4"/>
          <p:cNvSpPr>
            <a:spLocks noGrp="1"/>
          </p:cNvSpPr>
          <p:nvPr>
            <p:ph type="ftr" sz="quarter" idx="10"/>
          </p:nvPr>
        </p:nvSpPr>
        <p:spPr>
          <a:noFill/>
        </p:spPr>
        <p:txBody>
          <a:bodyPr/>
          <a:lstStyle/>
          <a:p>
            <a:r>
              <a:rPr lang="en-US" smtClean="0"/>
              <a:t>© 2008 Prentice Hall</a:t>
            </a:r>
          </a:p>
        </p:txBody>
      </p:sp>
      <p:sp>
        <p:nvSpPr>
          <p:cNvPr id="3077" name="Slide Number Placeholder 5"/>
          <p:cNvSpPr>
            <a:spLocks noGrp="1"/>
          </p:cNvSpPr>
          <p:nvPr>
            <p:ph type="sldNum" sz="quarter" idx="11"/>
          </p:nvPr>
        </p:nvSpPr>
        <p:spPr>
          <a:noFill/>
        </p:spPr>
        <p:txBody>
          <a:bodyPr/>
          <a:lstStyle/>
          <a:p>
            <a:r>
              <a:rPr lang="en-US" smtClean="0"/>
              <a:t>9-</a:t>
            </a:r>
            <a:fld id="{E631103E-CB71-4194-AF87-6F124BDA86BA}" type="slidenum">
              <a:rPr lang="en-US" smtClean="0"/>
              <a:pPr/>
              <a:t>2</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30925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1447800" y="274638"/>
            <a:ext cx="7467600" cy="1143000"/>
          </a:xfrm>
        </p:spPr>
        <p:txBody>
          <a:bodyPr rtlCol="0">
            <a:normAutofit/>
          </a:bodyPr>
          <a:lstStyle/>
          <a:p>
            <a:pPr fontAlgn="auto">
              <a:spcAft>
                <a:spcPts val="0"/>
              </a:spcAft>
              <a:defRPr/>
            </a:pPr>
            <a:r>
              <a:rPr lang="en-US" sz="4000" dirty="0" smtClean="0"/>
              <a:t>Magnitude </a:t>
            </a:r>
            <a:r>
              <a:rPr lang="en-US" sz="4000" dirty="0" smtClean="0"/>
              <a:t>of Inventory Costs</a:t>
            </a:r>
            <a:endParaRPr lang="en-US" sz="4000" dirty="0"/>
          </a:p>
        </p:txBody>
      </p:sp>
      <p:pic>
        <p:nvPicPr>
          <p:cNvPr id="34820" name="Picture 2"/>
          <p:cNvPicPr>
            <a:picLocks noGrp="1" noChangeAspect="1" noChangeArrowheads="1"/>
          </p:cNvPicPr>
          <p:nvPr>
            <p:ph idx="1"/>
          </p:nvPr>
        </p:nvPicPr>
        <p:blipFill>
          <a:blip r:embed="rId3" cstate="print"/>
          <a:srcRect t="12598"/>
          <a:stretch>
            <a:fillRect/>
          </a:stretch>
        </p:blipFill>
        <p:spPr>
          <a:xfrm>
            <a:off x="169863" y="1752600"/>
            <a:ext cx="8821737" cy="3995738"/>
          </a:xfrm>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600" dirty="0" smtClean="0"/>
              <a:t>Table 9-1:  Determination of the Average Cost of a </a:t>
            </a:r>
            <a:r>
              <a:rPr lang="en-US" sz="3600" dirty="0" err="1" smtClean="0"/>
              <a:t>Stockout</a:t>
            </a:r>
            <a:endParaRPr lang="en-US" sz="3600" dirty="0" smtClean="0">
              <a:solidFill>
                <a:srgbClr val="000080"/>
              </a:solidFill>
            </a:endParaRPr>
          </a:p>
        </p:txBody>
      </p:sp>
      <p:graphicFrame>
        <p:nvGraphicFramePr>
          <p:cNvPr id="318467" name="Group 3"/>
          <p:cNvGraphicFramePr>
            <a:graphicFrameLocks noGrp="1"/>
          </p:cNvGraphicFramePr>
          <p:nvPr>
            <p:ph idx="1"/>
          </p:nvPr>
        </p:nvGraphicFramePr>
        <p:xfrm>
          <a:off x="457200" y="1904998"/>
          <a:ext cx="8458200" cy="3596642"/>
        </p:xfrm>
        <a:graphic>
          <a:graphicData uri="http://schemas.openxmlformats.org/drawingml/2006/table">
            <a:tbl>
              <a:tblPr/>
              <a:tblGrid>
                <a:gridCol w="3460173"/>
                <a:gridCol w="1153391"/>
                <a:gridCol w="1691640"/>
                <a:gridCol w="2152996"/>
              </a:tblGrid>
              <a:tr h="509259">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Alternative</a:t>
                      </a:r>
                    </a:p>
                  </a:txBody>
                  <a:tcPr horzOverflow="overflow">
                    <a:lnL cap="flat">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Loss</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Probability</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Average Cost</a:t>
                      </a:r>
                    </a:p>
                  </a:txBody>
                  <a:tcPr horzOverflow="overflow">
                    <a:lnL>
                      <a:noFill/>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r>
              <a:tr h="509259">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 Brand-loyal customer</a:t>
                      </a:r>
                    </a:p>
                  </a:txBody>
                  <a:tcPr horzOverflow="overflow">
                    <a:lnL cap="flat">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$00.00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.10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  $00.00</a:t>
                      </a:r>
                    </a:p>
                  </a:txBody>
                  <a:tcPr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923032">
                <a:tc>
                  <a:txBody>
                    <a:bodyPr/>
                    <a:lstStyle/>
                    <a:p>
                      <a:pPr marL="347663" marR="0" lvl="0" indent="-347663"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2. Switches and comes             back</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$37.00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.65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  $24.05</a:t>
                      </a:r>
                    </a:p>
                  </a:txBody>
                  <a:tcPr horzOverflow="overflow">
                    <a:lnL>
                      <a:noFill/>
                    </a:lnL>
                    <a:lnR cap="flat">
                      <a:noFill/>
                    </a:lnR>
                    <a:lnT>
                      <a:noFill/>
                    </a:lnT>
                    <a:lnB>
                      <a:noFill/>
                    </a:lnB>
                    <a:lnTlToBr>
                      <a:noFill/>
                    </a:lnTlToBr>
                    <a:lnBlToTr>
                      <a:noFill/>
                    </a:lnBlToTr>
                    <a:noFill/>
                  </a:tcPr>
                </a:tc>
              </a:tr>
              <a:tr h="509259">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3. Lost customer</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.25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  300.00</a:t>
                      </a:r>
                    </a:p>
                  </a:txBody>
                  <a:tcPr horzOverflow="overflow">
                    <a:lnL>
                      <a:noFill/>
                    </a:lnL>
                    <a:lnR cap="flat">
                      <a:noFill/>
                    </a:lnR>
                    <a:lnT>
                      <a:noFill/>
                    </a:lnT>
                    <a:lnB>
                      <a:noFill/>
                    </a:lnB>
                    <a:lnTlToBr>
                      <a:noFill/>
                    </a:lnTlToBr>
                    <a:lnBlToTr>
                      <a:noFill/>
                    </a:lnBlToTr>
                    <a:noFill/>
                  </a:tcPr>
                </a:tc>
              </a:tr>
              <a:tr h="222801">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dirty="0" smtClean="0">
                        <a:ln>
                          <a:noFill/>
                        </a:ln>
                        <a:solidFill>
                          <a:schemeClr val="accent6"/>
                        </a:solidFill>
                        <a:effectLst/>
                        <a:latin typeface="+mn-lt"/>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dirty="0" smtClean="0">
                        <a:ln>
                          <a:noFill/>
                        </a:ln>
                        <a:solidFill>
                          <a:schemeClr val="accent6"/>
                        </a:solidFill>
                        <a:effectLst/>
                        <a:latin typeface="+mn-lt"/>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dirty="0" smtClean="0">
                        <a:ln>
                          <a:noFill/>
                        </a:ln>
                        <a:solidFill>
                          <a:schemeClr val="accent6"/>
                        </a:solidFill>
                        <a:effectLst/>
                        <a:latin typeface="+mn-lt"/>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700" b="0" i="0" u="none" strike="noStrike" cap="none" normalizeH="0" baseline="0" smtClean="0">
                        <a:ln>
                          <a:noFill/>
                        </a:ln>
                        <a:solidFill>
                          <a:schemeClr val="accent6"/>
                        </a:solidFill>
                        <a:effectLst/>
                        <a:latin typeface="+mn-lt"/>
                      </a:endParaRPr>
                    </a:p>
                  </a:txBody>
                  <a:tcPr horzOverflow="overflow">
                    <a:lnL>
                      <a:noFill/>
                    </a:lnL>
                    <a:lnR cap="flat">
                      <a:noFill/>
                    </a:lnR>
                    <a:lnT>
                      <a:noFill/>
                    </a:lnT>
                    <a:lnB>
                      <a:noFill/>
                    </a:lnB>
                    <a:lnTlToBr>
                      <a:noFill/>
                    </a:lnTlToBr>
                    <a:lnBlToTr>
                      <a:noFill/>
                    </a:lnBlToTr>
                    <a:noFill/>
                  </a:tcPr>
                </a:tc>
              </a:tr>
              <a:tr h="923032">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smtClean="0">
                          <a:ln>
                            <a:noFill/>
                          </a:ln>
                          <a:solidFill>
                            <a:schemeClr val="accent6"/>
                          </a:solidFill>
                          <a:effectLst/>
                          <a:latin typeface="+mn-lt"/>
                        </a:rPr>
                        <a:t>Average cost of a stockout</a:t>
                      </a:r>
                    </a:p>
                  </a:txBody>
                  <a:tcPr horzOverflow="overflow">
                    <a:lnL cap="flat">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endParaRPr kumimoji="0" lang="en-US" sz="2400" b="0" i="0" u="none" strike="noStrike" cap="none" normalizeH="0" baseline="0" smtClean="0">
                        <a:ln>
                          <a:noFill/>
                        </a:ln>
                        <a:solidFill>
                          <a:schemeClr val="accent6"/>
                        </a:solidFill>
                        <a:effectLst/>
                        <a:latin typeface="+mn-lt"/>
                      </a:endParaRPr>
                    </a:p>
                  </a:txBody>
                  <a:tcPr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1.00</a:t>
                      </a:r>
                    </a:p>
                  </a:txBody>
                  <a:tcPr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$324.05</a:t>
                      </a:r>
                    </a:p>
                  </a:txBody>
                  <a:tcPr horzOverflow="overflow">
                    <a:lnL>
                      <a:noFill/>
                    </a:lnL>
                    <a:lnR cap="flat">
                      <a:noFill/>
                    </a:lnR>
                    <a:lnT>
                      <a:noFill/>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4" name="Footer Placeholder 4"/>
          <p:cNvSpPr>
            <a:spLocks noGrp="1"/>
          </p:cNvSpPr>
          <p:nvPr>
            <p:ph type="ftr" sz="quarter" idx="10"/>
          </p:nvPr>
        </p:nvSpPr>
        <p:spPr>
          <a:noFill/>
        </p:spPr>
        <p:txBody>
          <a:bodyPr/>
          <a:lstStyle/>
          <a:p>
            <a:r>
              <a:rPr lang="en-US" smtClean="0"/>
              <a:t>© 2008 Prentice Hall</a:t>
            </a:r>
          </a:p>
        </p:txBody>
      </p:sp>
      <p:sp>
        <p:nvSpPr>
          <p:cNvPr id="11295" name="Slide Number Placeholder 5"/>
          <p:cNvSpPr>
            <a:spLocks noGrp="1"/>
          </p:cNvSpPr>
          <p:nvPr>
            <p:ph type="sldNum" sz="quarter" idx="11"/>
          </p:nvPr>
        </p:nvSpPr>
        <p:spPr>
          <a:noFill/>
        </p:spPr>
        <p:txBody>
          <a:bodyPr/>
          <a:lstStyle/>
          <a:p>
            <a:r>
              <a:rPr lang="en-US" smtClean="0"/>
              <a:t>9-</a:t>
            </a:r>
            <a:fld id="{7050BAD7-C460-435E-B9D6-9FFF625C7090}" type="slidenum">
              <a:rPr lang="en-US" smtClean="0"/>
              <a:pPr/>
              <a:t>21</a:t>
            </a:fld>
            <a:endParaRPr lang="en-US" smtClean="0"/>
          </a:p>
        </p:txBody>
      </p:sp>
      <p:sp>
        <p:nvSpPr>
          <p:cNvPr id="11296" name="Text Box 46"/>
          <p:cNvSpPr txBox="1">
            <a:spLocks noChangeArrowheads="1"/>
          </p:cNvSpPr>
          <p:nvPr/>
        </p:nvSpPr>
        <p:spPr bwMode="auto">
          <a:xfrm>
            <a:off x="533400" y="5715000"/>
            <a:ext cx="5410200" cy="244475"/>
          </a:xfrm>
          <a:prstGeom prst="rect">
            <a:avLst/>
          </a:prstGeom>
          <a:noFill/>
          <a:ln w="9525" algn="ctr">
            <a:noFill/>
            <a:miter lim="800000"/>
            <a:headEnd/>
            <a:tailEnd/>
          </a:ln>
        </p:spPr>
        <p:txBody>
          <a:bodyPr>
            <a:spAutoFit/>
          </a:bodyPr>
          <a:lstStyle/>
          <a:p>
            <a:pPr eaLnBrk="1" hangingPunct="1">
              <a:spcBef>
                <a:spcPct val="50000"/>
              </a:spcBef>
            </a:pPr>
            <a:r>
              <a:rPr lang="en-US" sz="1000" i="1">
                <a:solidFill>
                  <a:schemeClr val="tx2"/>
                </a:solidFill>
                <a:latin typeface="Arial" charset="0"/>
              </a:rPr>
              <a:t>These are hypothetical figures for illustration.</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r>
              <a:rPr lang="en-US" smtClean="0"/>
              <a:t>Inventory Costs</a:t>
            </a:r>
          </a:p>
        </p:txBody>
      </p:sp>
      <p:sp>
        <p:nvSpPr>
          <p:cNvPr id="43010"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57B96C88-6B15-4AAA-937C-6D93C8D38F28}" type="slidenum">
              <a:rPr lang="en-US"/>
              <a:pPr>
                <a:defRPr/>
              </a:pPr>
              <a:t>22</a:t>
            </a:fld>
            <a:endParaRPr lang="en-US" dirty="0"/>
          </a:p>
        </p:txBody>
      </p:sp>
      <p:sp>
        <p:nvSpPr>
          <p:cNvPr id="43012" name="Content Placeholder 5"/>
          <p:cNvSpPr>
            <a:spLocks noGrp="1"/>
          </p:cNvSpPr>
          <p:nvPr>
            <p:ph idx="1"/>
          </p:nvPr>
        </p:nvSpPr>
        <p:spPr>
          <a:xfrm>
            <a:off x="152400" y="1600200"/>
            <a:ext cx="8991600" cy="4525963"/>
          </a:xfrm>
        </p:spPr>
        <p:txBody>
          <a:bodyPr/>
          <a:lstStyle/>
          <a:p>
            <a:r>
              <a:rPr lang="en-US" dirty="0" smtClean="0"/>
              <a:t>General Rules Regarding </a:t>
            </a:r>
            <a:r>
              <a:rPr lang="en-US" dirty="0" err="1" smtClean="0"/>
              <a:t>Stockout</a:t>
            </a:r>
            <a:r>
              <a:rPr lang="en-US" dirty="0" smtClean="0"/>
              <a:t> Costs</a:t>
            </a:r>
          </a:p>
          <a:p>
            <a:pPr>
              <a:buFont typeface="Arial" pitchFamily="34" charset="0"/>
              <a:buNone/>
            </a:pPr>
            <a:endParaRPr lang="en-US" sz="2000" b="1" dirty="0" smtClean="0"/>
          </a:p>
          <a:p>
            <a:pPr lvl="1"/>
            <a:r>
              <a:rPr lang="en-US" dirty="0" smtClean="0"/>
              <a:t>The higher the average cost of a </a:t>
            </a:r>
            <a:r>
              <a:rPr lang="en-US" dirty="0" err="1" smtClean="0"/>
              <a:t>stockout</a:t>
            </a:r>
            <a:r>
              <a:rPr lang="en-US" dirty="0" smtClean="0"/>
              <a:t>, the better it is for the company to hold some amount of inventory (SS) to protect against </a:t>
            </a:r>
            <a:r>
              <a:rPr lang="en-US" dirty="0" err="1" smtClean="0"/>
              <a:t>stockouts</a:t>
            </a:r>
            <a:r>
              <a:rPr lang="en-US" dirty="0" smtClean="0"/>
              <a:t>.</a:t>
            </a:r>
          </a:p>
          <a:p>
            <a:pPr lvl="1"/>
            <a:endParaRPr lang="en-US" dirty="0" smtClean="0"/>
          </a:p>
          <a:p>
            <a:pPr lvl="1"/>
            <a:r>
              <a:rPr lang="en-US" dirty="0" smtClean="0"/>
              <a:t>The higher the probability of a delayed sale, the lower the average </a:t>
            </a:r>
            <a:r>
              <a:rPr lang="en-US" dirty="0" err="1" smtClean="0"/>
              <a:t>stockout</a:t>
            </a:r>
            <a:r>
              <a:rPr lang="en-US" dirty="0" smtClean="0"/>
              <a:t> costs and the lower the inventory that needs to be held by a company.</a:t>
            </a:r>
          </a:p>
          <a:p>
            <a:pPr lvl="1"/>
            <a:endParaRPr lang="en-US" dirty="0" smtClean="0"/>
          </a:p>
          <a:p>
            <a:pPr>
              <a:buFont typeface="Arial" pitchFamily="34" charset="0"/>
              <a:buNone/>
            </a:pPr>
            <a:endParaRPr lang="en-US" sz="1400" dirty="0" smtClean="0"/>
          </a:p>
          <a:p>
            <a:pPr>
              <a:buFont typeface="Arial" pitchFamily="34" charset="0"/>
              <a:buNone/>
            </a:pPr>
            <a:endParaRPr lang="en-US" sz="2400" dirty="0" smtClean="0"/>
          </a:p>
          <a:p>
            <a:pPr>
              <a:buFont typeface="Arial" pitchFamily="34" charset="0"/>
              <a:buNone/>
            </a:pPr>
            <a:endParaRPr lang="en-US" sz="2400"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dirty="0" smtClean="0"/>
              <a:t>Dimension of </a:t>
            </a:r>
            <a:br>
              <a:rPr lang="en-US" sz="4000" dirty="0" smtClean="0"/>
            </a:br>
            <a:r>
              <a:rPr lang="en-US" sz="4000" dirty="0" smtClean="0"/>
              <a:t>Inventory Modeling</a:t>
            </a:r>
            <a:endParaRPr lang="en-US" sz="4000" dirty="0" smtClean="0"/>
          </a:p>
        </p:txBody>
      </p:sp>
      <p:sp>
        <p:nvSpPr>
          <p:cNvPr id="20483" name="Rectangle 3"/>
          <p:cNvSpPr>
            <a:spLocks noGrp="1" noChangeArrowheads="1"/>
          </p:cNvSpPr>
          <p:nvPr>
            <p:ph idx="1"/>
          </p:nvPr>
        </p:nvSpPr>
        <p:spPr>
          <a:xfrm>
            <a:off x="304800" y="1447800"/>
            <a:ext cx="4038600" cy="4648200"/>
          </a:xfrm>
        </p:spPr>
        <p:txBody>
          <a:bodyPr/>
          <a:lstStyle/>
          <a:p>
            <a:pPr marL="228600" lvl="2">
              <a:lnSpc>
                <a:spcPct val="90000"/>
              </a:lnSpc>
              <a:spcBef>
                <a:spcPts val="0"/>
              </a:spcBef>
            </a:pPr>
            <a:r>
              <a:rPr lang="en-US" dirty="0" smtClean="0"/>
              <a:t>Demand</a:t>
            </a:r>
          </a:p>
          <a:p>
            <a:pPr marL="685800" lvl="3">
              <a:lnSpc>
                <a:spcPct val="90000"/>
              </a:lnSpc>
              <a:spcBef>
                <a:spcPts val="0"/>
              </a:spcBef>
            </a:pPr>
            <a:r>
              <a:rPr lang="en-US" dirty="0" smtClean="0"/>
              <a:t>Constant </a:t>
            </a:r>
            <a:r>
              <a:rPr lang="en-US" dirty="0" err="1" smtClean="0"/>
              <a:t>vs</a:t>
            </a:r>
            <a:r>
              <a:rPr lang="en-US" dirty="0" smtClean="0"/>
              <a:t> Variable</a:t>
            </a:r>
          </a:p>
          <a:p>
            <a:pPr marL="685800" lvl="3">
              <a:lnSpc>
                <a:spcPct val="90000"/>
              </a:lnSpc>
              <a:spcBef>
                <a:spcPts val="0"/>
              </a:spcBef>
            </a:pPr>
            <a:r>
              <a:rPr lang="en-US" dirty="0" smtClean="0"/>
              <a:t>Known </a:t>
            </a:r>
            <a:r>
              <a:rPr lang="en-US" dirty="0" err="1" smtClean="0"/>
              <a:t>vs</a:t>
            </a:r>
            <a:r>
              <a:rPr lang="en-US" dirty="0" smtClean="0"/>
              <a:t> Random</a:t>
            </a:r>
          </a:p>
          <a:p>
            <a:pPr marL="685800" lvl="3">
              <a:lnSpc>
                <a:spcPct val="90000"/>
              </a:lnSpc>
              <a:spcBef>
                <a:spcPts val="0"/>
              </a:spcBef>
            </a:pPr>
            <a:r>
              <a:rPr lang="en-US" dirty="0" smtClean="0"/>
              <a:t>Continuous </a:t>
            </a:r>
            <a:r>
              <a:rPr lang="en-US" dirty="0" err="1" smtClean="0"/>
              <a:t>vs</a:t>
            </a:r>
            <a:r>
              <a:rPr lang="en-US" dirty="0" smtClean="0"/>
              <a:t> Discrete</a:t>
            </a:r>
          </a:p>
          <a:p>
            <a:pPr marL="228600" lvl="2">
              <a:lnSpc>
                <a:spcPct val="90000"/>
              </a:lnSpc>
              <a:spcBef>
                <a:spcPts val="0"/>
              </a:spcBef>
            </a:pPr>
            <a:r>
              <a:rPr lang="en-US" dirty="0" smtClean="0"/>
              <a:t>Lead Time</a:t>
            </a:r>
          </a:p>
          <a:p>
            <a:pPr marL="685800" lvl="3">
              <a:lnSpc>
                <a:spcPct val="90000"/>
              </a:lnSpc>
              <a:spcBef>
                <a:spcPts val="0"/>
              </a:spcBef>
            </a:pPr>
            <a:r>
              <a:rPr lang="en-US" dirty="0" smtClean="0"/>
              <a:t>Instantaneous</a:t>
            </a:r>
          </a:p>
          <a:p>
            <a:pPr marL="685800" lvl="3">
              <a:lnSpc>
                <a:spcPct val="90000"/>
              </a:lnSpc>
              <a:spcBef>
                <a:spcPts val="0"/>
              </a:spcBef>
            </a:pPr>
            <a:r>
              <a:rPr lang="en-US" dirty="0" smtClean="0"/>
              <a:t>Deterministic </a:t>
            </a:r>
            <a:r>
              <a:rPr lang="en-US" dirty="0" err="1" smtClean="0"/>
              <a:t>vs</a:t>
            </a:r>
            <a:r>
              <a:rPr lang="en-US" dirty="0" smtClean="0"/>
              <a:t> Stochastic</a:t>
            </a:r>
          </a:p>
          <a:p>
            <a:pPr marL="228600" lvl="2">
              <a:lnSpc>
                <a:spcPct val="90000"/>
              </a:lnSpc>
              <a:spcBef>
                <a:spcPts val="0"/>
              </a:spcBef>
            </a:pPr>
            <a:r>
              <a:rPr lang="en-US" dirty="0" smtClean="0"/>
              <a:t>Dependence of Items</a:t>
            </a:r>
          </a:p>
          <a:p>
            <a:pPr marL="685800" lvl="3">
              <a:lnSpc>
                <a:spcPct val="90000"/>
              </a:lnSpc>
              <a:spcBef>
                <a:spcPts val="0"/>
              </a:spcBef>
            </a:pPr>
            <a:r>
              <a:rPr lang="en-US" dirty="0" smtClean="0"/>
              <a:t>Independence</a:t>
            </a:r>
          </a:p>
          <a:p>
            <a:pPr marL="685800" lvl="3">
              <a:lnSpc>
                <a:spcPct val="90000"/>
              </a:lnSpc>
              <a:spcBef>
                <a:spcPts val="0"/>
              </a:spcBef>
            </a:pPr>
            <a:r>
              <a:rPr lang="en-US" dirty="0" smtClean="0"/>
              <a:t>Correlated</a:t>
            </a:r>
          </a:p>
          <a:p>
            <a:pPr marL="228600" lvl="2">
              <a:lnSpc>
                <a:spcPct val="90000"/>
              </a:lnSpc>
              <a:spcBef>
                <a:spcPts val="0"/>
              </a:spcBef>
            </a:pPr>
            <a:r>
              <a:rPr lang="en-US" dirty="0" smtClean="0"/>
              <a:t>Review Time</a:t>
            </a:r>
          </a:p>
          <a:p>
            <a:pPr marL="685800" lvl="3">
              <a:lnSpc>
                <a:spcPct val="90000"/>
              </a:lnSpc>
              <a:spcBef>
                <a:spcPts val="0"/>
              </a:spcBef>
            </a:pPr>
            <a:r>
              <a:rPr lang="en-US" dirty="0" smtClean="0"/>
              <a:t>Continuous </a:t>
            </a:r>
            <a:r>
              <a:rPr lang="en-US" dirty="0" err="1" smtClean="0"/>
              <a:t>vs</a:t>
            </a:r>
            <a:r>
              <a:rPr lang="en-US" dirty="0" smtClean="0"/>
              <a:t> </a:t>
            </a:r>
            <a:r>
              <a:rPr lang="en-US" dirty="0" smtClean="0"/>
              <a:t>Periodic</a:t>
            </a:r>
          </a:p>
          <a:p>
            <a:pPr marL="228600" lvl="2">
              <a:lnSpc>
                <a:spcPct val="90000"/>
              </a:lnSpc>
              <a:spcBef>
                <a:spcPts val="0"/>
              </a:spcBef>
            </a:pPr>
            <a:r>
              <a:rPr lang="en-US" dirty="0" smtClean="0"/>
              <a:t>Number of Layers</a:t>
            </a:r>
            <a:endParaRPr lang="en-US" dirty="0" smtClean="0"/>
          </a:p>
          <a:p>
            <a:pPr marL="685800" lvl="3">
              <a:lnSpc>
                <a:spcPct val="90000"/>
              </a:lnSpc>
              <a:spcBef>
                <a:spcPts val="0"/>
              </a:spcBef>
            </a:pPr>
            <a:r>
              <a:rPr lang="en-US" dirty="0" smtClean="0"/>
              <a:t>One </a:t>
            </a:r>
            <a:r>
              <a:rPr lang="en-US" dirty="0" err="1" smtClean="0"/>
              <a:t>vs</a:t>
            </a:r>
            <a:r>
              <a:rPr lang="en-US" dirty="0" smtClean="0"/>
              <a:t> Many</a:t>
            </a:r>
          </a:p>
          <a:p>
            <a:pPr marL="228600" lvl="2">
              <a:lnSpc>
                <a:spcPct val="90000"/>
              </a:lnSpc>
              <a:spcBef>
                <a:spcPts val="0"/>
              </a:spcBef>
            </a:pPr>
            <a:r>
              <a:rPr lang="en-US" dirty="0" smtClean="0"/>
              <a:t>Capacity / Resources</a:t>
            </a:r>
            <a:endParaRPr lang="en-US" dirty="0" smtClean="0"/>
          </a:p>
          <a:p>
            <a:pPr marL="685800" lvl="3">
              <a:lnSpc>
                <a:spcPct val="90000"/>
              </a:lnSpc>
              <a:spcBef>
                <a:spcPts val="0"/>
              </a:spcBef>
            </a:pPr>
            <a:r>
              <a:rPr lang="en-US" dirty="0" smtClean="0"/>
              <a:t>Unlimited </a:t>
            </a:r>
            <a:r>
              <a:rPr lang="en-US" dirty="0" err="1" smtClean="0"/>
              <a:t>vs</a:t>
            </a:r>
            <a:r>
              <a:rPr lang="en-US" dirty="0" smtClean="0"/>
              <a:t> Limited</a:t>
            </a:r>
            <a:endParaRPr lang="en-US" dirty="0" smtClean="0"/>
          </a:p>
          <a:p>
            <a:pPr marL="685800" lvl="3">
              <a:lnSpc>
                <a:spcPct val="90000"/>
              </a:lnSpc>
              <a:spcBef>
                <a:spcPts val="0"/>
              </a:spcBef>
            </a:pPr>
            <a:endParaRPr lang="en-US" dirty="0" smtClean="0"/>
          </a:p>
          <a:p>
            <a:pPr marL="685800" lvl="3">
              <a:lnSpc>
                <a:spcPct val="90000"/>
              </a:lnSpc>
              <a:spcBef>
                <a:spcPts val="0"/>
              </a:spcBef>
            </a:pPr>
            <a:endParaRPr lang="en-US" dirty="0" smtClean="0"/>
          </a:p>
        </p:txBody>
      </p:sp>
      <p:sp>
        <p:nvSpPr>
          <p:cNvPr id="20485" name="Slide Number Placeholder 5"/>
          <p:cNvSpPr>
            <a:spLocks noGrp="1"/>
          </p:cNvSpPr>
          <p:nvPr>
            <p:ph type="sldNum" sz="quarter" idx="11"/>
          </p:nvPr>
        </p:nvSpPr>
        <p:spPr>
          <a:noFill/>
        </p:spPr>
        <p:txBody>
          <a:bodyPr/>
          <a:lstStyle/>
          <a:p>
            <a:r>
              <a:rPr lang="en-US" smtClean="0"/>
              <a:t>9-</a:t>
            </a:r>
            <a:fld id="{9E482365-E3DF-40FA-ABE7-69B50607434E}" type="slidenum">
              <a:rPr lang="en-US" smtClean="0"/>
              <a:pPr/>
              <a:t>23</a:t>
            </a:fld>
            <a:endParaRPr lang="en-US" smtClean="0"/>
          </a:p>
        </p:txBody>
      </p:sp>
      <p:sp>
        <p:nvSpPr>
          <p:cNvPr id="6" name="Rectangle 3"/>
          <p:cNvSpPr txBox="1">
            <a:spLocks noChangeArrowheads="1"/>
          </p:cNvSpPr>
          <p:nvPr/>
        </p:nvSpPr>
        <p:spPr bwMode="auto">
          <a:xfrm>
            <a:off x="4724400" y="1524000"/>
            <a:ext cx="4038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Discount</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All units or Incremental</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Excess Demand</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Backordered</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Lost orders</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Substitution</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err="1" smtClean="0">
                <a:ln>
                  <a:noFill/>
                </a:ln>
                <a:solidFill>
                  <a:srgbClr val="02027A"/>
                </a:solidFill>
                <a:effectLst/>
                <a:uLnTx/>
                <a:uFillTx/>
                <a:latin typeface="+mn-lt"/>
                <a:cs typeface="+mn-cs"/>
              </a:rPr>
              <a:t>Perishability</a:t>
            </a:r>
            <a:endParaRPr kumimoji="0" lang="en-US" sz="22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noProof="0" dirty="0" smtClean="0">
                <a:solidFill>
                  <a:srgbClr val="02027A"/>
                </a:solidFill>
                <a:latin typeface="+mn-lt"/>
                <a:cs typeface="+mn-cs"/>
              </a:rPr>
              <a:t>Uniform with time</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Planning Horizon</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Single Period</a:t>
            </a:r>
          </a:p>
          <a:p>
            <a:pPr marL="685800" lvl="3" indent="-228600">
              <a:lnSpc>
                <a:spcPct val="88000"/>
              </a:lnSpc>
              <a:spcBef>
                <a:spcPts val="0"/>
              </a:spcBef>
              <a:buFontTx/>
              <a:buChar char="–"/>
            </a:pPr>
            <a:r>
              <a:rPr lang="en-US" sz="2000" kern="0" dirty="0" smtClean="0">
                <a:solidFill>
                  <a:srgbClr val="02027A"/>
                </a:solidFill>
                <a:latin typeface="+mn-lt"/>
              </a:rPr>
              <a:t>Finite Period</a:t>
            </a:r>
          </a:p>
          <a:p>
            <a:pPr marL="685800" lvl="3" indent="-228600">
              <a:lnSpc>
                <a:spcPct val="88000"/>
              </a:lnSpc>
              <a:spcBef>
                <a:spcPts val="0"/>
              </a:spcBef>
              <a:buFontTx/>
              <a:buChar char="–"/>
            </a:pPr>
            <a:r>
              <a:rPr lang="en-US" sz="2000" kern="0" dirty="0" smtClean="0">
                <a:solidFill>
                  <a:srgbClr val="02027A"/>
                </a:solidFill>
                <a:latin typeface="+mn-lt"/>
              </a:rPr>
              <a:t>Infinite</a:t>
            </a:r>
          </a:p>
          <a:p>
            <a:pPr marL="225425" lvl="2" indent="-225425">
              <a:lnSpc>
                <a:spcPct val="88000"/>
              </a:lnSpc>
              <a:spcBef>
                <a:spcPts val="0"/>
              </a:spcBef>
              <a:buFont typeface="Arial" pitchFamily="34" charset="0"/>
              <a:buChar char="•"/>
            </a:pPr>
            <a:r>
              <a:rPr lang="en-US" sz="2200" dirty="0" smtClean="0">
                <a:solidFill>
                  <a:schemeClr val="accent6"/>
                </a:solidFill>
                <a:latin typeface="+mn-lt"/>
              </a:rPr>
              <a:t>Number of Items:</a:t>
            </a:r>
          </a:p>
          <a:p>
            <a:pPr marL="682625" lvl="3" indent="-225425">
              <a:lnSpc>
                <a:spcPct val="88000"/>
              </a:lnSpc>
              <a:spcBef>
                <a:spcPts val="0"/>
              </a:spcBef>
            </a:pPr>
            <a:r>
              <a:rPr lang="en-US" sz="2000" dirty="0" smtClean="0">
                <a:solidFill>
                  <a:schemeClr val="accent6"/>
                </a:solidFill>
                <a:latin typeface="+mn-lt"/>
              </a:rPr>
              <a:t>-- One </a:t>
            </a:r>
            <a:r>
              <a:rPr lang="en-US" sz="2000" dirty="0" err="1" smtClean="0">
                <a:solidFill>
                  <a:schemeClr val="accent6"/>
                </a:solidFill>
                <a:latin typeface="+mn-lt"/>
              </a:rPr>
              <a:t>vs</a:t>
            </a:r>
            <a:r>
              <a:rPr lang="en-US" sz="2000" dirty="0" smtClean="0">
                <a:solidFill>
                  <a:schemeClr val="accent6"/>
                </a:solidFill>
                <a:latin typeface="+mn-lt"/>
              </a:rPr>
              <a:t> Many</a:t>
            </a:r>
            <a:endParaRPr lang="en-US" dirty="0" smtClean="0">
              <a:solidFill>
                <a:schemeClr val="accent6"/>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marR="0" lvl="3" indent="-228600" algn="l" defTabSz="914400" rtl="0" eaLnBrk="0" fontAlgn="base" latinLnBrk="0" hangingPunct="0">
              <a:lnSpc>
                <a:spcPct val="95000"/>
              </a:lnSpc>
              <a:spcBef>
                <a:spcPts val="0"/>
              </a:spcBef>
              <a:spcAft>
                <a:spcPct val="0"/>
              </a:spcAft>
              <a:buClrTx/>
              <a:buSzTx/>
              <a:buFontTx/>
              <a:buChar char="–"/>
              <a:tabLst/>
              <a:defRPr/>
            </a:pPr>
            <a:endParaRPr kumimoji="0" lang="en-US" sz="2000" b="0" i="0" u="none" strike="noStrike" kern="0" cap="none" spc="0" normalizeH="0" baseline="0" noProof="0" dirty="0" smtClean="0">
              <a:ln>
                <a:noFill/>
              </a:ln>
              <a:solidFill>
                <a:srgbClr val="02027A"/>
              </a:solidFill>
              <a:effectLst/>
              <a:uLnTx/>
              <a:uFillTx/>
              <a:latin typeface="+mn-lt"/>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dirty="0" smtClean="0"/>
              <a:t>Assumption of </a:t>
            </a:r>
            <a:br>
              <a:rPr lang="en-US" sz="4000" dirty="0" smtClean="0"/>
            </a:br>
            <a:r>
              <a:rPr lang="en-US" sz="4000" dirty="0" smtClean="0"/>
              <a:t>Basic EOQ Inventory Model</a:t>
            </a:r>
            <a:endParaRPr lang="en-US" sz="4000" dirty="0" smtClean="0"/>
          </a:p>
        </p:txBody>
      </p:sp>
      <p:sp>
        <p:nvSpPr>
          <p:cNvPr id="20483" name="Rectangle 3"/>
          <p:cNvSpPr>
            <a:spLocks noGrp="1" noChangeArrowheads="1"/>
          </p:cNvSpPr>
          <p:nvPr>
            <p:ph idx="1"/>
          </p:nvPr>
        </p:nvSpPr>
        <p:spPr>
          <a:xfrm>
            <a:off x="304800" y="1447800"/>
            <a:ext cx="4038600" cy="4648200"/>
          </a:xfrm>
        </p:spPr>
        <p:txBody>
          <a:bodyPr/>
          <a:lstStyle/>
          <a:p>
            <a:pPr marL="228600" lvl="2">
              <a:lnSpc>
                <a:spcPct val="90000"/>
              </a:lnSpc>
              <a:spcBef>
                <a:spcPts val="0"/>
              </a:spcBef>
            </a:pPr>
            <a:r>
              <a:rPr lang="en-US" dirty="0" smtClean="0"/>
              <a:t>Demand</a:t>
            </a:r>
          </a:p>
          <a:p>
            <a:pPr marL="685800" lvl="3">
              <a:lnSpc>
                <a:spcPct val="90000"/>
              </a:lnSpc>
              <a:spcBef>
                <a:spcPts val="0"/>
              </a:spcBef>
            </a:pPr>
            <a:r>
              <a:rPr lang="en-US" dirty="0" smtClean="0">
                <a:solidFill>
                  <a:srgbClr val="C00000"/>
                </a:solidFill>
              </a:rPr>
              <a:t>Constant</a:t>
            </a:r>
            <a:r>
              <a:rPr lang="en-US" dirty="0" smtClean="0"/>
              <a:t> </a:t>
            </a:r>
            <a:r>
              <a:rPr lang="en-US" dirty="0" err="1" smtClean="0"/>
              <a:t>vs</a:t>
            </a:r>
            <a:r>
              <a:rPr lang="en-US" dirty="0" smtClean="0"/>
              <a:t> Variable</a:t>
            </a:r>
          </a:p>
          <a:p>
            <a:pPr marL="685800" lvl="3">
              <a:lnSpc>
                <a:spcPct val="90000"/>
              </a:lnSpc>
              <a:spcBef>
                <a:spcPts val="0"/>
              </a:spcBef>
            </a:pPr>
            <a:r>
              <a:rPr lang="en-US" dirty="0" smtClean="0">
                <a:solidFill>
                  <a:srgbClr val="C00000"/>
                </a:solidFill>
              </a:rPr>
              <a:t>Known</a:t>
            </a:r>
            <a:r>
              <a:rPr lang="en-US" dirty="0" smtClean="0"/>
              <a:t> </a:t>
            </a:r>
            <a:r>
              <a:rPr lang="en-US" dirty="0" err="1" smtClean="0"/>
              <a:t>vs</a:t>
            </a:r>
            <a:r>
              <a:rPr lang="en-US" dirty="0" smtClean="0"/>
              <a:t> Random</a:t>
            </a:r>
          </a:p>
          <a:p>
            <a:pPr marL="685800" lvl="3">
              <a:lnSpc>
                <a:spcPct val="90000"/>
              </a:lnSpc>
              <a:spcBef>
                <a:spcPts val="0"/>
              </a:spcBef>
            </a:pPr>
            <a:r>
              <a:rPr lang="en-US" dirty="0" smtClean="0">
                <a:solidFill>
                  <a:srgbClr val="C00000"/>
                </a:solidFill>
              </a:rPr>
              <a:t>Continuous</a:t>
            </a:r>
            <a:r>
              <a:rPr lang="en-US" dirty="0" smtClean="0"/>
              <a:t> </a:t>
            </a:r>
            <a:r>
              <a:rPr lang="en-US" dirty="0" err="1" smtClean="0"/>
              <a:t>vs</a:t>
            </a:r>
            <a:r>
              <a:rPr lang="en-US" dirty="0" smtClean="0"/>
              <a:t> Discrete</a:t>
            </a:r>
          </a:p>
          <a:p>
            <a:pPr marL="228600" lvl="2">
              <a:lnSpc>
                <a:spcPct val="90000"/>
              </a:lnSpc>
              <a:spcBef>
                <a:spcPts val="0"/>
              </a:spcBef>
            </a:pPr>
            <a:r>
              <a:rPr lang="en-US" dirty="0" smtClean="0"/>
              <a:t>Lead Time</a:t>
            </a:r>
          </a:p>
          <a:p>
            <a:pPr marL="685800" lvl="3">
              <a:lnSpc>
                <a:spcPct val="90000"/>
              </a:lnSpc>
              <a:spcBef>
                <a:spcPts val="0"/>
              </a:spcBef>
            </a:pPr>
            <a:r>
              <a:rPr lang="en-US" dirty="0" smtClean="0">
                <a:solidFill>
                  <a:srgbClr val="C00000"/>
                </a:solidFill>
              </a:rPr>
              <a:t>Instantaneous</a:t>
            </a:r>
          </a:p>
          <a:p>
            <a:pPr marL="685800" lvl="3">
              <a:lnSpc>
                <a:spcPct val="90000"/>
              </a:lnSpc>
              <a:spcBef>
                <a:spcPts val="0"/>
              </a:spcBef>
            </a:pPr>
            <a:r>
              <a:rPr lang="en-US" dirty="0" smtClean="0"/>
              <a:t>Deterministic </a:t>
            </a:r>
            <a:r>
              <a:rPr lang="en-US" dirty="0" err="1" smtClean="0"/>
              <a:t>vs</a:t>
            </a:r>
            <a:r>
              <a:rPr lang="en-US" dirty="0" smtClean="0"/>
              <a:t> Stochastic</a:t>
            </a:r>
          </a:p>
          <a:p>
            <a:pPr marL="228600" lvl="2">
              <a:lnSpc>
                <a:spcPct val="90000"/>
              </a:lnSpc>
              <a:spcBef>
                <a:spcPts val="0"/>
              </a:spcBef>
            </a:pPr>
            <a:r>
              <a:rPr lang="en-US" dirty="0" smtClean="0"/>
              <a:t>Dependence of Items</a:t>
            </a:r>
          </a:p>
          <a:p>
            <a:pPr marL="685800" lvl="3">
              <a:lnSpc>
                <a:spcPct val="90000"/>
              </a:lnSpc>
              <a:spcBef>
                <a:spcPts val="0"/>
              </a:spcBef>
            </a:pPr>
            <a:r>
              <a:rPr lang="en-US" dirty="0" smtClean="0">
                <a:solidFill>
                  <a:srgbClr val="C00000"/>
                </a:solidFill>
              </a:rPr>
              <a:t>Independence</a:t>
            </a:r>
          </a:p>
          <a:p>
            <a:pPr marL="685800" lvl="3">
              <a:lnSpc>
                <a:spcPct val="90000"/>
              </a:lnSpc>
              <a:spcBef>
                <a:spcPts val="0"/>
              </a:spcBef>
            </a:pPr>
            <a:r>
              <a:rPr lang="en-US" dirty="0" smtClean="0"/>
              <a:t>Correlated</a:t>
            </a:r>
          </a:p>
          <a:p>
            <a:pPr marL="228600" lvl="2">
              <a:lnSpc>
                <a:spcPct val="90000"/>
              </a:lnSpc>
              <a:spcBef>
                <a:spcPts val="0"/>
              </a:spcBef>
            </a:pPr>
            <a:r>
              <a:rPr lang="en-US" dirty="0" smtClean="0"/>
              <a:t>Review Time</a:t>
            </a:r>
          </a:p>
          <a:p>
            <a:pPr marL="685800" lvl="3">
              <a:lnSpc>
                <a:spcPct val="90000"/>
              </a:lnSpc>
              <a:spcBef>
                <a:spcPts val="0"/>
              </a:spcBef>
            </a:pPr>
            <a:r>
              <a:rPr lang="en-US" dirty="0" smtClean="0">
                <a:solidFill>
                  <a:srgbClr val="C00000"/>
                </a:solidFill>
              </a:rPr>
              <a:t>Continuous</a:t>
            </a:r>
            <a:r>
              <a:rPr lang="en-US" dirty="0" smtClean="0"/>
              <a:t> </a:t>
            </a:r>
            <a:r>
              <a:rPr lang="en-US" dirty="0" err="1" smtClean="0"/>
              <a:t>vs</a:t>
            </a:r>
            <a:r>
              <a:rPr lang="en-US" dirty="0" smtClean="0"/>
              <a:t> </a:t>
            </a:r>
            <a:r>
              <a:rPr lang="en-US" dirty="0" smtClean="0"/>
              <a:t>Periodic</a:t>
            </a:r>
          </a:p>
          <a:p>
            <a:pPr marL="228600" lvl="2">
              <a:lnSpc>
                <a:spcPct val="90000"/>
              </a:lnSpc>
              <a:spcBef>
                <a:spcPts val="0"/>
              </a:spcBef>
            </a:pPr>
            <a:r>
              <a:rPr lang="en-US" dirty="0" smtClean="0"/>
              <a:t>Number of Layers</a:t>
            </a:r>
            <a:endParaRPr lang="en-US" dirty="0" smtClean="0"/>
          </a:p>
          <a:p>
            <a:pPr marL="685800" lvl="3">
              <a:lnSpc>
                <a:spcPct val="90000"/>
              </a:lnSpc>
              <a:spcBef>
                <a:spcPts val="0"/>
              </a:spcBef>
            </a:pPr>
            <a:r>
              <a:rPr lang="en-US" dirty="0" smtClean="0">
                <a:solidFill>
                  <a:srgbClr val="C00000"/>
                </a:solidFill>
              </a:rPr>
              <a:t>One</a:t>
            </a:r>
            <a:r>
              <a:rPr lang="en-US" dirty="0" smtClean="0"/>
              <a:t> </a:t>
            </a:r>
            <a:r>
              <a:rPr lang="en-US" dirty="0" err="1" smtClean="0"/>
              <a:t>vs</a:t>
            </a:r>
            <a:r>
              <a:rPr lang="en-US" dirty="0" smtClean="0"/>
              <a:t> Many</a:t>
            </a:r>
          </a:p>
          <a:p>
            <a:pPr marL="228600" lvl="2">
              <a:lnSpc>
                <a:spcPct val="90000"/>
              </a:lnSpc>
              <a:spcBef>
                <a:spcPts val="0"/>
              </a:spcBef>
            </a:pPr>
            <a:r>
              <a:rPr lang="en-US" dirty="0" smtClean="0"/>
              <a:t>Capacity / Resources</a:t>
            </a:r>
            <a:endParaRPr lang="en-US" dirty="0" smtClean="0"/>
          </a:p>
          <a:p>
            <a:pPr marL="685800" lvl="3">
              <a:lnSpc>
                <a:spcPct val="90000"/>
              </a:lnSpc>
              <a:spcBef>
                <a:spcPts val="0"/>
              </a:spcBef>
            </a:pPr>
            <a:r>
              <a:rPr lang="en-US" dirty="0" smtClean="0">
                <a:solidFill>
                  <a:srgbClr val="C00000"/>
                </a:solidFill>
              </a:rPr>
              <a:t>Unlimited</a:t>
            </a:r>
            <a:r>
              <a:rPr lang="en-US" dirty="0" smtClean="0"/>
              <a:t> </a:t>
            </a:r>
            <a:r>
              <a:rPr lang="en-US" dirty="0" err="1" smtClean="0"/>
              <a:t>vs</a:t>
            </a:r>
            <a:r>
              <a:rPr lang="en-US" dirty="0" smtClean="0"/>
              <a:t> Limited</a:t>
            </a:r>
            <a:endParaRPr lang="en-US" dirty="0" smtClean="0"/>
          </a:p>
          <a:p>
            <a:pPr marL="685800" lvl="3">
              <a:lnSpc>
                <a:spcPct val="90000"/>
              </a:lnSpc>
              <a:spcBef>
                <a:spcPts val="0"/>
              </a:spcBef>
            </a:pPr>
            <a:endParaRPr lang="en-US" dirty="0" smtClean="0"/>
          </a:p>
          <a:p>
            <a:pPr marL="685800" lvl="3">
              <a:lnSpc>
                <a:spcPct val="90000"/>
              </a:lnSpc>
              <a:spcBef>
                <a:spcPts val="0"/>
              </a:spcBef>
            </a:pPr>
            <a:endParaRPr lang="en-US" dirty="0" smtClean="0"/>
          </a:p>
        </p:txBody>
      </p:sp>
      <p:sp>
        <p:nvSpPr>
          <p:cNvPr id="20485" name="Slide Number Placeholder 5"/>
          <p:cNvSpPr>
            <a:spLocks noGrp="1"/>
          </p:cNvSpPr>
          <p:nvPr>
            <p:ph type="sldNum" sz="quarter" idx="11"/>
          </p:nvPr>
        </p:nvSpPr>
        <p:spPr>
          <a:noFill/>
        </p:spPr>
        <p:txBody>
          <a:bodyPr/>
          <a:lstStyle/>
          <a:p>
            <a:r>
              <a:rPr lang="en-US" smtClean="0"/>
              <a:t>9-</a:t>
            </a:r>
            <a:fld id="{9E482365-E3DF-40FA-ABE7-69B50607434E}" type="slidenum">
              <a:rPr lang="en-US" smtClean="0"/>
              <a:pPr/>
              <a:t>24</a:t>
            </a:fld>
            <a:endParaRPr lang="en-US" smtClean="0"/>
          </a:p>
        </p:txBody>
      </p:sp>
      <p:sp>
        <p:nvSpPr>
          <p:cNvPr id="6" name="Rectangle 3"/>
          <p:cNvSpPr txBox="1">
            <a:spLocks noChangeArrowheads="1"/>
          </p:cNvSpPr>
          <p:nvPr/>
        </p:nvSpPr>
        <p:spPr bwMode="auto">
          <a:xfrm>
            <a:off x="4724400" y="1524000"/>
            <a:ext cx="4038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Discount</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C00000"/>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All units or Incremental</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Excess Demand</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C00000"/>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Backordered</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Lost orders</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dirty="0" smtClean="0">
                <a:solidFill>
                  <a:srgbClr val="02027A"/>
                </a:solidFill>
                <a:latin typeface="+mn-lt"/>
                <a:cs typeface="+mn-cs"/>
              </a:rPr>
              <a:t>Substitution</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err="1" smtClean="0">
                <a:ln>
                  <a:noFill/>
                </a:ln>
                <a:solidFill>
                  <a:srgbClr val="02027A"/>
                </a:solidFill>
                <a:effectLst/>
                <a:uLnTx/>
                <a:uFillTx/>
                <a:latin typeface="+mn-lt"/>
                <a:cs typeface="+mn-cs"/>
              </a:rPr>
              <a:t>Perishability</a:t>
            </a:r>
            <a:endParaRPr kumimoji="0" lang="en-US" sz="2200" b="0" i="0" u="none" strike="noStrike" kern="0" cap="none" spc="0" normalizeH="0" baseline="0" noProof="0" dirty="0" smtClean="0">
              <a:ln>
                <a:noFill/>
              </a:ln>
              <a:solidFill>
                <a:srgbClr val="02027A"/>
              </a:solidFill>
              <a:effectLst/>
              <a:uLnTx/>
              <a:uFillTx/>
              <a:latin typeface="+mn-lt"/>
              <a:cs typeface="+mn-cs"/>
            </a:endParaRP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C00000"/>
                </a:solidFill>
                <a:effectLst/>
                <a:uLnTx/>
                <a:uFillTx/>
                <a:latin typeface="+mn-lt"/>
                <a:cs typeface="+mn-cs"/>
              </a:rPr>
              <a:t>None</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lang="en-US" sz="2000" kern="0" noProof="0" dirty="0" smtClean="0">
                <a:solidFill>
                  <a:srgbClr val="02027A"/>
                </a:solidFill>
                <a:latin typeface="+mn-lt"/>
                <a:cs typeface="+mn-cs"/>
              </a:rPr>
              <a:t>Uniform with time</a:t>
            </a:r>
            <a:endParaRPr kumimoji="0" lang="en-US" sz="2000" b="0" i="0" u="none" strike="noStrike" kern="0" cap="none" spc="0" normalizeH="0" baseline="0" noProof="0" dirty="0" smtClean="0">
              <a:ln>
                <a:noFill/>
              </a:ln>
              <a:solidFill>
                <a:srgbClr val="02027A"/>
              </a:solidFill>
              <a:effectLst/>
              <a:uLnTx/>
              <a:uFillTx/>
              <a:latin typeface="+mn-lt"/>
              <a:cs typeface="+mn-cs"/>
            </a:endParaRPr>
          </a:p>
          <a:p>
            <a:pPr marL="228600" marR="0" lvl="2" indent="-228600" algn="l" defTabSz="914400" rtl="0" eaLnBrk="0" fontAlgn="base" latinLnBrk="0" hangingPunct="0">
              <a:lnSpc>
                <a:spcPct val="88000"/>
              </a:lnSpc>
              <a:spcBef>
                <a:spcPts val="0"/>
              </a:spcBef>
              <a:spcAft>
                <a:spcPct val="0"/>
              </a:spcAft>
              <a:buClrTx/>
              <a:buSzTx/>
              <a:buFontTx/>
              <a:buChar char="•"/>
              <a:tabLst/>
              <a:defRPr/>
            </a:pPr>
            <a:r>
              <a:rPr kumimoji="0" lang="en-US" sz="2200" b="0" i="0" u="none" strike="noStrike" kern="0" cap="none" spc="0" normalizeH="0" baseline="0" noProof="0" dirty="0" smtClean="0">
                <a:ln>
                  <a:noFill/>
                </a:ln>
                <a:solidFill>
                  <a:srgbClr val="02027A"/>
                </a:solidFill>
                <a:effectLst/>
                <a:uLnTx/>
                <a:uFillTx/>
                <a:latin typeface="+mn-lt"/>
                <a:cs typeface="+mn-cs"/>
              </a:rPr>
              <a:t>Planning Horizon</a:t>
            </a:r>
          </a:p>
          <a:p>
            <a:pPr marL="685800" marR="0" lvl="3" indent="-228600" algn="l" defTabSz="914400" rtl="0" eaLnBrk="0" fontAlgn="base" latinLnBrk="0" hangingPunct="0">
              <a:lnSpc>
                <a:spcPct val="88000"/>
              </a:lnSpc>
              <a:spcBef>
                <a:spcPts val="0"/>
              </a:spcBef>
              <a:spcAft>
                <a:spcPct val="0"/>
              </a:spcAft>
              <a:buClrTx/>
              <a:buSzTx/>
              <a:buFontTx/>
              <a:buChar char="–"/>
              <a:tabLst/>
              <a:defRPr/>
            </a:pPr>
            <a:r>
              <a:rPr kumimoji="0" lang="en-US" sz="2000" b="0" i="0" u="none" strike="noStrike" kern="0" cap="none" spc="0" normalizeH="0" baseline="0" noProof="0" dirty="0" smtClean="0">
                <a:ln>
                  <a:noFill/>
                </a:ln>
                <a:solidFill>
                  <a:srgbClr val="02027A"/>
                </a:solidFill>
                <a:effectLst/>
                <a:uLnTx/>
                <a:uFillTx/>
                <a:latin typeface="+mn-lt"/>
                <a:cs typeface="+mn-cs"/>
              </a:rPr>
              <a:t>Single Period</a:t>
            </a:r>
          </a:p>
          <a:p>
            <a:pPr marL="685800" lvl="3" indent="-228600">
              <a:lnSpc>
                <a:spcPct val="88000"/>
              </a:lnSpc>
              <a:spcBef>
                <a:spcPts val="0"/>
              </a:spcBef>
              <a:buFontTx/>
              <a:buChar char="–"/>
            </a:pPr>
            <a:r>
              <a:rPr lang="en-US" sz="2000" kern="0" dirty="0" smtClean="0">
                <a:solidFill>
                  <a:srgbClr val="02027A"/>
                </a:solidFill>
                <a:latin typeface="+mn-lt"/>
              </a:rPr>
              <a:t>Finite Period</a:t>
            </a:r>
          </a:p>
          <a:p>
            <a:pPr marL="685800" lvl="3" indent="-228600">
              <a:lnSpc>
                <a:spcPct val="88000"/>
              </a:lnSpc>
              <a:spcBef>
                <a:spcPts val="0"/>
              </a:spcBef>
              <a:buFontTx/>
              <a:buChar char="–"/>
            </a:pPr>
            <a:r>
              <a:rPr lang="en-US" sz="2000" kern="0" dirty="0" smtClean="0">
                <a:solidFill>
                  <a:srgbClr val="C00000"/>
                </a:solidFill>
                <a:latin typeface="+mn-lt"/>
              </a:rPr>
              <a:t>Infinite</a:t>
            </a:r>
          </a:p>
          <a:p>
            <a:pPr marL="225425" lvl="2" indent="-225425">
              <a:lnSpc>
                <a:spcPct val="88000"/>
              </a:lnSpc>
              <a:spcBef>
                <a:spcPts val="0"/>
              </a:spcBef>
              <a:buFont typeface="Arial" pitchFamily="34" charset="0"/>
              <a:buChar char="•"/>
            </a:pPr>
            <a:r>
              <a:rPr lang="en-US" sz="2200" dirty="0" smtClean="0">
                <a:solidFill>
                  <a:schemeClr val="accent6"/>
                </a:solidFill>
                <a:latin typeface="+mn-lt"/>
              </a:rPr>
              <a:t>Number of Items:</a:t>
            </a:r>
          </a:p>
          <a:p>
            <a:pPr marL="682625" lvl="3" indent="-225425">
              <a:lnSpc>
                <a:spcPct val="88000"/>
              </a:lnSpc>
              <a:spcBef>
                <a:spcPts val="0"/>
              </a:spcBef>
            </a:pPr>
            <a:r>
              <a:rPr lang="en-US" sz="2000" dirty="0" smtClean="0">
                <a:solidFill>
                  <a:schemeClr val="accent6"/>
                </a:solidFill>
                <a:latin typeface="+mn-lt"/>
              </a:rPr>
              <a:t>-- </a:t>
            </a:r>
            <a:r>
              <a:rPr lang="en-US" sz="2000" dirty="0" smtClean="0">
                <a:solidFill>
                  <a:srgbClr val="C00000"/>
                </a:solidFill>
                <a:latin typeface="+mn-lt"/>
              </a:rPr>
              <a:t>One</a:t>
            </a:r>
            <a:r>
              <a:rPr lang="en-US" sz="2000" dirty="0" smtClean="0">
                <a:solidFill>
                  <a:schemeClr val="accent6"/>
                </a:solidFill>
                <a:latin typeface="+mn-lt"/>
              </a:rPr>
              <a:t> </a:t>
            </a:r>
            <a:r>
              <a:rPr lang="en-US" sz="2000" dirty="0" err="1" smtClean="0">
                <a:solidFill>
                  <a:schemeClr val="accent6"/>
                </a:solidFill>
                <a:latin typeface="+mn-lt"/>
              </a:rPr>
              <a:t>vs</a:t>
            </a:r>
            <a:r>
              <a:rPr lang="en-US" sz="2000" dirty="0" smtClean="0">
                <a:solidFill>
                  <a:schemeClr val="accent6"/>
                </a:solidFill>
                <a:latin typeface="+mn-lt"/>
              </a:rPr>
              <a:t> Many</a:t>
            </a:r>
            <a:endParaRPr lang="en-US" dirty="0" smtClean="0">
              <a:solidFill>
                <a:schemeClr val="accent6"/>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lvl="3" indent="-228600">
              <a:lnSpc>
                <a:spcPct val="90000"/>
              </a:lnSpc>
              <a:spcBef>
                <a:spcPts val="0"/>
              </a:spcBef>
              <a:buFontTx/>
              <a:buChar char="–"/>
            </a:pPr>
            <a:endParaRPr lang="en-US" sz="2000" kern="0" dirty="0" smtClean="0">
              <a:solidFill>
                <a:srgbClr val="02027A"/>
              </a:solidFill>
              <a:latin typeface="+mn-lt"/>
            </a:endParaRPr>
          </a:p>
          <a:p>
            <a:pPr marL="685800" marR="0" lvl="3" indent="-228600" algn="l" defTabSz="914400" rtl="0" eaLnBrk="0" fontAlgn="base" latinLnBrk="0" hangingPunct="0">
              <a:lnSpc>
                <a:spcPct val="95000"/>
              </a:lnSpc>
              <a:spcBef>
                <a:spcPts val="0"/>
              </a:spcBef>
              <a:spcAft>
                <a:spcPct val="0"/>
              </a:spcAft>
              <a:buClrTx/>
              <a:buSzTx/>
              <a:buFontTx/>
              <a:buChar char="–"/>
              <a:tabLst/>
              <a:defRPr/>
            </a:pPr>
            <a:endParaRPr kumimoji="0" lang="en-US" sz="2000" b="0" i="0" u="none" strike="noStrike" kern="0" cap="none" spc="0" normalizeH="0" baseline="0" noProof="0" dirty="0" smtClean="0">
              <a:ln>
                <a:noFill/>
              </a:ln>
              <a:solidFill>
                <a:srgbClr val="02027A"/>
              </a:solidFill>
              <a:effectLst/>
              <a:uLnTx/>
              <a:uFillTx/>
              <a:latin typeface="+mn-lt"/>
              <a:cs typeface="+mn-cs"/>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14" name="Rectangle 18"/>
          <p:cNvSpPr>
            <a:spLocks noGrp="1" noChangeArrowheads="1"/>
          </p:cNvSpPr>
          <p:nvPr>
            <p:ph type="title"/>
          </p:nvPr>
        </p:nvSpPr>
        <p:spPr>
          <a:xfrm>
            <a:off x="1295400" y="228600"/>
            <a:ext cx="7620000" cy="1066800"/>
          </a:xfrm>
        </p:spPr>
        <p:txBody>
          <a:bodyPr/>
          <a:lstStyle/>
          <a:p>
            <a:r>
              <a:rPr lang="en-US" sz="3600" dirty="0"/>
              <a:t>Inventory Control</a:t>
            </a:r>
            <a:r>
              <a:rPr lang="en-US" sz="3200" dirty="0"/>
              <a:t/>
            </a:r>
            <a:br>
              <a:rPr lang="en-US" sz="3200" dirty="0"/>
            </a:br>
            <a:r>
              <a:rPr lang="en-US" sz="3200" dirty="0"/>
              <a:t>Basic </a:t>
            </a:r>
            <a:r>
              <a:rPr lang="en-US" sz="3200" dirty="0" smtClean="0"/>
              <a:t>EOQ Model</a:t>
            </a:r>
            <a:endParaRPr lang="en-US" sz="3200" dirty="0"/>
          </a:p>
        </p:txBody>
      </p:sp>
      <p:sp>
        <p:nvSpPr>
          <p:cNvPr id="55303" name="AutoShape 7"/>
          <p:cNvSpPr>
            <a:spLocks noChangeArrowheads="1"/>
          </p:cNvSpPr>
          <p:nvPr/>
        </p:nvSpPr>
        <p:spPr bwMode="auto">
          <a:xfrm>
            <a:off x="838200" y="3810000"/>
            <a:ext cx="2743200" cy="2057400"/>
          </a:xfrm>
          <a:prstGeom prst="rtTriangle">
            <a:avLst/>
          </a:prstGeom>
          <a:solidFill>
            <a:schemeClr val="folHlink"/>
          </a:solidFill>
          <a:ln w="15875">
            <a:solidFill>
              <a:srgbClr val="000066"/>
            </a:solidFill>
            <a:miter lim="800000"/>
            <a:headEnd/>
            <a:tailEnd/>
          </a:ln>
          <a:effectLst/>
        </p:spPr>
        <p:txBody>
          <a:bodyPr wrap="none" anchor="ctr"/>
          <a:lstStyle/>
          <a:p>
            <a:endParaRPr lang="en-US"/>
          </a:p>
        </p:txBody>
      </p:sp>
      <p:sp>
        <p:nvSpPr>
          <p:cNvPr id="55304" name="AutoShape 8"/>
          <p:cNvSpPr>
            <a:spLocks noChangeArrowheads="1"/>
          </p:cNvSpPr>
          <p:nvPr/>
        </p:nvSpPr>
        <p:spPr bwMode="auto">
          <a:xfrm>
            <a:off x="3581400" y="3810000"/>
            <a:ext cx="2743200" cy="2057400"/>
          </a:xfrm>
          <a:prstGeom prst="rtTriangle">
            <a:avLst/>
          </a:prstGeom>
          <a:solidFill>
            <a:schemeClr val="folHlink"/>
          </a:solidFill>
          <a:ln w="15875">
            <a:solidFill>
              <a:srgbClr val="000066"/>
            </a:solidFill>
            <a:miter lim="800000"/>
            <a:headEnd/>
            <a:tailEnd/>
          </a:ln>
          <a:effectLst/>
        </p:spPr>
        <p:txBody>
          <a:bodyPr wrap="none" anchor="ctr"/>
          <a:lstStyle/>
          <a:p>
            <a:endParaRPr lang="en-US"/>
          </a:p>
        </p:txBody>
      </p:sp>
      <p:grpSp>
        <p:nvGrpSpPr>
          <p:cNvPr id="2" name="Group 21"/>
          <p:cNvGrpSpPr>
            <a:grpSpLocks/>
          </p:cNvGrpSpPr>
          <p:nvPr/>
        </p:nvGrpSpPr>
        <p:grpSpPr bwMode="auto">
          <a:xfrm>
            <a:off x="838200" y="1633538"/>
            <a:ext cx="1385888" cy="4233862"/>
            <a:chOff x="528" y="1029"/>
            <a:chExt cx="873" cy="2667"/>
          </a:xfrm>
        </p:grpSpPr>
        <p:sp>
          <p:nvSpPr>
            <p:cNvPr id="55301" name="Line 5"/>
            <p:cNvSpPr>
              <a:spLocks noChangeShapeType="1"/>
            </p:cNvSpPr>
            <p:nvPr/>
          </p:nvSpPr>
          <p:spPr bwMode="auto">
            <a:xfrm>
              <a:off x="528" y="1104"/>
              <a:ext cx="0" cy="2592"/>
            </a:xfrm>
            <a:prstGeom prst="line">
              <a:avLst/>
            </a:prstGeom>
            <a:noFill/>
            <a:ln w="19050">
              <a:solidFill>
                <a:srgbClr val="000066"/>
              </a:solidFill>
              <a:round/>
              <a:headEnd type="triangle" w="med" len="med"/>
              <a:tailEnd/>
            </a:ln>
            <a:effectLst/>
          </p:spPr>
          <p:txBody>
            <a:bodyPr/>
            <a:lstStyle/>
            <a:p>
              <a:endParaRPr lang="en-US"/>
            </a:p>
          </p:txBody>
        </p:sp>
        <p:sp>
          <p:nvSpPr>
            <p:cNvPr id="55305" name="Text Box 9"/>
            <p:cNvSpPr txBox="1">
              <a:spLocks noChangeArrowheads="1"/>
            </p:cNvSpPr>
            <p:nvPr/>
          </p:nvSpPr>
          <p:spPr bwMode="auto">
            <a:xfrm>
              <a:off x="566" y="1029"/>
              <a:ext cx="835"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Quantity</a:t>
              </a:r>
            </a:p>
          </p:txBody>
        </p:sp>
      </p:grpSp>
      <p:grpSp>
        <p:nvGrpSpPr>
          <p:cNvPr id="3" name="Group 20"/>
          <p:cNvGrpSpPr>
            <a:grpSpLocks/>
          </p:cNvGrpSpPr>
          <p:nvPr/>
        </p:nvGrpSpPr>
        <p:grpSpPr bwMode="auto">
          <a:xfrm>
            <a:off x="838200" y="5334000"/>
            <a:ext cx="7924800" cy="533400"/>
            <a:chOff x="528" y="3360"/>
            <a:chExt cx="4992" cy="336"/>
          </a:xfrm>
        </p:grpSpPr>
        <p:sp>
          <p:nvSpPr>
            <p:cNvPr id="55302" name="Line 6"/>
            <p:cNvSpPr>
              <a:spLocks noChangeShapeType="1"/>
            </p:cNvSpPr>
            <p:nvPr/>
          </p:nvSpPr>
          <p:spPr bwMode="auto">
            <a:xfrm>
              <a:off x="528" y="3696"/>
              <a:ext cx="4512" cy="0"/>
            </a:xfrm>
            <a:prstGeom prst="line">
              <a:avLst/>
            </a:prstGeom>
            <a:noFill/>
            <a:ln w="19050">
              <a:solidFill>
                <a:srgbClr val="000066"/>
              </a:solidFill>
              <a:round/>
              <a:headEnd/>
              <a:tailEnd type="triangle" w="med" len="med"/>
            </a:ln>
            <a:effectLst/>
          </p:spPr>
          <p:txBody>
            <a:bodyPr/>
            <a:lstStyle/>
            <a:p>
              <a:endParaRPr lang="en-US"/>
            </a:p>
          </p:txBody>
        </p:sp>
        <p:sp>
          <p:nvSpPr>
            <p:cNvPr id="55306" name="Text Box 10"/>
            <p:cNvSpPr txBox="1">
              <a:spLocks noChangeArrowheads="1"/>
            </p:cNvSpPr>
            <p:nvPr/>
          </p:nvSpPr>
          <p:spPr bwMode="auto">
            <a:xfrm>
              <a:off x="4800" y="3360"/>
              <a:ext cx="720" cy="288"/>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Time</a:t>
              </a:r>
            </a:p>
          </p:txBody>
        </p:sp>
      </p:grpSp>
      <p:sp>
        <p:nvSpPr>
          <p:cNvPr id="55307" name="Text Box 11"/>
          <p:cNvSpPr txBox="1">
            <a:spLocks noChangeArrowheads="1"/>
          </p:cNvSpPr>
          <p:nvPr/>
        </p:nvSpPr>
        <p:spPr bwMode="auto">
          <a:xfrm>
            <a:off x="381000" y="3581400"/>
            <a:ext cx="457200" cy="457200"/>
          </a:xfrm>
          <a:prstGeom prst="rect">
            <a:avLst/>
          </a:prstGeom>
          <a:noFill/>
          <a:ln w="9525">
            <a:noFill/>
            <a:miter lim="800000"/>
            <a:headEnd/>
            <a:tailEnd/>
          </a:ln>
          <a:effectLst/>
        </p:spPr>
        <p:txBody>
          <a:bodyPr>
            <a:spAutoFit/>
          </a:bodyPr>
          <a:lstStyle/>
          <a:p>
            <a:pPr>
              <a:spcBef>
                <a:spcPct val="50000"/>
              </a:spcBef>
            </a:pPr>
            <a:r>
              <a:rPr lang="en-US">
                <a:solidFill>
                  <a:srgbClr val="000066"/>
                </a:solidFill>
                <a:latin typeface="Tahoma" pitchFamily="34" charset="0"/>
              </a:rPr>
              <a:t>Q</a:t>
            </a:r>
          </a:p>
        </p:txBody>
      </p:sp>
      <p:sp>
        <p:nvSpPr>
          <p:cNvPr id="55309" name="Rectangle 13"/>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530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5303"/>
                                        </p:tgtEl>
                                        <p:attrNameLst>
                                          <p:attrName>style.visibility</p:attrName>
                                        </p:attrNameLst>
                                      </p:cBhvr>
                                      <p:to>
                                        <p:strVal val="visible"/>
                                      </p:to>
                                    </p:set>
                                    <p:animEffect transition="in" filter="wipe(left)">
                                      <p:cBhvr>
                                        <p:cTn id="21" dur="5000"/>
                                        <p:tgtEl>
                                          <p:spTgt spid="5530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5304"/>
                                        </p:tgtEl>
                                        <p:attrNameLst>
                                          <p:attrName>style.visibility</p:attrName>
                                        </p:attrNameLst>
                                      </p:cBhvr>
                                      <p:to>
                                        <p:strVal val="visible"/>
                                      </p:to>
                                    </p:set>
                                    <p:animEffect transition="in" filter="wipe(left)">
                                      <p:cBhvr>
                                        <p:cTn id="26" dur="5000"/>
                                        <p:tgtEl>
                                          <p:spTgt spid="55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animBg="1"/>
      <p:bldP spid="55304" grpId="0" animBg="1"/>
      <p:bldP spid="5530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dirty="0" smtClean="0"/>
              <a:t>How Much to </a:t>
            </a:r>
            <a:r>
              <a:rPr lang="en-US" sz="4000" dirty="0" smtClean="0"/>
              <a:t>Reorder?</a:t>
            </a:r>
            <a:endParaRPr lang="en-US" sz="4000" dirty="0" smtClean="0"/>
          </a:p>
        </p:txBody>
      </p:sp>
      <p:sp>
        <p:nvSpPr>
          <p:cNvPr id="16387" name="Rectangle 3"/>
          <p:cNvSpPr>
            <a:spLocks noGrp="1" noChangeArrowheads="1"/>
          </p:cNvSpPr>
          <p:nvPr>
            <p:ph idx="1"/>
          </p:nvPr>
        </p:nvSpPr>
        <p:spPr>
          <a:xfrm>
            <a:off x="457200" y="1676400"/>
            <a:ext cx="8458200" cy="4411662"/>
          </a:xfrm>
        </p:spPr>
        <p:txBody>
          <a:bodyPr/>
          <a:lstStyle/>
          <a:p>
            <a:pPr marL="347663" indent="-347663">
              <a:tabLst>
                <a:tab pos="1481138" algn="l"/>
              </a:tabLst>
            </a:pPr>
            <a:r>
              <a:rPr lang="en-US" sz="2400" dirty="0" smtClean="0"/>
              <a:t>Economic order quantity (EOQ)</a:t>
            </a:r>
            <a:r>
              <a:rPr lang="en-US" sz="2400" dirty="0" smtClean="0">
                <a:solidFill>
                  <a:srgbClr val="1E6DE2"/>
                </a:solidFill>
              </a:rPr>
              <a:t> </a:t>
            </a:r>
            <a:r>
              <a:rPr lang="en-US" sz="2400" dirty="0" smtClean="0"/>
              <a:t>in units</a:t>
            </a:r>
          </a:p>
          <a:p>
            <a:pPr marL="347663" indent="-347663">
              <a:buFont typeface="Monotype Sorts" pitchFamily="2" charset="2"/>
              <a:buNone/>
              <a:tabLst>
                <a:tab pos="1481138" algn="l"/>
              </a:tabLst>
            </a:pPr>
            <a:r>
              <a:rPr lang="en-US" sz="2400" dirty="0" smtClean="0">
                <a:solidFill>
                  <a:srgbClr val="1E6DE2"/>
                </a:solidFill>
              </a:rPr>
              <a:t>	</a:t>
            </a:r>
            <a:endParaRPr lang="en-US" sz="2400" dirty="0" smtClean="0">
              <a:solidFill>
                <a:srgbClr val="1E6DE2"/>
              </a:solidFill>
            </a:endParaRPr>
          </a:p>
          <a:p>
            <a:pPr marL="347663" indent="-347663">
              <a:buFont typeface="Monotype Sorts" pitchFamily="2" charset="2"/>
              <a:buNone/>
              <a:tabLst>
                <a:tab pos="1481138" algn="l"/>
              </a:tabLst>
            </a:pPr>
            <a:r>
              <a:rPr lang="en-US" sz="2400" dirty="0" smtClean="0"/>
              <a:t>	</a:t>
            </a:r>
            <a:endParaRPr lang="en-US" sz="2400" dirty="0" smtClean="0"/>
          </a:p>
          <a:p>
            <a:pPr marL="347663" indent="-347663">
              <a:buFont typeface="Monotype Sorts" pitchFamily="2" charset="2"/>
              <a:buNone/>
              <a:tabLst>
                <a:tab pos="1481138" algn="l"/>
              </a:tabLst>
            </a:pPr>
            <a:r>
              <a:rPr lang="en-US" sz="2400" dirty="0" smtClean="0"/>
              <a:t>Where</a:t>
            </a:r>
            <a:endParaRPr lang="en-US" sz="2400" dirty="0" smtClean="0"/>
          </a:p>
          <a:p>
            <a:pPr marL="347663" indent="-347663">
              <a:buFont typeface="Monotype Sorts" pitchFamily="2" charset="2"/>
              <a:buNone/>
              <a:tabLst>
                <a:tab pos="1481138" algn="l"/>
              </a:tabLst>
            </a:pPr>
            <a:r>
              <a:rPr lang="en-US" sz="2400" dirty="0" smtClean="0"/>
              <a:t>	EOQ = the most economic order size, in units</a:t>
            </a:r>
          </a:p>
          <a:p>
            <a:pPr marL="347663" indent="-347663">
              <a:buFont typeface="Monotype Sorts" pitchFamily="2" charset="2"/>
              <a:buNone/>
              <a:tabLst>
                <a:tab pos="1481138" algn="l"/>
              </a:tabLst>
            </a:pPr>
            <a:r>
              <a:rPr lang="en-US" sz="2400" dirty="0" smtClean="0"/>
              <a:t>	      D = annual demand, in units</a:t>
            </a:r>
          </a:p>
          <a:p>
            <a:pPr marL="347663" indent="-347663">
              <a:buFont typeface="Monotype Sorts" pitchFamily="2" charset="2"/>
              <a:buNone/>
              <a:tabLst>
                <a:tab pos="1481138" algn="l"/>
              </a:tabLst>
            </a:pPr>
            <a:r>
              <a:rPr lang="en-US" sz="2400" dirty="0" smtClean="0"/>
              <a:t>	      B = administrative costs per order of placing the 	order</a:t>
            </a:r>
          </a:p>
          <a:p>
            <a:pPr marL="347663" indent="-347663">
              <a:buFont typeface="Monotype Sorts" pitchFamily="2" charset="2"/>
              <a:buNone/>
              <a:tabLst>
                <a:tab pos="1481138" algn="l"/>
              </a:tabLst>
            </a:pPr>
            <a:r>
              <a:rPr lang="en-US" sz="2400" dirty="0" smtClean="0"/>
              <a:t>	      C = carrying costs of the inventory (%)</a:t>
            </a:r>
          </a:p>
          <a:p>
            <a:pPr marL="347663" indent="-347663">
              <a:buFont typeface="Monotype Sorts" pitchFamily="2" charset="2"/>
              <a:buNone/>
              <a:tabLst>
                <a:tab pos="1481138" algn="l"/>
              </a:tabLst>
            </a:pPr>
            <a:r>
              <a:rPr lang="en-US" sz="2400" dirty="0" smtClean="0"/>
              <a:t>	       I  = dollar value of the inventory, per unit</a:t>
            </a:r>
            <a:endParaRPr lang="en-US" sz="24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26</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graphicFrame>
        <p:nvGraphicFramePr>
          <p:cNvPr id="9" name="Object 8"/>
          <p:cNvGraphicFramePr>
            <a:graphicFrameLocks noChangeAspect="1"/>
          </p:cNvGraphicFramePr>
          <p:nvPr/>
        </p:nvGraphicFramePr>
        <p:xfrm>
          <a:off x="2362200" y="2209800"/>
          <a:ext cx="2023654" cy="908050"/>
        </p:xfrm>
        <a:graphic>
          <a:graphicData uri="http://schemas.openxmlformats.org/presentationml/2006/ole">
            <p:oleObj spid="_x0000_s21505" name="Equation" r:id="rId4" imgW="990360" imgH="444240" progId="Equation.3">
              <p:embed/>
            </p:oleObj>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xfrm>
            <a:off x="1066800" y="609600"/>
            <a:ext cx="7772400" cy="609600"/>
          </a:xfrm>
        </p:spPr>
        <p:txBody>
          <a:bodyPr/>
          <a:lstStyle/>
          <a:p>
            <a:r>
              <a:rPr lang="en-US"/>
              <a:t>Break-even charts</a:t>
            </a:r>
          </a:p>
        </p:txBody>
      </p:sp>
      <p:grpSp>
        <p:nvGrpSpPr>
          <p:cNvPr id="2" name="Group 23"/>
          <p:cNvGrpSpPr>
            <a:grpSpLocks/>
          </p:cNvGrpSpPr>
          <p:nvPr/>
        </p:nvGrpSpPr>
        <p:grpSpPr bwMode="auto">
          <a:xfrm>
            <a:off x="1371600" y="5562600"/>
            <a:ext cx="7543800" cy="533400"/>
            <a:chOff x="864" y="3504"/>
            <a:chExt cx="4752" cy="336"/>
          </a:xfrm>
        </p:grpSpPr>
        <p:sp>
          <p:nvSpPr>
            <p:cNvPr id="57348" name="Line 4"/>
            <p:cNvSpPr>
              <a:spLocks noChangeShapeType="1"/>
            </p:cNvSpPr>
            <p:nvPr/>
          </p:nvSpPr>
          <p:spPr bwMode="auto">
            <a:xfrm>
              <a:off x="864" y="3504"/>
              <a:ext cx="4368" cy="0"/>
            </a:xfrm>
            <a:prstGeom prst="line">
              <a:avLst/>
            </a:prstGeom>
            <a:noFill/>
            <a:ln w="19050">
              <a:solidFill>
                <a:srgbClr val="000066"/>
              </a:solidFill>
              <a:round/>
              <a:headEnd/>
              <a:tailEnd type="triangle" w="med" len="med"/>
            </a:ln>
            <a:effectLst/>
          </p:spPr>
          <p:txBody>
            <a:bodyPr/>
            <a:lstStyle/>
            <a:p>
              <a:endParaRPr lang="en-US"/>
            </a:p>
          </p:txBody>
        </p:sp>
        <p:sp>
          <p:nvSpPr>
            <p:cNvPr id="57349" name="Text Box 5"/>
            <p:cNvSpPr txBox="1">
              <a:spLocks noChangeArrowheads="1"/>
            </p:cNvSpPr>
            <p:nvPr/>
          </p:nvSpPr>
          <p:spPr bwMode="auto">
            <a:xfrm>
              <a:off x="3984" y="3552"/>
              <a:ext cx="1632"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Order Quantity  Q</a:t>
              </a:r>
            </a:p>
          </p:txBody>
        </p:sp>
      </p:grpSp>
      <p:grpSp>
        <p:nvGrpSpPr>
          <p:cNvPr id="3" name="Group 24"/>
          <p:cNvGrpSpPr>
            <a:grpSpLocks/>
          </p:cNvGrpSpPr>
          <p:nvPr/>
        </p:nvGrpSpPr>
        <p:grpSpPr bwMode="auto">
          <a:xfrm>
            <a:off x="914400" y="1744663"/>
            <a:ext cx="457200" cy="3817937"/>
            <a:chOff x="576" y="1099"/>
            <a:chExt cx="288" cy="2405"/>
          </a:xfrm>
        </p:grpSpPr>
        <p:sp>
          <p:nvSpPr>
            <p:cNvPr id="57347" name="Line 3"/>
            <p:cNvSpPr>
              <a:spLocks noChangeShapeType="1"/>
            </p:cNvSpPr>
            <p:nvPr/>
          </p:nvSpPr>
          <p:spPr bwMode="auto">
            <a:xfrm>
              <a:off x="864" y="1200"/>
              <a:ext cx="0" cy="2304"/>
            </a:xfrm>
            <a:prstGeom prst="line">
              <a:avLst/>
            </a:prstGeom>
            <a:noFill/>
            <a:ln w="19050">
              <a:solidFill>
                <a:srgbClr val="000066"/>
              </a:solidFill>
              <a:round/>
              <a:headEnd type="triangle" w="med" len="med"/>
              <a:tailEnd/>
            </a:ln>
            <a:effectLst/>
          </p:spPr>
          <p:txBody>
            <a:bodyPr/>
            <a:lstStyle/>
            <a:p>
              <a:endParaRPr lang="en-US"/>
            </a:p>
          </p:txBody>
        </p:sp>
        <p:sp>
          <p:nvSpPr>
            <p:cNvPr id="57350" name="Text Box 6"/>
            <p:cNvSpPr txBox="1">
              <a:spLocks noChangeArrowheads="1"/>
            </p:cNvSpPr>
            <p:nvPr/>
          </p:nvSpPr>
          <p:spPr bwMode="auto">
            <a:xfrm>
              <a:off x="576" y="1099"/>
              <a:ext cx="221" cy="288"/>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a:t>
              </a:r>
            </a:p>
          </p:txBody>
        </p:sp>
      </p:grpSp>
      <p:sp>
        <p:nvSpPr>
          <p:cNvPr id="57352" name="Line 8"/>
          <p:cNvSpPr>
            <a:spLocks noChangeShapeType="1"/>
          </p:cNvSpPr>
          <p:nvPr/>
        </p:nvSpPr>
        <p:spPr bwMode="auto">
          <a:xfrm flipV="1">
            <a:off x="1371600" y="2514600"/>
            <a:ext cx="6400800" cy="3048000"/>
          </a:xfrm>
          <a:prstGeom prst="line">
            <a:avLst/>
          </a:prstGeom>
          <a:noFill/>
          <a:ln w="38100">
            <a:solidFill>
              <a:srgbClr val="9966FF"/>
            </a:solidFill>
            <a:round/>
            <a:headEnd/>
            <a:tailEnd/>
          </a:ln>
          <a:effectLst/>
        </p:spPr>
        <p:txBody>
          <a:bodyPr/>
          <a:lstStyle/>
          <a:p>
            <a:endParaRPr lang="en-US"/>
          </a:p>
        </p:txBody>
      </p:sp>
      <p:sp>
        <p:nvSpPr>
          <p:cNvPr id="57356" name="Text Box 12"/>
          <p:cNvSpPr txBox="1">
            <a:spLocks noChangeArrowheads="1"/>
          </p:cNvSpPr>
          <p:nvPr/>
        </p:nvSpPr>
        <p:spPr bwMode="auto">
          <a:xfrm>
            <a:off x="6019800" y="3200400"/>
            <a:ext cx="2286000" cy="461665"/>
          </a:xfrm>
          <a:prstGeom prst="rect">
            <a:avLst/>
          </a:prstGeom>
          <a:noFill/>
          <a:ln w="9525">
            <a:noFill/>
            <a:miter lim="800000"/>
            <a:headEnd/>
            <a:tailEnd/>
          </a:ln>
          <a:effectLst/>
        </p:spPr>
        <p:txBody>
          <a:bodyPr>
            <a:spAutoFit/>
          </a:bodyPr>
          <a:lstStyle/>
          <a:p>
            <a:r>
              <a:rPr lang="en-US" dirty="0">
                <a:solidFill>
                  <a:srgbClr val="000066"/>
                </a:solidFill>
                <a:latin typeface="Tahoma" pitchFamily="34" charset="0"/>
              </a:rPr>
              <a:t>Carrying </a:t>
            </a:r>
            <a:r>
              <a:rPr lang="en-US" dirty="0" smtClean="0">
                <a:solidFill>
                  <a:srgbClr val="000066"/>
                </a:solidFill>
                <a:latin typeface="Tahoma" pitchFamily="34" charset="0"/>
              </a:rPr>
              <a:t>Cost</a:t>
            </a:r>
            <a:endParaRPr lang="en-US" dirty="0">
              <a:solidFill>
                <a:srgbClr val="000066"/>
              </a:solidFill>
              <a:latin typeface="Tahoma" pitchFamily="34" charset="0"/>
            </a:endParaRPr>
          </a:p>
        </p:txBody>
      </p:sp>
      <p:sp>
        <p:nvSpPr>
          <p:cNvPr id="57359" name="Line 15"/>
          <p:cNvSpPr>
            <a:spLocks noChangeShapeType="1"/>
          </p:cNvSpPr>
          <p:nvPr/>
        </p:nvSpPr>
        <p:spPr bwMode="auto">
          <a:xfrm>
            <a:off x="3352800" y="3505200"/>
            <a:ext cx="0" cy="2057400"/>
          </a:xfrm>
          <a:prstGeom prst="line">
            <a:avLst/>
          </a:prstGeom>
          <a:noFill/>
          <a:ln w="19050">
            <a:solidFill>
              <a:srgbClr val="000066"/>
            </a:solidFill>
            <a:prstDash val="dash"/>
            <a:round/>
            <a:headEnd/>
            <a:tailEnd/>
          </a:ln>
          <a:effectLst/>
        </p:spPr>
        <p:txBody>
          <a:bodyPr/>
          <a:lstStyle/>
          <a:p>
            <a:endParaRPr lang="en-US"/>
          </a:p>
        </p:txBody>
      </p:sp>
      <p:sp>
        <p:nvSpPr>
          <p:cNvPr id="57360" name="Text Box 16"/>
          <p:cNvSpPr txBox="1">
            <a:spLocks noChangeArrowheads="1"/>
          </p:cNvSpPr>
          <p:nvPr/>
        </p:nvSpPr>
        <p:spPr bwMode="auto">
          <a:xfrm>
            <a:off x="3048000" y="5562600"/>
            <a:ext cx="787400" cy="457200"/>
          </a:xfrm>
          <a:prstGeom prst="rect">
            <a:avLst/>
          </a:prstGeom>
          <a:noFill/>
          <a:ln w="9525">
            <a:noFill/>
            <a:miter lim="800000"/>
            <a:headEnd/>
            <a:tailEnd/>
          </a:ln>
          <a:effectLst/>
        </p:spPr>
        <p:txBody>
          <a:bodyPr wrap="none">
            <a:spAutoFit/>
          </a:bodyPr>
          <a:lstStyle/>
          <a:p>
            <a:r>
              <a:rPr lang="en-US">
                <a:solidFill>
                  <a:srgbClr val="000066"/>
                </a:solidFill>
                <a:latin typeface="Tahoma" pitchFamily="34" charset="0"/>
              </a:rPr>
              <a:t>EOQ</a:t>
            </a:r>
          </a:p>
        </p:txBody>
      </p:sp>
      <p:sp>
        <p:nvSpPr>
          <p:cNvPr id="57361" name="Freeform 17"/>
          <p:cNvSpPr>
            <a:spLocks/>
          </p:cNvSpPr>
          <p:nvPr/>
        </p:nvSpPr>
        <p:spPr bwMode="auto">
          <a:xfrm>
            <a:off x="1600200" y="2438400"/>
            <a:ext cx="6629400" cy="2819400"/>
          </a:xfrm>
          <a:custGeom>
            <a:avLst/>
            <a:gdLst/>
            <a:ahLst/>
            <a:cxnLst>
              <a:cxn ang="0">
                <a:pos x="0" y="0"/>
              </a:cxn>
              <a:cxn ang="0">
                <a:pos x="210" y="463"/>
              </a:cxn>
              <a:cxn ang="0">
                <a:pos x="449" y="781"/>
              </a:cxn>
              <a:cxn ang="0">
                <a:pos x="839" y="1086"/>
              </a:cxn>
              <a:cxn ang="0">
                <a:pos x="1448" y="1351"/>
              </a:cxn>
              <a:cxn ang="0">
                <a:pos x="2170" y="1549"/>
              </a:cxn>
              <a:cxn ang="0">
                <a:pos x="3150" y="1715"/>
              </a:cxn>
              <a:cxn ang="0">
                <a:pos x="4176" y="1776"/>
              </a:cxn>
            </a:cxnLst>
            <a:rect l="0" t="0" r="r" b="b"/>
            <a:pathLst>
              <a:path w="4176" h="1776">
                <a:moveTo>
                  <a:pt x="0" y="0"/>
                </a:moveTo>
                <a:cubicBezTo>
                  <a:pt x="35" y="77"/>
                  <a:pt x="135" y="333"/>
                  <a:pt x="210" y="463"/>
                </a:cubicBezTo>
                <a:cubicBezTo>
                  <a:pt x="285" y="593"/>
                  <a:pt x="344" y="677"/>
                  <a:pt x="449" y="781"/>
                </a:cubicBezTo>
                <a:cubicBezTo>
                  <a:pt x="554" y="885"/>
                  <a:pt x="672" y="991"/>
                  <a:pt x="839" y="1086"/>
                </a:cubicBezTo>
                <a:cubicBezTo>
                  <a:pt x="1006" y="1181"/>
                  <a:pt x="1226" y="1274"/>
                  <a:pt x="1448" y="1351"/>
                </a:cubicBezTo>
                <a:cubicBezTo>
                  <a:pt x="1670" y="1428"/>
                  <a:pt x="1886" y="1488"/>
                  <a:pt x="2170" y="1549"/>
                </a:cubicBezTo>
                <a:cubicBezTo>
                  <a:pt x="2454" y="1610"/>
                  <a:pt x="2816" y="1677"/>
                  <a:pt x="3150" y="1715"/>
                </a:cubicBezTo>
                <a:cubicBezTo>
                  <a:pt x="3484" y="1753"/>
                  <a:pt x="3962" y="1763"/>
                  <a:pt x="4176" y="1776"/>
                </a:cubicBezTo>
              </a:path>
            </a:pathLst>
          </a:custGeom>
          <a:noFill/>
          <a:ln w="38100" cmpd="sng">
            <a:solidFill>
              <a:srgbClr val="008000"/>
            </a:solidFill>
            <a:round/>
            <a:headEnd/>
            <a:tailEnd/>
          </a:ln>
          <a:effectLst/>
        </p:spPr>
        <p:txBody>
          <a:bodyPr/>
          <a:lstStyle/>
          <a:p>
            <a:endParaRPr lang="en-US"/>
          </a:p>
        </p:txBody>
      </p:sp>
      <p:sp>
        <p:nvSpPr>
          <p:cNvPr id="57362" name="Text Box 18"/>
          <p:cNvSpPr txBox="1">
            <a:spLocks noChangeArrowheads="1"/>
          </p:cNvSpPr>
          <p:nvPr/>
        </p:nvSpPr>
        <p:spPr bwMode="auto">
          <a:xfrm>
            <a:off x="5638800" y="4495800"/>
            <a:ext cx="2286000" cy="461665"/>
          </a:xfrm>
          <a:prstGeom prst="rect">
            <a:avLst/>
          </a:prstGeom>
          <a:noFill/>
          <a:ln w="9525">
            <a:noFill/>
            <a:miter lim="800000"/>
            <a:headEnd/>
            <a:tailEnd/>
          </a:ln>
          <a:effectLst/>
        </p:spPr>
        <p:txBody>
          <a:bodyPr>
            <a:spAutoFit/>
          </a:bodyPr>
          <a:lstStyle/>
          <a:p>
            <a:r>
              <a:rPr lang="en-US" dirty="0">
                <a:solidFill>
                  <a:srgbClr val="000066"/>
                </a:solidFill>
                <a:latin typeface="Tahoma" pitchFamily="34" charset="0"/>
              </a:rPr>
              <a:t>Ordering </a:t>
            </a:r>
            <a:r>
              <a:rPr lang="en-US" dirty="0" smtClean="0">
                <a:solidFill>
                  <a:srgbClr val="000066"/>
                </a:solidFill>
                <a:latin typeface="Tahoma" pitchFamily="34" charset="0"/>
              </a:rPr>
              <a:t>Cost</a:t>
            </a:r>
            <a:endParaRPr lang="en-US" dirty="0">
              <a:solidFill>
                <a:srgbClr val="000066"/>
              </a:solidFill>
              <a:latin typeface="Tahoma" pitchFamily="34" charset="0"/>
            </a:endParaRPr>
          </a:p>
        </p:txBody>
      </p:sp>
      <p:sp>
        <p:nvSpPr>
          <p:cNvPr id="57364" name="Freeform 20"/>
          <p:cNvSpPr>
            <a:spLocks/>
          </p:cNvSpPr>
          <p:nvPr/>
        </p:nvSpPr>
        <p:spPr bwMode="auto">
          <a:xfrm>
            <a:off x="1703388" y="2185988"/>
            <a:ext cx="5992812" cy="1339850"/>
          </a:xfrm>
          <a:custGeom>
            <a:avLst/>
            <a:gdLst/>
            <a:ahLst/>
            <a:cxnLst>
              <a:cxn ang="0">
                <a:pos x="0" y="0"/>
              </a:cxn>
              <a:cxn ang="0">
                <a:pos x="79" y="111"/>
              </a:cxn>
              <a:cxn ang="0">
                <a:pos x="304" y="377"/>
              </a:cxn>
              <a:cxn ang="0">
                <a:pos x="607" y="639"/>
              </a:cxn>
              <a:cxn ang="0">
                <a:pos x="847" y="788"/>
              </a:cxn>
              <a:cxn ang="0">
                <a:pos x="1125" y="841"/>
              </a:cxn>
              <a:cxn ang="0">
                <a:pos x="1648" y="768"/>
              </a:cxn>
              <a:cxn ang="0">
                <a:pos x="2310" y="563"/>
              </a:cxn>
              <a:cxn ang="0">
                <a:pos x="3295" y="207"/>
              </a:cxn>
              <a:cxn ang="0">
                <a:pos x="3775" y="15"/>
              </a:cxn>
            </a:cxnLst>
            <a:rect l="0" t="0" r="r" b="b"/>
            <a:pathLst>
              <a:path w="3775" h="844">
                <a:moveTo>
                  <a:pt x="0" y="0"/>
                </a:moveTo>
                <a:cubicBezTo>
                  <a:pt x="13" y="17"/>
                  <a:pt x="28" y="48"/>
                  <a:pt x="79" y="111"/>
                </a:cubicBezTo>
                <a:cubicBezTo>
                  <a:pt x="130" y="174"/>
                  <a:pt x="216" y="289"/>
                  <a:pt x="304" y="377"/>
                </a:cubicBezTo>
                <a:cubicBezTo>
                  <a:pt x="392" y="465"/>
                  <a:pt x="517" y="571"/>
                  <a:pt x="607" y="639"/>
                </a:cubicBezTo>
                <a:cubicBezTo>
                  <a:pt x="697" y="707"/>
                  <a:pt x="761" y="754"/>
                  <a:pt x="847" y="788"/>
                </a:cubicBezTo>
                <a:cubicBezTo>
                  <a:pt x="933" y="822"/>
                  <a:pt x="992" y="844"/>
                  <a:pt x="1125" y="841"/>
                </a:cubicBezTo>
                <a:cubicBezTo>
                  <a:pt x="1258" y="838"/>
                  <a:pt x="1450" y="814"/>
                  <a:pt x="1648" y="768"/>
                </a:cubicBezTo>
                <a:cubicBezTo>
                  <a:pt x="1846" y="722"/>
                  <a:pt x="2035" y="657"/>
                  <a:pt x="2310" y="563"/>
                </a:cubicBezTo>
                <a:cubicBezTo>
                  <a:pt x="2585" y="469"/>
                  <a:pt x="3051" y="298"/>
                  <a:pt x="3295" y="207"/>
                </a:cubicBezTo>
                <a:cubicBezTo>
                  <a:pt x="3539" y="116"/>
                  <a:pt x="3659" y="67"/>
                  <a:pt x="3775" y="15"/>
                </a:cubicBezTo>
              </a:path>
            </a:pathLst>
          </a:custGeom>
          <a:noFill/>
          <a:ln w="38100" cmpd="sng">
            <a:solidFill>
              <a:srgbClr val="CC0000"/>
            </a:solidFill>
            <a:round/>
            <a:headEnd/>
            <a:tailEnd/>
          </a:ln>
          <a:effectLst/>
        </p:spPr>
        <p:txBody>
          <a:bodyPr/>
          <a:lstStyle/>
          <a:p>
            <a:endParaRPr lang="en-US"/>
          </a:p>
        </p:txBody>
      </p:sp>
      <p:sp>
        <p:nvSpPr>
          <p:cNvPr id="57365" name="Text Box 21"/>
          <p:cNvSpPr txBox="1">
            <a:spLocks noChangeArrowheads="1"/>
          </p:cNvSpPr>
          <p:nvPr/>
        </p:nvSpPr>
        <p:spPr bwMode="auto">
          <a:xfrm>
            <a:off x="3733800" y="2362200"/>
            <a:ext cx="2667000" cy="457200"/>
          </a:xfrm>
          <a:prstGeom prst="rect">
            <a:avLst/>
          </a:prstGeom>
          <a:noFill/>
          <a:ln w="9525">
            <a:noFill/>
            <a:miter lim="800000"/>
            <a:headEnd/>
            <a:tailEnd/>
          </a:ln>
          <a:effectLst/>
        </p:spPr>
        <p:txBody>
          <a:bodyPr>
            <a:spAutoFit/>
          </a:bodyPr>
          <a:lstStyle/>
          <a:p>
            <a:r>
              <a:rPr lang="en-US">
                <a:solidFill>
                  <a:srgbClr val="000066"/>
                </a:solidFill>
                <a:latin typeface="Tahoma" pitchFamily="34" charset="0"/>
              </a:rPr>
              <a:t>Total Annual Cost</a:t>
            </a:r>
          </a:p>
        </p:txBody>
      </p:sp>
      <p:sp>
        <p:nvSpPr>
          <p:cNvPr id="57366" name="Rectangle 22"/>
          <p:cNvSpPr>
            <a:spLocks noGrp="1" noChangeArrowheads="1"/>
          </p:cNvSpPr>
          <p:nvPr>
            <p:ph type="title"/>
          </p:nvPr>
        </p:nvSpPr>
        <p:spPr>
          <a:xfrm>
            <a:off x="1295400" y="228600"/>
            <a:ext cx="7620000" cy="1066800"/>
          </a:xfrm>
          <a:noFill/>
          <a:ln/>
        </p:spPr>
        <p:txBody>
          <a:bodyPr/>
          <a:lstStyle/>
          <a:p>
            <a:r>
              <a:rPr lang="en-US" sz="3600"/>
              <a:t>Inventory Control</a:t>
            </a:r>
            <a:br>
              <a:rPr lang="en-US" sz="3600"/>
            </a:br>
            <a:r>
              <a:rPr lang="en-US" sz="3200"/>
              <a:t>Basic Economic Ordering Quantity Model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52"/>
                                        </p:tgtEl>
                                        <p:attrNameLst>
                                          <p:attrName>style.visibility</p:attrName>
                                        </p:attrNameLst>
                                      </p:cBhvr>
                                      <p:to>
                                        <p:strVal val="visible"/>
                                      </p:to>
                                    </p:set>
                                    <p:animEffect transition="in" filter="wipe(left)">
                                      <p:cBhvr>
                                        <p:cTn id="17" dur="1000"/>
                                        <p:tgtEl>
                                          <p:spTgt spid="5735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56"/>
                                        </p:tgtEl>
                                        <p:attrNameLst>
                                          <p:attrName>style.visibility</p:attrName>
                                        </p:attrNameLst>
                                      </p:cBhvr>
                                      <p:to>
                                        <p:strVal val="visible"/>
                                      </p:to>
                                    </p:set>
                                    <p:animEffect transition="in" filter="wipe(left)">
                                      <p:cBhvr>
                                        <p:cTn id="22" dur="500"/>
                                        <p:tgtEl>
                                          <p:spTgt spid="5735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361"/>
                                        </p:tgtEl>
                                        <p:attrNameLst>
                                          <p:attrName>style.visibility</p:attrName>
                                        </p:attrNameLst>
                                      </p:cBhvr>
                                      <p:to>
                                        <p:strVal val="visible"/>
                                      </p:to>
                                    </p:set>
                                    <p:animEffect transition="in" filter="wipe(left)">
                                      <p:cBhvr>
                                        <p:cTn id="27" dur="1000"/>
                                        <p:tgtEl>
                                          <p:spTgt spid="5736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362"/>
                                        </p:tgtEl>
                                        <p:attrNameLst>
                                          <p:attrName>style.visibility</p:attrName>
                                        </p:attrNameLst>
                                      </p:cBhvr>
                                      <p:to>
                                        <p:strVal val="visible"/>
                                      </p:to>
                                    </p:set>
                                    <p:animEffect transition="in" filter="wipe(left)">
                                      <p:cBhvr>
                                        <p:cTn id="32" dur="500"/>
                                        <p:tgtEl>
                                          <p:spTgt spid="5736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7364"/>
                                        </p:tgtEl>
                                        <p:attrNameLst>
                                          <p:attrName>style.visibility</p:attrName>
                                        </p:attrNameLst>
                                      </p:cBhvr>
                                      <p:to>
                                        <p:strVal val="visible"/>
                                      </p:to>
                                    </p:set>
                                    <p:animEffect transition="in" filter="wipe(left)">
                                      <p:cBhvr>
                                        <p:cTn id="37" dur="1000"/>
                                        <p:tgtEl>
                                          <p:spTgt spid="5736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7365"/>
                                        </p:tgtEl>
                                        <p:attrNameLst>
                                          <p:attrName>style.visibility</p:attrName>
                                        </p:attrNameLst>
                                      </p:cBhvr>
                                      <p:to>
                                        <p:strVal val="visible"/>
                                      </p:to>
                                    </p:set>
                                    <p:animEffect transition="in" filter="wipe(left)">
                                      <p:cBhvr>
                                        <p:cTn id="42" dur="500"/>
                                        <p:tgtEl>
                                          <p:spTgt spid="5736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7359"/>
                                        </p:tgtEl>
                                        <p:attrNameLst>
                                          <p:attrName>style.visibility</p:attrName>
                                        </p:attrNameLst>
                                      </p:cBhvr>
                                      <p:to>
                                        <p:strVal val="visible"/>
                                      </p:to>
                                    </p:set>
                                    <p:animEffect transition="in" filter="wipe(up)">
                                      <p:cBhvr>
                                        <p:cTn id="47" dur="500"/>
                                        <p:tgtEl>
                                          <p:spTgt spid="5735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57360"/>
                                        </p:tgtEl>
                                        <p:attrNameLst>
                                          <p:attrName>style.visibility</p:attrName>
                                        </p:attrNameLst>
                                      </p:cBhvr>
                                      <p:to>
                                        <p:strVal val="visible"/>
                                      </p:to>
                                    </p:set>
                                    <p:animEffect transition="in" filter="wipe(left)">
                                      <p:cBhvr>
                                        <p:cTn id="52" dur="500"/>
                                        <p:tgtEl>
                                          <p:spTgt spid="57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2" grpId="0" animBg="1"/>
      <p:bldP spid="57356" grpId="0"/>
      <p:bldP spid="57359" grpId="0" animBg="1"/>
      <p:bldP spid="57360" grpId="0"/>
      <p:bldP spid="57361" grpId="0" animBg="1"/>
      <p:bldP spid="57362" grpId="0"/>
      <p:bldP spid="57364" grpId="0" animBg="1"/>
      <p:bldP spid="5736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600" dirty="0" smtClean="0"/>
              <a:t>Figure 9-2:  Determining EOQ by Use of a Graph</a:t>
            </a:r>
            <a:endParaRPr lang="en-US" sz="3600" dirty="0" smtClean="0">
              <a:solidFill>
                <a:srgbClr val="000080"/>
              </a:solidFill>
            </a:endParaRPr>
          </a:p>
        </p:txBody>
      </p:sp>
      <p:pic>
        <p:nvPicPr>
          <p:cNvPr id="17411" name="Picture 3" descr="fig9-2"/>
          <p:cNvPicPr>
            <a:picLocks noGrp="1" noChangeAspect="1" noChangeArrowheads="1"/>
          </p:cNvPicPr>
          <p:nvPr>
            <p:ph idx="1"/>
          </p:nvPr>
        </p:nvPicPr>
        <p:blipFill>
          <a:blip r:embed="rId3" cstate="print"/>
          <a:srcRect/>
          <a:stretch>
            <a:fillRect/>
          </a:stretch>
        </p:blipFill>
        <p:spPr>
          <a:xfrm>
            <a:off x="914400" y="1676400"/>
            <a:ext cx="5334000" cy="4426153"/>
          </a:xfrm>
          <a:noFill/>
        </p:spPr>
      </p:pic>
      <p:sp>
        <p:nvSpPr>
          <p:cNvPr id="17412" name="Footer Placeholder 4"/>
          <p:cNvSpPr>
            <a:spLocks noGrp="1"/>
          </p:cNvSpPr>
          <p:nvPr>
            <p:ph type="ftr" sz="quarter" idx="10"/>
          </p:nvPr>
        </p:nvSpPr>
        <p:spPr>
          <a:noFill/>
        </p:spPr>
        <p:txBody>
          <a:bodyPr/>
          <a:lstStyle/>
          <a:p>
            <a:r>
              <a:rPr lang="en-US" smtClean="0"/>
              <a:t>© 2008 Prentice Hall</a:t>
            </a:r>
          </a:p>
        </p:txBody>
      </p:sp>
      <p:sp>
        <p:nvSpPr>
          <p:cNvPr id="17413" name="Slide Number Placeholder 5"/>
          <p:cNvSpPr>
            <a:spLocks noGrp="1"/>
          </p:cNvSpPr>
          <p:nvPr>
            <p:ph type="sldNum" sz="quarter" idx="11"/>
          </p:nvPr>
        </p:nvSpPr>
        <p:spPr>
          <a:noFill/>
        </p:spPr>
        <p:txBody>
          <a:bodyPr/>
          <a:lstStyle/>
          <a:p>
            <a:r>
              <a:rPr lang="en-US" smtClean="0"/>
              <a:t>9-</a:t>
            </a:r>
            <a:fld id="{61944426-FA1C-48D9-8EF5-C6E0B7945803}" type="slidenum">
              <a:rPr lang="en-US" smtClean="0"/>
              <a:pPr/>
              <a:t>28</a:t>
            </a:fld>
            <a:endParaRPr lang="en-US"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dirty="0" smtClean="0"/>
              <a:t>Table 9-3:  EOQ Cost Calculations</a:t>
            </a:r>
            <a:endParaRPr lang="en-US" sz="4000" dirty="0" smtClean="0">
              <a:solidFill>
                <a:srgbClr val="000080"/>
              </a:solidFill>
            </a:endParaRPr>
          </a:p>
        </p:txBody>
      </p:sp>
      <p:graphicFrame>
        <p:nvGraphicFramePr>
          <p:cNvPr id="325635" name="Group 3"/>
          <p:cNvGraphicFramePr>
            <a:graphicFrameLocks noGrp="1"/>
          </p:cNvGraphicFramePr>
          <p:nvPr>
            <p:ph idx="1"/>
          </p:nvPr>
        </p:nvGraphicFramePr>
        <p:xfrm>
          <a:off x="457201" y="1905002"/>
          <a:ext cx="8305799" cy="3764278"/>
        </p:xfrm>
        <a:graphic>
          <a:graphicData uri="http://schemas.openxmlformats.org/drawingml/2006/table">
            <a:tbl>
              <a:tblPr/>
              <a:tblGrid>
                <a:gridCol w="1307394"/>
                <a:gridCol w="1230489"/>
                <a:gridCol w="1538111"/>
                <a:gridCol w="1538111"/>
                <a:gridCol w="2691694"/>
              </a:tblGrid>
              <a:tr h="905333">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dirty="0" smtClean="0">
                          <a:ln>
                            <a:noFill/>
                          </a:ln>
                          <a:solidFill>
                            <a:schemeClr val="accent6"/>
                          </a:solidFill>
                          <a:effectLst/>
                          <a:latin typeface="+mj-lt"/>
                        </a:rPr>
                        <a:t>Number of orders per year</a:t>
                      </a:r>
                    </a:p>
                  </a:txBody>
                  <a:tcPr horzOverflow="overflow">
                    <a:lnL cap="flat">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dirty="0" smtClean="0">
                          <a:ln>
                            <a:noFill/>
                          </a:ln>
                          <a:solidFill>
                            <a:schemeClr val="accent6"/>
                          </a:solidFill>
                          <a:effectLst/>
                          <a:latin typeface="+mj-lt"/>
                        </a:rPr>
                        <a:t>Order size ($)</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smtClean="0">
                          <a:ln>
                            <a:noFill/>
                          </a:ln>
                          <a:solidFill>
                            <a:schemeClr val="accent6"/>
                          </a:solidFill>
                          <a:effectLst/>
                          <a:latin typeface="+mj-lt"/>
                        </a:rPr>
                        <a:t>Ordering cost ($)</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smtClean="0">
                          <a:ln>
                            <a:noFill/>
                          </a:ln>
                          <a:solidFill>
                            <a:schemeClr val="accent6"/>
                          </a:solidFill>
                          <a:effectLst/>
                          <a:latin typeface="+mj-lt"/>
                        </a:rPr>
                        <a:t>Carrying cost ($)</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700" b="1" i="0" u="none" strike="noStrike" cap="none" normalizeH="0" baseline="0" smtClean="0">
                          <a:ln>
                            <a:noFill/>
                          </a:ln>
                          <a:solidFill>
                            <a:schemeClr val="accent6"/>
                          </a:solidFill>
                          <a:effectLst/>
                          <a:latin typeface="+mj-lt"/>
                        </a:rPr>
                        <a:t>Total cost (sum of ordering and carrying cost) ($)</a:t>
                      </a:r>
                    </a:p>
                  </a:txBody>
                  <a:tcPr horzOverflow="overflow">
                    <a:lnL>
                      <a:noFill/>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a:t>
                      </a:r>
                    </a:p>
                  </a:txBody>
                  <a:tcPr horzOverflow="overflow">
                    <a:lnL cap="flat">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1,000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25</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125</a:t>
                      </a:r>
                    </a:p>
                  </a:txBody>
                  <a:tcPr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2</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500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50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50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100</a:t>
                      </a:r>
                    </a:p>
                  </a:txBody>
                  <a:tcPr horzOverflow="overflow">
                    <a:lnL>
                      <a:noFill/>
                    </a:lnL>
                    <a:lnR cap="flat">
                      <a:noFill/>
                    </a:lnR>
                    <a:lnT>
                      <a:noFill/>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3</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333</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75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33</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108</a:t>
                      </a:r>
                    </a:p>
                  </a:txBody>
                  <a:tcPr horzOverflow="overflow">
                    <a:lnL>
                      <a:noFill/>
                    </a:lnL>
                    <a:lnR cap="flat">
                      <a:noFill/>
                    </a:lnR>
                    <a:lnT>
                      <a:noFill/>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4</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250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100 </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  25</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125</a:t>
                      </a:r>
                    </a:p>
                  </a:txBody>
                  <a:tcPr horzOverflow="overflow">
                    <a:lnL>
                      <a:noFill/>
                    </a:lnL>
                    <a:lnR cap="flat">
                      <a:noFill/>
                    </a:lnR>
                    <a:lnT>
                      <a:noFill/>
                    </a:lnT>
                    <a:lnB>
                      <a:noFill/>
                    </a:lnB>
                    <a:lnTlToBr>
                      <a:noFill/>
                    </a:lnTlToBr>
                    <a:lnBlToTr>
                      <a:noFill/>
                    </a:lnBlToTr>
                    <a:noFill/>
                  </a:tcPr>
                </a:tc>
              </a:tr>
              <a:tr h="5717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5</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125</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smtClean="0">
                          <a:ln>
                            <a:noFill/>
                          </a:ln>
                          <a:solidFill>
                            <a:schemeClr val="accent6"/>
                          </a:solidFill>
                          <a:effectLst/>
                          <a:latin typeface="+mj-lt"/>
                        </a:rPr>
                        <a:t>  20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3000" b="0" i="0" u="none" strike="noStrike" cap="none" normalizeH="0" baseline="0" dirty="0" smtClean="0">
                          <a:ln>
                            <a:noFill/>
                          </a:ln>
                          <a:solidFill>
                            <a:schemeClr val="accent6"/>
                          </a:solidFill>
                          <a:effectLst/>
                          <a:latin typeface="+mj-lt"/>
                        </a:rPr>
                        <a:t>145</a:t>
                      </a:r>
                    </a:p>
                  </a:txBody>
                  <a:tcPr horzOverflow="overflow">
                    <a:lnL>
                      <a:noFill/>
                    </a:lnL>
                    <a:lnR cap="flat">
                      <a:noFill/>
                    </a:lnR>
                    <a:lnT>
                      <a:noFill/>
                    </a:lnT>
                    <a:lnB cap="flat">
                      <a:noFill/>
                    </a:lnB>
                    <a:lnTlToBr>
                      <a:noFill/>
                    </a:lnTlToBr>
                    <a:lnBlToTr>
                      <a:noFill/>
                    </a:lnBlToTr>
                    <a:noFill/>
                  </a:tcPr>
                </a:tc>
              </a:tr>
            </a:tbl>
          </a:graphicData>
        </a:graphic>
      </p:graphicFrame>
      <p:sp>
        <p:nvSpPr>
          <p:cNvPr id="18467" name="Footer Placeholder 4"/>
          <p:cNvSpPr>
            <a:spLocks noGrp="1"/>
          </p:cNvSpPr>
          <p:nvPr>
            <p:ph type="ftr" sz="quarter" idx="10"/>
          </p:nvPr>
        </p:nvSpPr>
        <p:spPr>
          <a:noFill/>
        </p:spPr>
        <p:txBody>
          <a:bodyPr/>
          <a:lstStyle/>
          <a:p>
            <a:r>
              <a:rPr lang="en-US" smtClean="0"/>
              <a:t>© 2008 Prentice Hall</a:t>
            </a:r>
          </a:p>
        </p:txBody>
      </p:sp>
      <p:sp>
        <p:nvSpPr>
          <p:cNvPr id="18468" name="Slide Number Placeholder 5"/>
          <p:cNvSpPr>
            <a:spLocks noGrp="1"/>
          </p:cNvSpPr>
          <p:nvPr>
            <p:ph type="sldNum" sz="quarter" idx="11"/>
          </p:nvPr>
        </p:nvSpPr>
        <p:spPr>
          <a:noFill/>
        </p:spPr>
        <p:txBody>
          <a:bodyPr/>
          <a:lstStyle/>
          <a:p>
            <a:r>
              <a:rPr lang="en-US" smtClean="0"/>
              <a:t>9-</a:t>
            </a:r>
            <a:fld id="{C235B3A4-0683-4212-A18A-DB61AD0C2CCE}" type="slidenum">
              <a:rPr lang="en-US" smtClean="0"/>
              <a:pPr/>
              <a:t>29</a:t>
            </a:fld>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Inventory Management</a:t>
            </a:r>
          </a:p>
        </p:txBody>
      </p:sp>
      <p:sp>
        <p:nvSpPr>
          <p:cNvPr id="4099" name="Rectangle 3"/>
          <p:cNvSpPr>
            <a:spLocks noGrp="1" noChangeArrowheads="1"/>
          </p:cNvSpPr>
          <p:nvPr>
            <p:ph sz="half" idx="1"/>
          </p:nvPr>
        </p:nvSpPr>
        <p:spPr>
          <a:xfrm>
            <a:off x="228600" y="1600200"/>
            <a:ext cx="4419600" cy="4495800"/>
          </a:xfrm>
        </p:spPr>
        <p:txBody>
          <a:bodyPr/>
          <a:lstStyle/>
          <a:p>
            <a:r>
              <a:rPr lang="en-US" b="1" smtClean="0"/>
              <a:t>Key Terms</a:t>
            </a:r>
          </a:p>
          <a:p>
            <a:pPr lvl="1">
              <a:spcBef>
                <a:spcPct val="0"/>
              </a:spcBef>
            </a:pPr>
            <a:r>
              <a:rPr lang="en-US" smtClean="0"/>
              <a:t>ABC analysis</a:t>
            </a:r>
          </a:p>
          <a:p>
            <a:pPr lvl="1">
              <a:spcBef>
                <a:spcPct val="0"/>
              </a:spcBef>
            </a:pPr>
            <a:r>
              <a:rPr lang="en-US" smtClean="0"/>
              <a:t>Complementary products</a:t>
            </a:r>
          </a:p>
          <a:p>
            <a:pPr lvl="1">
              <a:spcBef>
                <a:spcPct val="0"/>
              </a:spcBef>
            </a:pPr>
            <a:r>
              <a:rPr lang="en-US" smtClean="0"/>
              <a:t>Cycle (base) stock</a:t>
            </a:r>
          </a:p>
          <a:p>
            <a:pPr lvl="1">
              <a:spcBef>
                <a:spcPct val="0"/>
              </a:spcBef>
            </a:pPr>
            <a:r>
              <a:rPr lang="en-US" smtClean="0"/>
              <a:t>Dead inventory</a:t>
            </a:r>
          </a:p>
          <a:p>
            <a:pPr lvl="1">
              <a:spcBef>
                <a:spcPct val="0"/>
              </a:spcBef>
            </a:pPr>
            <a:r>
              <a:rPr lang="en-US" smtClean="0"/>
              <a:t>Economic order quantity (EOQ)</a:t>
            </a:r>
          </a:p>
          <a:p>
            <a:pPr lvl="1">
              <a:spcBef>
                <a:spcPct val="0"/>
              </a:spcBef>
            </a:pPr>
            <a:r>
              <a:rPr lang="en-US" smtClean="0"/>
              <a:t>Fixed order interval system</a:t>
            </a:r>
          </a:p>
          <a:p>
            <a:pPr lvl="1">
              <a:spcBef>
                <a:spcPct val="0"/>
              </a:spcBef>
            </a:pPr>
            <a:r>
              <a:rPr lang="en-US" smtClean="0"/>
              <a:t>Fixed order quantity system</a:t>
            </a:r>
          </a:p>
          <a:p>
            <a:pPr lvl="1">
              <a:spcBef>
                <a:spcPct val="0"/>
              </a:spcBef>
            </a:pPr>
            <a:r>
              <a:rPr lang="en-US" smtClean="0"/>
              <a:t>Inventory</a:t>
            </a:r>
          </a:p>
          <a:p>
            <a:pPr lvl="1">
              <a:buFontTx/>
              <a:buNone/>
            </a:pPr>
            <a:endParaRPr lang="en-US" sz="2900" b="1" smtClean="0"/>
          </a:p>
        </p:txBody>
      </p:sp>
      <p:sp>
        <p:nvSpPr>
          <p:cNvPr id="4100" name="Rectangle 4"/>
          <p:cNvSpPr>
            <a:spLocks noGrp="1" noChangeArrowheads="1"/>
          </p:cNvSpPr>
          <p:nvPr>
            <p:ph sz="half" idx="2"/>
          </p:nvPr>
        </p:nvSpPr>
        <p:spPr>
          <a:xfrm>
            <a:off x="4724400" y="1600200"/>
            <a:ext cx="4038600" cy="4411663"/>
          </a:xfrm>
        </p:spPr>
        <p:txBody>
          <a:bodyPr/>
          <a:lstStyle/>
          <a:p>
            <a:r>
              <a:rPr lang="en-US" b="1" smtClean="0"/>
              <a:t>Key Terms</a:t>
            </a:r>
          </a:p>
          <a:p>
            <a:pPr lvl="1">
              <a:spcBef>
                <a:spcPct val="0"/>
              </a:spcBef>
            </a:pPr>
            <a:r>
              <a:rPr lang="en-US" smtClean="0"/>
              <a:t>Inventory carrying (holding) costs</a:t>
            </a:r>
          </a:p>
          <a:p>
            <a:pPr lvl="1">
              <a:spcBef>
                <a:spcPct val="0"/>
              </a:spcBef>
            </a:pPr>
            <a:r>
              <a:rPr lang="en-US" smtClean="0"/>
              <a:t>Inventory flow diagram</a:t>
            </a:r>
          </a:p>
          <a:p>
            <a:pPr lvl="1">
              <a:spcBef>
                <a:spcPct val="0"/>
              </a:spcBef>
            </a:pPr>
            <a:r>
              <a:rPr lang="en-US" smtClean="0"/>
              <a:t>Inventory shrinkage</a:t>
            </a:r>
          </a:p>
          <a:p>
            <a:pPr lvl="1">
              <a:spcBef>
                <a:spcPct val="0"/>
              </a:spcBef>
            </a:pPr>
            <a:r>
              <a:rPr lang="en-US" smtClean="0"/>
              <a:t>Inventory turnover</a:t>
            </a:r>
          </a:p>
          <a:p>
            <a:pPr lvl="1">
              <a:spcBef>
                <a:spcPct val="0"/>
              </a:spcBef>
            </a:pPr>
            <a:r>
              <a:rPr lang="en-US" smtClean="0"/>
              <a:t>Just-in-time (JIT) approach</a:t>
            </a:r>
          </a:p>
          <a:p>
            <a:pPr lvl="1">
              <a:spcBef>
                <a:spcPct val="0"/>
              </a:spcBef>
            </a:pPr>
            <a:r>
              <a:rPr lang="en-US" smtClean="0"/>
              <a:t>Nodes</a:t>
            </a:r>
          </a:p>
          <a:p>
            <a:pPr lvl="1">
              <a:spcBef>
                <a:spcPct val="0"/>
              </a:spcBef>
            </a:pPr>
            <a:r>
              <a:rPr lang="en-US" smtClean="0"/>
              <a:t>Pipeline (in-transit) stock</a:t>
            </a:r>
          </a:p>
          <a:p>
            <a:pPr lvl="1">
              <a:buFontTx/>
              <a:buNone/>
            </a:pPr>
            <a:endParaRPr lang="en-US" sz="2900" b="1" smtClean="0"/>
          </a:p>
          <a:p>
            <a:pPr lvl="2">
              <a:buFont typeface="Monotype Sorts" pitchFamily="2" charset="2"/>
              <a:buNone/>
            </a:pPr>
            <a:endParaRPr lang="en-US" sz="2600" b="1" smtClean="0"/>
          </a:p>
        </p:txBody>
      </p:sp>
      <p:sp>
        <p:nvSpPr>
          <p:cNvPr id="4101" name="Footer Placeholder 5"/>
          <p:cNvSpPr>
            <a:spLocks noGrp="1"/>
          </p:cNvSpPr>
          <p:nvPr>
            <p:ph type="ftr" sz="quarter" idx="10"/>
          </p:nvPr>
        </p:nvSpPr>
        <p:spPr>
          <a:noFill/>
        </p:spPr>
        <p:txBody>
          <a:bodyPr/>
          <a:lstStyle/>
          <a:p>
            <a:r>
              <a:rPr lang="en-US" smtClean="0"/>
              <a:t>© 2008 Prentice Hall</a:t>
            </a:r>
          </a:p>
        </p:txBody>
      </p:sp>
      <p:sp>
        <p:nvSpPr>
          <p:cNvPr id="4102" name="Slide Number Placeholder 6"/>
          <p:cNvSpPr>
            <a:spLocks noGrp="1"/>
          </p:cNvSpPr>
          <p:nvPr>
            <p:ph type="sldNum" sz="quarter" idx="11"/>
          </p:nvPr>
        </p:nvSpPr>
        <p:spPr>
          <a:noFill/>
        </p:spPr>
        <p:txBody>
          <a:bodyPr/>
          <a:lstStyle/>
          <a:p>
            <a:r>
              <a:rPr lang="en-US" smtClean="0"/>
              <a:t>9-</a:t>
            </a:r>
            <a:fld id="{5089726A-D560-4CA1-A1AE-B612C80FFC43}" type="slidenum">
              <a:rPr lang="en-US" smtClean="0"/>
              <a:pPr/>
              <a:t>3</a:t>
            </a:fld>
            <a:endParaRPr lang="en-US"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600" dirty="0" smtClean="0"/>
              <a:t>Table 9-2:  Determination of Safety Stock Level</a:t>
            </a:r>
          </a:p>
        </p:txBody>
      </p:sp>
      <p:graphicFrame>
        <p:nvGraphicFramePr>
          <p:cNvPr id="320515" name="Group 3"/>
          <p:cNvGraphicFramePr>
            <a:graphicFrameLocks noGrp="1"/>
          </p:cNvGraphicFramePr>
          <p:nvPr>
            <p:ph idx="1"/>
          </p:nvPr>
        </p:nvGraphicFramePr>
        <p:xfrm>
          <a:off x="152400" y="1719263"/>
          <a:ext cx="8839200" cy="3840480"/>
        </p:xfrm>
        <a:graphic>
          <a:graphicData uri="http://schemas.openxmlformats.org/drawingml/2006/table">
            <a:tbl>
              <a:tblPr/>
              <a:tblGrid>
                <a:gridCol w="1828800"/>
                <a:gridCol w="1752600"/>
                <a:gridCol w="1143000"/>
                <a:gridCol w="1447800"/>
                <a:gridCol w="1295400"/>
                <a:gridCol w="1371600"/>
              </a:tblGrid>
              <a:tr h="102393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Number of Units of Safety Stock</a:t>
                      </a:r>
                    </a:p>
                  </a:txBody>
                  <a:tcPr horzOverflow="overflow">
                    <a:lnL cap="flat">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Total Value of Safety Stock ($480 per Unit)</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25% Annual Carrying Cost</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Carrying Cost of Incremental Safety Stock</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Number of Additional Orders Filled</a:t>
                      </a:r>
                    </a:p>
                  </a:txBody>
                  <a:tcPr horzOverflow="overflow">
                    <a:lnL>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600" b="1" i="0" u="none" strike="noStrike" cap="none" normalizeH="0" baseline="0" dirty="0" smtClean="0">
                          <a:ln>
                            <a:noFill/>
                          </a:ln>
                          <a:solidFill>
                            <a:schemeClr val="accent6"/>
                          </a:solidFill>
                          <a:effectLst/>
                          <a:latin typeface="+mj-lt"/>
                        </a:rPr>
                        <a:t>Additional </a:t>
                      </a:r>
                      <a:r>
                        <a:rPr kumimoji="0" lang="en-US" sz="1600" b="1" i="0" u="none" strike="noStrike" cap="none" normalizeH="0" baseline="0" dirty="0" err="1" smtClean="0">
                          <a:ln>
                            <a:noFill/>
                          </a:ln>
                          <a:solidFill>
                            <a:schemeClr val="accent6"/>
                          </a:solidFill>
                          <a:effectLst/>
                          <a:latin typeface="+mj-lt"/>
                        </a:rPr>
                        <a:t>Stockout</a:t>
                      </a:r>
                      <a:r>
                        <a:rPr kumimoji="0" lang="en-US" sz="1600" b="1" i="0" u="none" strike="noStrike" cap="none" normalizeH="0" baseline="0" dirty="0" smtClean="0">
                          <a:ln>
                            <a:noFill/>
                          </a:ln>
                          <a:solidFill>
                            <a:schemeClr val="accent6"/>
                          </a:solidFill>
                          <a:effectLst/>
                          <a:latin typeface="+mj-lt"/>
                        </a:rPr>
                        <a:t> Costs Avoided</a:t>
                      </a:r>
                    </a:p>
                  </a:txBody>
                  <a:tcPr horzOverflow="overflow">
                    <a:lnL>
                      <a:noFill/>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10</a:t>
                      </a:r>
                    </a:p>
                  </a:txBody>
                  <a:tcPr horzOverflow="overflow">
                    <a:lnL cap="flat">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$4,800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$1,200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$1,200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20</a:t>
                      </a:r>
                    </a:p>
                  </a:txBody>
                  <a:tcPr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$6,481.00</a:t>
                      </a:r>
                    </a:p>
                  </a:txBody>
                  <a:tcPr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20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9,600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2,400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16</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5,184.80</a:t>
                      </a: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30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14,400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3,600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12</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3,888.60</a:t>
                      </a: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40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19,200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4,800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2,592.40</a:t>
                      </a: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50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24,000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6,000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6</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1,944.30</a:t>
                      </a: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60</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28,800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7,200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1,200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4</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1,296.20</a:t>
                      </a:r>
                    </a:p>
                  </a:txBody>
                  <a:tcPr horzOverflow="overflow">
                    <a:lnL>
                      <a:noFill/>
                    </a:lnL>
                    <a:lnR cap="flat">
                      <a:noFill/>
                    </a:lnR>
                    <a:lnT>
                      <a:noFill/>
                    </a:lnT>
                    <a:lnB>
                      <a:noFill/>
                    </a:lnB>
                    <a:lnTlToBr>
                      <a:noFill/>
                    </a:lnTlToBr>
                    <a:lnBlToTr>
                      <a:noFill/>
                    </a:lnBlToTr>
                    <a:noFill/>
                  </a:tcPr>
                </a:tc>
              </a:tr>
              <a:tr h="18097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70</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33,600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smtClean="0">
                          <a:ln>
                            <a:noFill/>
                          </a:ln>
                          <a:solidFill>
                            <a:schemeClr val="accent6"/>
                          </a:solidFill>
                          <a:effectLst/>
                          <a:latin typeface="+mj-lt"/>
                        </a:rPr>
                        <a:t>  8,400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1,200</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3</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000" b="0" i="0" u="none" strike="noStrike" cap="none" normalizeH="0" baseline="0" dirty="0" smtClean="0">
                          <a:ln>
                            <a:noFill/>
                          </a:ln>
                          <a:solidFill>
                            <a:schemeClr val="accent6"/>
                          </a:solidFill>
                          <a:effectLst/>
                          <a:latin typeface="+mj-lt"/>
                        </a:rPr>
                        <a:t>    972.15</a:t>
                      </a:r>
                    </a:p>
                  </a:txBody>
                  <a:tcPr horzOverflow="overflow">
                    <a:lnL>
                      <a:noFill/>
                    </a:lnL>
                    <a:lnR cap="flat">
                      <a:noFill/>
                    </a:lnR>
                    <a:lnT>
                      <a:noFill/>
                    </a:lnT>
                    <a:lnB cap="flat">
                      <a:noFill/>
                    </a:lnB>
                    <a:lnTlToBr>
                      <a:noFill/>
                    </a:lnTlToBr>
                    <a:lnBlToTr>
                      <a:noFill/>
                    </a:lnBlToTr>
                    <a:noFill/>
                  </a:tcPr>
                </a:tc>
              </a:tr>
            </a:tbl>
          </a:graphicData>
        </a:graphic>
      </p:graphicFrame>
      <p:sp>
        <p:nvSpPr>
          <p:cNvPr id="13365" name="Footer Placeholder 4"/>
          <p:cNvSpPr>
            <a:spLocks noGrp="1"/>
          </p:cNvSpPr>
          <p:nvPr>
            <p:ph type="ftr" sz="quarter" idx="10"/>
          </p:nvPr>
        </p:nvSpPr>
        <p:spPr>
          <a:noFill/>
        </p:spPr>
        <p:txBody>
          <a:bodyPr/>
          <a:lstStyle/>
          <a:p>
            <a:r>
              <a:rPr lang="en-US" smtClean="0"/>
              <a:t>© 2008 Prentice Hall</a:t>
            </a:r>
          </a:p>
        </p:txBody>
      </p:sp>
      <p:sp>
        <p:nvSpPr>
          <p:cNvPr id="13366" name="Slide Number Placeholder 5"/>
          <p:cNvSpPr>
            <a:spLocks noGrp="1"/>
          </p:cNvSpPr>
          <p:nvPr>
            <p:ph type="sldNum" sz="quarter" idx="11"/>
          </p:nvPr>
        </p:nvSpPr>
        <p:spPr>
          <a:noFill/>
        </p:spPr>
        <p:txBody>
          <a:bodyPr/>
          <a:lstStyle/>
          <a:p>
            <a:r>
              <a:rPr lang="en-US" smtClean="0"/>
              <a:t>9-</a:t>
            </a:r>
            <a:fld id="{B650FF9C-2B09-4A3F-B137-254B94CAE0CF}" type="slidenum">
              <a:rPr lang="en-US" smtClean="0"/>
              <a:pPr/>
              <a:t>30</a:t>
            </a:fld>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19200" y="274638"/>
            <a:ext cx="7696200" cy="1143000"/>
          </a:xfrm>
        </p:spPr>
        <p:txBody>
          <a:bodyPr/>
          <a:lstStyle/>
          <a:p>
            <a:r>
              <a:rPr lang="en-US" sz="3600" dirty="0" smtClean="0"/>
              <a:t>Determination </a:t>
            </a:r>
            <a:r>
              <a:rPr lang="en-US" sz="3600" dirty="0" smtClean="0"/>
              <a:t>of Safety Stock </a:t>
            </a:r>
            <a:r>
              <a:rPr lang="en-US" sz="3600" dirty="0" smtClean="0"/>
              <a:t>Level:</a:t>
            </a:r>
            <a:br>
              <a:rPr lang="en-US" sz="3600" dirty="0" smtClean="0"/>
            </a:br>
            <a:r>
              <a:rPr lang="en-US" sz="3600" dirty="0" smtClean="0"/>
              <a:t>Using Service Level</a:t>
            </a:r>
            <a:endParaRPr lang="en-US" sz="3600" dirty="0" smtClean="0"/>
          </a:p>
        </p:txBody>
      </p:sp>
      <p:sp>
        <p:nvSpPr>
          <p:cNvPr id="13365" name="Footer Placeholder 4"/>
          <p:cNvSpPr>
            <a:spLocks noGrp="1"/>
          </p:cNvSpPr>
          <p:nvPr>
            <p:ph type="ftr" sz="quarter" idx="10"/>
          </p:nvPr>
        </p:nvSpPr>
        <p:spPr>
          <a:noFill/>
        </p:spPr>
        <p:txBody>
          <a:bodyPr/>
          <a:lstStyle/>
          <a:p>
            <a:r>
              <a:rPr lang="en-US" smtClean="0"/>
              <a:t>© 2008 Prentice Hall</a:t>
            </a:r>
          </a:p>
        </p:txBody>
      </p:sp>
      <p:sp>
        <p:nvSpPr>
          <p:cNvPr id="13366" name="Slide Number Placeholder 5"/>
          <p:cNvSpPr>
            <a:spLocks noGrp="1"/>
          </p:cNvSpPr>
          <p:nvPr>
            <p:ph type="sldNum" sz="quarter" idx="11"/>
          </p:nvPr>
        </p:nvSpPr>
        <p:spPr>
          <a:noFill/>
        </p:spPr>
        <p:txBody>
          <a:bodyPr/>
          <a:lstStyle/>
          <a:p>
            <a:r>
              <a:rPr lang="en-US" smtClean="0"/>
              <a:t>9-</a:t>
            </a:r>
            <a:fld id="{B650FF9C-2B09-4A3F-B137-254B94CAE0CF}" type="slidenum">
              <a:rPr lang="en-US" smtClean="0"/>
              <a:pPr/>
              <a:t>31</a:t>
            </a:fld>
            <a:endParaRPr lang="en-US" smtClean="0"/>
          </a:p>
        </p:txBody>
      </p:sp>
      <p:sp>
        <p:nvSpPr>
          <p:cNvPr id="23" name="TextBox 22"/>
          <p:cNvSpPr txBox="1"/>
          <p:nvPr/>
        </p:nvSpPr>
        <p:spPr>
          <a:xfrm>
            <a:off x="4038600" y="5562600"/>
            <a:ext cx="1219200" cy="584775"/>
          </a:xfrm>
          <a:prstGeom prst="rect">
            <a:avLst/>
          </a:prstGeom>
          <a:noFill/>
        </p:spPr>
        <p:txBody>
          <a:bodyPr wrap="square" rtlCol="0">
            <a:spAutoFit/>
          </a:bodyPr>
          <a:lstStyle/>
          <a:p>
            <a:r>
              <a:rPr lang="en-US" sz="1600" dirty="0" smtClean="0">
                <a:solidFill>
                  <a:schemeClr val="accent6"/>
                </a:solidFill>
                <a:latin typeface="+mn-lt"/>
              </a:rPr>
              <a:t>Forecasted Demand</a:t>
            </a:r>
            <a:endParaRPr lang="en-US" sz="1600" dirty="0">
              <a:solidFill>
                <a:schemeClr val="accent6"/>
              </a:solidFill>
              <a:latin typeface="+mn-lt"/>
            </a:endParaRPr>
          </a:p>
        </p:txBody>
      </p:sp>
      <p:cxnSp>
        <p:nvCxnSpPr>
          <p:cNvPr id="24" name="Straight Connector 23"/>
          <p:cNvCxnSpPr/>
          <p:nvPr/>
        </p:nvCxnSpPr>
        <p:spPr bwMode="auto">
          <a:xfrm rot="5400000" flipH="1" flipV="1">
            <a:off x="4677850" y="4389950"/>
            <a:ext cx="2535858" cy="4358"/>
          </a:xfrm>
          <a:prstGeom prst="line">
            <a:avLst/>
          </a:prstGeom>
          <a:noFill/>
          <a:ln w="9525" cap="flat" cmpd="sng" algn="ctr">
            <a:solidFill>
              <a:srgbClr val="000066"/>
            </a:solidFill>
            <a:prstDash val="solid"/>
            <a:round/>
            <a:headEnd type="none" w="med" len="med"/>
            <a:tailEnd type="none" w="med" len="med"/>
          </a:ln>
          <a:effectLst/>
        </p:spPr>
      </p:cxnSp>
      <p:sp>
        <p:nvSpPr>
          <p:cNvPr id="10" name="TextBox 9"/>
          <p:cNvSpPr txBox="1"/>
          <p:nvPr/>
        </p:nvSpPr>
        <p:spPr>
          <a:xfrm>
            <a:off x="6096000" y="4724400"/>
            <a:ext cx="1523999" cy="584775"/>
          </a:xfrm>
          <a:prstGeom prst="rect">
            <a:avLst/>
          </a:prstGeom>
          <a:noFill/>
        </p:spPr>
        <p:txBody>
          <a:bodyPr wrap="square" rtlCol="0">
            <a:spAutoFit/>
          </a:bodyPr>
          <a:lstStyle/>
          <a:p>
            <a:pPr algn="l"/>
            <a:r>
              <a:rPr lang="en-US" sz="1600" dirty="0" smtClean="0">
                <a:solidFill>
                  <a:schemeClr val="accent6"/>
                </a:solidFill>
                <a:latin typeface="+mn-lt"/>
              </a:rPr>
              <a:t>Probability of </a:t>
            </a:r>
            <a:r>
              <a:rPr lang="en-US" sz="1600" dirty="0" err="1" smtClean="0">
                <a:solidFill>
                  <a:schemeClr val="accent6"/>
                </a:solidFill>
                <a:latin typeface="+mn-lt"/>
              </a:rPr>
              <a:t>Stockout</a:t>
            </a:r>
            <a:endParaRPr lang="en-US" sz="1600" dirty="0">
              <a:solidFill>
                <a:schemeClr val="accent6"/>
              </a:solidFill>
              <a:latin typeface="+mn-lt"/>
            </a:endParaRPr>
          </a:p>
        </p:txBody>
      </p:sp>
      <p:grpSp>
        <p:nvGrpSpPr>
          <p:cNvPr id="12" name="Group 43"/>
          <p:cNvGrpSpPr/>
          <p:nvPr/>
        </p:nvGrpSpPr>
        <p:grpSpPr>
          <a:xfrm>
            <a:off x="640019" y="2563441"/>
            <a:ext cx="8202304" cy="3075359"/>
            <a:chOff x="640019" y="2515940"/>
            <a:chExt cx="8202304" cy="3075359"/>
          </a:xfrm>
        </p:grpSpPr>
        <p:grpSp>
          <p:nvGrpSpPr>
            <p:cNvPr id="16" name="Group 8"/>
            <p:cNvGrpSpPr/>
            <p:nvPr/>
          </p:nvGrpSpPr>
          <p:grpSpPr>
            <a:xfrm>
              <a:off x="640019" y="2515940"/>
              <a:ext cx="8202304" cy="3075359"/>
              <a:chOff x="586854" y="2686068"/>
              <a:chExt cx="8202304" cy="3075359"/>
            </a:xfrm>
          </p:grpSpPr>
          <p:sp>
            <p:nvSpPr>
              <p:cNvPr id="21" name="TextBox 10"/>
              <p:cNvSpPr txBox="1"/>
              <p:nvPr/>
            </p:nvSpPr>
            <p:spPr>
              <a:xfrm>
                <a:off x="586854" y="5387047"/>
                <a:ext cx="8202304" cy="307777"/>
              </a:xfrm>
              <a:prstGeom prst="rect">
                <a:avLst/>
              </a:prstGeom>
              <a:noFill/>
            </p:spPr>
            <p:txBody>
              <a:bodyPr wrap="square" rtlCol="0">
                <a:spAutoFit/>
              </a:bodyPr>
              <a:lstStyle/>
              <a:p>
                <a:pPr>
                  <a:tabLst>
                    <a:tab pos="519113" algn="l"/>
                    <a:tab pos="914400" algn="l"/>
                    <a:tab pos="1377950" algn="l"/>
                    <a:tab pos="1774825" algn="l"/>
                  </a:tabLst>
                </a:pPr>
                <a:endParaRPr lang="en-US" sz="1400" dirty="0" smtClean="0"/>
              </a:p>
            </p:txBody>
          </p:sp>
          <p:cxnSp>
            <p:nvCxnSpPr>
              <p:cNvPr id="22" name="Straight Connector 21"/>
              <p:cNvCxnSpPr/>
              <p:nvPr/>
            </p:nvCxnSpPr>
            <p:spPr bwMode="auto">
              <a:xfrm rot="5400000" flipH="1" flipV="1">
                <a:off x="3007741" y="4197163"/>
                <a:ext cx="3075359" cy="53170"/>
              </a:xfrm>
              <a:prstGeom prst="line">
                <a:avLst/>
              </a:prstGeom>
              <a:noFill/>
              <a:ln w="9525" cap="flat" cmpd="sng" algn="ctr">
                <a:solidFill>
                  <a:srgbClr val="000066"/>
                </a:solidFill>
                <a:prstDash val="dash"/>
                <a:round/>
                <a:headEnd type="none" w="med" len="med"/>
                <a:tailEnd type="none" w="med" len="med"/>
              </a:ln>
              <a:effectLst/>
            </p:spPr>
          </p:cxnSp>
        </p:grpSp>
        <p:cxnSp>
          <p:nvCxnSpPr>
            <p:cNvPr id="17" name="Straight Connector 16"/>
            <p:cNvCxnSpPr/>
            <p:nvPr/>
          </p:nvCxnSpPr>
          <p:spPr bwMode="auto">
            <a:xfrm flipV="1">
              <a:off x="761423" y="5411642"/>
              <a:ext cx="7670042" cy="13648"/>
            </a:xfrm>
            <a:prstGeom prst="line">
              <a:avLst/>
            </a:prstGeom>
            <a:noFill/>
            <a:ln w="9525" cap="flat" cmpd="sng" algn="ctr">
              <a:solidFill>
                <a:srgbClr val="000066"/>
              </a:solidFill>
              <a:prstDash val="solid"/>
              <a:round/>
              <a:headEnd type="none" w="med" len="med"/>
              <a:tailEnd type="none" w="med" len="med"/>
            </a:ln>
            <a:effectLst/>
          </p:spPr>
        </p:cxnSp>
      </p:grpSp>
      <p:grpSp>
        <p:nvGrpSpPr>
          <p:cNvPr id="13" name="Group 21"/>
          <p:cNvGrpSpPr/>
          <p:nvPr/>
        </p:nvGrpSpPr>
        <p:grpSpPr>
          <a:xfrm>
            <a:off x="1496293" y="2517570"/>
            <a:ext cx="6234547" cy="2855734"/>
            <a:chOff x="1365663" y="1921546"/>
            <a:chExt cx="6234547" cy="3891144"/>
          </a:xfrm>
        </p:grpSpPr>
        <p:sp>
          <p:nvSpPr>
            <p:cNvPr id="14" name="Freeform 13"/>
            <p:cNvSpPr/>
            <p:nvPr/>
          </p:nvSpPr>
          <p:spPr bwMode="auto">
            <a:xfrm>
              <a:off x="1365663" y="1923803"/>
              <a:ext cx="3123293" cy="3888887"/>
            </a:xfrm>
            <a:custGeom>
              <a:avLst/>
              <a:gdLst>
                <a:gd name="connsiteX0" fmla="*/ 0 w 3111336"/>
                <a:gd name="connsiteY0" fmla="*/ 2394857 h 2412670"/>
                <a:gd name="connsiteX1" fmla="*/ 142504 w 3111336"/>
                <a:gd name="connsiteY1" fmla="*/ 2371106 h 2412670"/>
                <a:gd name="connsiteX2" fmla="*/ 225631 w 3111336"/>
                <a:gd name="connsiteY2" fmla="*/ 2347356 h 2412670"/>
                <a:gd name="connsiteX3" fmla="*/ 332509 w 3111336"/>
                <a:gd name="connsiteY3" fmla="*/ 2276104 h 2412670"/>
                <a:gd name="connsiteX4" fmla="*/ 475013 w 3111336"/>
                <a:gd name="connsiteY4" fmla="*/ 2169226 h 2412670"/>
                <a:gd name="connsiteX5" fmla="*/ 570016 w 3111336"/>
                <a:gd name="connsiteY5" fmla="*/ 2014846 h 2412670"/>
                <a:gd name="connsiteX6" fmla="*/ 688769 w 3111336"/>
                <a:gd name="connsiteY6" fmla="*/ 1848592 h 2412670"/>
                <a:gd name="connsiteX7" fmla="*/ 783772 w 3111336"/>
                <a:gd name="connsiteY7" fmla="*/ 1634836 h 2412670"/>
                <a:gd name="connsiteX8" fmla="*/ 914400 w 3111336"/>
                <a:gd name="connsiteY8" fmla="*/ 1337953 h 2412670"/>
                <a:gd name="connsiteX9" fmla="*/ 1033153 w 3111336"/>
                <a:gd name="connsiteY9" fmla="*/ 969818 h 2412670"/>
                <a:gd name="connsiteX10" fmla="*/ 1128156 w 3111336"/>
                <a:gd name="connsiteY10" fmla="*/ 720436 h 2412670"/>
                <a:gd name="connsiteX11" fmla="*/ 1294410 w 3111336"/>
                <a:gd name="connsiteY11" fmla="*/ 316675 h 2412670"/>
                <a:gd name="connsiteX12" fmla="*/ 1353787 w 3111336"/>
                <a:gd name="connsiteY12" fmla="*/ 186046 h 2412670"/>
                <a:gd name="connsiteX13" fmla="*/ 1448790 w 3111336"/>
                <a:gd name="connsiteY13" fmla="*/ 91044 h 2412670"/>
                <a:gd name="connsiteX14" fmla="*/ 1484416 w 3111336"/>
                <a:gd name="connsiteY14" fmla="*/ 55418 h 2412670"/>
                <a:gd name="connsiteX15" fmla="*/ 1531917 w 3111336"/>
                <a:gd name="connsiteY15" fmla="*/ 31667 h 2412670"/>
                <a:gd name="connsiteX16" fmla="*/ 1555668 w 3111336"/>
                <a:gd name="connsiteY16" fmla="*/ 7917 h 2412670"/>
                <a:gd name="connsiteX17" fmla="*/ 1650670 w 3111336"/>
                <a:gd name="connsiteY17" fmla="*/ 79169 h 2412670"/>
                <a:gd name="connsiteX18" fmla="*/ 1721922 w 3111336"/>
                <a:gd name="connsiteY18" fmla="*/ 150421 h 2412670"/>
                <a:gd name="connsiteX19" fmla="*/ 1828800 w 3111336"/>
                <a:gd name="connsiteY19" fmla="*/ 328550 h 2412670"/>
                <a:gd name="connsiteX20" fmla="*/ 1911927 w 3111336"/>
                <a:gd name="connsiteY20" fmla="*/ 554182 h 2412670"/>
                <a:gd name="connsiteX21" fmla="*/ 2078182 w 3111336"/>
                <a:gd name="connsiteY21" fmla="*/ 946067 h 2412670"/>
                <a:gd name="connsiteX22" fmla="*/ 2137559 w 3111336"/>
                <a:gd name="connsiteY22" fmla="*/ 1147948 h 2412670"/>
                <a:gd name="connsiteX23" fmla="*/ 2291938 w 3111336"/>
                <a:gd name="connsiteY23" fmla="*/ 1516083 h 2412670"/>
                <a:gd name="connsiteX24" fmla="*/ 2375065 w 3111336"/>
                <a:gd name="connsiteY24" fmla="*/ 1729839 h 2412670"/>
                <a:gd name="connsiteX25" fmla="*/ 2493818 w 3111336"/>
                <a:gd name="connsiteY25" fmla="*/ 1955470 h 2412670"/>
                <a:gd name="connsiteX26" fmla="*/ 2600696 w 3111336"/>
                <a:gd name="connsiteY26" fmla="*/ 2121724 h 2412670"/>
                <a:gd name="connsiteX27" fmla="*/ 2790701 w 3111336"/>
                <a:gd name="connsiteY27" fmla="*/ 2299854 h 2412670"/>
                <a:gd name="connsiteX28" fmla="*/ 2968831 w 3111336"/>
                <a:gd name="connsiteY28" fmla="*/ 2371106 h 2412670"/>
                <a:gd name="connsiteX29" fmla="*/ 3087585 w 3111336"/>
                <a:gd name="connsiteY29" fmla="*/ 2406732 h 2412670"/>
                <a:gd name="connsiteX30" fmla="*/ 3111335 w 3111336"/>
                <a:gd name="connsiteY30" fmla="*/ 2406732 h 2412670"/>
                <a:gd name="connsiteX0" fmla="*/ 0 w 3102434"/>
                <a:gd name="connsiteY0" fmla="*/ 2394857 h 2412670"/>
                <a:gd name="connsiteX1" fmla="*/ 142504 w 3102434"/>
                <a:gd name="connsiteY1" fmla="*/ 2371106 h 2412670"/>
                <a:gd name="connsiteX2" fmla="*/ 225631 w 3102434"/>
                <a:gd name="connsiteY2" fmla="*/ 2347356 h 2412670"/>
                <a:gd name="connsiteX3" fmla="*/ 332509 w 3102434"/>
                <a:gd name="connsiteY3" fmla="*/ 2276104 h 2412670"/>
                <a:gd name="connsiteX4" fmla="*/ 475013 w 3102434"/>
                <a:gd name="connsiteY4" fmla="*/ 2169226 h 2412670"/>
                <a:gd name="connsiteX5" fmla="*/ 570016 w 3102434"/>
                <a:gd name="connsiteY5" fmla="*/ 2014846 h 2412670"/>
                <a:gd name="connsiteX6" fmla="*/ 688769 w 3102434"/>
                <a:gd name="connsiteY6" fmla="*/ 1848592 h 2412670"/>
                <a:gd name="connsiteX7" fmla="*/ 783772 w 3102434"/>
                <a:gd name="connsiteY7" fmla="*/ 1634836 h 2412670"/>
                <a:gd name="connsiteX8" fmla="*/ 914400 w 3102434"/>
                <a:gd name="connsiteY8" fmla="*/ 1337953 h 2412670"/>
                <a:gd name="connsiteX9" fmla="*/ 1033153 w 3102434"/>
                <a:gd name="connsiteY9" fmla="*/ 969818 h 2412670"/>
                <a:gd name="connsiteX10" fmla="*/ 1128156 w 3102434"/>
                <a:gd name="connsiteY10" fmla="*/ 720436 h 2412670"/>
                <a:gd name="connsiteX11" fmla="*/ 1294410 w 3102434"/>
                <a:gd name="connsiteY11" fmla="*/ 316675 h 2412670"/>
                <a:gd name="connsiteX12" fmla="*/ 1353787 w 3102434"/>
                <a:gd name="connsiteY12" fmla="*/ 186046 h 2412670"/>
                <a:gd name="connsiteX13" fmla="*/ 1448790 w 3102434"/>
                <a:gd name="connsiteY13" fmla="*/ 91044 h 2412670"/>
                <a:gd name="connsiteX14" fmla="*/ 1484416 w 3102434"/>
                <a:gd name="connsiteY14" fmla="*/ 55418 h 2412670"/>
                <a:gd name="connsiteX15" fmla="*/ 1531917 w 3102434"/>
                <a:gd name="connsiteY15" fmla="*/ 31667 h 2412670"/>
                <a:gd name="connsiteX16" fmla="*/ 1555668 w 3102434"/>
                <a:gd name="connsiteY16" fmla="*/ 7917 h 2412670"/>
                <a:gd name="connsiteX17" fmla="*/ 1650670 w 3102434"/>
                <a:gd name="connsiteY17" fmla="*/ 79169 h 2412670"/>
                <a:gd name="connsiteX18" fmla="*/ 1721922 w 3102434"/>
                <a:gd name="connsiteY18" fmla="*/ 150421 h 2412670"/>
                <a:gd name="connsiteX19" fmla="*/ 1828800 w 3102434"/>
                <a:gd name="connsiteY19" fmla="*/ 328550 h 2412670"/>
                <a:gd name="connsiteX20" fmla="*/ 1911927 w 3102434"/>
                <a:gd name="connsiteY20" fmla="*/ 554182 h 2412670"/>
                <a:gd name="connsiteX21" fmla="*/ 2078182 w 3102434"/>
                <a:gd name="connsiteY21" fmla="*/ 946067 h 2412670"/>
                <a:gd name="connsiteX22" fmla="*/ 2137559 w 3102434"/>
                <a:gd name="connsiteY22" fmla="*/ 1147948 h 2412670"/>
                <a:gd name="connsiteX23" fmla="*/ 2291938 w 3102434"/>
                <a:gd name="connsiteY23" fmla="*/ 1516083 h 2412670"/>
                <a:gd name="connsiteX24" fmla="*/ 2375065 w 3102434"/>
                <a:gd name="connsiteY24" fmla="*/ 1729839 h 2412670"/>
                <a:gd name="connsiteX25" fmla="*/ 2493818 w 3102434"/>
                <a:gd name="connsiteY25" fmla="*/ 1955470 h 2412670"/>
                <a:gd name="connsiteX26" fmla="*/ 2600696 w 3102434"/>
                <a:gd name="connsiteY26" fmla="*/ 2121724 h 2412670"/>
                <a:gd name="connsiteX27" fmla="*/ 2790701 w 3102434"/>
                <a:gd name="connsiteY27" fmla="*/ 2299854 h 2412670"/>
                <a:gd name="connsiteX28" fmla="*/ 2968831 w 3102434"/>
                <a:gd name="connsiteY28" fmla="*/ 2371106 h 2412670"/>
                <a:gd name="connsiteX29" fmla="*/ 3087585 w 3102434"/>
                <a:gd name="connsiteY29" fmla="*/ 2406732 h 2412670"/>
                <a:gd name="connsiteX30" fmla="*/ 3057922 w 3102434"/>
                <a:gd name="connsiteY30" fmla="*/ 2406732 h 2412670"/>
                <a:gd name="connsiteX0" fmla="*/ 0 w 3087585"/>
                <a:gd name="connsiteY0" fmla="*/ 2394857 h 2406732"/>
                <a:gd name="connsiteX1" fmla="*/ 142504 w 3087585"/>
                <a:gd name="connsiteY1" fmla="*/ 2371106 h 2406732"/>
                <a:gd name="connsiteX2" fmla="*/ 225631 w 3087585"/>
                <a:gd name="connsiteY2" fmla="*/ 2347356 h 2406732"/>
                <a:gd name="connsiteX3" fmla="*/ 332509 w 3087585"/>
                <a:gd name="connsiteY3" fmla="*/ 2276104 h 2406732"/>
                <a:gd name="connsiteX4" fmla="*/ 475013 w 3087585"/>
                <a:gd name="connsiteY4" fmla="*/ 2169226 h 2406732"/>
                <a:gd name="connsiteX5" fmla="*/ 570016 w 3087585"/>
                <a:gd name="connsiteY5" fmla="*/ 2014846 h 2406732"/>
                <a:gd name="connsiteX6" fmla="*/ 688769 w 3087585"/>
                <a:gd name="connsiteY6" fmla="*/ 1848592 h 2406732"/>
                <a:gd name="connsiteX7" fmla="*/ 783772 w 3087585"/>
                <a:gd name="connsiteY7" fmla="*/ 1634836 h 2406732"/>
                <a:gd name="connsiteX8" fmla="*/ 914400 w 3087585"/>
                <a:gd name="connsiteY8" fmla="*/ 1337953 h 2406732"/>
                <a:gd name="connsiteX9" fmla="*/ 1033153 w 3087585"/>
                <a:gd name="connsiteY9" fmla="*/ 969818 h 2406732"/>
                <a:gd name="connsiteX10" fmla="*/ 1128156 w 3087585"/>
                <a:gd name="connsiteY10" fmla="*/ 720436 h 2406732"/>
                <a:gd name="connsiteX11" fmla="*/ 1294410 w 3087585"/>
                <a:gd name="connsiteY11" fmla="*/ 316675 h 2406732"/>
                <a:gd name="connsiteX12" fmla="*/ 1353787 w 3087585"/>
                <a:gd name="connsiteY12" fmla="*/ 186046 h 2406732"/>
                <a:gd name="connsiteX13" fmla="*/ 1448790 w 3087585"/>
                <a:gd name="connsiteY13" fmla="*/ 91044 h 2406732"/>
                <a:gd name="connsiteX14" fmla="*/ 1484416 w 3087585"/>
                <a:gd name="connsiteY14" fmla="*/ 55418 h 2406732"/>
                <a:gd name="connsiteX15" fmla="*/ 1531917 w 3087585"/>
                <a:gd name="connsiteY15" fmla="*/ 31667 h 2406732"/>
                <a:gd name="connsiteX16" fmla="*/ 1555668 w 3087585"/>
                <a:gd name="connsiteY16" fmla="*/ 7917 h 2406732"/>
                <a:gd name="connsiteX17" fmla="*/ 1650670 w 3087585"/>
                <a:gd name="connsiteY17" fmla="*/ 79169 h 2406732"/>
                <a:gd name="connsiteX18" fmla="*/ 1721922 w 3087585"/>
                <a:gd name="connsiteY18" fmla="*/ 150421 h 2406732"/>
                <a:gd name="connsiteX19" fmla="*/ 1828800 w 3087585"/>
                <a:gd name="connsiteY19" fmla="*/ 328550 h 2406732"/>
                <a:gd name="connsiteX20" fmla="*/ 1911927 w 3087585"/>
                <a:gd name="connsiteY20" fmla="*/ 554182 h 2406732"/>
                <a:gd name="connsiteX21" fmla="*/ 2078182 w 3087585"/>
                <a:gd name="connsiteY21" fmla="*/ 946067 h 2406732"/>
                <a:gd name="connsiteX22" fmla="*/ 2137559 w 3087585"/>
                <a:gd name="connsiteY22" fmla="*/ 1147948 h 2406732"/>
                <a:gd name="connsiteX23" fmla="*/ 2291938 w 3087585"/>
                <a:gd name="connsiteY23" fmla="*/ 1516083 h 2406732"/>
                <a:gd name="connsiteX24" fmla="*/ 2375065 w 3087585"/>
                <a:gd name="connsiteY24" fmla="*/ 1729839 h 2406732"/>
                <a:gd name="connsiteX25" fmla="*/ 2493818 w 3087585"/>
                <a:gd name="connsiteY25" fmla="*/ 1955470 h 2406732"/>
                <a:gd name="connsiteX26" fmla="*/ 2600696 w 3087585"/>
                <a:gd name="connsiteY26" fmla="*/ 2121724 h 2406732"/>
                <a:gd name="connsiteX27" fmla="*/ 2790701 w 3087585"/>
                <a:gd name="connsiteY27" fmla="*/ 2299854 h 2406732"/>
                <a:gd name="connsiteX28" fmla="*/ 2968831 w 3087585"/>
                <a:gd name="connsiteY28" fmla="*/ 2371106 h 2406732"/>
                <a:gd name="connsiteX29" fmla="*/ 3087585 w 3087585"/>
                <a:gd name="connsiteY29" fmla="*/ 2406732 h 2406732"/>
                <a:gd name="connsiteX0" fmla="*/ 0 w 3087585"/>
                <a:gd name="connsiteY0" fmla="*/ 2367148 h 2379023"/>
                <a:gd name="connsiteX1" fmla="*/ 142504 w 3087585"/>
                <a:gd name="connsiteY1" fmla="*/ 2343397 h 2379023"/>
                <a:gd name="connsiteX2" fmla="*/ 225631 w 3087585"/>
                <a:gd name="connsiteY2" fmla="*/ 2319647 h 2379023"/>
                <a:gd name="connsiteX3" fmla="*/ 332509 w 3087585"/>
                <a:gd name="connsiteY3" fmla="*/ 2248395 h 2379023"/>
                <a:gd name="connsiteX4" fmla="*/ 475013 w 3087585"/>
                <a:gd name="connsiteY4" fmla="*/ 2141517 h 2379023"/>
                <a:gd name="connsiteX5" fmla="*/ 570016 w 3087585"/>
                <a:gd name="connsiteY5" fmla="*/ 1987137 h 2379023"/>
                <a:gd name="connsiteX6" fmla="*/ 688769 w 3087585"/>
                <a:gd name="connsiteY6" fmla="*/ 1820883 h 2379023"/>
                <a:gd name="connsiteX7" fmla="*/ 783772 w 3087585"/>
                <a:gd name="connsiteY7" fmla="*/ 1607127 h 2379023"/>
                <a:gd name="connsiteX8" fmla="*/ 914400 w 3087585"/>
                <a:gd name="connsiteY8" fmla="*/ 1310244 h 2379023"/>
                <a:gd name="connsiteX9" fmla="*/ 1033153 w 3087585"/>
                <a:gd name="connsiteY9" fmla="*/ 942109 h 2379023"/>
                <a:gd name="connsiteX10" fmla="*/ 1128156 w 3087585"/>
                <a:gd name="connsiteY10" fmla="*/ 692727 h 2379023"/>
                <a:gd name="connsiteX11" fmla="*/ 1294410 w 3087585"/>
                <a:gd name="connsiteY11" fmla="*/ 288966 h 2379023"/>
                <a:gd name="connsiteX12" fmla="*/ 1353787 w 3087585"/>
                <a:gd name="connsiteY12" fmla="*/ 158337 h 2379023"/>
                <a:gd name="connsiteX13" fmla="*/ 1448790 w 3087585"/>
                <a:gd name="connsiteY13" fmla="*/ 63335 h 2379023"/>
                <a:gd name="connsiteX14" fmla="*/ 1484416 w 3087585"/>
                <a:gd name="connsiteY14" fmla="*/ 27709 h 2379023"/>
                <a:gd name="connsiteX15" fmla="*/ 1531917 w 3087585"/>
                <a:gd name="connsiteY15" fmla="*/ 3958 h 2379023"/>
                <a:gd name="connsiteX16" fmla="*/ 1650670 w 3087585"/>
                <a:gd name="connsiteY16" fmla="*/ 51460 h 2379023"/>
                <a:gd name="connsiteX17" fmla="*/ 1721922 w 3087585"/>
                <a:gd name="connsiteY17" fmla="*/ 122712 h 2379023"/>
                <a:gd name="connsiteX18" fmla="*/ 1828800 w 3087585"/>
                <a:gd name="connsiteY18" fmla="*/ 300841 h 2379023"/>
                <a:gd name="connsiteX19" fmla="*/ 1911927 w 3087585"/>
                <a:gd name="connsiteY19" fmla="*/ 526473 h 2379023"/>
                <a:gd name="connsiteX20" fmla="*/ 2078182 w 3087585"/>
                <a:gd name="connsiteY20" fmla="*/ 918358 h 2379023"/>
                <a:gd name="connsiteX21" fmla="*/ 2137559 w 3087585"/>
                <a:gd name="connsiteY21" fmla="*/ 1120239 h 2379023"/>
                <a:gd name="connsiteX22" fmla="*/ 2291938 w 3087585"/>
                <a:gd name="connsiteY22" fmla="*/ 1488374 h 2379023"/>
                <a:gd name="connsiteX23" fmla="*/ 2375065 w 3087585"/>
                <a:gd name="connsiteY23" fmla="*/ 1702130 h 2379023"/>
                <a:gd name="connsiteX24" fmla="*/ 2493818 w 3087585"/>
                <a:gd name="connsiteY24" fmla="*/ 1927761 h 2379023"/>
                <a:gd name="connsiteX25" fmla="*/ 2600696 w 3087585"/>
                <a:gd name="connsiteY25" fmla="*/ 2094015 h 2379023"/>
                <a:gd name="connsiteX26" fmla="*/ 2790701 w 3087585"/>
                <a:gd name="connsiteY26" fmla="*/ 2272145 h 2379023"/>
                <a:gd name="connsiteX27" fmla="*/ 2968831 w 3087585"/>
                <a:gd name="connsiteY27" fmla="*/ 2343397 h 2379023"/>
                <a:gd name="connsiteX28" fmla="*/ 3087585 w 3087585"/>
                <a:gd name="connsiteY28" fmla="*/ 2379023 h 2379023"/>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58175 h 2370050"/>
                <a:gd name="connsiteX1" fmla="*/ 142504 w 3087585"/>
                <a:gd name="connsiteY1" fmla="*/ 2334424 h 2370050"/>
                <a:gd name="connsiteX2" fmla="*/ 225631 w 3087585"/>
                <a:gd name="connsiteY2" fmla="*/ 2310674 h 2370050"/>
                <a:gd name="connsiteX3" fmla="*/ 332509 w 3087585"/>
                <a:gd name="connsiteY3" fmla="*/ 2239422 h 2370050"/>
                <a:gd name="connsiteX4" fmla="*/ 475013 w 3087585"/>
                <a:gd name="connsiteY4" fmla="*/ 2132544 h 2370050"/>
                <a:gd name="connsiteX5" fmla="*/ 570016 w 3087585"/>
                <a:gd name="connsiteY5" fmla="*/ 1978164 h 2370050"/>
                <a:gd name="connsiteX6" fmla="*/ 688769 w 3087585"/>
                <a:gd name="connsiteY6" fmla="*/ 1811910 h 2370050"/>
                <a:gd name="connsiteX7" fmla="*/ 783772 w 3087585"/>
                <a:gd name="connsiteY7" fmla="*/ 1598154 h 2370050"/>
                <a:gd name="connsiteX8" fmla="*/ 914400 w 3087585"/>
                <a:gd name="connsiteY8" fmla="*/ 1301271 h 2370050"/>
                <a:gd name="connsiteX9" fmla="*/ 1033153 w 3087585"/>
                <a:gd name="connsiteY9" fmla="*/ 933136 h 2370050"/>
                <a:gd name="connsiteX10" fmla="*/ 1128156 w 3087585"/>
                <a:gd name="connsiteY10" fmla="*/ 683754 h 2370050"/>
                <a:gd name="connsiteX11" fmla="*/ 1294410 w 3087585"/>
                <a:gd name="connsiteY11" fmla="*/ 279993 h 2370050"/>
                <a:gd name="connsiteX12" fmla="*/ 1353787 w 3087585"/>
                <a:gd name="connsiteY12" fmla="*/ 149364 h 2370050"/>
                <a:gd name="connsiteX13" fmla="*/ 1448790 w 3087585"/>
                <a:gd name="connsiteY13" fmla="*/ 54362 h 2370050"/>
                <a:gd name="connsiteX14" fmla="*/ 1558624 w 3087585"/>
                <a:gd name="connsiteY14" fmla="*/ 1979 h 2370050"/>
                <a:gd name="connsiteX15" fmla="*/ 1650670 w 3087585"/>
                <a:gd name="connsiteY15" fmla="*/ 42487 h 2370050"/>
                <a:gd name="connsiteX16" fmla="*/ 1721922 w 3087585"/>
                <a:gd name="connsiteY16" fmla="*/ 113739 h 2370050"/>
                <a:gd name="connsiteX17" fmla="*/ 1828800 w 3087585"/>
                <a:gd name="connsiteY17" fmla="*/ 291868 h 2370050"/>
                <a:gd name="connsiteX18" fmla="*/ 1911927 w 3087585"/>
                <a:gd name="connsiteY18" fmla="*/ 517500 h 2370050"/>
                <a:gd name="connsiteX19" fmla="*/ 2078182 w 3087585"/>
                <a:gd name="connsiteY19" fmla="*/ 909385 h 2370050"/>
                <a:gd name="connsiteX20" fmla="*/ 2137559 w 3087585"/>
                <a:gd name="connsiteY20" fmla="*/ 1111266 h 2370050"/>
                <a:gd name="connsiteX21" fmla="*/ 2291938 w 3087585"/>
                <a:gd name="connsiteY21" fmla="*/ 1479401 h 2370050"/>
                <a:gd name="connsiteX22" fmla="*/ 2375065 w 3087585"/>
                <a:gd name="connsiteY22" fmla="*/ 1693157 h 2370050"/>
                <a:gd name="connsiteX23" fmla="*/ 2493818 w 3087585"/>
                <a:gd name="connsiteY23" fmla="*/ 1918788 h 2370050"/>
                <a:gd name="connsiteX24" fmla="*/ 2600696 w 3087585"/>
                <a:gd name="connsiteY24" fmla="*/ 2085042 h 2370050"/>
                <a:gd name="connsiteX25" fmla="*/ 2790701 w 3087585"/>
                <a:gd name="connsiteY25" fmla="*/ 2263172 h 2370050"/>
                <a:gd name="connsiteX26" fmla="*/ 2968831 w 3087585"/>
                <a:gd name="connsiteY26" fmla="*/ 2334424 h 2370050"/>
                <a:gd name="connsiteX27" fmla="*/ 3087585 w 3087585"/>
                <a:gd name="connsiteY27" fmla="*/ 2370050 h 2370050"/>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58624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36368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70016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801577 w 3087585"/>
                <a:gd name="connsiteY7" fmla="*/ 1594657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21922 w 3087585"/>
                <a:gd name="connsiteY14" fmla="*/ 117236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08569 w 3087585"/>
                <a:gd name="connsiteY14" fmla="*/ 124229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4003 h 2375878"/>
                <a:gd name="connsiteX1" fmla="*/ 142504 w 3087585"/>
                <a:gd name="connsiteY1" fmla="*/ 2340252 h 2375878"/>
                <a:gd name="connsiteX2" fmla="*/ 332509 w 3087585"/>
                <a:gd name="connsiteY2" fmla="*/ 2245250 h 2375878"/>
                <a:gd name="connsiteX3" fmla="*/ 475013 w 3087585"/>
                <a:gd name="connsiteY3" fmla="*/ 2138372 h 2375878"/>
                <a:gd name="connsiteX4" fmla="*/ 592272 w 3087585"/>
                <a:gd name="connsiteY4" fmla="*/ 1983992 h 2375878"/>
                <a:gd name="connsiteX5" fmla="*/ 688769 w 3087585"/>
                <a:gd name="connsiteY5" fmla="*/ 1817738 h 2375878"/>
                <a:gd name="connsiteX6" fmla="*/ 801577 w 3087585"/>
                <a:gd name="connsiteY6" fmla="*/ 1596988 h 2375878"/>
                <a:gd name="connsiteX7" fmla="*/ 914400 w 3087585"/>
                <a:gd name="connsiteY7" fmla="*/ 1307099 h 2375878"/>
                <a:gd name="connsiteX8" fmla="*/ 1046506 w 3087585"/>
                <a:gd name="connsiteY8" fmla="*/ 938964 h 2375878"/>
                <a:gd name="connsiteX9" fmla="*/ 1128156 w 3087585"/>
                <a:gd name="connsiteY9" fmla="*/ 689582 h 2375878"/>
                <a:gd name="connsiteX10" fmla="*/ 1294410 w 3087585"/>
                <a:gd name="connsiteY10" fmla="*/ 285821 h 2375878"/>
                <a:gd name="connsiteX11" fmla="*/ 1426535 w 3087585"/>
                <a:gd name="connsiteY11" fmla="*/ 81169 h 2375878"/>
                <a:gd name="connsiteX12" fmla="*/ 1536368 w 3087585"/>
                <a:gd name="connsiteY12" fmla="*/ 7807 h 2375878"/>
                <a:gd name="connsiteX13" fmla="*/ 1650670 w 3087585"/>
                <a:gd name="connsiteY13" fmla="*/ 48315 h 2375878"/>
                <a:gd name="connsiteX14" fmla="*/ 1828800 w 3087585"/>
                <a:gd name="connsiteY14" fmla="*/ 297696 h 2375878"/>
                <a:gd name="connsiteX15" fmla="*/ 1911927 w 3087585"/>
                <a:gd name="connsiteY15" fmla="*/ 523328 h 2375878"/>
                <a:gd name="connsiteX16" fmla="*/ 2078182 w 3087585"/>
                <a:gd name="connsiteY16" fmla="*/ 915213 h 2375878"/>
                <a:gd name="connsiteX17" fmla="*/ 2137559 w 3087585"/>
                <a:gd name="connsiteY17" fmla="*/ 1117094 h 2375878"/>
                <a:gd name="connsiteX18" fmla="*/ 2291938 w 3087585"/>
                <a:gd name="connsiteY18" fmla="*/ 1485229 h 2375878"/>
                <a:gd name="connsiteX19" fmla="*/ 2375065 w 3087585"/>
                <a:gd name="connsiteY19" fmla="*/ 1698985 h 2375878"/>
                <a:gd name="connsiteX20" fmla="*/ 2493818 w 3087585"/>
                <a:gd name="connsiteY20" fmla="*/ 1924616 h 2375878"/>
                <a:gd name="connsiteX21" fmla="*/ 2600696 w 3087585"/>
                <a:gd name="connsiteY21" fmla="*/ 2090870 h 2375878"/>
                <a:gd name="connsiteX22" fmla="*/ 2790701 w 3087585"/>
                <a:gd name="connsiteY22" fmla="*/ 2269000 h 2375878"/>
                <a:gd name="connsiteX23" fmla="*/ 2968831 w 3087585"/>
                <a:gd name="connsiteY23" fmla="*/ 2340252 h 2375878"/>
                <a:gd name="connsiteX24" fmla="*/ 3087585 w 3087585"/>
                <a:gd name="connsiteY24" fmla="*/ 2375878 h 2375878"/>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72926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38634 w 3087585"/>
                <a:gd name="connsiteY15" fmla="*/ 643378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2968831"/>
                <a:gd name="connsiteY0" fmla="*/ 2358175 h 2358175"/>
                <a:gd name="connsiteX1" fmla="*/ 142504 w 2968831"/>
                <a:gd name="connsiteY1" fmla="*/ 2334424 h 2358175"/>
                <a:gd name="connsiteX2" fmla="*/ 332509 w 2968831"/>
                <a:gd name="connsiteY2" fmla="*/ 2239422 h 2358175"/>
                <a:gd name="connsiteX3" fmla="*/ 475013 w 2968831"/>
                <a:gd name="connsiteY3" fmla="*/ 2132544 h 2358175"/>
                <a:gd name="connsiteX4" fmla="*/ 592272 w 2968831"/>
                <a:gd name="connsiteY4" fmla="*/ 1978164 h 2358175"/>
                <a:gd name="connsiteX5" fmla="*/ 688769 w 2968831"/>
                <a:gd name="connsiteY5" fmla="*/ 1811910 h 2358175"/>
                <a:gd name="connsiteX6" fmla="*/ 801577 w 2968831"/>
                <a:gd name="connsiteY6" fmla="*/ 1591160 h 2358175"/>
                <a:gd name="connsiteX7" fmla="*/ 914400 w 2968831"/>
                <a:gd name="connsiteY7" fmla="*/ 1301271 h 2358175"/>
                <a:gd name="connsiteX8" fmla="*/ 1046506 w 2968831"/>
                <a:gd name="connsiteY8" fmla="*/ 933136 h 2358175"/>
                <a:gd name="connsiteX9" fmla="*/ 1128156 w 2968831"/>
                <a:gd name="connsiteY9" fmla="*/ 683754 h 2358175"/>
                <a:gd name="connsiteX10" fmla="*/ 1294410 w 2968831"/>
                <a:gd name="connsiteY10" fmla="*/ 279993 h 2358175"/>
                <a:gd name="connsiteX11" fmla="*/ 1426535 w 2968831"/>
                <a:gd name="connsiteY11" fmla="*/ 75341 h 2358175"/>
                <a:gd name="connsiteX12" fmla="*/ 1536368 w 2968831"/>
                <a:gd name="connsiteY12" fmla="*/ 1979 h 2358175"/>
                <a:gd name="connsiteX13" fmla="*/ 1655122 w 2968831"/>
                <a:gd name="connsiteY13" fmla="*/ 63467 h 2358175"/>
                <a:gd name="connsiteX14" fmla="*/ 1802093 w 2968831"/>
                <a:gd name="connsiteY14" fmla="*/ 277881 h 2358175"/>
                <a:gd name="connsiteX15" fmla="*/ 1938634 w 2968831"/>
                <a:gd name="connsiteY15" fmla="*/ 643378 h 2358175"/>
                <a:gd name="connsiteX16" fmla="*/ 2078182 w 2968831"/>
                <a:gd name="connsiteY16" fmla="*/ 909385 h 2358175"/>
                <a:gd name="connsiteX17" fmla="*/ 2137559 w 2968831"/>
                <a:gd name="connsiteY17" fmla="*/ 1111266 h 2358175"/>
                <a:gd name="connsiteX18" fmla="*/ 2291938 w 2968831"/>
                <a:gd name="connsiteY18" fmla="*/ 1479401 h 2358175"/>
                <a:gd name="connsiteX19" fmla="*/ 2375065 w 2968831"/>
                <a:gd name="connsiteY19" fmla="*/ 1693157 h 2358175"/>
                <a:gd name="connsiteX20" fmla="*/ 2493818 w 2968831"/>
                <a:gd name="connsiteY20" fmla="*/ 1918788 h 2358175"/>
                <a:gd name="connsiteX21" fmla="*/ 2600696 w 2968831"/>
                <a:gd name="connsiteY21" fmla="*/ 2085042 h 2358175"/>
                <a:gd name="connsiteX22" fmla="*/ 2790701 w 2968831"/>
                <a:gd name="connsiteY22" fmla="*/ 2263172 h 2358175"/>
                <a:gd name="connsiteX23" fmla="*/ 2968831 w 2968831"/>
                <a:gd name="connsiteY23" fmla="*/ 2334424 h 2358175"/>
                <a:gd name="connsiteX0" fmla="*/ 0 w 2951027"/>
                <a:gd name="connsiteY0" fmla="*/ 2358175 h 2358175"/>
                <a:gd name="connsiteX1" fmla="*/ 142504 w 2951027"/>
                <a:gd name="connsiteY1" fmla="*/ 2334424 h 2358175"/>
                <a:gd name="connsiteX2" fmla="*/ 332509 w 2951027"/>
                <a:gd name="connsiteY2" fmla="*/ 2239422 h 2358175"/>
                <a:gd name="connsiteX3" fmla="*/ 475013 w 2951027"/>
                <a:gd name="connsiteY3" fmla="*/ 2132544 h 2358175"/>
                <a:gd name="connsiteX4" fmla="*/ 592272 w 2951027"/>
                <a:gd name="connsiteY4" fmla="*/ 1978164 h 2358175"/>
                <a:gd name="connsiteX5" fmla="*/ 688769 w 2951027"/>
                <a:gd name="connsiteY5" fmla="*/ 1811910 h 2358175"/>
                <a:gd name="connsiteX6" fmla="*/ 801577 w 2951027"/>
                <a:gd name="connsiteY6" fmla="*/ 1591160 h 2358175"/>
                <a:gd name="connsiteX7" fmla="*/ 914400 w 2951027"/>
                <a:gd name="connsiteY7" fmla="*/ 1301271 h 2358175"/>
                <a:gd name="connsiteX8" fmla="*/ 1046506 w 2951027"/>
                <a:gd name="connsiteY8" fmla="*/ 933136 h 2358175"/>
                <a:gd name="connsiteX9" fmla="*/ 1128156 w 2951027"/>
                <a:gd name="connsiteY9" fmla="*/ 683754 h 2358175"/>
                <a:gd name="connsiteX10" fmla="*/ 1294410 w 2951027"/>
                <a:gd name="connsiteY10" fmla="*/ 279993 h 2358175"/>
                <a:gd name="connsiteX11" fmla="*/ 1426535 w 2951027"/>
                <a:gd name="connsiteY11" fmla="*/ 75341 h 2358175"/>
                <a:gd name="connsiteX12" fmla="*/ 1536368 w 2951027"/>
                <a:gd name="connsiteY12" fmla="*/ 1979 h 2358175"/>
                <a:gd name="connsiteX13" fmla="*/ 1655122 w 2951027"/>
                <a:gd name="connsiteY13" fmla="*/ 63467 h 2358175"/>
                <a:gd name="connsiteX14" fmla="*/ 1802093 w 2951027"/>
                <a:gd name="connsiteY14" fmla="*/ 277881 h 2358175"/>
                <a:gd name="connsiteX15" fmla="*/ 1938634 w 2951027"/>
                <a:gd name="connsiteY15" fmla="*/ 643378 h 2358175"/>
                <a:gd name="connsiteX16" fmla="*/ 2078182 w 2951027"/>
                <a:gd name="connsiteY16" fmla="*/ 909385 h 2358175"/>
                <a:gd name="connsiteX17" fmla="*/ 2137559 w 2951027"/>
                <a:gd name="connsiteY17" fmla="*/ 1111266 h 2358175"/>
                <a:gd name="connsiteX18" fmla="*/ 2291938 w 2951027"/>
                <a:gd name="connsiteY18" fmla="*/ 1479401 h 2358175"/>
                <a:gd name="connsiteX19" fmla="*/ 2375065 w 2951027"/>
                <a:gd name="connsiteY19" fmla="*/ 1693157 h 2358175"/>
                <a:gd name="connsiteX20" fmla="*/ 2493818 w 2951027"/>
                <a:gd name="connsiteY20" fmla="*/ 1918788 h 2358175"/>
                <a:gd name="connsiteX21" fmla="*/ 2600696 w 2951027"/>
                <a:gd name="connsiteY21" fmla="*/ 2085042 h 2358175"/>
                <a:gd name="connsiteX22" fmla="*/ 2790701 w 2951027"/>
                <a:gd name="connsiteY22" fmla="*/ 2263172 h 2358175"/>
                <a:gd name="connsiteX23" fmla="*/ 2951027 w 2951027"/>
                <a:gd name="connsiteY23" fmla="*/ 2313444 h 2358175"/>
                <a:gd name="connsiteX0" fmla="*/ 0 w 2790701"/>
                <a:gd name="connsiteY0" fmla="*/ 2358175 h 2358175"/>
                <a:gd name="connsiteX1" fmla="*/ 142504 w 2790701"/>
                <a:gd name="connsiteY1" fmla="*/ 2334424 h 2358175"/>
                <a:gd name="connsiteX2" fmla="*/ 332509 w 2790701"/>
                <a:gd name="connsiteY2" fmla="*/ 2239422 h 2358175"/>
                <a:gd name="connsiteX3" fmla="*/ 475013 w 2790701"/>
                <a:gd name="connsiteY3" fmla="*/ 2132544 h 2358175"/>
                <a:gd name="connsiteX4" fmla="*/ 592272 w 2790701"/>
                <a:gd name="connsiteY4" fmla="*/ 1978164 h 2358175"/>
                <a:gd name="connsiteX5" fmla="*/ 688769 w 2790701"/>
                <a:gd name="connsiteY5" fmla="*/ 1811910 h 2358175"/>
                <a:gd name="connsiteX6" fmla="*/ 801577 w 2790701"/>
                <a:gd name="connsiteY6" fmla="*/ 1591160 h 2358175"/>
                <a:gd name="connsiteX7" fmla="*/ 914400 w 2790701"/>
                <a:gd name="connsiteY7" fmla="*/ 1301271 h 2358175"/>
                <a:gd name="connsiteX8" fmla="*/ 1046506 w 2790701"/>
                <a:gd name="connsiteY8" fmla="*/ 933136 h 2358175"/>
                <a:gd name="connsiteX9" fmla="*/ 1128156 w 2790701"/>
                <a:gd name="connsiteY9" fmla="*/ 683754 h 2358175"/>
                <a:gd name="connsiteX10" fmla="*/ 1294410 w 2790701"/>
                <a:gd name="connsiteY10" fmla="*/ 279993 h 2358175"/>
                <a:gd name="connsiteX11" fmla="*/ 1426535 w 2790701"/>
                <a:gd name="connsiteY11" fmla="*/ 75341 h 2358175"/>
                <a:gd name="connsiteX12" fmla="*/ 1536368 w 2790701"/>
                <a:gd name="connsiteY12" fmla="*/ 1979 h 2358175"/>
                <a:gd name="connsiteX13" fmla="*/ 1655122 w 2790701"/>
                <a:gd name="connsiteY13" fmla="*/ 63467 h 2358175"/>
                <a:gd name="connsiteX14" fmla="*/ 1802093 w 2790701"/>
                <a:gd name="connsiteY14" fmla="*/ 277881 h 2358175"/>
                <a:gd name="connsiteX15" fmla="*/ 1938634 w 2790701"/>
                <a:gd name="connsiteY15" fmla="*/ 643378 h 2358175"/>
                <a:gd name="connsiteX16" fmla="*/ 2078182 w 2790701"/>
                <a:gd name="connsiteY16" fmla="*/ 909385 h 2358175"/>
                <a:gd name="connsiteX17" fmla="*/ 2137559 w 2790701"/>
                <a:gd name="connsiteY17" fmla="*/ 1111266 h 2358175"/>
                <a:gd name="connsiteX18" fmla="*/ 2291938 w 2790701"/>
                <a:gd name="connsiteY18" fmla="*/ 1479401 h 2358175"/>
                <a:gd name="connsiteX19" fmla="*/ 2375065 w 2790701"/>
                <a:gd name="connsiteY19" fmla="*/ 1693157 h 2358175"/>
                <a:gd name="connsiteX20" fmla="*/ 2493818 w 2790701"/>
                <a:gd name="connsiteY20" fmla="*/ 1918788 h 2358175"/>
                <a:gd name="connsiteX21" fmla="*/ 2600696 w 2790701"/>
                <a:gd name="connsiteY21" fmla="*/ 2085042 h 2358175"/>
                <a:gd name="connsiteX22" fmla="*/ 2790701 w 2790701"/>
                <a:gd name="connsiteY22" fmla="*/ 2263172 h 2358175"/>
                <a:gd name="connsiteX0" fmla="*/ 0 w 2600696"/>
                <a:gd name="connsiteY0" fmla="*/ 2358175 h 2358175"/>
                <a:gd name="connsiteX1" fmla="*/ 142504 w 2600696"/>
                <a:gd name="connsiteY1" fmla="*/ 2334424 h 2358175"/>
                <a:gd name="connsiteX2" fmla="*/ 332509 w 2600696"/>
                <a:gd name="connsiteY2" fmla="*/ 2239422 h 2358175"/>
                <a:gd name="connsiteX3" fmla="*/ 475013 w 2600696"/>
                <a:gd name="connsiteY3" fmla="*/ 2132544 h 2358175"/>
                <a:gd name="connsiteX4" fmla="*/ 592272 w 2600696"/>
                <a:gd name="connsiteY4" fmla="*/ 1978164 h 2358175"/>
                <a:gd name="connsiteX5" fmla="*/ 688769 w 2600696"/>
                <a:gd name="connsiteY5" fmla="*/ 1811910 h 2358175"/>
                <a:gd name="connsiteX6" fmla="*/ 801577 w 2600696"/>
                <a:gd name="connsiteY6" fmla="*/ 1591160 h 2358175"/>
                <a:gd name="connsiteX7" fmla="*/ 914400 w 2600696"/>
                <a:gd name="connsiteY7" fmla="*/ 1301271 h 2358175"/>
                <a:gd name="connsiteX8" fmla="*/ 1046506 w 2600696"/>
                <a:gd name="connsiteY8" fmla="*/ 933136 h 2358175"/>
                <a:gd name="connsiteX9" fmla="*/ 1128156 w 2600696"/>
                <a:gd name="connsiteY9" fmla="*/ 683754 h 2358175"/>
                <a:gd name="connsiteX10" fmla="*/ 1294410 w 2600696"/>
                <a:gd name="connsiteY10" fmla="*/ 279993 h 2358175"/>
                <a:gd name="connsiteX11" fmla="*/ 1426535 w 2600696"/>
                <a:gd name="connsiteY11" fmla="*/ 75341 h 2358175"/>
                <a:gd name="connsiteX12" fmla="*/ 1536368 w 2600696"/>
                <a:gd name="connsiteY12" fmla="*/ 1979 h 2358175"/>
                <a:gd name="connsiteX13" fmla="*/ 1655122 w 2600696"/>
                <a:gd name="connsiteY13" fmla="*/ 63467 h 2358175"/>
                <a:gd name="connsiteX14" fmla="*/ 1802093 w 2600696"/>
                <a:gd name="connsiteY14" fmla="*/ 277881 h 2358175"/>
                <a:gd name="connsiteX15" fmla="*/ 1938634 w 2600696"/>
                <a:gd name="connsiteY15" fmla="*/ 643378 h 2358175"/>
                <a:gd name="connsiteX16" fmla="*/ 2078182 w 2600696"/>
                <a:gd name="connsiteY16" fmla="*/ 909385 h 2358175"/>
                <a:gd name="connsiteX17" fmla="*/ 2137559 w 2600696"/>
                <a:gd name="connsiteY17" fmla="*/ 1111266 h 2358175"/>
                <a:gd name="connsiteX18" fmla="*/ 2291938 w 2600696"/>
                <a:gd name="connsiteY18" fmla="*/ 1479401 h 2358175"/>
                <a:gd name="connsiteX19" fmla="*/ 2375065 w 2600696"/>
                <a:gd name="connsiteY19" fmla="*/ 1693157 h 2358175"/>
                <a:gd name="connsiteX20" fmla="*/ 2493818 w 2600696"/>
                <a:gd name="connsiteY20" fmla="*/ 1918788 h 2358175"/>
                <a:gd name="connsiteX21" fmla="*/ 2600696 w 2600696"/>
                <a:gd name="connsiteY21" fmla="*/ 2085042 h 2358175"/>
                <a:gd name="connsiteX0" fmla="*/ 0 w 2493818"/>
                <a:gd name="connsiteY0" fmla="*/ 2358175 h 2358175"/>
                <a:gd name="connsiteX1" fmla="*/ 142504 w 2493818"/>
                <a:gd name="connsiteY1" fmla="*/ 2334424 h 2358175"/>
                <a:gd name="connsiteX2" fmla="*/ 332509 w 2493818"/>
                <a:gd name="connsiteY2" fmla="*/ 2239422 h 2358175"/>
                <a:gd name="connsiteX3" fmla="*/ 475013 w 2493818"/>
                <a:gd name="connsiteY3" fmla="*/ 2132544 h 2358175"/>
                <a:gd name="connsiteX4" fmla="*/ 592272 w 2493818"/>
                <a:gd name="connsiteY4" fmla="*/ 1978164 h 2358175"/>
                <a:gd name="connsiteX5" fmla="*/ 688769 w 2493818"/>
                <a:gd name="connsiteY5" fmla="*/ 1811910 h 2358175"/>
                <a:gd name="connsiteX6" fmla="*/ 801577 w 2493818"/>
                <a:gd name="connsiteY6" fmla="*/ 1591160 h 2358175"/>
                <a:gd name="connsiteX7" fmla="*/ 914400 w 2493818"/>
                <a:gd name="connsiteY7" fmla="*/ 1301271 h 2358175"/>
                <a:gd name="connsiteX8" fmla="*/ 1046506 w 2493818"/>
                <a:gd name="connsiteY8" fmla="*/ 933136 h 2358175"/>
                <a:gd name="connsiteX9" fmla="*/ 1128156 w 2493818"/>
                <a:gd name="connsiteY9" fmla="*/ 683754 h 2358175"/>
                <a:gd name="connsiteX10" fmla="*/ 1294410 w 2493818"/>
                <a:gd name="connsiteY10" fmla="*/ 279993 h 2358175"/>
                <a:gd name="connsiteX11" fmla="*/ 1426535 w 2493818"/>
                <a:gd name="connsiteY11" fmla="*/ 75341 h 2358175"/>
                <a:gd name="connsiteX12" fmla="*/ 1536368 w 2493818"/>
                <a:gd name="connsiteY12" fmla="*/ 1979 h 2358175"/>
                <a:gd name="connsiteX13" fmla="*/ 1655122 w 2493818"/>
                <a:gd name="connsiteY13" fmla="*/ 63467 h 2358175"/>
                <a:gd name="connsiteX14" fmla="*/ 1802093 w 2493818"/>
                <a:gd name="connsiteY14" fmla="*/ 277881 h 2358175"/>
                <a:gd name="connsiteX15" fmla="*/ 1938634 w 2493818"/>
                <a:gd name="connsiteY15" fmla="*/ 643378 h 2358175"/>
                <a:gd name="connsiteX16" fmla="*/ 2078182 w 2493818"/>
                <a:gd name="connsiteY16" fmla="*/ 909385 h 2358175"/>
                <a:gd name="connsiteX17" fmla="*/ 2137559 w 2493818"/>
                <a:gd name="connsiteY17" fmla="*/ 1111266 h 2358175"/>
                <a:gd name="connsiteX18" fmla="*/ 2291938 w 2493818"/>
                <a:gd name="connsiteY18" fmla="*/ 1479401 h 2358175"/>
                <a:gd name="connsiteX19" fmla="*/ 2375065 w 2493818"/>
                <a:gd name="connsiteY19" fmla="*/ 1693157 h 2358175"/>
                <a:gd name="connsiteX20" fmla="*/ 2493818 w 2493818"/>
                <a:gd name="connsiteY20" fmla="*/ 1918788 h 2358175"/>
                <a:gd name="connsiteX0" fmla="*/ 0 w 2375065"/>
                <a:gd name="connsiteY0" fmla="*/ 2358175 h 2358175"/>
                <a:gd name="connsiteX1" fmla="*/ 142504 w 2375065"/>
                <a:gd name="connsiteY1" fmla="*/ 2334424 h 2358175"/>
                <a:gd name="connsiteX2" fmla="*/ 332509 w 2375065"/>
                <a:gd name="connsiteY2" fmla="*/ 2239422 h 2358175"/>
                <a:gd name="connsiteX3" fmla="*/ 475013 w 2375065"/>
                <a:gd name="connsiteY3" fmla="*/ 2132544 h 2358175"/>
                <a:gd name="connsiteX4" fmla="*/ 592272 w 2375065"/>
                <a:gd name="connsiteY4" fmla="*/ 1978164 h 2358175"/>
                <a:gd name="connsiteX5" fmla="*/ 688769 w 2375065"/>
                <a:gd name="connsiteY5" fmla="*/ 1811910 h 2358175"/>
                <a:gd name="connsiteX6" fmla="*/ 801577 w 2375065"/>
                <a:gd name="connsiteY6" fmla="*/ 1591160 h 2358175"/>
                <a:gd name="connsiteX7" fmla="*/ 914400 w 2375065"/>
                <a:gd name="connsiteY7" fmla="*/ 1301271 h 2358175"/>
                <a:gd name="connsiteX8" fmla="*/ 1046506 w 2375065"/>
                <a:gd name="connsiteY8" fmla="*/ 933136 h 2358175"/>
                <a:gd name="connsiteX9" fmla="*/ 1128156 w 2375065"/>
                <a:gd name="connsiteY9" fmla="*/ 683754 h 2358175"/>
                <a:gd name="connsiteX10" fmla="*/ 1294410 w 2375065"/>
                <a:gd name="connsiteY10" fmla="*/ 279993 h 2358175"/>
                <a:gd name="connsiteX11" fmla="*/ 1426535 w 2375065"/>
                <a:gd name="connsiteY11" fmla="*/ 75341 h 2358175"/>
                <a:gd name="connsiteX12" fmla="*/ 1536368 w 2375065"/>
                <a:gd name="connsiteY12" fmla="*/ 1979 h 2358175"/>
                <a:gd name="connsiteX13" fmla="*/ 1655122 w 2375065"/>
                <a:gd name="connsiteY13" fmla="*/ 63467 h 2358175"/>
                <a:gd name="connsiteX14" fmla="*/ 1802093 w 2375065"/>
                <a:gd name="connsiteY14" fmla="*/ 277881 h 2358175"/>
                <a:gd name="connsiteX15" fmla="*/ 1938634 w 2375065"/>
                <a:gd name="connsiteY15" fmla="*/ 643378 h 2358175"/>
                <a:gd name="connsiteX16" fmla="*/ 2078182 w 2375065"/>
                <a:gd name="connsiteY16" fmla="*/ 909385 h 2358175"/>
                <a:gd name="connsiteX17" fmla="*/ 2137559 w 2375065"/>
                <a:gd name="connsiteY17" fmla="*/ 1111266 h 2358175"/>
                <a:gd name="connsiteX18" fmla="*/ 2291938 w 2375065"/>
                <a:gd name="connsiteY18" fmla="*/ 1479401 h 2358175"/>
                <a:gd name="connsiteX19" fmla="*/ 2375065 w 2375065"/>
                <a:gd name="connsiteY19" fmla="*/ 1693157 h 2358175"/>
                <a:gd name="connsiteX0" fmla="*/ 0 w 2291938"/>
                <a:gd name="connsiteY0" fmla="*/ 2358175 h 2358175"/>
                <a:gd name="connsiteX1" fmla="*/ 142504 w 2291938"/>
                <a:gd name="connsiteY1" fmla="*/ 2334424 h 2358175"/>
                <a:gd name="connsiteX2" fmla="*/ 332509 w 2291938"/>
                <a:gd name="connsiteY2" fmla="*/ 2239422 h 2358175"/>
                <a:gd name="connsiteX3" fmla="*/ 475013 w 2291938"/>
                <a:gd name="connsiteY3" fmla="*/ 2132544 h 2358175"/>
                <a:gd name="connsiteX4" fmla="*/ 592272 w 2291938"/>
                <a:gd name="connsiteY4" fmla="*/ 1978164 h 2358175"/>
                <a:gd name="connsiteX5" fmla="*/ 688769 w 2291938"/>
                <a:gd name="connsiteY5" fmla="*/ 1811910 h 2358175"/>
                <a:gd name="connsiteX6" fmla="*/ 801577 w 2291938"/>
                <a:gd name="connsiteY6" fmla="*/ 1591160 h 2358175"/>
                <a:gd name="connsiteX7" fmla="*/ 914400 w 2291938"/>
                <a:gd name="connsiteY7" fmla="*/ 1301271 h 2358175"/>
                <a:gd name="connsiteX8" fmla="*/ 1046506 w 2291938"/>
                <a:gd name="connsiteY8" fmla="*/ 933136 h 2358175"/>
                <a:gd name="connsiteX9" fmla="*/ 1128156 w 2291938"/>
                <a:gd name="connsiteY9" fmla="*/ 683754 h 2358175"/>
                <a:gd name="connsiteX10" fmla="*/ 1294410 w 2291938"/>
                <a:gd name="connsiteY10" fmla="*/ 279993 h 2358175"/>
                <a:gd name="connsiteX11" fmla="*/ 1426535 w 2291938"/>
                <a:gd name="connsiteY11" fmla="*/ 75341 h 2358175"/>
                <a:gd name="connsiteX12" fmla="*/ 1536368 w 2291938"/>
                <a:gd name="connsiteY12" fmla="*/ 1979 h 2358175"/>
                <a:gd name="connsiteX13" fmla="*/ 1655122 w 2291938"/>
                <a:gd name="connsiteY13" fmla="*/ 63467 h 2358175"/>
                <a:gd name="connsiteX14" fmla="*/ 1802093 w 2291938"/>
                <a:gd name="connsiteY14" fmla="*/ 277881 h 2358175"/>
                <a:gd name="connsiteX15" fmla="*/ 1938634 w 2291938"/>
                <a:gd name="connsiteY15" fmla="*/ 643378 h 2358175"/>
                <a:gd name="connsiteX16" fmla="*/ 2078182 w 2291938"/>
                <a:gd name="connsiteY16" fmla="*/ 909385 h 2358175"/>
                <a:gd name="connsiteX17" fmla="*/ 2137559 w 2291938"/>
                <a:gd name="connsiteY17" fmla="*/ 1111266 h 2358175"/>
                <a:gd name="connsiteX18" fmla="*/ 2291938 w 2291938"/>
                <a:gd name="connsiteY18" fmla="*/ 1479401 h 2358175"/>
                <a:gd name="connsiteX0" fmla="*/ 0 w 2137559"/>
                <a:gd name="connsiteY0" fmla="*/ 2358175 h 2358175"/>
                <a:gd name="connsiteX1" fmla="*/ 142504 w 2137559"/>
                <a:gd name="connsiteY1" fmla="*/ 2334424 h 2358175"/>
                <a:gd name="connsiteX2" fmla="*/ 332509 w 2137559"/>
                <a:gd name="connsiteY2" fmla="*/ 2239422 h 2358175"/>
                <a:gd name="connsiteX3" fmla="*/ 475013 w 2137559"/>
                <a:gd name="connsiteY3" fmla="*/ 2132544 h 2358175"/>
                <a:gd name="connsiteX4" fmla="*/ 592272 w 2137559"/>
                <a:gd name="connsiteY4" fmla="*/ 1978164 h 2358175"/>
                <a:gd name="connsiteX5" fmla="*/ 688769 w 2137559"/>
                <a:gd name="connsiteY5" fmla="*/ 1811910 h 2358175"/>
                <a:gd name="connsiteX6" fmla="*/ 801577 w 2137559"/>
                <a:gd name="connsiteY6" fmla="*/ 1591160 h 2358175"/>
                <a:gd name="connsiteX7" fmla="*/ 914400 w 2137559"/>
                <a:gd name="connsiteY7" fmla="*/ 1301271 h 2358175"/>
                <a:gd name="connsiteX8" fmla="*/ 1046506 w 2137559"/>
                <a:gd name="connsiteY8" fmla="*/ 933136 h 2358175"/>
                <a:gd name="connsiteX9" fmla="*/ 1128156 w 2137559"/>
                <a:gd name="connsiteY9" fmla="*/ 683754 h 2358175"/>
                <a:gd name="connsiteX10" fmla="*/ 1294410 w 2137559"/>
                <a:gd name="connsiteY10" fmla="*/ 279993 h 2358175"/>
                <a:gd name="connsiteX11" fmla="*/ 1426535 w 2137559"/>
                <a:gd name="connsiteY11" fmla="*/ 75341 h 2358175"/>
                <a:gd name="connsiteX12" fmla="*/ 1536368 w 2137559"/>
                <a:gd name="connsiteY12" fmla="*/ 1979 h 2358175"/>
                <a:gd name="connsiteX13" fmla="*/ 1655122 w 2137559"/>
                <a:gd name="connsiteY13" fmla="*/ 63467 h 2358175"/>
                <a:gd name="connsiteX14" fmla="*/ 1802093 w 2137559"/>
                <a:gd name="connsiteY14" fmla="*/ 277881 h 2358175"/>
                <a:gd name="connsiteX15" fmla="*/ 1938634 w 2137559"/>
                <a:gd name="connsiteY15" fmla="*/ 643378 h 2358175"/>
                <a:gd name="connsiteX16" fmla="*/ 2078182 w 2137559"/>
                <a:gd name="connsiteY16" fmla="*/ 909385 h 2358175"/>
                <a:gd name="connsiteX17" fmla="*/ 2137559 w 2137559"/>
                <a:gd name="connsiteY17" fmla="*/ 1111266 h 2358175"/>
                <a:gd name="connsiteX0" fmla="*/ 0 w 2078182"/>
                <a:gd name="connsiteY0" fmla="*/ 2358175 h 2358175"/>
                <a:gd name="connsiteX1" fmla="*/ 142504 w 2078182"/>
                <a:gd name="connsiteY1" fmla="*/ 2334424 h 2358175"/>
                <a:gd name="connsiteX2" fmla="*/ 332509 w 2078182"/>
                <a:gd name="connsiteY2" fmla="*/ 2239422 h 2358175"/>
                <a:gd name="connsiteX3" fmla="*/ 475013 w 2078182"/>
                <a:gd name="connsiteY3" fmla="*/ 2132544 h 2358175"/>
                <a:gd name="connsiteX4" fmla="*/ 592272 w 2078182"/>
                <a:gd name="connsiteY4" fmla="*/ 1978164 h 2358175"/>
                <a:gd name="connsiteX5" fmla="*/ 688769 w 2078182"/>
                <a:gd name="connsiteY5" fmla="*/ 1811910 h 2358175"/>
                <a:gd name="connsiteX6" fmla="*/ 801577 w 2078182"/>
                <a:gd name="connsiteY6" fmla="*/ 1591160 h 2358175"/>
                <a:gd name="connsiteX7" fmla="*/ 914400 w 2078182"/>
                <a:gd name="connsiteY7" fmla="*/ 1301271 h 2358175"/>
                <a:gd name="connsiteX8" fmla="*/ 1046506 w 2078182"/>
                <a:gd name="connsiteY8" fmla="*/ 933136 h 2358175"/>
                <a:gd name="connsiteX9" fmla="*/ 1128156 w 2078182"/>
                <a:gd name="connsiteY9" fmla="*/ 683754 h 2358175"/>
                <a:gd name="connsiteX10" fmla="*/ 1294410 w 2078182"/>
                <a:gd name="connsiteY10" fmla="*/ 279993 h 2358175"/>
                <a:gd name="connsiteX11" fmla="*/ 1426535 w 2078182"/>
                <a:gd name="connsiteY11" fmla="*/ 75341 h 2358175"/>
                <a:gd name="connsiteX12" fmla="*/ 1536368 w 2078182"/>
                <a:gd name="connsiteY12" fmla="*/ 1979 h 2358175"/>
                <a:gd name="connsiteX13" fmla="*/ 1655122 w 2078182"/>
                <a:gd name="connsiteY13" fmla="*/ 63467 h 2358175"/>
                <a:gd name="connsiteX14" fmla="*/ 1802093 w 2078182"/>
                <a:gd name="connsiteY14" fmla="*/ 277881 h 2358175"/>
                <a:gd name="connsiteX15" fmla="*/ 1938634 w 2078182"/>
                <a:gd name="connsiteY15" fmla="*/ 643378 h 2358175"/>
                <a:gd name="connsiteX16" fmla="*/ 2078182 w 2078182"/>
                <a:gd name="connsiteY16" fmla="*/ 909385 h 2358175"/>
                <a:gd name="connsiteX0" fmla="*/ 0 w 1938634"/>
                <a:gd name="connsiteY0" fmla="*/ 2358175 h 2358175"/>
                <a:gd name="connsiteX1" fmla="*/ 142504 w 1938634"/>
                <a:gd name="connsiteY1" fmla="*/ 2334424 h 2358175"/>
                <a:gd name="connsiteX2" fmla="*/ 332509 w 1938634"/>
                <a:gd name="connsiteY2" fmla="*/ 2239422 h 2358175"/>
                <a:gd name="connsiteX3" fmla="*/ 475013 w 1938634"/>
                <a:gd name="connsiteY3" fmla="*/ 2132544 h 2358175"/>
                <a:gd name="connsiteX4" fmla="*/ 592272 w 1938634"/>
                <a:gd name="connsiteY4" fmla="*/ 1978164 h 2358175"/>
                <a:gd name="connsiteX5" fmla="*/ 688769 w 1938634"/>
                <a:gd name="connsiteY5" fmla="*/ 1811910 h 2358175"/>
                <a:gd name="connsiteX6" fmla="*/ 801577 w 1938634"/>
                <a:gd name="connsiteY6" fmla="*/ 1591160 h 2358175"/>
                <a:gd name="connsiteX7" fmla="*/ 914400 w 1938634"/>
                <a:gd name="connsiteY7" fmla="*/ 1301271 h 2358175"/>
                <a:gd name="connsiteX8" fmla="*/ 1046506 w 1938634"/>
                <a:gd name="connsiteY8" fmla="*/ 933136 h 2358175"/>
                <a:gd name="connsiteX9" fmla="*/ 1128156 w 1938634"/>
                <a:gd name="connsiteY9" fmla="*/ 683754 h 2358175"/>
                <a:gd name="connsiteX10" fmla="*/ 1294410 w 1938634"/>
                <a:gd name="connsiteY10" fmla="*/ 279993 h 2358175"/>
                <a:gd name="connsiteX11" fmla="*/ 1426535 w 1938634"/>
                <a:gd name="connsiteY11" fmla="*/ 75341 h 2358175"/>
                <a:gd name="connsiteX12" fmla="*/ 1536368 w 1938634"/>
                <a:gd name="connsiteY12" fmla="*/ 1979 h 2358175"/>
                <a:gd name="connsiteX13" fmla="*/ 1655122 w 1938634"/>
                <a:gd name="connsiteY13" fmla="*/ 63467 h 2358175"/>
                <a:gd name="connsiteX14" fmla="*/ 1802093 w 1938634"/>
                <a:gd name="connsiteY14" fmla="*/ 277881 h 2358175"/>
                <a:gd name="connsiteX15" fmla="*/ 1938634 w 1938634"/>
                <a:gd name="connsiteY15" fmla="*/ 643378 h 2358175"/>
                <a:gd name="connsiteX0" fmla="*/ 0 w 1802093"/>
                <a:gd name="connsiteY0" fmla="*/ 2358175 h 2358175"/>
                <a:gd name="connsiteX1" fmla="*/ 142504 w 1802093"/>
                <a:gd name="connsiteY1" fmla="*/ 2334424 h 2358175"/>
                <a:gd name="connsiteX2" fmla="*/ 332509 w 1802093"/>
                <a:gd name="connsiteY2" fmla="*/ 2239422 h 2358175"/>
                <a:gd name="connsiteX3" fmla="*/ 475013 w 1802093"/>
                <a:gd name="connsiteY3" fmla="*/ 2132544 h 2358175"/>
                <a:gd name="connsiteX4" fmla="*/ 592272 w 1802093"/>
                <a:gd name="connsiteY4" fmla="*/ 1978164 h 2358175"/>
                <a:gd name="connsiteX5" fmla="*/ 688769 w 1802093"/>
                <a:gd name="connsiteY5" fmla="*/ 1811910 h 2358175"/>
                <a:gd name="connsiteX6" fmla="*/ 801577 w 1802093"/>
                <a:gd name="connsiteY6" fmla="*/ 1591160 h 2358175"/>
                <a:gd name="connsiteX7" fmla="*/ 914400 w 1802093"/>
                <a:gd name="connsiteY7" fmla="*/ 1301271 h 2358175"/>
                <a:gd name="connsiteX8" fmla="*/ 1046506 w 1802093"/>
                <a:gd name="connsiteY8" fmla="*/ 933136 h 2358175"/>
                <a:gd name="connsiteX9" fmla="*/ 1128156 w 1802093"/>
                <a:gd name="connsiteY9" fmla="*/ 683754 h 2358175"/>
                <a:gd name="connsiteX10" fmla="*/ 1294410 w 1802093"/>
                <a:gd name="connsiteY10" fmla="*/ 279993 h 2358175"/>
                <a:gd name="connsiteX11" fmla="*/ 1426535 w 1802093"/>
                <a:gd name="connsiteY11" fmla="*/ 75341 h 2358175"/>
                <a:gd name="connsiteX12" fmla="*/ 1536368 w 1802093"/>
                <a:gd name="connsiteY12" fmla="*/ 1979 h 2358175"/>
                <a:gd name="connsiteX13" fmla="*/ 1655122 w 1802093"/>
                <a:gd name="connsiteY13" fmla="*/ 63467 h 2358175"/>
                <a:gd name="connsiteX14" fmla="*/ 1802093 w 1802093"/>
                <a:gd name="connsiteY14" fmla="*/ 277881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93191 w 1793191"/>
                <a:gd name="connsiteY14" fmla="*/ 305854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35939 w 1793191"/>
                <a:gd name="connsiteY14" fmla="*/ 187101 h 2358175"/>
                <a:gd name="connsiteX15" fmla="*/ 1793191 w 1793191"/>
                <a:gd name="connsiteY15" fmla="*/ 305854 h 2358175"/>
                <a:gd name="connsiteX0" fmla="*/ 0 w 1779838"/>
                <a:gd name="connsiteY0" fmla="*/ 2358175 h 2358175"/>
                <a:gd name="connsiteX1" fmla="*/ 142504 w 1779838"/>
                <a:gd name="connsiteY1" fmla="*/ 2334424 h 2358175"/>
                <a:gd name="connsiteX2" fmla="*/ 332509 w 1779838"/>
                <a:gd name="connsiteY2" fmla="*/ 2239422 h 2358175"/>
                <a:gd name="connsiteX3" fmla="*/ 475013 w 1779838"/>
                <a:gd name="connsiteY3" fmla="*/ 2132544 h 2358175"/>
                <a:gd name="connsiteX4" fmla="*/ 592272 w 1779838"/>
                <a:gd name="connsiteY4" fmla="*/ 1978164 h 2358175"/>
                <a:gd name="connsiteX5" fmla="*/ 688769 w 1779838"/>
                <a:gd name="connsiteY5" fmla="*/ 1811910 h 2358175"/>
                <a:gd name="connsiteX6" fmla="*/ 801577 w 1779838"/>
                <a:gd name="connsiteY6" fmla="*/ 1591160 h 2358175"/>
                <a:gd name="connsiteX7" fmla="*/ 914400 w 1779838"/>
                <a:gd name="connsiteY7" fmla="*/ 1301271 h 2358175"/>
                <a:gd name="connsiteX8" fmla="*/ 1046506 w 1779838"/>
                <a:gd name="connsiteY8" fmla="*/ 933136 h 2358175"/>
                <a:gd name="connsiteX9" fmla="*/ 1128156 w 1779838"/>
                <a:gd name="connsiteY9" fmla="*/ 683754 h 2358175"/>
                <a:gd name="connsiteX10" fmla="*/ 1294410 w 1779838"/>
                <a:gd name="connsiteY10" fmla="*/ 279993 h 2358175"/>
                <a:gd name="connsiteX11" fmla="*/ 1426535 w 1779838"/>
                <a:gd name="connsiteY11" fmla="*/ 75341 h 2358175"/>
                <a:gd name="connsiteX12" fmla="*/ 1536368 w 1779838"/>
                <a:gd name="connsiteY12" fmla="*/ 1979 h 2358175"/>
                <a:gd name="connsiteX13" fmla="*/ 1655122 w 1779838"/>
                <a:gd name="connsiteY13" fmla="*/ 63467 h 2358175"/>
                <a:gd name="connsiteX14" fmla="*/ 1735939 w 1779838"/>
                <a:gd name="connsiteY14" fmla="*/ 187101 h 2358175"/>
                <a:gd name="connsiteX15" fmla="*/ 1779838 w 1779838"/>
                <a:gd name="connsiteY15" fmla="*/ 291868 h 2358175"/>
                <a:gd name="connsiteX0" fmla="*/ 0 w 1735939"/>
                <a:gd name="connsiteY0" fmla="*/ 2358175 h 2358175"/>
                <a:gd name="connsiteX1" fmla="*/ 142504 w 1735939"/>
                <a:gd name="connsiteY1" fmla="*/ 2334424 h 2358175"/>
                <a:gd name="connsiteX2" fmla="*/ 332509 w 1735939"/>
                <a:gd name="connsiteY2" fmla="*/ 2239422 h 2358175"/>
                <a:gd name="connsiteX3" fmla="*/ 475013 w 1735939"/>
                <a:gd name="connsiteY3" fmla="*/ 2132544 h 2358175"/>
                <a:gd name="connsiteX4" fmla="*/ 592272 w 1735939"/>
                <a:gd name="connsiteY4" fmla="*/ 1978164 h 2358175"/>
                <a:gd name="connsiteX5" fmla="*/ 688769 w 1735939"/>
                <a:gd name="connsiteY5" fmla="*/ 1811910 h 2358175"/>
                <a:gd name="connsiteX6" fmla="*/ 801577 w 1735939"/>
                <a:gd name="connsiteY6" fmla="*/ 1591160 h 2358175"/>
                <a:gd name="connsiteX7" fmla="*/ 914400 w 1735939"/>
                <a:gd name="connsiteY7" fmla="*/ 1301271 h 2358175"/>
                <a:gd name="connsiteX8" fmla="*/ 1046506 w 1735939"/>
                <a:gd name="connsiteY8" fmla="*/ 933136 h 2358175"/>
                <a:gd name="connsiteX9" fmla="*/ 1128156 w 1735939"/>
                <a:gd name="connsiteY9" fmla="*/ 683754 h 2358175"/>
                <a:gd name="connsiteX10" fmla="*/ 1294410 w 1735939"/>
                <a:gd name="connsiteY10" fmla="*/ 279993 h 2358175"/>
                <a:gd name="connsiteX11" fmla="*/ 1426535 w 1735939"/>
                <a:gd name="connsiteY11" fmla="*/ 75341 h 2358175"/>
                <a:gd name="connsiteX12" fmla="*/ 1536368 w 1735939"/>
                <a:gd name="connsiteY12" fmla="*/ 1979 h 2358175"/>
                <a:gd name="connsiteX13" fmla="*/ 1655122 w 1735939"/>
                <a:gd name="connsiteY13" fmla="*/ 63467 h 2358175"/>
                <a:gd name="connsiteX14" fmla="*/ 1735939 w 1735939"/>
                <a:gd name="connsiteY14" fmla="*/ 187101 h 2358175"/>
                <a:gd name="connsiteX0" fmla="*/ 0 w 1655122"/>
                <a:gd name="connsiteY0" fmla="*/ 2358175 h 2358175"/>
                <a:gd name="connsiteX1" fmla="*/ 142504 w 1655122"/>
                <a:gd name="connsiteY1" fmla="*/ 2334424 h 2358175"/>
                <a:gd name="connsiteX2" fmla="*/ 332509 w 1655122"/>
                <a:gd name="connsiteY2" fmla="*/ 2239422 h 2358175"/>
                <a:gd name="connsiteX3" fmla="*/ 475013 w 1655122"/>
                <a:gd name="connsiteY3" fmla="*/ 2132544 h 2358175"/>
                <a:gd name="connsiteX4" fmla="*/ 592272 w 1655122"/>
                <a:gd name="connsiteY4" fmla="*/ 1978164 h 2358175"/>
                <a:gd name="connsiteX5" fmla="*/ 688769 w 1655122"/>
                <a:gd name="connsiteY5" fmla="*/ 1811910 h 2358175"/>
                <a:gd name="connsiteX6" fmla="*/ 801577 w 1655122"/>
                <a:gd name="connsiteY6" fmla="*/ 1591160 h 2358175"/>
                <a:gd name="connsiteX7" fmla="*/ 914400 w 1655122"/>
                <a:gd name="connsiteY7" fmla="*/ 1301271 h 2358175"/>
                <a:gd name="connsiteX8" fmla="*/ 1046506 w 1655122"/>
                <a:gd name="connsiteY8" fmla="*/ 933136 h 2358175"/>
                <a:gd name="connsiteX9" fmla="*/ 1128156 w 1655122"/>
                <a:gd name="connsiteY9" fmla="*/ 683754 h 2358175"/>
                <a:gd name="connsiteX10" fmla="*/ 1294410 w 1655122"/>
                <a:gd name="connsiteY10" fmla="*/ 279993 h 2358175"/>
                <a:gd name="connsiteX11" fmla="*/ 1426535 w 1655122"/>
                <a:gd name="connsiteY11" fmla="*/ 75341 h 2358175"/>
                <a:gd name="connsiteX12" fmla="*/ 1536368 w 1655122"/>
                <a:gd name="connsiteY12" fmla="*/ 1979 h 2358175"/>
                <a:gd name="connsiteX13" fmla="*/ 1655122 w 1655122"/>
                <a:gd name="connsiteY13" fmla="*/ 63467 h 2358175"/>
                <a:gd name="connsiteX0" fmla="*/ 0 w 1536368"/>
                <a:gd name="connsiteY0" fmla="*/ 2356196 h 2356196"/>
                <a:gd name="connsiteX1" fmla="*/ 142504 w 1536368"/>
                <a:gd name="connsiteY1" fmla="*/ 2332445 h 2356196"/>
                <a:gd name="connsiteX2" fmla="*/ 332509 w 1536368"/>
                <a:gd name="connsiteY2" fmla="*/ 2237443 h 2356196"/>
                <a:gd name="connsiteX3" fmla="*/ 475013 w 1536368"/>
                <a:gd name="connsiteY3" fmla="*/ 2130565 h 2356196"/>
                <a:gd name="connsiteX4" fmla="*/ 592272 w 1536368"/>
                <a:gd name="connsiteY4" fmla="*/ 1976185 h 2356196"/>
                <a:gd name="connsiteX5" fmla="*/ 688769 w 1536368"/>
                <a:gd name="connsiteY5" fmla="*/ 1809931 h 2356196"/>
                <a:gd name="connsiteX6" fmla="*/ 801577 w 1536368"/>
                <a:gd name="connsiteY6" fmla="*/ 1589181 h 2356196"/>
                <a:gd name="connsiteX7" fmla="*/ 914400 w 1536368"/>
                <a:gd name="connsiteY7" fmla="*/ 1299292 h 2356196"/>
                <a:gd name="connsiteX8" fmla="*/ 1046506 w 1536368"/>
                <a:gd name="connsiteY8" fmla="*/ 931157 h 2356196"/>
                <a:gd name="connsiteX9" fmla="*/ 1128156 w 1536368"/>
                <a:gd name="connsiteY9" fmla="*/ 681775 h 2356196"/>
                <a:gd name="connsiteX10" fmla="*/ 1294410 w 1536368"/>
                <a:gd name="connsiteY10" fmla="*/ 278014 h 2356196"/>
                <a:gd name="connsiteX11" fmla="*/ 1426535 w 1536368"/>
                <a:gd name="connsiteY11" fmla="*/ 73362 h 2356196"/>
                <a:gd name="connsiteX12" fmla="*/ 1536368 w 1536368"/>
                <a:gd name="connsiteY12" fmla="*/ 0 h 2356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36368" h="2356196">
                  <a:moveTo>
                    <a:pt x="0" y="2356196"/>
                  </a:moveTo>
                  <a:cubicBezTo>
                    <a:pt x="52449" y="2348279"/>
                    <a:pt x="87086" y="2352237"/>
                    <a:pt x="142504" y="2332445"/>
                  </a:cubicBezTo>
                  <a:cubicBezTo>
                    <a:pt x="197922" y="2312653"/>
                    <a:pt x="277091" y="2271090"/>
                    <a:pt x="332509" y="2237443"/>
                  </a:cubicBezTo>
                  <a:cubicBezTo>
                    <a:pt x="387927" y="2203796"/>
                    <a:pt x="431719" y="2174108"/>
                    <a:pt x="475013" y="2130565"/>
                  </a:cubicBezTo>
                  <a:cubicBezTo>
                    <a:pt x="518307" y="2087022"/>
                    <a:pt x="556646" y="2029624"/>
                    <a:pt x="592272" y="1976185"/>
                  </a:cubicBezTo>
                  <a:cubicBezTo>
                    <a:pt x="627898" y="1922746"/>
                    <a:pt x="653885" y="1874432"/>
                    <a:pt x="688769" y="1809931"/>
                  </a:cubicBezTo>
                  <a:cubicBezTo>
                    <a:pt x="723653" y="1745430"/>
                    <a:pt x="801577" y="1589181"/>
                    <a:pt x="801577" y="1589181"/>
                  </a:cubicBezTo>
                  <a:cubicBezTo>
                    <a:pt x="839182" y="1504075"/>
                    <a:pt x="873579" y="1408963"/>
                    <a:pt x="914400" y="1299292"/>
                  </a:cubicBezTo>
                  <a:cubicBezTo>
                    <a:pt x="955221" y="1189621"/>
                    <a:pt x="1010880" y="1034076"/>
                    <a:pt x="1046506" y="931157"/>
                  </a:cubicBezTo>
                  <a:cubicBezTo>
                    <a:pt x="1082132" y="828238"/>
                    <a:pt x="1086839" y="790632"/>
                    <a:pt x="1128156" y="681775"/>
                  </a:cubicBezTo>
                  <a:cubicBezTo>
                    <a:pt x="1169473" y="572918"/>
                    <a:pt x="1244680" y="379416"/>
                    <a:pt x="1294410" y="278014"/>
                  </a:cubicBezTo>
                  <a:cubicBezTo>
                    <a:pt x="1344140" y="176612"/>
                    <a:pt x="1386209" y="119698"/>
                    <a:pt x="1426535" y="73362"/>
                  </a:cubicBezTo>
                  <a:cubicBezTo>
                    <a:pt x="1466861" y="27026"/>
                    <a:pt x="1498270" y="1979"/>
                    <a:pt x="1536368" y="0"/>
                  </a:cubicBezTo>
                </a:path>
              </a:pathLst>
            </a:custGeom>
            <a:noFill/>
            <a:ln w="317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sp>
          <p:nvSpPr>
            <p:cNvPr id="15" name="Freeform 14"/>
            <p:cNvSpPr/>
            <p:nvPr/>
          </p:nvSpPr>
          <p:spPr bwMode="auto">
            <a:xfrm flipH="1">
              <a:off x="4476917" y="1921546"/>
              <a:ext cx="3123293" cy="3888887"/>
            </a:xfrm>
            <a:custGeom>
              <a:avLst/>
              <a:gdLst>
                <a:gd name="connsiteX0" fmla="*/ 0 w 3111336"/>
                <a:gd name="connsiteY0" fmla="*/ 2394857 h 2412670"/>
                <a:gd name="connsiteX1" fmla="*/ 142504 w 3111336"/>
                <a:gd name="connsiteY1" fmla="*/ 2371106 h 2412670"/>
                <a:gd name="connsiteX2" fmla="*/ 225631 w 3111336"/>
                <a:gd name="connsiteY2" fmla="*/ 2347356 h 2412670"/>
                <a:gd name="connsiteX3" fmla="*/ 332509 w 3111336"/>
                <a:gd name="connsiteY3" fmla="*/ 2276104 h 2412670"/>
                <a:gd name="connsiteX4" fmla="*/ 475013 w 3111336"/>
                <a:gd name="connsiteY4" fmla="*/ 2169226 h 2412670"/>
                <a:gd name="connsiteX5" fmla="*/ 570016 w 3111336"/>
                <a:gd name="connsiteY5" fmla="*/ 2014846 h 2412670"/>
                <a:gd name="connsiteX6" fmla="*/ 688769 w 3111336"/>
                <a:gd name="connsiteY6" fmla="*/ 1848592 h 2412670"/>
                <a:gd name="connsiteX7" fmla="*/ 783772 w 3111336"/>
                <a:gd name="connsiteY7" fmla="*/ 1634836 h 2412670"/>
                <a:gd name="connsiteX8" fmla="*/ 914400 w 3111336"/>
                <a:gd name="connsiteY8" fmla="*/ 1337953 h 2412670"/>
                <a:gd name="connsiteX9" fmla="*/ 1033153 w 3111336"/>
                <a:gd name="connsiteY9" fmla="*/ 969818 h 2412670"/>
                <a:gd name="connsiteX10" fmla="*/ 1128156 w 3111336"/>
                <a:gd name="connsiteY10" fmla="*/ 720436 h 2412670"/>
                <a:gd name="connsiteX11" fmla="*/ 1294410 w 3111336"/>
                <a:gd name="connsiteY11" fmla="*/ 316675 h 2412670"/>
                <a:gd name="connsiteX12" fmla="*/ 1353787 w 3111336"/>
                <a:gd name="connsiteY12" fmla="*/ 186046 h 2412670"/>
                <a:gd name="connsiteX13" fmla="*/ 1448790 w 3111336"/>
                <a:gd name="connsiteY13" fmla="*/ 91044 h 2412670"/>
                <a:gd name="connsiteX14" fmla="*/ 1484416 w 3111336"/>
                <a:gd name="connsiteY14" fmla="*/ 55418 h 2412670"/>
                <a:gd name="connsiteX15" fmla="*/ 1531917 w 3111336"/>
                <a:gd name="connsiteY15" fmla="*/ 31667 h 2412670"/>
                <a:gd name="connsiteX16" fmla="*/ 1555668 w 3111336"/>
                <a:gd name="connsiteY16" fmla="*/ 7917 h 2412670"/>
                <a:gd name="connsiteX17" fmla="*/ 1650670 w 3111336"/>
                <a:gd name="connsiteY17" fmla="*/ 79169 h 2412670"/>
                <a:gd name="connsiteX18" fmla="*/ 1721922 w 3111336"/>
                <a:gd name="connsiteY18" fmla="*/ 150421 h 2412670"/>
                <a:gd name="connsiteX19" fmla="*/ 1828800 w 3111336"/>
                <a:gd name="connsiteY19" fmla="*/ 328550 h 2412670"/>
                <a:gd name="connsiteX20" fmla="*/ 1911927 w 3111336"/>
                <a:gd name="connsiteY20" fmla="*/ 554182 h 2412670"/>
                <a:gd name="connsiteX21" fmla="*/ 2078182 w 3111336"/>
                <a:gd name="connsiteY21" fmla="*/ 946067 h 2412670"/>
                <a:gd name="connsiteX22" fmla="*/ 2137559 w 3111336"/>
                <a:gd name="connsiteY22" fmla="*/ 1147948 h 2412670"/>
                <a:gd name="connsiteX23" fmla="*/ 2291938 w 3111336"/>
                <a:gd name="connsiteY23" fmla="*/ 1516083 h 2412670"/>
                <a:gd name="connsiteX24" fmla="*/ 2375065 w 3111336"/>
                <a:gd name="connsiteY24" fmla="*/ 1729839 h 2412670"/>
                <a:gd name="connsiteX25" fmla="*/ 2493818 w 3111336"/>
                <a:gd name="connsiteY25" fmla="*/ 1955470 h 2412670"/>
                <a:gd name="connsiteX26" fmla="*/ 2600696 w 3111336"/>
                <a:gd name="connsiteY26" fmla="*/ 2121724 h 2412670"/>
                <a:gd name="connsiteX27" fmla="*/ 2790701 w 3111336"/>
                <a:gd name="connsiteY27" fmla="*/ 2299854 h 2412670"/>
                <a:gd name="connsiteX28" fmla="*/ 2968831 w 3111336"/>
                <a:gd name="connsiteY28" fmla="*/ 2371106 h 2412670"/>
                <a:gd name="connsiteX29" fmla="*/ 3087585 w 3111336"/>
                <a:gd name="connsiteY29" fmla="*/ 2406732 h 2412670"/>
                <a:gd name="connsiteX30" fmla="*/ 3111335 w 3111336"/>
                <a:gd name="connsiteY30" fmla="*/ 2406732 h 2412670"/>
                <a:gd name="connsiteX0" fmla="*/ 0 w 3102434"/>
                <a:gd name="connsiteY0" fmla="*/ 2394857 h 2412670"/>
                <a:gd name="connsiteX1" fmla="*/ 142504 w 3102434"/>
                <a:gd name="connsiteY1" fmla="*/ 2371106 h 2412670"/>
                <a:gd name="connsiteX2" fmla="*/ 225631 w 3102434"/>
                <a:gd name="connsiteY2" fmla="*/ 2347356 h 2412670"/>
                <a:gd name="connsiteX3" fmla="*/ 332509 w 3102434"/>
                <a:gd name="connsiteY3" fmla="*/ 2276104 h 2412670"/>
                <a:gd name="connsiteX4" fmla="*/ 475013 w 3102434"/>
                <a:gd name="connsiteY4" fmla="*/ 2169226 h 2412670"/>
                <a:gd name="connsiteX5" fmla="*/ 570016 w 3102434"/>
                <a:gd name="connsiteY5" fmla="*/ 2014846 h 2412670"/>
                <a:gd name="connsiteX6" fmla="*/ 688769 w 3102434"/>
                <a:gd name="connsiteY6" fmla="*/ 1848592 h 2412670"/>
                <a:gd name="connsiteX7" fmla="*/ 783772 w 3102434"/>
                <a:gd name="connsiteY7" fmla="*/ 1634836 h 2412670"/>
                <a:gd name="connsiteX8" fmla="*/ 914400 w 3102434"/>
                <a:gd name="connsiteY8" fmla="*/ 1337953 h 2412670"/>
                <a:gd name="connsiteX9" fmla="*/ 1033153 w 3102434"/>
                <a:gd name="connsiteY9" fmla="*/ 969818 h 2412670"/>
                <a:gd name="connsiteX10" fmla="*/ 1128156 w 3102434"/>
                <a:gd name="connsiteY10" fmla="*/ 720436 h 2412670"/>
                <a:gd name="connsiteX11" fmla="*/ 1294410 w 3102434"/>
                <a:gd name="connsiteY11" fmla="*/ 316675 h 2412670"/>
                <a:gd name="connsiteX12" fmla="*/ 1353787 w 3102434"/>
                <a:gd name="connsiteY12" fmla="*/ 186046 h 2412670"/>
                <a:gd name="connsiteX13" fmla="*/ 1448790 w 3102434"/>
                <a:gd name="connsiteY13" fmla="*/ 91044 h 2412670"/>
                <a:gd name="connsiteX14" fmla="*/ 1484416 w 3102434"/>
                <a:gd name="connsiteY14" fmla="*/ 55418 h 2412670"/>
                <a:gd name="connsiteX15" fmla="*/ 1531917 w 3102434"/>
                <a:gd name="connsiteY15" fmla="*/ 31667 h 2412670"/>
                <a:gd name="connsiteX16" fmla="*/ 1555668 w 3102434"/>
                <a:gd name="connsiteY16" fmla="*/ 7917 h 2412670"/>
                <a:gd name="connsiteX17" fmla="*/ 1650670 w 3102434"/>
                <a:gd name="connsiteY17" fmla="*/ 79169 h 2412670"/>
                <a:gd name="connsiteX18" fmla="*/ 1721922 w 3102434"/>
                <a:gd name="connsiteY18" fmla="*/ 150421 h 2412670"/>
                <a:gd name="connsiteX19" fmla="*/ 1828800 w 3102434"/>
                <a:gd name="connsiteY19" fmla="*/ 328550 h 2412670"/>
                <a:gd name="connsiteX20" fmla="*/ 1911927 w 3102434"/>
                <a:gd name="connsiteY20" fmla="*/ 554182 h 2412670"/>
                <a:gd name="connsiteX21" fmla="*/ 2078182 w 3102434"/>
                <a:gd name="connsiteY21" fmla="*/ 946067 h 2412670"/>
                <a:gd name="connsiteX22" fmla="*/ 2137559 w 3102434"/>
                <a:gd name="connsiteY22" fmla="*/ 1147948 h 2412670"/>
                <a:gd name="connsiteX23" fmla="*/ 2291938 w 3102434"/>
                <a:gd name="connsiteY23" fmla="*/ 1516083 h 2412670"/>
                <a:gd name="connsiteX24" fmla="*/ 2375065 w 3102434"/>
                <a:gd name="connsiteY24" fmla="*/ 1729839 h 2412670"/>
                <a:gd name="connsiteX25" fmla="*/ 2493818 w 3102434"/>
                <a:gd name="connsiteY25" fmla="*/ 1955470 h 2412670"/>
                <a:gd name="connsiteX26" fmla="*/ 2600696 w 3102434"/>
                <a:gd name="connsiteY26" fmla="*/ 2121724 h 2412670"/>
                <a:gd name="connsiteX27" fmla="*/ 2790701 w 3102434"/>
                <a:gd name="connsiteY27" fmla="*/ 2299854 h 2412670"/>
                <a:gd name="connsiteX28" fmla="*/ 2968831 w 3102434"/>
                <a:gd name="connsiteY28" fmla="*/ 2371106 h 2412670"/>
                <a:gd name="connsiteX29" fmla="*/ 3087585 w 3102434"/>
                <a:gd name="connsiteY29" fmla="*/ 2406732 h 2412670"/>
                <a:gd name="connsiteX30" fmla="*/ 3057922 w 3102434"/>
                <a:gd name="connsiteY30" fmla="*/ 2406732 h 2412670"/>
                <a:gd name="connsiteX0" fmla="*/ 0 w 3087585"/>
                <a:gd name="connsiteY0" fmla="*/ 2394857 h 2406732"/>
                <a:gd name="connsiteX1" fmla="*/ 142504 w 3087585"/>
                <a:gd name="connsiteY1" fmla="*/ 2371106 h 2406732"/>
                <a:gd name="connsiteX2" fmla="*/ 225631 w 3087585"/>
                <a:gd name="connsiteY2" fmla="*/ 2347356 h 2406732"/>
                <a:gd name="connsiteX3" fmla="*/ 332509 w 3087585"/>
                <a:gd name="connsiteY3" fmla="*/ 2276104 h 2406732"/>
                <a:gd name="connsiteX4" fmla="*/ 475013 w 3087585"/>
                <a:gd name="connsiteY4" fmla="*/ 2169226 h 2406732"/>
                <a:gd name="connsiteX5" fmla="*/ 570016 w 3087585"/>
                <a:gd name="connsiteY5" fmla="*/ 2014846 h 2406732"/>
                <a:gd name="connsiteX6" fmla="*/ 688769 w 3087585"/>
                <a:gd name="connsiteY6" fmla="*/ 1848592 h 2406732"/>
                <a:gd name="connsiteX7" fmla="*/ 783772 w 3087585"/>
                <a:gd name="connsiteY7" fmla="*/ 1634836 h 2406732"/>
                <a:gd name="connsiteX8" fmla="*/ 914400 w 3087585"/>
                <a:gd name="connsiteY8" fmla="*/ 1337953 h 2406732"/>
                <a:gd name="connsiteX9" fmla="*/ 1033153 w 3087585"/>
                <a:gd name="connsiteY9" fmla="*/ 969818 h 2406732"/>
                <a:gd name="connsiteX10" fmla="*/ 1128156 w 3087585"/>
                <a:gd name="connsiteY10" fmla="*/ 720436 h 2406732"/>
                <a:gd name="connsiteX11" fmla="*/ 1294410 w 3087585"/>
                <a:gd name="connsiteY11" fmla="*/ 316675 h 2406732"/>
                <a:gd name="connsiteX12" fmla="*/ 1353787 w 3087585"/>
                <a:gd name="connsiteY12" fmla="*/ 186046 h 2406732"/>
                <a:gd name="connsiteX13" fmla="*/ 1448790 w 3087585"/>
                <a:gd name="connsiteY13" fmla="*/ 91044 h 2406732"/>
                <a:gd name="connsiteX14" fmla="*/ 1484416 w 3087585"/>
                <a:gd name="connsiteY14" fmla="*/ 55418 h 2406732"/>
                <a:gd name="connsiteX15" fmla="*/ 1531917 w 3087585"/>
                <a:gd name="connsiteY15" fmla="*/ 31667 h 2406732"/>
                <a:gd name="connsiteX16" fmla="*/ 1555668 w 3087585"/>
                <a:gd name="connsiteY16" fmla="*/ 7917 h 2406732"/>
                <a:gd name="connsiteX17" fmla="*/ 1650670 w 3087585"/>
                <a:gd name="connsiteY17" fmla="*/ 79169 h 2406732"/>
                <a:gd name="connsiteX18" fmla="*/ 1721922 w 3087585"/>
                <a:gd name="connsiteY18" fmla="*/ 150421 h 2406732"/>
                <a:gd name="connsiteX19" fmla="*/ 1828800 w 3087585"/>
                <a:gd name="connsiteY19" fmla="*/ 328550 h 2406732"/>
                <a:gd name="connsiteX20" fmla="*/ 1911927 w 3087585"/>
                <a:gd name="connsiteY20" fmla="*/ 554182 h 2406732"/>
                <a:gd name="connsiteX21" fmla="*/ 2078182 w 3087585"/>
                <a:gd name="connsiteY21" fmla="*/ 946067 h 2406732"/>
                <a:gd name="connsiteX22" fmla="*/ 2137559 w 3087585"/>
                <a:gd name="connsiteY22" fmla="*/ 1147948 h 2406732"/>
                <a:gd name="connsiteX23" fmla="*/ 2291938 w 3087585"/>
                <a:gd name="connsiteY23" fmla="*/ 1516083 h 2406732"/>
                <a:gd name="connsiteX24" fmla="*/ 2375065 w 3087585"/>
                <a:gd name="connsiteY24" fmla="*/ 1729839 h 2406732"/>
                <a:gd name="connsiteX25" fmla="*/ 2493818 w 3087585"/>
                <a:gd name="connsiteY25" fmla="*/ 1955470 h 2406732"/>
                <a:gd name="connsiteX26" fmla="*/ 2600696 w 3087585"/>
                <a:gd name="connsiteY26" fmla="*/ 2121724 h 2406732"/>
                <a:gd name="connsiteX27" fmla="*/ 2790701 w 3087585"/>
                <a:gd name="connsiteY27" fmla="*/ 2299854 h 2406732"/>
                <a:gd name="connsiteX28" fmla="*/ 2968831 w 3087585"/>
                <a:gd name="connsiteY28" fmla="*/ 2371106 h 2406732"/>
                <a:gd name="connsiteX29" fmla="*/ 3087585 w 3087585"/>
                <a:gd name="connsiteY29" fmla="*/ 2406732 h 2406732"/>
                <a:gd name="connsiteX0" fmla="*/ 0 w 3087585"/>
                <a:gd name="connsiteY0" fmla="*/ 2367148 h 2379023"/>
                <a:gd name="connsiteX1" fmla="*/ 142504 w 3087585"/>
                <a:gd name="connsiteY1" fmla="*/ 2343397 h 2379023"/>
                <a:gd name="connsiteX2" fmla="*/ 225631 w 3087585"/>
                <a:gd name="connsiteY2" fmla="*/ 2319647 h 2379023"/>
                <a:gd name="connsiteX3" fmla="*/ 332509 w 3087585"/>
                <a:gd name="connsiteY3" fmla="*/ 2248395 h 2379023"/>
                <a:gd name="connsiteX4" fmla="*/ 475013 w 3087585"/>
                <a:gd name="connsiteY4" fmla="*/ 2141517 h 2379023"/>
                <a:gd name="connsiteX5" fmla="*/ 570016 w 3087585"/>
                <a:gd name="connsiteY5" fmla="*/ 1987137 h 2379023"/>
                <a:gd name="connsiteX6" fmla="*/ 688769 w 3087585"/>
                <a:gd name="connsiteY6" fmla="*/ 1820883 h 2379023"/>
                <a:gd name="connsiteX7" fmla="*/ 783772 w 3087585"/>
                <a:gd name="connsiteY7" fmla="*/ 1607127 h 2379023"/>
                <a:gd name="connsiteX8" fmla="*/ 914400 w 3087585"/>
                <a:gd name="connsiteY8" fmla="*/ 1310244 h 2379023"/>
                <a:gd name="connsiteX9" fmla="*/ 1033153 w 3087585"/>
                <a:gd name="connsiteY9" fmla="*/ 942109 h 2379023"/>
                <a:gd name="connsiteX10" fmla="*/ 1128156 w 3087585"/>
                <a:gd name="connsiteY10" fmla="*/ 692727 h 2379023"/>
                <a:gd name="connsiteX11" fmla="*/ 1294410 w 3087585"/>
                <a:gd name="connsiteY11" fmla="*/ 288966 h 2379023"/>
                <a:gd name="connsiteX12" fmla="*/ 1353787 w 3087585"/>
                <a:gd name="connsiteY12" fmla="*/ 158337 h 2379023"/>
                <a:gd name="connsiteX13" fmla="*/ 1448790 w 3087585"/>
                <a:gd name="connsiteY13" fmla="*/ 63335 h 2379023"/>
                <a:gd name="connsiteX14" fmla="*/ 1484416 w 3087585"/>
                <a:gd name="connsiteY14" fmla="*/ 27709 h 2379023"/>
                <a:gd name="connsiteX15" fmla="*/ 1531917 w 3087585"/>
                <a:gd name="connsiteY15" fmla="*/ 3958 h 2379023"/>
                <a:gd name="connsiteX16" fmla="*/ 1650670 w 3087585"/>
                <a:gd name="connsiteY16" fmla="*/ 51460 h 2379023"/>
                <a:gd name="connsiteX17" fmla="*/ 1721922 w 3087585"/>
                <a:gd name="connsiteY17" fmla="*/ 122712 h 2379023"/>
                <a:gd name="connsiteX18" fmla="*/ 1828800 w 3087585"/>
                <a:gd name="connsiteY18" fmla="*/ 300841 h 2379023"/>
                <a:gd name="connsiteX19" fmla="*/ 1911927 w 3087585"/>
                <a:gd name="connsiteY19" fmla="*/ 526473 h 2379023"/>
                <a:gd name="connsiteX20" fmla="*/ 2078182 w 3087585"/>
                <a:gd name="connsiteY20" fmla="*/ 918358 h 2379023"/>
                <a:gd name="connsiteX21" fmla="*/ 2137559 w 3087585"/>
                <a:gd name="connsiteY21" fmla="*/ 1120239 h 2379023"/>
                <a:gd name="connsiteX22" fmla="*/ 2291938 w 3087585"/>
                <a:gd name="connsiteY22" fmla="*/ 1488374 h 2379023"/>
                <a:gd name="connsiteX23" fmla="*/ 2375065 w 3087585"/>
                <a:gd name="connsiteY23" fmla="*/ 1702130 h 2379023"/>
                <a:gd name="connsiteX24" fmla="*/ 2493818 w 3087585"/>
                <a:gd name="connsiteY24" fmla="*/ 1927761 h 2379023"/>
                <a:gd name="connsiteX25" fmla="*/ 2600696 w 3087585"/>
                <a:gd name="connsiteY25" fmla="*/ 2094015 h 2379023"/>
                <a:gd name="connsiteX26" fmla="*/ 2790701 w 3087585"/>
                <a:gd name="connsiteY26" fmla="*/ 2272145 h 2379023"/>
                <a:gd name="connsiteX27" fmla="*/ 2968831 w 3087585"/>
                <a:gd name="connsiteY27" fmla="*/ 2343397 h 2379023"/>
                <a:gd name="connsiteX28" fmla="*/ 3087585 w 3087585"/>
                <a:gd name="connsiteY28" fmla="*/ 2379023 h 2379023"/>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60154 h 2372029"/>
                <a:gd name="connsiteX1" fmla="*/ 142504 w 3087585"/>
                <a:gd name="connsiteY1" fmla="*/ 2336403 h 2372029"/>
                <a:gd name="connsiteX2" fmla="*/ 225631 w 3087585"/>
                <a:gd name="connsiteY2" fmla="*/ 2312653 h 2372029"/>
                <a:gd name="connsiteX3" fmla="*/ 332509 w 3087585"/>
                <a:gd name="connsiteY3" fmla="*/ 2241401 h 2372029"/>
                <a:gd name="connsiteX4" fmla="*/ 475013 w 3087585"/>
                <a:gd name="connsiteY4" fmla="*/ 2134523 h 2372029"/>
                <a:gd name="connsiteX5" fmla="*/ 570016 w 3087585"/>
                <a:gd name="connsiteY5" fmla="*/ 1980143 h 2372029"/>
                <a:gd name="connsiteX6" fmla="*/ 688769 w 3087585"/>
                <a:gd name="connsiteY6" fmla="*/ 1813889 h 2372029"/>
                <a:gd name="connsiteX7" fmla="*/ 783772 w 3087585"/>
                <a:gd name="connsiteY7" fmla="*/ 1600133 h 2372029"/>
                <a:gd name="connsiteX8" fmla="*/ 914400 w 3087585"/>
                <a:gd name="connsiteY8" fmla="*/ 1303250 h 2372029"/>
                <a:gd name="connsiteX9" fmla="*/ 1033153 w 3087585"/>
                <a:gd name="connsiteY9" fmla="*/ 935115 h 2372029"/>
                <a:gd name="connsiteX10" fmla="*/ 1128156 w 3087585"/>
                <a:gd name="connsiteY10" fmla="*/ 685733 h 2372029"/>
                <a:gd name="connsiteX11" fmla="*/ 1294410 w 3087585"/>
                <a:gd name="connsiteY11" fmla="*/ 281972 h 2372029"/>
                <a:gd name="connsiteX12" fmla="*/ 1353787 w 3087585"/>
                <a:gd name="connsiteY12" fmla="*/ 151343 h 2372029"/>
                <a:gd name="connsiteX13" fmla="*/ 1448790 w 3087585"/>
                <a:gd name="connsiteY13" fmla="*/ 56341 h 2372029"/>
                <a:gd name="connsiteX14" fmla="*/ 1484416 w 3087585"/>
                <a:gd name="connsiteY14" fmla="*/ 20715 h 2372029"/>
                <a:gd name="connsiteX15" fmla="*/ 1558624 w 3087585"/>
                <a:gd name="connsiteY15" fmla="*/ 3958 h 2372029"/>
                <a:gd name="connsiteX16" fmla="*/ 1650670 w 3087585"/>
                <a:gd name="connsiteY16" fmla="*/ 44466 h 2372029"/>
                <a:gd name="connsiteX17" fmla="*/ 1721922 w 3087585"/>
                <a:gd name="connsiteY17" fmla="*/ 115718 h 2372029"/>
                <a:gd name="connsiteX18" fmla="*/ 1828800 w 3087585"/>
                <a:gd name="connsiteY18" fmla="*/ 293847 h 2372029"/>
                <a:gd name="connsiteX19" fmla="*/ 1911927 w 3087585"/>
                <a:gd name="connsiteY19" fmla="*/ 519479 h 2372029"/>
                <a:gd name="connsiteX20" fmla="*/ 2078182 w 3087585"/>
                <a:gd name="connsiteY20" fmla="*/ 911364 h 2372029"/>
                <a:gd name="connsiteX21" fmla="*/ 2137559 w 3087585"/>
                <a:gd name="connsiteY21" fmla="*/ 1113245 h 2372029"/>
                <a:gd name="connsiteX22" fmla="*/ 2291938 w 3087585"/>
                <a:gd name="connsiteY22" fmla="*/ 1481380 h 2372029"/>
                <a:gd name="connsiteX23" fmla="*/ 2375065 w 3087585"/>
                <a:gd name="connsiteY23" fmla="*/ 1695136 h 2372029"/>
                <a:gd name="connsiteX24" fmla="*/ 2493818 w 3087585"/>
                <a:gd name="connsiteY24" fmla="*/ 1920767 h 2372029"/>
                <a:gd name="connsiteX25" fmla="*/ 2600696 w 3087585"/>
                <a:gd name="connsiteY25" fmla="*/ 2087021 h 2372029"/>
                <a:gd name="connsiteX26" fmla="*/ 2790701 w 3087585"/>
                <a:gd name="connsiteY26" fmla="*/ 2265151 h 2372029"/>
                <a:gd name="connsiteX27" fmla="*/ 2968831 w 3087585"/>
                <a:gd name="connsiteY27" fmla="*/ 2336403 h 2372029"/>
                <a:gd name="connsiteX28" fmla="*/ 3087585 w 3087585"/>
                <a:gd name="connsiteY28" fmla="*/ 2372029 h 2372029"/>
                <a:gd name="connsiteX0" fmla="*/ 0 w 3087585"/>
                <a:gd name="connsiteY0" fmla="*/ 2358175 h 2370050"/>
                <a:gd name="connsiteX1" fmla="*/ 142504 w 3087585"/>
                <a:gd name="connsiteY1" fmla="*/ 2334424 h 2370050"/>
                <a:gd name="connsiteX2" fmla="*/ 225631 w 3087585"/>
                <a:gd name="connsiteY2" fmla="*/ 2310674 h 2370050"/>
                <a:gd name="connsiteX3" fmla="*/ 332509 w 3087585"/>
                <a:gd name="connsiteY3" fmla="*/ 2239422 h 2370050"/>
                <a:gd name="connsiteX4" fmla="*/ 475013 w 3087585"/>
                <a:gd name="connsiteY4" fmla="*/ 2132544 h 2370050"/>
                <a:gd name="connsiteX5" fmla="*/ 570016 w 3087585"/>
                <a:gd name="connsiteY5" fmla="*/ 1978164 h 2370050"/>
                <a:gd name="connsiteX6" fmla="*/ 688769 w 3087585"/>
                <a:gd name="connsiteY6" fmla="*/ 1811910 h 2370050"/>
                <a:gd name="connsiteX7" fmla="*/ 783772 w 3087585"/>
                <a:gd name="connsiteY7" fmla="*/ 1598154 h 2370050"/>
                <a:gd name="connsiteX8" fmla="*/ 914400 w 3087585"/>
                <a:gd name="connsiteY8" fmla="*/ 1301271 h 2370050"/>
                <a:gd name="connsiteX9" fmla="*/ 1033153 w 3087585"/>
                <a:gd name="connsiteY9" fmla="*/ 933136 h 2370050"/>
                <a:gd name="connsiteX10" fmla="*/ 1128156 w 3087585"/>
                <a:gd name="connsiteY10" fmla="*/ 683754 h 2370050"/>
                <a:gd name="connsiteX11" fmla="*/ 1294410 w 3087585"/>
                <a:gd name="connsiteY11" fmla="*/ 279993 h 2370050"/>
                <a:gd name="connsiteX12" fmla="*/ 1353787 w 3087585"/>
                <a:gd name="connsiteY12" fmla="*/ 149364 h 2370050"/>
                <a:gd name="connsiteX13" fmla="*/ 1448790 w 3087585"/>
                <a:gd name="connsiteY13" fmla="*/ 54362 h 2370050"/>
                <a:gd name="connsiteX14" fmla="*/ 1558624 w 3087585"/>
                <a:gd name="connsiteY14" fmla="*/ 1979 h 2370050"/>
                <a:gd name="connsiteX15" fmla="*/ 1650670 w 3087585"/>
                <a:gd name="connsiteY15" fmla="*/ 42487 h 2370050"/>
                <a:gd name="connsiteX16" fmla="*/ 1721922 w 3087585"/>
                <a:gd name="connsiteY16" fmla="*/ 113739 h 2370050"/>
                <a:gd name="connsiteX17" fmla="*/ 1828800 w 3087585"/>
                <a:gd name="connsiteY17" fmla="*/ 291868 h 2370050"/>
                <a:gd name="connsiteX18" fmla="*/ 1911927 w 3087585"/>
                <a:gd name="connsiteY18" fmla="*/ 517500 h 2370050"/>
                <a:gd name="connsiteX19" fmla="*/ 2078182 w 3087585"/>
                <a:gd name="connsiteY19" fmla="*/ 909385 h 2370050"/>
                <a:gd name="connsiteX20" fmla="*/ 2137559 w 3087585"/>
                <a:gd name="connsiteY20" fmla="*/ 1111266 h 2370050"/>
                <a:gd name="connsiteX21" fmla="*/ 2291938 w 3087585"/>
                <a:gd name="connsiteY21" fmla="*/ 1479401 h 2370050"/>
                <a:gd name="connsiteX22" fmla="*/ 2375065 w 3087585"/>
                <a:gd name="connsiteY22" fmla="*/ 1693157 h 2370050"/>
                <a:gd name="connsiteX23" fmla="*/ 2493818 w 3087585"/>
                <a:gd name="connsiteY23" fmla="*/ 1918788 h 2370050"/>
                <a:gd name="connsiteX24" fmla="*/ 2600696 w 3087585"/>
                <a:gd name="connsiteY24" fmla="*/ 2085042 h 2370050"/>
                <a:gd name="connsiteX25" fmla="*/ 2790701 w 3087585"/>
                <a:gd name="connsiteY25" fmla="*/ 2263172 h 2370050"/>
                <a:gd name="connsiteX26" fmla="*/ 2968831 w 3087585"/>
                <a:gd name="connsiteY26" fmla="*/ 2334424 h 2370050"/>
                <a:gd name="connsiteX27" fmla="*/ 3087585 w 3087585"/>
                <a:gd name="connsiteY27" fmla="*/ 2370050 h 2370050"/>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58624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57009 h 2368884"/>
                <a:gd name="connsiteX1" fmla="*/ 142504 w 3087585"/>
                <a:gd name="connsiteY1" fmla="*/ 2333258 h 2368884"/>
                <a:gd name="connsiteX2" fmla="*/ 225631 w 3087585"/>
                <a:gd name="connsiteY2" fmla="*/ 2309508 h 2368884"/>
                <a:gd name="connsiteX3" fmla="*/ 332509 w 3087585"/>
                <a:gd name="connsiteY3" fmla="*/ 2238256 h 2368884"/>
                <a:gd name="connsiteX4" fmla="*/ 475013 w 3087585"/>
                <a:gd name="connsiteY4" fmla="*/ 2131378 h 2368884"/>
                <a:gd name="connsiteX5" fmla="*/ 570016 w 3087585"/>
                <a:gd name="connsiteY5" fmla="*/ 1976998 h 2368884"/>
                <a:gd name="connsiteX6" fmla="*/ 688769 w 3087585"/>
                <a:gd name="connsiteY6" fmla="*/ 1810744 h 2368884"/>
                <a:gd name="connsiteX7" fmla="*/ 783772 w 3087585"/>
                <a:gd name="connsiteY7" fmla="*/ 1596988 h 2368884"/>
                <a:gd name="connsiteX8" fmla="*/ 914400 w 3087585"/>
                <a:gd name="connsiteY8" fmla="*/ 1300105 h 2368884"/>
                <a:gd name="connsiteX9" fmla="*/ 1033153 w 3087585"/>
                <a:gd name="connsiteY9" fmla="*/ 931970 h 2368884"/>
                <a:gd name="connsiteX10" fmla="*/ 1128156 w 3087585"/>
                <a:gd name="connsiteY10" fmla="*/ 682588 h 2368884"/>
                <a:gd name="connsiteX11" fmla="*/ 1294410 w 3087585"/>
                <a:gd name="connsiteY11" fmla="*/ 278827 h 2368884"/>
                <a:gd name="connsiteX12" fmla="*/ 1353787 w 3087585"/>
                <a:gd name="connsiteY12" fmla="*/ 148198 h 2368884"/>
                <a:gd name="connsiteX13" fmla="*/ 1471046 w 3087585"/>
                <a:gd name="connsiteY13" fmla="*/ 46202 h 2368884"/>
                <a:gd name="connsiteX14" fmla="*/ 1536368 w 3087585"/>
                <a:gd name="connsiteY14" fmla="*/ 813 h 2368884"/>
                <a:gd name="connsiteX15" fmla="*/ 1650670 w 3087585"/>
                <a:gd name="connsiteY15" fmla="*/ 41321 h 2368884"/>
                <a:gd name="connsiteX16" fmla="*/ 1721922 w 3087585"/>
                <a:gd name="connsiteY16" fmla="*/ 112573 h 2368884"/>
                <a:gd name="connsiteX17" fmla="*/ 1828800 w 3087585"/>
                <a:gd name="connsiteY17" fmla="*/ 290702 h 2368884"/>
                <a:gd name="connsiteX18" fmla="*/ 1911927 w 3087585"/>
                <a:gd name="connsiteY18" fmla="*/ 516334 h 2368884"/>
                <a:gd name="connsiteX19" fmla="*/ 2078182 w 3087585"/>
                <a:gd name="connsiteY19" fmla="*/ 908219 h 2368884"/>
                <a:gd name="connsiteX20" fmla="*/ 2137559 w 3087585"/>
                <a:gd name="connsiteY20" fmla="*/ 1110100 h 2368884"/>
                <a:gd name="connsiteX21" fmla="*/ 2291938 w 3087585"/>
                <a:gd name="connsiteY21" fmla="*/ 1478235 h 2368884"/>
                <a:gd name="connsiteX22" fmla="*/ 2375065 w 3087585"/>
                <a:gd name="connsiteY22" fmla="*/ 1691991 h 2368884"/>
                <a:gd name="connsiteX23" fmla="*/ 2493818 w 3087585"/>
                <a:gd name="connsiteY23" fmla="*/ 1917622 h 2368884"/>
                <a:gd name="connsiteX24" fmla="*/ 2600696 w 3087585"/>
                <a:gd name="connsiteY24" fmla="*/ 2083876 h 2368884"/>
                <a:gd name="connsiteX25" fmla="*/ 2790701 w 3087585"/>
                <a:gd name="connsiteY25" fmla="*/ 2262006 h 2368884"/>
                <a:gd name="connsiteX26" fmla="*/ 2968831 w 3087585"/>
                <a:gd name="connsiteY26" fmla="*/ 2333258 h 2368884"/>
                <a:gd name="connsiteX27" fmla="*/ 3087585 w 3087585"/>
                <a:gd name="connsiteY27" fmla="*/ 2368884 h 2368884"/>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70016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353787 w 3087585"/>
                <a:gd name="connsiteY12" fmla="*/ 152861 h 2373547"/>
                <a:gd name="connsiteX13" fmla="*/ 1426535 w 3087585"/>
                <a:gd name="connsiteY13" fmla="*/ 78838 h 2373547"/>
                <a:gd name="connsiteX14" fmla="*/ 1536368 w 3087585"/>
                <a:gd name="connsiteY14" fmla="*/ 5476 h 2373547"/>
                <a:gd name="connsiteX15" fmla="*/ 1650670 w 3087585"/>
                <a:gd name="connsiteY15" fmla="*/ 45984 h 2373547"/>
                <a:gd name="connsiteX16" fmla="*/ 1721922 w 3087585"/>
                <a:gd name="connsiteY16" fmla="*/ 117236 h 2373547"/>
                <a:gd name="connsiteX17" fmla="*/ 1828800 w 3087585"/>
                <a:gd name="connsiteY17" fmla="*/ 295365 h 2373547"/>
                <a:gd name="connsiteX18" fmla="*/ 1911927 w 3087585"/>
                <a:gd name="connsiteY18" fmla="*/ 520997 h 2373547"/>
                <a:gd name="connsiteX19" fmla="*/ 2078182 w 3087585"/>
                <a:gd name="connsiteY19" fmla="*/ 912882 h 2373547"/>
                <a:gd name="connsiteX20" fmla="*/ 2137559 w 3087585"/>
                <a:gd name="connsiteY20" fmla="*/ 1114763 h 2373547"/>
                <a:gd name="connsiteX21" fmla="*/ 2291938 w 3087585"/>
                <a:gd name="connsiteY21" fmla="*/ 1482898 h 2373547"/>
                <a:gd name="connsiteX22" fmla="*/ 2375065 w 3087585"/>
                <a:gd name="connsiteY22" fmla="*/ 1696654 h 2373547"/>
                <a:gd name="connsiteX23" fmla="*/ 2493818 w 3087585"/>
                <a:gd name="connsiteY23" fmla="*/ 1922285 h 2373547"/>
                <a:gd name="connsiteX24" fmla="*/ 2600696 w 3087585"/>
                <a:gd name="connsiteY24" fmla="*/ 2088539 h 2373547"/>
                <a:gd name="connsiteX25" fmla="*/ 2790701 w 3087585"/>
                <a:gd name="connsiteY25" fmla="*/ 2266669 h 2373547"/>
                <a:gd name="connsiteX26" fmla="*/ 2968831 w 3087585"/>
                <a:gd name="connsiteY26" fmla="*/ 2337921 h 2373547"/>
                <a:gd name="connsiteX27" fmla="*/ 3087585 w 3087585"/>
                <a:gd name="connsiteY27"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33153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783772 w 3087585"/>
                <a:gd name="connsiteY7" fmla="*/ 1601651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225631 w 3087585"/>
                <a:gd name="connsiteY2" fmla="*/ 2314171 h 2373547"/>
                <a:gd name="connsiteX3" fmla="*/ 332509 w 3087585"/>
                <a:gd name="connsiteY3" fmla="*/ 2242919 h 2373547"/>
                <a:gd name="connsiteX4" fmla="*/ 475013 w 3087585"/>
                <a:gd name="connsiteY4" fmla="*/ 2136041 h 2373547"/>
                <a:gd name="connsiteX5" fmla="*/ 592272 w 3087585"/>
                <a:gd name="connsiteY5" fmla="*/ 1981661 h 2373547"/>
                <a:gd name="connsiteX6" fmla="*/ 688769 w 3087585"/>
                <a:gd name="connsiteY6" fmla="*/ 1815407 h 2373547"/>
                <a:gd name="connsiteX7" fmla="*/ 801577 w 3087585"/>
                <a:gd name="connsiteY7" fmla="*/ 1594657 h 2373547"/>
                <a:gd name="connsiteX8" fmla="*/ 914400 w 3087585"/>
                <a:gd name="connsiteY8" fmla="*/ 1304768 h 2373547"/>
                <a:gd name="connsiteX9" fmla="*/ 1046506 w 3087585"/>
                <a:gd name="connsiteY9" fmla="*/ 936633 h 2373547"/>
                <a:gd name="connsiteX10" fmla="*/ 1128156 w 3087585"/>
                <a:gd name="connsiteY10" fmla="*/ 687251 h 2373547"/>
                <a:gd name="connsiteX11" fmla="*/ 1294410 w 3087585"/>
                <a:gd name="connsiteY11" fmla="*/ 283490 h 2373547"/>
                <a:gd name="connsiteX12" fmla="*/ 1426535 w 3087585"/>
                <a:gd name="connsiteY12" fmla="*/ 78838 h 2373547"/>
                <a:gd name="connsiteX13" fmla="*/ 1536368 w 3087585"/>
                <a:gd name="connsiteY13" fmla="*/ 5476 h 2373547"/>
                <a:gd name="connsiteX14" fmla="*/ 1650670 w 3087585"/>
                <a:gd name="connsiteY14" fmla="*/ 45984 h 2373547"/>
                <a:gd name="connsiteX15" fmla="*/ 1721922 w 3087585"/>
                <a:gd name="connsiteY15" fmla="*/ 117236 h 2373547"/>
                <a:gd name="connsiteX16" fmla="*/ 1828800 w 3087585"/>
                <a:gd name="connsiteY16" fmla="*/ 295365 h 2373547"/>
                <a:gd name="connsiteX17" fmla="*/ 1911927 w 3087585"/>
                <a:gd name="connsiteY17" fmla="*/ 520997 h 2373547"/>
                <a:gd name="connsiteX18" fmla="*/ 2078182 w 3087585"/>
                <a:gd name="connsiteY18" fmla="*/ 912882 h 2373547"/>
                <a:gd name="connsiteX19" fmla="*/ 2137559 w 3087585"/>
                <a:gd name="connsiteY19" fmla="*/ 1114763 h 2373547"/>
                <a:gd name="connsiteX20" fmla="*/ 2291938 w 3087585"/>
                <a:gd name="connsiteY20" fmla="*/ 1482898 h 2373547"/>
                <a:gd name="connsiteX21" fmla="*/ 2375065 w 3087585"/>
                <a:gd name="connsiteY21" fmla="*/ 1696654 h 2373547"/>
                <a:gd name="connsiteX22" fmla="*/ 2493818 w 3087585"/>
                <a:gd name="connsiteY22" fmla="*/ 1922285 h 2373547"/>
                <a:gd name="connsiteX23" fmla="*/ 2600696 w 3087585"/>
                <a:gd name="connsiteY23" fmla="*/ 2088539 h 2373547"/>
                <a:gd name="connsiteX24" fmla="*/ 2790701 w 3087585"/>
                <a:gd name="connsiteY24" fmla="*/ 2266669 h 2373547"/>
                <a:gd name="connsiteX25" fmla="*/ 2968831 w 3087585"/>
                <a:gd name="connsiteY25" fmla="*/ 2337921 h 2373547"/>
                <a:gd name="connsiteX26" fmla="*/ 3087585 w 3087585"/>
                <a:gd name="connsiteY26"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21922 w 3087585"/>
                <a:gd name="connsiteY14" fmla="*/ 117236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1672 h 2373547"/>
                <a:gd name="connsiteX1" fmla="*/ 142504 w 3087585"/>
                <a:gd name="connsiteY1" fmla="*/ 2337921 h 2373547"/>
                <a:gd name="connsiteX2" fmla="*/ 332509 w 3087585"/>
                <a:gd name="connsiteY2" fmla="*/ 2242919 h 2373547"/>
                <a:gd name="connsiteX3" fmla="*/ 475013 w 3087585"/>
                <a:gd name="connsiteY3" fmla="*/ 2136041 h 2373547"/>
                <a:gd name="connsiteX4" fmla="*/ 592272 w 3087585"/>
                <a:gd name="connsiteY4" fmla="*/ 1981661 h 2373547"/>
                <a:gd name="connsiteX5" fmla="*/ 688769 w 3087585"/>
                <a:gd name="connsiteY5" fmla="*/ 1815407 h 2373547"/>
                <a:gd name="connsiteX6" fmla="*/ 801577 w 3087585"/>
                <a:gd name="connsiteY6" fmla="*/ 1594657 h 2373547"/>
                <a:gd name="connsiteX7" fmla="*/ 914400 w 3087585"/>
                <a:gd name="connsiteY7" fmla="*/ 1304768 h 2373547"/>
                <a:gd name="connsiteX8" fmla="*/ 1046506 w 3087585"/>
                <a:gd name="connsiteY8" fmla="*/ 936633 h 2373547"/>
                <a:gd name="connsiteX9" fmla="*/ 1128156 w 3087585"/>
                <a:gd name="connsiteY9" fmla="*/ 687251 h 2373547"/>
                <a:gd name="connsiteX10" fmla="*/ 1294410 w 3087585"/>
                <a:gd name="connsiteY10" fmla="*/ 283490 h 2373547"/>
                <a:gd name="connsiteX11" fmla="*/ 1426535 w 3087585"/>
                <a:gd name="connsiteY11" fmla="*/ 78838 h 2373547"/>
                <a:gd name="connsiteX12" fmla="*/ 1536368 w 3087585"/>
                <a:gd name="connsiteY12" fmla="*/ 5476 h 2373547"/>
                <a:gd name="connsiteX13" fmla="*/ 1650670 w 3087585"/>
                <a:gd name="connsiteY13" fmla="*/ 45984 h 2373547"/>
                <a:gd name="connsiteX14" fmla="*/ 1708569 w 3087585"/>
                <a:gd name="connsiteY14" fmla="*/ 124229 h 2373547"/>
                <a:gd name="connsiteX15" fmla="*/ 1828800 w 3087585"/>
                <a:gd name="connsiteY15" fmla="*/ 295365 h 2373547"/>
                <a:gd name="connsiteX16" fmla="*/ 1911927 w 3087585"/>
                <a:gd name="connsiteY16" fmla="*/ 520997 h 2373547"/>
                <a:gd name="connsiteX17" fmla="*/ 2078182 w 3087585"/>
                <a:gd name="connsiteY17" fmla="*/ 912882 h 2373547"/>
                <a:gd name="connsiteX18" fmla="*/ 2137559 w 3087585"/>
                <a:gd name="connsiteY18" fmla="*/ 1114763 h 2373547"/>
                <a:gd name="connsiteX19" fmla="*/ 2291938 w 3087585"/>
                <a:gd name="connsiteY19" fmla="*/ 1482898 h 2373547"/>
                <a:gd name="connsiteX20" fmla="*/ 2375065 w 3087585"/>
                <a:gd name="connsiteY20" fmla="*/ 1696654 h 2373547"/>
                <a:gd name="connsiteX21" fmla="*/ 2493818 w 3087585"/>
                <a:gd name="connsiteY21" fmla="*/ 1922285 h 2373547"/>
                <a:gd name="connsiteX22" fmla="*/ 2600696 w 3087585"/>
                <a:gd name="connsiteY22" fmla="*/ 2088539 h 2373547"/>
                <a:gd name="connsiteX23" fmla="*/ 2790701 w 3087585"/>
                <a:gd name="connsiteY23" fmla="*/ 2266669 h 2373547"/>
                <a:gd name="connsiteX24" fmla="*/ 2968831 w 3087585"/>
                <a:gd name="connsiteY24" fmla="*/ 2337921 h 2373547"/>
                <a:gd name="connsiteX25" fmla="*/ 3087585 w 3087585"/>
                <a:gd name="connsiteY25" fmla="*/ 2373547 h 2373547"/>
                <a:gd name="connsiteX0" fmla="*/ 0 w 3087585"/>
                <a:gd name="connsiteY0" fmla="*/ 2364003 h 2375878"/>
                <a:gd name="connsiteX1" fmla="*/ 142504 w 3087585"/>
                <a:gd name="connsiteY1" fmla="*/ 2340252 h 2375878"/>
                <a:gd name="connsiteX2" fmla="*/ 332509 w 3087585"/>
                <a:gd name="connsiteY2" fmla="*/ 2245250 h 2375878"/>
                <a:gd name="connsiteX3" fmla="*/ 475013 w 3087585"/>
                <a:gd name="connsiteY3" fmla="*/ 2138372 h 2375878"/>
                <a:gd name="connsiteX4" fmla="*/ 592272 w 3087585"/>
                <a:gd name="connsiteY4" fmla="*/ 1983992 h 2375878"/>
                <a:gd name="connsiteX5" fmla="*/ 688769 w 3087585"/>
                <a:gd name="connsiteY5" fmla="*/ 1817738 h 2375878"/>
                <a:gd name="connsiteX6" fmla="*/ 801577 w 3087585"/>
                <a:gd name="connsiteY6" fmla="*/ 1596988 h 2375878"/>
                <a:gd name="connsiteX7" fmla="*/ 914400 w 3087585"/>
                <a:gd name="connsiteY7" fmla="*/ 1307099 h 2375878"/>
                <a:gd name="connsiteX8" fmla="*/ 1046506 w 3087585"/>
                <a:gd name="connsiteY8" fmla="*/ 938964 h 2375878"/>
                <a:gd name="connsiteX9" fmla="*/ 1128156 w 3087585"/>
                <a:gd name="connsiteY9" fmla="*/ 689582 h 2375878"/>
                <a:gd name="connsiteX10" fmla="*/ 1294410 w 3087585"/>
                <a:gd name="connsiteY10" fmla="*/ 285821 h 2375878"/>
                <a:gd name="connsiteX11" fmla="*/ 1426535 w 3087585"/>
                <a:gd name="connsiteY11" fmla="*/ 81169 h 2375878"/>
                <a:gd name="connsiteX12" fmla="*/ 1536368 w 3087585"/>
                <a:gd name="connsiteY12" fmla="*/ 7807 h 2375878"/>
                <a:gd name="connsiteX13" fmla="*/ 1650670 w 3087585"/>
                <a:gd name="connsiteY13" fmla="*/ 48315 h 2375878"/>
                <a:gd name="connsiteX14" fmla="*/ 1828800 w 3087585"/>
                <a:gd name="connsiteY14" fmla="*/ 297696 h 2375878"/>
                <a:gd name="connsiteX15" fmla="*/ 1911927 w 3087585"/>
                <a:gd name="connsiteY15" fmla="*/ 523328 h 2375878"/>
                <a:gd name="connsiteX16" fmla="*/ 2078182 w 3087585"/>
                <a:gd name="connsiteY16" fmla="*/ 915213 h 2375878"/>
                <a:gd name="connsiteX17" fmla="*/ 2137559 w 3087585"/>
                <a:gd name="connsiteY17" fmla="*/ 1117094 h 2375878"/>
                <a:gd name="connsiteX18" fmla="*/ 2291938 w 3087585"/>
                <a:gd name="connsiteY18" fmla="*/ 1485229 h 2375878"/>
                <a:gd name="connsiteX19" fmla="*/ 2375065 w 3087585"/>
                <a:gd name="connsiteY19" fmla="*/ 1698985 h 2375878"/>
                <a:gd name="connsiteX20" fmla="*/ 2493818 w 3087585"/>
                <a:gd name="connsiteY20" fmla="*/ 1924616 h 2375878"/>
                <a:gd name="connsiteX21" fmla="*/ 2600696 w 3087585"/>
                <a:gd name="connsiteY21" fmla="*/ 2090870 h 2375878"/>
                <a:gd name="connsiteX22" fmla="*/ 2790701 w 3087585"/>
                <a:gd name="connsiteY22" fmla="*/ 2269000 h 2375878"/>
                <a:gd name="connsiteX23" fmla="*/ 2968831 w 3087585"/>
                <a:gd name="connsiteY23" fmla="*/ 2340252 h 2375878"/>
                <a:gd name="connsiteX24" fmla="*/ 3087585 w 3087585"/>
                <a:gd name="connsiteY24" fmla="*/ 2375878 h 2375878"/>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72926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28800 w 3087585"/>
                <a:gd name="connsiteY14" fmla="*/ 291868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11927 w 3087585"/>
                <a:gd name="connsiteY15" fmla="*/ 517500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3087585"/>
                <a:gd name="connsiteY0" fmla="*/ 2358175 h 2370050"/>
                <a:gd name="connsiteX1" fmla="*/ 142504 w 3087585"/>
                <a:gd name="connsiteY1" fmla="*/ 2334424 h 2370050"/>
                <a:gd name="connsiteX2" fmla="*/ 332509 w 3087585"/>
                <a:gd name="connsiteY2" fmla="*/ 2239422 h 2370050"/>
                <a:gd name="connsiteX3" fmla="*/ 475013 w 3087585"/>
                <a:gd name="connsiteY3" fmla="*/ 2132544 h 2370050"/>
                <a:gd name="connsiteX4" fmla="*/ 592272 w 3087585"/>
                <a:gd name="connsiteY4" fmla="*/ 1978164 h 2370050"/>
                <a:gd name="connsiteX5" fmla="*/ 688769 w 3087585"/>
                <a:gd name="connsiteY5" fmla="*/ 1811910 h 2370050"/>
                <a:gd name="connsiteX6" fmla="*/ 801577 w 3087585"/>
                <a:gd name="connsiteY6" fmla="*/ 1591160 h 2370050"/>
                <a:gd name="connsiteX7" fmla="*/ 914400 w 3087585"/>
                <a:gd name="connsiteY7" fmla="*/ 1301271 h 2370050"/>
                <a:gd name="connsiteX8" fmla="*/ 1046506 w 3087585"/>
                <a:gd name="connsiteY8" fmla="*/ 933136 h 2370050"/>
                <a:gd name="connsiteX9" fmla="*/ 1128156 w 3087585"/>
                <a:gd name="connsiteY9" fmla="*/ 683754 h 2370050"/>
                <a:gd name="connsiteX10" fmla="*/ 1294410 w 3087585"/>
                <a:gd name="connsiteY10" fmla="*/ 279993 h 2370050"/>
                <a:gd name="connsiteX11" fmla="*/ 1426535 w 3087585"/>
                <a:gd name="connsiteY11" fmla="*/ 75341 h 2370050"/>
                <a:gd name="connsiteX12" fmla="*/ 1536368 w 3087585"/>
                <a:gd name="connsiteY12" fmla="*/ 1979 h 2370050"/>
                <a:gd name="connsiteX13" fmla="*/ 1655122 w 3087585"/>
                <a:gd name="connsiteY13" fmla="*/ 63467 h 2370050"/>
                <a:gd name="connsiteX14" fmla="*/ 1802093 w 3087585"/>
                <a:gd name="connsiteY14" fmla="*/ 277881 h 2370050"/>
                <a:gd name="connsiteX15" fmla="*/ 1938634 w 3087585"/>
                <a:gd name="connsiteY15" fmla="*/ 643378 h 2370050"/>
                <a:gd name="connsiteX16" fmla="*/ 2078182 w 3087585"/>
                <a:gd name="connsiteY16" fmla="*/ 909385 h 2370050"/>
                <a:gd name="connsiteX17" fmla="*/ 2137559 w 3087585"/>
                <a:gd name="connsiteY17" fmla="*/ 1111266 h 2370050"/>
                <a:gd name="connsiteX18" fmla="*/ 2291938 w 3087585"/>
                <a:gd name="connsiteY18" fmla="*/ 1479401 h 2370050"/>
                <a:gd name="connsiteX19" fmla="*/ 2375065 w 3087585"/>
                <a:gd name="connsiteY19" fmla="*/ 1693157 h 2370050"/>
                <a:gd name="connsiteX20" fmla="*/ 2493818 w 3087585"/>
                <a:gd name="connsiteY20" fmla="*/ 1918788 h 2370050"/>
                <a:gd name="connsiteX21" fmla="*/ 2600696 w 3087585"/>
                <a:gd name="connsiteY21" fmla="*/ 2085042 h 2370050"/>
                <a:gd name="connsiteX22" fmla="*/ 2790701 w 3087585"/>
                <a:gd name="connsiteY22" fmla="*/ 2263172 h 2370050"/>
                <a:gd name="connsiteX23" fmla="*/ 2968831 w 3087585"/>
                <a:gd name="connsiteY23" fmla="*/ 2334424 h 2370050"/>
                <a:gd name="connsiteX24" fmla="*/ 3087585 w 3087585"/>
                <a:gd name="connsiteY24" fmla="*/ 2370050 h 2370050"/>
                <a:gd name="connsiteX0" fmla="*/ 0 w 2968831"/>
                <a:gd name="connsiteY0" fmla="*/ 2358175 h 2358175"/>
                <a:gd name="connsiteX1" fmla="*/ 142504 w 2968831"/>
                <a:gd name="connsiteY1" fmla="*/ 2334424 h 2358175"/>
                <a:gd name="connsiteX2" fmla="*/ 332509 w 2968831"/>
                <a:gd name="connsiteY2" fmla="*/ 2239422 h 2358175"/>
                <a:gd name="connsiteX3" fmla="*/ 475013 w 2968831"/>
                <a:gd name="connsiteY3" fmla="*/ 2132544 h 2358175"/>
                <a:gd name="connsiteX4" fmla="*/ 592272 w 2968831"/>
                <a:gd name="connsiteY4" fmla="*/ 1978164 h 2358175"/>
                <a:gd name="connsiteX5" fmla="*/ 688769 w 2968831"/>
                <a:gd name="connsiteY5" fmla="*/ 1811910 h 2358175"/>
                <a:gd name="connsiteX6" fmla="*/ 801577 w 2968831"/>
                <a:gd name="connsiteY6" fmla="*/ 1591160 h 2358175"/>
                <a:gd name="connsiteX7" fmla="*/ 914400 w 2968831"/>
                <a:gd name="connsiteY7" fmla="*/ 1301271 h 2358175"/>
                <a:gd name="connsiteX8" fmla="*/ 1046506 w 2968831"/>
                <a:gd name="connsiteY8" fmla="*/ 933136 h 2358175"/>
                <a:gd name="connsiteX9" fmla="*/ 1128156 w 2968831"/>
                <a:gd name="connsiteY9" fmla="*/ 683754 h 2358175"/>
                <a:gd name="connsiteX10" fmla="*/ 1294410 w 2968831"/>
                <a:gd name="connsiteY10" fmla="*/ 279993 h 2358175"/>
                <a:gd name="connsiteX11" fmla="*/ 1426535 w 2968831"/>
                <a:gd name="connsiteY11" fmla="*/ 75341 h 2358175"/>
                <a:gd name="connsiteX12" fmla="*/ 1536368 w 2968831"/>
                <a:gd name="connsiteY12" fmla="*/ 1979 h 2358175"/>
                <a:gd name="connsiteX13" fmla="*/ 1655122 w 2968831"/>
                <a:gd name="connsiteY13" fmla="*/ 63467 h 2358175"/>
                <a:gd name="connsiteX14" fmla="*/ 1802093 w 2968831"/>
                <a:gd name="connsiteY14" fmla="*/ 277881 h 2358175"/>
                <a:gd name="connsiteX15" fmla="*/ 1938634 w 2968831"/>
                <a:gd name="connsiteY15" fmla="*/ 643378 h 2358175"/>
                <a:gd name="connsiteX16" fmla="*/ 2078182 w 2968831"/>
                <a:gd name="connsiteY16" fmla="*/ 909385 h 2358175"/>
                <a:gd name="connsiteX17" fmla="*/ 2137559 w 2968831"/>
                <a:gd name="connsiteY17" fmla="*/ 1111266 h 2358175"/>
                <a:gd name="connsiteX18" fmla="*/ 2291938 w 2968831"/>
                <a:gd name="connsiteY18" fmla="*/ 1479401 h 2358175"/>
                <a:gd name="connsiteX19" fmla="*/ 2375065 w 2968831"/>
                <a:gd name="connsiteY19" fmla="*/ 1693157 h 2358175"/>
                <a:gd name="connsiteX20" fmla="*/ 2493818 w 2968831"/>
                <a:gd name="connsiteY20" fmla="*/ 1918788 h 2358175"/>
                <a:gd name="connsiteX21" fmla="*/ 2600696 w 2968831"/>
                <a:gd name="connsiteY21" fmla="*/ 2085042 h 2358175"/>
                <a:gd name="connsiteX22" fmla="*/ 2790701 w 2968831"/>
                <a:gd name="connsiteY22" fmla="*/ 2263172 h 2358175"/>
                <a:gd name="connsiteX23" fmla="*/ 2968831 w 2968831"/>
                <a:gd name="connsiteY23" fmla="*/ 2334424 h 2358175"/>
                <a:gd name="connsiteX0" fmla="*/ 0 w 2951027"/>
                <a:gd name="connsiteY0" fmla="*/ 2358175 h 2358175"/>
                <a:gd name="connsiteX1" fmla="*/ 142504 w 2951027"/>
                <a:gd name="connsiteY1" fmla="*/ 2334424 h 2358175"/>
                <a:gd name="connsiteX2" fmla="*/ 332509 w 2951027"/>
                <a:gd name="connsiteY2" fmla="*/ 2239422 h 2358175"/>
                <a:gd name="connsiteX3" fmla="*/ 475013 w 2951027"/>
                <a:gd name="connsiteY3" fmla="*/ 2132544 h 2358175"/>
                <a:gd name="connsiteX4" fmla="*/ 592272 w 2951027"/>
                <a:gd name="connsiteY4" fmla="*/ 1978164 h 2358175"/>
                <a:gd name="connsiteX5" fmla="*/ 688769 w 2951027"/>
                <a:gd name="connsiteY5" fmla="*/ 1811910 h 2358175"/>
                <a:gd name="connsiteX6" fmla="*/ 801577 w 2951027"/>
                <a:gd name="connsiteY6" fmla="*/ 1591160 h 2358175"/>
                <a:gd name="connsiteX7" fmla="*/ 914400 w 2951027"/>
                <a:gd name="connsiteY7" fmla="*/ 1301271 h 2358175"/>
                <a:gd name="connsiteX8" fmla="*/ 1046506 w 2951027"/>
                <a:gd name="connsiteY8" fmla="*/ 933136 h 2358175"/>
                <a:gd name="connsiteX9" fmla="*/ 1128156 w 2951027"/>
                <a:gd name="connsiteY9" fmla="*/ 683754 h 2358175"/>
                <a:gd name="connsiteX10" fmla="*/ 1294410 w 2951027"/>
                <a:gd name="connsiteY10" fmla="*/ 279993 h 2358175"/>
                <a:gd name="connsiteX11" fmla="*/ 1426535 w 2951027"/>
                <a:gd name="connsiteY11" fmla="*/ 75341 h 2358175"/>
                <a:gd name="connsiteX12" fmla="*/ 1536368 w 2951027"/>
                <a:gd name="connsiteY12" fmla="*/ 1979 h 2358175"/>
                <a:gd name="connsiteX13" fmla="*/ 1655122 w 2951027"/>
                <a:gd name="connsiteY13" fmla="*/ 63467 h 2358175"/>
                <a:gd name="connsiteX14" fmla="*/ 1802093 w 2951027"/>
                <a:gd name="connsiteY14" fmla="*/ 277881 h 2358175"/>
                <a:gd name="connsiteX15" fmla="*/ 1938634 w 2951027"/>
                <a:gd name="connsiteY15" fmla="*/ 643378 h 2358175"/>
                <a:gd name="connsiteX16" fmla="*/ 2078182 w 2951027"/>
                <a:gd name="connsiteY16" fmla="*/ 909385 h 2358175"/>
                <a:gd name="connsiteX17" fmla="*/ 2137559 w 2951027"/>
                <a:gd name="connsiteY17" fmla="*/ 1111266 h 2358175"/>
                <a:gd name="connsiteX18" fmla="*/ 2291938 w 2951027"/>
                <a:gd name="connsiteY18" fmla="*/ 1479401 h 2358175"/>
                <a:gd name="connsiteX19" fmla="*/ 2375065 w 2951027"/>
                <a:gd name="connsiteY19" fmla="*/ 1693157 h 2358175"/>
                <a:gd name="connsiteX20" fmla="*/ 2493818 w 2951027"/>
                <a:gd name="connsiteY20" fmla="*/ 1918788 h 2358175"/>
                <a:gd name="connsiteX21" fmla="*/ 2600696 w 2951027"/>
                <a:gd name="connsiteY21" fmla="*/ 2085042 h 2358175"/>
                <a:gd name="connsiteX22" fmla="*/ 2790701 w 2951027"/>
                <a:gd name="connsiteY22" fmla="*/ 2263172 h 2358175"/>
                <a:gd name="connsiteX23" fmla="*/ 2951027 w 2951027"/>
                <a:gd name="connsiteY23" fmla="*/ 2313444 h 2358175"/>
                <a:gd name="connsiteX0" fmla="*/ 0 w 2790701"/>
                <a:gd name="connsiteY0" fmla="*/ 2358175 h 2358175"/>
                <a:gd name="connsiteX1" fmla="*/ 142504 w 2790701"/>
                <a:gd name="connsiteY1" fmla="*/ 2334424 h 2358175"/>
                <a:gd name="connsiteX2" fmla="*/ 332509 w 2790701"/>
                <a:gd name="connsiteY2" fmla="*/ 2239422 h 2358175"/>
                <a:gd name="connsiteX3" fmla="*/ 475013 w 2790701"/>
                <a:gd name="connsiteY3" fmla="*/ 2132544 h 2358175"/>
                <a:gd name="connsiteX4" fmla="*/ 592272 w 2790701"/>
                <a:gd name="connsiteY4" fmla="*/ 1978164 h 2358175"/>
                <a:gd name="connsiteX5" fmla="*/ 688769 w 2790701"/>
                <a:gd name="connsiteY5" fmla="*/ 1811910 h 2358175"/>
                <a:gd name="connsiteX6" fmla="*/ 801577 w 2790701"/>
                <a:gd name="connsiteY6" fmla="*/ 1591160 h 2358175"/>
                <a:gd name="connsiteX7" fmla="*/ 914400 w 2790701"/>
                <a:gd name="connsiteY7" fmla="*/ 1301271 h 2358175"/>
                <a:gd name="connsiteX8" fmla="*/ 1046506 w 2790701"/>
                <a:gd name="connsiteY8" fmla="*/ 933136 h 2358175"/>
                <a:gd name="connsiteX9" fmla="*/ 1128156 w 2790701"/>
                <a:gd name="connsiteY9" fmla="*/ 683754 h 2358175"/>
                <a:gd name="connsiteX10" fmla="*/ 1294410 w 2790701"/>
                <a:gd name="connsiteY10" fmla="*/ 279993 h 2358175"/>
                <a:gd name="connsiteX11" fmla="*/ 1426535 w 2790701"/>
                <a:gd name="connsiteY11" fmla="*/ 75341 h 2358175"/>
                <a:gd name="connsiteX12" fmla="*/ 1536368 w 2790701"/>
                <a:gd name="connsiteY12" fmla="*/ 1979 h 2358175"/>
                <a:gd name="connsiteX13" fmla="*/ 1655122 w 2790701"/>
                <a:gd name="connsiteY13" fmla="*/ 63467 h 2358175"/>
                <a:gd name="connsiteX14" fmla="*/ 1802093 w 2790701"/>
                <a:gd name="connsiteY14" fmla="*/ 277881 h 2358175"/>
                <a:gd name="connsiteX15" fmla="*/ 1938634 w 2790701"/>
                <a:gd name="connsiteY15" fmla="*/ 643378 h 2358175"/>
                <a:gd name="connsiteX16" fmla="*/ 2078182 w 2790701"/>
                <a:gd name="connsiteY16" fmla="*/ 909385 h 2358175"/>
                <a:gd name="connsiteX17" fmla="*/ 2137559 w 2790701"/>
                <a:gd name="connsiteY17" fmla="*/ 1111266 h 2358175"/>
                <a:gd name="connsiteX18" fmla="*/ 2291938 w 2790701"/>
                <a:gd name="connsiteY18" fmla="*/ 1479401 h 2358175"/>
                <a:gd name="connsiteX19" fmla="*/ 2375065 w 2790701"/>
                <a:gd name="connsiteY19" fmla="*/ 1693157 h 2358175"/>
                <a:gd name="connsiteX20" fmla="*/ 2493818 w 2790701"/>
                <a:gd name="connsiteY20" fmla="*/ 1918788 h 2358175"/>
                <a:gd name="connsiteX21" fmla="*/ 2600696 w 2790701"/>
                <a:gd name="connsiteY21" fmla="*/ 2085042 h 2358175"/>
                <a:gd name="connsiteX22" fmla="*/ 2790701 w 2790701"/>
                <a:gd name="connsiteY22" fmla="*/ 2263172 h 2358175"/>
                <a:gd name="connsiteX0" fmla="*/ 0 w 2600696"/>
                <a:gd name="connsiteY0" fmla="*/ 2358175 h 2358175"/>
                <a:gd name="connsiteX1" fmla="*/ 142504 w 2600696"/>
                <a:gd name="connsiteY1" fmla="*/ 2334424 h 2358175"/>
                <a:gd name="connsiteX2" fmla="*/ 332509 w 2600696"/>
                <a:gd name="connsiteY2" fmla="*/ 2239422 h 2358175"/>
                <a:gd name="connsiteX3" fmla="*/ 475013 w 2600696"/>
                <a:gd name="connsiteY3" fmla="*/ 2132544 h 2358175"/>
                <a:gd name="connsiteX4" fmla="*/ 592272 w 2600696"/>
                <a:gd name="connsiteY4" fmla="*/ 1978164 h 2358175"/>
                <a:gd name="connsiteX5" fmla="*/ 688769 w 2600696"/>
                <a:gd name="connsiteY5" fmla="*/ 1811910 h 2358175"/>
                <a:gd name="connsiteX6" fmla="*/ 801577 w 2600696"/>
                <a:gd name="connsiteY6" fmla="*/ 1591160 h 2358175"/>
                <a:gd name="connsiteX7" fmla="*/ 914400 w 2600696"/>
                <a:gd name="connsiteY7" fmla="*/ 1301271 h 2358175"/>
                <a:gd name="connsiteX8" fmla="*/ 1046506 w 2600696"/>
                <a:gd name="connsiteY8" fmla="*/ 933136 h 2358175"/>
                <a:gd name="connsiteX9" fmla="*/ 1128156 w 2600696"/>
                <a:gd name="connsiteY9" fmla="*/ 683754 h 2358175"/>
                <a:gd name="connsiteX10" fmla="*/ 1294410 w 2600696"/>
                <a:gd name="connsiteY10" fmla="*/ 279993 h 2358175"/>
                <a:gd name="connsiteX11" fmla="*/ 1426535 w 2600696"/>
                <a:gd name="connsiteY11" fmla="*/ 75341 h 2358175"/>
                <a:gd name="connsiteX12" fmla="*/ 1536368 w 2600696"/>
                <a:gd name="connsiteY12" fmla="*/ 1979 h 2358175"/>
                <a:gd name="connsiteX13" fmla="*/ 1655122 w 2600696"/>
                <a:gd name="connsiteY13" fmla="*/ 63467 h 2358175"/>
                <a:gd name="connsiteX14" fmla="*/ 1802093 w 2600696"/>
                <a:gd name="connsiteY14" fmla="*/ 277881 h 2358175"/>
                <a:gd name="connsiteX15" fmla="*/ 1938634 w 2600696"/>
                <a:gd name="connsiteY15" fmla="*/ 643378 h 2358175"/>
                <a:gd name="connsiteX16" fmla="*/ 2078182 w 2600696"/>
                <a:gd name="connsiteY16" fmla="*/ 909385 h 2358175"/>
                <a:gd name="connsiteX17" fmla="*/ 2137559 w 2600696"/>
                <a:gd name="connsiteY17" fmla="*/ 1111266 h 2358175"/>
                <a:gd name="connsiteX18" fmla="*/ 2291938 w 2600696"/>
                <a:gd name="connsiteY18" fmla="*/ 1479401 h 2358175"/>
                <a:gd name="connsiteX19" fmla="*/ 2375065 w 2600696"/>
                <a:gd name="connsiteY19" fmla="*/ 1693157 h 2358175"/>
                <a:gd name="connsiteX20" fmla="*/ 2493818 w 2600696"/>
                <a:gd name="connsiteY20" fmla="*/ 1918788 h 2358175"/>
                <a:gd name="connsiteX21" fmla="*/ 2600696 w 2600696"/>
                <a:gd name="connsiteY21" fmla="*/ 2085042 h 2358175"/>
                <a:gd name="connsiteX0" fmla="*/ 0 w 2493818"/>
                <a:gd name="connsiteY0" fmla="*/ 2358175 h 2358175"/>
                <a:gd name="connsiteX1" fmla="*/ 142504 w 2493818"/>
                <a:gd name="connsiteY1" fmla="*/ 2334424 h 2358175"/>
                <a:gd name="connsiteX2" fmla="*/ 332509 w 2493818"/>
                <a:gd name="connsiteY2" fmla="*/ 2239422 h 2358175"/>
                <a:gd name="connsiteX3" fmla="*/ 475013 w 2493818"/>
                <a:gd name="connsiteY3" fmla="*/ 2132544 h 2358175"/>
                <a:gd name="connsiteX4" fmla="*/ 592272 w 2493818"/>
                <a:gd name="connsiteY4" fmla="*/ 1978164 h 2358175"/>
                <a:gd name="connsiteX5" fmla="*/ 688769 w 2493818"/>
                <a:gd name="connsiteY5" fmla="*/ 1811910 h 2358175"/>
                <a:gd name="connsiteX6" fmla="*/ 801577 w 2493818"/>
                <a:gd name="connsiteY6" fmla="*/ 1591160 h 2358175"/>
                <a:gd name="connsiteX7" fmla="*/ 914400 w 2493818"/>
                <a:gd name="connsiteY7" fmla="*/ 1301271 h 2358175"/>
                <a:gd name="connsiteX8" fmla="*/ 1046506 w 2493818"/>
                <a:gd name="connsiteY8" fmla="*/ 933136 h 2358175"/>
                <a:gd name="connsiteX9" fmla="*/ 1128156 w 2493818"/>
                <a:gd name="connsiteY9" fmla="*/ 683754 h 2358175"/>
                <a:gd name="connsiteX10" fmla="*/ 1294410 w 2493818"/>
                <a:gd name="connsiteY10" fmla="*/ 279993 h 2358175"/>
                <a:gd name="connsiteX11" fmla="*/ 1426535 w 2493818"/>
                <a:gd name="connsiteY11" fmla="*/ 75341 h 2358175"/>
                <a:gd name="connsiteX12" fmla="*/ 1536368 w 2493818"/>
                <a:gd name="connsiteY12" fmla="*/ 1979 h 2358175"/>
                <a:gd name="connsiteX13" fmla="*/ 1655122 w 2493818"/>
                <a:gd name="connsiteY13" fmla="*/ 63467 h 2358175"/>
                <a:gd name="connsiteX14" fmla="*/ 1802093 w 2493818"/>
                <a:gd name="connsiteY14" fmla="*/ 277881 h 2358175"/>
                <a:gd name="connsiteX15" fmla="*/ 1938634 w 2493818"/>
                <a:gd name="connsiteY15" fmla="*/ 643378 h 2358175"/>
                <a:gd name="connsiteX16" fmla="*/ 2078182 w 2493818"/>
                <a:gd name="connsiteY16" fmla="*/ 909385 h 2358175"/>
                <a:gd name="connsiteX17" fmla="*/ 2137559 w 2493818"/>
                <a:gd name="connsiteY17" fmla="*/ 1111266 h 2358175"/>
                <a:gd name="connsiteX18" fmla="*/ 2291938 w 2493818"/>
                <a:gd name="connsiteY18" fmla="*/ 1479401 h 2358175"/>
                <a:gd name="connsiteX19" fmla="*/ 2375065 w 2493818"/>
                <a:gd name="connsiteY19" fmla="*/ 1693157 h 2358175"/>
                <a:gd name="connsiteX20" fmla="*/ 2493818 w 2493818"/>
                <a:gd name="connsiteY20" fmla="*/ 1918788 h 2358175"/>
                <a:gd name="connsiteX0" fmla="*/ 0 w 2375065"/>
                <a:gd name="connsiteY0" fmla="*/ 2358175 h 2358175"/>
                <a:gd name="connsiteX1" fmla="*/ 142504 w 2375065"/>
                <a:gd name="connsiteY1" fmla="*/ 2334424 h 2358175"/>
                <a:gd name="connsiteX2" fmla="*/ 332509 w 2375065"/>
                <a:gd name="connsiteY2" fmla="*/ 2239422 h 2358175"/>
                <a:gd name="connsiteX3" fmla="*/ 475013 w 2375065"/>
                <a:gd name="connsiteY3" fmla="*/ 2132544 h 2358175"/>
                <a:gd name="connsiteX4" fmla="*/ 592272 w 2375065"/>
                <a:gd name="connsiteY4" fmla="*/ 1978164 h 2358175"/>
                <a:gd name="connsiteX5" fmla="*/ 688769 w 2375065"/>
                <a:gd name="connsiteY5" fmla="*/ 1811910 h 2358175"/>
                <a:gd name="connsiteX6" fmla="*/ 801577 w 2375065"/>
                <a:gd name="connsiteY6" fmla="*/ 1591160 h 2358175"/>
                <a:gd name="connsiteX7" fmla="*/ 914400 w 2375065"/>
                <a:gd name="connsiteY7" fmla="*/ 1301271 h 2358175"/>
                <a:gd name="connsiteX8" fmla="*/ 1046506 w 2375065"/>
                <a:gd name="connsiteY8" fmla="*/ 933136 h 2358175"/>
                <a:gd name="connsiteX9" fmla="*/ 1128156 w 2375065"/>
                <a:gd name="connsiteY9" fmla="*/ 683754 h 2358175"/>
                <a:gd name="connsiteX10" fmla="*/ 1294410 w 2375065"/>
                <a:gd name="connsiteY10" fmla="*/ 279993 h 2358175"/>
                <a:gd name="connsiteX11" fmla="*/ 1426535 w 2375065"/>
                <a:gd name="connsiteY11" fmla="*/ 75341 h 2358175"/>
                <a:gd name="connsiteX12" fmla="*/ 1536368 w 2375065"/>
                <a:gd name="connsiteY12" fmla="*/ 1979 h 2358175"/>
                <a:gd name="connsiteX13" fmla="*/ 1655122 w 2375065"/>
                <a:gd name="connsiteY13" fmla="*/ 63467 h 2358175"/>
                <a:gd name="connsiteX14" fmla="*/ 1802093 w 2375065"/>
                <a:gd name="connsiteY14" fmla="*/ 277881 h 2358175"/>
                <a:gd name="connsiteX15" fmla="*/ 1938634 w 2375065"/>
                <a:gd name="connsiteY15" fmla="*/ 643378 h 2358175"/>
                <a:gd name="connsiteX16" fmla="*/ 2078182 w 2375065"/>
                <a:gd name="connsiteY16" fmla="*/ 909385 h 2358175"/>
                <a:gd name="connsiteX17" fmla="*/ 2137559 w 2375065"/>
                <a:gd name="connsiteY17" fmla="*/ 1111266 h 2358175"/>
                <a:gd name="connsiteX18" fmla="*/ 2291938 w 2375065"/>
                <a:gd name="connsiteY18" fmla="*/ 1479401 h 2358175"/>
                <a:gd name="connsiteX19" fmla="*/ 2375065 w 2375065"/>
                <a:gd name="connsiteY19" fmla="*/ 1693157 h 2358175"/>
                <a:gd name="connsiteX0" fmla="*/ 0 w 2291938"/>
                <a:gd name="connsiteY0" fmla="*/ 2358175 h 2358175"/>
                <a:gd name="connsiteX1" fmla="*/ 142504 w 2291938"/>
                <a:gd name="connsiteY1" fmla="*/ 2334424 h 2358175"/>
                <a:gd name="connsiteX2" fmla="*/ 332509 w 2291938"/>
                <a:gd name="connsiteY2" fmla="*/ 2239422 h 2358175"/>
                <a:gd name="connsiteX3" fmla="*/ 475013 w 2291938"/>
                <a:gd name="connsiteY3" fmla="*/ 2132544 h 2358175"/>
                <a:gd name="connsiteX4" fmla="*/ 592272 w 2291938"/>
                <a:gd name="connsiteY4" fmla="*/ 1978164 h 2358175"/>
                <a:gd name="connsiteX5" fmla="*/ 688769 w 2291938"/>
                <a:gd name="connsiteY5" fmla="*/ 1811910 h 2358175"/>
                <a:gd name="connsiteX6" fmla="*/ 801577 w 2291938"/>
                <a:gd name="connsiteY6" fmla="*/ 1591160 h 2358175"/>
                <a:gd name="connsiteX7" fmla="*/ 914400 w 2291938"/>
                <a:gd name="connsiteY7" fmla="*/ 1301271 h 2358175"/>
                <a:gd name="connsiteX8" fmla="*/ 1046506 w 2291938"/>
                <a:gd name="connsiteY8" fmla="*/ 933136 h 2358175"/>
                <a:gd name="connsiteX9" fmla="*/ 1128156 w 2291938"/>
                <a:gd name="connsiteY9" fmla="*/ 683754 h 2358175"/>
                <a:gd name="connsiteX10" fmla="*/ 1294410 w 2291938"/>
                <a:gd name="connsiteY10" fmla="*/ 279993 h 2358175"/>
                <a:gd name="connsiteX11" fmla="*/ 1426535 w 2291938"/>
                <a:gd name="connsiteY11" fmla="*/ 75341 h 2358175"/>
                <a:gd name="connsiteX12" fmla="*/ 1536368 w 2291938"/>
                <a:gd name="connsiteY12" fmla="*/ 1979 h 2358175"/>
                <a:gd name="connsiteX13" fmla="*/ 1655122 w 2291938"/>
                <a:gd name="connsiteY13" fmla="*/ 63467 h 2358175"/>
                <a:gd name="connsiteX14" fmla="*/ 1802093 w 2291938"/>
                <a:gd name="connsiteY14" fmla="*/ 277881 h 2358175"/>
                <a:gd name="connsiteX15" fmla="*/ 1938634 w 2291938"/>
                <a:gd name="connsiteY15" fmla="*/ 643378 h 2358175"/>
                <a:gd name="connsiteX16" fmla="*/ 2078182 w 2291938"/>
                <a:gd name="connsiteY16" fmla="*/ 909385 h 2358175"/>
                <a:gd name="connsiteX17" fmla="*/ 2137559 w 2291938"/>
                <a:gd name="connsiteY17" fmla="*/ 1111266 h 2358175"/>
                <a:gd name="connsiteX18" fmla="*/ 2291938 w 2291938"/>
                <a:gd name="connsiteY18" fmla="*/ 1479401 h 2358175"/>
                <a:gd name="connsiteX0" fmla="*/ 0 w 2137559"/>
                <a:gd name="connsiteY0" fmla="*/ 2358175 h 2358175"/>
                <a:gd name="connsiteX1" fmla="*/ 142504 w 2137559"/>
                <a:gd name="connsiteY1" fmla="*/ 2334424 h 2358175"/>
                <a:gd name="connsiteX2" fmla="*/ 332509 w 2137559"/>
                <a:gd name="connsiteY2" fmla="*/ 2239422 h 2358175"/>
                <a:gd name="connsiteX3" fmla="*/ 475013 w 2137559"/>
                <a:gd name="connsiteY3" fmla="*/ 2132544 h 2358175"/>
                <a:gd name="connsiteX4" fmla="*/ 592272 w 2137559"/>
                <a:gd name="connsiteY4" fmla="*/ 1978164 h 2358175"/>
                <a:gd name="connsiteX5" fmla="*/ 688769 w 2137559"/>
                <a:gd name="connsiteY5" fmla="*/ 1811910 h 2358175"/>
                <a:gd name="connsiteX6" fmla="*/ 801577 w 2137559"/>
                <a:gd name="connsiteY6" fmla="*/ 1591160 h 2358175"/>
                <a:gd name="connsiteX7" fmla="*/ 914400 w 2137559"/>
                <a:gd name="connsiteY7" fmla="*/ 1301271 h 2358175"/>
                <a:gd name="connsiteX8" fmla="*/ 1046506 w 2137559"/>
                <a:gd name="connsiteY8" fmla="*/ 933136 h 2358175"/>
                <a:gd name="connsiteX9" fmla="*/ 1128156 w 2137559"/>
                <a:gd name="connsiteY9" fmla="*/ 683754 h 2358175"/>
                <a:gd name="connsiteX10" fmla="*/ 1294410 w 2137559"/>
                <a:gd name="connsiteY10" fmla="*/ 279993 h 2358175"/>
                <a:gd name="connsiteX11" fmla="*/ 1426535 w 2137559"/>
                <a:gd name="connsiteY11" fmla="*/ 75341 h 2358175"/>
                <a:gd name="connsiteX12" fmla="*/ 1536368 w 2137559"/>
                <a:gd name="connsiteY12" fmla="*/ 1979 h 2358175"/>
                <a:gd name="connsiteX13" fmla="*/ 1655122 w 2137559"/>
                <a:gd name="connsiteY13" fmla="*/ 63467 h 2358175"/>
                <a:gd name="connsiteX14" fmla="*/ 1802093 w 2137559"/>
                <a:gd name="connsiteY14" fmla="*/ 277881 h 2358175"/>
                <a:gd name="connsiteX15" fmla="*/ 1938634 w 2137559"/>
                <a:gd name="connsiteY15" fmla="*/ 643378 h 2358175"/>
                <a:gd name="connsiteX16" fmla="*/ 2078182 w 2137559"/>
                <a:gd name="connsiteY16" fmla="*/ 909385 h 2358175"/>
                <a:gd name="connsiteX17" fmla="*/ 2137559 w 2137559"/>
                <a:gd name="connsiteY17" fmla="*/ 1111266 h 2358175"/>
                <a:gd name="connsiteX0" fmla="*/ 0 w 2078182"/>
                <a:gd name="connsiteY0" fmla="*/ 2358175 h 2358175"/>
                <a:gd name="connsiteX1" fmla="*/ 142504 w 2078182"/>
                <a:gd name="connsiteY1" fmla="*/ 2334424 h 2358175"/>
                <a:gd name="connsiteX2" fmla="*/ 332509 w 2078182"/>
                <a:gd name="connsiteY2" fmla="*/ 2239422 h 2358175"/>
                <a:gd name="connsiteX3" fmla="*/ 475013 w 2078182"/>
                <a:gd name="connsiteY3" fmla="*/ 2132544 h 2358175"/>
                <a:gd name="connsiteX4" fmla="*/ 592272 w 2078182"/>
                <a:gd name="connsiteY4" fmla="*/ 1978164 h 2358175"/>
                <a:gd name="connsiteX5" fmla="*/ 688769 w 2078182"/>
                <a:gd name="connsiteY5" fmla="*/ 1811910 h 2358175"/>
                <a:gd name="connsiteX6" fmla="*/ 801577 w 2078182"/>
                <a:gd name="connsiteY6" fmla="*/ 1591160 h 2358175"/>
                <a:gd name="connsiteX7" fmla="*/ 914400 w 2078182"/>
                <a:gd name="connsiteY7" fmla="*/ 1301271 h 2358175"/>
                <a:gd name="connsiteX8" fmla="*/ 1046506 w 2078182"/>
                <a:gd name="connsiteY8" fmla="*/ 933136 h 2358175"/>
                <a:gd name="connsiteX9" fmla="*/ 1128156 w 2078182"/>
                <a:gd name="connsiteY9" fmla="*/ 683754 h 2358175"/>
                <a:gd name="connsiteX10" fmla="*/ 1294410 w 2078182"/>
                <a:gd name="connsiteY10" fmla="*/ 279993 h 2358175"/>
                <a:gd name="connsiteX11" fmla="*/ 1426535 w 2078182"/>
                <a:gd name="connsiteY11" fmla="*/ 75341 h 2358175"/>
                <a:gd name="connsiteX12" fmla="*/ 1536368 w 2078182"/>
                <a:gd name="connsiteY12" fmla="*/ 1979 h 2358175"/>
                <a:gd name="connsiteX13" fmla="*/ 1655122 w 2078182"/>
                <a:gd name="connsiteY13" fmla="*/ 63467 h 2358175"/>
                <a:gd name="connsiteX14" fmla="*/ 1802093 w 2078182"/>
                <a:gd name="connsiteY14" fmla="*/ 277881 h 2358175"/>
                <a:gd name="connsiteX15" fmla="*/ 1938634 w 2078182"/>
                <a:gd name="connsiteY15" fmla="*/ 643378 h 2358175"/>
                <a:gd name="connsiteX16" fmla="*/ 2078182 w 2078182"/>
                <a:gd name="connsiteY16" fmla="*/ 909385 h 2358175"/>
                <a:gd name="connsiteX0" fmla="*/ 0 w 1938634"/>
                <a:gd name="connsiteY0" fmla="*/ 2358175 h 2358175"/>
                <a:gd name="connsiteX1" fmla="*/ 142504 w 1938634"/>
                <a:gd name="connsiteY1" fmla="*/ 2334424 h 2358175"/>
                <a:gd name="connsiteX2" fmla="*/ 332509 w 1938634"/>
                <a:gd name="connsiteY2" fmla="*/ 2239422 h 2358175"/>
                <a:gd name="connsiteX3" fmla="*/ 475013 w 1938634"/>
                <a:gd name="connsiteY3" fmla="*/ 2132544 h 2358175"/>
                <a:gd name="connsiteX4" fmla="*/ 592272 w 1938634"/>
                <a:gd name="connsiteY4" fmla="*/ 1978164 h 2358175"/>
                <a:gd name="connsiteX5" fmla="*/ 688769 w 1938634"/>
                <a:gd name="connsiteY5" fmla="*/ 1811910 h 2358175"/>
                <a:gd name="connsiteX6" fmla="*/ 801577 w 1938634"/>
                <a:gd name="connsiteY6" fmla="*/ 1591160 h 2358175"/>
                <a:gd name="connsiteX7" fmla="*/ 914400 w 1938634"/>
                <a:gd name="connsiteY7" fmla="*/ 1301271 h 2358175"/>
                <a:gd name="connsiteX8" fmla="*/ 1046506 w 1938634"/>
                <a:gd name="connsiteY8" fmla="*/ 933136 h 2358175"/>
                <a:gd name="connsiteX9" fmla="*/ 1128156 w 1938634"/>
                <a:gd name="connsiteY9" fmla="*/ 683754 h 2358175"/>
                <a:gd name="connsiteX10" fmla="*/ 1294410 w 1938634"/>
                <a:gd name="connsiteY10" fmla="*/ 279993 h 2358175"/>
                <a:gd name="connsiteX11" fmla="*/ 1426535 w 1938634"/>
                <a:gd name="connsiteY11" fmla="*/ 75341 h 2358175"/>
                <a:gd name="connsiteX12" fmla="*/ 1536368 w 1938634"/>
                <a:gd name="connsiteY12" fmla="*/ 1979 h 2358175"/>
                <a:gd name="connsiteX13" fmla="*/ 1655122 w 1938634"/>
                <a:gd name="connsiteY13" fmla="*/ 63467 h 2358175"/>
                <a:gd name="connsiteX14" fmla="*/ 1802093 w 1938634"/>
                <a:gd name="connsiteY14" fmla="*/ 277881 h 2358175"/>
                <a:gd name="connsiteX15" fmla="*/ 1938634 w 1938634"/>
                <a:gd name="connsiteY15" fmla="*/ 643378 h 2358175"/>
                <a:gd name="connsiteX0" fmla="*/ 0 w 1802093"/>
                <a:gd name="connsiteY0" fmla="*/ 2358175 h 2358175"/>
                <a:gd name="connsiteX1" fmla="*/ 142504 w 1802093"/>
                <a:gd name="connsiteY1" fmla="*/ 2334424 h 2358175"/>
                <a:gd name="connsiteX2" fmla="*/ 332509 w 1802093"/>
                <a:gd name="connsiteY2" fmla="*/ 2239422 h 2358175"/>
                <a:gd name="connsiteX3" fmla="*/ 475013 w 1802093"/>
                <a:gd name="connsiteY3" fmla="*/ 2132544 h 2358175"/>
                <a:gd name="connsiteX4" fmla="*/ 592272 w 1802093"/>
                <a:gd name="connsiteY4" fmla="*/ 1978164 h 2358175"/>
                <a:gd name="connsiteX5" fmla="*/ 688769 w 1802093"/>
                <a:gd name="connsiteY5" fmla="*/ 1811910 h 2358175"/>
                <a:gd name="connsiteX6" fmla="*/ 801577 w 1802093"/>
                <a:gd name="connsiteY6" fmla="*/ 1591160 h 2358175"/>
                <a:gd name="connsiteX7" fmla="*/ 914400 w 1802093"/>
                <a:gd name="connsiteY7" fmla="*/ 1301271 h 2358175"/>
                <a:gd name="connsiteX8" fmla="*/ 1046506 w 1802093"/>
                <a:gd name="connsiteY8" fmla="*/ 933136 h 2358175"/>
                <a:gd name="connsiteX9" fmla="*/ 1128156 w 1802093"/>
                <a:gd name="connsiteY9" fmla="*/ 683754 h 2358175"/>
                <a:gd name="connsiteX10" fmla="*/ 1294410 w 1802093"/>
                <a:gd name="connsiteY10" fmla="*/ 279993 h 2358175"/>
                <a:gd name="connsiteX11" fmla="*/ 1426535 w 1802093"/>
                <a:gd name="connsiteY11" fmla="*/ 75341 h 2358175"/>
                <a:gd name="connsiteX12" fmla="*/ 1536368 w 1802093"/>
                <a:gd name="connsiteY12" fmla="*/ 1979 h 2358175"/>
                <a:gd name="connsiteX13" fmla="*/ 1655122 w 1802093"/>
                <a:gd name="connsiteY13" fmla="*/ 63467 h 2358175"/>
                <a:gd name="connsiteX14" fmla="*/ 1802093 w 1802093"/>
                <a:gd name="connsiteY14" fmla="*/ 277881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93191 w 1793191"/>
                <a:gd name="connsiteY14" fmla="*/ 305854 h 2358175"/>
                <a:gd name="connsiteX0" fmla="*/ 0 w 1793191"/>
                <a:gd name="connsiteY0" fmla="*/ 2358175 h 2358175"/>
                <a:gd name="connsiteX1" fmla="*/ 142504 w 1793191"/>
                <a:gd name="connsiteY1" fmla="*/ 2334424 h 2358175"/>
                <a:gd name="connsiteX2" fmla="*/ 332509 w 1793191"/>
                <a:gd name="connsiteY2" fmla="*/ 2239422 h 2358175"/>
                <a:gd name="connsiteX3" fmla="*/ 475013 w 1793191"/>
                <a:gd name="connsiteY3" fmla="*/ 2132544 h 2358175"/>
                <a:gd name="connsiteX4" fmla="*/ 592272 w 1793191"/>
                <a:gd name="connsiteY4" fmla="*/ 1978164 h 2358175"/>
                <a:gd name="connsiteX5" fmla="*/ 688769 w 1793191"/>
                <a:gd name="connsiteY5" fmla="*/ 1811910 h 2358175"/>
                <a:gd name="connsiteX6" fmla="*/ 801577 w 1793191"/>
                <a:gd name="connsiteY6" fmla="*/ 1591160 h 2358175"/>
                <a:gd name="connsiteX7" fmla="*/ 914400 w 1793191"/>
                <a:gd name="connsiteY7" fmla="*/ 1301271 h 2358175"/>
                <a:gd name="connsiteX8" fmla="*/ 1046506 w 1793191"/>
                <a:gd name="connsiteY8" fmla="*/ 933136 h 2358175"/>
                <a:gd name="connsiteX9" fmla="*/ 1128156 w 1793191"/>
                <a:gd name="connsiteY9" fmla="*/ 683754 h 2358175"/>
                <a:gd name="connsiteX10" fmla="*/ 1294410 w 1793191"/>
                <a:gd name="connsiteY10" fmla="*/ 279993 h 2358175"/>
                <a:gd name="connsiteX11" fmla="*/ 1426535 w 1793191"/>
                <a:gd name="connsiteY11" fmla="*/ 75341 h 2358175"/>
                <a:gd name="connsiteX12" fmla="*/ 1536368 w 1793191"/>
                <a:gd name="connsiteY12" fmla="*/ 1979 h 2358175"/>
                <a:gd name="connsiteX13" fmla="*/ 1655122 w 1793191"/>
                <a:gd name="connsiteY13" fmla="*/ 63467 h 2358175"/>
                <a:gd name="connsiteX14" fmla="*/ 1735939 w 1793191"/>
                <a:gd name="connsiteY14" fmla="*/ 187101 h 2358175"/>
                <a:gd name="connsiteX15" fmla="*/ 1793191 w 1793191"/>
                <a:gd name="connsiteY15" fmla="*/ 305854 h 2358175"/>
                <a:gd name="connsiteX0" fmla="*/ 0 w 1779838"/>
                <a:gd name="connsiteY0" fmla="*/ 2358175 h 2358175"/>
                <a:gd name="connsiteX1" fmla="*/ 142504 w 1779838"/>
                <a:gd name="connsiteY1" fmla="*/ 2334424 h 2358175"/>
                <a:gd name="connsiteX2" fmla="*/ 332509 w 1779838"/>
                <a:gd name="connsiteY2" fmla="*/ 2239422 h 2358175"/>
                <a:gd name="connsiteX3" fmla="*/ 475013 w 1779838"/>
                <a:gd name="connsiteY3" fmla="*/ 2132544 h 2358175"/>
                <a:gd name="connsiteX4" fmla="*/ 592272 w 1779838"/>
                <a:gd name="connsiteY4" fmla="*/ 1978164 h 2358175"/>
                <a:gd name="connsiteX5" fmla="*/ 688769 w 1779838"/>
                <a:gd name="connsiteY5" fmla="*/ 1811910 h 2358175"/>
                <a:gd name="connsiteX6" fmla="*/ 801577 w 1779838"/>
                <a:gd name="connsiteY6" fmla="*/ 1591160 h 2358175"/>
                <a:gd name="connsiteX7" fmla="*/ 914400 w 1779838"/>
                <a:gd name="connsiteY7" fmla="*/ 1301271 h 2358175"/>
                <a:gd name="connsiteX8" fmla="*/ 1046506 w 1779838"/>
                <a:gd name="connsiteY8" fmla="*/ 933136 h 2358175"/>
                <a:gd name="connsiteX9" fmla="*/ 1128156 w 1779838"/>
                <a:gd name="connsiteY9" fmla="*/ 683754 h 2358175"/>
                <a:gd name="connsiteX10" fmla="*/ 1294410 w 1779838"/>
                <a:gd name="connsiteY10" fmla="*/ 279993 h 2358175"/>
                <a:gd name="connsiteX11" fmla="*/ 1426535 w 1779838"/>
                <a:gd name="connsiteY11" fmla="*/ 75341 h 2358175"/>
                <a:gd name="connsiteX12" fmla="*/ 1536368 w 1779838"/>
                <a:gd name="connsiteY12" fmla="*/ 1979 h 2358175"/>
                <a:gd name="connsiteX13" fmla="*/ 1655122 w 1779838"/>
                <a:gd name="connsiteY13" fmla="*/ 63467 h 2358175"/>
                <a:gd name="connsiteX14" fmla="*/ 1735939 w 1779838"/>
                <a:gd name="connsiteY14" fmla="*/ 187101 h 2358175"/>
                <a:gd name="connsiteX15" fmla="*/ 1779838 w 1779838"/>
                <a:gd name="connsiteY15" fmla="*/ 291868 h 2358175"/>
                <a:gd name="connsiteX0" fmla="*/ 0 w 1735939"/>
                <a:gd name="connsiteY0" fmla="*/ 2358175 h 2358175"/>
                <a:gd name="connsiteX1" fmla="*/ 142504 w 1735939"/>
                <a:gd name="connsiteY1" fmla="*/ 2334424 h 2358175"/>
                <a:gd name="connsiteX2" fmla="*/ 332509 w 1735939"/>
                <a:gd name="connsiteY2" fmla="*/ 2239422 h 2358175"/>
                <a:gd name="connsiteX3" fmla="*/ 475013 w 1735939"/>
                <a:gd name="connsiteY3" fmla="*/ 2132544 h 2358175"/>
                <a:gd name="connsiteX4" fmla="*/ 592272 w 1735939"/>
                <a:gd name="connsiteY4" fmla="*/ 1978164 h 2358175"/>
                <a:gd name="connsiteX5" fmla="*/ 688769 w 1735939"/>
                <a:gd name="connsiteY5" fmla="*/ 1811910 h 2358175"/>
                <a:gd name="connsiteX6" fmla="*/ 801577 w 1735939"/>
                <a:gd name="connsiteY6" fmla="*/ 1591160 h 2358175"/>
                <a:gd name="connsiteX7" fmla="*/ 914400 w 1735939"/>
                <a:gd name="connsiteY7" fmla="*/ 1301271 h 2358175"/>
                <a:gd name="connsiteX8" fmla="*/ 1046506 w 1735939"/>
                <a:gd name="connsiteY8" fmla="*/ 933136 h 2358175"/>
                <a:gd name="connsiteX9" fmla="*/ 1128156 w 1735939"/>
                <a:gd name="connsiteY9" fmla="*/ 683754 h 2358175"/>
                <a:gd name="connsiteX10" fmla="*/ 1294410 w 1735939"/>
                <a:gd name="connsiteY10" fmla="*/ 279993 h 2358175"/>
                <a:gd name="connsiteX11" fmla="*/ 1426535 w 1735939"/>
                <a:gd name="connsiteY11" fmla="*/ 75341 h 2358175"/>
                <a:gd name="connsiteX12" fmla="*/ 1536368 w 1735939"/>
                <a:gd name="connsiteY12" fmla="*/ 1979 h 2358175"/>
                <a:gd name="connsiteX13" fmla="*/ 1655122 w 1735939"/>
                <a:gd name="connsiteY13" fmla="*/ 63467 h 2358175"/>
                <a:gd name="connsiteX14" fmla="*/ 1735939 w 1735939"/>
                <a:gd name="connsiteY14" fmla="*/ 187101 h 2358175"/>
                <a:gd name="connsiteX0" fmla="*/ 0 w 1655122"/>
                <a:gd name="connsiteY0" fmla="*/ 2358175 h 2358175"/>
                <a:gd name="connsiteX1" fmla="*/ 142504 w 1655122"/>
                <a:gd name="connsiteY1" fmla="*/ 2334424 h 2358175"/>
                <a:gd name="connsiteX2" fmla="*/ 332509 w 1655122"/>
                <a:gd name="connsiteY2" fmla="*/ 2239422 h 2358175"/>
                <a:gd name="connsiteX3" fmla="*/ 475013 w 1655122"/>
                <a:gd name="connsiteY3" fmla="*/ 2132544 h 2358175"/>
                <a:gd name="connsiteX4" fmla="*/ 592272 w 1655122"/>
                <a:gd name="connsiteY4" fmla="*/ 1978164 h 2358175"/>
                <a:gd name="connsiteX5" fmla="*/ 688769 w 1655122"/>
                <a:gd name="connsiteY5" fmla="*/ 1811910 h 2358175"/>
                <a:gd name="connsiteX6" fmla="*/ 801577 w 1655122"/>
                <a:gd name="connsiteY6" fmla="*/ 1591160 h 2358175"/>
                <a:gd name="connsiteX7" fmla="*/ 914400 w 1655122"/>
                <a:gd name="connsiteY7" fmla="*/ 1301271 h 2358175"/>
                <a:gd name="connsiteX8" fmla="*/ 1046506 w 1655122"/>
                <a:gd name="connsiteY8" fmla="*/ 933136 h 2358175"/>
                <a:gd name="connsiteX9" fmla="*/ 1128156 w 1655122"/>
                <a:gd name="connsiteY9" fmla="*/ 683754 h 2358175"/>
                <a:gd name="connsiteX10" fmla="*/ 1294410 w 1655122"/>
                <a:gd name="connsiteY10" fmla="*/ 279993 h 2358175"/>
                <a:gd name="connsiteX11" fmla="*/ 1426535 w 1655122"/>
                <a:gd name="connsiteY11" fmla="*/ 75341 h 2358175"/>
                <a:gd name="connsiteX12" fmla="*/ 1536368 w 1655122"/>
                <a:gd name="connsiteY12" fmla="*/ 1979 h 2358175"/>
                <a:gd name="connsiteX13" fmla="*/ 1655122 w 1655122"/>
                <a:gd name="connsiteY13" fmla="*/ 63467 h 2358175"/>
                <a:gd name="connsiteX0" fmla="*/ 0 w 1536368"/>
                <a:gd name="connsiteY0" fmla="*/ 2356196 h 2356196"/>
                <a:gd name="connsiteX1" fmla="*/ 142504 w 1536368"/>
                <a:gd name="connsiteY1" fmla="*/ 2332445 h 2356196"/>
                <a:gd name="connsiteX2" fmla="*/ 332509 w 1536368"/>
                <a:gd name="connsiteY2" fmla="*/ 2237443 h 2356196"/>
                <a:gd name="connsiteX3" fmla="*/ 475013 w 1536368"/>
                <a:gd name="connsiteY3" fmla="*/ 2130565 h 2356196"/>
                <a:gd name="connsiteX4" fmla="*/ 592272 w 1536368"/>
                <a:gd name="connsiteY4" fmla="*/ 1976185 h 2356196"/>
                <a:gd name="connsiteX5" fmla="*/ 688769 w 1536368"/>
                <a:gd name="connsiteY5" fmla="*/ 1809931 h 2356196"/>
                <a:gd name="connsiteX6" fmla="*/ 801577 w 1536368"/>
                <a:gd name="connsiteY6" fmla="*/ 1589181 h 2356196"/>
                <a:gd name="connsiteX7" fmla="*/ 914400 w 1536368"/>
                <a:gd name="connsiteY7" fmla="*/ 1299292 h 2356196"/>
                <a:gd name="connsiteX8" fmla="*/ 1046506 w 1536368"/>
                <a:gd name="connsiteY8" fmla="*/ 931157 h 2356196"/>
                <a:gd name="connsiteX9" fmla="*/ 1128156 w 1536368"/>
                <a:gd name="connsiteY9" fmla="*/ 681775 h 2356196"/>
                <a:gd name="connsiteX10" fmla="*/ 1294410 w 1536368"/>
                <a:gd name="connsiteY10" fmla="*/ 278014 h 2356196"/>
                <a:gd name="connsiteX11" fmla="*/ 1426535 w 1536368"/>
                <a:gd name="connsiteY11" fmla="*/ 73362 h 2356196"/>
                <a:gd name="connsiteX12" fmla="*/ 1536368 w 1536368"/>
                <a:gd name="connsiteY12" fmla="*/ 0 h 2356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36368" h="2356196">
                  <a:moveTo>
                    <a:pt x="0" y="2356196"/>
                  </a:moveTo>
                  <a:cubicBezTo>
                    <a:pt x="52449" y="2348279"/>
                    <a:pt x="87086" y="2352237"/>
                    <a:pt x="142504" y="2332445"/>
                  </a:cubicBezTo>
                  <a:cubicBezTo>
                    <a:pt x="197922" y="2312653"/>
                    <a:pt x="277091" y="2271090"/>
                    <a:pt x="332509" y="2237443"/>
                  </a:cubicBezTo>
                  <a:cubicBezTo>
                    <a:pt x="387927" y="2203796"/>
                    <a:pt x="431719" y="2174108"/>
                    <a:pt x="475013" y="2130565"/>
                  </a:cubicBezTo>
                  <a:cubicBezTo>
                    <a:pt x="518307" y="2087022"/>
                    <a:pt x="556646" y="2029624"/>
                    <a:pt x="592272" y="1976185"/>
                  </a:cubicBezTo>
                  <a:cubicBezTo>
                    <a:pt x="627898" y="1922746"/>
                    <a:pt x="653885" y="1874432"/>
                    <a:pt x="688769" y="1809931"/>
                  </a:cubicBezTo>
                  <a:cubicBezTo>
                    <a:pt x="723653" y="1745430"/>
                    <a:pt x="801577" y="1589181"/>
                    <a:pt x="801577" y="1589181"/>
                  </a:cubicBezTo>
                  <a:cubicBezTo>
                    <a:pt x="839182" y="1504075"/>
                    <a:pt x="873579" y="1408963"/>
                    <a:pt x="914400" y="1299292"/>
                  </a:cubicBezTo>
                  <a:cubicBezTo>
                    <a:pt x="955221" y="1189621"/>
                    <a:pt x="1010880" y="1034076"/>
                    <a:pt x="1046506" y="931157"/>
                  </a:cubicBezTo>
                  <a:cubicBezTo>
                    <a:pt x="1082132" y="828238"/>
                    <a:pt x="1086839" y="790632"/>
                    <a:pt x="1128156" y="681775"/>
                  </a:cubicBezTo>
                  <a:cubicBezTo>
                    <a:pt x="1169473" y="572918"/>
                    <a:pt x="1244680" y="379416"/>
                    <a:pt x="1294410" y="278014"/>
                  </a:cubicBezTo>
                  <a:cubicBezTo>
                    <a:pt x="1344140" y="176612"/>
                    <a:pt x="1386209" y="119698"/>
                    <a:pt x="1426535" y="73362"/>
                  </a:cubicBezTo>
                  <a:cubicBezTo>
                    <a:pt x="1466861" y="27026"/>
                    <a:pt x="1498270" y="1979"/>
                    <a:pt x="1536368" y="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p:txBody>
        </p:sp>
      </p:grpSp>
      <p:sp>
        <p:nvSpPr>
          <p:cNvPr id="33" name="TextBox 32"/>
          <p:cNvSpPr txBox="1"/>
          <p:nvPr/>
        </p:nvSpPr>
        <p:spPr>
          <a:xfrm>
            <a:off x="5562600" y="5562600"/>
            <a:ext cx="990600" cy="584775"/>
          </a:xfrm>
          <a:prstGeom prst="rect">
            <a:avLst/>
          </a:prstGeom>
          <a:noFill/>
        </p:spPr>
        <p:txBody>
          <a:bodyPr wrap="square" rtlCol="0">
            <a:spAutoFit/>
          </a:bodyPr>
          <a:lstStyle/>
          <a:p>
            <a:r>
              <a:rPr lang="en-US" sz="1600" dirty="0" smtClean="0">
                <a:solidFill>
                  <a:schemeClr val="accent6"/>
                </a:solidFill>
                <a:latin typeface="+mn-lt"/>
              </a:rPr>
              <a:t>Reorder Point</a:t>
            </a:r>
            <a:endParaRPr lang="en-US" sz="1600" dirty="0">
              <a:solidFill>
                <a:schemeClr val="accent6"/>
              </a:solidFill>
              <a:latin typeface="+mn-lt"/>
            </a:endParaRPr>
          </a:p>
        </p:txBody>
      </p:sp>
      <p:sp>
        <p:nvSpPr>
          <p:cNvPr id="34" name="TextBox 33"/>
          <p:cNvSpPr txBox="1"/>
          <p:nvPr/>
        </p:nvSpPr>
        <p:spPr>
          <a:xfrm>
            <a:off x="3733800" y="4267200"/>
            <a:ext cx="2034531" cy="461665"/>
          </a:xfrm>
          <a:prstGeom prst="rect">
            <a:avLst/>
          </a:prstGeom>
          <a:noFill/>
        </p:spPr>
        <p:txBody>
          <a:bodyPr wrap="none" rtlCol="0">
            <a:spAutoFit/>
          </a:bodyPr>
          <a:lstStyle/>
          <a:p>
            <a:r>
              <a:rPr lang="en-US" dirty="0" smtClean="0">
                <a:solidFill>
                  <a:schemeClr val="accent6"/>
                </a:solidFill>
                <a:latin typeface="+mn-lt"/>
              </a:rPr>
              <a:t>Service Level</a:t>
            </a:r>
            <a:endParaRPr lang="en-US" dirty="0">
              <a:solidFill>
                <a:schemeClr val="accent6"/>
              </a:solidFill>
              <a:latin typeface="+mn-lt"/>
            </a:endParaRPr>
          </a:p>
        </p:txBody>
      </p:sp>
      <p:sp>
        <p:nvSpPr>
          <p:cNvPr id="37" name="Left-Right Arrow 36"/>
          <p:cNvSpPr/>
          <p:nvPr/>
        </p:nvSpPr>
        <p:spPr bwMode="auto">
          <a:xfrm>
            <a:off x="4648200" y="3276600"/>
            <a:ext cx="1295400" cy="304800"/>
          </a:xfrm>
          <a:prstGeom prst="leftRightArrow">
            <a:avLst/>
          </a:prstGeom>
          <a:solidFill>
            <a:schemeClr val="accent2"/>
          </a:solidFill>
          <a:ln w="12700"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CC0000"/>
              </a:solidFill>
              <a:effectLst/>
              <a:latin typeface="Arial" charset="0"/>
            </a:endParaRPr>
          </a:p>
        </p:txBody>
      </p:sp>
      <p:sp>
        <p:nvSpPr>
          <p:cNvPr id="38" name="TextBox 37"/>
          <p:cNvSpPr txBox="1"/>
          <p:nvPr/>
        </p:nvSpPr>
        <p:spPr>
          <a:xfrm>
            <a:off x="4800600" y="1905000"/>
            <a:ext cx="1911101" cy="830997"/>
          </a:xfrm>
          <a:prstGeom prst="rect">
            <a:avLst/>
          </a:prstGeom>
          <a:noFill/>
        </p:spPr>
        <p:txBody>
          <a:bodyPr wrap="none" rtlCol="0">
            <a:spAutoFit/>
          </a:bodyPr>
          <a:lstStyle/>
          <a:p>
            <a:r>
              <a:rPr lang="en-US" dirty="0" smtClean="0">
                <a:solidFill>
                  <a:schemeClr val="accent6"/>
                </a:solidFill>
                <a:latin typeface="+mn-lt"/>
              </a:rPr>
              <a:t>Safety Stock</a:t>
            </a:r>
          </a:p>
          <a:p>
            <a:r>
              <a:rPr lang="en-US" dirty="0" smtClean="0">
                <a:solidFill>
                  <a:schemeClr val="accent6"/>
                </a:solidFill>
                <a:latin typeface="+mn-lt"/>
              </a:rPr>
              <a:t>= k</a:t>
            </a:r>
            <a:r>
              <a:rPr lang="en-US" dirty="0" smtClean="0">
                <a:solidFill>
                  <a:schemeClr val="accent6"/>
                </a:solidFill>
                <a:latin typeface="+mn-lt"/>
                <a:sym typeface="Symbol"/>
              </a:rPr>
              <a:t></a:t>
            </a:r>
            <a:endParaRPr lang="en-US" dirty="0">
              <a:solidFill>
                <a:schemeClr val="accent6"/>
              </a:solidFill>
              <a:latin typeface="+mn-lt"/>
            </a:endParaRPr>
          </a:p>
        </p:txBody>
      </p:sp>
      <p:sp>
        <p:nvSpPr>
          <p:cNvPr id="43" name="Freeform 42"/>
          <p:cNvSpPr/>
          <p:nvPr/>
        </p:nvSpPr>
        <p:spPr bwMode="auto">
          <a:xfrm>
            <a:off x="1237129" y="2528047"/>
            <a:ext cx="4701092" cy="2904565"/>
          </a:xfrm>
          <a:custGeom>
            <a:avLst/>
            <a:gdLst>
              <a:gd name="connsiteX0" fmla="*/ 0 w 4701092"/>
              <a:gd name="connsiteY0" fmla="*/ 2904565 h 2904565"/>
              <a:gd name="connsiteX1" fmla="*/ 4690335 w 4701092"/>
              <a:gd name="connsiteY1" fmla="*/ 2904565 h 2904565"/>
              <a:gd name="connsiteX2" fmla="*/ 4701092 w 4701092"/>
              <a:gd name="connsiteY2" fmla="*/ 1731981 h 2904565"/>
              <a:gd name="connsiteX3" fmla="*/ 4453666 w 4701092"/>
              <a:gd name="connsiteY3" fmla="*/ 1323191 h 2904565"/>
              <a:gd name="connsiteX4" fmla="*/ 4152452 w 4701092"/>
              <a:gd name="connsiteY4" fmla="*/ 785308 h 2904565"/>
              <a:gd name="connsiteX5" fmla="*/ 3937299 w 4701092"/>
              <a:gd name="connsiteY5" fmla="*/ 473337 h 2904565"/>
              <a:gd name="connsiteX6" fmla="*/ 3679116 w 4701092"/>
              <a:gd name="connsiteY6" fmla="*/ 161365 h 2904565"/>
              <a:gd name="connsiteX7" fmla="*/ 3442447 w 4701092"/>
              <a:gd name="connsiteY7" fmla="*/ 10758 h 2904565"/>
              <a:gd name="connsiteX8" fmla="*/ 3388659 w 4701092"/>
              <a:gd name="connsiteY8" fmla="*/ 0 h 2904565"/>
              <a:gd name="connsiteX9" fmla="*/ 3216537 w 4701092"/>
              <a:gd name="connsiteY9" fmla="*/ 64546 h 2904565"/>
              <a:gd name="connsiteX10" fmla="*/ 3012142 w 4701092"/>
              <a:gd name="connsiteY10" fmla="*/ 215153 h 2904565"/>
              <a:gd name="connsiteX11" fmla="*/ 2829262 w 4701092"/>
              <a:gd name="connsiteY11" fmla="*/ 451821 h 2904565"/>
              <a:gd name="connsiteX12" fmla="*/ 2560320 w 4701092"/>
              <a:gd name="connsiteY12" fmla="*/ 839097 h 2904565"/>
              <a:gd name="connsiteX13" fmla="*/ 2291379 w 4701092"/>
              <a:gd name="connsiteY13" fmla="*/ 1333948 h 2904565"/>
              <a:gd name="connsiteX14" fmla="*/ 1914862 w 4701092"/>
              <a:gd name="connsiteY14" fmla="*/ 1914861 h 2904565"/>
              <a:gd name="connsiteX15" fmla="*/ 1538344 w 4701092"/>
              <a:gd name="connsiteY15" fmla="*/ 2355925 h 2904565"/>
              <a:gd name="connsiteX16" fmla="*/ 1000462 w 4701092"/>
              <a:gd name="connsiteY16" fmla="*/ 2710927 h 2904565"/>
              <a:gd name="connsiteX17" fmla="*/ 96819 w 4701092"/>
              <a:gd name="connsiteY17" fmla="*/ 2904565 h 2904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01092" h="2904565">
                <a:moveTo>
                  <a:pt x="0" y="2904565"/>
                </a:moveTo>
                <a:lnTo>
                  <a:pt x="4690335" y="2904565"/>
                </a:lnTo>
                <a:cubicBezTo>
                  <a:pt x="4693921" y="2513704"/>
                  <a:pt x="4697506" y="2122842"/>
                  <a:pt x="4701092" y="1731981"/>
                </a:cubicBezTo>
                <a:lnTo>
                  <a:pt x="4453666" y="1323191"/>
                </a:lnTo>
                <a:lnTo>
                  <a:pt x="4152452" y="785308"/>
                </a:lnTo>
                <a:lnTo>
                  <a:pt x="3937299" y="473337"/>
                </a:lnTo>
                <a:lnTo>
                  <a:pt x="3679116" y="161365"/>
                </a:lnTo>
                <a:lnTo>
                  <a:pt x="3442447" y="10758"/>
                </a:lnTo>
                <a:lnTo>
                  <a:pt x="3388659" y="0"/>
                </a:lnTo>
                <a:lnTo>
                  <a:pt x="3216537" y="64546"/>
                </a:lnTo>
                <a:lnTo>
                  <a:pt x="3012142" y="215153"/>
                </a:lnTo>
                <a:lnTo>
                  <a:pt x="2829262" y="451821"/>
                </a:lnTo>
                <a:lnTo>
                  <a:pt x="2560320" y="839097"/>
                </a:lnTo>
                <a:lnTo>
                  <a:pt x="2291379" y="1333948"/>
                </a:lnTo>
                <a:lnTo>
                  <a:pt x="1914862" y="1914861"/>
                </a:lnTo>
                <a:lnTo>
                  <a:pt x="1538344" y="2355925"/>
                </a:lnTo>
                <a:lnTo>
                  <a:pt x="1000462" y="2710927"/>
                </a:lnTo>
                <a:lnTo>
                  <a:pt x="96819" y="2904565"/>
                </a:lnTo>
              </a:path>
            </a:pathLst>
          </a:custGeom>
          <a:solidFill>
            <a:srgbClr val="FFFF00">
              <a:alpha val="50000"/>
            </a:srgbClr>
          </a:solidFill>
          <a:ln w="12700" cap="flat" cmpd="sng" algn="ctr">
            <a:solidFill>
              <a:schemeClr val="tx1"/>
            </a:solidFill>
            <a:prstDash val="solid"/>
            <a:round/>
            <a:headEnd type="none" w="med" len="med"/>
            <a:tailEnd type="none" w="med" len="med"/>
          </a:ln>
          <a:effectLst/>
        </p:spPr>
        <p:txBody>
          <a:bodyPr vert="horz" wrap="none" lIns="90488" tIns="44450" rIns="90488" bIns="4445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CC0000"/>
              </a:solidFill>
              <a:effectLst/>
              <a:latin typeface="Arial"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4000" dirty="0" smtClean="0"/>
              <a:t>When to Order</a:t>
            </a:r>
          </a:p>
        </p:txBody>
      </p:sp>
      <p:sp>
        <p:nvSpPr>
          <p:cNvPr id="14339" name="Rectangle 3"/>
          <p:cNvSpPr>
            <a:spLocks noGrp="1" noChangeArrowheads="1"/>
          </p:cNvSpPr>
          <p:nvPr>
            <p:ph idx="1"/>
          </p:nvPr>
        </p:nvSpPr>
        <p:spPr/>
        <p:txBody>
          <a:bodyPr/>
          <a:lstStyle/>
          <a:p>
            <a:r>
              <a:rPr lang="en-US" smtClean="0"/>
              <a:t>Fixed order quantity system</a:t>
            </a:r>
          </a:p>
          <a:p>
            <a:r>
              <a:rPr lang="en-US" smtClean="0"/>
              <a:t>Fixed order interval system</a:t>
            </a:r>
          </a:p>
          <a:p>
            <a:r>
              <a:rPr lang="en-US" smtClean="0"/>
              <a:t>Reorder point (ROP)</a:t>
            </a:r>
          </a:p>
          <a:p>
            <a:pPr marL="1374775" lvl="1" indent="-1030288">
              <a:buFontTx/>
              <a:buNone/>
            </a:pPr>
            <a:r>
              <a:rPr lang="en-US" smtClean="0"/>
              <a:t>ROP = DD x RC   under certainty</a:t>
            </a:r>
          </a:p>
          <a:p>
            <a:pPr marL="1374775" lvl="1" indent="-1030288">
              <a:buFontTx/>
              <a:buNone/>
            </a:pPr>
            <a:r>
              <a:rPr lang="en-US" smtClean="0"/>
              <a:t>ROP = (DD x RC) + SS under uncertainty</a:t>
            </a:r>
          </a:p>
          <a:p>
            <a:pPr marL="1374775" lvl="1" indent="-1030288">
              <a:buFontTx/>
              <a:buNone/>
            </a:pPr>
            <a:r>
              <a:rPr lang="en-US" smtClean="0"/>
              <a:t>Where DD = daily demand</a:t>
            </a:r>
          </a:p>
          <a:p>
            <a:pPr marL="1374775" lvl="1" indent="-1030288">
              <a:buFontTx/>
              <a:buNone/>
            </a:pPr>
            <a:r>
              <a:rPr lang="en-US" smtClean="0"/>
              <a:t>	RC = length of replenishment cycle</a:t>
            </a:r>
          </a:p>
          <a:p>
            <a:pPr marL="1374775" lvl="1" indent="-1030288">
              <a:buFontTx/>
              <a:buNone/>
            </a:pPr>
            <a:r>
              <a:rPr lang="en-US" smtClean="0"/>
              <a:t>	SS = safety stock</a:t>
            </a:r>
          </a:p>
        </p:txBody>
      </p:sp>
      <p:sp>
        <p:nvSpPr>
          <p:cNvPr id="14340" name="Footer Placeholder 4"/>
          <p:cNvSpPr>
            <a:spLocks noGrp="1"/>
          </p:cNvSpPr>
          <p:nvPr>
            <p:ph type="ftr" sz="quarter" idx="10"/>
          </p:nvPr>
        </p:nvSpPr>
        <p:spPr>
          <a:noFill/>
        </p:spPr>
        <p:txBody>
          <a:bodyPr/>
          <a:lstStyle/>
          <a:p>
            <a:r>
              <a:rPr lang="en-US" smtClean="0"/>
              <a:t>© 2008 Prentice Hall</a:t>
            </a:r>
          </a:p>
        </p:txBody>
      </p:sp>
      <p:sp>
        <p:nvSpPr>
          <p:cNvPr id="14341" name="Slide Number Placeholder 5"/>
          <p:cNvSpPr>
            <a:spLocks noGrp="1"/>
          </p:cNvSpPr>
          <p:nvPr>
            <p:ph type="sldNum" sz="quarter" idx="11"/>
          </p:nvPr>
        </p:nvSpPr>
        <p:spPr>
          <a:noFill/>
        </p:spPr>
        <p:txBody>
          <a:bodyPr/>
          <a:lstStyle/>
          <a:p>
            <a:r>
              <a:rPr lang="en-US" smtClean="0"/>
              <a:t>9-</a:t>
            </a:r>
            <a:fld id="{950F88C9-E41F-432B-B584-7BA6C6DC639A}" type="slidenum">
              <a:rPr lang="en-US" smtClean="0"/>
              <a:pPr/>
              <a:t>32</a:t>
            </a:fld>
            <a:endParaRPr lang="en-US"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4000" dirty="0" smtClean="0"/>
              <a:t>Figure 9-3:  Inventory Flow Diagram</a:t>
            </a:r>
            <a:endParaRPr lang="en-US" sz="4000" dirty="0" smtClean="0">
              <a:solidFill>
                <a:srgbClr val="000080"/>
              </a:solidFill>
            </a:endParaRPr>
          </a:p>
        </p:txBody>
      </p:sp>
      <p:pic>
        <p:nvPicPr>
          <p:cNvPr id="19459" name="Picture 3" descr="fig9-3"/>
          <p:cNvPicPr>
            <a:picLocks noGrp="1" noChangeAspect="1" noChangeArrowheads="1"/>
          </p:cNvPicPr>
          <p:nvPr>
            <p:ph idx="1"/>
          </p:nvPr>
        </p:nvPicPr>
        <p:blipFill>
          <a:blip r:embed="rId3" cstate="print"/>
          <a:srcRect/>
          <a:stretch>
            <a:fillRect/>
          </a:stretch>
        </p:blipFill>
        <p:spPr>
          <a:xfrm>
            <a:off x="304800" y="1752600"/>
            <a:ext cx="8082749" cy="4260850"/>
          </a:xfrm>
          <a:noFill/>
        </p:spPr>
      </p:pic>
      <p:sp>
        <p:nvSpPr>
          <p:cNvPr id="19460" name="Footer Placeholder 4"/>
          <p:cNvSpPr>
            <a:spLocks noGrp="1"/>
          </p:cNvSpPr>
          <p:nvPr>
            <p:ph type="ftr" sz="quarter" idx="10"/>
          </p:nvPr>
        </p:nvSpPr>
        <p:spPr>
          <a:noFill/>
        </p:spPr>
        <p:txBody>
          <a:bodyPr/>
          <a:lstStyle/>
          <a:p>
            <a:r>
              <a:rPr lang="en-US" smtClean="0"/>
              <a:t>© 2008 Prentice Hall</a:t>
            </a:r>
          </a:p>
        </p:txBody>
      </p:sp>
      <p:sp>
        <p:nvSpPr>
          <p:cNvPr id="19461" name="Slide Number Placeholder 5"/>
          <p:cNvSpPr>
            <a:spLocks noGrp="1"/>
          </p:cNvSpPr>
          <p:nvPr>
            <p:ph type="sldNum" sz="quarter" idx="11"/>
          </p:nvPr>
        </p:nvSpPr>
        <p:spPr>
          <a:noFill/>
        </p:spPr>
        <p:txBody>
          <a:bodyPr/>
          <a:lstStyle/>
          <a:p>
            <a:r>
              <a:rPr lang="en-US" smtClean="0"/>
              <a:t>9-</a:t>
            </a:r>
            <a:fld id="{BCF99638-3B94-4802-942B-DC5785F14F40}" type="slidenum">
              <a:rPr lang="en-US" smtClean="0"/>
              <a:pPr/>
              <a:t>33</a:t>
            </a:fld>
            <a:endParaRPr lang="en-US"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dirty="0" smtClean="0"/>
              <a:t>Inventory Flows</a:t>
            </a:r>
          </a:p>
        </p:txBody>
      </p:sp>
      <p:sp>
        <p:nvSpPr>
          <p:cNvPr id="20483" name="Rectangle 3"/>
          <p:cNvSpPr>
            <a:spLocks noGrp="1" noChangeArrowheads="1"/>
          </p:cNvSpPr>
          <p:nvPr>
            <p:ph idx="1"/>
          </p:nvPr>
        </p:nvSpPr>
        <p:spPr/>
        <p:txBody>
          <a:bodyPr/>
          <a:lstStyle/>
          <a:p>
            <a:r>
              <a:rPr lang="en-US" sz="2800" dirty="0" smtClean="0"/>
              <a:t>Safety stock can prevent against two problem areas</a:t>
            </a:r>
          </a:p>
          <a:p>
            <a:pPr lvl="1"/>
            <a:r>
              <a:rPr lang="en-US" sz="2400" dirty="0" smtClean="0"/>
              <a:t>Increased rate of demand</a:t>
            </a:r>
          </a:p>
          <a:p>
            <a:pPr lvl="1"/>
            <a:r>
              <a:rPr lang="en-US" sz="2400" dirty="0" smtClean="0"/>
              <a:t>Longer-than-normal replenishment</a:t>
            </a:r>
          </a:p>
          <a:p>
            <a:r>
              <a:rPr lang="en-US" sz="2800" dirty="0" smtClean="0"/>
              <a:t>When fixed order quantity system like EOQ is used, time between orders may vary</a:t>
            </a:r>
          </a:p>
          <a:p>
            <a:r>
              <a:rPr lang="en-US" sz="2800" dirty="0" smtClean="0"/>
              <a:t>When reorder point is reached, fixed order quantity is ordered</a:t>
            </a:r>
          </a:p>
          <a:p>
            <a:pPr lvl="2"/>
            <a:endParaRPr lang="en-US" sz="2000" dirty="0" smtClean="0"/>
          </a:p>
        </p:txBody>
      </p:sp>
      <p:sp>
        <p:nvSpPr>
          <p:cNvPr id="20484" name="Footer Placeholder 4"/>
          <p:cNvSpPr>
            <a:spLocks noGrp="1"/>
          </p:cNvSpPr>
          <p:nvPr>
            <p:ph type="ftr" sz="quarter" idx="10"/>
          </p:nvPr>
        </p:nvSpPr>
        <p:spPr>
          <a:noFill/>
        </p:spPr>
        <p:txBody>
          <a:bodyPr/>
          <a:lstStyle/>
          <a:p>
            <a:r>
              <a:rPr lang="en-US" smtClean="0"/>
              <a:t>© 2008 Prentice Hall</a:t>
            </a:r>
          </a:p>
        </p:txBody>
      </p:sp>
      <p:sp>
        <p:nvSpPr>
          <p:cNvPr id="20485" name="Slide Number Placeholder 5"/>
          <p:cNvSpPr>
            <a:spLocks noGrp="1"/>
          </p:cNvSpPr>
          <p:nvPr>
            <p:ph type="sldNum" sz="quarter" idx="11"/>
          </p:nvPr>
        </p:nvSpPr>
        <p:spPr>
          <a:noFill/>
        </p:spPr>
        <p:txBody>
          <a:bodyPr/>
          <a:lstStyle/>
          <a:p>
            <a:r>
              <a:rPr lang="en-US" smtClean="0"/>
              <a:t>9-</a:t>
            </a:r>
            <a:fld id="{9E482365-E3DF-40FA-ABE7-69B50607434E}" type="slidenum">
              <a:rPr lang="en-US" smtClean="0"/>
              <a:pPr/>
              <a:t>34</a:t>
            </a:fld>
            <a:endParaRPr lang="en-US"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1219200" y="228600"/>
            <a:ext cx="7467600" cy="1143000"/>
          </a:xfrm>
        </p:spPr>
        <p:txBody>
          <a:bodyPr rtlCol="0">
            <a:normAutofit fontScale="90000"/>
          </a:bodyPr>
          <a:lstStyle/>
          <a:p>
            <a:pPr fontAlgn="auto">
              <a:spcAft>
                <a:spcPts val="0"/>
              </a:spcAft>
              <a:defRPr/>
            </a:pPr>
            <a:r>
              <a:rPr lang="en-US" dirty="0"/>
              <a:t>Inventory Management:  Special Concerns</a:t>
            </a:r>
          </a:p>
        </p:txBody>
      </p:sp>
      <p:sp>
        <p:nvSpPr>
          <p:cNvPr id="329731" name="Rectangle 3"/>
          <p:cNvSpPr>
            <a:spLocks noGrp="1" noChangeArrowheads="1"/>
          </p:cNvSpPr>
          <p:nvPr>
            <p:ph idx="1"/>
          </p:nvPr>
        </p:nvSpPr>
        <p:spPr/>
        <p:txBody>
          <a:bodyPr rtlCol="0">
            <a:normAutofit/>
          </a:bodyPr>
          <a:lstStyle/>
          <a:p>
            <a:pPr fontAlgn="auto">
              <a:spcAft>
                <a:spcPts val="0"/>
              </a:spcAft>
              <a:defRPr/>
            </a:pPr>
            <a:r>
              <a:rPr lang="en-US" sz="2800" b="1" dirty="0" smtClean="0"/>
              <a:t>ABC Analysis of Inventory </a:t>
            </a:r>
            <a:r>
              <a:rPr lang="en-US" sz="2800" dirty="0" smtClean="0"/>
              <a:t>recognizes that inventories are not of equal value to a firm and as such all inventory should not be managed in the same way.</a:t>
            </a:r>
          </a:p>
          <a:p>
            <a:pPr fontAlgn="auto">
              <a:spcAft>
                <a:spcPts val="0"/>
              </a:spcAft>
              <a:defRPr/>
            </a:pPr>
            <a:r>
              <a:rPr lang="en-US" sz="2800" b="1" dirty="0" smtClean="0"/>
              <a:t>Dead </a:t>
            </a:r>
            <a:r>
              <a:rPr lang="en-US" sz="2800" b="1" dirty="0" smtClean="0"/>
              <a:t>inventory (dead stock) </a:t>
            </a:r>
            <a:r>
              <a:rPr lang="en-US" sz="2800" dirty="0" smtClean="0"/>
              <a:t>is a fourth category to ABC analysis which refers to product for which there is no sales during a 12 month period</a:t>
            </a:r>
            <a:r>
              <a:rPr lang="en-US" sz="2800" dirty="0" smtClean="0"/>
              <a:t>.</a:t>
            </a:r>
            <a:endParaRPr lang="en-US" sz="2800" dirty="0" smtClean="0"/>
          </a:p>
        </p:txBody>
      </p:sp>
      <p:sp>
        <p:nvSpPr>
          <p:cNvPr id="53251"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CF31151B-2084-4424-95E4-943AE9F63676}" type="slidenum">
              <a:rPr lang="en-US"/>
              <a:pPr>
                <a:defRPr/>
              </a:pPr>
              <a:t>35</a:t>
            </a:fld>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rtlCol="0">
            <a:normAutofit fontScale="90000"/>
          </a:bodyPr>
          <a:lstStyle/>
          <a:p>
            <a:pPr fontAlgn="auto">
              <a:spcAft>
                <a:spcPts val="0"/>
              </a:spcAft>
              <a:defRPr/>
            </a:pPr>
            <a:r>
              <a:rPr lang="en-US"/>
              <a:t>Inventory Management:  Special Concerns</a:t>
            </a:r>
          </a:p>
        </p:txBody>
      </p:sp>
      <p:sp>
        <p:nvSpPr>
          <p:cNvPr id="329731" name="Rectangle 3"/>
          <p:cNvSpPr>
            <a:spLocks noGrp="1" noChangeArrowheads="1"/>
          </p:cNvSpPr>
          <p:nvPr>
            <p:ph idx="1"/>
          </p:nvPr>
        </p:nvSpPr>
        <p:spPr>
          <a:xfrm>
            <a:off x="457200" y="1600200"/>
            <a:ext cx="8229600" cy="4572000"/>
          </a:xfrm>
        </p:spPr>
        <p:txBody>
          <a:bodyPr rtlCol="0">
            <a:normAutofit/>
          </a:bodyPr>
          <a:lstStyle/>
          <a:p>
            <a:pPr fontAlgn="auto">
              <a:spcAft>
                <a:spcPts val="0"/>
              </a:spcAft>
              <a:buFont typeface="Arial" pitchFamily="34" charset="0"/>
              <a:buNone/>
              <a:defRPr/>
            </a:pPr>
            <a:endParaRPr lang="en-US" sz="100" dirty="0"/>
          </a:p>
          <a:p>
            <a:pPr fontAlgn="auto">
              <a:spcAft>
                <a:spcPts val="0"/>
              </a:spcAft>
              <a:defRPr/>
            </a:pPr>
            <a:r>
              <a:rPr lang="en-US" sz="2800" b="1" dirty="0" smtClean="0"/>
              <a:t>Complementary Products </a:t>
            </a:r>
            <a:r>
              <a:rPr lang="en-US" sz="2800" dirty="0" smtClean="0"/>
              <a:t>are inventories that can be used or distributed together, i.e. razor blades and razors.</a:t>
            </a:r>
          </a:p>
          <a:p>
            <a:pPr fontAlgn="auto">
              <a:spcAft>
                <a:spcPts val="0"/>
              </a:spcAft>
              <a:defRPr/>
            </a:pPr>
            <a:r>
              <a:rPr lang="en-US" sz="2800" b="1" dirty="0" smtClean="0"/>
              <a:t>Substitute </a:t>
            </a:r>
            <a:r>
              <a:rPr lang="en-US" sz="2800" b="1" dirty="0" smtClean="0"/>
              <a:t>Products </a:t>
            </a:r>
            <a:r>
              <a:rPr lang="en-US" sz="2800" dirty="0" smtClean="0"/>
              <a:t>refer to products that can fill the same need or want as another product.</a:t>
            </a:r>
            <a:endParaRPr lang="en-US" sz="2800" dirty="0"/>
          </a:p>
        </p:txBody>
      </p:sp>
      <p:sp>
        <p:nvSpPr>
          <p:cNvPr id="54275"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BD5CF09C-2ED2-4CA8-99C9-52A10E5AFF59}" type="slidenum">
              <a:rPr lang="en-US"/>
              <a:pPr>
                <a:defRPr/>
              </a:pPr>
              <a:t>36</a:t>
            </a:fld>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1295400" y="228600"/>
            <a:ext cx="7162800" cy="1143000"/>
          </a:xfrm>
        </p:spPr>
        <p:txBody>
          <a:bodyPr rtlCol="0">
            <a:normAutofit fontScale="90000"/>
          </a:bodyPr>
          <a:lstStyle/>
          <a:p>
            <a:pPr fontAlgn="auto">
              <a:spcAft>
                <a:spcPts val="0"/>
              </a:spcAft>
              <a:defRPr/>
            </a:pPr>
            <a:r>
              <a:rPr lang="en-US" dirty="0"/>
              <a:t>Contemporary Approaches to Managing Inventory</a:t>
            </a:r>
          </a:p>
        </p:txBody>
      </p:sp>
      <p:sp>
        <p:nvSpPr>
          <p:cNvPr id="55298" name="Rectangle 3"/>
          <p:cNvSpPr>
            <a:spLocks noGrp="1" noChangeArrowheads="1"/>
          </p:cNvSpPr>
          <p:nvPr>
            <p:ph idx="1"/>
          </p:nvPr>
        </p:nvSpPr>
        <p:spPr>
          <a:xfrm>
            <a:off x="685800" y="1828800"/>
            <a:ext cx="7772400" cy="2838450"/>
          </a:xfrm>
        </p:spPr>
        <p:txBody>
          <a:bodyPr/>
          <a:lstStyle/>
          <a:p>
            <a:r>
              <a:rPr lang="en-US" smtClean="0"/>
              <a:t>Lean Manufacturing</a:t>
            </a:r>
          </a:p>
          <a:p>
            <a:r>
              <a:rPr lang="en-US" smtClean="0"/>
              <a:t>Service Parts Logistics</a:t>
            </a:r>
          </a:p>
          <a:p>
            <a:r>
              <a:rPr lang="en-US" smtClean="0"/>
              <a:t>Vendor-Managed Inventory (VMI)</a:t>
            </a:r>
          </a:p>
          <a:p>
            <a:pPr>
              <a:buFont typeface="Arial" pitchFamily="34" charset="0"/>
              <a:buNone/>
            </a:pPr>
            <a:endParaRPr lang="en-US" smtClean="0"/>
          </a:p>
          <a:p>
            <a:endParaRPr lang="en-US" smtClean="0"/>
          </a:p>
        </p:txBody>
      </p:sp>
      <p:sp>
        <p:nvSpPr>
          <p:cNvPr id="5529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dirty="0"/>
              <a:t>8</a:t>
            </a:r>
            <a:r>
              <a:rPr lang="en-US" dirty="0"/>
              <a:t>-</a:t>
            </a:r>
            <a:fld id="{DD43F4CD-F6BC-46C3-82AE-A407439C01DA}" type="slidenum">
              <a:rPr lang="en-US"/>
              <a:pPr>
                <a:defRPr/>
              </a:pPr>
              <a:t>37</a:t>
            </a:fld>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38</a:t>
            </a:fld>
            <a:endParaRPr lang="en-US" smtClean="0"/>
          </a:p>
        </p:txBody>
      </p:sp>
      <p:sp>
        <p:nvSpPr>
          <p:cNvPr id="10" name="Text Box 5"/>
          <p:cNvSpPr txBox="1">
            <a:spLocks noChangeArrowheads="1"/>
          </p:cNvSpPr>
          <p:nvPr/>
        </p:nvSpPr>
        <p:spPr bwMode="auto">
          <a:xfrm>
            <a:off x="228600" y="1524000"/>
            <a:ext cx="8382000" cy="461665"/>
          </a:xfrm>
          <a:prstGeom prst="rect">
            <a:avLst/>
          </a:prstGeom>
          <a:noFill/>
          <a:ln w="9525" algn="ctr">
            <a:noFill/>
            <a:miter lim="800000"/>
            <a:headEnd/>
            <a:tailEnd/>
          </a:ln>
        </p:spPr>
        <p:txBody>
          <a:bodyPr wrap="square">
            <a:spAutoFit/>
          </a:bodyPr>
          <a:lstStyle/>
          <a:p>
            <a:pPr>
              <a:spcBef>
                <a:spcPts val="0"/>
              </a:spcBef>
              <a:defRPr/>
            </a:pPr>
            <a:r>
              <a:rPr lang="en-US" b="1" dirty="0" smtClean="0">
                <a:solidFill>
                  <a:schemeClr val="accent6"/>
                </a:solidFill>
                <a:latin typeface="Arial" charset="0"/>
                <a:cs typeface="Arial" charset="0"/>
              </a:rPr>
              <a:t>Product Provided:</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667000"/>
            <a:ext cx="8153400" cy="1066800"/>
          </a:xfrm>
        </p:spPr>
        <p:txBody>
          <a:bodyPr/>
          <a:lstStyle/>
          <a:p>
            <a:pPr eaLnBrk="1" hangingPunct="1">
              <a:lnSpc>
                <a:spcPct val="90000"/>
              </a:lnSpc>
              <a:spcBef>
                <a:spcPts val="200"/>
              </a:spcBef>
            </a:pPr>
            <a:r>
              <a:rPr lang="en-US" sz="2200" dirty="0" smtClean="0"/>
              <a:t>Annual Demand: 2,000 kegs to retailers in an even flow</a:t>
            </a:r>
          </a:p>
          <a:p>
            <a:pPr eaLnBrk="1" hangingPunct="1">
              <a:lnSpc>
                <a:spcPct val="90000"/>
              </a:lnSpc>
              <a:spcBef>
                <a:spcPts val="200"/>
              </a:spcBef>
            </a:pPr>
            <a:r>
              <a:rPr lang="en-US" sz="2200" dirty="0" smtClean="0"/>
              <a:t>Order Processing Cost: $60 per order</a:t>
            </a:r>
          </a:p>
          <a:p>
            <a:pPr eaLnBrk="1" hangingPunct="1">
              <a:lnSpc>
                <a:spcPct val="90000"/>
              </a:lnSpc>
              <a:spcBef>
                <a:spcPts val="200"/>
              </a:spcBef>
            </a:pPr>
            <a:r>
              <a:rPr lang="en-US" sz="2200" dirty="0" smtClean="0"/>
              <a:t>Warehousing Cost: $1 per year per keg</a:t>
            </a:r>
          </a:p>
        </p:txBody>
      </p:sp>
      <p:sp>
        <p:nvSpPr>
          <p:cNvPr id="17" name="Text Box 5"/>
          <p:cNvSpPr txBox="1">
            <a:spLocks noChangeArrowheads="1"/>
          </p:cNvSpPr>
          <p:nvPr/>
        </p:nvSpPr>
        <p:spPr bwMode="auto">
          <a:xfrm>
            <a:off x="228600" y="3581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9-1 Low Nail Company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Rectangle 3"/>
          <p:cNvSpPr>
            <a:spLocks noGrp="1" noChangeArrowheads="1"/>
          </p:cNvSpPr>
          <p:nvPr>
            <p:ph sz="half" idx="1"/>
          </p:nvPr>
        </p:nvSpPr>
        <p:spPr>
          <a:xfrm>
            <a:off x="685800" y="1905000"/>
            <a:ext cx="8153400" cy="457200"/>
          </a:xfrm>
        </p:spPr>
        <p:txBody>
          <a:bodyPr/>
          <a:lstStyle/>
          <a:p>
            <a:pPr eaLnBrk="1" hangingPunct="1">
              <a:lnSpc>
                <a:spcPct val="90000"/>
              </a:lnSpc>
            </a:pPr>
            <a:r>
              <a:rPr lang="en-US" sz="2400" dirty="0" smtClean="0"/>
              <a:t>One size of nail</a:t>
            </a:r>
          </a:p>
        </p:txBody>
      </p:sp>
      <p:sp>
        <p:nvSpPr>
          <p:cNvPr id="14" name="Text Box 5"/>
          <p:cNvSpPr txBox="1">
            <a:spLocks noChangeArrowheads="1"/>
          </p:cNvSpPr>
          <p:nvPr/>
        </p:nvSpPr>
        <p:spPr bwMode="auto">
          <a:xfrm>
            <a:off x="228600" y="2286000"/>
            <a:ext cx="8382000" cy="461665"/>
          </a:xfrm>
          <a:prstGeom prst="rect">
            <a:avLst/>
          </a:prstGeom>
          <a:noFill/>
          <a:ln w="9525" algn="ctr">
            <a:noFill/>
            <a:miter lim="800000"/>
            <a:headEnd/>
            <a:tailEnd/>
          </a:ln>
        </p:spPr>
        <p:txBody>
          <a:bodyPr wrap="square">
            <a:spAutoFit/>
          </a:bodyPr>
          <a:lstStyle/>
          <a:p>
            <a:pPr>
              <a:spcBef>
                <a:spcPts val="0"/>
              </a:spcBef>
              <a:defRPr/>
            </a:pPr>
            <a:r>
              <a:rPr lang="en-US" b="1" dirty="0" smtClean="0">
                <a:solidFill>
                  <a:schemeClr val="accent6"/>
                </a:solidFill>
                <a:latin typeface="Arial" charset="0"/>
                <a:cs typeface="Arial" charset="0"/>
              </a:rPr>
              <a:t>Product Information:</a:t>
            </a:r>
            <a:endParaRPr lang="en-US"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3962400"/>
            <a:ext cx="8915400" cy="2133600"/>
          </a:xfrm>
        </p:spPr>
        <p:txBody>
          <a:bodyPr/>
          <a:lstStyle/>
          <a:p>
            <a:pPr eaLnBrk="1" hangingPunct="1">
              <a:lnSpc>
                <a:spcPct val="90000"/>
              </a:lnSpc>
              <a:buNone/>
            </a:pPr>
            <a:r>
              <a:rPr lang="en-US" sz="2200" dirty="0" smtClean="0"/>
              <a:t>#1: </a:t>
            </a:r>
            <a:r>
              <a:rPr lang="en-US" sz="2000" dirty="0" smtClean="0"/>
              <a:t>Using the EOQ methods outlined in chapter 9, how many kegs of nails should Low order at one time?</a:t>
            </a:r>
          </a:p>
          <a:p>
            <a:pPr eaLnBrk="1" hangingPunct="1">
              <a:lnSpc>
                <a:spcPct val="90000"/>
              </a:lnSpc>
              <a:buNone/>
            </a:pPr>
            <a:r>
              <a:rPr lang="en-US" sz="2000" dirty="0" smtClean="0"/>
              <a:t>#2: Assume all conditions in question 1 hold, except that Low’s supplier now offers a quantity discount in the form of absorbing all or part of Low’s order processing costs. For orders of 750 or more kegs of nails, the supplier will absorb all the order processing costs; for orders between 249 and 749 kegs, the supplier will absorb half. What is Low’s new EOQ?</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39</a:t>
            </a:fld>
            <a:endParaRPr lang="en-US" smtClean="0"/>
          </a:p>
        </p:txBody>
      </p:sp>
      <p:sp>
        <p:nvSpPr>
          <p:cNvPr id="17" name="Text Box 5"/>
          <p:cNvSpPr txBox="1">
            <a:spLocks noChangeArrowheads="1"/>
          </p:cNvSpPr>
          <p:nvPr/>
        </p:nvSpPr>
        <p:spPr bwMode="auto">
          <a:xfrm>
            <a:off x="1524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9-1 Low Nail Company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
        <p:nvSpPr>
          <p:cNvPr id="20" name="Rectangle 3"/>
          <p:cNvSpPr>
            <a:spLocks noGrp="1" noChangeArrowheads="1"/>
          </p:cNvSpPr>
          <p:nvPr>
            <p:ph sz="half" idx="1"/>
          </p:nvPr>
        </p:nvSpPr>
        <p:spPr>
          <a:xfrm>
            <a:off x="228600" y="2057400"/>
            <a:ext cx="8915400" cy="4038600"/>
          </a:xfrm>
        </p:spPr>
        <p:txBody>
          <a:bodyPr/>
          <a:lstStyle/>
          <a:p>
            <a:pPr eaLnBrk="1" hangingPunct="1">
              <a:lnSpc>
                <a:spcPct val="90000"/>
              </a:lnSpc>
              <a:buNone/>
            </a:pPr>
            <a:r>
              <a:rPr lang="en-US" sz="2200" dirty="0" smtClean="0"/>
              <a:t>#3: Temporarily, ignore your work on question 2. Assume that Low’s warehouse offers to rent Low space on the basis of the average number of kegs Low will have in stock, rather than on the maximum number of kegs Low would need room for whenever a new shipment arrived. The storage cost per keg remains the same. Does this change the answer to Question 1? If so, what is the new answer?</a:t>
            </a:r>
          </a:p>
          <a:p>
            <a:pPr eaLnBrk="1" hangingPunct="1">
              <a:lnSpc>
                <a:spcPct val="90000"/>
              </a:lnSpc>
              <a:buNone/>
            </a:pPr>
            <a:r>
              <a:rPr lang="en-US" sz="2200" dirty="0" smtClean="0"/>
              <a:t>#4: Take into account the answer to question 1 and the supplier’s new policy outlined in question 2 and the warehouse’s new policy in question 3. Then determine Low’s new EOQ.</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Inventory Management</a:t>
            </a:r>
          </a:p>
        </p:txBody>
      </p:sp>
      <p:sp>
        <p:nvSpPr>
          <p:cNvPr id="5123" name="Rectangle 3"/>
          <p:cNvSpPr>
            <a:spLocks noGrp="1" noChangeArrowheads="1"/>
          </p:cNvSpPr>
          <p:nvPr>
            <p:ph sz="half" idx="1"/>
          </p:nvPr>
        </p:nvSpPr>
        <p:spPr>
          <a:xfrm>
            <a:off x="228600" y="1676400"/>
            <a:ext cx="4267200" cy="4411663"/>
          </a:xfrm>
        </p:spPr>
        <p:txBody>
          <a:bodyPr/>
          <a:lstStyle/>
          <a:p>
            <a:r>
              <a:rPr lang="en-US" b="1" smtClean="0"/>
              <a:t>Key Terms</a:t>
            </a:r>
          </a:p>
          <a:p>
            <a:pPr lvl="1">
              <a:spcBef>
                <a:spcPct val="0"/>
              </a:spcBef>
            </a:pPr>
            <a:r>
              <a:rPr lang="en-US" smtClean="0"/>
              <a:t>Reorder point (ROP)</a:t>
            </a:r>
          </a:p>
          <a:p>
            <a:pPr lvl="1">
              <a:spcBef>
                <a:spcPct val="0"/>
              </a:spcBef>
            </a:pPr>
            <a:r>
              <a:rPr lang="en-US" smtClean="0"/>
              <a:t>Safety (buffer) stocks</a:t>
            </a:r>
          </a:p>
          <a:p>
            <a:pPr lvl="1">
              <a:spcBef>
                <a:spcPct val="0"/>
              </a:spcBef>
            </a:pPr>
            <a:r>
              <a:rPr lang="en-US" smtClean="0"/>
              <a:t>Speculative stock</a:t>
            </a:r>
          </a:p>
          <a:p>
            <a:pPr lvl="1">
              <a:spcBef>
                <a:spcPct val="0"/>
              </a:spcBef>
            </a:pPr>
            <a:r>
              <a:rPr lang="en-US" smtClean="0"/>
              <a:t>Stockout costs</a:t>
            </a:r>
          </a:p>
          <a:p>
            <a:pPr lvl="1">
              <a:spcBef>
                <a:spcPct val="0"/>
              </a:spcBef>
            </a:pPr>
            <a:r>
              <a:rPr lang="en-US" smtClean="0"/>
              <a:t>Substitute products</a:t>
            </a:r>
          </a:p>
          <a:p>
            <a:pPr lvl="1">
              <a:spcBef>
                <a:spcPct val="0"/>
              </a:spcBef>
            </a:pPr>
            <a:r>
              <a:rPr lang="en-US" smtClean="0"/>
              <a:t>Vendor-managed inventory (VMI)</a:t>
            </a:r>
          </a:p>
          <a:p>
            <a:pPr lvl="1">
              <a:spcBef>
                <a:spcPct val="0"/>
              </a:spcBef>
            </a:pPr>
            <a:endParaRPr lang="en-US" smtClean="0"/>
          </a:p>
          <a:p>
            <a:pPr lvl="1">
              <a:spcBef>
                <a:spcPct val="0"/>
              </a:spcBef>
            </a:pPr>
            <a:endParaRPr lang="en-US" smtClean="0"/>
          </a:p>
          <a:p>
            <a:pPr lvl="1">
              <a:spcBef>
                <a:spcPct val="0"/>
              </a:spcBef>
            </a:pPr>
            <a:endParaRPr lang="en-US" smtClean="0"/>
          </a:p>
        </p:txBody>
      </p:sp>
      <p:sp>
        <p:nvSpPr>
          <p:cNvPr id="5124" name="Footer Placeholder 5"/>
          <p:cNvSpPr>
            <a:spLocks noGrp="1"/>
          </p:cNvSpPr>
          <p:nvPr>
            <p:ph type="ftr" sz="quarter" idx="10"/>
          </p:nvPr>
        </p:nvSpPr>
        <p:spPr>
          <a:noFill/>
        </p:spPr>
        <p:txBody>
          <a:bodyPr/>
          <a:lstStyle/>
          <a:p>
            <a:r>
              <a:rPr lang="en-US" smtClean="0"/>
              <a:t>© 2008 Prentice Hall</a:t>
            </a:r>
          </a:p>
        </p:txBody>
      </p:sp>
      <p:sp>
        <p:nvSpPr>
          <p:cNvPr id="5125" name="Slide Number Placeholder 6"/>
          <p:cNvSpPr>
            <a:spLocks noGrp="1"/>
          </p:cNvSpPr>
          <p:nvPr>
            <p:ph type="sldNum" sz="quarter" idx="11"/>
          </p:nvPr>
        </p:nvSpPr>
        <p:spPr>
          <a:noFill/>
        </p:spPr>
        <p:txBody>
          <a:bodyPr/>
          <a:lstStyle/>
          <a:p>
            <a:r>
              <a:rPr lang="en-US" smtClean="0"/>
              <a:t>9-</a:t>
            </a:r>
            <a:fld id="{4E5AF4C0-E5C7-4E70-9C4D-1754F1447C86}" type="slidenum">
              <a:rPr lang="en-US" smtClean="0"/>
              <a:pPr/>
              <a:t>4</a:t>
            </a:fld>
            <a:endParaRPr lang="en-US"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40</a:t>
            </a:fld>
            <a:endParaRPr lang="en-US" smtClean="0"/>
          </a:p>
        </p:txBody>
      </p:sp>
      <p:sp>
        <p:nvSpPr>
          <p:cNvPr id="17" name="Text Box 5"/>
          <p:cNvSpPr txBox="1">
            <a:spLocks noChangeArrowheads="1"/>
          </p:cNvSpPr>
          <p:nvPr/>
        </p:nvSpPr>
        <p:spPr bwMode="auto">
          <a:xfrm>
            <a:off x="1524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9-1 Low Nail Company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
        <p:nvSpPr>
          <p:cNvPr id="20" name="Rectangle 3"/>
          <p:cNvSpPr>
            <a:spLocks noGrp="1" noChangeArrowheads="1"/>
          </p:cNvSpPr>
          <p:nvPr>
            <p:ph sz="half" idx="1"/>
          </p:nvPr>
        </p:nvSpPr>
        <p:spPr>
          <a:xfrm>
            <a:off x="228600" y="2057400"/>
            <a:ext cx="8915400" cy="4038600"/>
          </a:xfrm>
        </p:spPr>
        <p:txBody>
          <a:bodyPr/>
          <a:lstStyle/>
          <a:p>
            <a:pPr eaLnBrk="1" hangingPunct="1">
              <a:lnSpc>
                <a:spcPct val="90000"/>
              </a:lnSpc>
              <a:buNone/>
            </a:pPr>
            <a:r>
              <a:rPr lang="en-US" sz="2200" dirty="0" smtClean="0"/>
              <a:t>#5: Temporarily, ignore your work on questions 2, 3, and 4. Low’s luck at the race track is over; he now must borrow money to finance his inventory of nails. Looking at the situation outlined in question 1, assume that the wholesale cost of nails is $40 per keg and that Low must pay interest at the rate of 1.5% per month on the unsold inventory. What is his new EOQ?</a:t>
            </a:r>
          </a:p>
          <a:p>
            <a:pPr eaLnBrk="1" hangingPunct="1">
              <a:lnSpc>
                <a:spcPct val="90000"/>
              </a:lnSpc>
              <a:buNone/>
            </a:pPr>
            <a:r>
              <a:rPr lang="en-US" sz="2200" dirty="0" smtClean="0"/>
              <a:t>#6: Taking into account all the factors listed in questions 1, 2, 3, and 5, calculate Low’s EOQ for kegs of nails.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228600" y="3962400"/>
            <a:ext cx="8763000" cy="2209800"/>
          </a:xfrm>
        </p:spPr>
        <p:txBody>
          <a:bodyPr/>
          <a:lstStyle/>
          <a:p>
            <a:pPr marL="347663" indent="-347663">
              <a:buFont typeface="Monotype Sorts" pitchFamily="2" charset="2"/>
              <a:buNone/>
              <a:tabLst>
                <a:tab pos="1481138" algn="l"/>
              </a:tabLst>
            </a:pPr>
            <a:r>
              <a:rPr lang="en-US" sz="2400" dirty="0" smtClean="0">
                <a:solidFill>
                  <a:srgbClr val="1E6DE2"/>
                </a:solidFill>
              </a:rPr>
              <a:t>	</a:t>
            </a:r>
            <a:r>
              <a:rPr lang="en-US" sz="2400" dirty="0" smtClean="0"/>
              <a:t>Where</a:t>
            </a:r>
          </a:p>
          <a:p>
            <a:pPr marL="347663" indent="-347663">
              <a:spcBef>
                <a:spcPts val="200"/>
              </a:spcBef>
              <a:buFont typeface="Monotype Sorts" pitchFamily="2" charset="2"/>
              <a:buNone/>
              <a:tabLst>
                <a:tab pos="1481138" algn="l"/>
              </a:tabLst>
            </a:pPr>
            <a:r>
              <a:rPr lang="en-US" sz="2400" dirty="0" smtClean="0"/>
              <a:t>	</a:t>
            </a:r>
            <a:r>
              <a:rPr lang="en-US" sz="2000" dirty="0" smtClean="0"/>
              <a:t>EOQ = the most economic order size, in units</a:t>
            </a:r>
          </a:p>
          <a:p>
            <a:pPr marL="347663" indent="-347663">
              <a:spcBef>
                <a:spcPts val="200"/>
              </a:spcBef>
              <a:buFont typeface="Monotype Sorts" pitchFamily="2" charset="2"/>
              <a:buNone/>
              <a:tabLst>
                <a:tab pos="1481138" algn="l"/>
              </a:tabLst>
            </a:pPr>
            <a:r>
              <a:rPr lang="en-US" sz="2000" dirty="0" smtClean="0"/>
              <a:t>	      D = annual demand, in units</a:t>
            </a:r>
          </a:p>
          <a:p>
            <a:pPr marL="347663" indent="-347663">
              <a:spcBef>
                <a:spcPts val="200"/>
              </a:spcBef>
              <a:buFont typeface="Monotype Sorts" pitchFamily="2" charset="2"/>
              <a:buNone/>
              <a:tabLst>
                <a:tab pos="1481138" algn="l"/>
              </a:tabLst>
            </a:pPr>
            <a:r>
              <a:rPr lang="en-US" sz="2000" dirty="0" smtClean="0"/>
              <a:t>	      B = administrative costs per order of placing the order</a:t>
            </a:r>
          </a:p>
          <a:p>
            <a:pPr marL="347663" indent="-347663">
              <a:spcBef>
                <a:spcPts val="200"/>
              </a:spcBef>
              <a:buFont typeface="Monotype Sorts" pitchFamily="2" charset="2"/>
              <a:buNone/>
              <a:tabLst>
                <a:tab pos="1481138" algn="l"/>
              </a:tabLst>
            </a:pPr>
            <a:r>
              <a:rPr lang="en-US" sz="2000" dirty="0" smtClean="0"/>
              <a:t>	      C = carrying costs of the inventory (%)</a:t>
            </a:r>
          </a:p>
          <a:p>
            <a:pPr marL="347663" indent="-347663">
              <a:spcBef>
                <a:spcPts val="200"/>
              </a:spcBef>
              <a:buFont typeface="Monotype Sorts" pitchFamily="2" charset="2"/>
              <a:buNone/>
              <a:tabLst>
                <a:tab pos="1481138" algn="l"/>
              </a:tabLst>
            </a:pPr>
            <a:r>
              <a:rPr lang="en-US" sz="2000" dirty="0" smtClean="0"/>
              <a:t>	       I  = dollar value of the inventory, per unit</a:t>
            </a:r>
            <a:endParaRPr lang="en-US" sz="20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41</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0" name="Rectangle 2"/>
          <p:cNvSpPr txBox="1">
            <a:spLocks noChangeArrowheads="1"/>
          </p:cNvSpPr>
          <p:nvPr/>
        </p:nvSpPr>
        <p:spPr bwMode="auto">
          <a:xfrm>
            <a:off x="12192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9-1 Low Nail Company</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(Warehousing Cost is based on max. space)</a:t>
            </a:r>
            <a:endParaRPr kumimoji="0" lang="en-US" sz="3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TextBox 10"/>
          <p:cNvSpPr txBox="1"/>
          <p:nvPr/>
        </p:nvSpPr>
        <p:spPr>
          <a:xfrm>
            <a:off x="304800" y="1752600"/>
            <a:ext cx="2989473" cy="461665"/>
          </a:xfrm>
          <a:prstGeom prst="rect">
            <a:avLst/>
          </a:prstGeom>
          <a:noFill/>
        </p:spPr>
        <p:txBody>
          <a:bodyPr wrap="square" rtlCol="0">
            <a:spAutoFit/>
          </a:bodyPr>
          <a:lstStyle/>
          <a:p>
            <a:r>
              <a:rPr lang="en-US" dirty="0" smtClean="0">
                <a:solidFill>
                  <a:schemeClr val="accent6"/>
                </a:solidFill>
                <a:latin typeface="+mj-lt"/>
              </a:rPr>
              <a:t>Total Inventory Cost: </a:t>
            </a:r>
            <a:endParaRPr lang="en-US" dirty="0"/>
          </a:p>
        </p:txBody>
      </p:sp>
      <p:graphicFrame>
        <p:nvGraphicFramePr>
          <p:cNvPr id="12" name="Object 11"/>
          <p:cNvGraphicFramePr>
            <a:graphicFrameLocks noChangeAspect="1"/>
          </p:cNvGraphicFramePr>
          <p:nvPr/>
        </p:nvGraphicFramePr>
        <p:xfrm>
          <a:off x="3886200" y="1600200"/>
          <a:ext cx="2574925" cy="969962"/>
        </p:xfrm>
        <a:graphic>
          <a:graphicData uri="http://schemas.openxmlformats.org/presentationml/2006/ole">
            <p:oleObj spid="_x0000_s1026" name="Equation" r:id="rId4" imgW="1079280" imgH="406080" progId="Equation.3">
              <p:embed/>
            </p:oleObj>
          </a:graphicData>
        </a:graphic>
      </p:graphicFrame>
      <p:sp>
        <p:nvSpPr>
          <p:cNvPr id="13" name="TextBox 12"/>
          <p:cNvSpPr txBox="1"/>
          <p:nvPr/>
        </p:nvSpPr>
        <p:spPr>
          <a:xfrm>
            <a:off x="381000" y="2667000"/>
            <a:ext cx="4800600" cy="461665"/>
          </a:xfrm>
          <a:prstGeom prst="rect">
            <a:avLst/>
          </a:prstGeom>
          <a:noFill/>
        </p:spPr>
        <p:txBody>
          <a:bodyPr wrap="square" rtlCol="0">
            <a:spAutoFit/>
          </a:bodyPr>
          <a:lstStyle/>
          <a:p>
            <a:r>
              <a:rPr lang="en-US" dirty="0" smtClean="0">
                <a:solidFill>
                  <a:schemeClr val="accent6"/>
                </a:solidFill>
                <a:latin typeface="Arial" pitchFamily="34" charset="0"/>
              </a:rPr>
              <a:t>Economic order quantity (EOQ) : </a:t>
            </a:r>
            <a:endParaRPr lang="en-US" dirty="0">
              <a:solidFill>
                <a:schemeClr val="accent6"/>
              </a:solidFill>
              <a:latin typeface="Arial" pitchFamily="34" charset="0"/>
            </a:endParaRPr>
          </a:p>
        </p:txBody>
      </p:sp>
      <p:graphicFrame>
        <p:nvGraphicFramePr>
          <p:cNvPr id="14" name="Object 13"/>
          <p:cNvGraphicFramePr>
            <a:graphicFrameLocks noChangeAspect="1"/>
          </p:cNvGraphicFramePr>
          <p:nvPr/>
        </p:nvGraphicFramePr>
        <p:xfrm>
          <a:off x="4038600" y="3200400"/>
          <a:ext cx="2044700" cy="1022350"/>
        </p:xfrm>
        <a:graphic>
          <a:graphicData uri="http://schemas.openxmlformats.org/presentationml/2006/ole">
            <p:oleObj spid="_x0000_s1027" name="Equation" r:id="rId5" imgW="888840" imgH="444240" progId="Equation.3">
              <p:embed/>
            </p:oleObj>
          </a:graphicData>
        </a:graphic>
      </p:graphicFrame>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228600" y="3962400"/>
            <a:ext cx="8763000" cy="2209800"/>
          </a:xfrm>
        </p:spPr>
        <p:txBody>
          <a:bodyPr/>
          <a:lstStyle/>
          <a:p>
            <a:pPr marL="347663" indent="-347663">
              <a:buFont typeface="Monotype Sorts" pitchFamily="2" charset="2"/>
              <a:buNone/>
              <a:tabLst>
                <a:tab pos="1481138" algn="l"/>
              </a:tabLst>
            </a:pPr>
            <a:r>
              <a:rPr lang="en-US" sz="2400" dirty="0" smtClean="0">
                <a:solidFill>
                  <a:srgbClr val="1E6DE2"/>
                </a:solidFill>
              </a:rPr>
              <a:t>	</a:t>
            </a:r>
            <a:r>
              <a:rPr lang="en-US" sz="2400" dirty="0" smtClean="0"/>
              <a:t>Where</a:t>
            </a:r>
          </a:p>
          <a:p>
            <a:pPr marL="347663" indent="-347663">
              <a:spcBef>
                <a:spcPts val="200"/>
              </a:spcBef>
              <a:buFont typeface="Monotype Sorts" pitchFamily="2" charset="2"/>
              <a:buNone/>
              <a:tabLst>
                <a:tab pos="1481138" algn="l"/>
              </a:tabLst>
            </a:pPr>
            <a:r>
              <a:rPr lang="en-US" sz="2400" dirty="0" smtClean="0"/>
              <a:t>	</a:t>
            </a:r>
            <a:r>
              <a:rPr lang="en-US" sz="2000" dirty="0" smtClean="0"/>
              <a:t>EOQ = the most economic order size, in units</a:t>
            </a:r>
          </a:p>
          <a:p>
            <a:pPr marL="347663" indent="-347663">
              <a:spcBef>
                <a:spcPts val="200"/>
              </a:spcBef>
              <a:buFont typeface="Monotype Sorts" pitchFamily="2" charset="2"/>
              <a:buNone/>
              <a:tabLst>
                <a:tab pos="1481138" algn="l"/>
              </a:tabLst>
            </a:pPr>
            <a:r>
              <a:rPr lang="en-US" sz="2000" dirty="0" smtClean="0"/>
              <a:t>	      D = annual demand, in units</a:t>
            </a:r>
          </a:p>
          <a:p>
            <a:pPr marL="347663" indent="-347663">
              <a:spcBef>
                <a:spcPts val="200"/>
              </a:spcBef>
              <a:buFont typeface="Monotype Sorts" pitchFamily="2" charset="2"/>
              <a:buNone/>
              <a:tabLst>
                <a:tab pos="1481138" algn="l"/>
              </a:tabLst>
            </a:pPr>
            <a:r>
              <a:rPr lang="en-US" sz="2000" dirty="0" smtClean="0"/>
              <a:t>	      B = administrative costs per order of placing the order</a:t>
            </a:r>
          </a:p>
          <a:p>
            <a:pPr marL="347663" indent="-347663">
              <a:spcBef>
                <a:spcPts val="200"/>
              </a:spcBef>
              <a:buFont typeface="Monotype Sorts" pitchFamily="2" charset="2"/>
              <a:buNone/>
              <a:tabLst>
                <a:tab pos="1481138" algn="l"/>
              </a:tabLst>
            </a:pPr>
            <a:r>
              <a:rPr lang="en-US" sz="2000" dirty="0" smtClean="0"/>
              <a:t>	      C = carrying costs of the inventory (%)</a:t>
            </a:r>
          </a:p>
          <a:p>
            <a:pPr marL="347663" indent="-347663">
              <a:spcBef>
                <a:spcPts val="200"/>
              </a:spcBef>
              <a:buFont typeface="Monotype Sorts" pitchFamily="2" charset="2"/>
              <a:buNone/>
              <a:tabLst>
                <a:tab pos="1481138" algn="l"/>
              </a:tabLst>
            </a:pPr>
            <a:r>
              <a:rPr lang="en-US" sz="2000" dirty="0" smtClean="0"/>
              <a:t>	       I  = dollar value of the inventory, per unit</a:t>
            </a:r>
            <a:endParaRPr lang="en-US" sz="20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42</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0" name="Rectangle 2"/>
          <p:cNvSpPr txBox="1">
            <a:spLocks noChangeArrowheads="1"/>
          </p:cNvSpPr>
          <p:nvPr/>
        </p:nvSpPr>
        <p:spPr bwMode="auto">
          <a:xfrm>
            <a:off x="12192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9-1 Low Nail Company</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(Warehousing Cost is based on avg. space)</a:t>
            </a:r>
            <a:endParaRPr kumimoji="0" lang="en-US" sz="3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TextBox 10"/>
          <p:cNvSpPr txBox="1"/>
          <p:nvPr/>
        </p:nvSpPr>
        <p:spPr>
          <a:xfrm>
            <a:off x="304800" y="1752600"/>
            <a:ext cx="2989473" cy="461665"/>
          </a:xfrm>
          <a:prstGeom prst="rect">
            <a:avLst/>
          </a:prstGeom>
          <a:noFill/>
        </p:spPr>
        <p:txBody>
          <a:bodyPr wrap="square" rtlCol="0">
            <a:spAutoFit/>
          </a:bodyPr>
          <a:lstStyle/>
          <a:p>
            <a:r>
              <a:rPr lang="en-US" dirty="0" smtClean="0">
                <a:solidFill>
                  <a:schemeClr val="accent6"/>
                </a:solidFill>
                <a:latin typeface="+mj-lt"/>
              </a:rPr>
              <a:t>Total Inventory Cost: </a:t>
            </a:r>
            <a:endParaRPr lang="en-US" dirty="0"/>
          </a:p>
        </p:txBody>
      </p:sp>
      <p:graphicFrame>
        <p:nvGraphicFramePr>
          <p:cNvPr id="12" name="Object 11"/>
          <p:cNvGraphicFramePr>
            <a:graphicFrameLocks noChangeAspect="1"/>
          </p:cNvGraphicFramePr>
          <p:nvPr/>
        </p:nvGraphicFramePr>
        <p:xfrm>
          <a:off x="3856038" y="1600200"/>
          <a:ext cx="2697162" cy="969963"/>
        </p:xfrm>
        <a:graphic>
          <a:graphicData uri="http://schemas.openxmlformats.org/presentationml/2006/ole">
            <p:oleObj spid="_x0000_s2050" name="Equation" r:id="rId4" imgW="1104840" imgH="406080" progId="Equation.3">
              <p:embed/>
            </p:oleObj>
          </a:graphicData>
        </a:graphic>
      </p:graphicFrame>
      <p:sp>
        <p:nvSpPr>
          <p:cNvPr id="13" name="TextBox 12"/>
          <p:cNvSpPr txBox="1"/>
          <p:nvPr/>
        </p:nvSpPr>
        <p:spPr>
          <a:xfrm>
            <a:off x="381000" y="2667000"/>
            <a:ext cx="4800600" cy="461665"/>
          </a:xfrm>
          <a:prstGeom prst="rect">
            <a:avLst/>
          </a:prstGeom>
          <a:noFill/>
        </p:spPr>
        <p:txBody>
          <a:bodyPr wrap="square" rtlCol="0">
            <a:spAutoFit/>
          </a:bodyPr>
          <a:lstStyle/>
          <a:p>
            <a:r>
              <a:rPr lang="en-US" dirty="0" smtClean="0">
                <a:solidFill>
                  <a:schemeClr val="accent6"/>
                </a:solidFill>
                <a:latin typeface="Arial" pitchFamily="34" charset="0"/>
              </a:rPr>
              <a:t>Economic order quantity (EOQ) : </a:t>
            </a:r>
            <a:endParaRPr lang="en-US" dirty="0">
              <a:solidFill>
                <a:schemeClr val="accent6"/>
              </a:solidFill>
              <a:latin typeface="Arial" pitchFamily="34" charset="0"/>
            </a:endParaRPr>
          </a:p>
        </p:txBody>
      </p:sp>
      <p:graphicFrame>
        <p:nvGraphicFramePr>
          <p:cNvPr id="14" name="Object 13"/>
          <p:cNvGraphicFramePr>
            <a:graphicFrameLocks noChangeAspect="1"/>
          </p:cNvGraphicFramePr>
          <p:nvPr/>
        </p:nvGraphicFramePr>
        <p:xfrm>
          <a:off x="3951288" y="3200400"/>
          <a:ext cx="2449512" cy="1022350"/>
        </p:xfrm>
        <a:graphic>
          <a:graphicData uri="http://schemas.openxmlformats.org/presentationml/2006/ole">
            <p:oleObj spid="_x0000_s2051" name="Equation" r:id="rId5" imgW="965160" imgH="444240" progId="Equation.3">
              <p:embed/>
            </p:oleObj>
          </a:graphicData>
        </a:graphic>
      </p:graphicFrame>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228600" y="3733800"/>
            <a:ext cx="8763000" cy="2438400"/>
          </a:xfrm>
        </p:spPr>
        <p:txBody>
          <a:bodyPr/>
          <a:lstStyle/>
          <a:p>
            <a:pPr marL="347663" indent="-347663">
              <a:buFont typeface="Monotype Sorts" pitchFamily="2" charset="2"/>
              <a:buNone/>
              <a:tabLst>
                <a:tab pos="1481138" algn="l"/>
              </a:tabLst>
            </a:pPr>
            <a:r>
              <a:rPr lang="en-US" sz="2400" dirty="0" smtClean="0">
                <a:solidFill>
                  <a:srgbClr val="1E6DE2"/>
                </a:solidFill>
              </a:rPr>
              <a:t>	</a:t>
            </a:r>
            <a:r>
              <a:rPr lang="en-US" sz="2400" dirty="0" smtClean="0"/>
              <a:t>Where</a:t>
            </a:r>
          </a:p>
          <a:p>
            <a:pPr marL="347663" indent="-347663">
              <a:spcBef>
                <a:spcPts val="200"/>
              </a:spcBef>
              <a:buFont typeface="Monotype Sorts" pitchFamily="2" charset="2"/>
              <a:buNone/>
              <a:tabLst>
                <a:tab pos="1481138" algn="l"/>
              </a:tabLst>
            </a:pPr>
            <a:r>
              <a:rPr lang="en-US" sz="2400" dirty="0" smtClean="0"/>
              <a:t>	</a:t>
            </a:r>
            <a:r>
              <a:rPr lang="en-US" sz="2000" dirty="0" smtClean="0"/>
              <a:t>EOQ = the most economic order size, in units</a:t>
            </a:r>
          </a:p>
          <a:p>
            <a:pPr marL="347663" indent="-347663">
              <a:spcBef>
                <a:spcPts val="200"/>
              </a:spcBef>
              <a:buFont typeface="Monotype Sorts" pitchFamily="2" charset="2"/>
              <a:buNone/>
              <a:tabLst>
                <a:tab pos="1481138" algn="l"/>
              </a:tabLst>
            </a:pPr>
            <a:r>
              <a:rPr lang="en-US" sz="2000" dirty="0" smtClean="0"/>
              <a:t>	      D = annual demand, in units</a:t>
            </a:r>
          </a:p>
          <a:p>
            <a:pPr marL="347663" indent="-347663">
              <a:spcBef>
                <a:spcPts val="200"/>
              </a:spcBef>
              <a:buFont typeface="Monotype Sorts" pitchFamily="2" charset="2"/>
              <a:buNone/>
              <a:tabLst>
                <a:tab pos="1481138" algn="l"/>
              </a:tabLst>
            </a:pPr>
            <a:r>
              <a:rPr lang="en-US" sz="2000" dirty="0" smtClean="0"/>
              <a:t>	      B = administrative costs per order of placing the order</a:t>
            </a:r>
          </a:p>
          <a:p>
            <a:pPr marL="347663" indent="-347663">
              <a:spcBef>
                <a:spcPts val="200"/>
              </a:spcBef>
              <a:buFont typeface="Monotype Sorts" pitchFamily="2" charset="2"/>
              <a:buNone/>
              <a:tabLst>
                <a:tab pos="1481138" algn="l"/>
              </a:tabLst>
            </a:pPr>
            <a:r>
              <a:rPr lang="en-US" sz="2000" dirty="0" smtClean="0"/>
              <a:t>	      C = carrying costs of the inventory (%)</a:t>
            </a:r>
          </a:p>
          <a:p>
            <a:pPr marL="347663" indent="-347663">
              <a:spcBef>
                <a:spcPts val="200"/>
              </a:spcBef>
              <a:buFont typeface="Monotype Sorts" pitchFamily="2" charset="2"/>
              <a:buNone/>
              <a:tabLst>
                <a:tab pos="1481138" algn="l"/>
              </a:tabLst>
            </a:pPr>
            <a:r>
              <a:rPr lang="en-US" sz="2000" dirty="0" smtClean="0"/>
              <a:t>	       I  = dollar value of the inventory, per unit</a:t>
            </a:r>
          </a:p>
          <a:p>
            <a:pPr marL="347663" indent="-347663">
              <a:spcBef>
                <a:spcPts val="200"/>
              </a:spcBef>
              <a:buFont typeface="Monotype Sorts" pitchFamily="2" charset="2"/>
              <a:buNone/>
              <a:tabLst>
                <a:tab pos="1481138" algn="l"/>
              </a:tabLst>
            </a:pPr>
            <a:r>
              <a:rPr lang="en-US" sz="2000" dirty="0" smtClean="0">
                <a:solidFill>
                  <a:srgbClr val="1E6DE2"/>
                </a:solidFill>
              </a:rPr>
              <a:t>	      </a:t>
            </a:r>
            <a:r>
              <a:rPr lang="en-US" sz="2000" dirty="0" smtClean="0"/>
              <a:t> </a:t>
            </a:r>
            <a:r>
              <a:rPr lang="en-US" sz="2000" dirty="0" err="1" smtClean="0"/>
              <a:t>i</a:t>
            </a:r>
            <a:r>
              <a:rPr lang="en-US" sz="2000" dirty="0" smtClean="0"/>
              <a:t>  = interest rate, per year</a:t>
            </a:r>
            <a:endParaRPr lang="en-US" sz="2000" dirty="0" smtClean="0">
              <a:solidFill>
                <a:srgbClr val="1E6DE2"/>
              </a:solidFill>
            </a:endParaRPr>
          </a:p>
        </p:txBody>
      </p:sp>
      <p:sp>
        <p:nvSpPr>
          <p:cNvPr id="16388" name="Footer Placeholder 4"/>
          <p:cNvSpPr>
            <a:spLocks noGrp="1"/>
          </p:cNvSpPr>
          <p:nvPr>
            <p:ph type="ftr" sz="quarter" idx="10"/>
          </p:nvPr>
        </p:nvSpPr>
        <p:spPr>
          <a:noFill/>
        </p:spPr>
        <p:txBody>
          <a:bodyPr/>
          <a:lstStyle/>
          <a:p>
            <a:r>
              <a:rPr lang="en-US" smtClean="0"/>
              <a:t>© 2008 Prentice Hall</a:t>
            </a:r>
          </a:p>
        </p:txBody>
      </p:sp>
      <p:sp>
        <p:nvSpPr>
          <p:cNvPr id="16389" name="Slide Number Placeholder 5"/>
          <p:cNvSpPr>
            <a:spLocks noGrp="1"/>
          </p:cNvSpPr>
          <p:nvPr>
            <p:ph type="sldNum" sz="quarter" idx="11"/>
          </p:nvPr>
        </p:nvSpPr>
        <p:spPr>
          <a:noFill/>
        </p:spPr>
        <p:txBody>
          <a:bodyPr/>
          <a:lstStyle/>
          <a:p>
            <a:r>
              <a:rPr lang="en-US" smtClean="0"/>
              <a:t>9-</a:t>
            </a:r>
            <a:fld id="{1D139916-E16A-477F-BC8A-B5E5EF43793A}" type="slidenum">
              <a:rPr lang="en-US" smtClean="0"/>
              <a:pPr/>
              <a:t>43</a:t>
            </a:fld>
            <a:endParaRPr lang="en-US" smtClean="0"/>
          </a:p>
        </p:txBody>
      </p:sp>
      <p:sp>
        <p:nvSpPr>
          <p:cNvPr id="16390" name="Line 4"/>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6391" name="Line 5"/>
          <p:cNvSpPr>
            <a:spLocks noChangeShapeType="1"/>
          </p:cNvSpPr>
          <p:nvPr/>
        </p:nvSpPr>
        <p:spPr bwMode="auto">
          <a:xfrm>
            <a:off x="2362200" y="2362200"/>
            <a:ext cx="1066800" cy="0"/>
          </a:xfrm>
          <a:prstGeom prst="line">
            <a:avLst/>
          </a:prstGeom>
          <a:noFill/>
          <a:ln w="9525">
            <a:noFill/>
            <a:round/>
            <a:headEnd/>
            <a:tailEnd/>
          </a:ln>
        </p:spPr>
        <p:txBody>
          <a:bodyPr/>
          <a:lstStyle/>
          <a:p>
            <a:endParaRPr lang="en-US"/>
          </a:p>
        </p:txBody>
      </p:sp>
      <p:sp>
        <p:nvSpPr>
          <p:cNvPr id="16392" name="Line 6"/>
          <p:cNvSpPr>
            <a:spLocks noChangeShapeType="1"/>
          </p:cNvSpPr>
          <p:nvPr/>
        </p:nvSpPr>
        <p:spPr bwMode="auto">
          <a:xfrm>
            <a:off x="2362200" y="2362200"/>
            <a:ext cx="1143000" cy="0"/>
          </a:xfrm>
          <a:prstGeom prst="line">
            <a:avLst/>
          </a:prstGeom>
          <a:noFill/>
          <a:ln w="9525">
            <a:noFill/>
            <a:round/>
            <a:headEnd/>
            <a:tailEnd/>
          </a:ln>
        </p:spPr>
        <p:txBody>
          <a:bodyPr/>
          <a:lstStyle/>
          <a:p>
            <a:endParaRPr lang="en-US"/>
          </a:p>
        </p:txBody>
      </p:sp>
      <p:sp>
        <p:nvSpPr>
          <p:cNvPr id="10" name="Rectangle 2"/>
          <p:cNvSpPr txBox="1">
            <a:spLocks noChangeArrowheads="1"/>
          </p:cNvSpPr>
          <p:nvPr/>
        </p:nvSpPr>
        <p:spPr bwMode="auto">
          <a:xfrm>
            <a:off x="1219200" y="1524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9-1 Low Nail Company</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(Warehousing Cost is based on max. space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000" kern="0" dirty="0" smtClean="0">
                <a:solidFill>
                  <a:schemeClr val="bg1"/>
                </a:solidFill>
                <a:latin typeface="+mj-lt"/>
                <a:ea typeface="+mj-ea"/>
                <a:cs typeface="+mj-cs"/>
              </a:rPr>
              <a:t>Plus Interest)</a:t>
            </a:r>
            <a:endParaRPr kumimoji="0" lang="en-US" sz="3000" b="0" i="0" u="none" strike="noStrike" kern="0" cap="none" spc="0" normalizeH="0" baseline="0" noProof="0" dirty="0">
              <a:ln>
                <a:noFill/>
              </a:ln>
              <a:solidFill>
                <a:schemeClr val="bg1"/>
              </a:solidFill>
              <a:effectLst/>
              <a:uLnTx/>
              <a:uFillTx/>
              <a:latin typeface="+mj-lt"/>
              <a:ea typeface="+mj-ea"/>
              <a:cs typeface="+mj-cs"/>
            </a:endParaRPr>
          </a:p>
        </p:txBody>
      </p:sp>
      <p:sp>
        <p:nvSpPr>
          <p:cNvPr id="11" name="TextBox 10"/>
          <p:cNvSpPr txBox="1"/>
          <p:nvPr/>
        </p:nvSpPr>
        <p:spPr>
          <a:xfrm>
            <a:off x="304800" y="1752600"/>
            <a:ext cx="2989473" cy="461665"/>
          </a:xfrm>
          <a:prstGeom prst="rect">
            <a:avLst/>
          </a:prstGeom>
          <a:noFill/>
        </p:spPr>
        <p:txBody>
          <a:bodyPr wrap="square" rtlCol="0">
            <a:spAutoFit/>
          </a:bodyPr>
          <a:lstStyle/>
          <a:p>
            <a:r>
              <a:rPr lang="en-US" dirty="0" smtClean="0">
                <a:solidFill>
                  <a:schemeClr val="accent6"/>
                </a:solidFill>
                <a:latin typeface="+mj-lt"/>
              </a:rPr>
              <a:t>Total Inventory Cost: </a:t>
            </a:r>
            <a:endParaRPr lang="en-US" dirty="0"/>
          </a:p>
        </p:txBody>
      </p:sp>
      <p:graphicFrame>
        <p:nvGraphicFramePr>
          <p:cNvPr id="12" name="Object 11"/>
          <p:cNvGraphicFramePr>
            <a:graphicFrameLocks noChangeAspect="1"/>
          </p:cNvGraphicFramePr>
          <p:nvPr/>
        </p:nvGraphicFramePr>
        <p:xfrm>
          <a:off x="3462338" y="1600200"/>
          <a:ext cx="3424237" cy="969963"/>
        </p:xfrm>
        <a:graphic>
          <a:graphicData uri="http://schemas.openxmlformats.org/presentationml/2006/ole">
            <p:oleObj spid="_x0000_s3074" name="Equation" r:id="rId4" imgW="1434960" imgH="406080" progId="Equation.3">
              <p:embed/>
            </p:oleObj>
          </a:graphicData>
        </a:graphic>
      </p:graphicFrame>
      <p:sp>
        <p:nvSpPr>
          <p:cNvPr id="13" name="TextBox 12"/>
          <p:cNvSpPr txBox="1"/>
          <p:nvPr/>
        </p:nvSpPr>
        <p:spPr>
          <a:xfrm>
            <a:off x="381000" y="2667000"/>
            <a:ext cx="4800600" cy="461665"/>
          </a:xfrm>
          <a:prstGeom prst="rect">
            <a:avLst/>
          </a:prstGeom>
          <a:noFill/>
        </p:spPr>
        <p:txBody>
          <a:bodyPr wrap="square" rtlCol="0">
            <a:spAutoFit/>
          </a:bodyPr>
          <a:lstStyle/>
          <a:p>
            <a:r>
              <a:rPr lang="en-US" dirty="0" smtClean="0">
                <a:solidFill>
                  <a:schemeClr val="accent6"/>
                </a:solidFill>
                <a:latin typeface="Arial" pitchFamily="34" charset="0"/>
              </a:rPr>
              <a:t>Economic order quantity (EOQ) : </a:t>
            </a:r>
            <a:endParaRPr lang="en-US" dirty="0">
              <a:solidFill>
                <a:schemeClr val="accent6"/>
              </a:solidFill>
              <a:latin typeface="Arial" pitchFamily="34" charset="0"/>
            </a:endParaRPr>
          </a:p>
        </p:txBody>
      </p:sp>
      <p:graphicFrame>
        <p:nvGraphicFramePr>
          <p:cNvPr id="14" name="Object 13"/>
          <p:cNvGraphicFramePr>
            <a:graphicFrameLocks noChangeAspect="1"/>
          </p:cNvGraphicFramePr>
          <p:nvPr/>
        </p:nvGraphicFramePr>
        <p:xfrm>
          <a:off x="5384800" y="2743200"/>
          <a:ext cx="2768600" cy="1022350"/>
        </p:xfrm>
        <a:graphic>
          <a:graphicData uri="http://schemas.openxmlformats.org/presentationml/2006/ole">
            <p:oleObj spid="_x0000_s3075" name="Equation" r:id="rId5" imgW="1117440" imgH="444240" progId="Equation.3">
              <p:embed/>
            </p:oleObj>
          </a:graphicData>
        </a:graphic>
      </p:graphicFrame>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2057400"/>
            <a:ext cx="8153400" cy="533400"/>
          </a:xfrm>
        </p:spPr>
        <p:txBody>
          <a:bodyPr/>
          <a:lstStyle/>
          <a:p>
            <a:pPr eaLnBrk="1" hangingPunct="1">
              <a:lnSpc>
                <a:spcPct val="90000"/>
              </a:lnSpc>
              <a:spcBef>
                <a:spcPts val="0"/>
              </a:spcBef>
            </a:pPr>
            <a:r>
              <a:rPr lang="en-US" sz="2400" dirty="0" smtClean="0"/>
              <a:t>Located in Memphis, Tennessee</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44</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438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Cost Information:</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819400"/>
            <a:ext cx="8153400" cy="2209800"/>
          </a:xfrm>
        </p:spPr>
        <p:txBody>
          <a:bodyPr/>
          <a:lstStyle/>
          <a:p>
            <a:pPr eaLnBrk="1" hangingPunct="1">
              <a:lnSpc>
                <a:spcPct val="90000"/>
              </a:lnSpc>
            </a:pPr>
            <a:r>
              <a:rPr lang="en-US" sz="2400" dirty="0" smtClean="0"/>
              <a:t>Ordering Cost: </a:t>
            </a:r>
          </a:p>
          <a:p>
            <a:pPr lvl="1" eaLnBrk="1" hangingPunct="1">
              <a:lnSpc>
                <a:spcPct val="90000"/>
              </a:lnSpc>
            </a:pPr>
            <a:r>
              <a:rPr lang="en-US" sz="2200" dirty="0" smtClean="0"/>
              <a:t>$30 (if unit cost &lt; $500)</a:t>
            </a:r>
          </a:p>
          <a:p>
            <a:pPr lvl="1" eaLnBrk="1" hangingPunct="1">
              <a:lnSpc>
                <a:spcPct val="90000"/>
              </a:lnSpc>
            </a:pPr>
            <a:r>
              <a:rPr lang="en-US" sz="2200" dirty="0" smtClean="0"/>
              <a:t>$75 (if unit cost &gt; $500)</a:t>
            </a:r>
          </a:p>
          <a:p>
            <a:pPr eaLnBrk="1" hangingPunct="1">
              <a:lnSpc>
                <a:spcPct val="90000"/>
              </a:lnSpc>
            </a:pPr>
            <a:r>
              <a:rPr lang="en-US" sz="2400" dirty="0" smtClean="0"/>
              <a:t>Carrying Cost: 30% of Avg. Inventory </a:t>
            </a:r>
          </a:p>
          <a:p>
            <a:pPr lvl="1" eaLnBrk="1" hangingPunct="1">
              <a:lnSpc>
                <a:spcPct val="90000"/>
              </a:lnSpc>
            </a:pPr>
            <a:r>
              <a:rPr lang="en-US" sz="2200" dirty="0" smtClean="0"/>
              <a:t>Avg. inventory = (half order+ safety stock)</a:t>
            </a:r>
          </a:p>
          <a:p>
            <a:pPr eaLnBrk="1" hangingPunct="1">
              <a:lnSpc>
                <a:spcPct val="90000"/>
              </a:lnSpc>
            </a:pPr>
            <a:endParaRPr lang="en-US" dirty="0" smtClean="0"/>
          </a:p>
        </p:txBody>
      </p:sp>
      <p:sp>
        <p:nvSpPr>
          <p:cNvPr id="16" name="Rectangle 3"/>
          <p:cNvSpPr>
            <a:spLocks noGrp="1" noChangeArrowheads="1"/>
          </p:cNvSpPr>
          <p:nvPr>
            <p:ph sz="half" idx="1"/>
          </p:nvPr>
        </p:nvSpPr>
        <p:spPr>
          <a:xfrm>
            <a:off x="685800" y="5562600"/>
            <a:ext cx="8153400" cy="457200"/>
          </a:xfrm>
        </p:spPr>
        <p:txBody>
          <a:bodyPr/>
          <a:lstStyle/>
          <a:p>
            <a:pPr eaLnBrk="1" hangingPunct="1">
              <a:lnSpc>
                <a:spcPct val="90000"/>
              </a:lnSpc>
            </a:pPr>
            <a:r>
              <a:rPr lang="en-US" sz="2400" dirty="0" smtClean="0"/>
              <a:t>Order filled 95% of the time</a:t>
            </a:r>
          </a:p>
        </p:txBody>
      </p:sp>
      <p:sp>
        <p:nvSpPr>
          <p:cNvPr id="17" name="Text Box 5"/>
          <p:cNvSpPr txBox="1">
            <a:spLocks noChangeArrowheads="1"/>
          </p:cNvSpPr>
          <p:nvPr/>
        </p:nvSpPr>
        <p:spPr bwMode="auto">
          <a:xfrm>
            <a:off x="228600" y="5029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Other Requirements:</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9-2 Jackson’s Warehouse</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45</a:t>
            </a:fld>
            <a:endParaRPr lang="en-US" smtClean="0"/>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9-2 Jackson’s Warehouse</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graphicFrame>
        <p:nvGraphicFramePr>
          <p:cNvPr id="18" name="Table 17"/>
          <p:cNvGraphicFramePr>
            <a:graphicFrameLocks noGrp="1"/>
          </p:cNvGraphicFramePr>
          <p:nvPr/>
        </p:nvGraphicFramePr>
        <p:xfrm>
          <a:off x="838200" y="1752603"/>
          <a:ext cx="7772400" cy="4001229"/>
        </p:xfrm>
        <a:graphic>
          <a:graphicData uri="http://schemas.openxmlformats.org/drawingml/2006/table">
            <a:tbl>
              <a:tblPr/>
              <a:tblGrid>
                <a:gridCol w="1380038"/>
                <a:gridCol w="1262689"/>
                <a:gridCol w="1763800"/>
                <a:gridCol w="1308473"/>
                <a:gridCol w="2057400"/>
              </a:tblGrid>
              <a:tr h="533397">
                <a:tc>
                  <a:txBody>
                    <a:bodyPr/>
                    <a:lstStyle/>
                    <a:p>
                      <a:pPr algn="ctr" fontAlgn="b"/>
                      <a:r>
                        <a:rPr lang="en-US" sz="1800" b="1" i="0" u="none" strike="noStrike" dirty="0">
                          <a:solidFill>
                            <a:schemeClr val="accent6"/>
                          </a:solidFill>
                          <a:latin typeface="+mn-lt"/>
                        </a:rPr>
                        <a:t>SKU #</a:t>
                      </a:r>
                    </a:p>
                  </a:txBody>
                  <a:tcPr marL="9525" marR="9525" marT="9525" marB="0" anchor="b">
                    <a:lnL>
                      <a:noFill/>
                    </a:lnL>
                    <a:lnR>
                      <a:noFill/>
                    </a:lnR>
                    <a:lnT>
                      <a:noFill/>
                    </a:lnT>
                    <a:lnB>
                      <a:noFill/>
                    </a:lnB>
                  </a:tcPr>
                </a:tc>
                <a:tc>
                  <a:txBody>
                    <a:bodyPr/>
                    <a:lstStyle/>
                    <a:p>
                      <a:pPr algn="ctr" fontAlgn="b"/>
                      <a:r>
                        <a:rPr lang="en-US" sz="1800" b="1" i="0" u="none" strike="noStrike" dirty="0" smtClean="0">
                          <a:solidFill>
                            <a:schemeClr val="accent6"/>
                          </a:solidFill>
                          <a:latin typeface="+mn-lt"/>
                        </a:rPr>
                        <a:t>Weekly </a:t>
                      </a:r>
                      <a:r>
                        <a:rPr lang="en-US" sz="1800" b="1" i="0" u="none" strike="noStrike" dirty="0">
                          <a:solidFill>
                            <a:schemeClr val="accent6"/>
                          </a:solidFill>
                          <a:latin typeface="+mn-lt"/>
                        </a:rPr>
                        <a:t>Demand</a:t>
                      </a:r>
                    </a:p>
                  </a:txBody>
                  <a:tcPr marL="9525" marR="9525" marT="9525" marB="0" anchor="b">
                    <a:lnL>
                      <a:noFill/>
                    </a:lnL>
                    <a:lnR>
                      <a:noFill/>
                    </a:lnR>
                    <a:lnT>
                      <a:noFill/>
                    </a:lnT>
                    <a:lnB>
                      <a:noFill/>
                    </a:lnB>
                  </a:tcPr>
                </a:tc>
                <a:tc>
                  <a:txBody>
                    <a:bodyPr/>
                    <a:lstStyle/>
                    <a:p>
                      <a:pPr algn="ctr" fontAlgn="b"/>
                      <a:r>
                        <a:rPr lang="en-US" sz="1800" b="1" i="0" u="none" strike="noStrike" dirty="0">
                          <a:solidFill>
                            <a:schemeClr val="accent6"/>
                          </a:solidFill>
                          <a:latin typeface="+mn-lt"/>
                        </a:rPr>
                        <a:t>Std. Dev</a:t>
                      </a:r>
                      <a:r>
                        <a:rPr lang="en-US" sz="1800" b="1" i="0" u="none" strike="noStrike" dirty="0" smtClean="0">
                          <a:solidFill>
                            <a:schemeClr val="accent6"/>
                          </a:solidFill>
                          <a:latin typeface="+mn-lt"/>
                        </a:rPr>
                        <a:t>. of Demand</a:t>
                      </a:r>
                      <a:endParaRPr lang="en-US" sz="1800" b="1" i="0" u="none" strike="noStrike" dirty="0">
                        <a:solidFill>
                          <a:schemeClr val="accent6"/>
                        </a:solidFill>
                        <a:latin typeface="+mn-lt"/>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chemeClr val="accent6"/>
                          </a:solidFill>
                          <a:latin typeface="+mn-lt"/>
                        </a:rPr>
                        <a:t>Lead </a:t>
                      </a:r>
                      <a:r>
                        <a:rPr lang="en-US" sz="1800" b="1" i="0" u="none" strike="noStrike" dirty="0" smtClean="0">
                          <a:solidFill>
                            <a:schemeClr val="accent6"/>
                          </a:solidFill>
                          <a:latin typeface="+mn-lt"/>
                        </a:rPr>
                        <a:t>Time (weeks)</a:t>
                      </a:r>
                      <a:endParaRPr lang="en-US" sz="1800" b="1" i="0" u="none" strike="noStrike" dirty="0">
                        <a:solidFill>
                          <a:schemeClr val="accent6"/>
                        </a:solidFill>
                        <a:latin typeface="+mn-lt"/>
                      </a:endParaRPr>
                    </a:p>
                  </a:txBody>
                  <a:tcPr marL="9525" marR="9525" marT="9525" marB="0" anchor="b">
                    <a:lnL>
                      <a:noFill/>
                    </a:lnL>
                    <a:lnR>
                      <a:noFill/>
                    </a:lnR>
                    <a:lnT>
                      <a:noFill/>
                    </a:lnT>
                    <a:lnB>
                      <a:noFill/>
                    </a:lnB>
                  </a:tcPr>
                </a:tc>
                <a:tc>
                  <a:txBody>
                    <a:bodyPr/>
                    <a:lstStyle/>
                    <a:p>
                      <a:pPr algn="ctr" fontAlgn="b"/>
                      <a:r>
                        <a:rPr lang="en-US" sz="1800" b="1" i="0" u="none" strike="noStrike" dirty="0">
                          <a:solidFill>
                            <a:schemeClr val="accent6"/>
                          </a:solidFill>
                          <a:latin typeface="+mn-lt"/>
                        </a:rPr>
                        <a:t>Unit Cost</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402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4</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40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a:t>
                      </a:r>
                      <a:r>
                        <a:rPr lang="en-US" sz="1800" b="0" i="0" u="none" strike="noStrike" dirty="0" smtClean="0">
                          <a:solidFill>
                            <a:schemeClr val="accent6"/>
                          </a:solidFill>
                          <a:latin typeface="+mn-lt"/>
                        </a:rPr>
                        <a:t>     </a:t>
                      </a:r>
                      <a:r>
                        <a:rPr lang="en-US" sz="1800" b="0" i="0" u="none" strike="noStrike" dirty="0">
                          <a:solidFill>
                            <a:schemeClr val="accent6"/>
                          </a:solidFill>
                          <a:latin typeface="+mn-lt"/>
                        </a:rPr>
                        <a:t>1,500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940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20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50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720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660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60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500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829</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30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80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65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301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35</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90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250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447</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48</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100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190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799</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8</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30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200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597</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35</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40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27</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4</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50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210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196</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20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60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35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258</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42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115</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250 </a:t>
                      </a:r>
                    </a:p>
                  </a:txBody>
                  <a:tcPr marL="9525" marR="9525" marT="9525" marB="0" anchor="b">
                    <a:lnL>
                      <a:noFill/>
                    </a:lnL>
                    <a:lnR>
                      <a:noFill/>
                    </a:lnR>
                    <a:lnT>
                      <a:noFill/>
                    </a:lnT>
                    <a:lnB>
                      <a:noFill/>
                    </a:lnB>
                  </a:tcPr>
                </a:tc>
              </a:tr>
              <a:tr h="286922">
                <a:tc>
                  <a:txBody>
                    <a:bodyPr/>
                    <a:lstStyle/>
                    <a:p>
                      <a:pPr algn="ctr" fontAlgn="b"/>
                      <a:r>
                        <a:rPr lang="en-US" sz="1800" b="0" i="0" u="none" strike="noStrike" dirty="0">
                          <a:solidFill>
                            <a:schemeClr val="accent6"/>
                          </a:solidFill>
                          <a:latin typeface="+mn-lt"/>
                        </a:rPr>
                        <a:t>62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180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700</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1</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accent6"/>
                          </a:solidFill>
                          <a:latin typeface="+mn-lt"/>
                        </a:rPr>
                        <a:t> $ </a:t>
                      </a:r>
                      <a:r>
                        <a:rPr lang="en-US" sz="1800" b="0" i="0" u="none" strike="noStrike" dirty="0" smtClean="0">
                          <a:solidFill>
                            <a:schemeClr val="accent6"/>
                          </a:solidFill>
                          <a:latin typeface="+mn-lt"/>
                        </a:rPr>
                        <a:t>             </a:t>
                      </a:r>
                      <a:r>
                        <a:rPr lang="en-US" sz="1800" b="0" i="0" u="none" strike="noStrike" dirty="0">
                          <a:solidFill>
                            <a:schemeClr val="accent6"/>
                          </a:solidFill>
                          <a:latin typeface="+mn-lt"/>
                        </a:rPr>
                        <a:t>8 </a:t>
                      </a:r>
                    </a:p>
                  </a:txBody>
                  <a:tcPr marL="9525" marR="9525" marT="9525" marB="0" anchor="b">
                    <a:lnL>
                      <a:noFill/>
                    </a:lnL>
                    <a:lnR>
                      <a:noFill/>
                    </a:lnR>
                    <a:lnT>
                      <a:noFill/>
                    </a:lnT>
                    <a:lnB>
                      <a:noFill/>
                    </a:lnB>
                  </a:tcPr>
                </a:tc>
              </a:tr>
            </a:tbl>
          </a:graphicData>
        </a:graphic>
      </p:graphicFrame>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46</a:t>
            </a:fld>
            <a:endParaRPr lang="en-US" smtClean="0"/>
          </a:p>
        </p:txBody>
      </p:sp>
      <p:sp>
        <p:nvSpPr>
          <p:cNvPr id="17" name="Text Box 5"/>
          <p:cNvSpPr txBox="1">
            <a:spLocks noChangeArrowheads="1"/>
          </p:cNvSpPr>
          <p:nvPr/>
        </p:nvSpPr>
        <p:spPr bwMode="auto">
          <a:xfrm>
            <a:off x="0" y="15240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Discussion:</a:t>
            </a:r>
            <a:endParaRPr lang="en-US"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05000"/>
            <a:ext cx="8915400" cy="4191000"/>
          </a:xfrm>
        </p:spPr>
        <p:txBody>
          <a:bodyPr/>
          <a:lstStyle/>
          <a:p>
            <a:pPr eaLnBrk="1" hangingPunct="1">
              <a:lnSpc>
                <a:spcPct val="90000"/>
              </a:lnSpc>
              <a:buNone/>
            </a:pPr>
            <a:r>
              <a:rPr lang="en-US" sz="2100" dirty="0" smtClean="0"/>
              <a:t>#1: Perform an ABC analysis. Is it of much use if the firm maintains only 12 SKUs? Why or why not?</a:t>
            </a:r>
          </a:p>
          <a:p>
            <a:pPr eaLnBrk="1" hangingPunct="1">
              <a:lnSpc>
                <a:spcPct val="90000"/>
              </a:lnSpc>
              <a:buNone/>
            </a:pPr>
            <a:r>
              <a:rPr lang="en-US" sz="2100" dirty="0" smtClean="0"/>
              <a:t>#2: Find the reorder point for each of the SKUs expressed as the point to which existing inventory must drop to trigger a replenishment order.</a:t>
            </a:r>
          </a:p>
          <a:p>
            <a:pPr eaLnBrk="1" hangingPunct="1">
              <a:lnSpc>
                <a:spcPct val="90000"/>
              </a:lnSpc>
              <a:buNone/>
            </a:pPr>
            <a:r>
              <a:rPr lang="en-US" sz="2100" dirty="0" smtClean="0"/>
              <a:t>#3: How large a safety stock should be maintained for each SKU?</a:t>
            </a:r>
          </a:p>
          <a:p>
            <a:pPr eaLnBrk="1" hangingPunct="1">
              <a:lnSpc>
                <a:spcPct val="90000"/>
              </a:lnSpc>
              <a:buNone/>
            </a:pPr>
            <a:r>
              <a:rPr lang="en-US" sz="2100" dirty="0" smtClean="0"/>
              <a:t>#4: How much money will Jackson have as its average investment in inventory?</a:t>
            </a:r>
          </a:p>
          <a:p>
            <a:pPr eaLnBrk="1" hangingPunct="1">
              <a:lnSpc>
                <a:spcPct val="90000"/>
              </a:lnSpc>
              <a:buNone/>
            </a:pPr>
            <a:r>
              <a:rPr lang="en-US" sz="2100" dirty="0" smtClean="0"/>
              <a:t>#5: Interest rates drop, and Jackson’s now assumes that its carrying costs are 20%, rather than 30%. How will this change your answers to questions 2, 3, and 4, if at all? Explain.</a:t>
            </a:r>
          </a:p>
          <a:p>
            <a:pPr eaLnBrk="1" hangingPunct="1">
              <a:lnSpc>
                <a:spcPct val="90000"/>
              </a:lnSpc>
              <a:buNone/>
            </a:pPr>
            <a:r>
              <a:rPr lang="en-US" sz="2100" dirty="0" smtClean="0"/>
              <a:t>#6: Disregard your answers to questions 4 and 5. Answer question 3 again, this time assuming that Jackson’s wants to keep enough of each SKU to fill orders 90% of the time.</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9-2 Jackson’s Warehouse</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dirty="0" smtClean="0"/>
              <a:t>Inventory</a:t>
            </a:r>
            <a:endParaRPr lang="en-US" sz="4000" dirty="0" smtClean="0"/>
          </a:p>
        </p:txBody>
      </p:sp>
      <p:sp>
        <p:nvSpPr>
          <p:cNvPr id="6147" name="Rectangle 3"/>
          <p:cNvSpPr>
            <a:spLocks noGrp="1" noChangeArrowheads="1"/>
          </p:cNvSpPr>
          <p:nvPr>
            <p:ph idx="1"/>
          </p:nvPr>
        </p:nvSpPr>
        <p:spPr>
          <a:xfrm>
            <a:off x="228600" y="1600200"/>
            <a:ext cx="8610600" cy="4525963"/>
          </a:xfrm>
        </p:spPr>
        <p:txBody>
          <a:bodyPr/>
          <a:lstStyle/>
          <a:p>
            <a:r>
              <a:rPr lang="en-US" sz="2800" dirty="0" smtClean="0"/>
              <a:t>Inventories are stocks of goods and materials that are maintained </a:t>
            </a:r>
            <a:r>
              <a:rPr lang="en-US" sz="2800" dirty="0" smtClean="0"/>
              <a:t>for many purposes, the most common being to satisfy normal demand patterns.</a:t>
            </a:r>
            <a:endParaRPr lang="en-US" sz="2800" dirty="0" smtClean="0"/>
          </a:p>
          <a:p>
            <a:r>
              <a:rPr lang="en-US" sz="2800" dirty="0" smtClean="0"/>
              <a:t>Inventory is an important tool which, when used correctly, can reduce total cost and improve the level of service performance in a logistics system.</a:t>
            </a:r>
          </a:p>
        </p:txBody>
      </p:sp>
      <p:sp>
        <p:nvSpPr>
          <p:cNvPr id="6148" name="Footer Placeholder 4"/>
          <p:cNvSpPr>
            <a:spLocks noGrp="1"/>
          </p:cNvSpPr>
          <p:nvPr>
            <p:ph type="ftr" sz="quarter" idx="10"/>
          </p:nvPr>
        </p:nvSpPr>
        <p:spPr>
          <a:noFill/>
        </p:spPr>
        <p:txBody>
          <a:bodyPr/>
          <a:lstStyle/>
          <a:p>
            <a:r>
              <a:rPr lang="en-US" smtClean="0"/>
              <a:t>© 2008 Prentice Hall</a:t>
            </a:r>
          </a:p>
        </p:txBody>
      </p:sp>
      <p:sp>
        <p:nvSpPr>
          <p:cNvPr id="6149" name="Slide Number Placeholder 5"/>
          <p:cNvSpPr>
            <a:spLocks noGrp="1"/>
          </p:cNvSpPr>
          <p:nvPr>
            <p:ph type="sldNum" sz="quarter" idx="11"/>
          </p:nvPr>
        </p:nvSpPr>
        <p:spPr>
          <a:noFill/>
        </p:spPr>
        <p:txBody>
          <a:bodyPr/>
          <a:lstStyle/>
          <a:p>
            <a:r>
              <a:rPr lang="en-US" smtClean="0"/>
              <a:t>9-</a:t>
            </a:r>
            <a:fld id="{66E70146-6168-4895-9DF7-B9FD6DB3FE45}" type="slidenum">
              <a:rPr lang="en-US" smtClean="0"/>
              <a:pPr/>
              <a:t>5</a:t>
            </a:fld>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dirty="0" smtClean="0"/>
              <a:t>Inventory Management</a:t>
            </a:r>
          </a:p>
        </p:txBody>
      </p:sp>
      <p:sp>
        <p:nvSpPr>
          <p:cNvPr id="6147" name="Rectangle 3"/>
          <p:cNvSpPr>
            <a:spLocks noGrp="1" noChangeArrowheads="1"/>
          </p:cNvSpPr>
          <p:nvPr>
            <p:ph idx="1"/>
          </p:nvPr>
        </p:nvSpPr>
        <p:spPr>
          <a:xfrm>
            <a:off x="228600" y="1600200"/>
            <a:ext cx="8610600" cy="4525963"/>
          </a:xfrm>
        </p:spPr>
        <p:txBody>
          <a:bodyPr/>
          <a:lstStyle/>
          <a:p>
            <a:r>
              <a:rPr lang="en-US" sz="2800" dirty="0" smtClean="0"/>
              <a:t>Inventory </a:t>
            </a:r>
            <a:r>
              <a:rPr lang="en-US" sz="2800" dirty="0" smtClean="0"/>
              <a:t>management</a:t>
            </a:r>
          </a:p>
          <a:p>
            <a:pPr lvl="1"/>
            <a:r>
              <a:rPr lang="en-US" sz="2400" dirty="0" smtClean="0"/>
              <a:t>Decisions drive other logistics activities</a:t>
            </a:r>
          </a:p>
          <a:p>
            <a:pPr lvl="1"/>
            <a:r>
              <a:rPr lang="en-US" sz="2400" dirty="0" smtClean="0"/>
              <a:t>Different functional areas have different inventory objectives</a:t>
            </a:r>
          </a:p>
          <a:p>
            <a:pPr lvl="1"/>
            <a:r>
              <a:rPr lang="en-US" sz="2400" dirty="0" smtClean="0"/>
              <a:t>Inventory costs are important to consider</a:t>
            </a:r>
          </a:p>
          <a:p>
            <a:pPr lvl="2"/>
            <a:r>
              <a:rPr lang="en-US" sz="2000" dirty="0" smtClean="0"/>
              <a:t>Inventory </a:t>
            </a:r>
            <a:r>
              <a:rPr lang="en-US" sz="2000" dirty="0" smtClean="0"/>
              <a:t>turnover</a:t>
            </a:r>
          </a:p>
          <a:p>
            <a:pPr lvl="2"/>
            <a:r>
              <a:rPr lang="en-US" sz="2000" dirty="0" smtClean="0"/>
              <a:t>Inventory Costs / COGS</a:t>
            </a:r>
            <a:endParaRPr lang="en-US" sz="2000" dirty="0" smtClean="0"/>
          </a:p>
        </p:txBody>
      </p:sp>
      <p:sp>
        <p:nvSpPr>
          <p:cNvPr id="6148" name="Footer Placeholder 4"/>
          <p:cNvSpPr>
            <a:spLocks noGrp="1"/>
          </p:cNvSpPr>
          <p:nvPr>
            <p:ph type="ftr" sz="quarter" idx="10"/>
          </p:nvPr>
        </p:nvSpPr>
        <p:spPr>
          <a:noFill/>
        </p:spPr>
        <p:txBody>
          <a:bodyPr/>
          <a:lstStyle/>
          <a:p>
            <a:r>
              <a:rPr lang="en-US" smtClean="0"/>
              <a:t>© 2008 Prentice Hall</a:t>
            </a:r>
          </a:p>
        </p:txBody>
      </p:sp>
      <p:sp>
        <p:nvSpPr>
          <p:cNvPr id="6149" name="Slide Number Placeholder 5"/>
          <p:cNvSpPr>
            <a:spLocks noGrp="1"/>
          </p:cNvSpPr>
          <p:nvPr>
            <p:ph type="sldNum" sz="quarter" idx="11"/>
          </p:nvPr>
        </p:nvSpPr>
        <p:spPr>
          <a:noFill/>
        </p:spPr>
        <p:txBody>
          <a:bodyPr/>
          <a:lstStyle/>
          <a:p>
            <a:r>
              <a:rPr lang="en-US" smtClean="0"/>
              <a:t>9-</a:t>
            </a:r>
            <a:fld id="{66E70146-6168-4895-9DF7-B9FD6DB3FE45}" type="slidenum">
              <a:rPr lang="en-US" smtClean="0"/>
              <a:pPr/>
              <a:t>6</a:t>
            </a:fld>
            <a:endParaRPr lang="en-US"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000" dirty="0" smtClean="0"/>
              <a:t>Inventory Management</a:t>
            </a:r>
          </a:p>
        </p:txBody>
      </p:sp>
      <p:sp>
        <p:nvSpPr>
          <p:cNvPr id="7171" name="Rectangle 3"/>
          <p:cNvSpPr>
            <a:spLocks noGrp="1" noChangeArrowheads="1"/>
          </p:cNvSpPr>
          <p:nvPr>
            <p:ph idx="1"/>
          </p:nvPr>
        </p:nvSpPr>
        <p:spPr>
          <a:xfrm>
            <a:off x="228600" y="1600200"/>
            <a:ext cx="8686800" cy="4525963"/>
          </a:xfrm>
        </p:spPr>
        <p:txBody>
          <a:bodyPr/>
          <a:lstStyle/>
          <a:p>
            <a:pPr>
              <a:lnSpc>
                <a:spcPct val="90000"/>
              </a:lnSpc>
            </a:pPr>
            <a:r>
              <a:rPr lang="en-US" dirty="0" smtClean="0"/>
              <a:t>Inventory management (continued)</a:t>
            </a:r>
          </a:p>
          <a:p>
            <a:pPr lvl="2">
              <a:lnSpc>
                <a:spcPct val="90000"/>
              </a:lnSpc>
            </a:pPr>
            <a:r>
              <a:rPr lang="en-US" b="1" dirty="0" smtClean="0"/>
              <a:t>Inventory Turnover </a:t>
            </a:r>
            <a:r>
              <a:rPr lang="en-US" dirty="0" smtClean="0"/>
              <a:t>refers to the number of times that inventory is sold in a one-year period.</a:t>
            </a:r>
          </a:p>
          <a:p>
            <a:pPr lvl="2">
              <a:lnSpc>
                <a:spcPct val="90000"/>
              </a:lnSpc>
            </a:pPr>
            <a:r>
              <a:rPr lang="en-US" dirty="0" smtClean="0"/>
              <a:t>Inventory </a:t>
            </a:r>
            <a:r>
              <a:rPr lang="en-US" dirty="0" smtClean="0"/>
              <a:t>turnover: cost of goods sold divided by average inventory at </a:t>
            </a:r>
            <a:r>
              <a:rPr lang="en-US" dirty="0" smtClean="0"/>
              <a:t>cost</a:t>
            </a:r>
          </a:p>
          <a:p>
            <a:pPr lvl="2">
              <a:lnSpc>
                <a:spcPct val="90000"/>
              </a:lnSpc>
            </a:pPr>
            <a:endParaRPr lang="en-US" dirty="0" smtClean="0"/>
          </a:p>
          <a:p>
            <a:pPr lvl="2">
              <a:lnSpc>
                <a:spcPct val="90000"/>
              </a:lnSpc>
              <a:buFont typeface="Monotype Sorts" pitchFamily="2" charset="2"/>
              <a:buNone/>
            </a:pPr>
            <a:r>
              <a:rPr lang="en-US" dirty="0" smtClean="0"/>
              <a:t>	</a:t>
            </a:r>
          </a:p>
          <a:p>
            <a:pPr lvl="2">
              <a:lnSpc>
                <a:spcPct val="90000"/>
              </a:lnSpc>
              <a:buFont typeface="Monotype Sorts" pitchFamily="2" charset="2"/>
              <a:buNone/>
            </a:pPr>
            <a:r>
              <a:rPr lang="en-US" dirty="0" smtClean="0"/>
              <a:t>	</a:t>
            </a:r>
            <a:r>
              <a:rPr lang="en-US" dirty="0" smtClean="0"/>
              <a:t>			</a:t>
            </a:r>
          </a:p>
          <a:p>
            <a:pPr lvl="2">
              <a:lnSpc>
                <a:spcPct val="90000"/>
              </a:lnSpc>
              <a:buFont typeface="Monotype Sorts" pitchFamily="2" charset="2"/>
              <a:buNone/>
            </a:pPr>
            <a:r>
              <a:rPr lang="en-US" dirty="0" smtClean="0"/>
              <a:t>	</a:t>
            </a:r>
            <a:r>
              <a:rPr lang="en-US" dirty="0" smtClean="0"/>
              <a:t>		inventory </a:t>
            </a:r>
            <a:r>
              <a:rPr lang="en-US" dirty="0" smtClean="0"/>
              <a:t>is sold 4 times per year</a:t>
            </a:r>
          </a:p>
          <a:p>
            <a:pPr lvl="2">
              <a:lnSpc>
                <a:spcPct val="90000"/>
              </a:lnSpc>
            </a:pPr>
            <a:r>
              <a:rPr lang="en-US" dirty="0" smtClean="0"/>
              <a:t>Compare </a:t>
            </a:r>
            <a:r>
              <a:rPr lang="en-US" dirty="0" smtClean="0"/>
              <a:t>with competitors or benchmarked companies</a:t>
            </a:r>
            <a:endParaRPr lang="en-US" u="sng" dirty="0" smtClean="0"/>
          </a:p>
        </p:txBody>
      </p:sp>
      <p:sp>
        <p:nvSpPr>
          <p:cNvPr id="7172" name="Footer Placeholder 4"/>
          <p:cNvSpPr>
            <a:spLocks noGrp="1"/>
          </p:cNvSpPr>
          <p:nvPr>
            <p:ph type="ftr" sz="quarter" idx="10"/>
          </p:nvPr>
        </p:nvSpPr>
        <p:spPr>
          <a:noFill/>
        </p:spPr>
        <p:txBody>
          <a:bodyPr/>
          <a:lstStyle/>
          <a:p>
            <a:r>
              <a:rPr lang="en-US" smtClean="0"/>
              <a:t>© 2008 Prentice Hall</a:t>
            </a:r>
          </a:p>
        </p:txBody>
      </p:sp>
      <p:sp>
        <p:nvSpPr>
          <p:cNvPr id="7173" name="Slide Number Placeholder 5"/>
          <p:cNvSpPr>
            <a:spLocks noGrp="1"/>
          </p:cNvSpPr>
          <p:nvPr>
            <p:ph type="sldNum" sz="quarter" idx="11"/>
          </p:nvPr>
        </p:nvSpPr>
        <p:spPr>
          <a:noFill/>
        </p:spPr>
        <p:txBody>
          <a:bodyPr/>
          <a:lstStyle/>
          <a:p>
            <a:r>
              <a:rPr lang="en-US" smtClean="0"/>
              <a:t>9-</a:t>
            </a:r>
            <a:fld id="{7E2CF960-6790-4419-8879-1EC57F351BA7}" type="slidenum">
              <a:rPr lang="en-US" smtClean="0"/>
              <a:pPr/>
              <a:t>7</a:t>
            </a:fld>
            <a:endParaRPr lang="en-US" smtClean="0"/>
          </a:p>
        </p:txBody>
      </p:sp>
      <p:graphicFrame>
        <p:nvGraphicFramePr>
          <p:cNvPr id="6" name="Object 5"/>
          <p:cNvGraphicFramePr>
            <a:graphicFrameLocks noChangeAspect="1"/>
          </p:cNvGraphicFramePr>
          <p:nvPr/>
        </p:nvGraphicFramePr>
        <p:xfrm>
          <a:off x="1371600" y="3581400"/>
          <a:ext cx="4667250" cy="666750"/>
        </p:xfrm>
        <a:graphic>
          <a:graphicData uri="http://schemas.openxmlformats.org/presentationml/2006/ole">
            <p:oleObj spid="_x0000_s39937" name="Equation" r:id="rId4" imgW="2933640" imgH="419040" progId="Equation.3">
              <p:embed/>
            </p:oleObj>
          </a:graphicData>
        </a:graphic>
      </p:graphicFrame>
      <p:graphicFrame>
        <p:nvGraphicFramePr>
          <p:cNvPr id="39938" name="Object 2"/>
          <p:cNvGraphicFramePr>
            <a:graphicFrameLocks noChangeAspect="1"/>
          </p:cNvGraphicFramePr>
          <p:nvPr/>
        </p:nvGraphicFramePr>
        <p:xfrm>
          <a:off x="1371600" y="4419600"/>
          <a:ext cx="1495425" cy="666750"/>
        </p:xfrm>
        <a:graphic>
          <a:graphicData uri="http://schemas.openxmlformats.org/presentationml/2006/ole">
            <p:oleObj spid="_x0000_s39938" name="Equation" r:id="rId5" imgW="939600" imgH="419040" progId="Equation.3">
              <p:embed/>
            </p:oleObj>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dirty="0" smtClean="0"/>
              <a:t>Inventory Management</a:t>
            </a:r>
          </a:p>
        </p:txBody>
      </p:sp>
      <p:sp>
        <p:nvSpPr>
          <p:cNvPr id="8195" name="Rectangle 3"/>
          <p:cNvSpPr>
            <a:spLocks noGrp="1" noChangeArrowheads="1"/>
          </p:cNvSpPr>
          <p:nvPr>
            <p:ph idx="1"/>
          </p:nvPr>
        </p:nvSpPr>
        <p:spPr/>
        <p:txBody>
          <a:bodyPr/>
          <a:lstStyle/>
          <a:p>
            <a:r>
              <a:rPr lang="en-US" dirty="0" smtClean="0"/>
              <a:t>Low inventory turnover = high inventory carrying costs, little (or no) </a:t>
            </a:r>
            <a:r>
              <a:rPr lang="en-US" dirty="0" err="1" smtClean="0"/>
              <a:t>stockout</a:t>
            </a:r>
            <a:r>
              <a:rPr lang="en-US" dirty="0" smtClean="0"/>
              <a:t> costs</a:t>
            </a:r>
          </a:p>
          <a:p>
            <a:r>
              <a:rPr lang="en-US" dirty="0" smtClean="0"/>
              <a:t>High </a:t>
            </a:r>
            <a:r>
              <a:rPr lang="en-US" dirty="0" smtClean="0"/>
              <a:t>inventory turnover = low inventory carrying costs, high </a:t>
            </a:r>
            <a:r>
              <a:rPr lang="en-US" dirty="0" err="1" smtClean="0"/>
              <a:t>stockout</a:t>
            </a:r>
            <a:r>
              <a:rPr lang="en-US" dirty="0" smtClean="0"/>
              <a:t> costs</a:t>
            </a:r>
          </a:p>
          <a:p>
            <a:r>
              <a:rPr lang="en-US" dirty="0" smtClean="0"/>
              <a:t>Managing </a:t>
            </a:r>
            <a:r>
              <a:rPr lang="en-US" dirty="0" smtClean="0"/>
              <a:t>the tradeoff is important to maintain service levels</a:t>
            </a:r>
          </a:p>
        </p:txBody>
      </p:sp>
      <p:sp>
        <p:nvSpPr>
          <p:cNvPr id="8196" name="Footer Placeholder 4"/>
          <p:cNvSpPr>
            <a:spLocks noGrp="1"/>
          </p:cNvSpPr>
          <p:nvPr>
            <p:ph type="ftr" sz="quarter" idx="10"/>
          </p:nvPr>
        </p:nvSpPr>
        <p:spPr>
          <a:noFill/>
        </p:spPr>
        <p:txBody>
          <a:bodyPr/>
          <a:lstStyle/>
          <a:p>
            <a:r>
              <a:rPr lang="en-US" smtClean="0"/>
              <a:t>© 2008 Prentice Hall</a:t>
            </a:r>
          </a:p>
        </p:txBody>
      </p:sp>
      <p:sp>
        <p:nvSpPr>
          <p:cNvPr id="8197" name="Slide Number Placeholder 5"/>
          <p:cNvSpPr>
            <a:spLocks noGrp="1"/>
          </p:cNvSpPr>
          <p:nvPr>
            <p:ph type="sldNum" sz="quarter" idx="11"/>
          </p:nvPr>
        </p:nvSpPr>
        <p:spPr>
          <a:noFill/>
        </p:spPr>
        <p:txBody>
          <a:bodyPr/>
          <a:lstStyle/>
          <a:p>
            <a:r>
              <a:rPr lang="en-US" smtClean="0"/>
              <a:t>9-</a:t>
            </a:r>
            <a:fld id="{02B17F58-A549-445F-9953-690939F68784}" type="slidenum">
              <a:rPr lang="en-US" smtClean="0"/>
              <a:pPr/>
              <a:t>8</a:t>
            </a:fld>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dirty="0" smtClean="0"/>
              <a:t>Inventory Management</a:t>
            </a:r>
          </a:p>
        </p:txBody>
      </p:sp>
      <p:sp>
        <p:nvSpPr>
          <p:cNvPr id="8195" name="Rectangle 3"/>
          <p:cNvSpPr>
            <a:spLocks noGrp="1" noChangeArrowheads="1"/>
          </p:cNvSpPr>
          <p:nvPr>
            <p:ph idx="1"/>
          </p:nvPr>
        </p:nvSpPr>
        <p:spPr/>
        <p:txBody>
          <a:bodyPr/>
          <a:lstStyle/>
          <a:p>
            <a:r>
              <a:rPr lang="en-US" sz="2800" dirty="0" smtClean="0"/>
              <a:t>Questions to answer:</a:t>
            </a:r>
          </a:p>
          <a:p>
            <a:pPr lvl="1"/>
            <a:r>
              <a:rPr lang="en-US" sz="2400" dirty="0" smtClean="0"/>
              <a:t>What items to carry as inventory?</a:t>
            </a:r>
          </a:p>
          <a:p>
            <a:pPr lvl="1"/>
            <a:r>
              <a:rPr lang="en-US" sz="2400" dirty="0" smtClean="0"/>
              <a:t>Where should these be maintained?</a:t>
            </a:r>
          </a:p>
          <a:p>
            <a:pPr lvl="1"/>
            <a:r>
              <a:rPr lang="en-US" sz="2400" dirty="0" smtClean="0"/>
              <a:t>In what form should they be maintained?</a:t>
            </a:r>
          </a:p>
          <a:p>
            <a:pPr lvl="1"/>
            <a:r>
              <a:rPr lang="en-US" sz="2400" dirty="0" smtClean="0"/>
              <a:t>How much of each should be held?</a:t>
            </a:r>
          </a:p>
          <a:p>
            <a:r>
              <a:rPr lang="en-US" sz="2800" dirty="0" smtClean="0"/>
              <a:t>Things to consider in inventory decision</a:t>
            </a:r>
          </a:p>
          <a:p>
            <a:pPr lvl="1"/>
            <a:r>
              <a:rPr lang="en-US" sz="2400" dirty="0" smtClean="0"/>
              <a:t>Benefits of having inventory</a:t>
            </a:r>
          </a:p>
          <a:p>
            <a:pPr lvl="1"/>
            <a:r>
              <a:rPr lang="en-US" sz="2400" dirty="0" smtClean="0"/>
              <a:t>Total cost of inventory</a:t>
            </a:r>
          </a:p>
          <a:p>
            <a:pPr lvl="1"/>
            <a:r>
              <a:rPr lang="en-US" sz="2400" dirty="0" smtClean="0"/>
              <a:t>Potential alternatives for inventory</a:t>
            </a:r>
          </a:p>
          <a:p>
            <a:pPr lvl="1"/>
            <a:endParaRPr lang="en-US" dirty="0" smtClean="0"/>
          </a:p>
        </p:txBody>
      </p:sp>
      <p:sp>
        <p:nvSpPr>
          <p:cNvPr id="8196" name="Footer Placeholder 4"/>
          <p:cNvSpPr>
            <a:spLocks noGrp="1"/>
          </p:cNvSpPr>
          <p:nvPr>
            <p:ph type="ftr" sz="quarter" idx="10"/>
          </p:nvPr>
        </p:nvSpPr>
        <p:spPr>
          <a:noFill/>
        </p:spPr>
        <p:txBody>
          <a:bodyPr/>
          <a:lstStyle/>
          <a:p>
            <a:r>
              <a:rPr lang="en-US" smtClean="0"/>
              <a:t>© 2008 Prentice Hall</a:t>
            </a:r>
          </a:p>
        </p:txBody>
      </p:sp>
      <p:sp>
        <p:nvSpPr>
          <p:cNvPr id="8197" name="Slide Number Placeholder 5"/>
          <p:cNvSpPr>
            <a:spLocks noGrp="1"/>
          </p:cNvSpPr>
          <p:nvPr>
            <p:ph type="sldNum" sz="quarter" idx="11"/>
          </p:nvPr>
        </p:nvSpPr>
        <p:spPr>
          <a:noFill/>
        </p:spPr>
        <p:txBody>
          <a:bodyPr/>
          <a:lstStyle/>
          <a:p>
            <a:r>
              <a:rPr lang="en-US" smtClean="0"/>
              <a:t>9-</a:t>
            </a:r>
            <a:fld id="{02B17F58-A549-445F-9953-690939F68784}" type="slidenum">
              <a:rPr lang="en-US" smtClean="0"/>
              <a:pPr/>
              <a:t>9</a:t>
            </a:fld>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1151</TotalTime>
  <Words>2484</Words>
  <Application>Microsoft Office PowerPoint</Application>
  <PresentationFormat>On-screen Show (4:3)</PresentationFormat>
  <Paragraphs>581</Paragraphs>
  <Slides>46</Slides>
  <Notes>46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49" baseType="lpstr">
      <vt:lpstr>COEng PPT Template</vt:lpstr>
      <vt:lpstr>Equation</vt:lpstr>
      <vt:lpstr>Microsoft Equation 3.0</vt:lpstr>
      <vt:lpstr>Chapter 9  Inventory Management </vt:lpstr>
      <vt:lpstr>Learning Objectives</vt:lpstr>
      <vt:lpstr>Inventory Management</vt:lpstr>
      <vt:lpstr>Inventory Management</vt:lpstr>
      <vt:lpstr>Inventory</vt:lpstr>
      <vt:lpstr>Inventory Management</vt:lpstr>
      <vt:lpstr>Inventory Management</vt:lpstr>
      <vt:lpstr>Inventory Management</vt:lpstr>
      <vt:lpstr>Inventory Management</vt:lpstr>
      <vt:lpstr>Inventory Classifications</vt:lpstr>
      <vt:lpstr>Cycle Stock and Safety Stock</vt:lpstr>
      <vt:lpstr>Inventory Classifications</vt:lpstr>
      <vt:lpstr>Fundamental Purpose of Inventory</vt:lpstr>
      <vt:lpstr>Inventory Costs</vt:lpstr>
      <vt:lpstr>Inventory Carrying Costs</vt:lpstr>
      <vt:lpstr>Inventory Costs</vt:lpstr>
      <vt:lpstr>Inventory Costs</vt:lpstr>
      <vt:lpstr>Inventory Costs</vt:lpstr>
      <vt:lpstr>Inventory Costs</vt:lpstr>
      <vt:lpstr>Magnitude of Inventory Costs</vt:lpstr>
      <vt:lpstr>Table 9-1:  Determination of the Average Cost of a Stockout</vt:lpstr>
      <vt:lpstr>Inventory Costs</vt:lpstr>
      <vt:lpstr>Dimension of  Inventory Modeling</vt:lpstr>
      <vt:lpstr>Assumption of  Basic EOQ Inventory Model</vt:lpstr>
      <vt:lpstr>Inventory Control Basic EOQ Model</vt:lpstr>
      <vt:lpstr>How Much to Reorder?</vt:lpstr>
      <vt:lpstr>Inventory Control Basic Economic Ordering Quantity Model</vt:lpstr>
      <vt:lpstr>Figure 9-2:  Determining EOQ by Use of a Graph</vt:lpstr>
      <vt:lpstr>Table 9-3:  EOQ Cost Calculations</vt:lpstr>
      <vt:lpstr>Table 9-2:  Determination of Safety Stock Level</vt:lpstr>
      <vt:lpstr>Determination of Safety Stock Level: Using Service Level</vt:lpstr>
      <vt:lpstr>When to Order</vt:lpstr>
      <vt:lpstr>Figure 9-3:  Inventory Flow Diagram</vt:lpstr>
      <vt:lpstr>Inventory Flows</vt:lpstr>
      <vt:lpstr>Inventory Management:  Special Concerns</vt:lpstr>
      <vt:lpstr>Inventory Management:  Special Concerns</vt:lpstr>
      <vt:lpstr>Contemporary Approaches to Managing Inventory</vt:lpstr>
      <vt:lpstr>Slide 38</vt:lpstr>
      <vt:lpstr>Slide 39</vt:lpstr>
      <vt:lpstr>Slide 40</vt:lpstr>
      <vt:lpstr>Slide 41</vt:lpstr>
      <vt:lpstr>Slide 42</vt:lpstr>
      <vt:lpstr>Slide 43</vt:lpstr>
      <vt:lpstr>Slide 44</vt:lpstr>
      <vt:lpstr>Slide 45</vt:lpstr>
      <vt:lpstr>Slide 46</vt:lpstr>
    </vt:vector>
  </TitlesOfParts>
  <Company>MIIS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leet</cp:lastModifiedBy>
  <cp:revision>72</cp:revision>
  <dcterms:created xsi:type="dcterms:W3CDTF">1998-03-27T19:34:46Z</dcterms:created>
  <dcterms:modified xsi:type="dcterms:W3CDTF">2011-01-20T01:48:02Z</dcterms:modified>
</cp:coreProperties>
</file>