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1"/>
  </p:sldMasterIdLst>
  <p:notesMasterIdLst>
    <p:notesMasterId r:id="rId50"/>
  </p:notesMasterIdLst>
  <p:handoutMasterIdLst>
    <p:handoutMasterId r:id="rId51"/>
  </p:handoutMasterIdLst>
  <p:sldIdLst>
    <p:sldId id="267" r:id="rId2"/>
    <p:sldId id="268" r:id="rId3"/>
    <p:sldId id="270" r:id="rId4"/>
    <p:sldId id="322" r:id="rId5"/>
    <p:sldId id="323" r:id="rId6"/>
    <p:sldId id="324" r:id="rId7"/>
    <p:sldId id="325" r:id="rId8"/>
    <p:sldId id="305" r:id="rId9"/>
    <p:sldId id="299" r:id="rId10"/>
    <p:sldId id="326" r:id="rId11"/>
    <p:sldId id="327" r:id="rId12"/>
    <p:sldId id="328" r:id="rId13"/>
    <p:sldId id="329" r:id="rId14"/>
    <p:sldId id="298" r:id="rId15"/>
    <p:sldId id="278" r:id="rId16"/>
    <p:sldId id="330" r:id="rId17"/>
    <p:sldId id="279" r:id="rId18"/>
    <p:sldId id="331" r:id="rId19"/>
    <p:sldId id="332" r:id="rId20"/>
    <p:sldId id="333" r:id="rId21"/>
    <p:sldId id="334" r:id="rId22"/>
    <p:sldId id="282" r:id="rId23"/>
    <p:sldId id="283" r:id="rId24"/>
    <p:sldId id="335" r:id="rId25"/>
    <p:sldId id="336" r:id="rId26"/>
    <p:sldId id="307" r:id="rId27"/>
    <p:sldId id="312" r:id="rId28"/>
    <p:sldId id="284" r:id="rId29"/>
    <p:sldId id="308" r:id="rId30"/>
    <p:sldId id="286" r:id="rId31"/>
    <p:sldId id="285" r:id="rId32"/>
    <p:sldId id="309" r:id="rId33"/>
    <p:sldId id="310" r:id="rId34"/>
    <p:sldId id="287" r:id="rId35"/>
    <p:sldId id="288" r:id="rId36"/>
    <p:sldId id="289" r:id="rId37"/>
    <p:sldId id="290" r:id="rId38"/>
    <p:sldId id="337" r:id="rId39"/>
    <p:sldId id="338" r:id="rId40"/>
    <p:sldId id="316" r:id="rId41"/>
    <p:sldId id="317" r:id="rId42"/>
    <p:sldId id="318" r:id="rId43"/>
    <p:sldId id="315" r:id="rId44"/>
    <p:sldId id="313" r:id="rId45"/>
    <p:sldId id="319" r:id="rId46"/>
    <p:sldId id="320" r:id="rId47"/>
    <p:sldId id="314" r:id="rId48"/>
    <p:sldId id="321" r:id="rId4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ah Gowron" initials="" lastIdx="1" clrIdx="0"/>
  <p:cmAuthor id="1" name="George" initials="GWG"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CC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26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39" d="100"/>
          <a:sy n="39" d="100"/>
        </p:scale>
        <p:origin x="-156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89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89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89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8ACA1D9-3CC9-4C1A-BFD0-3C5B3F496821}"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1574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6082"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8130"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0178"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2226"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734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2701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6322"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2803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60418"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62466"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1677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64514"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68610"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3110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3213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74754"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76802"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4441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4441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3315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4032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1881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35203"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3417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4134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4237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36227"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3725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38275"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39299"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87042"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89090"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5842"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58371"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58371"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58371"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58371"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58371"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58371"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58371"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58371"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7890"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938"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1986"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837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8371"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4FDB7784-8511-4654-801F-CA5E56B7342A}"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AC34BD70-39A4-4840-8923-17B0EDD54C6E}"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734B3156-3516-4B89-AD28-13215FA5B6FE}"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67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0AE5DC97-D187-4C42-833B-C91040E09290}"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67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03459FE0-9E16-483E-952A-30E4829D670E}"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67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C1A6E93D-00DF-4F9E-9452-713E67FD9AEA}"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A3ECA223-FC19-4D82-B8EA-C5D0EF13115D}"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67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0"/>
          </p:nvPr>
        </p:nvSpPr>
        <p:spPr>
          <a:ln/>
        </p:spPr>
        <p:txBody>
          <a:bodyPr/>
          <a:lstStyle>
            <a:lvl1pPr>
              <a:defRPr/>
            </a:lvl1pPr>
          </a:lstStyle>
          <a:p>
            <a:pPr>
              <a:defRPr/>
            </a:pPr>
            <a:endParaRPr lang="en-US"/>
          </a:p>
        </p:txBody>
      </p:sp>
      <p:sp>
        <p:nvSpPr>
          <p:cNvPr id="7" name="Rectangle 6"/>
          <p:cNvSpPr>
            <a:spLocks noGrp="1" noChangeArrowheads="1"/>
          </p:cNvSpPr>
          <p:nvPr>
            <p:ph type="sldNum" sz="quarter" idx="11"/>
          </p:nvPr>
        </p:nvSpPr>
        <p:spPr>
          <a:ln/>
        </p:spPr>
        <p:txBody>
          <a:bodyPr/>
          <a:lstStyle>
            <a:lvl1pPr>
              <a:defRPr/>
            </a:lvl1pPr>
          </a:lstStyle>
          <a:p>
            <a:pPr>
              <a:defRPr/>
            </a:pPr>
            <a:fld id="{599298DA-558D-4612-9CED-AE0453A8A6D1}"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41ED0F9A-325A-4B07-8EDD-064AE8B0623A}"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9539C3B-F43C-44FB-A3E5-9D5C0A016C80}"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AABF78FA-399A-4628-B9BC-7F32B198C761}"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C5A7B63D-6D0D-4124-A0FB-1561518E063C}"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20ADFAB3-CAEC-4391-B069-FC82E5714F4D}"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E9D1220C-E62F-42F6-8D4E-3BBF18DA0105}"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4E417975-50A6-42DA-944D-B8C2A76AD27F}"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6F2B8C6D-545F-4653-9A76-27FA45AE6459}"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COEng PPT Background"/>
          <p:cNvPicPr>
            <a:picLocks noChangeAspect="1" noChangeArrowheads="1"/>
          </p:cNvPicPr>
          <p:nvPr/>
        </p:nvPicPr>
        <p:blipFill>
          <a:blip r:embed="rId18"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1219200" y="274638"/>
            <a:ext cx="7467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cs typeface="+mn-cs"/>
              </a:defRPr>
            </a:lvl1pPr>
          </a:lstStyle>
          <a:p>
            <a:pPr>
              <a:defRPr/>
            </a:pPr>
            <a:endParaRPr lang="en-US"/>
          </a:p>
        </p:txBody>
      </p:sp>
      <p:sp>
        <p:nvSpPr>
          <p:cNvPr id="133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cs typeface="+mn-cs"/>
              </a:defRPr>
            </a:lvl1pPr>
          </a:lstStyle>
          <a:p>
            <a:pPr>
              <a:defRPr/>
            </a:pPr>
            <a:fld id="{5C3FCD69-52BB-4F82-96FE-597FD178804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cs typeface="Arial" charset="0"/>
        </a:defRPr>
      </a:lvl2pPr>
      <a:lvl3pPr algn="ctr" rtl="0" eaLnBrk="0" fontAlgn="base" hangingPunct="0">
        <a:spcBef>
          <a:spcPct val="0"/>
        </a:spcBef>
        <a:spcAft>
          <a:spcPct val="0"/>
        </a:spcAft>
        <a:defRPr sz="4400">
          <a:solidFill>
            <a:schemeClr val="bg1"/>
          </a:solidFill>
          <a:latin typeface="Arial" charset="0"/>
          <a:cs typeface="Arial" charset="0"/>
        </a:defRPr>
      </a:lvl3pPr>
      <a:lvl4pPr algn="ctr" rtl="0" eaLnBrk="0" fontAlgn="base" hangingPunct="0">
        <a:spcBef>
          <a:spcPct val="0"/>
        </a:spcBef>
        <a:spcAft>
          <a:spcPct val="0"/>
        </a:spcAft>
        <a:defRPr sz="4400">
          <a:solidFill>
            <a:schemeClr val="bg1"/>
          </a:solidFill>
          <a:latin typeface="Arial" charset="0"/>
          <a:cs typeface="Arial" charset="0"/>
        </a:defRPr>
      </a:lvl4pPr>
      <a:lvl5pPr algn="ctr" rtl="0" eaLnBrk="0" fontAlgn="base" hangingPunct="0">
        <a:spcBef>
          <a:spcPct val="0"/>
        </a:spcBef>
        <a:spcAft>
          <a:spcPct val="0"/>
        </a:spcAft>
        <a:defRPr sz="4400">
          <a:solidFill>
            <a:schemeClr val="bg1"/>
          </a:solidFill>
          <a:latin typeface="Arial" charset="0"/>
          <a:cs typeface="Arial" charset="0"/>
        </a:defRPr>
      </a:lvl5pPr>
      <a:lvl6pPr marL="457200" algn="ctr" rtl="0" fontAlgn="base">
        <a:spcBef>
          <a:spcPct val="0"/>
        </a:spcBef>
        <a:spcAft>
          <a:spcPct val="0"/>
        </a:spcAft>
        <a:defRPr sz="4400">
          <a:solidFill>
            <a:schemeClr val="bg1"/>
          </a:solidFill>
          <a:latin typeface="Arial" charset="0"/>
          <a:cs typeface="Arial" charset="0"/>
        </a:defRPr>
      </a:lvl6pPr>
      <a:lvl7pPr marL="914400" algn="ctr" rtl="0" fontAlgn="base">
        <a:spcBef>
          <a:spcPct val="0"/>
        </a:spcBef>
        <a:spcAft>
          <a:spcPct val="0"/>
        </a:spcAft>
        <a:defRPr sz="4400">
          <a:solidFill>
            <a:schemeClr val="bg1"/>
          </a:solidFill>
          <a:latin typeface="Arial" charset="0"/>
          <a:cs typeface="Arial" charset="0"/>
        </a:defRPr>
      </a:lvl7pPr>
      <a:lvl8pPr marL="1371600" algn="ctr" rtl="0" fontAlgn="base">
        <a:spcBef>
          <a:spcPct val="0"/>
        </a:spcBef>
        <a:spcAft>
          <a:spcPct val="0"/>
        </a:spcAft>
        <a:defRPr sz="4400">
          <a:solidFill>
            <a:schemeClr val="bg1"/>
          </a:solidFill>
          <a:latin typeface="Arial" charset="0"/>
          <a:cs typeface="Arial" charset="0"/>
        </a:defRPr>
      </a:lvl8pPr>
      <a:lvl9pPr marL="1828800" algn="ctr" rtl="0" fontAlgn="base">
        <a:spcBef>
          <a:spcPct val="0"/>
        </a:spcBef>
        <a:spcAft>
          <a:spcPct val="0"/>
        </a:spcAft>
        <a:defRPr sz="44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02027A"/>
          </a:solidFill>
          <a:latin typeface="+mn-lt"/>
          <a:ea typeface="+mn-ea"/>
          <a:cs typeface="+mn-cs"/>
        </a:defRPr>
      </a:lvl1pPr>
      <a:lvl2pPr marL="742950" indent="-285750" algn="l" rtl="0" eaLnBrk="0" fontAlgn="base" hangingPunct="0">
        <a:spcBef>
          <a:spcPct val="20000"/>
        </a:spcBef>
        <a:spcAft>
          <a:spcPct val="0"/>
        </a:spcAft>
        <a:buChar char="–"/>
        <a:defRPr sz="2800">
          <a:solidFill>
            <a:srgbClr val="02027A"/>
          </a:solidFill>
          <a:latin typeface="+mn-lt"/>
          <a:cs typeface="+mn-cs"/>
        </a:defRPr>
      </a:lvl2pPr>
      <a:lvl3pPr marL="1143000" indent="-228600" algn="l" rtl="0" eaLnBrk="0" fontAlgn="base" hangingPunct="0">
        <a:spcBef>
          <a:spcPct val="20000"/>
        </a:spcBef>
        <a:spcAft>
          <a:spcPct val="0"/>
        </a:spcAft>
        <a:buChar char="•"/>
        <a:defRPr sz="2400">
          <a:solidFill>
            <a:srgbClr val="02027A"/>
          </a:solidFill>
          <a:latin typeface="+mn-lt"/>
          <a:cs typeface="+mn-cs"/>
        </a:defRPr>
      </a:lvl3pPr>
      <a:lvl4pPr marL="1600200" indent="-228600" algn="l" rtl="0" eaLnBrk="0" fontAlgn="base" hangingPunct="0">
        <a:spcBef>
          <a:spcPct val="20000"/>
        </a:spcBef>
        <a:spcAft>
          <a:spcPct val="0"/>
        </a:spcAft>
        <a:buChar char="–"/>
        <a:defRPr sz="2000">
          <a:solidFill>
            <a:srgbClr val="02027A"/>
          </a:solidFill>
          <a:latin typeface="+mn-lt"/>
          <a:cs typeface="+mn-cs"/>
        </a:defRPr>
      </a:lvl4pPr>
      <a:lvl5pPr marL="2057400" indent="-228600" algn="l" rtl="0" eaLnBrk="0" fontAlgn="base" hangingPunct="0">
        <a:spcBef>
          <a:spcPct val="20000"/>
        </a:spcBef>
        <a:spcAft>
          <a:spcPct val="0"/>
        </a:spcAft>
        <a:buChar char="»"/>
        <a:defRPr sz="2000">
          <a:solidFill>
            <a:srgbClr val="02027A"/>
          </a:solidFill>
          <a:latin typeface="+mn-lt"/>
          <a:cs typeface="+mn-cs"/>
        </a:defRPr>
      </a:lvl5pPr>
      <a:lvl6pPr marL="2514600" indent="-228600" algn="l" rtl="0" fontAlgn="base">
        <a:spcBef>
          <a:spcPct val="20000"/>
        </a:spcBef>
        <a:spcAft>
          <a:spcPct val="0"/>
        </a:spcAft>
        <a:buChar char="»"/>
        <a:defRPr sz="2000">
          <a:solidFill>
            <a:srgbClr val="02027A"/>
          </a:solidFill>
          <a:latin typeface="+mn-lt"/>
          <a:cs typeface="+mn-cs"/>
        </a:defRPr>
      </a:lvl6pPr>
      <a:lvl7pPr marL="2971800" indent="-228600" algn="l" rtl="0" fontAlgn="base">
        <a:spcBef>
          <a:spcPct val="20000"/>
        </a:spcBef>
        <a:spcAft>
          <a:spcPct val="0"/>
        </a:spcAft>
        <a:buChar char="»"/>
        <a:defRPr sz="2000">
          <a:solidFill>
            <a:srgbClr val="02027A"/>
          </a:solidFill>
          <a:latin typeface="+mn-lt"/>
          <a:cs typeface="+mn-cs"/>
        </a:defRPr>
      </a:lvl7pPr>
      <a:lvl8pPr marL="3429000" indent="-228600" algn="l" rtl="0" fontAlgn="base">
        <a:spcBef>
          <a:spcPct val="20000"/>
        </a:spcBef>
        <a:spcAft>
          <a:spcPct val="0"/>
        </a:spcAft>
        <a:buChar char="»"/>
        <a:defRPr sz="2000">
          <a:solidFill>
            <a:srgbClr val="02027A"/>
          </a:solidFill>
          <a:latin typeface="+mn-lt"/>
          <a:cs typeface="+mn-cs"/>
        </a:defRPr>
      </a:lvl8pPr>
      <a:lvl9pPr marL="3886200" indent="-228600" algn="l" rtl="0" fontAlgn="base">
        <a:spcBef>
          <a:spcPct val="20000"/>
        </a:spcBef>
        <a:spcAft>
          <a:spcPct val="0"/>
        </a:spcAft>
        <a:buChar char="»"/>
        <a:defRPr sz="2000">
          <a:solidFill>
            <a:srgbClr val="02027A"/>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www.google.com/imgres?imgurl=http://geology.com/world/germany-map.gif&amp;imgrefurl=http://geology.com/world/germany-satellite-image.shtml&amp;h=750&amp;w=604&amp;sz=116&amp;tbnid=13jTNMl2_b4xhM:&amp;tbnh=141&amp;tbnw=114&amp;prev=/images?q=germany+map&amp;hl=en&amp;usg=__0ufwgUo_73opYMIfvnjkEU1M2_E=&amp;ei=mZuWS82VK42wtgfYoazrDQ&amp;sa=X&amp;oi=image_result&amp;resnum=11&amp;ct=image&amp;ved=0CCoQ9QEwCg"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nmfta.org/Documents/CCSB/CCSB%20Procedures%202009.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freight88.com/NMFC-Codes-Freight_class.html"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6050" name="Rectangle 2"/>
          <p:cNvSpPr>
            <a:spLocks noGrp="1" noChangeArrowheads="1"/>
          </p:cNvSpPr>
          <p:nvPr>
            <p:ph type="ctrTitle"/>
          </p:nvPr>
        </p:nvSpPr>
        <p:spPr>
          <a:xfrm>
            <a:off x="685800" y="2130425"/>
            <a:ext cx="7772400" cy="3279775"/>
          </a:xfrm>
        </p:spPr>
        <p:txBody>
          <a:bodyPr/>
          <a:lstStyle/>
          <a:p>
            <a:r>
              <a:rPr lang="en-US" dirty="0" smtClean="0">
                <a:solidFill>
                  <a:schemeClr val="accent6"/>
                </a:solidFill>
              </a:rPr>
              <a:t>Chapter 7</a:t>
            </a:r>
            <a:br>
              <a:rPr lang="en-US" dirty="0" smtClean="0">
                <a:solidFill>
                  <a:schemeClr val="accent6"/>
                </a:solidFill>
              </a:rPr>
            </a:br>
            <a:r>
              <a:rPr lang="en-US" dirty="0" smtClean="0">
                <a:solidFill>
                  <a:schemeClr val="accent6"/>
                </a:solidFill>
              </a:rPr>
              <a:t/>
            </a:r>
            <a:br>
              <a:rPr lang="en-US" dirty="0" smtClean="0">
                <a:solidFill>
                  <a:schemeClr val="accent6"/>
                </a:solidFill>
              </a:rPr>
            </a:br>
            <a:r>
              <a:rPr lang="en-US" b="1" dirty="0" smtClean="0">
                <a:solidFill>
                  <a:schemeClr val="accent6"/>
                </a:solidFill>
              </a:rPr>
              <a:t>Transportation Management</a:t>
            </a:r>
            <a:br>
              <a:rPr lang="en-US" b="1" dirty="0" smtClean="0">
                <a:solidFill>
                  <a:schemeClr val="accent6"/>
                </a:solidFill>
              </a:rPr>
            </a:br>
            <a:endParaRPr lang="en-US" b="1" dirty="0">
              <a:solidFill>
                <a:schemeClr val="accent6"/>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r>
              <a:rPr lang="en-US" sz="4000" dirty="0" smtClean="0"/>
              <a:t>Rate (Pricing) Considerations</a:t>
            </a:r>
          </a:p>
        </p:txBody>
      </p:sp>
      <p:sp>
        <p:nvSpPr>
          <p:cNvPr id="391171" name="Rectangle 3"/>
          <p:cNvSpPr>
            <a:spLocks noGrp="1" noChangeArrowheads="1"/>
          </p:cNvSpPr>
          <p:nvPr>
            <p:ph idx="1"/>
          </p:nvPr>
        </p:nvSpPr>
        <p:spPr>
          <a:xfrm>
            <a:off x="609600" y="1600200"/>
            <a:ext cx="7772400" cy="4495800"/>
          </a:xfrm>
        </p:spPr>
        <p:txBody>
          <a:bodyPr rtlCol="0">
            <a:normAutofit lnSpcReduction="10000"/>
          </a:bodyPr>
          <a:lstStyle/>
          <a:p>
            <a:pPr fontAlgn="auto">
              <a:spcAft>
                <a:spcPts val="0"/>
              </a:spcAft>
              <a:defRPr/>
            </a:pPr>
            <a:r>
              <a:rPr lang="en-US" dirty="0"/>
              <a:t>Rate </a:t>
            </a:r>
            <a:r>
              <a:rPr lang="en-US" dirty="0" smtClean="0"/>
              <a:t>Determination</a:t>
            </a:r>
          </a:p>
          <a:p>
            <a:pPr lvl="1" fontAlgn="auto">
              <a:spcAft>
                <a:spcPts val="0"/>
              </a:spcAft>
              <a:defRPr/>
            </a:pPr>
            <a:r>
              <a:rPr lang="en-US" dirty="0" smtClean="0"/>
              <a:t>Weight groups are used to simplify shipment weight</a:t>
            </a:r>
          </a:p>
          <a:p>
            <a:pPr lvl="1" fontAlgn="auto">
              <a:spcAft>
                <a:spcPts val="0"/>
              </a:spcAft>
              <a:defRPr/>
            </a:pPr>
            <a:r>
              <a:rPr lang="en-US" dirty="0" smtClean="0"/>
              <a:t>Weight group examples:</a:t>
            </a:r>
          </a:p>
          <a:p>
            <a:pPr lvl="2" fontAlgn="auto">
              <a:spcAft>
                <a:spcPts val="0"/>
              </a:spcAft>
              <a:defRPr/>
            </a:pPr>
            <a:r>
              <a:rPr lang="en-US" sz="2000" dirty="0" smtClean="0"/>
              <a:t>&lt;500 lbs (highest rate)</a:t>
            </a:r>
          </a:p>
          <a:p>
            <a:pPr lvl="2" fontAlgn="auto">
              <a:spcAft>
                <a:spcPts val="0"/>
              </a:spcAft>
              <a:defRPr/>
            </a:pPr>
            <a:r>
              <a:rPr lang="en-US" sz="2000" dirty="0" smtClean="0"/>
              <a:t>500-999 lbs</a:t>
            </a:r>
          </a:p>
          <a:p>
            <a:pPr lvl="2" fontAlgn="auto">
              <a:spcAft>
                <a:spcPts val="0"/>
              </a:spcAft>
              <a:defRPr/>
            </a:pPr>
            <a:r>
              <a:rPr lang="en-US" sz="2000" dirty="0" smtClean="0"/>
              <a:t>1000-1,999 lbs</a:t>
            </a:r>
          </a:p>
          <a:p>
            <a:pPr lvl="1" fontAlgn="auto">
              <a:spcAft>
                <a:spcPts val="0"/>
              </a:spcAft>
              <a:defRPr/>
            </a:pPr>
            <a:r>
              <a:rPr lang="en-US" dirty="0" smtClean="0"/>
              <a:t>Distances are simplified through rate basis numbers</a:t>
            </a:r>
          </a:p>
          <a:p>
            <a:pPr lvl="2" fontAlgn="auto">
              <a:spcAft>
                <a:spcPts val="0"/>
              </a:spcAft>
              <a:defRPr/>
            </a:pPr>
            <a:r>
              <a:rPr lang="en-US" dirty="0" smtClean="0"/>
              <a:t>Zip codes are replacing rate basis numbers</a:t>
            </a:r>
          </a:p>
          <a:p>
            <a:pPr lvl="1" fontAlgn="auto">
              <a:spcAft>
                <a:spcPts val="0"/>
              </a:spcAft>
              <a:defRPr/>
            </a:pPr>
            <a:endParaRPr lang="en-US" dirty="0"/>
          </a:p>
          <a:p>
            <a:pPr lvl="1" fontAlgn="auto">
              <a:spcAft>
                <a:spcPts val="0"/>
              </a:spcAft>
              <a:defRPr/>
            </a:pPr>
            <a:endParaRPr lang="en-US" dirty="0"/>
          </a:p>
        </p:txBody>
      </p:sp>
      <p:sp>
        <p:nvSpPr>
          <p:cNvPr id="45059"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13-</a:t>
            </a:r>
            <a:fld id="{E4BDDE4A-B302-496A-B757-1701CF80386A}" type="slidenum">
              <a:rPr lang="en-US"/>
              <a:pPr>
                <a:defRPr/>
              </a:pPr>
              <a:t>10</a:t>
            </a:fld>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rtlCol="0">
            <a:normAutofit/>
          </a:bodyPr>
          <a:lstStyle/>
          <a:p>
            <a:pPr fontAlgn="auto">
              <a:spcAft>
                <a:spcPts val="0"/>
              </a:spcAft>
              <a:defRPr/>
            </a:pPr>
            <a:r>
              <a:rPr lang="en-US" sz="3600" dirty="0" smtClean="0"/>
              <a:t>Example </a:t>
            </a:r>
            <a:r>
              <a:rPr lang="en-US" sz="3600" dirty="0" smtClean="0"/>
              <a:t>of the Class Rate System</a:t>
            </a:r>
            <a:endParaRPr lang="en-US" sz="3600" dirty="0"/>
          </a:p>
        </p:txBody>
      </p:sp>
      <p:sp>
        <p:nvSpPr>
          <p:cNvPr id="5" name="Slide Number Placeholder 5"/>
          <p:cNvSpPr>
            <a:spLocks noGrp="1"/>
          </p:cNvSpPr>
          <p:nvPr>
            <p:ph type="sldNum" sz="quarter" idx="11"/>
          </p:nvPr>
        </p:nvSpPr>
        <p:spPr/>
        <p:txBody>
          <a:bodyPr/>
          <a:lstStyle/>
          <a:p>
            <a:pPr>
              <a:defRPr/>
            </a:pPr>
            <a:r>
              <a:rPr lang="en-US" dirty="0"/>
              <a:t>13-</a:t>
            </a:r>
            <a:fld id="{F53DD739-E2C9-4D9E-AB6E-9A1B22DA23B1}" type="slidenum">
              <a:rPr lang="en-US"/>
              <a:pPr>
                <a:defRPr/>
              </a:pPr>
              <a:t>11</a:t>
            </a:fld>
            <a:endParaRPr lang="en-US" dirty="0"/>
          </a:p>
        </p:txBody>
      </p:sp>
      <p:pic>
        <p:nvPicPr>
          <p:cNvPr id="47108" name="Picture 2"/>
          <p:cNvPicPr>
            <a:picLocks noChangeAspect="1" noChangeArrowheads="1"/>
          </p:cNvPicPr>
          <p:nvPr/>
        </p:nvPicPr>
        <p:blipFill>
          <a:blip r:embed="rId3" cstate="print"/>
          <a:srcRect t="18391"/>
          <a:stretch>
            <a:fillRect/>
          </a:stretch>
        </p:blipFill>
        <p:spPr bwMode="auto">
          <a:xfrm>
            <a:off x="300038" y="2265363"/>
            <a:ext cx="8691562" cy="25352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r>
              <a:rPr lang="en-US" sz="4000" dirty="0" smtClean="0"/>
              <a:t>Rate (Pricing) Considerations</a:t>
            </a:r>
          </a:p>
        </p:txBody>
      </p:sp>
      <p:sp>
        <p:nvSpPr>
          <p:cNvPr id="391171" name="Rectangle 3"/>
          <p:cNvSpPr>
            <a:spLocks noGrp="1" noChangeArrowheads="1"/>
          </p:cNvSpPr>
          <p:nvPr>
            <p:ph idx="1"/>
          </p:nvPr>
        </p:nvSpPr>
        <p:spPr>
          <a:xfrm>
            <a:off x="609600" y="1600200"/>
            <a:ext cx="7772400" cy="4495800"/>
          </a:xfrm>
        </p:spPr>
        <p:txBody>
          <a:bodyPr rtlCol="0">
            <a:normAutofit lnSpcReduction="10000"/>
          </a:bodyPr>
          <a:lstStyle/>
          <a:p>
            <a:pPr fontAlgn="auto">
              <a:spcAft>
                <a:spcPts val="0"/>
              </a:spcAft>
              <a:defRPr/>
            </a:pPr>
            <a:r>
              <a:rPr lang="en-US" dirty="0"/>
              <a:t>Rate </a:t>
            </a:r>
            <a:r>
              <a:rPr lang="en-US" dirty="0" smtClean="0"/>
              <a:t>Determination</a:t>
            </a:r>
          </a:p>
          <a:p>
            <a:pPr lvl="1" fontAlgn="auto">
              <a:spcAft>
                <a:spcPts val="0"/>
              </a:spcAft>
              <a:defRPr/>
            </a:pPr>
            <a:r>
              <a:rPr lang="en-US" dirty="0" smtClean="0"/>
              <a:t>Commodity Classification Standards </a:t>
            </a:r>
            <a:r>
              <a:rPr lang="en-US" dirty="0" err="1" smtClean="0"/>
              <a:t>Borad</a:t>
            </a:r>
            <a:r>
              <a:rPr lang="en-US" dirty="0" smtClean="0"/>
              <a:t> develops and maintains commodity freight classifications</a:t>
            </a:r>
          </a:p>
          <a:p>
            <a:pPr lvl="1" fontAlgn="auto">
              <a:spcAft>
                <a:spcPts val="0"/>
              </a:spcAft>
              <a:defRPr/>
            </a:pPr>
            <a:r>
              <a:rPr lang="en-US" dirty="0" smtClean="0"/>
              <a:t>Shippers prefer lower classification number (lower rate)</a:t>
            </a:r>
          </a:p>
          <a:p>
            <a:pPr lvl="1" fontAlgn="auto">
              <a:spcAft>
                <a:spcPts val="0"/>
              </a:spcAft>
              <a:defRPr/>
            </a:pPr>
            <a:r>
              <a:rPr lang="en-US" dirty="0" smtClean="0"/>
              <a:t>Carriers prefer higher classification number (higher rate)</a:t>
            </a:r>
          </a:p>
          <a:p>
            <a:pPr lvl="1" fontAlgn="auto">
              <a:spcAft>
                <a:spcPts val="0"/>
              </a:spcAft>
              <a:defRPr/>
            </a:pPr>
            <a:r>
              <a:rPr lang="en-US" dirty="0" smtClean="0"/>
              <a:t>Transportation managers can appeal a commodity’s classification</a:t>
            </a:r>
          </a:p>
          <a:p>
            <a:pPr lvl="1" fontAlgn="auto">
              <a:spcAft>
                <a:spcPts val="0"/>
              </a:spcAft>
              <a:defRPr/>
            </a:pPr>
            <a:endParaRPr lang="en-US" dirty="0"/>
          </a:p>
          <a:p>
            <a:pPr lvl="1" fontAlgn="auto">
              <a:spcAft>
                <a:spcPts val="0"/>
              </a:spcAft>
              <a:defRPr/>
            </a:pPr>
            <a:endParaRPr lang="en-US" dirty="0"/>
          </a:p>
        </p:txBody>
      </p:sp>
      <p:sp>
        <p:nvSpPr>
          <p:cNvPr id="49155"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13-</a:t>
            </a:r>
            <a:fld id="{35548B40-9F62-4286-A26B-BEC0F4BD6F14}" type="slidenum">
              <a:rPr lang="en-US"/>
              <a:pPr>
                <a:defRPr/>
              </a:pPr>
              <a:t>12</a:t>
            </a:fld>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6858000" y="1600200"/>
            <a:ext cx="2133600" cy="3352800"/>
          </a:xfrm>
        </p:spPr>
        <p:txBody>
          <a:bodyPr/>
          <a:lstStyle/>
          <a:p>
            <a:r>
              <a:rPr lang="en-US" sz="2400" dirty="0" smtClean="0">
                <a:solidFill>
                  <a:schemeClr val="accent6"/>
                </a:solidFill>
              </a:rPr>
              <a:t>Figure </a:t>
            </a:r>
            <a:r>
              <a:rPr lang="en-US" sz="2400" dirty="0" smtClean="0">
                <a:solidFill>
                  <a:schemeClr val="accent6"/>
                </a:solidFill>
              </a:rPr>
              <a:t>7-2</a:t>
            </a:r>
            <a:r>
              <a:rPr lang="en-US" sz="2400" dirty="0" smtClean="0">
                <a:solidFill>
                  <a:schemeClr val="accent6"/>
                </a:solidFill>
              </a:rPr>
              <a:t>:  Motor Carrier Classification Docket Proposal for Changing the Classification of Sparkplugs</a:t>
            </a:r>
          </a:p>
        </p:txBody>
      </p:sp>
      <p:sp>
        <p:nvSpPr>
          <p:cNvPr id="51202"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13-</a:t>
            </a:r>
            <a:fld id="{E1790683-FD47-4CF3-A595-95C6EE5985F9}" type="slidenum">
              <a:rPr lang="en-US"/>
              <a:pPr>
                <a:defRPr/>
              </a:pPr>
              <a:t>13</a:t>
            </a:fld>
            <a:endParaRPr lang="en-US" dirty="0"/>
          </a:p>
        </p:txBody>
      </p:sp>
      <p:pic>
        <p:nvPicPr>
          <p:cNvPr id="51204" name="Picture 2"/>
          <p:cNvPicPr>
            <a:picLocks noChangeAspect="1" noChangeArrowheads="1"/>
          </p:cNvPicPr>
          <p:nvPr/>
        </p:nvPicPr>
        <p:blipFill>
          <a:blip r:embed="rId3" cstate="print"/>
          <a:srcRect/>
          <a:stretch>
            <a:fillRect/>
          </a:stretch>
        </p:blipFill>
        <p:spPr bwMode="auto">
          <a:xfrm>
            <a:off x="76200" y="219075"/>
            <a:ext cx="6762750" cy="6181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4000" dirty="0" smtClean="0"/>
              <a:t>Transportation Rates</a:t>
            </a:r>
          </a:p>
        </p:txBody>
      </p:sp>
      <p:sp>
        <p:nvSpPr>
          <p:cNvPr id="28675" name="Rectangle 3"/>
          <p:cNvSpPr>
            <a:spLocks noGrp="1" noChangeArrowheads="1"/>
          </p:cNvSpPr>
          <p:nvPr>
            <p:ph idx="1"/>
          </p:nvPr>
        </p:nvSpPr>
        <p:spPr/>
        <p:txBody>
          <a:bodyPr/>
          <a:lstStyle/>
          <a:p>
            <a:r>
              <a:rPr lang="en-US" smtClean="0"/>
              <a:t>To find LTL rates usually need:</a:t>
            </a:r>
          </a:p>
          <a:p>
            <a:pPr lvl="1"/>
            <a:r>
              <a:rPr lang="en-US" smtClean="0"/>
              <a:t>Origin and destination zip codes</a:t>
            </a:r>
          </a:p>
          <a:p>
            <a:pPr lvl="1"/>
            <a:r>
              <a:rPr lang="en-US" smtClean="0"/>
              <a:t>Weight of shipment</a:t>
            </a:r>
          </a:p>
          <a:p>
            <a:pPr lvl="1"/>
            <a:r>
              <a:rPr lang="en-US" smtClean="0"/>
              <a:t>Classification of shipment</a:t>
            </a:r>
          </a:p>
          <a:p>
            <a:pPr lvl="1"/>
            <a:r>
              <a:rPr lang="en-US" smtClean="0"/>
              <a:t>Supplemental services needed</a:t>
            </a:r>
          </a:p>
          <a:p>
            <a:pPr lvl="1"/>
            <a:r>
              <a:rPr lang="en-US" smtClean="0"/>
              <a:t>Discount awarded to shipper by carrier</a:t>
            </a:r>
          </a:p>
          <a:p>
            <a:r>
              <a:rPr lang="en-US" smtClean="0"/>
              <a:t>Rates may be on carrier Web sites</a:t>
            </a:r>
          </a:p>
          <a:p>
            <a:pPr lvl="1"/>
            <a:endParaRPr lang="en-US" smtClean="0"/>
          </a:p>
        </p:txBody>
      </p:sp>
      <p:sp>
        <p:nvSpPr>
          <p:cNvPr id="28676" name="Footer Placeholder 4"/>
          <p:cNvSpPr>
            <a:spLocks noGrp="1"/>
          </p:cNvSpPr>
          <p:nvPr>
            <p:ph type="ftr" sz="quarter" idx="10"/>
          </p:nvPr>
        </p:nvSpPr>
        <p:spPr>
          <a:noFill/>
        </p:spPr>
        <p:txBody>
          <a:bodyPr/>
          <a:lstStyle/>
          <a:p>
            <a:r>
              <a:rPr lang="en-US" smtClean="0"/>
              <a:t>© 2008 Prentice Hall</a:t>
            </a:r>
          </a:p>
        </p:txBody>
      </p:sp>
      <p:sp>
        <p:nvSpPr>
          <p:cNvPr id="28677" name="Slide Number Placeholder 5"/>
          <p:cNvSpPr>
            <a:spLocks noGrp="1"/>
          </p:cNvSpPr>
          <p:nvPr>
            <p:ph type="sldNum" sz="quarter" idx="11"/>
          </p:nvPr>
        </p:nvSpPr>
        <p:spPr>
          <a:noFill/>
        </p:spPr>
        <p:txBody>
          <a:bodyPr/>
          <a:lstStyle/>
          <a:p>
            <a:r>
              <a:rPr lang="en-US" smtClean="0"/>
              <a:t>6-</a:t>
            </a:r>
            <a:fld id="{7CE676D3-6F4E-4FFD-AFF5-8DC525BF4812}" type="slidenum">
              <a:rPr lang="en-US" smtClean="0"/>
              <a:pPr/>
              <a:t>14</a:t>
            </a:fld>
            <a:endParaRPr lang="en-US"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lstStyle/>
          <a:p>
            <a:r>
              <a:rPr lang="en-US" sz="4000" dirty="0"/>
              <a:t>Rate and Service Negotiations</a:t>
            </a:r>
          </a:p>
        </p:txBody>
      </p:sp>
      <p:sp>
        <p:nvSpPr>
          <p:cNvPr id="397315" name="Rectangle 3"/>
          <p:cNvSpPr>
            <a:spLocks noGrp="1" noChangeArrowheads="1"/>
          </p:cNvSpPr>
          <p:nvPr>
            <p:ph idx="1"/>
          </p:nvPr>
        </p:nvSpPr>
        <p:spPr/>
        <p:txBody>
          <a:bodyPr/>
          <a:lstStyle/>
          <a:p>
            <a:r>
              <a:rPr lang="en-US" dirty="0"/>
              <a:t>Both rates and service levels may be negotiated</a:t>
            </a:r>
          </a:p>
          <a:p>
            <a:r>
              <a:rPr lang="en-US" dirty="0"/>
              <a:t>Long-term relationships are encouraged</a:t>
            </a:r>
          </a:p>
          <a:p>
            <a:r>
              <a:rPr lang="en-US" dirty="0"/>
              <a:t>Negotiations are subject to antitrust </a:t>
            </a:r>
            <a:r>
              <a:rPr lang="en-US" dirty="0" smtClean="0"/>
              <a:t>laws</a:t>
            </a:r>
          </a:p>
          <a:p>
            <a:r>
              <a:rPr lang="en-US" dirty="0" smtClean="0"/>
              <a:t>Allows transportation managers to take advantage of trade-offs between price and service</a:t>
            </a:r>
          </a:p>
          <a:p>
            <a:pPr>
              <a:buNone/>
            </a:pPr>
            <a:endParaRPr lang="en-US" dirty="0"/>
          </a:p>
        </p:txBody>
      </p:sp>
      <p:sp>
        <p:nvSpPr>
          <p:cNvPr id="4" name="Footer Placeholder 4"/>
          <p:cNvSpPr>
            <a:spLocks noGrp="1"/>
          </p:cNvSpPr>
          <p:nvPr>
            <p:ph type="ftr" sz="quarter" idx="10"/>
          </p:nvPr>
        </p:nvSpPr>
        <p:spPr/>
        <p:txBody>
          <a:bodyPr/>
          <a:lstStyle/>
          <a:p>
            <a:r>
              <a:rPr lang="en-US"/>
              <a:t>© 2008 Prentice Hall</a:t>
            </a:r>
          </a:p>
        </p:txBody>
      </p:sp>
      <p:sp>
        <p:nvSpPr>
          <p:cNvPr id="5" name="Slide Number Placeholder 5"/>
          <p:cNvSpPr>
            <a:spLocks noGrp="1"/>
          </p:cNvSpPr>
          <p:nvPr>
            <p:ph type="sldNum" sz="quarter" idx="11"/>
          </p:nvPr>
        </p:nvSpPr>
        <p:spPr/>
        <p:txBody>
          <a:bodyPr/>
          <a:lstStyle/>
          <a:p>
            <a:r>
              <a:rPr lang="en-US"/>
              <a:t>7-</a:t>
            </a:r>
            <a:fld id="{7BAF07C7-BFF2-4E04-B403-E868A8BC22DA}" type="slidenum">
              <a:rPr lang="en-US"/>
              <a:pPr/>
              <a:t>15</a:t>
            </a:fld>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1295400" y="152400"/>
            <a:ext cx="7391400" cy="1265238"/>
          </a:xfrm>
        </p:spPr>
        <p:txBody>
          <a:bodyPr/>
          <a:lstStyle/>
          <a:p>
            <a:r>
              <a:rPr lang="en-US" sz="3200" dirty="0" smtClean="0"/>
              <a:t>Table </a:t>
            </a:r>
            <a:r>
              <a:rPr lang="en-US" sz="3200" dirty="0" smtClean="0"/>
              <a:t>7-1:  </a:t>
            </a:r>
            <a:r>
              <a:rPr lang="en-US" sz="3200" dirty="0" smtClean="0"/>
              <a:t>Representative Rate and Service Items in the Carrier-Shipper Negotiation Process</a:t>
            </a:r>
          </a:p>
        </p:txBody>
      </p:sp>
      <p:sp>
        <p:nvSpPr>
          <p:cNvPr id="55298"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13-</a:t>
            </a:r>
            <a:fld id="{F5B49A15-ADBA-4E1C-B26F-256895B37BD8}" type="slidenum">
              <a:rPr lang="en-US"/>
              <a:pPr>
                <a:defRPr/>
              </a:pPr>
              <a:t>16</a:t>
            </a:fld>
            <a:endParaRPr lang="en-US" dirty="0"/>
          </a:p>
        </p:txBody>
      </p:sp>
      <p:pic>
        <p:nvPicPr>
          <p:cNvPr id="55300" name="Picture 2"/>
          <p:cNvPicPr>
            <a:picLocks noChangeAspect="1" noChangeArrowheads="1"/>
          </p:cNvPicPr>
          <p:nvPr/>
        </p:nvPicPr>
        <p:blipFill>
          <a:blip r:embed="rId3" cstate="print"/>
          <a:srcRect t="17778" b="6349"/>
          <a:stretch>
            <a:fillRect/>
          </a:stretch>
        </p:blipFill>
        <p:spPr bwMode="auto">
          <a:xfrm>
            <a:off x="-1548" y="1828799"/>
            <a:ext cx="8993148" cy="358270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p:txBody>
          <a:bodyPr/>
          <a:lstStyle/>
          <a:p>
            <a:r>
              <a:rPr lang="en-US" sz="4000" dirty="0"/>
              <a:t>Rate Regulatory Bodies</a:t>
            </a:r>
          </a:p>
        </p:txBody>
      </p:sp>
      <p:sp>
        <p:nvSpPr>
          <p:cNvPr id="398339" name="Rectangle 3"/>
          <p:cNvSpPr>
            <a:spLocks noGrp="1" noChangeArrowheads="1"/>
          </p:cNvSpPr>
          <p:nvPr>
            <p:ph idx="1"/>
          </p:nvPr>
        </p:nvSpPr>
        <p:spPr/>
        <p:txBody>
          <a:bodyPr/>
          <a:lstStyle/>
          <a:p>
            <a:r>
              <a:rPr lang="en-US"/>
              <a:t>U.S. Department of Commerce Foreign Trade Zone Board</a:t>
            </a:r>
          </a:p>
          <a:p>
            <a:r>
              <a:rPr lang="en-US"/>
              <a:t>Department of Transportation committees</a:t>
            </a:r>
          </a:p>
          <a:p>
            <a:r>
              <a:rPr lang="en-US"/>
              <a:t>House of Representatives subcommittees</a:t>
            </a:r>
          </a:p>
        </p:txBody>
      </p:sp>
      <p:sp>
        <p:nvSpPr>
          <p:cNvPr id="4" name="Footer Placeholder 4"/>
          <p:cNvSpPr>
            <a:spLocks noGrp="1"/>
          </p:cNvSpPr>
          <p:nvPr>
            <p:ph type="ftr" sz="quarter" idx="10"/>
          </p:nvPr>
        </p:nvSpPr>
        <p:spPr/>
        <p:txBody>
          <a:bodyPr/>
          <a:lstStyle/>
          <a:p>
            <a:r>
              <a:rPr lang="en-US"/>
              <a:t>© 2008 Prentice Hall</a:t>
            </a:r>
          </a:p>
        </p:txBody>
      </p:sp>
      <p:sp>
        <p:nvSpPr>
          <p:cNvPr id="5" name="Slide Number Placeholder 5"/>
          <p:cNvSpPr>
            <a:spLocks noGrp="1"/>
          </p:cNvSpPr>
          <p:nvPr>
            <p:ph type="sldNum" sz="quarter" idx="11"/>
          </p:nvPr>
        </p:nvSpPr>
        <p:spPr/>
        <p:txBody>
          <a:bodyPr/>
          <a:lstStyle/>
          <a:p>
            <a:r>
              <a:rPr lang="en-US"/>
              <a:t>7-</a:t>
            </a:r>
            <a:fld id="{03ACDEB9-1C9A-4B64-849C-AB870A7695C5}" type="slidenum">
              <a:rPr lang="en-US"/>
              <a:pPr/>
              <a:t>17</a:t>
            </a:fld>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r>
              <a:rPr lang="en-US" sz="4000" dirty="0" smtClean="0"/>
              <a:t>Modal and Carrier Selection</a:t>
            </a:r>
          </a:p>
        </p:txBody>
      </p:sp>
      <p:sp>
        <p:nvSpPr>
          <p:cNvPr id="59394" name="Rectangle 3"/>
          <p:cNvSpPr>
            <a:spLocks noGrp="1" noChangeArrowheads="1"/>
          </p:cNvSpPr>
          <p:nvPr>
            <p:ph idx="1"/>
          </p:nvPr>
        </p:nvSpPr>
        <p:spPr/>
        <p:txBody>
          <a:bodyPr/>
          <a:lstStyle/>
          <a:p>
            <a:r>
              <a:rPr lang="en-US" smtClean="0"/>
              <a:t>Two-step process</a:t>
            </a:r>
          </a:p>
          <a:p>
            <a:pPr lvl="1"/>
            <a:r>
              <a:rPr lang="en-US" smtClean="0"/>
              <a:t>First determine appropriate mode(s) </a:t>
            </a:r>
          </a:p>
          <a:p>
            <a:pPr lvl="1"/>
            <a:r>
              <a:rPr lang="en-US" smtClean="0"/>
              <a:t>Then select carrier(s) within the chosen mode(s)</a:t>
            </a:r>
          </a:p>
          <a:p>
            <a:r>
              <a:rPr lang="en-US" smtClean="0"/>
              <a:t>Carrier selection is more challenging</a:t>
            </a:r>
          </a:p>
          <a:p>
            <a:pPr lvl="1"/>
            <a:r>
              <a:rPr lang="en-US" smtClean="0"/>
              <a:t>Difficult to be aware of every possible carrier</a:t>
            </a:r>
          </a:p>
          <a:p>
            <a:pPr lvl="1"/>
            <a:r>
              <a:rPr lang="en-US" smtClean="0"/>
              <a:t>Lack of agreement on the number of relevant factors</a:t>
            </a:r>
          </a:p>
        </p:txBody>
      </p:sp>
      <p:sp>
        <p:nvSpPr>
          <p:cNvPr id="59395"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13-</a:t>
            </a:r>
            <a:fld id="{DFB4B6D6-40C6-4ED3-BFFA-ECD914BF32C1}" type="slidenum">
              <a:rPr lang="en-US"/>
              <a:pPr>
                <a:defRPr/>
              </a:pPr>
              <a:t>18</a:t>
            </a:fld>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rtlCol="0">
            <a:normAutofit fontScale="90000"/>
          </a:bodyPr>
          <a:lstStyle/>
          <a:p>
            <a:pPr fontAlgn="auto">
              <a:spcAft>
                <a:spcPts val="0"/>
              </a:spcAft>
              <a:defRPr/>
            </a:pPr>
            <a:r>
              <a:rPr lang="en-US" dirty="0" smtClean="0"/>
              <a:t>Table </a:t>
            </a:r>
            <a:r>
              <a:rPr lang="en-US" dirty="0" smtClean="0"/>
              <a:t>7-2:  </a:t>
            </a:r>
            <a:r>
              <a:rPr lang="en-US" dirty="0" smtClean="0"/>
              <a:t>Possible Carrier Selection Characteristics</a:t>
            </a:r>
            <a:endParaRPr lang="en-US" dirty="0"/>
          </a:p>
        </p:txBody>
      </p:sp>
      <p:sp>
        <p:nvSpPr>
          <p:cNvPr id="61442"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13-</a:t>
            </a:r>
            <a:fld id="{EE0C5A31-DCC0-47E4-B6CD-BA15E6808C45}" type="slidenum">
              <a:rPr lang="en-US"/>
              <a:pPr>
                <a:defRPr/>
              </a:pPr>
              <a:t>19</a:t>
            </a:fld>
            <a:endParaRPr lang="en-US" dirty="0"/>
          </a:p>
        </p:txBody>
      </p:sp>
      <p:pic>
        <p:nvPicPr>
          <p:cNvPr id="61444" name="Picture 2"/>
          <p:cNvPicPr>
            <a:picLocks noChangeAspect="1" noChangeArrowheads="1"/>
          </p:cNvPicPr>
          <p:nvPr/>
        </p:nvPicPr>
        <p:blipFill>
          <a:blip r:embed="rId3" cstate="print"/>
          <a:srcRect t="12938"/>
          <a:stretch>
            <a:fillRect/>
          </a:stretch>
        </p:blipFill>
        <p:spPr bwMode="auto">
          <a:xfrm>
            <a:off x="228600" y="1905000"/>
            <a:ext cx="8593138" cy="3876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p:txBody>
          <a:bodyPr/>
          <a:lstStyle/>
          <a:p>
            <a:r>
              <a:rPr lang="en-US" sz="4000" dirty="0"/>
              <a:t>Learning Objectives</a:t>
            </a:r>
          </a:p>
        </p:txBody>
      </p:sp>
      <p:sp>
        <p:nvSpPr>
          <p:cNvPr id="387075" name="Rectangle 3"/>
          <p:cNvSpPr>
            <a:spLocks noGrp="1" noChangeArrowheads="1"/>
          </p:cNvSpPr>
          <p:nvPr>
            <p:ph idx="1"/>
          </p:nvPr>
        </p:nvSpPr>
        <p:spPr>
          <a:xfrm>
            <a:off x="304800" y="1600200"/>
            <a:ext cx="8610600" cy="4419600"/>
          </a:xfrm>
        </p:spPr>
        <p:txBody>
          <a:bodyPr/>
          <a:lstStyle/>
          <a:p>
            <a:r>
              <a:rPr lang="en-US" sz="2800" dirty="0"/>
              <a:t>To examine the background of the transportation management function</a:t>
            </a:r>
          </a:p>
          <a:p>
            <a:r>
              <a:rPr lang="en-US" sz="2800" dirty="0" smtClean="0"/>
              <a:t>To </a:t>
            </a:r>
            <a:r>
              <a:rPr lang="en-US" sz="2800" dirty="0"/>
              <a:t>discuss the functions of transportation management</a:t>
            </a:r>
          </a:p>
          <a:p>
            <a:r>
              <a:rPr lang="en-US" sz="2800" dirty="0" smtClean="0"/>
              <a:t>To </a:t>
            </a:r>
            <a:r>
              <a:rPr lang="en-US" sz="2800" dirty="0"/>
              <a:t>identify the role negotiations play in the transportation management </a:t>
            </a:r>
            <a:r>
              <a:rPr lang="en-US" sz="2800" dirty="0" smtClean="0"/>
              <a:t>function</a:t>
            </a:r>
          </a:p>
          <a:p>
            <a:r>
              <a:rPr lang="en-US" sz="2800" dirty="0" smtClean="0"/>
              <a:t>To examine the new options available for private carriage</a:t>
            </a:r>
          </a:p>
          <a:p>
            <a:r>
              <a:rPr lang="en-US" sz="2800" dirty="0" smtClean="0"/>
              <a:t>To understand the purpose of freight consolidation</a:t>
            </a:r>
          </a:p>
          <a:p>
            <a:pPr>
              <a:buNone/>
            </a:pPr>
            <a:endParaRPr lang="en-US" dirty="0"/>
          </a:p>
          <a:p>
            <a:pPr>
              <a:buFont typeface="Monotype Sorts" pitchFamily="2" charset="2"/>
              <a:buNone/>
            </a:pPr>
            <a:endParaRPr lang="en-US" dirty="0"/>
          </a:p>
          <a:p>
            <a:endParaRPr lang="en-US" dirty="0"/>
          </a:p>
          <a:p>
            <a:pPr>
              <a:buFont typeface="Monotype Sorts" pitchFamily="2" charset="2"/>
              <a:buNone/>
            </a:pPr>
            <a:endParaRPr lang="en-US" dirty="0"/>
          </a:p>
        </p:txBody>
      </p:sp>
      <p:sp>
        <p:nvSpPr>
          <p:cNvPr id="4" name="Footer Placeholder 4"/>
          <p:cNvSpPr>
            <a:spLocks noGrp="1"/>
          </p:cNvSpPr>
          <p:nvPr>
            <p:ph type="ftr" sz="quarter" idx="10"/>
          </p:nvPr>
        </p:nvSpPr>
        <p:spPr/>
        <p:txBody>
          <a:bodyPr/>
          <a:lstStyle/>
          <a:p>
            <a:r>
              <a:rPr lang="en-US"/>
              <a:t>© 2008 Prentice Hall</a:t>
            </a:r>
          </a:p>
        </p:txBody>
      </p:sp>
      <p:sp>
        <p:nvSpPr>
          <p:cNvPr id="5" name="Slide Number Placeholder 5"/>
          <p:cNvSpPr>
            <a:spLocks noGrp="1"/>
          </p:cNvSpPr>
          <p:nvPr>
            <p:ph type="sldNum" sz="quarter" idx="11"/>
          </p:nvPr>
        </p:nvSpPr>
        <p:spPr/>
        <p:txBody>
          <a:bodyPr/>
          <a:lstStyle/>
          <a:p>
            <a:r>
              <a:rPr lang="en-US"/>
              <a:t>7-</a:t>
            </a:r>
            <a:fld id="{0740D5A1-6FE0-426B-B97B-3E2944AC301D}" type="slidenum">
              <a:rPr lang="en-US"/>
              <a:pPr/>
              <a:t>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38707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r>
              <a:rPr lang="en-US" sz="4000" dirty="0" smtClean="0"/>
              <a:t>Modal and Carrier Selection</a:t>
            </a:r>
          </a:p>
        </p:txBody>
      </p:sp>
      <p:sp>
        <p:nvSpPr>
          <p:cNvPr id="63490" name="Rectangle 3"/>
          <p:cNvSpPr>
            <a:spLocks noGrp="1" noChangeArrowheads="1"/>
          </p:cNvSpPr>
          <p:nvPr>
            <p:ph idx="1"/>
          </p:nvPr>
        </p:nvSpPr>
        <p:spPr/>
        <p:txBody>
          <a:bodyPr/>
          <a:lstStyle/>
          <a:p>
            <a:r>
              <a:rPr lang="en-US" b="1" smtClean="0"/>
              <a:t>Amodal shipper </a:t>
            </a:r>
            <a:r>
              <a:rPr lang="en-US" smtClean="0"/>
              <a:t>refers to a transportation manager who purchases a prespecified level of transportation service and is indifferent to the mode(s) and or carrier(s) used to provide the actual transportation service.</a:t>
            </a:r>
          </a:p>
          <a:p>
            <a:r>
              <a:rPr lang="en-US" smtClean="0"/>
              <a:t>Research indicates shippers are more interested in transportation metrics  than in modes</a:t>
            </a:r>
          </a:p>
        </p:txBody>
      </p:sp>
      <p:sp>
        <p:nvSpPr>
          <p:cNvPr id="63491"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13-</a:t>
            </a:r>
            <a:fld id="{15197104-EC44-48EE-8048-AE0C9F0B523A}" type="slidenum">
              <a:rPr lang="en-US"/>
              <a:pPr>
                <a:defRPr/>
              </a:pPr>
              <a:t>20</a:t>
            </a:fld>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r>
              <a:rPr lang="en-US" sz="4000" dirty="0" smtClean="0"/>
              <a:t>Documentation</a:t>
            </a:r>
          </a:p>
        </p:txBody>
      </p:sp>
      <p:sp>
        <p:nvSpPr>
          <p:cNvPr id="400387" name="Rectangle 3"/>
          <p:cNvSpPr>
            <a:spLocks noGrp="1" noChangeArrowheads="1"/>
          </p:cNvSpPr>
          <p:nvPr>
            <p:ph idx="1"/>
          </p:nvPr>
        </p:nvSpPr>
        <p:spPr/>
        <p:txBody>
          <a:bodyPr rtlCol="0">
            <a:normAutofit fontScale="92500" lnSpcReduction="20000"/>
          </a:bodyPr>
          <a:lstStyle/>
          <a:p>
            <a:pPr fontAlgn="auto">
              <a:spcAft>
                <a:spcPts val="0"/>
              </a:spcAft>
              <a:defRPr/>
            </a:pPr>
            <a:r>
              <a:rPr lang="en-US" dirty="0" smtClean="0"/>
              <a:t>Documentation </a:t>
            </a:r>
          </a:p>
          <a:p>
            <a:pPr lvl="1" fontAlgn="auto">
              <a:spcAft>
                <a:spcPts val="0"/>
              </a:spcAft>
              <a:defRPr/>
            </a:pPr>
            <a:r>
              <a:rPr lang="en-US" dirty="0" smtClean="0"/>
              <a:t>Serves practical function (what, where, and how much is being transported</a:t>
            </a:r>
          </a:p>
          <a:p>
            <a:pPr lvl="1" fontAlgn="auto">
              <a:spcAft>
                <a:spcPts val="0"/>
              </a:spcAft>
              <a:defRPr/>
            </a:pPr>
            <a:r>
              <a:rPr lang="en-US" dirty="0" smtClean="0"/>
              <a:t>Potentially provides legal recourse</a:t>
            </a:r>
          </a:p>
          <a:p>
            <a:pPr fontAlgn="auto">
              <a:spcAft>
                <a:spcPts val="0"/>
              </a:spcAft>
              <a:defRPr/>
            </a:pPr>
            <a:r>
              <a:rPr lang="en-US" dirty="0" smtClean="0"/>
              <a:t>Bill </a:t>
            </a:r>
            <a:r>
              <a:rPr lang="en-US" dirty="0"/>
              <a:t>of lading</a:t>
            </a:r>
          </a:p>
          <a:p>
            <a:pPr lvl="1" fontAlgn="auto">
              <a:spcAft>
                <a:spcPts val="0"/>
              </a:spcAft>
              <a:defRPr/>
            </a:pPr>
            <a:r>
              <a:rPr lang="en-US" dirty="0"/>
              <a:t>Straight bill of lading</a:t>
            </a:r>
          </a:p>
          <a:p>
            <a:pPr lvl="1" fontAlgn="auto">
              <a:spcAft>
                <a:spcPts val="0"/>
              </a:spcAft>
              <a:defRPr/>
            </a:pPr>
            <a:r>
              <a:rPr lang="en-US" dirty="0"/>
              <a:t>Order bill of lading</a:t>
            </a:r>
          </a:p>
          <a:p>
            <a:pPr lvl="1" fontAlgn="auto">
              <a:spcAft>
                <a:spcPts val="0"/>
              </a:spcAft>
              <a:defRPr/>
            </a:pPr>
            <a:r>
              <a:rPr lang="en-US" dirty="0"/>
              <a:t>Long-form bill of lading</a:t>
            </a:r>
          </a:p>
          <a:p>
            <a:pPr lvl="1" fontAlgn="auto">
              <a:spcAft>
                <a:spcPts val="0"/>
              </a:spcAft>
              <a:defRPr/>
            </a:pPr>
            <a:r>
              <a:rPr lang="en-US" dirty="0"/>
              <a:t>Preprinted short-form bill of </a:t>
            </a:r>
            <a:r>
              <a:rPr lang="en-US" dirty="0" smtClean="0"/>
              <a:t>lading</a:t>
            </a:r>
          </a:p>
          <a:p>
            <a:r>
              <a:rPr lang="en-US" dirty="0" smtClean="0"/>
              <a:t>Freight bill</a:t>
            </a:r>
          </a:p>
          <a:p>
            <a:r>
              <a:rPr lang="en-US" dirty="0" smtClean="0"/>
              <a:t>Freight </a:t>
            </a:r>
            <a:r>
              <a:rPr lang="en-US" dirty="0" smtClean="0"/>
              <a:t>claims</a:t>
            </a:r>
            <a:endParaRPr lang="en-US" dirty="0"/>
          </a:p>
          <a:p>
            <a:pPr lvl="1" fontAlgn="auto">
              <a:spcAft>
                <a:spcPts val="0"/>
              </a:spcAft>
              <a:buFont typeface="Arial" pitchFamily="34" charset="0"/>
              <a:buNone/>
              <a:defRPr/>
            </a:pPr>
            <a:endParaRPr lang="en-US" dirty="0"/>
          </a:p>
        </p:txBody>
      </p:sp>
      <p:sp>
        <p:nvSpPr>
          <p:cNvPr id="67587"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13-</a:t>
            </a:r>
            <a:fld id="{5F73B3E3-C25A-4A38-8C9B-1A80AA935D1D}" type="slidenum">
              <a:rPr lang="en-US"/>
              <a:pPr>
                <a:defRPr/>
              </a:pPr>
              <a:t>21</a:t>
            </a:fld>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a:xfrm>
            <a:off x="5638800" y="2590800"/>
            <a:ext cx="3352800" cy="1295400"/>
          </a:xfrm>
        </p:spPr>
        <p:txBody>
          <a:bodyPr/>
          <a:lstStyle/>
          <a:p>
            <a:r>
              <a:rPr lang="en-US" sz="3300" dirty="0">
                <a:solidFill>
                  <a:schemeClr val="accent6"/>
                </a:solidFill>
              </a:rPr>
              <a:t>Figure </a:t>
            </a:r>
            <a:r>
              <a:rPr lang="en-US" sz="3300" dirty="0" smtClean="0">
                <a:solidFill>
                  <a:schemeClr val="accent6"/>
                </a:solidFill>
              </a:rPr>
              <a:t>7-4: </a:t>
            </a:r>
            <a:r>
              <a:rPr lang="en-US" sz="3300" dirty="0">
                <a:solidFill>
                  <a:schemeClr val="accent6"/>
                </a:solidFill>
              </a:rPr>
              <a:t/>
            </a:r>
            <a:br>
              <a:rPr lang="en-US" sz="3300" dirty="0">
                <a:solidFill>
                  <a:schemeClr val="accent6"/>
                </a:solidFill>
              </a:rPr>
            </a:br>
            <a:r>
              <a:rPr lang="en-US" sz="3300" dirty="0">
                <a:solidFill>
                  <a:schemeClr val="accent6"/>
                </a:solidFill>
              </a:rPr>
              <a:t>A Long-Form Bill of Lading</a:t>
            </a:r>
          </a:p>
        </p:txBody>
      </p:sp>
      <p:pic>
        <p:nvPicPr>
          <p:cNvPr id="401411" name="Picture 3" descr="fig7-6"/>
          <p:cNvPicPr>
            <a:picLocks noGrp="1" noChangeAspect="1" noChangeArrowheads="1"/>
          </p:cNvPicPr>
          <p:nvPr>
            <p:ph idx="1"/>
          </p:nvPr>
        </p:nvPicPr>
        <p:blipFill>
          <a:blip r:embed="rId3" cstate="print"/>
          <a:srcRect/>
          <a:stretch>
            <a:fillRect/>
          </a:stretch>
        </p:blipFill>
        <p:spPr>
          <a:xfrm>
            <a:off x="457200" y="685800"/>
            <a:ext cx="4876800" cy="5638800"/>
          </a:xfrm>
          <a:noFill/>
          <a:ln/>
        </p:spPr>
      </p:pic>
      <p:sp>
        <p:nvSpPr>
          <p:cNvPr id="4" name="Footer Placeholder 4"/>
          <p:cNvSpPr>
            <a:spLocks noGrp="1"/>
          </p:cNvSpPr>
          <p:nvPr>
            <p:ph type="ftr" sz="quarter" idx="10"/>
          </p:nvPr>
        </p:nvSpPr>
        <p:spPr/>
        <p:txBody>
          <a:bodyPr/>
          <a:lstStyle/>
          <a:p>
            <a:r>
              <a:rPr lang="en-US"/>
              <a:t>© 2008 Prentice Hall</a:t>
            </a:r>
          </a:p>
        </p:txBody>
      </p:sp>
      <p:sp>
        <p:nvSpPr>
          <p:cNvPr id="5" name="Slide Number Placeholder 5"/>
          <p:cNvSpPr>
            <a:spLocks noGrp="1"/>
          </p:cNvSpPr>
          <p:nvPr>
            <p:ph type="sldNum" sz="quarter" idx="11"/>
          </p:nvPr>
        </p:nvSpPr>
        <p:spPr/>
        <p:txBody>
          <a:bodyPr/>
          <a:lstStyle/>
          <a:p>
            <a:r>
              <a:rPr lang="en-US"/>
              <a:t>7-</a:t>
            </a:r>
            <a:fld id="{4FEAFEEA-5621-4F11-965F-D5AC3F1EFC0C}" type="slidenum">
              <a:rPr lang="en-US"/>
              <a:pPr/>
              <a:t>22</a:t>
            </a:fld>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a:xfrm>
            <a:off x="6019800" y="1600200"/>
            <a:ext cx="2667000" cy="1828800"/>
          </a:xfrm>
        </p:spPr>
        <p:txBody>
          <a:bodyPr/>
          <a:lstStyle/>
          <a:p>
            <a:r>
              <a:rPr lang="en-US" sz="3300" dirty="0">
                <a:solidFill>
                  <a:schemeClr val="accent6"/>
                </a:solidFill>
              </a:rPr>
              <a:t>Figure </a:t>
            </a:r>
            <a:r>
              <a:rPr lang="en-US" sz="3300" dirty="0" smtClean="0">
                <a:solidFill>
                  <a:schemeClr val="accent6"/>
                </a:solidFill>
              </a:rPr>
              <a:t>7-5:  </a:t>
            </a:r>
            <a:r>
              <a:rPr lang="en-US" sz="3300" dirty="0">
                <a:solidFill>
                  <a:schemeClr val="accent6"/>
                </a:solidFill>
              </a:rPr>
              <a:t/>
            </a:r>
            <a:br>
              <a:rPr lang="en-US" sz="3300" dirty="0">
                <a:solidFill>
                  <a:schemeClr val="accent6"/>
                </a:solidFill>
              </a:rPr>
            </a:br>
            <a:r>
              <a:rPr lang="en-US" sz="3300" dirty="0">
                <a:solidFill>
                  <a:schemeClr val="accent6"/>
                </a:solidFill>
              </a:rPr>
              <a:t>A Preprinted Short-Form Bill of Lading</a:t>
            </a:r>
          </a:p>
        </p:txBody>
      </p:sp>
      <p:pic>
        <p:nvPicPr>
          <p:cNvPr id="402435" name="Picture 3" descr="fig7-7"/>
          <p:cNvPicPr>
            <a:picLocks noGrp="1" noChangeAspect="1" noChangeArrowheads="1"/>
          </p:cNvPicPr>
          <p:nvPr>
            <p:ph idx="1"/>
          </p:nvPr>
        </p:nvPicPr>
        <p:blipFill>
          <a:blip r:embed="rId3" cstate="print"/>
          <a:srcRect/>
          <a:stretch>
            <a:fillRect/>
          </a:stretch>
        </p:blipFill>
        <p:spPr>
          <a:xfrm>
            <a:off x="381000" y="304800"/>
            <a:ext cx="5410200" cy="5486400"/>
          </a:xfrm>
          <a:noFill/>
          <a:ln/>
        </p:spPr>
      </p:pic>
      <p:sp>
        <p:nvSpPr>
          <p:cNvPr id="4" name="Footer Placeholder 4"/>
          <p:cNvSpPr>
            <a:spLocks noGrp="1"/>
          </p:cNvSpPr>
          <p:nvPr>
            <p:ph type="ftr" sz="quarter" idx="10"/>
          </p:nvPr>
        </p:nvSpPr>
        <p:spPr/>
        <p:txBody>
          <a:bodyPr/>
          <a:lstStyle/>
          <a:p>
            <a:r>
              <a:rPr lang="en-US"/>
              <a:t>© 2008 Prentice Hall</a:t>
            </a:r>
          </a:p>
        </p:txBody>
      </p:sp>
      <p:sp>
        <p:nvSpPr>
          <p:cNvPr id="5" name="Slide Number Placeholder 5"/>
          <p:cNvSpPr>
            <a:spLocks noGrp="1"/>
          </p:cNvSpPr>
          <p:nvPr>
            <p:ph type="sldNum" sz="quarter" idx="11"/>
          </p:nvPr>
        </p:nvSpPr>
        <p:spPr/>
        <p:txBody>
          <a:bodyPr/>
          <a:lstStyle/>
          <a:p>
            <a:r>
              <a:rPr lang="en-US"/>
              <a:t>7-</a:t>
            </a:r>
            <a:fld id="{EF80253A-489F-4A68-8253-F8B979778B51}" type="slidenum">
              <a:rPr lang="en-US"/>
              <a:pPr/>
              <a:t>23</a:t>
            </a:fld>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r>
              <a:rPr lang="en-US" sz="4000" dirty="0" smtClean="0"/>
              <a:t>Documentation</a:t>
            </a:r>
          </a:p>
        </p:txBody>
      </p:sp>
      <p:sp>
        <p:nvSpPr>
          <p:cNvPr id="400387" name="Rectangle 3"/>
          <p:cNvSpPr>
            <a:spLocks noGrp="1" noChangeArrowheads="1"/>
          </p:cNvSpPr>
          <p:nvPr>
            <p:ph idx="1"/>
          </p:nvPr>
        </p:nvSpPr>
        <p:spPr>
          <a:xfrm>
            <a:off x="228600" y="1524000"/>
            <a:ext cx="8458200" cy="4953000"/>
          </a:xfrm>
        </p:spPr>
        <p:txBody>
          <a:bodyPr rtlCol="0">
            <a:normAutofit lnSpcReduction="10000"/>
          </a:bodyPr>
          <a:lstStyle/>
          <a:p>
            <a:pPr marL="290513" lvl="1" fontAlgn="auto">
              <a:spcAft>
                <a:spcPts val="0"/>
              </a:spcAft>
              <a:buFont typeface="Arial" pitchFamily="34" charset="0"/>
              <a:buChar char="•"/>
              <a:defRPr/>
            </a:pPr>
            <a:r>
              <a:rPr lang="en-US" sz="3000" dirty="0" smtClean="0"/>
              <a:t>Freight bill</a:t>
            </a:r>
          </a:p>
          <a:p>
            <a:pPr marL="692150" lvl="2" fontAlgn="auto">
              <a:spcAft>
                <a:spcPts val="0"/>
              </a:spcAft>
              <a:buFont typeface="Calibri" pitchFamily="34" charset="0"/>
              <a:buChar char="–"/>
              <a:defRPr/>
            </a:pPr>
            <a:r>
              <a:rPr lang="en-US" dirty="0" smtClean="0"/>
              <a:t>Invoice submitted by the carrier requesting to be paid</a:t>
            </a:r>
          </a:p>
          <a:p>
            <a:pPr marL="692150" lvl="2" fontAlgn="auto">
              <a:spcAft>
                <a:spcPts val="0"/>
              </a:spcAft>
              <a:buFont typeface="Calibri" pitchFamily="34" charset="0"/>
              <a:buChar char="–"/>
              <a:defRPr/>
            </a:pPr>
            <a:r>
              <a:rPr lang="en-US" dirty="0" smtClean="0"/>
              <a:t>Freight bill-paying service</a:t>
            </a:r>
          </a:p>
          <a:p>
            <a:pPr marL="692150" lvl="2" fontAlgn="auto">
              <a:spcAft>
                <a:spcPts val="0"/>
              </a:spcAft>
              <a:buFont typeface="Calibri" pitchFamily="34" charset="0"/>
              <a:buChar char="–"/>
              <a:defRPr/>
            </a:pPr>
            <a:r>
              <a:rPr lang="en-US" dirty="0" smtClean="0"/>
              <a:t>Internal audits</a:t>
            </a:r>
          </a:p>
          <a:p>
            <a:pPr marL="692150" lvl="2" fontAlgn="auto">
              <a:spcAft>
                <a:spcPts val="0"/>
              </a:spcAft>
              <a:buFont typeface="Calibri" pitchFamily="34" charset="0"/>
              <a:buChar char="–"/>
              <a:defRPr/>
            </a:pPr>
            <a:r>
              <a:rPr lang="en-US" dirty="0" smtClean="0"/>
              <a:t>External audits</a:t>
            </a:r>
          </a:p>
          <a:p>
            <a:pPr marL="290513" lvl="1" fontAlgn="auto">
              <a:spcAft>
                <a:spcPts val="0"/>
              </a:spcAft>
              <a:buFont typeface="Arial" pitchFamily="34" charset="0"/>
              <a:buChar char="•"/>
              <a:defRPr/>
            </a:pPr>
            <a:r>
              <a:rPr lang="en-US" sz="3000" dirty="0" smtClean="0"/>
              <a:t>Freight claims</a:t>
            </a:r>
          </a:p>
          <a:p>
            <a:pPr marL="692150" lvl="2" fontAlgn="auto">
              <a:spcAft>
                <a:spcPts val="0"/>
              </a:spcAft>
              <a:buFont typeface="Calibri" pitchFamily="34" charset="0"/>
              <a:buChar char="–"/>
              <a:defRPr/>
            </a:pPr>
            <a:r>
              <a:rPr lang="en-US" dirty="0" smtClean="0"/>
              <a:t>Refers to a document that notifies a carrier of wrong or defective deliveries, delays, or other delivery shortcomings</a:t>
            </a:r>
          </a:p>
          <a:p>
            <a:pPr marL="692150" lvl="2" fontAlgn="auto">
              <a:spcAft>
                <a:spcPts val="0"/>
              </a:spcAft>
              <a:buFont typeface="Calibri" pitchFamily="34" charset="0"/>
              <a:buChar char="–"/>
              <a:defRPr/>
            </a:pPr>
            <a:r>
              <a:rPr lang="en-US" dirty="0" smtClean="0"/>
              <a:t>Concealed loss or damage is when loss or damage is not apparent until after a shipment has been unpacked and inspected</a:t>
            </a:r>
          </a:p>
        </p:txBody>
      </p:sp>
      <p:sp>
        <p:nvSpPr>
          <p:cNvPr id="73731"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13-</a:t>
            </a:r>
            <a:fld id="{439E09B8-FA9A-4BCE-9707-10E318DFDADA}" type="slidenum">
              <a:rPr lang="en-US"/>
              <a:pPr>
                <a:defRPr/>
              </a:pPr>
              <a:t>24</a:t>
            </a:fld>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lstStyle/>
          <a:p>
            <a:r>
              <a:rPr lang="en-US" sz="4000" dirty="0" smtClean="0"/>
              <a:t>Making and Receiving Shipments</a:t>
            </a:r>
          </a:p>
        </p:txBody>
      </p:sp>
      <p:sp>
        <p:nvSpPr>
          <p:cNvPr id="75778" name="Rectangle 3"/>
          <p:cNvSpPr>
            <a:spLocks noGrp="1" noChangeArrowheads="1"/>
          </p:cNvSpPr>
          <p:nvPr>
            <p:ph idx="1"/>
          </p:nvPr>
        </p:nvSpPr>
        <p:spPr>
          <a:xfrm>
            <a:off x="457200" y="1524000"/>
            <a:ext cx="8229600" cy="4953000"/>
          </a:xfrm>
        </p:spPr>
        <p:txBody>
          <a:bodyPr/>
          <a:lstStyle/>
          <a:p>
            <a:r>
              <a:rPr lang="en-US" smtClean="0"/>
              <a:t>Consolidating small shipments</a:t>
            </a:r>
          </a:p>
          <a:p>
            <a:pPr lvl="1"/>
            <a:r>
              <a:rPr lang="en-US" smtClean="0"/>
              <a:t>Shipments &gt; 150 and &lt; 500 pounds</a:t>
            </a:r>
          </a:p>
          <a:p>
            <a:pPr lvl="1"/>
            <a:r>
              <a:rPr lang="en-US" smtClean="0"/>
              <a:t>To get a lower rate, shipment consolidation may occur:  aggregating customer orders across time or place or both</a:t>
            </a:r>
          </a:p>
          <a:p>
            <a:pPr lvl="2">
              <a:buFont typeface="Calibri" pitchFamily="34" charset="0"/>
              <a:buChar char="–"/>
            </a:pPr>
            <a:endParaRPr lang="en-US" smtClean="0"/>
          </a:p>
          <a:p>
            <a:pPr lvl="1">
              <a:buFont typeface="Arial" pitchFamily="34" charset="0"/>
              <a:buChar char="•"/>
            </a:pPr>
            <a:endParaRPr lang="en-US" smtClean="0"/>
          </a:p>
        </p:txBody>
      </p:sp>
      <p:sp>
        <p:nvSpPr>
          <p:cNvPr id="75779"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13-</a:t>
            </a:r>
            <a:fld id="{8F94FC63-F38B-44FF-8865-89CE05CC8023}" type="slidenum">
              <a:rPr lang="en-US"/>
              <a:pPr>
                <a:defRPr/>
              </a:pPr>
              <a:t>25</a:t>
            </a:fld>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p:txBody>
          <a:bodyPr/>
          <a:lstStyle/>
          <a:p>
            <a:r>
              <a:rPr lang="en-US" sz="4000" dirty="0" smtClean="0"/>
              <a:t>Consolidation of Shipments</a:t>
            </a:r>
            <a:endParaRPr lang="en-US" sz="4000" dirty="0">
              <a:solidFill>
                <a:srgbClr val="000080"/>
              </a:solidFill>
            </a:endParaRPr>
          </a:p>
        </p:txBody>
      </p:sp>
      <p:pic>
        <p:nvPicPr>
          <p:cNvPr id="414723" name="Picture 3" descr="fig7-13"/>
          <p:cNvPicPr>
            <a:picLocks noGrp="1" noChangeAspect="1" noChangeArrowheads="1"/>
          </p:cNvPicPr>
          <p:nvPr>
            <p:ph idx="1"/>
          </p:nvPr>
        </p:nvPicPr>
        <p:blipFill>
          <a:blip r:embed="rId3" cstate="print"/>
          <a:srcRect/>
          <a:stretch>
            <a:fillRect/>
          </a:stretch>
        </p:blipFill>
        <p:spPr>
          <a:xfrm>
            <a:off x="457200" y="1676399"/>
            <a:ext cx="8477883" cy="4267717"/>
          </a:xfrm>
          <a:noFill/>
          <a:ln/>
        </p:spPr>
      </p:pic>
      <p:sp>
        <p:nvSpPr>
          <p:cNvPr id="4" name="Footer Placeholder 4"/>
          <p:cNvSpPr>
            <a:spLocks noGrp="1"/>
          </p:cNvSpPr>
          <p:nvPr>
            <p:ph type="ftr" sz="quarter" idx="10"/>
          </p:nvPr>
        </p:nvSpPr>
        <p:spPr/>
        <p:txBody>
          <a:bodyPr/>
          <a:lstStyle/>
          <a:p>
            <a:r>
              <a:rPr lang="en-US"/>
              <a:t>© 2008 Prentice Hall</a:t>
            </a:r>
          </a:p>
        </p:txBody>
      </p:sp>
      <p:sp>
        <p:nvSpPr>
          <p:cNvPr id="5" name="Slide Number Placeholder 5"/>
          <p:cNvSpPr>
            <a:spLocks noGrp="1"/>
          </p:cNvSpPr>
          <p:nvPr>
            <p:ph type="sldNum" sz="quarter" idx="11"/>
          </p:nvPr>
        </p:nvSpPr>
        <p:spPr/>
        <p:txBody>
          <a:bodyPr/>
          <a:lstStyle/>
          <a:p>
            <a:r>
              <a:rPr lang="en-US"/>
              <a:t>7-</a:t>
            </a:r>
            <a:fld id="{70565FA7-BBEE-4574-8321-BBAA86843705}" type="slidenum">
              <a:rPr lang="en-US"/>
              <a:pPr/>
              <a:t>26</a:t>
            </a:fld>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p:txBody>
          <a:bodyPr/>
          <a:lstStyle/>
          <a:p>
            <a:r>
              <a:rPr lang="en-US" sz="4000" dirty="0" smtClean="0"/>
              <a:t>Consolidation of Shipments</a:t>
            </a:r>
            <a:endParaRPr lang="en-US" sz="4000" dirty="0">
              <a:solidFill>
                <a:srgbClr val="000080"/>
              </a:solidFill>
            </a:endParaRPr>
          </a:p>
        </p:txBody>
      </p:sp>
      <p:sp>
        <p:nvSpPr>
          <p:cNvPr id="4" name="Footer Placeholder 4"/>
          <p:cNvSpPr>
            <a:spLocks noGrp="1"/>
          </p:cNvSpPr>
          <p:nvPr>
            <p:ph type="ftr" sz="quarter" idx="10"/>
          </p:nvPr>
        </p:nvSpPr>
        <p:spPr/>
        <p:txBody>
          <a:bodyPr/>
          <a:lstStyle/>
          <a:p>
            <a:r>
              <a:rPr lang="en-US"/>
              <a:t>© 2008 Prentice Hall</a:t>
            </a:r>
          </a:p>
        </p:txBody>
      </p:sp>
      <p:sp>
        <p:nvSpPr>
          <p:cNvPr id="5" name="Slide Number Placeholder 5"/>
          <p:cNvSpPr>
            <a:spLocks noGrp="1"/>
          </p:cNvSpPr>
          <p:nvPr>
            <p:ph type="sldNum" sz="quarter" idx="11"/>
          </p:nvPr>
        </p:nvSpPr>
        <p:spPr/>
        <p:txBody>
          <a:bodyPr/>
          <a:lstStyle/>
          <a:p>
            <a:r>
              <a:rPr lang="en-US"/>
              <a:t>7-</a:t>
            </a:r>
            <a:fld id="{70565FA7-BBEE-4574-8321-BBAA86843705}" type="slidenum">
              <a:rPr lang="en-US"/>
              <a:pPr/>
              <a:t>27</a:t>
            </a:fld>
            <a:endParaRPr lang="en-US"/>
          </a:p>
        </p:txBody>
      </p:sp>
      <p:sp>
        <p:nvSpPr>
          <p:cNvPr id="7" name="TextBox 6"/>
          <p:cNvSpPr txBox="1"/>
          <p:nvPr/>
        </p:nvSpPr>
        <p:spPr>
          <a:xfrm>
            <a:off x="228600" y="1676400"/>
            <a:ext cx="4267200" cy="3046988"/>
          </a:xfrm>
          <a:prstGeom prst="rect">
            <a:avLst/>
          </a:prstGeom>
          <a:noFill/>
        </p:spPr>
        <p:txBody>
          <a:bodyPr wrap="square" rtlCol="0">
            <a:spAutoFit/>
          </a:bodyPr>
          <a:lstStyle/>
          <a:p>
            <a:r>
              <a:rPr lang="en-US" b="1" dirty="0" smtClean="0">
                <a:solidFill>
                  <a:schemeClr val="accent6"/>
                </a:solidFill>
                <a:latin typeface="Arial" pitchFamily="34" charset="0"/>
                <a:cs typeface="Arial" pitchFamily="34" charset="0"/>
              </a:rPr>
              <a:t>Consolidated Operations</a:t>
            </a:r>
          </a:p>
          <a:p>
            <a:pPr>
              <a:buFont typeface="Arial" pitchFamily="34" charset="0"/>
              <a:buChar char="•"/>
            </a:pPr>
            <a:r>
              <a:rPr lang="en-US" dirty="0" smtClean="0">
                <a:solidFill>
                  <a:schemeClr val="accent6"/>
                </a:solidFill>
                <a:latin typeface="Arial" pitchFamily="34" charset="0"/>
                <a:cs typeface="Arial" pitchFamily="34" charset="0"/>
              </a:rPr>
              <a:t>Bus/rail transit</a:t>
            </a:r>
          </a:p>
          <a:p>
            <a:pPr>
              <a:buFont typeface="Arial" pitchFamily="34" charset="0"/>
              <a:buChar char="•"/>
            </a:pPr>
            <a:r>
              <a:rPr lang="en-US" dirty="0" smtClean="0">
                <a:solidFill>
                  <a:schemeClr val="accent6"/>
                </a:solidFill>
                <a:latin typeface="Arial" pitchFamily="34" charset="0"/>
                <a:cs typeface="Arial" pitchFamily="34" charset="0"/>
              </a:rPr>
              <a:t>Carpool</a:t>
            </a:r>
          </a:p>
          <a:p>
            <a:pPr>
              <a:buFont typeface="Arial" pitchFamily="34" charset="0"/>
              <a:buChar char="•"/>
            </a:pPr>
            <a:r>
              <a:rPr lang="en-US" dirty="0" smtClean="0">
                <a:solidFill>
                  <a:schemeClr val="accent6"/>
                </a:solidFill>
                <a:latin typeface="Arial" pitchFamily="34" charset="0"/>
                <a:cs typeface="Arial" pitchFamily="34" charset="0"/>
              </a:rPr>
              <a:t>LTL</a:t>
            </a:r>
          </a:p>
          <a:p>
            <a:pPr>
              <a:buFont typeface="Arial" pitchFamily="34" charset="0"/>
              <a:buChar char="•"/>
            </a:pPr>
            <a:r>
              <a:rPr lang="en-US" dirty="0" smtClean="0">
                <a:solidFill>
                  <a:schemeClr val="accent6"/>
                </a:solidFill>
                <a:latin typeface="Arial" pitchFamily="34" charset="0"/>
                <a:cs typeface="Arial" pitchFamily="34" charset="0"/>
              </a:rPr>
              <a:t>Rail</a:t>
            </a:r>
          </a:p>
          <a:p>
            <a:pPr>
              <a:buFont typeface="Arial" pitchFamily="34" charset="0"/>
              <a:buChar char="•"/>
            </a:pPr>
            <a:r>
              <a:rPr lang="en-US" dirty="0" smtClean="0">
                <a:solidFill>
                  <a:schemeClr val="accent6"/>
                </a:solidFill>
                <a:latin typeface="Arial" pitchFamily="34" charset="0"/>
                <a:cs typeface="Arial" pitchFamily="34" charset="0"/>
              </a:rPr>
              <a:t>Airlines</a:t>
            </a:r>
          </a:p>
          <a:p>
            <a:pPr>
              <a:buFont typeface="Arial" pitchFamily="34" charset="0"/>
              <a:buChar char="•"/>
            </a:pPr>
            <a:r>
              <a:rPr lang="en-US" dirty="0" smtClean="0">
                <a:solidFill>
                  <a:schemeClr val="accent6"/>
                </a:solidFill>
                <a:latin typeface="Arial" pitchFamily="34" charset="0"/>
                <a:cs typeface="Arial" pitchFamily="34" charset="0"/>
              </a:rPr>
              <a:t>Ocean carriers / liner service</a:t>
            </a:r>
          </a:p>
          <a:p>
            <a:pPr>
              <a:buFont typeface="Arial" pitchFamily="34" charset="0"/>
              <a:buChar char="•"/>
            </a:pPr>
            <a:r>
              <a:rPr lang="en-US" dirty="0" smtClean="0">
                <a:solidFill>
                  <a:schemeClr val="accent6"/>
                </a:solidFill>
                <a:latin typeface="Arial" pitchFamily="34" charset="0"/>
                <a:cs typeface="Arial" pitchFamily="34" charset="0"/>
              </a:rPr>
              <a:t>Package delivery</a:t>
            </a:r>
          </a:p>
        </p:txBody>
      </p:sp>
      <p:sp>
        <p:nvSpPr>
          <p:cNvPr id="8" name="TextBox 7"/>
          <p:cNvSpPr txBox="1"/>
          <p:nvPr/>
        </p:nvSpPr>
        <p:spPr>
          <a:xfrm>
            <a:off x="4876800" y="1676400"/>
            <a:ext cx="4038600" cy="3046988"/>
          </a:xfrm>
          <a:prstGeom prst="rect">
            <a:avLst/>
          </a:prstGeom>
          <a:noFill/>
        </p:spPr>
        <p:txBody>
          <a:bodyPr wrap="square" rtlCol="0">
            <a:spAutoFit/>
          </a:bodyPr>
          <a:lstStyle/>
          <a:p>
            <a:r>
              <a:rPr lang="en-US" b="1" dirty="0" smtClean="0">
                <a:solidFill>
                  <a:schemeClr val="accent6"/>
                </a:solidFill>
                <a:latin typeface="Arial" pitchFamily="34" charset="0"/>
                <a:cs typeface="Arial" pitchFamily="34" charset="0"/>
              </a:rPr>
              <a:t>Direct Operations</a:t>
            </a:r>
          </a:p>
          <a:p>
            <a:pPr>
              <a:buFont typeface="Arial" pitchFamily="34" charset="0"/>
              <a:buChar char="•"/>
            </a:pPr>
            <a:r>
              <a:rPr lang="en-US" dirty="0" smtClean="0">
                <a:solidFill>
                  <a:schemeClr val="accent6"/>
                </a:solidFill>
                <a:latin typeface="+mn-lt"/>
              </a:rPr>
              <a:t>Taxi</a:t>
            </a:r>
          </a:p>
          <a:p>
            <a:pPr>
              <a:buFont typeface="Arial" pitchFamily="34" charset="0"/>
              <a:buChar char="•"/>
            </a:pPr>
            <a:r>
              <a:rPr lang="en-US" dirty="0" smtClean="0">
                <a:solidFill>
                  <a:schemeClr val="accent6"/>
                </a:solidFill>
                <a:latin typeface="+mn-lt"/>
              </a:rPr>
              <a:t>Private car</a:t>
            </a:r>
          </a:p>
          <a:p>
            <a:pPr>
              <a:buFont typeface="Arial" pitchFamily="34" charset="0"/>
              <a:buChar char="•"/>
            </a:pPr>
            <a:r>
              <a:rPr lang="en-US" dirty="0" smtClean="0">
                <a:solidFill>
                  <a:schemeClr val="accent6"/>
                </a:solidFill>
                <a:latin typeface="+mn-lt"/>
              </a:rPr>
              <a:t>TL</a:t>
            </a:r>
          </a:p>
          <a:p>
            <a:pPr>
              <a:buFont typeface="Arial" pitchFamily="34" charset="0"/>
              <a:buChar char="•"/>
            </a:pPr>
            <a:r>
              <a:rPr lang="en-US" dirty="0" smtClean="0">
                <a:solidFill>
                  <a:schemeClr val="accent6"/>
                </a:solidFill>
                <a:latin typeface="+mn-lt"/>
              </a:rPr>
              <a:t>Unit trains</a:t>
            </a:r>
          </a:p>
          <a:p>
            <a:pPr>
              <a:buFont typeface="Arial" pitchFamily="34" charset="0"/>
              <a:buChar char="•"/>
            </a:pPr>
            <a:r>
              <a:rPr lang="en-US" dirty="0" smtClean="0">
                <a:solidFill>
                  <a:schemeClr val="accent6"/>
                </a:solidFill>
                <a:latin typeface="+mn-lt"/>
              </a:rPr>
              <a:t>Charter /private planes</a:t>
            </a:r>
          </a:p>
          <a:p>
            <a:pPr>
              <a:buFont typeface="Arial" pitchFamily="34" charset="0"/>
              <a:buChar char="•"/>
            </a:pPr>
            <a:r>
              <a:rPr lang="en-US" dirty="0" smtClean="0">
                <a:solidFill>
                  <a:schemeClr val="accent6"/>
                </a:solidFill>
                <a:latin typeface="+mn-lt"/>
              </a:rPr>
              <a:t>Tramp services</a:t>
            </a:r>
          </a:p>
          <a:p>
            <a:pPr>
              <a:buFont typeface="Arial" pitchFamily="34" charset="0"/>
              <a:buChar char="•"/>
            </a:pPr>
            <a:r>
              <a:rPr lang="en-US" dirty="0" smtClean="0">
                <a:solidFill>
                  <a:schemeClr val="accent6"/>
                </a:solidFill>
                <a:latin typeface="+mn-lt"/>
              </a:rPr>
              <a:t>Courier</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p:txBody>
          <a:bodyPr/>
          <a:lstStyle/>
          <a:p>
            <a:r>
              <a:rPr lang="en-US" sz="4000" dirty="0"/>
              <a:t>Freight Payment and Audit Services</a:t>
            </a:r>
          </a:p>
        </p:txBody>
      </p:sp>
      <p:sp>
        <p:nvSpPr>
          <p:cNvPr id="403459" name="Rectangle 3"/>
          <p:cNvSpPr>
            <a:spLocks noGrp="1" noChangeArrowheads="1"/>
          </p:cNvSpPr>
          <p:nvPr>
            <p:ph idx="1"/>
          </p:nvPr>
        </p:nvSpPr>
        <p:spPr/>
        <p:txBody>
          <a:bodyPr/>
          <a:lstStyle/>
          <a:p>
            <a:r>
              <a:rPr lang="en-US"/>
              <a:t>Freight bills must be paid within a specific number of days</a:t>
            </a:r>
          </a:p>
          <a:p>
            <a:r>
              <a:rPr lang="en-US"/>
              <a:t>Payment services are used</a:t>
            </a:r>
          </a:p>
          <a:p>
            <a:pPr lvl="2"/>
            <a:r>
              <a:rPr lang="en-US"/>
              <a:t>To detect duplicate billings</a:t>
            </a:r>
          </a:p>
          <a:p>
            <a:pPr lvl="2"/>
            <a:r>
              <a:rPr lang="en-US"/>
              <a:t>To ensure that proper rate was charged</a:t>
            </a:r>
          </a:p>
        </p:txBody>
      </p:sp>
      <p:sp>
        <p:nvSpPr>
          <p:cNvPr id="4" name="Footer Placeholder 4"/>
          <p:cNvSpPr>
            <a:spLocks noGrp="1"/>
          </p:cNvSpPr>
          <p:nvPr>
            <p:ph type="ftr" sz="quarter" idx="10"/>
          </p:nvPr>
        </p:nvSpPr>
        <p:spPr/>
        <p:txBody>
          <a:bodyPr/>
          <a:lstStyle/>
          <a:p>
            <a:r>
              <a:rPr lang="en-US"/>
              <a:t>© 2008 Prentice Hall</a:t>
            </a:r>
          </a:p>
        </p:txBody>
      </p:sp>
      <p:sp>
        <p:nvSpPr>
          <p:cNvPr id="5" name="Slide Number Placeholder 5"/>
          <p:cNvSpPr>
            <a:spLocks noGrp="1"/>
          </p:cNvSpPr>
          <p:nvPr>
            <p:ph type="sldNum" sz="quarter" idx="11"/>
          </p:nvPr>
        </p:nvSpPr>
        <p:spPr/>
        <p:txBody>
          <a:bodyPr/>
          <a:lstStyle/>
          <a:p>
            <a:r>
              <a:rPr lang="en-US"/>
              <a:t>7-</a:t>
            </a:r>
            <a:fld id="{D05BB252-FE2E-42D9-A368-D0EDB29ACA4F}" type="slidenum">
              <a:rPr lang="en-US"/>
              <a:pPr/>
              <a:t>28</a:t>
            </a:fld>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p:txBody>
          <a:bodyPr/>
          <a:lstStyle/>
          <a:p>
            <a:r>
              <a:rPr lang="en-US" sz="4000" dirty="0"/>
              <a:t>Demurrage and Detention</a:t>
            </a:r>
          </a:p>
        </p:txBody>
      </p:sp>
      <p:sp>
        <p:nvSpPr>
          <p:cNvPr id="410627" name="Rectangle 3"/>
          <p:cNvSpPr>
            <a:spLocks noGrp="1" noChangeArrowheads="1"/>
          </p:cNvSpPr>
          <p:nvPr>
            <p:ph idx="1"/>
          </p:nvPr>
        </p:nvSpPr>
        <p:spPr/>
        <p:txBody>
          <a:bodyPr/>
          <a:lstStyle/>
          <a:p>
            <a:r>
              <a:rPr lang="en-US" dirty="0"/>
              <a:t>Demurrage is a penalty payment made to the railroad for keeping a railcar beyond the time when it should be released back to railroad</a:t>
            </a:r>
          </a:p>
          <a:p>
            <a:r>
              <a:rPr lang="en-US" dirty="0"/>
              <a:t>Detention is the word used in the trucking industry</a:t>
            </a:r>
          </a:p>
          <a:p>
            <a:r>
              <a:rPr lang="en-US" dirty="0"/>
              <a:t>Carriers do not want equipment used as temporary warehouse by shipper or consignee</a:t>
            </a:r>
            <a:endParaRPr lang="en-US" dirty="0">
              <a:solidFill>
                <a:srgbClr val="1E6DE2"/>
              </a:solidFill>
            </a:endParaRPr>
          </a:p>
        </p:txBody>
      </p:sp>
      <p:sp>
        <p:nvSpPr>
          <p:cNvPr id="4" name="Footer Placeholder 4"/>
          <p:cNvSpPr>
            <a:spLocks noGrp="1"/>
          </p:cNvSpPr>
          <p:nvPr>
            <p:ph type="ftr" sz="quarter" idx="10"/>
          </p:nvPr>
        </p:nvSpPr>
        <p:spPr/>
        <p:txBody>
          <a:bodyPr/>
          <a:lstStyle/>
          <a:p>
            <a:r>
              <a:rPr lang="en-US"/>
              <a:t>© 2008 Prentice Hall</a:t>
            </a:r>
          </a:p>
        </p:txBody>
      </p:sp>
      <p:sp>
        <p:nvSpPr>
          <p:cNvPr id="5" name="Slide Number Placeholder 5"/>
          <p:cNvSpPr>
            <a:spLocks noGrp="1"/>
          </p:cNvSpPr>
          <p:nvPr>
            <p:ph type="sldNum" sz="quarter" idx="11"/>
          </p:nvPr>
        </p:nvSpPr>
        <p:spPr/>
        <p:txBody>
          <a:bodyPr/>
          <a:lstStyle/>
          <a:p>
            <a:r>
              <a:rPr lang="en-US"/>
              <a:t>7-</a:t>
            </a:r>
            <a:fld id="{7E3A2D66-0349-431A-BA66-846303AE4A9D}" type="slidenum">
              <a:rPr lang="en-US"/>
              <a:pPr/>
              <a:t>29</a:t>
            </a:fld>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1219200" y="274638"/>
            <a:ext cx="7467600" cy="1020762"/>
          </a:xfrm>
        </p:spPr>
        <p:txBody>
          <a:bodyPr/>
          <a:lstStyle/>
          <a:p>
            <a:r>
              <a:rPr lang="en-US" sz="4000" dirty="0" smtClean="0"/>
              <a:t>Transportation </a:t>
            </a:r>
            <a:r>
              <a:rPr lang="en-US" sz="4000" dirty="0"/>
              <a:t>Management</a:t>
            </a:r>
          </a:p>
        </p:txBody>
      </p:sp>
      <p:sp>
        <p:nvSpPr>
          <p:cNvPr id="389123" name="Rectangle 3"/>
          <p:cNvSpPr>
            <a:spLocks noGrp="1" noChangeArrowheads="1"/>
          </p:cNvSpPr>
          <p:nvPr>
            <p:ph sz="half" idx="1"/>
          </p:nvPr>
        </p:nvSpPr>
        <p:spPr>
          <a:xfrm>
            <a:off x="228600" y="1600200"/>
            <a:ext cx="4267200" cy="4530725"/>
          </a:xfrm>
        </p:spPr>
        <p:txBody>
          <a:bodyPr/>
          <a:lstStyle/>
          <a:p>
            <a:pPr>
              <a:spcBef>
                <a:spcPts val="200"/>
              </a:spcBef>
            </a:pPr>
            <a:r>
              <a:rPr lang="en-US" b="1" dirty="0"/>
              <a:t>Key Terms</a:t>
            </a:r>
          </a:p>
          <a:p>
            <a:pPr lvl="1">
              <a:spcBef>
                <a:spcPts val="200"/>
              </a:spcBef>
            </a:pPr>
            <a:r>
              <a:rPr lang="en-US" dirty="0" err="1" smtClean="0"/>
              <a:t>Amodal</a:t>
            </a:r>
            <a:r>
              <a:rPr lang="en-US" dirty="0" smtClean="0"/>
              <a:t> shipper</a:t>
            </a:r>
            <a:endParaRPr lang="en-US" dirty="0"/>
          </a:p>
          <a:p>
            <a:pPr lvl="1">
              <a:spcBef>
                <a:spcPts val="200"/>
              </a:spcBef>
            </a:pPr>
            <a:r>
              <a:rPr lang="en-US" dirty="0"/>
              <a:t>Bill of lading</a:t>
            </a:r>
          </a:p>
          <a:p>
            <a:pPr lvl="1">
              <a:spcBef>
                <a:spcPts val="200"/>
              </a:spcBef>
            </a:pPr>
            <a:r>
              <a:rPr lang="en-US" dirty="0" smtClean="0"/>
              <a:t>Class rate system</a:t>
            </a:r>
          </a:p>
          <a:p>
            <a:pPr lvl="1">
              <a:spcBef>
                <a:spcPts val="200"/>
              </a:spcBef>
            </a:pPr>
            <a:r>
              <a:rPr lang="en-US" dirty="0" smtClean="0"/>
              <a:t>Commodity rate</a:t>
            </a:r>
          </a:p>
          <a:p>
            <a:pPr lvl="1">
              <a:spcBef>
                <a:spcPts val="200"/>
              </a:spcBef>
            </a:pPr>
            <a:r>
              <a:rPr lang="en-US" dirty="0" smtClean="0"/>
              <a:t>Demurrage </a:t>
            </a:r>
            <a:r>
              <a:rPr lang="en-US" dirty="0"/>
              <a:t>and detention</a:t>
            </a:r>
          </a:p>
          <a:p>
            <a:pPr lvl="1">
              <a:spcBef>
                <a:spcPts val="200"/>
              </a:spcBef>
            </a:pPr>
            <a:r>
              <a:rPr lang="en-US" dirty="0" smtClean="0"/>
              <a:t>Density</a:t>
            </a:r>
          </a:p>
          <a:p>
            <a:pPr lvl="1">
              <a:spcBef>
                <a:spcPts val="200"/>
              </a:spcBef>
            </a:pPr>
            <a:r>
              <a:rPr lang="en-US" dirty="0" smtClean="0"/>
              <a:t>Diver</a:t>
            </a:r>
          </a:p>
          <a:p>
            <a:pPr lvl="1">
              <a:spcBef>
                <a:spcPts val="200"/>
              </a:spcBef>
            </a:pPr>
            <a:r>
              <a:rPr lang="en-US" dirty="0" smtClean="0"/>
              <a:t>Documentation</a:t>
            </a:r>
          </a:p>
          <a:p>
            <a:pPr lvl="1">
              <a:spcBef>
                <a:spcPts val="200"/>
              </a:spcBef>
            </a:pPr>
            <a:r>
              <a:rPr lang="en-US" dirty="0" smtClean="0"/>
              <a:t>Expediting</a:t>
            </a:r>
          </a:p>
        </p:txBody>
      </p:sp>
      <p:sp>
        <p:nvSpPr>
          <p:cNvPr id="389124" name="Rectangle 4"/>
          <p:cNvSpPr>
            <a:spLocks noGrp="1" noChangeArrowheads="1"/>
          </p:cNvSpPr>
          <p:nvPr>
            <p:ph sz="half" idx="2"/>
          </p:nvPr>
        </p:nvSpPr>
        <p:spPr>
          <a:xfrm>
            <a:off x="4343400" y="1600200"/>
            <a:ext cx="4343400" cy="4411663"/>
          </a:xfrm>
        </p:spPr>
        <p:txBody>
          <a:bodyPr/>
          <a:lstStyle/>
          <a:p>
            <a:pPr>
              <a:spcBef>
                <a:spcPts val="200"/>
              </a:spcBef>
            </a:pPr>
            <a:r>
              <a:rPr lang="en-US" b="1" dirty="0"/>
              <a:t>Key Terms</a:t>
            </a:r>
          </a:p>
          <a:p>
            <a:pPr lvl="1">
              <a:spcBef>
                <a:spcPts val="200"/>
              </a:spcBef>
            </a:pPr>
            <a:r>
              <a:rPr lang="en-US" dirty="0" smtClean="0"/>
              <a:t>Freight bill</a:t>
            </a:r>
          </a:p>
          <a:p>
            <a:pPr lvl="1">
              <a:spcBef>
                <a:spcPts val="200"/>
              </a:spcBef>
            </a:pPr>
            <a:r>
              <a:rPr lang="en-US" dirty="0" smtClean="0"/>
              <a:t>Freight claims</a:t>
            </a:r>
            <a:endParaRPr lang="en-US" dirty="0"/>
          </a:p>
          <a:p>
            <a:pPr lvl="1">
              <a:spcBef>
                <a:spcPts val="200"/>
              </a:spcBef>
            </a:pPr>
            <a:r>
              <a:rPr lang="en-US" dirty="0"/>
              <a:t>Hazardous material</a:t>
            </a:r>
          </a:p>
          <a:p>
            <a:pPr lvl="1">
              <a:spcBef>
                <a:spcPts val="200"/>
              </a:spcBef>
            </a:pPr>
            <a:r>
              <a:rPr lang="en-US" dirty="0" err="1" smtClean="0"/>
              <a:t>Reconsignment</a:t>
            </a:r>
            <a:endParaRPr lang="en-US" dirty="0" smtClean="0"/>
          </a:p>
          <a:p>
            <a:pPr lvl="1">
              <a:spcBef>
                <a:spcPts val="200"/>
              </a:spcBef>
            </a:pPr>
            <a:r>
              <a:rPr lang="en-US" dirty="0" smtClean="0"/>
              <a:t>Routing</a:t>
            </a:r>
          </a:p>
          <a:p>
            <a:pPr lvl="1">
              <a:spcBef>
                <a:spcPts val="200"/>
              </a:spcBef>
            </a:pPr>
            <a:r>
              <a:rPr lang="en-US" dirty="0" smtClean="0"/>
              <a:t>Routing Guide</a:t>
            </a:r>
          </a:p>
          <a:p>
            <a:pPr lvl="1">
              <a:spcBef>
                <a:spcPts val="200"/>
              </a:spcBef>
            </a:pPr>
            <a:r>
              <a:rPr lang="en-US" dirty="0" err="1" smtClean="0"/>
              <a:t>Stowability</a:t>
            </a:r>
            <a:endParaRPr lang="en-US" dirty="0" smtClean="0"/>
          </a:p>
          <a:p>
            <a:pPr lvl="1">
              <a:spcBef>
                <a:spcPts val="200"/>
              </a:spcBef>
            </a:pPr>
            <a:r>
              <a:rPr lang="en-US" dirty="0" smtClean="0"/>
              <a:t>Tracing</a:t>
            </a:r>
            <a:endParaRPr lang="en-US" dirty="0"/>
          </a:p>
          <a:p>
            <a:pPr lvl="1">
              <a:spcBef>
                <a:spcPts val="200"/>
              </a:spcBef>
            </a:pPr>
            <a:r>
              <a:rPr lang="en-US" dirty="0"/>
              <a:t>Private </a:t>
            </a:r>
            <a:r>
              <a:rPr lang="en-US" dirty="0" smtClean="0"/>
              <a:t>transportation</a:t>
            </a:r>
          </a:p>
          <a:p>
            <a:pPr lvl="1">
              <a:spcBef>
                <a:spcPts val="200"/>
              </a:spcBef>
            </a:pPr>
            <a:r>
              <a:rPr lang="en-US" dirty="0" smtClean="0"/>
              <a:t>Weight break</a:t>
            </a:r>
            <a:endParaRPr lang="en-US" dirty="0"/>
          </a:p>
          <a:p>
            <a:pPr lvl="1">
              <a:buFontTx/>
              <a:buNone/>
            </a:pPr>
            <a:endParaRPr lang="en-US" sz="2800" b="1" dirty="0"/>
          </a:p>
          <a:p>
            <a:pPr lvl="2">
              <a:buFont typeface="Monotype Sorts" pitchFamily="2" charset="2"/>
              <a:buNone/>
            </a:pPr>
            <a:endParaRPr lang="en-US" sz="2400" b="1" dirty="0"/>
          </a:p>
        </p:txBody>
      </p:sp>
      <p:sp>
        <p:nvSpPr>
          <p:cNvPr id="6" name="Slide Number Placeholder 6"/>
          <p:cNvSpPr>
            <a:spLocks noGrp="1"/>
          </p:cNvSpPr>
          <p:nvPr>
            <p:ph type="sldNum" sz="quarter" idx="11"/>
          </p:nvPr>
        </p:nvSpPr>
        <p:spPr/>
        <p:txBody>
          <a:bodyPr/>
          <a:lstStyle/>
          <a:p>
            <a:r>
              <a:rPr lang="en-US"/>
              <a:t>7-</a:t>
            </a:r>
            <a:fld id="{F9795A88-F524-4FB0-BB7A-8ED68B1AD0E4}" type="slidenum">
              <a:rPr lang="en-US"/>
              <a:pPr/>
              <a:t>3</a:t>
            </a:fld>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p:txBody>
          <a:bodyPr/>
          <a:lstStyle/>
          <a:p>
            <a:r>
              <a:rPr lang="en-US" sz="4000" dirty="0"/>
              <a:t>Diversion and </a:t>
            </a:r>
            <a:r>
              <a:rPr lang="en-US" sz="4000" dirty="0" err="1"/>
              <a:t>Reconsignment</a:t>
            </a:r>
            <a:endParaRPr lang="en-US" sz="4000" dirty="0"/>
          </a:p>
        </p:txBody>
      </p:sp>
      <p:sp>
        <p:nvSpPr>
          <p:cNvPr id="405507" name="Rectangle 3"/>
          <p:cNvSpPr>
            <a:spLocks noGrp="1" noChangeArrowheads="1"/>
          </p:cNvSpPr>
          <p:nvPr>
            <p:ph idx="1"/>
          </p:nvPr>
        </p:nvSpPr>
        <p:spPr/>
        <p:txBody>
          <a:bodyPr/>
          <a:lstStyle/>
          <a:p>
            <a:r>
              <a:rPr lang="en-US"/>
              <a:t>Diversion occurs when the shipper notifies the carrier, prior to arrival, of a change in destination</a:t>
            </a:r>
          </a:p>
          <a:p>
            <a:r>
              <a:rPr lang="en-US"/>
              <a:t>Reconsignment occurs when the shipper notifies the carrier, after arrival, of a change in destination</a:t>
            </a:r>
            <a:endParaRPr lang="en-US">
              <a:solidFill>
                <a:srgbClr val="1E6DE2"/>
              </a:solidFill>
            </a:endParaRPr>
          </a:p>
        </p:txBody>
      </p:sp>
      <p:sp>
        <p:nvSpPr>
          <p:cNvPr id="4" name="Footer Placeholder 4"/>
          <p:cNvSpPr>
            <a:spLocks noGrp="1"/>
          </p:cNvSpPr>
          <p:nvPr>
            <p:ph type="ftr" sz="quarter" idx="10"/>
          </p:nvPr>
        </p:nvSpPr>
        <p:spPr/>
        <p:txBody>
          <a:bodyPr/>
          <a:lstStyle/>
          <a:p>
            <a:r>
              <a:rPr lang="en-US"/>
              <a:t>© 2008 Prentice Hall</a:t>
            </a:r>
          </a:p>
        </p:txBody>
      </p:sp>
      <p:sp>
        <p:nvSpPr>
          <p:cNvPr id="5" name="Slide Number Placeholder 5"/>
          <p:cNvSpPr>
            <a:spLocks noGrp="1"/>
          </p:cNvSpPr>
          <p:nvPr>
            <p:ph type="sldNum" sz="quarter" idx="11"/>
          </p:nvPr>
        </p:nvSpPr>
        <p:spPr/>
        <p:txBody>
          <a:bodyPr/>
          <a:lstStyle/>
          <a:p>
            <a:r>
              <a:rPr lang="en-US"/>
              <a:t>7-</a:t>
            </a:r>
            <a:fld id="{835D99D6-6946-43F8-905D-9E8A616D2D63}" type="slidenum">
              <a:rPr lang="en-US"/>
              <a:pPr/>
              <a:t>30</a:t>
            </a:fld>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p:txBody>
          <a:bodyPr/>
          <a:lstStyle/>
          <a:p>
            <a:r>
              <a:rPr lang="en-US" sz="4000" dirty="0"/>
              <a:t>Routing</a:t>
            </a:r>
          </a:p>
        </p:txBody>
      </p:sp>
      <p:sp>
        <p:nvSpPr>
          <p:cNvPr id="404483" name="Rectangle 3"/>
          <p:cNvSpPr>
            <a:spLocks noGrp="1" noChangeArrowheads="1"/>
          </p:cNvSpPr>
          <p:nvPr>
            <p:ph idx="1"/>
          </p:nvPr>
        </p:nvSpPr>
        <p:spPr/>
        <p:txBody>
          <a:bodyPr/>
          <a:lstStyle/>
          <a:p>
            <a:r>
              <a:rPr lang="en-US"/>
              <a:t>Shippers have the right to select the carriers along the route to shipment destination</a:t>
            </a:r>
          </a:p>
          <a:p>
            <a:r>
              <a:rPr lang="en-US"/>
              <a:t>More often need to be specified for hazmat</a:t>
            </a:r>
          </a:p>
          <a:p>
            <a:r>
              <a:rPr lang="en-US"/>
              <a:t>Generally are computer generated</a:t>
            </a:r>
          </a:p>
          <a:p>
            <a:r>
              <a:rPr lang="en-US"/>
              <a:t>Alternative routes and carriers are also important</a:t>
            </a:r>
          </a:p>
        </p:txBody>
      </p:sp>
      <p:sp>
        <p:nvSpPr>
          <p:cNvPr id="4" name="Footer Placeholder 4"/>
          <p:cNvSpPr>
            <a:spLocks noGrp="1"/>
          </p:cNvSpPr>
          <p:nvPr>
            <p:ph type="ftr" sz="quarter" idx="10"/>
          </p:nvPr>
        </p:nvSpPr>
        <p:spPr/>
        <p:txBody>
          <a:bodyPr/>
          <a:lstStyle/>
          <a:p>
            <a:r>
              <a:rPr lang="en-US"/>
              <a:t>© 2008 Prentice Hall</a:t>
            </a:r>
          </a:p>
        </p:txBody>
      </p:sp>
      <p:sp>
        <p:nvSpPr>
          <p:cNvPr id="5" name="Slide Number Placeholder 5"/>
          <p:cNvSpPr>
            <a:spLocks noGrp="1"/>
          </p:cNvSpPr>
          <p:nvPr>
            <p:ph type="sldNum" sz="quarter" idx="11"/>
          </p:nvPr>
        </p:nvSpPr>
        <p:spPr/>
        <p:txBody>
          <a:bodyPr/>
          <a:lstStyle/>
          <a:p>
            <a:r>
              <a:rPr lang="en-US"/>
              <a:t>7-</a:t>
            </a:r>
            <a:fld id="{2F01B94F-CCA8-4D52-AFA4-F23DA1D49113}" type="slidenum">
              <a:rPr lang="en-US"/>
              <a:pPr/>
              <a:t>31</a:t>
            </a:fld>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p:txBody>
          <a:bodyPr/>
          <a:lstStyle/>
          <a:p>
            <a:r>
              <a:rPr lang="en-US" sz="4000" dirty="0"/>
              <a:t>Transportation of Hazardous Materials</a:t>
            </a:r>
          </a:p>
        </p:txBody>
      </p:sp>
      <p:sp>
        <p:nvSpPr>
          <p:cNvPr id="411651" name="Rectangle 3"/>
          <p:cNvSpPr>
            <a:spLocks noGrp="1" noChangeArrowheads="1"/>
          </p:cNvSpPr>
          <p:nvPr>
            <p:ph idx="1"/>
          </p:nvPr>
        </p:nvSpPr>
        <p:spPr/>
        <p:txBody>
          <a:bodyPr/>
          <a:lstStyle/>
          <a:p>
            <a:r>
              <a:rPr lang="en-US"/>
              <a:t>Hazardous material is a substance or material in a quantity and form which may pose an unreasonable risk to health and safety or property when transported in commerce</a:t>
            </a:r>
          </a:p>
          <a:p>
            <a:pPr lvl="1"/>
            <a:r>
              <a:rPr lang="en-US"/>
              <a:t>Must be moved safely</a:t>
            </a:r>
          </a:p>
          <a:p>
            <a:pPr lvl="1"/>
            <a:r>
              <a:rPr lang="en-US"/>
              <a:t>Labeled with placard</a:t>
            </a:r>
          </a:p>
          <a:p>
            <a:pPr lvl="1"/>
            <a:r>
              <a:rPr lang="en-US"/>
              <a:t>Must have 24-hour hotline used in event of spills</a:t>
            </a:r>
          </a:p>
        </p:txBody>
      </p:sp>
      <p:sp>
        <p:nvSpPr>
          <p:cNvPr id="4" name="Footer Placeholder 4"/>
          <p:cNvSpPr>
            <a:spLocks noGrp="1"/>
          </p:cNvSpPr>
          <p:nvPr>
            <p:ph type="ftr" sz="quarter" idx="10"/>
          </p:nvPr>
        </p:nvSpPr>
        <p:spPr/>
        <p:txBody>
          <a:bodyPr/>
          <a:lstStyle/>
          <a:p>
            <a:r>
              <a:rPr lang="en-US"/>
              <a:t>© 2008 Prentice Hall</a:t>
            </a:r>
          </a:p>
        </p:txBody>
      </p:sp>
      <p:sp>
        <p:nvSpPr>
          <p:cNvPr id="5" name="Slide Number Placeholder 5"/>
          <p:cNvSpPr>
            <a:spLocks noGrp="1"/>
          </p:cNvSpPr>
          <p:nvPr>
            <p:ph type="sldNum" sz="quarter" idx="11"/>
          </p:nvPr>
        </p:nvSpPr>
        <p:spPr/>
        <p:txBody>
          <a:bodyPr/>
          <a:lstStyle/>
          <a:p>
            <a:r>
              <a:rPr lang="en-US"/>
              <a:t>7-</a:t>
            </a:r>
            <a:fld id="{40933E92-72D6-4837-91C6-5C41C2985282}" type="slidenum">
              <a:rPr lang="en-US"/>
              <a:pPr/>
              <a:t>32</a:t>
            </a:fld>
            <a:endParaRPr 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a:xfrm>
            <a:off x="6019800" y="1905000"/>
            <a:ext cx="2971800" cy="3048000"/>
          </a:xfrm>
        </p:spPr>
        <p:txBody>
          <a:bodyPr/>
          <a:lstStyle/>
          <a:p>
            <a:r>
              <a:rPr lang="en-US" sz="3300" dirty="0" smtClean="0">
                <a:solidFill>
                  <a:schemeClr val="accent6"/>
                </a:solidFill>
              </a:rPr>
              <a:t>Specialized </a:t>
            </a:r>
            <a:r>
              <a:rPr lang="en-US" sz="3300" dirty="0">
                <a:solidFill>
                  <a:schemeClr val="accent6"/>
                </a:solidFill>
              </a:rPr>
              <a:t>Container with Sump to Capture Hazardous Waste Leaks from Barrels</a:t>
            </a:r>
          </a:p>
        </p:txBody>
      </p:sp>
      <p:pic>
        <p:nvPicPr>
          <p:cNvPr id="412675" name="Picture 3" descr="fig7-12"/>
          <p:cNvPicPr>
            <a:picLocks noGrp="1" noChangeAspect="1" noChangeArrowheads="1"/>
          </p:cNvPicPr>
          <p:nvPr>
            <p:ph idx="1"/>
          </p:nvPr>
        </p:nvPicPr>
        <p:blipFill>
          <a:blip r:embed="rId3" cstate="print"/>
          <a:srcRect/>
          <a:stretch>
            <a:fillRect/>
          </a:stretch>
        </p:blipFill>
        <p:spPr>
          <a:xfrm>
            <a:off x="152400" y="228600"/>
            <a:ext cx="5410200" cy="5410200"/>
          </a:xfrm>
          <a:noFill/>
          <a:ln/>
        </p:spPr>
      </p:pic>
      <p:sp>
        <p:nvSpPr>
          <p:cNvPr id="4" name="Footer Placeholder 4"/>
          <p:cNvSpPr>
            <a:spLocks noGrp="1"/>
          </p:cNvSpPr>
          <p:nvPr>
            <p:ph type="ftr" sz="quarter" idx="10"/>
          </p:nvPr>
        </p:nvSpPr>
        <p:spPr/>
        <p:txBody>
          <a:bodyPr/>
          <a:lstStyle/>
          <a:p>
            <a:r>
              <a:rPr lang="en-US"/>
              <a:t>© 2008 Prentice Hall</a:t>
            </a:r>
          </a:p>
        </p:txBody>
      </p:sp>
      <p:sp>
        <p:nvSpPr>
          <p:cNvPr id="5" name="Slide Number Placeholder 5"/>
          <p:cNvSpPr>
            <a:spLocks noGrp="1"/>
          </p:cNvSpPr>
          <p:nvPr>
            <p:ph type="sldNum" sz="quarter" idx="11"/>
          </p:nvPr>
        </p:nvSpPr>
        <p:spPr/>
        <p:txBody>
          <a:bodyPr/>
          <a:lstStyle/>
          <a:p>
            <a:r>
              <a:rPr lang="en-US"/>
              <a:t>7-</a:t>
            </a:r>
            <a:fld id="{6BEC5AC0-0AC2-4536-8186-BD7CFDE7C32B}" type="slidenum">
              <a:rPr lang="en-US"/>
              <a:pPr/>
              <a:t>33</a:t>
            </a:fld>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p:txBody>
          <a:bodyPr/>
          <a:lstStyle/>
          <a:p>
            <a:r>
              <a:rPr lang="en-US" sz="4000" dirty="0"/>
              <a:t>Tracing and Expediting</a:t>
            </a:r>
          </a:p>
        </p:txBody>
      </p:sp>
      <p:sp>
        <p:nvSpPr>
          <p:cNvPr id="406531" name="Rectangle 3"/>
          <p:cNvSpPr>
            <a:spLocks noGrp="1" noChangeArrowheads="1"/>
          </p:cNvSpPr>
          <p:nvPr>
            <p:ph idx="1"/>
          </p:nvPr>
        </p:nvSpPr>
        <p:spPr>
          <a:xfrm>
            <a:off x="381000" y="1524000"/>
            <a:ext cx="8382000" cy="4411663"/>
          </a:xfrm>
        </p:spPr>
        <p:txBody>
          <a:bodyPr/>
          <a:lstStyle/>
          <a:p>
            <a:r>
              <a:rPr lang="en-US" dirty="0"/>
              <a:t>Tracing is the attempt to locate lost or late shipments</a:t>
            </a:r>
          </a:p>
          <a:p>
            <a:pPr lvl="1"/>
            <a:r>
              <a:rPr lang="en-US" dirty="0"/>
              <a:t>Done by computer at no cost</a:t>
            </a:r>
          </a:p>
          <a:p>
            <a:r>
              <a:rPr lang="en-US" dirty="0"/>
              <a:t>Expediting is rapidly moving a shipment through a carrier’s system.</a:t>
            </a:r>
          </a:p>
          <a:p>
            <a:r>
              <a:rPr lang="en-US" dirty="0"/>
              <a:t>Both of these are less likely to be used today since shipments can be pinpointed en route and carriers provide better on-time performance</a:t>
            </a:r>
            <a:endParaRPr lang="en-US" dirty="0">
              <a:solidFill>
                <a:srgbClr val="1E6DE2"/>
              </a:solidFill>
            </a:endParaRPr>
          </a:p>
        </p:txBody>
      </p:sp>
      <p:sp>
        <p:nvSpPr>
          <p:cNvPr id="4" name="Footer Placeholder 4"/>
          <p:cNvSpPr>
            <a:spLocks noGrp="1"/>
          </p:cNvSpPr>
          <p:nvPr>
            <p:ph type="ftr" sz="quarter" idx="10"/>
          </p:nvPr>
        </p:nvSpPr>
        <p:spPr/>
        <p:txBody>
          <a:bodyPr/>
          <a:lstStyle/>
          <a:p>
            <a:r>
              <a:rPr lang="en-US"/>
              <a:t>© 2008 Prentice Hall</a:t>
            </a:r>
          </a:p>
        </p:txBody>
      </p:sp>
      <p:sp>
        <p:nvSpPr>
          <p:cNvPr id="5" name="Slide Number Placeholder 5"/>
          <p:cNvSpPr>
            <a:spLocks noGrp="1"/>
          </p:cNvSpPr>
          <p:nvPr>
            <p:ph type="sldNum" sz="quarter" idx="11"/>
          </p:nvPr>
        </p:nvSpPr>
        <p:spPr/>
        <p:txBody>
          <a:bodyPr/>
          <a:lstStyle/>
          <a:p>
            <a:r>
              <a:rPr lang="en-US"/>
              <a:t>7-</a:t>
            </a:r>
            <a:fld id="{65B9B2C1-5FC9-4F05-8ED2-F267FE5A06FA}" type="slidenum">
              <a:rPr lang="en-US"/>
              <a:pPr/>
              <a:t>34</a:t>
            </a:fld>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p:txBody>
          <a:bodyPr/>
          <a:lstStyle/>
          <a:p>
            <a:r>
              <a:rPr lang="en-US" sz="4000" dirty="0"/>
              <a:t>Loss and Damage</a:t>
            </a:r>
          </a:p>
        </p:txBody>
      </p:sp>
      <p:sp>
        <p:nvSpPr>
          <p:cNvPr id="407555" name="Rectangle 3"/>
          <p:cNvSpPr>
            <a:spLocks noGrp="1" noChangeArrowheads="1"/>
          </p:cNvSpPr>
          <p:nvPr>
            <p:ph idx="1"/>
          </p:nvPr>
        </p:nvSpPr>
        <p:spPr/>
        <p:txBody>
          <a:bodyPr/>
          <a:lstStyle/>
          <a:p>
            <a:r>
              <a:rPr lang="en-US"/>
              <a:t>Shippers and carriers try to resolve first</a:t>
            </a:r>
          </a:p>
          <a:p>
            <a:pPr lvl="1"/>
            <a:r>
              <a:rPr lang="en-US"/>
              <a:t>What is the full actual loss?</a:t>
            </a:r>
          </a:p>
          <a:p>
            <a:pPr lvl="1"/>
            <a:r>
              <a:rPr lang="en-US"/>
              <a:t>Concealed loss or damage</a:t>
            </a:r>
          </a:p>
          <a:p>
            <a:pPr lvl="1"/>
            <a:r>
              <a:rPr lang="en-US"/>
              <a:t>Who takes possession of damaged goods after claim settled?</a:t>
            </a:r>
          </a:p>
          <a:p>
            <a:r>
              <a:rPr lang="en-US"/>
              <a:t>If unresolved, moves to court system</a:t>
            </a:r>
          </a:p>
          <a:p>
            <a:endParaRPr lang="en-US"/>
          </a:p>
        </p:txBody>
      </p:sp>
      <p:sp>
        <p:nvSpPr>
          <p:cNvPr id="4" name="Footer Placeholder 4"/>
          <p:cNvSpPr>
            <a:spLocks noGrp="1"/>
          </p:cNvSpPr>
          <p:nvPr>
            <p:ph type="ftr" sz="quarter" idx="10"/>
          </p:nvPr>
        </p:nvSpPr>
        <p:spPr/>
        <p:txBody>
          <a:bodyPr/>
          <a:lstStyle/>
          <a:p>
            <a:r>
              <a:rPr lang="en-US"/>
              <a:t>© 2008 Prentice Hall</a:t>
            </a:r>
          </a:p>
        </p:txBody>
      </p:sp>
      <p:sp>
        <p:nvSpPr>
          <p:cNvPr id="5" name="Slide Number Placeholder 5"/>
          <p:cNvSpPr>
            <a:spLocks noGrp="1"/>
          </p:cNvSpPr>
          <p:nvPr>
            <p:ph type="sldNum" sz="quarter" idx="11"/>
          </p:nvPr>
        </p:nvSpPr>
        <p:spPr/>
        <p:txBody>
          <a:bodyPr/>
          <a:lstStyle/>
          <a:p>
            <a:r>
              <a:rPr lang="en-US"/>
              <a:t>7-</a:t>
            </a:r>
            <a:fld id="{6D17C1EC-D6E3-4675-AEBE-B6F8E57396B8}" type="slidenum">
              <a:rPr lang="en-US"/>
              <a:pPr/>
              <a:t>35</a:t>
            </a:fld>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p:txBody>
          <a:bodyPr/>
          <a:lstStyle/>
          <a:p>
            <a:r>
              <a:rPr lang="en-US" sz="4000" dirty="0"/>
              <a:t>Transit Privileges</a:t>
            </a:r>
          </a:p>
        </p:txBody>
      </p:sp>
      <p:sp>
        <p:nvSpPr>
          <p:cNvPr id="408579" name="Rectangle 3"/>
          <p:cNvSpPr>
            <a:spLocks noGrp="1" noChangeArrowheads="1"/>
          </p:cNvSpPr>
          <p:nvPr>
            <p:ph idx="1"/>
          </p:nvPr>
        </p:nvSpPr>
        <p:spPr/>
        <p:txBody>
          <a:bodyPr/>
          <a:lstStyle/>
          <a:p>
            <a:r>
              <a:rPr lang="en-US"/>
              <a:t>Transit privileges allow cargo to be stopped en route between origin and destination to be unloaded, stored, or processed and then reloaded for delivery to original destination</a:t>
            </a:r>
          </a:p>
          <a:p>
            <a:r>
              <a:rPr lang="en-US"/>
              <a:t>Often used in household goods moving and storage industry</a:t>
            </a:r>
            <a:endParaRPr lang="en-US">
              <a:solidFill>
                <a:srgbClr val="1E6DE2"/>
              </a:solidFill>
            </a:endParaRPr>
          </a:p>
        </p:txBody>
      </p:sp>
      <p:sp>
        <p:nvSpPr>
          <p:cNvPr id="4" name="Footer Placeholder 4"/>
          <p:cNvSpPr>
            <a:spLocks noGrp="1"/>
          </p:cNvSpPr>
          <p:nvPr>
            <p:ph type="ftr" sz="quarter" idx="10"/>
          </p:nvPr>
        </p:nvSpPr>
        <p:spPr/>
        <p:txBody>
          <a:bodyPr/>
          <a:lstStyle/>
          <a:p>
            <a:r>
              <a:rPr lang="en-US"/>
              <a:t>© 2008 Prentice Hall</a:t>
            </a:r>
          </a:p>
        </p:txBody>
      </p:sp>
      <p:sp>
        <p:nvSpPr>
          <p:cNvPr id="5" name="Slide Number Placeholder 5"/>
          <p:cNvSpPr>
            <a:spLocks noGrp="1"/>
          </p:cNvSpPr>
          <p:nvPr>
            <p:ph type="sldNum" sz="quarter" idx="11"/>
          </p:nvPr>
        </p:nvSpPr>
        <p:spPr/>
        <p:txBody>
          <a:bodyPr/>
          <a:lstStyle/>
          <a:p>
            <a:r>
              <a:rPr lang="en-US"/>
              <a:t>7-</a:t>
            </a:r>
            <a:fld id="{A41DEB33-EAEA-4FE3-89A5-0828638A5C72}" type="slidenum">
              <a:rPr lang="en-US"/>
              <a:pPr/>
              <a:t>36</a:t>
            </a:fld>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p:txBody>
          <a:bodyPr/>
          <a:lstStyle/>
          <a:p>
            <a:r>
              <a:rPr lang="en-US" sz="4000" dirty="0"/>
              <a:t>Reparations</a:t>
            </a:r>
          </a:p>
        </p:txBody>
      </p:sp>
      <p:sp>
        <p:nvSpPr>
          <p:cNvPr id="409603" name="Rectangle 3"/>
          <p:cNvSpPr>
            <a:spLocks noGrp="1" noChangeArrowheads="1"/>
          </p:cNvSpPr>
          <p:nvPr>
            <p:ph idx="1"/>
          </p:nvPr>
        </p:nvSpPr>
        <p:spPr/>
        <p:txBody>
          <a:bodyPr/>
          <a:lstStyle/>
          <a:p>
            <a:r>
              <a:rPr lang="en-US"/>
              <a:t>Reparations</a:t>
            </a:r>
            <a:r>
              <a:rPr lang="en-US">
                <a:solidFill>
                  <a:srgbClr val="1E6DE2"/>
                </a:solidFill>
              </a:rPr>
              <a:t> </a:t>
            </a:r>
            <a:r>
              <a:rPr lang="en-US"/>
              <a:t>are payments made to a shipper by a carrier that has charged illegally high rates in the past</a:t>
            </a:r>
          </a:p>
          <a:p>
            <a:r>
              <a:rPr lang="en-US"/>
              <a:t>Also collected when carriers do not live up to terms of contracts with shippers</a:t>
            </a:r>
            <a:endParaRPr lang="en-US">
              <a:solidFill>
                <a:srgbClr val="1E6DE2"/>
              </a:solidFill>
            </a:endParaRPr>
          </a:p>
        </p:txBody>
      </p:sp>
      <p:sp>
        <p:nvSpPr>
          <p:cNvPr id="4" name="Footer Placeholder 4"/>
          <p:cNvSpPr>
            <a:spLocks noGrp="1"/>
          </p:cNvSpPr>
          <p:nvPr>
            <p:ph type="ftr" sz="quarter" idx="10"/>
          </p:nvPr>
        </p:nvSpPr>
        <p:spPr/>
        <p:txBody>
          <a:bodyPr/>
          <a:lstStyle/>
          <a:p>
            <a:r>
              <a:rPr lang="en-US"/>
              <a:t>© 2008 Prentice Hall</a:t>
            </a:r>
          </a:p>
        </p:txBody>
      </p:sp>
      <p:sp>
        <p:nvSpPr>
          <p:cNvPr id="5" name="Slide Number Placeholder 5"/>
          <p:cNvSpPr>
            <a:spLocks noGrp="1"/>
          </p:cNvSpPr>
          <p:nvPr>
            <p:ph type="sldNum" sz="quarter" idx="11"/>
          </p:nvPr>
        </p:nvSpPr>
        <p:spPr/>
        <p:txBody>
          <a:bodyPr/>
          <a:lstStyle/>
          <a:p>
            <a:r>
              <a:rPr lang="en-US"/>
              <a:t>7-</a:t>
            </a:r>
            <a:fld id="{4056081B-587D-4941-B498-CDA2DB4860A1}" type="slidenum">
              <a:rPr lang="en-US"/>
              <a:pPr/>
              <a:t>37</a:t>
            </a:fld>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p:txBody>
          <a:bodyPr/>
          <a:lstStyle/>
          <a:p>
            <a:r>
              <a:rPr lang="en-US" sz="4000" dirty="0" smtClean="0"/>
              <a:t>Transportation Service Quality</a:t>
            </a:r>
          </a:p>
        </p:txBody>
      </p:sp>
      <p:sp>
        <p:nvSpPr>
          <p:cNvPr id="86018" name="Rectangle 3"/>
          <p:cNvSpPr>
            <a:spLocks noGrp="1" noChangeArrowheads="1"/>
          </p:cNvSpPr>
          <p:nvPr>
            <p:ph idx="1"/>
          </p:nvPr>
        </p:nvSpPr>
        <p:spPr>
          <a:xfrm>
            <a:off x="457200" y="1600200"/>
            <a:ext cx="8229600" cy="4800600"/>
          </a:xfrm>
        </p:spPr>
        <p:txBody>
          <a:bodyPr/>
          <a:lstStyle/>
          <a:p>
            <a:r>
              <a:rPr lang="en-US" smtClean="0"/>
              <a:t>Macroenvironmental changes have caused organizations to demand higher levels of service quality</a:t>
            </a:r>
          </a:p>
          <a:p>
            <a:r>
              <a:rPr lang="en-US" smtClean="0"/>
              <a:t>Economic deregulation allowed for both price and service competition resulting in a need to measure performance</a:t>
            </a:r>
          </a:p>
          <a:p>
            <a:r>
              <a:rPr lang="en-US" smtClean="0"/>
              <a:t>Can measure performance through the use a performance scorecard</a:t>
            </a:r>
          </a:p>
        </p:txBody>
      </p:sp>
      <p:sp>
        <p:nvSpPr>
          <p:cNvPr id="86019"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13-</a:t>
            </a:r>
            <a:fld id="{914A230D-2EE4-46A3-A9D0-5FD76107D3B9}" type="slidenum">
              <a:rPr lang="en-US"/>
              <a:pPr>
                <a:defRPr/>
              </a:pPr>
              <a:t>38</a:t>
            </a:fld>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p:txBody>
          <a:bodyPr/>
          <a:lstStyle/>
          <a:p>
            <a:r>
              <a:rPr lang="en-US" sz="3300" dirty="0" smtClean="0"/>
              <a:t>Example </a:t>
            </a:r>
            <a:r>
              <a:rPr lang="en-US" sz="3300" dirty="0" smtClean="0"/>
              <a:t>of a Carrier Performance Scorecard</a:t>
            </a:r>
            <a:endParaRPr lang="en-US" sz="3300" dirty="0" smtClean="0">
              <a:solidFill>
                <a:srgbClr val="000080"/>
              </a:solidFill>
            </a:endParaRPr>
          </a:p>
        </p:txBody>
      </p:sp>
      <p:sp>
        <p:nvSpPr>
          <p:cNvPr id="88066"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13-</a:t>
            </a:r>
            <a:fld id="{00B10851-0D7C-4CB6-BA84-B9A92400A76D}" type="slidenum">
              <a:rPr lang="en-US"/>
              <a:pPr>
                <a:defRPr/>
              </a:pPr>
              <a:t>39</a:t>
            </a:fld>
            <a:endParaRPr lang="en-US" dirty="0"/>
          </a:p>
        </p:txBody>
      </p:sp>
      <p:pic>
        <p:nvPicPr>
          <p:cNvPr id="88068" name="Picture 2"/>
          <p:cNvPicPr>
            <a:picLocks noGrp="1" noChangeAspect="1" noChangeArrowheads="1"/>
          </p:cNvPicPr>
          <p:nvPr>
            <p:ph idx="1"/>
          </p:nvPr>
        </p:nvPicPr>
        <p:blipFill>
          <a:blip r:embed="rId3" cstate="print"/>
          <a:srcRect/>
          <a:stretch>
            <a:fillRect/>
          </a:stretch>
        </p:blipFill>
        <p:spPr>
          <a:xfrm>
            <a:off x="293688" y="1981200"/>
            <a:ext cx="8697912" cy="3302000"/>
          </a:xfr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en-US" sz="4000" dirty="0" smtClean="0"/>
              <a:t>Transportation Management</a:t>
            </a:r>
          </a:p>
        </p:txBody>
      </p:sp>
      <p:sp>
        <p:nvSpPr>
          <p:cNvPr id="6" name="Slide Number Placeholder 6"/>
          <p:cNvSpPr>
            <a:spLocks noGrp="1"/>
          </p:cNvSpPr>
          <p:nvPr>
            <p:ph type="sldNum" sz="quarter" idx="11"/>
          </p:nvPr>
        </p:nvSpPr>
        <p:spPr/>
        <p:txBody>
          <a:bodyPr/>
          <a:lstStyle/>
          <a:p>
            <a:pPr>
              <a:defRPr/>
            </a:pPr>
            <a:r>
              <a:rPr lang="en-US" dirty="0"/>
              <a:t>13-</a:t>
            </a:r>
            <a:fld id="{DAB3A230-9595-4378-AB4B-3A2023602F6C}" type="slidenum">
              <a:rPr lang="en-US"/>
              <a:pPr>
                <a:defRPr/>
              </a:pPr>
              <a:t>4</a:t>
            </a:fld>
            <a:endParaRPr lang="en-US" dirty="0"/>
          </a:p>
        </p:txBody>
      </p:sp>
      <p:sp>
        <p:nvSpPr>
          <p:cNvPr id="10" name="Rectangle 3"/>
          <p:cNvSpPr>
            <a:spLocks noGrp="1" noChangeArrowheads="1"/>
          </p:cNvSpPr>
          <p:nvPr>
            <p:ph idx="1"/>
          </p:nvPr>
        </p:nvSpPr>
        <p:spPr>
          <a:xfrm>
            <a:off x="381000" y="1524000"/>
            <a:ext cx="8001000" cy="4876800"/>
          </a:xfrm>
        </p:spPr>
        <p:txBody>
          <a:bodyPr rtlCol="0">
            <a:normAutofit fontScale="92500"/>
          </a:bodyPr>
          <a:lstStyle/>
          <a:p>
            <a:pPr fontAlgn="auto">
              <a:spcAft>
                <a:spcPts val="0"/>
              </a:spcAft>
              <a:defRPr/>
            </a:pPr>
            <a:r>
              <a:rPr lang="en-US" b="1" dirty="0" smtClean="0"/>
              <a:t>Transportation management </a:t>
            </a:r>
            <a:r>
              <a:rPr lang="en-US" dirty="0" smtClean="0"/>
              <a:t>refers to the buying and controlling of transportation service by either a shipper or consignee.</a:t>
            </a:r>
          </a:p>
          <a:p>
            <a:pPr fontAlgn="auto">
              <a:spcAft>
                <a:spcPts val="0"/>
              </a:spcAft>
              <a:buFont typeface="Arial" pitchFamily="34" charset="0"/>
              <a:buNone/>
              <a:defRPr/>
            </a:pPr>
            <a:r>
              <a:rPr lang="en-US" dirty="0" smtClean="0">
                <a:solidFill>
                  <a:srgbClr val="1E6DE2"/>
                </a:solidFill>
              </a:rPr>
              <a:t>	</a:t>
            </a:r>
            <a:r>
              <a:rPr lang="en-US" sz="1400" dirty="0" smtClean="0"/>
              <a:t>Source:  John J. Coyle, Edward J. </a:t>
            </a:r>
            <a:r>
              <a:rPr lang="en-US" sz="1400" dirty="0" err="1" smtClean="0"/>
              <a:t>Bardi</a:t>
            </a:r>
            <a:r>
              <a:rPr lang="en-US" sz="1400" dirty="0" smtClean="0"/>
              <a:t>, and Robert A. </a:t>
            </a:r>
            <a:r>
              <a:rPr lang="en-US" sz="1400" dirty="0" err="1" smtClean="0"/>
              <a:t>Novack</a:t>
            </a:r>
            <a:r>
              <a:rPr lang="en-US" sz="1400" dirty="0" smtClean="0"/>
              <a:t>, </a:t>
            </a:r>
            <a:r>
              <a:rPr lang="en-US" sz="1400" i="1" dirty="0" smtClean="0"/>
              <a:t>Transportation</a:t>
            </a:r>
            <a:r>
              <a:rPr lang="en-US" sz="1400" dirty="0" smtClean="0"/>
              <a:t>, 6</a:t>
            </a:r>
            <a:r>
              <a:rPr lang="en-US" sz="1400" baseline="30000" dirty="0" smtClean="0"/>
              <a:t>th</a:t>
            </a:r>
            <a:r>
              <a:rPr lang="en-US" sz="1400" dirty="0" smtClean="0"/>
              <a:t> ed. (Mason, OH:  South-Western, 2006).</a:t>
            </a:r>
            <a:endParaRPr lang="en-US" sz="1400" dirty="0"/>
          </a:p>
          <a:p>
            <a:pPr fontAlgn="auto">
              <a:spcAft>
                <a:spcPts val="0"/>
              </a:spcAft>
              <a:defRPr/>
            </a:pPr>
            <a:r>
              <a:rPr lang="en-US" dirty="0" smtClean="0"/>
              <a:t>Transportation is the most costly logistics activity</a:t>
            </a:r>
          </a:p>
          <a:p>
            <a:pPr fontAlgn="auto">
              <a:spcAft>
                <a:spcPts val="0"/>
              </a:spcAft>
              <a:defRPr/>
            </a:pPr>
            <a:r>
              <a:rPr lang="en-US" dirty="0" smtClean="0"/>
              <a:t>Transportation managers can help:</a:t>
            </a:r>
          </a:p>
          <a:p>
            <a:pPr lvl="1" fontAlgn="auto">
              <a:spcAft>
                <a:spcPts val="0"/>
              </a:spcAft>
              <a:defRPr/>
            </a:pPr>
            <a:r>
              <a:rPr lang="en-US" sz="2600" dirty="0" smtClean="0"/>
              <a:t>Marketing</a:t>
            </a:r>
          </a:p>
          <a:p>
            <a:pPr lvl="1" fontAlgn="auto">
              <a:spcAft>
                <a:spcPts val="0"/>
              </a:spcAft>
              <a:defRPr/>
            </a:pPr>
            <a:r>
              <a:rPr lang="en-US" sz="2600" dirty="0" smtClean="0"/>
              <a:t>Manufacturing</a:t>
            </a:r>
          </a:p>
          <a:p>
            <a:pPr lvl="1" fontAlgn="auto">
              <a:spcAft>
                <a:spcPts val="0"/>
              </a:spcAft>
              <a:defRPr/>
            </a:pPr>
            <a:r>
              <a:rPr lang="en-US" sz="2600" dirty="0" smtClean="0"/>
              <a:t>Outbound shipping</a:t>
            </a:r>
          </a:p>
          <a:p>
            <a:pPr lvl="1" fontAlgn="auto">
              <a:spcAft>
                <a:spcPts val="0"/>
              </a:spcAft>
              <a:defRPr/>
            </a:pPr>
            <a:r>
              <a:rPr lang="en-US" sz="2600" dirty="0" smtClean="0"/>
              <a:t>Purchasing</a:t>
            </a:r>
            <a:endParaRPr lang="en-US" sz="2600"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sz="half" idx="1"/>
          </p:nvPr>
        </p:nvSpPr>
        <p:spPr>
          <a:xfrm>
            <a:off x="685800" y="2057400"/>
            <a:ext cx="8153400" cy="533400"/>
          </a:xfrm>
        </p:spPr>
        <p:txBody>
          <a:bodyPr/>
          <a:lstStyle/>
          <a:p>
            <a:pPr eaLnBrk="1" hangingPunct="1">
              <a:lnSpc>
                <a:spcPct val="90000"/>
              </a:lnSpc>
              <a:spcBef>
                <a:spcPts val="0"/>
              </a:spcBef>
            </a:pPr>
            <a:r>
              <a:rPr lang="en-US" sz="2400" dirty="0" smtClean="0"/>
              <a:t>Located Reno, Nevada (1947)</a:t>
            </a:r>
          </a:p>
        </p:txBody>
      </p:sp>
      <p:sp>
        <p:nvSpPr>
          <p:cNvPr id="27654" name="Slide Number Placeholder 6"/>
          <p:cNvSpPr>
            <a:spLocks noGrp="1"/>
          </p:cNvSpPr>
          <p:nvPr>
            <p:ph type="sldNum" sz="quarter" idx="11"/>
          </p:nvPr>
        </p:nvSpPr>
        <p:spPr/>
        <p:txBody>
          <a:bodyPr/>
          <a:lstStyle/>
          <a:p>
            <a:pPr>
              <a:defRPr/>
            </a:pPr>
            <a:r>
              <a:rPr lang="en-US" smtClean="0"/>
              <a:t>1-</a:t>
            </a:r>
            <a:fld id="{4B4A4A76-BF14-4C17-B849-87FA1E7D9DA6}" type="slidenum">
              <a:rPr lang="en-US" smtClean="0"/>
              <a:pPr>
                <a:defRPr/>
              </a:pPr>
              <a:t>40</a:t>
            </a:fld>
            <a:endParaRPr lang="en-US" smtClean="0"/>
          </a:p>
        </p:txBody>
      </p:sp>
      <p:sp>
        <p:nvSpPr>
          <p:cNvPr id="27655" name="Text Box 5"/>
          <p:cNvSpPr txBox="1">
            <a:spLocks noChangeArrowheads="1"/>
          </p:cNvSpPr>
          <p:nvPr/>
        </p:nvSpPr>
        <p:spPr bwMode="auto">
          <a:xfrm>
            <a:off x="228600" y="1600200"/>
            <a:ext cx="8610600" cy="461665"/>
          </a:xfrm>
          <a:prstGeom prst="rect">
            <a:avLst/>
          </a:prstGeom>
          <a:noFill/>
          <a:ln w="9525" algn="ctr">
            <a:noFill/>
            <a:miter lim="800000"/>
            <a:headEnd/>
            <a:tailEnd/>
          </a:ln>
        </p:spPr>
        <p:txBody>
          <a:bodyPr>
            <a:spAutoFit/>
          </a:bodyPr>
          <a:lstStyle/>
          <a:p>
            <a:pPr>
              <a:spcBef>
                <a:spcPts val="0"/>
              </a:spcBef>
              <a:defRPr/>
            </a:pPr>
            <a:r>
              <a:rPr lang="en-US" b="1" dirty="0" smtClean="0">
                <a:solidFill>
                  <a:schemeClr val="accent6"/>
                </a:solidFill>
                <a:latin typeface="Arial" charset="0"/>
                <a:cs typeface="Arial" charset="0"/>
              </a:rPr>
              <a:t>Company Facts:</a:t>
            </a:r>
            <a:endParaRPr lang="en-US" b="1" dirty="0">
              <a:solidFill>
                <a:schemeClr val="accent6"/>
              </a:solidFill>
              <a:latin typeface="Arial" charset="0"/>
              <a:cs typeface="Arial" charset="0"/>
            </a:endParaRPr>
          </a:p>
        </p:txBody>
      </p:sp>
      <p:sp>
        <p:nvSpPr>
          <p:cNvPr id="10" name="Text Box 5"/>
          <p:cNvSpPr txBox="1">
            <a:spLocks noChangeArrowheads="1"/>
          </p:cNvSpPr>
          <p:nvPr/>
        </p:nvSpPr>
        <p:spPr bwMode="auto">
          <a:xfrm>
            <a:off x="228600" y="2438400"/>
            <a:ext cx="8610600" cy="461665"/>
          </a:xfrm>
          <a:prstGeom prst="rect">
            <a:avLst/>
          </a:prstGeom>
          <a:noFill/>
          <a:ln w="9525" algn="ctr">
            <a:noFill/>
            <a:miter lim="800000"/>
            <a:headEnd/>
            <a:tailEnd/>
          </a:ln>
        </p:spPr>
        <p:txBody>
          <a:bodyPr>
            <a:spAutoFit/>
          </a:bodyPr>
          <a:lstStyle/>
          <a:p>
            <a:pPr>
              <a:spcBef>
                <a:spcPts val="0"/>
              </a:spcBef>
              <a:defRPr/>
            </a:pPr>
            <a:r>
              <a:rPr lang="en-US" b="1" dirty="0" smtClean="0">
                <a:solidFill>
                  <a:schemeClr val="accent6"/>
                </a:solidFill>
                <a:latin typeface="Arial" charset="0"/>
                <a:cs typeface="Arial" charset="0"/>
              </a:rPr>
              <a:t>Existing Product Facts:</a:t>
            </a:r>
            <a:endParaRPr lang="en-US" b="1" dirty="0">
              <a:solidFill>
                <a:schemeClr val="accent6"/>
              </a:solidFill>
              <a:latin typeface="Arial" charset="0"/>
              <a:cs typeface="Arial" charset="0"/>
            </a:endParaRPr>
          </a:p>
        </p:txBody>
      </p:sp>
      <p:sp>
        <p:nvSpPr>
          <p:cNvPr id="14" name="Rectangle 2"/>
          <p:cNvSpPr>
            <a:spLocks noGrp="1" noChangeArrowheads="1"/>
          </p:cNvSpPr>
          <p:nvPr>
            <p:ph type="title"/>
          </p:nvPr>
        </p:nvSpPr>
        <p:spPr>
          <a:xfrm>
            <a:off x="1219200" y="274638"/>
            <a:ext cx="7772400" cy="1020762"/>
          </a:xfrm>
        </p:spPr>
        <p:txBody>
          <a:bodyPr/>
          <a:lstStyle/>
          <a:p>
            <a:r>
              <a:rPr lang="en-US" sz="4000" dirty="0" smtClean="0"/>
              <a:t>Case 7-1 </a:t>
            </a:r>
            <a:r>
              <a:rPr lang="en-US" sz="4000" dirty="0" err="1" smtClean="0"/>
              <a:t>Chippy</a:t>
            </a:r>
            <a:r>
              <a:rPr lang="en-US" sz="4000" dirty="0" smtClean="0"/>
              <a:t> Potato Chip Company</a:t>
            </a:r>
            <a:endParaRPr lang="en-US" sz="4000" dirty="0"/>
          </a:p>
        </p:txBody>
      </p:sp>
      <p:sp>
        <p:nvSpPr>
          <p:cNvPr id="13" name="Rectangle 3"/>
          <p:cNvSpPr>
            <a:spLocks noGrp="1" noChangeArrowheads="1"/>
          </p:cNvSpPr>
          <p:nvPr>
            <p:ph sz="half" idx="1"/>
          </p:nvPr>
        </p:nvSpPr>
        <p:spPr>
          <a:xfrm>
            <a:off x="685800" y="2819400"/>
            <a:ext cx="8153400" cy="1676400"/>
          </a:xfrm>
        </p:spPr>
        <p:txBody>
          <a:bodyPr/>
          <a:lstStyle/>
          <a:p>
            <a:pPr eaLnBrk="1" hangingPunct="1">
              <a:lnSpc>
                <a:spcPct val="90000"/>
              </a:lnSpc>
            </a:pPr>
            <a:r>
              <a:rPr lang="en-US" sz="2400" dirty="0" smtClean="0"/>
              <a:t>Freight Rating: LTL 200</a:t>
            </a:r>
          </a:p>
          <a:p>
            <a:pPr eaLnBrk="1" hangingPunct="1">
              <a:lnSpc>
                <a:spcPct val="90000"/>
              </a:lnSpc>
            </a:pPr>
            <a:r>
              <a:rPr lang="en-US" sz="2400" dirty="0" smtClean="0"/>
              <a:t>Package: 24 5-oz containers in a carton (12” x 12” x 36”), weight 14 lbs.</a:t>
            </a:r>
          </a:p>
          <a:p>
            <a:pPr eaLnBrk="1" hangingPunct="1">
              <a:lnSpc>
                <a:spcPct val="90000"/>
              </a:lnSpc>
            </a:pPr>
            <a:r>
              <a:rPr lang="en-US" sz="2400" dirty="0" smtClean="0"/>
              <a:t>Price: FOB plant $.40/bag</a:t>
            </a:r>
          </a:p>
        </p:txBody>
      </p:sp>
      <p:sp>
        <p:nvSpPr>
          <p:cNvPr id="16" name="Rectangle 3"/>
          <p:cNvSpPr>
            <a:spLocks noGrp="1" noChangeArrowheads="1"/>
          </p:cNvSpPr>
          <p:nvPr>
            <p:ph sz="half" idx="1"/>
          </p:nvPr>
        </p:nvSpPr>
        <p:spPr>
          <a:xfrm>
            <a:off x="685800" y="4953000"/>
            <a:ext cx="8153400" cy="1066800"/>
          </a:xfrm>
        </p:spPr>
        <p:txBody>
          <a:bodyPr/>
          <a:lstStyle/>
          <a:p>
            <a:pPr eaLnBrk="1" hangingPunct="1">
              <a:lnSpc>
                <a:spcPct val="90000"/>
              </a:lnSpc>
            </a:pPr>
            <a:r>
              <a:rPr lang="en-US" sz="2400" dirty="0" smtClean="0"/>
              <a:t>Package: 24 8-oz bags in a carton (1 ft</a:t>
            </a:r>
            <a:r>
              <a:rPr lang="en-US" sz="2400" baseline="30000" dirty="0" smtClean="0"/>
              <a:t>3</a:t>
            </a:r>
            <a:r>
              <a:rPr lang="en-US" sz="2400" dirty="0" smtClean="0"/>
              <a:t>), weight 10 lbs.</a:t>
            </a:r>
          </a:p>
          <a:p>
            <a:pPr eaLnBrk="1" hangingPunct="1">
              <a:lnSpc>
                <a:spcPct val="90000"/>
              </a:lnSpc>
            </a:pPr>
            <a:r>
              <a:rPr lang="en-US" sz="2400" dirty="0" smtClean="0"/>
              <a:t>Price: FOB plant $.40/bag</a:t>
            </a:r>
          </a:p>
        </p:txBody>
      </p:sp>
      <p:sp>
        <p:nvSpPr>
          <p:cNvPr id="17" name="Text Box 5"/>
          <p:cNvSpPr txBox="1">
            <a:spLocks noChangeArrowheads="1"/>
          </p:cNvSpPr>
          <p:nvPr/>
        </p:nvSpPr>
        <p:spPr bwMode="auto">
          <a:xfrm>
            <a:off x="228600" y="4495800"/>
            <a:ext cx="8610600" cy="461665"/>
          </a:xfrm>
          <a:prstGeom prst="rect">
            <a:avLst/>
          </a:prstGeom>
          <a:noFill/>
          <a:ln w="9525" algn="ctr">
            <a:noFill/>
            <a:miter lim="800000"/>
            <a:headEnd/>
            <a:tailEnd/>
          </a:ln>
        </p:spPr>
        <p:txBody>
          <a:bodyPr>
            <a:spAutoFit/>
          </a:bodyPr>
          <a:lstStyle/>
          <a:p>
            <a:pPr>
              <a:spcBef>
                <a:spcPts val="0"/>
              </a:spcBef>
              <a:defRPr/>
            </a:pPr>
            <a:r>
              <a:rPr lang="en-US" b="1" dirty="0" smtClean="0">
                <a:solidFill>
                  <a:schemeClr val="accent6"/>
                </a:solidFill>
                <a:latin typeface="Arial" charset="0"/>
                <a:cs typeface="Arial" charset="0"/>
              </a:rPr>
              <a:t>New Product Facts:</a:t>
            </a:r>
            <a:endParaRPr lang="en-US" b="1" dirty="0">
              <a:solidFill>
                <a:schemeClr val="accent6"/>
              </a:solidFill>
              <a:latin typeface="Arial" charset="0"/>
              <a:cs typeface="Arial"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Slide Number Placeholder 6"/>
          <p:cNvSpPr>
            <a:spLocks noGrp="1"/>
          </p:cNvSpPr>
          <p:nvPr>
            <p:ph type="sldNum" sz="quarter" idx="11"/>
          </p:nvPr>
        </p:nvSpPr>
        <p:spPr/>
        <p:txBody>
          <a:bodyPr/>
          <a:lstStyle/>
          <a:p>
            <a:pPr>
              <a:defRPr/>
            </a:pPr>
            <a:r>
              <a:rPr lang="en-US" smtClean="0"/>
              <a:t>1-</a:t>
            </a:r>
            <a:fld id="{4B4A4A76-BF14-4C17-B849-87FA1E7D9DA6}" type="slidenum">
              <a:rPr lang="en-US" smtClean="0"/>
              <a:pPr>
                <a:defRPr/>
              </a:pPr>
              <a:t>41</a:t>
            </a:fld>
            <a:endParaRPr lang="en-US" smtClean="0"/>
          </a:p>
        </p:txBody>
      </p:sp>
      <p:sp>
        <p:nvSpPr>
          <p:cNvPr id="14" name="Rectangle 2"/>
          <p:cNvSpPr>
            <a:spLocks noGrp="1" noChangeArrowheads="1"/>
          </p:cNvSpPr>
          <p:nvPr>
            <p:ph type="title"/>
          </p:nvPr>
        </p:nvSpPr>
        <p:spPr>
          <a:xfrm>
            <a:off x="1219200" y="274638"/>
            <a:ext cx="7772400" cy="1020762"/>
          </a:xfrm>
        </p:spPr>
        <p:txBody>
          <a:bodyPr/>
          <a:lstStyle/>
          <a:p>
            <a:r>
              <a:rPr lang="en-US" sz="4000" dirty="0" smtClean="0"/>
              <a:t>Case 7-1 </a:t>
            </a:r>
            <a:r>
              <a:rPr lang="en-US" sz="4000" dirty="0" err="1" smtClean="0"/>
              <a:t>Chippy</a:t>
            </a:r>
            <a:r>
              <a:rPr lang="en-US" sz="4000" dirty="0" smtClean="0"/>
              <a:t> Potato Chip Company</a:t>
            </a:r>
            <a:endParaRPr lang="en-US" sz="4000" dirty="0"/>
          </a:p>
        </p:txBody>
      </p:sp>
      <p:sp>
        <p:nvSpPr>
          <p:cNvPr id="16" name="Rectangle 3"/>
          <p:cNvSpPr>
            <a:spLocks noGrp="1" noChangeArrowheads="1"/>
          </p:cNvSpPr>
          <p:nvPr>
            <p:ph sz="half" idx="1"/>
          </p:nvPr>
        </p:nvSpPr>
        <p:spPr>
          <a:xfrm>
            <a:off x="609600" y="2057400"/>
            <a:ext cx="8229600" cy="3962400"/>
          </a:xfrm>
        </p:spPr>
        <p:txBody>
          <a:bodyPr/>
          <a:lstStyle/>
          <a:p>
            <a:pPr eaLnBrk="1" hangingPunct="1">
              <a:lnSpc>
                <a:spcPct val="90000"/>
              </a:lnSpc>
              <a:buNone/>
            </a:pPr>
            <a:r>
              <a:rPr lang="en-US" sz="2400" dirty="0" smtClean="0"/>
              <a:t>#1: If you worked for </a:t>
            </a:r>
            <a:r>
              <a:rPr lang="en-US" sz="2400" dirty="0" err="1" smtClean="0"/>
              <a:t>Chippy</a:t>
            </a:r>
            <a:r>
              <a:rPr lang="en-US" sz="2400" dirty="0" smtClean="0"/>
              <a:t>, what new classification would you ask for? Give your reasons.</a:t>
            </a:r>
          </a:p>
          <a:p>
            <a:pPr eaLnBrk="1" hangingPunct="1">
              <a:lnSpc>
                <a:spcPct val="90000"/>
              </a:lnSpc>
              <a:buNone/>
            </a:pPr>
            <a:r>
              <a:rPr lang="en-US" sz="2400" dirty="0" smtClean="0"/>
              <a:t>#2: Classifications are based on both cost and value of service. From the carriers’ standpoint, how has cost of service changed?</a:t>
            </a:r>
          </a:p>
          <a:p>
            <a:pPr eaLnBrk="1" hangingPunct="1">
              <a:lnSpc>
                <a:spcPct val="90000"/>
              </a:lnSpc>
              <a:buNone/>
            </a:pPr>
            <a:r>
              <a:rPr lang="en-US" sz="2400" dirty="0" smtClean="0"/>
              <a:t>#3: Given the existing LTL classification of 200, how has value of service to the customer changed?</a:t>
            </a:r>
          </a:p>
          <a:p>
            <a:pPr eaLnBrk="1" hangingPunct="1">
              <a:lnSpc>
                <a:spcPct val="90000"/>
              </a:lnSpc>
              <a:buNone/>
            </a:pPr>
            <a:r>
              <a:rPr lang="en-US" sz="2400" dirty="0" smtClean="0"/>
              <a:t>#4: The new tubular containers are much sturdier. If you worked for </a:t>
            </a:r>
            <a:r>
              <a:rPr lang="en-US" sz="2400" dirty="0" err="1" smtClean="0"/>
              <a:t>Chippy</a:t>
            </a:r>
            <a:r>
              <a:rPr lang="en-US" sz="2400" dirty="0" smtClean="0"/>
              <a:t>, how—if at all—would you argue that this factor influences classification?</a:t>
            </a:r>
          </a:p>
        </p:txBody>
      </p:sp>
      <p:sp>
        <p:nvSpPr>
          <p:cNvPr id="11" name="Text Box 5"/>
          <p:cNvSpPr txBox="1">
            <a:spLocks noChangeArrowheads="1"/>
          </p:cNvSpPr>
          <p:nvPr/>
        </p:nvSpPr>
        <p:spPr bwMode="auto">
          <a:xfrm>
            <a:off x="228600" y="1600200"/>
            <a:ext cx="8610600" cy="461665"/>
          </a:xfrm>
          <a:prstGeom prst="rect">
            <a:avLst/>
          </a:prstGeom>
          <a:noFill/>
          <a:ln w="9525" algn="ctr">
            <a:noFill/>
            <a:miter lim="800000"/>
            <a:headEnd/>
            <a:tailEnd/>
          </a:ln>
        </p:spPr>
        <p:txBody>
          <a:bodyPr>
            <a:spAutoFit/>
          </a:bodyPr>
          <a:lstStyle/>
          <a:p>
            <a:pPr>
              <a:spcBef>
                <a:spcPts val="0"/>
              </a:spcBef>
              <a:defRPr/>
            </a:pPr>
            <a:r>
              <a:rPr lang="en-US" b="1" dirty="0" smtClean="0">
                <a:solidFill>
                  <a:schemeClr val="accent6"/>
                </a:solidFill>
                <a:latin typeface="Arial" charset="0"/>
                <a:cs typeface="Arial" charset="0"/>
              </a:rPr>
              <a:t>Discussions:</a:t>
            </a:r>
            <a:endParaRPr lang="en-US" b="1" dirty="0">
              <a:solidFill>
                <a:schemeClr val="accent6"/>
              </a:solidFill>
              <a:latin typeface="Arial" charset="0"/>
              <a:cs typeface="Arial"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Slide Number Placeholder 6"/>
          <p:cNvSpPr>
            <a:spLocks noGrp="1"/>
          </p:cNvSpPr>
          <p:nvPr>
            <p:ph type="sldNum" sz="quarter" idx="11"/>
          </p:nvPr>
        </p:nvSpPr>
        <p:spPr/>
        <p:txBody>
          <a:bodyPr/>
          <a:lstStyle/>
          <a:p>
            <a:pPr>
              <a:defRPr/>
            </a:pPr>
            <a:r>
              <a:rPr lang="en-US" smtClean="0"/>
              <a:t>1-</a:t>
            </a:r>
            <a:fld id="{4B4A4A76-BF14-4C17-B849-87FA1E7D9DA6}" type="slidenum">
              <a:rPr lang="en-US" smtClean="0"/>
              <a:pPr>
                <a:defRPr/>
              </a:pPr>
              <a:t>42</a:t>
            </a:fld>
            <a:endParaRPr lang="en-US" smtClean="0"/>
          </a:p>
        </p:txBody>
      </p:sp>
      <p:sp>
        <p:nvSpPr>
          <p:cNvPr id="14" name="Rectangle 2"/>
          <p:cNvSpPr>
            <a:spLocks noGrp="1" noChangeArrowheads="1"/>
          </p:cNvSpPr>
          <p:nvPr>
            <p:ph type="title"/>
          </p:nvPr>
        </p:nvSpPr>
        <p:spPr>
          <a:xfrm>
            <a:off x="1219200" y="274638"/>
            <a:ext cx="7772400" cy="1020762"/>
          </a:xfrm>
        </p:spPr>
        <p:txBody>
          <a:bodyPr/>
          <a:lstStyle/>
          <a:p>
            <a:r>
              <a:rPr lang="en-US" sz="4000" dirty="0" smtClean="0"/>
              <a:t>Case 7-1 </a:t>
            </a:r>
            <a:r>
              <a:rPr lang="en-US" sz="4000" dirty="0" err="1" smtClean="0"/>
              <a:t>Chippy</a:t>
            </a:r>
            <a:r>
              <a:rPr lang="en-US" sz="4000" dirty="0" smtClean="0"/>
              <a:t> Potato Chip Company</a:t>
            </a:r>
            <a:endParaRPr lang="en-US" sz="4000" dirty="0"/>
          </a:p>
        </p:txBody>
      </p:sp>
      <p:sp>
        <p:nvSpPr>
          <p:cNvPr id="16" name="Rectangle 3"/>
          <p:cNvSpPr>
            <a:spLocks noGrp="1" noChangeArrowheads="1"/>
          </p:cNvSpPr>
          <p:nvPr>
            <p:ph sz="half" idx="1"/>
          </p:nvPr>
        </p:nvSpPr>
        <p:spPr>
          <a:xfrm>
            <a:off x="609600" y="1905000"/>
            <a:ext cx="8229600" cy="4191000"/>
          </a:xfrm>
        </p:spPr>
        <p:txBody>
          <a:bodyPr/>
          <a:lstStyle/>
          <a:p>
            <a:pPr eaLnBrk="1" hangingPunct="1">
              <a:lnSpc>
                <a:spcPct val="90000"/>
              </a:lnSpc>
              <a:buNone/>
            </a:pPr>
            <a:r>
              <a:rPr lang="en-US" sz="2400" dirty="0" smtClean="0"/>
              <a:t>#5: You work for the motor carrier classification bureau and notice that the relationship between the weight of potato chips and the weight of packaging has changed. How, it at all, should this influence changes in the product’s classification?</a:t>
            </a:r>
          </a:p>
          <a:p>
            <a:pPr eaLnBrk="1" hangingPunct="1">
              <a:lnSpc>
                <a:spcPct val="90000"/>
              </a:lnSpc>
              <a:buNone/>
            </a:pPr>
            <a:r>
              <a:rPr lang="en-US" sz="2400" dirty="0" smtClean="0"/>
              <a:t>#6: One of </a:t>
            </a:r>
            <a:r>
              <a:rPr lang="en-US" sz="2400" dirty="0" err="1" smtClean="0"/>
              <a:t>Chippy’s</a:t>
            </a:r>
            <a:r>
              <a:rPr lang="en-US" sz="2400" dirty="0" smtClean="0"/>
              <a:t> own trucks, used for local deliveries, has two axles and an enclosed body measuring (inside) seven feet by eight feet by twenty feet and is limited by law to carrying a load of no more than 8,000 pounds. Because the truck is not supposed to be overloaded, what combinations, expressed in terms of cartons of each, of new- and old-style chips can it legally carry?</a:t>
            </a:r>
          </a:p>
        </p:txBody>
      </p:sp>
      <p:sp>
        <p:nvSpPr>
          <p:cNvPr id="11" name="Text Box 5"/>
          <p:cNvSpPr txBox="1">
            <a:spLocks noChangeArrowheads="1"/>
          </p:cNvSpPr>
          <p:nvPr/>
        </p:nvSpPr>
        <p:spPr bwMode="auto">
          <a:xfrm>
            <a:off x="228600" y="1524000"/>
            <a:ext cx="8610600" cy="461665"/>
          </a:xfrm>
          <a:prstGeom prst="rect">
            <a:avLst/>
          </a:prstGeom>
          <a:noFill/>
          <a:ln w="9525" algn="ctr">
            <a:noFill/>
            <a:miter lim="800000"/>
            <a:headEnd/>
            <a:tailEnd/>
          </a:ln>
        </p:spPr>
        <p:txBody>
          <a:bodyPr>
            <a:spAutoFit/>
          </a:bodyPr>
          <a:lstStyle/>
          <a:p>
            <a:pPr>
              <a:spcBef>
                <a:spcPts val="0"/>
              </a:spcBef>
              <a:defRPr/>
            </a:pPr>
            <a:r>
              <a:rPr lang="en-US" b="1" dirty="0" smtClean="0">
                <a:solidFill>
                  <a:schemeClr val="accent6"/>
                </a:solidFill>
                <a:latin typeface="Arial" charset="0"/>
                <a:cs typeface="Arial" charset="0"/>
              </a:rPr>
              <a:t>Discussions:</a:t>
            </a:r>
            <a:endParaRPr lang="en-US" b="1" dirty="0">
              <a:solidFill>
                <a:schemeClr val="accent6"/>
              </a:solidFill>
              <a:latin typeface="Arial" charset="0"/>
              <a:cs typeface="Arial"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sz="half" idx="1"/>
          </p:nvPr>
        </p:nvSpPr>
        <p:spPr>
          <a:xfrm>
            <a:off x="685800" y="2057400"/>
            <a:ext cx="8153400" cy="533400"/>
          </a:xfrm>
        </p:spPr>
        <p:txBody>
          <a:bodyPr/>
          <a:lstStyle/>
          <a:p>
            <a:pPr eaLnBrk="1" hangingPunct="1">
              <a:lnSpc>
                <a:spcPct val="90000"/>
              </a:lnSpc>
              <a:spcBef>
                <a:spcPts val="0"/>
              </a:spcBef>
            </a:pPr>
            <a:r>
              <a:rPr lang="en-US" sz="2400" dirty="0" smtClean="0"/>
              <a:t>Located Munich, Germany</a:t>
            </a:r>
          </a:p>
        </p:txBody>
      </p:sp>
      <p:sp>
        <p:nvSpPr>
          <p:cNvPr id="27654" name="Slide Number Placeholder 6"/>
          <p:cNvSpPr>
            <a:spLocks noGrp="1"/>
          </p:cNvSpPr>
          <p:nvPr>
            <p:ph type="sldNum" sz="quarter" idx="11"/>
          </p:nvPr>
        </p:nvSpPr>
        <p:spPr/>
        <p:txBody>
          <a:bodyPr/>
          <a:lstStyle/>
          <a:p>
            <a:pPr>
              <a:defRPr/>
            </a:pPr>
            <a:r>
              <a:rPr lang="en-US" smtClean="0"/>
              <a:t>1-</a:t>
            </a:r>
            <a:fld id="{4B4A4A76-BF14-4C17-B849-87FA1E7D9DA6}" type="slidenum">
              <a:rPr lang="en-US" smtClean="0"/>
              <a:pPr>
                <a:defRPr/>
              </a:pPr>
              <a:t>43</a:t>
            </a:fld>
            <a:endParaRPr lang="en-US" smtClean="0"/>
          </a:p>
        </p:txBody>
      </p:sp>
      <p:sp>
        <p:nvSpPr>
          <p:cNvPr id="27655" name="Text Box 5"/>
          <p:cNvSpPr txBox="1">
            <a:spLocks noChangeArrowheads="1"/>
          </p:cNvSpPr>
          <p:nvPr/>
        </p:nvSpPr>
        <p:spPr bwMode="auto">
          <a:xfrm>
            <a:off x="228600" y="1600200"/>
            <a:ext cx="8610600" cy="461665"/>
          </a:xfrm>
          <a:prstGeom prst="rect">
            <a:avLst/>
          </a:prstGeom>
          <a:noFill/>
          <a:ln w="9525" algn="ctr">
            <a:noFill/>
            <a:miter lim="800000"/>
            <a:headEnd/>
            <a:tailEnd/>
          </a:ln>
        </p:spPr>
        <p:txBody>
          <a:bodyPr>
            <a:spAutoFit/>
          </a:bodyPr>
          <a:lstStyle/>
          <a:p>
            <a:pPr>
              <a:spcBef>
                <a:spcPts val="0"/>
              </a:spcBef>
              <a:defRPr/>
            </a:pPr>
            <a:r>
              <a:rPr lang="en-US" b="1" dirty="0" smtClean="0">
                <a:solidFill>
                  <a:schemeClr val="accent6"/>
                </a:solidFill>
                <a:latin typeface="Arial" charset="0"/>
                <a:cs typeface="Arial" charset="0"/>
              </a:rPr>
              <a:t>Company Facts:</a:t>
            </a:r>
            <a:endParaRPr lang="en-US" b="1" dirty="0">
              <a:solidFill>
                <a:schemeClr val="accent6"/>
              </a:solidFill>
              <a:latin typeface="Arial" charset="0"/>
              <a:cs typeface="Arial" charset="0"/>
            </a:endParaRPr>
          </a:p>
        </p:txBody>
      </p:sp>
      <p:sp>
        <p:nvSpPr>
          <p:cNvPr id="10" name="Text Box 5"/>
          <p:cNvSpPr txBox="1">
            <a:spLocks noChangeArrowheads="1"/>
          </p:cNvSpPr>
          <p:nvPr/>
        </p:nvSpPr>
        <p:spPr bwMode="auto">
          <a:xfrm>
            <a:off x="381000" y="2667000"/>
            <a:ext cx="8610600" cy="461665"/>
          </a:xfrm>
          <a:prstGeom prst="rect">
            <a:avLst/>
          </a:prstGeom>
          <a:noFill/>
          <a:ln w="9525" algn="ctr">
            <a:noFill/>
            <a:miter lim="800000"/>
            <a:headEnd/>
            <a:tailEnd/>
          </a:ln>
        </p:spPr>
        <p:txBody>
          <a:bodyPr>
            <a:spAutoFit/>
          </a:bodyPr>
          <a:lstStyle/>
          <a:p>
            <a:pPr>
              <a:spcBef>
                <a:spcPts val="0"/>
              </a:spcBef>
              <a:defRPr/>
            </a:pPr>
            <a:r>
              <a:rPr lang="en-US" b="1" dirty="0" smtClean="0">
                <a:solidFill>
                  <a:schemeClr val="accent6"/>
                </a:solidFill>
                <a:latin typeface="Arial" charset="0"/>
                <a:cs typeface="Arial" charset="0"/>
              </a:rPr>
              <a:t>Product Facts:</a:t>
            </a:r>
            <a:endParaRPr lang="en-US" b="1" dirty="0">
              <a:solidFill>
                <a:schemeClr val="accent6"/>
              </a:solidFill>
              <a:latin typeface="Arial" charset="0"/>
              <a:cs typeface="Arial" charset="0"/>
            </a:endParaRPr>
          </a:p>
        </p:txBody>
      </p:sp>
      <p:sp>
        <p:nvSpPr>
          <p:cNvPr id="11" name="Text Box 5"/>
          <p:cNvSpPr txBox="1">
            <a:spLocks noChangeArrowheads="1"/>
          </p:cNvSpPr>
          <p:nvPr/>
        </p:nvSpPr>
        <p:spPr bwMode="auto">
          <a:xfrm>
            <a:off x="381000" y="3810000"/>
            <a:ext cx="8610600" cy="461665"/>
          </a:xfrm>
          <a:prstGeom prst="rect">
            <a:avLst/>
          </a:prstGeom>
          <a:noFill/>
          <a:ln w="9525" algn="ctr">
            <a:noFill/>
            <a:miter lim="800000"/>
            <a:headEnd/>
            <a:tailEnd/>
          </a:ln>
        </p:spPr>
        <p:txBody>
          <a:bodyPr>
            <a:spAutoFit/>
          </a:bodyPr>
          <a:lstStyle/>
          <a:p>
            <a:pPr>
              <a:spcBef>
                <a:spcPts val="0"/>
              </a:spcBef>
              <a:defRPr/>
            </a:pPr>
            <a:r>
              <a:rPr lang="en-US" b="1" dirty="0" smtClean="0">
                <a:solidFill>
                  <a:schemeClr val="accent6"/>
                </a:solidFill>
                <a:latin typeface="Arial" charset="0"/>
                <a:cs typeface="Arial" charset="0"/>
              </a:rPr>
              <a:t>Order Requested:</a:t>
            </a:r>
            <a:endParaRPr lang="en-US" b="1" dirty="0">
              <a:solidFill>
                <a:schemeClr val="accent6"/>
              </a:solidFill>
              <a:latin typeface="Arial" charset="0"/>
              <a:cs typeface="Arial" charset="0"/>
            </a:endParaRPr>
          </a:p>
        </p:txBody>
      </p:sp>
      <p:sp>
        <p:nvSpPr>
          <p:cNvPr id="12" name="Rectangle 3"/>
          <p:cNvSpPr>
            <a:spLocks noGrp="1" noChangeArrowheads="1"/>
          </p:cNvSpPr>
          <p:nvPr>
            <p:ph sz="half" idx="1"/>
          </p:nvPr>
        </p:nvSpPr>
        <p:spPr>
          <a:xfrm>
            <a:off x="685800" y="4343400"/>
            <a:ext cx="8305800" cy="1447800"/>
          </a:xfrm>
        </p:spPr>
        <p:txBody>
          <a:bodyPr/>
          <a:lstStyle/>
          <a:p>
            <a:pPr eaLnBrk="1" hangingPunct="1">
              <a:lnSpc>
                <a:spcPct val="90000"/>
              </a:lnSpc>
            </a:pPr>
            <a:r>
              <a:rPr lang="en-US" sz="2400" dirty="0" smtClean="0"/>
              <a:t>224 N.A.M. Class #4-G two-section buses</a:t>
            </a:r>
          </a:p>
          <a:p>
            <a:pPr eaLnBrk="1" hangingPunct="1">
              <a:lnSpc>
                <a:spcPct val="90000"/>
              </a:lnSpc>
            </a:pPr>
            <a:r>
              <a:rPr lang="en-US" sz="2400" dirty="0" smtClean="0"/>
              <a:t>First 25 to be delivered to Santos, Brazil by 11/15 (3 mo.)</a:t>
            </a:r>
          </a:p>
          <a:p>
            <a:pPr eaLnBrk="1" hangingPunct="1">
              <a:lnSpc>
                <a:spcPct val="90000"/>
              </a:lnSpc>
            </a:pPr>
            <a:r>
              <a:rPr lang="en-US" sz="2400" dirty="0" smtClean="0"/>
              <a:t>190 vehicles to be delivered in 18 mo.</a:t>
            </a:r>
          </a:p>
        </p:txBody>
      </p:sp>
      <p:sp>
        <p:nvSpPr>
          <p:cNvPr id="14" name="Rectangle 2"/>
          <p:cNvSpPr>
            <a:spLocks noGrp="1" noChangeArrowheads="1"/>
          </p:cNvSpPr>
          <p:nvPr>
            <p:ph type="title"/>
          </p:nvPr>
        </p:nvSpPr>
        <p:spPr>
          <a:xfrm>
            <a:off x="1219200" y="274638"/>
            <a:ext cx="7772400" cy="1020762"/>
          </a:xfrm>
        </p:spPr>
        <p:txBody>
          <a:bodyPr/>
          <a:lstStyle/>
          <a:p>
            <a:r>
              <a:rPr lang="en-US" sz="4000" dirty="0" smtClean="0"/>
              <a:t>Case 7-2 Nurnberg Augsburg </a:t>
            </a:r>
            <a:r>
              <a:rPr lang="en-US" sz="4000" dirty="0" err="1" smtClean="0"/>
              <a:t>Maschinenwerke</a:t>
            </a:r>
            <a:r>
              <a:rPr lang="en-US" sz="4000" dirty="0" smtClean="0"/>
              <a:t> (N.A.M.)</a:t>
            </a:r>
            <a:endParaRPr lang="en-US" sz="4000" dirty="0"/>
          </a:p>
        </p:txBody>
      </p:sp>
      <p:sp>
        <p:nvSpPr>
          <p:cNvPr id="13" name="Rectangle 3"/>
          <p:cNvSpPr>
            <a:spLocks noGrp="1" noChangeArrowheads="1"/>
          </p:cNvSpPr>
          <p:nvPr>
            <p:ph sz="half" idx="1"/>
          </p:nvPr>
        </p:nvSpPr>
        <p:spPr>
          <a:xfrm>
            <a:off x="685800" y="3048000"/>
            <a:ext cx="8153400" cy="685800"/>
          </a:xfrm>
        </p:spPr>
        <p:txBody>
          <a:bodyPr/>
          <a:lstStyle/>
          <a:p>
            <a:pPr eaLnBrk="1" hangingPunct="1">
              <a:lnSpc>
                <a:spcPct val="90000"/>
              </a:lnSpc>
            </a:pPr>
            <a:r>
              <a:rPr lang="en-US" sz="2400" dirty="0" smtClean="0"/>
              <a:t>Heavy truck and bus design, engineering, and manuf.</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rmany political map"/>
          <p:cNvPicPr>
            <a:picLocks noChangeAspect="1" noChangeArrowheads="1"/>
          </p:cNvPicPr>
          <p:nvPr/>
        </p:nvPicPr>
        <p:blipFill>
          <a:blip r:embed="rId3" cstate="print"/>
          <a:srcRect/>
          <a:stretch>
            <a:fillRect/>
          </a:stretch>
        </p:blipFill>
        <p:spPr bwMode="auto">
          <a:xfrm>
            <a:off x="1219200" y="0"/>
            <a:ext cx="5522976" cy="6858000"/>
          </a:xfrm>
          <a:prstGeom prst="rect">
            <a:avLst/>
          </a:prstGeom>
          <a:noFill/>
        </p:spPr>
      </p:pic>
      <p:sp>
        <p:nvSpPr>
          <p:cNvPr id="5" name="Rectangle 4"/>
          <p:cNvSpPr/>
          <p:nvPr/>
        </p:nvSpPr>
        <p:spPr>
          <a:xfrm>
            <a:off x="6858000" y="2895600"/>
            <a:ext cx="2133600" cy="3231654"/>
          </a:xfrm>
          <a:prstGeom prst="rect">
            <a:avLst/>
          </a:prstGeom>
        </p:spPr>
        <p:txBody>
          <a:bodyPr wrap="square">
            <a:spAutoFit/>
          </a:bodyPr>
          <a:lstStyle/>
          <a:p>
            <a:r>
              <a:rPr lang="en-US" sz="1200" dirty="0" smtClean="0">
                <a:latin typeface="+mj-lt"/>
                <a:hlinkClick r:id="rId4"/>
              </a:rPr>
              <a:t>http://www.google.com/imgres?imgurl=http://geology.com/world/germany-map.gif&amp;imgrefurl=http://geology.com/world/germany-satellite-image.shtml&amp;h=750&amp;w=604&amp;sz=116&amp;tbnid=13jTNMl2_b4xhM:&amp;tbnh=141&amp;tbnw=114&amp;prev=/images%3Fq%3Dgermany%2Bmap&amp;hl=en&amp;usg=__0ufwgUo_73opYMIfvnjkEU1M2_E=&amp;ei=mZuWS82VK42wtgfYoazrDQ&amp;sa=X&amp;oi=image_result&amp;resnum=11&amp;ct=image&amp;ved=0CCoQ9QEwCg</a:t>
            </a:r>
            <a:endParaRPr lang="en-US" sz="1200" dirty="0">
              <a:latin typeface="+mj-lt"/>
            </a:endParaRPr>
          </a:p>
        </p:txBody>
      </p:sp>
      <p:sp>
        <p:nvSpPr>
          <p:cNvPr id="7" name="Oval 6"/>
          <p:cNvSpPr/>
          <p:nvPr/>
        </p:nvSpPr>
        <p:spPr bwMode="auto">
          <a:xfrm>
            <a:off x="5791200" y="4495800"/>
            <a:ext cx="304800" cy="304800"/>
          </a:xfrm>
          <a:prstGeom prst="ellipse">
            <a:avLst/>
          </a:prstGeom>
          <a:noFill/>
          <a:ln w="12700" cap="flat" cmpd="sng" algn="ctr">
            <a:solidFill>
              <a:schemeClr val="tx1"/>
            </a:solidFill>
            <a:prstDash val="solid"/>
            <a:round/>
            <a:headEnd type="none" w="med" len="med"/>
            <a:tailEnd type="none" w="med" len="med"/>
          </a:ln>
          <a:effectLst/>
        </p:spPr>
        <p:txBody>
          <a:bodyPr vert="horz" wrap="none" lIns="90488" tIns="44450" rIns="90488" bIns="4445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CC0000"/>
              </a:solidFill>
              <a:effectLst/>
              <a:latin typeface="Arial" charset="0"/>
            </a:endParaRPr>
          </a:p>
        </p:txBody>
      </p:sp>
      <p:sp>
        <p:nvSpPr>
          <p:cNvPr id="8" name="Oval 7"/>
          <p:cNvSpPr/>
          <p:nvPr/>
        </p:nvSpPr>
        <p:spPr bwMode="auto">
          <a:xfrm>
            <a:off x="3733800" y="1905000"/>
            <a:ext cx="304800" cy="304800"/>
          </a:xfrm>
          <a:prstGeom prst="ellipse">
            <a:avLst/>
          </a:prstGeom>
          <a:noFill/>
          <a:ln w="12700" cap="flat" cmpd="sng" algn="ctr">
            <a:solidFill>
              <a:schemeClr val="tx1"/>
            </a:solidFill>
            <a:prstDash val="solid"/>
            <a:round/>
            <a:headEnd type="none" w="med" len="med"/>
            <a:tailEnd type="none" w="med" len="med"/>
          </a:ln>
          <a:effectLst/>
        </p:spPr>
        <p:txBody>
          <a:bodyPr vert="horz" wrap="none" lIns="90488" tIns="44450" rIns="90488" bIns="4445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CC0000"/>
              </a:solidFill>
              <a:effectLst/>
              <a:latin typeface="Arial" charset="0"/>
            </a:endParaRPr>
          </a:p>
        </p:txBody>
      </p:sp>
      <p:sp>
        <p:nvSpPr>
          <p:cNvPr id="9" name="Oval 8"/>
          <p:cNvSpPr/>
          <p:nvPr/>
        </p:nvSpPr>
        <p:spPr bwMode="auto">
          <a:xfrm>
            <a:off x="3124200" y="1905000"/>
            <a:ext cx="304800" cy="304800"/>
          </a:xfrm>
          <a:prstGeom prst="ellipse">
            <a:avLst/>
          </a:prstGeom>
          <a:noFill/>
          <a:ln w="12700" cap="flat" cmpd="sng" algn="ctr">
            <a:solidFill>
              <a:schemeClr val="tx1"/>
            </a:solidFill>
            <a:prstDash val="solid"/>
            <a:round/>
            <a:headEnd type="none" w="med" len="med"/>
            <a:tailEnd type="none" w="med" len="med"/>
          </a:ln>
          <a:effectLst/>
        </p:spPr>
        <p:txBody>
          <a:bodyPr vert="horz" wrap="none" lIns="90488" tIns="44450" rIns="90488" bIns="4445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CC0000"/>
              </a:solidFill>
              <a:effectLst/>
              <a:latin typeface="Arial" charset="0"/>
            </a:endParaRPr>
          </a:p>
        </p:txBody>
      </p:sp>
      <p:sp>
        <p:nvSpPr>
          <p:cNvPr id="10" name="Oval 9"/>
          <p:cNvSpPr/>
          <p:nvPr/>
        </p:nvSpPr>
        <p:spPr bwMode="auto">
          <a:xfrm>
            <a:off x="1219200" y="3048000"/>
            <a:ext cx="304800" cy="304800"/>
          </a:xfrm>
          <a:prstGeom prst="ellipse">
            <a:avLst/>
          </a:prstGeom>
          <a:noFill/>
          <a:ln w="12700" cap="flat" cmpd="sng" algn="ctr">
            <a:solidFill>
              <a:schemeClr val="tx1"/>
            </a:solidFill>
            <a:prstDash val="solid"/>
            <a:round/>
            <a:headEnd type="none" w="med" len="med"/>
            <a:tailEnd type="none" w="med" len="med"/>
          </a:ln>
          <a:effectLst/>
        </p:spPr>
        <p:txBody>
          <a:bodyPr vert="horz" wrap="none" lIns="90488" tIns="44450" rIns="90488" bIns="4445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CC0000"/>
              </a:solidFill>
              <a:effectLst/>
              <a:latin typeface="Arial" charset="0"/>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sz="half" idx="1"/>
          </p:nvPr>
        </p:nvSpPr>
        <p:spPr>
          <a:xfrm>
            <a:off x="685800" y="2057400"/>
            <a:ext cx="8153400" cy="838200"/>
          </a:xfrm>
        </p:spPr>
        <p:txBody>
          <a:bodyPr/>
          <a:lstStyle/>
          <a:p>
            <a:pPr eaLnBrk="1" hangingPunct="1">
              <a:lnSpc>
                <a:spcPct val="90000"/>
              </a:lnSpc>
              <a:spcBef>
                <a:spcPts val="0"/>
              </a:spcBef>
            </a:pPr>
            <a:r>
              <a:rPr lang="en-US" sz="2400" dirty="0" smtClean="0"/>
              <a:t>First 25 buses manuf. at Prague facility</a:t>
            </a:r>
          </a:p>
          <a:p>
            <a:pPr eaLnBrk="1" hangingPunct="1">
              <a:lnSpc>
                <a:spcPct val="90000"/>
              </a:lnSpc>
              <a:spcBef>
                <a:spcPts val="0"/>
              </a:spcBef>
            </a:pPr>
            <a:r>
              <a:rPr lang="en-US" sz="2400" dirty="0" smtClean="0"/>
              <a:t>224 buses split by factories at Prague and Munich</a:t>
            </a:r>
          </a:p>
        </p:txBody>
      </p:sp>
      <p:sp>
        <p:nvSpPr>
          <p:cNvPr id="27654" name="Slide Number Placeholder 6"/>
          <p:cNvSpPr>
            <a:spLocks noGrp="1"/>
          </p:cNvSpPr>
          <p:nvPr>
            <p:ph type="sldNum" sz="quarter" idx="11"/>
          </p:nvPr>
        </p:nvSpPr>
        <p:spPr/>
        <p:txBody>
          <a:bodyPr/>
          <a:lstStyle/>
          <a:p>
            <a:pPr>
              <a:defRPr/>
            </a:pPr>
            <a:r>
              <a:rPr lang="en-US" smtClean="0"/>
              <a:t>1-</a:t>
            </a:r>
            <a:fld id="{4B4A4A76-BF14-4C17-B849-87FA1E7D9DA6}" type="slidenum">
              <a:rPr lang="en-US" smtClean="0"/>
              <a:pPr>
                <a:defRPr/>
              </a:pPr>
              <a:t>45</a:t>
            </a:fld>
            <a:endParaRPr lang="en-US" smtClean="0"/>
          </a:p>
        </p:txBody>
      </p:sp>
      <p:sp>
        <p:nvSpPr>
          <p:cNvPr id="27655" name="Text Box 5"/>
          <p:cNvSpPr txBox="1">
            <a:spLocks noChangeArrowheads="1"/>
          </p:cNvSpPr>
          <p:nvPr/>
        </p:nvSpPr>
        <p:spPr bwMode="auto">
          <a:xfrm>
            <a:off x="228600" y="1600200"/>
            <a:ext cx="8610600" cy="461665"/>
          </a:xfrm>
          <a:prstGeom prst="rect">
            <a:avLst/>
          </a:prstGeom>
          <a:noFill/>
          <a:ln w="9525" algn="ctr">
            <a:noFill/>
            <a:miter lim="800000"/>
            <a:headEnd/>
            <a:tailEnd/>
          </a:ln>
        </p:spPr>
        <p:txBody>
          <a:bodyPr>
            <a:spAutoFit/>
          </a:bodyPr>
          <a:lstStyle/>
          <a:p>
            <a:pPr>
              <a:spcBef>
                <a:spcPts val="0"/>
              </a:spcBef>
              <a:defRPr/>
            </a:pPr>
            <a:r>
              <a:rPr lang="en-US" b="1" dirty="0" smtClean="0">
                <a:solidFill>
                  <a:schemeClr val="accent6"/>
                </a:solidFill>
                <a:latin typeface="Arial" charset="0"/>
                <a:cs typeface="Arial" charset="0"/>
              </a:rPr>
              <a:t>Production Plan:</a:t>
            </a:r>
            <a:endParaRPr lang="en-US" b="1" dirty="0">
              <a:solidFill>
                <a:schemeClr val="accent6"/>
              </a:solidFill>
              <a:latin typeface="Arial" charset="0"/>
              <a:cs typeface="Arial" charset="0"/>
            </a:endParaRPr>
          </a:p>
        </p:txBody>
      </p:sp>
      <p:sp>
        <p:nvSpPr>
          <p:cNvPr id="14" name="Rectangle 2"/>
          <p:cNvSpPr>
            <a:spLocks noGrp="1" noChangeArrowheads="1"/>
          </p:cNvSpPr>
          <p:nvPr>
            <p:ph type="title"/>
          </p:nvPr>
        </p:nvSpPr>
        <p:spPr>
          <a:xfrm>
            <a:off x="1219200" y="274638"/>
            <a:ext cx="7772400" cy="1020762"/>
          </a:xfrm>
        </p:spPr>
        <p:txBody>
          <a:bodyPr/>
          <a:lstStyle/>
          <a:p>
            <a:r>
              <a:rPr lang="en-US" sz="4000" dirty="0" smtClean="0"/>
              <a:t>Case 7-2 Nurnberg Augsburg </a:t>
            </a:r>
            <a:r>
              <a:rPr lang="en-US" sz="4000" dirty="0" err="1" smtClean="0"/>
              <a:t>Maschinenwerke</a:t>
            </a:r>
            <a:r>
              <a:rPr lang="en-US" sz="4000" dirty="0" smtClean="0"/>
              <a:t> (N.A.M.)</a:t>
            </a:r>
            <a:endParaRPr lang="en-US" sz="4000" dirty="0"/>
          </a:p>
        </p:txBody>
      </p:sp>
      <p:sp>
        <p:nvSpPr>
          <p:cNvPr id="16" name="Text Box 5"/>
          <p:cNvSpPr txBox="1">
            <a:spLocks noChangeArrowheads="1"/>
          </p:cNvSpPr>
          <p:nvPr/>
        </p:nvSpPr>
        <p:spPr bwMode="auto">
          <a:xfrm>
            <a:off x="228600" y="2819400"/>
            <a:ext cx="8610600" cy="461665"/>
          </a:xfrm>
          <a:prstGeom prst="rect">
            <a:avLst/>
          </a:prstGeom>
          <a:noFill/>
          <a:ln w="9525" algn="ctr">
            <a:noFill/>
            <a:miter lim="800000"/>
            <a:headEnd/>
            <a:tailEnd/>
          </a:ln>
        </p:spPr>
        <p:txBody>
          <a:bodyPr>
            <a:spAutoFit/>
          </a:bodyPr>
          <a:lstStyle/>
          <a:p>
            <a:pPr>
              <a:spcBef>
                <a:spcPts val="0"/>
              </a:spcBef>
              <a:defRPr/>
            </a:pPr>
            <a:r>
              <a:rPr lang="en-US" b="1" dirty="0" smtClean="0">
                <a:solidFill>
                  <a:schemeClr val="accent6"/>
                </a:solidFill>
                <a:latin typeface="Arial" charset="0"/>
                <a:cs typeface="Arial" charset="0"/>
              </a:rPr>
              <a:t>Transportation Info (train, from Prague):</a:t>
            </a:r>
            <a:endParaRPr lang="en-US" b="1" dirty="0">
              <a:solidFill>
                <a:schemeClr val="accent6"/>
              </a:solidFill>
              <a:latin typeface="Arial" charset="0"/>
              <a:cs typeface="Arial" charset="0"/>
            </a:endParaRPr>
          </a:p>
        </p:txBody>
      </p:sp>
      <p:graphicFrame>
        <p:nvGraphicFramePr>
          <p:cNvPr id="18" name="Content Placeholder 17"/>
          <p:cNvGraphicFramePr>
            <a:graphicFrameLocks noGrp="1"/>
          </p:cNvGraphicFramePr>
          <p:nvPr>
            <p:ph sz="half" idx="1"/>
          </p:nvPr>
        </p:nvGraphicFramePr>
        <p:xfrm>
          <a:off x="533400" y="3352801"/>
          <a:ext cx="8153400" cy="2743200"/>
        </p:xfrm>
        <a:graphic>
          <a:graphicData uri="http://schemas.openxmlformats.org/drawingml/2006/table">
            <a:tbl>
              <a:tblPr firstRow="1" bandRow="1">
                <a:tableStyleId>{5C22544A-7EE6-4342-B048-85BDC9FD1C3A}</a:tableStyleId>
              </a:tblPr>
              <a:tblGrid>
                <a:gridCol w="2185447"/>
                <a:gridCol w="1891253"/>
                <a:gridCol w="2038350"/>
                <a:gridCol w="2038350"/>
              </a:tblGrid>
              <a:tr h="384734">
                <a:tc>
                  <a:txBody>
                    <a:bodyPr/>
                    <a:lstStyle/>
                    <a:p>
                      <a:endParaRPr lang="en-US" dirty="0"/>
                    </a:p>
                  </a:txBody>
                  <a:tcPr/>
                </a:tc>
                <a:tc>
                  <a:txBody>
                    <a:bodyPr/>
                    <a:lstStyle/>
                    <a:p>
                      <a:pPr algn="ctr"/>
                      <a:r>
                        <a:rPr lang="en-US" dirty="0" smtClean="0">
                          <a:solidFill>
                            <a:schemeClr val="accent6"/>
                          </a:solidFill>
                        </a:rPr>
                        <a:t>Bremerhaven</a:t>
                      </a:r>
                      <a:endParaRPr lang="en-US" dirty="0">
                        <a:solidFill>
                          <a:schemeClr val="accent6"/>
                        </a:solidFill>
                      </a:endParaRPr>
                    </a:p>
                  </a:txBody>
                  <a:tcPr/>
                </a:tc>
                <a:tc>
                  <a:txBody>
                    <a:bodyPr/>
                    <a:lstStyle/>
                    <a:p>
                      <a:pPr algn="ctr"/>
                      <a:r>
                        <a:rPr lang="en-US" dirty="0" smtClean="0">
                          <a:solidFill>
                            <a:schemeClr val="accent6"/>
                          </a:solidFill>
                        </a:rPr>
                        <a:t>Hamburg</a:t>
                      </a:r>
                      <a:endParaRPr lang="en-US" dirty="0">
                        <a:solidFill>
                          <a:schemeClr val="accent6"/>
                        </a:solidFill>
                      </a:endParaRPr>
                    </a:p>
                  </a:txBody>
                  <a:tcPr/>
                </a:tc>
                <a:tc>
                  <a:txBody>
                    <a:bodyPr/>
                    <a:lstStyle/>
                    <a:p>
                      <a:pPr algn="ctr"/>
                      <a:r>
                        <a:rPr lang="en-US" dirty="0" smtClean="0">
                          <a:solidFill>
                            <a:schemeClr val="accent6"/>
                          </a:solidFill>
                        </a:rPr>
                        <a:t>Rotterdam</a:t>
                      </a:r>
                      <a:endParaRPr lang="en-US" dirty="0">
                        <a:solidFill>
                          <a:schemeClr val="accent6"/>
                        </a:solidFill>
                      </a:endParaRPr>
                    </a:p>
                  </a:txBody>
                  <a:tcPr/>
                </a:tc>
              </a:tr>
              <a:tr h="434796">
                <a:tc>
                  <a:txBody>
                    <a:bodyPr/>
                    <a:lstStyle/>
                    <a:p>
                      <a:r>
                        <a:rPr lang="en-US" dirty="0" smtClean="0">
                          <a:solidFill>
                            <a:schemeClr val="accent6"/>
                          </a:solidFill>
                        </a:rPr>
                        <a:t>Geographic dist. </a:t>
                      </a:r>
                      <a:endParaRPr lang="en-US" dirty="0">
                        <a:solidFill>
                          <a:schemeClr val="accent6"/>
                        </a:solidFill>
                      </a:endParaRPr>
                    </a:p>
                  </a:txBody>
                  <a:tcPr anchor="ctr"/>
                </a:tc>
                <a:tc>
                  <a:txBody>
                    <a:bodyPr/>
                    <a:lstStyle/>
                    <a:p>
                      <a:pPr algn="ctr"/>
                      <a:r>
                        <a:rPr lang="en-US" dirty="0" smtClean="0">
                          <a:solidFill>
                            <a:schemeClr val="accent6"/>
                          </a:solidFill>
                        </a:rPr>
                        <a:t>~550K</a:t>
                      </a:r>
                      <a:endParaRPr lang="en-US" dirty="0">
                        <a:solidFill>
                          <a:schemeClr val="accent6"/>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6"/>
                          </a:solidFill>
                        </a:rPr>
                        <a:t>490K</a:t>
                      </a:r>
                    </a:p>
                  </a:txBody>
                  <a:tcPr anchor="ctr"/>
                </a:tc>
                <a:tc>
                  <a:txBody>
                    <a:bodyPr/>
                    <a:lstStyle/>
                    <a:p>
                      <a:pPr algn="ctr"/>
                      <a:r>
                        <a:rPr lang="en-US" dirty="0" smtClean="0">
                          <a:solidFill>
                            <a:schemeClr val="accent6"/>
                          </a:solidFill>
                        </a:rPr>
                        <a:t>640K</a:t>
                      </a:r>
                      <a:endParaRPr lang="en-US" dirty="0">
                        <a:solidFill>
                          <a:schemeClr val="accent6"/>
                        </a:solidFill>
                      </a:endParaRPr>
                    </a:p>
                  </a:txBody>
                  <a:tcPr anchor="ctr"/>
                </a:tc>
              </a:tr>
              <a:tr h="384734">
                <a:tc>
                  <a:txBody>
                    <a:bodyPr/>
                    <a:lstStyle/>
                    <a:p>
                      <a:r>
                        <a:rPr lang="en-US" dirty="0" smtClean="0">
                          <a:solidFill>
                            <a:schemeClr val="accent6"/>
                          </a:solidFill>
                        </a:rPr>
                        <a:t>Transit time</a:t>
                      </a:r>
                      <a:endParaRPr lang="en-US" dirty="0">
                        <a:solidFill>
                          <a:schemeClr val="accent6"/>
                        </a:solidFill>
                      </a:endParaRPr>
                    </a:p>
                  </a:txBody>
                  <a:tcPr anchor="ctr"/>
                </a:tc>
                <a:tc>
                  <a:txBody>
                    <a:bodyPr/>
                    <a:lstStyle/>
                    <a:p>
                      <a:pPr algn="ctr"/>
                      <a:r>
                        <a:rPr lang="en-US" dirty="0" smtClean="0">
                          <a:solidFill>
                            <a:schemeClr val="accent6"/>
                          </a:solidFill>
                        </a:rPr>
                        <a:t>3 days</a:t>
                      </a:r>
                      <a:endParaRPr lang="en-US" dirty="0">
                        <a:solidFill>
                          <a:schemeClr val="accent6"/>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6"/>
                          </a:solidFill>
                        </a:rPr>
                        <a:t>3 days</a:t>
                      </a:r>
                    </a:p>
                  </a:txBody>
                  <a:tcPr anchor="ctr"/>
                </a:tc>
                <a:tc>
                  <a:txBody>
                    <a:bodyPr/>
                    <a:lstStyle/>
                    <a:p>
                      <a:pPr algn="ctr"/>
                      <a:r>
                        <a:rPr lang="en-US" dirty="0" smtClean="0">
                          <a:solidFill>
                            <a:schemeClr val="accent6"/>
                          </a:solidFill>
                        </a:rPr>
                        <a:t>4~5 days</a:t>
                      </a:r>
                      <a:endParaRPr lang="en-US" dirty="0">
                        <a:solidFill>
                          <a:schemeClr val="accent6"/>
                        </a:solidFill>
                      </a:endParaRPr>
                    </a:p>
                  </a:txBody>
                  <a:tcPr anchor="ctr"/>
                </a:tc>
              </a:tr>
              <a:tr h="384734">
                <a:tc>
                  <a:txBody>
                    <a:bodyPr/>
                    <a:lstStyle/>
                    <a:p>
                      <a:r>
                        <a:rPr lang="en-US" dirty="0" smtClean="0">
                          <a:solidFill>
                            <a:schemeClr val="accent6"/>
                          </a:solidFill>
                        </a:rPr>
                        <a:t>Cost  (2 buses)</a:t>
                      </a:r>
                      <a:endParaRPr lang="en-US" dirty="0">
                        <a:solidFill>
                          <a:schemeClr val="accent6"/>
                        </a:solidFill>
                      </a:endParaRPr>
                    </a:p>
                  </a:txBody>
                  <a:tcPr anchor="ctr"/>
                </a:tc>
                <a:tc>
                  <a:txBody>
                    <a:bodyPr/>
                    <a:lstStyle/>
                    <a:p>
                      <a:pPr algn="ctr"/>
                      <a:endParaRPr lang="en-US" dirty="0">
                        <a:solidFill>
                          <a:schemeClr val="accent6"/>
                        </a:solidFill>
                      </a:endParaRPr>
                    </a:p>
                  </a:txBody>
                  <a:tcPr anchor="ctr"/>
                </a:tc>
                <a:tc>
                  <a:txBody>
                    <a:bodyPr/>
                    <a:lstStyle/>
                    <a:p>
                      <a:pPr algn="ctr"/>
                      <a:r>
                        <a:rPr lang="en-US" dirty="0" smtClean="0">
                          <a:solidFill>
                            <a:schemeClr val="accent6"/>
                          </a:solidFill>
                        </a:rPr>
                        <a:t>€1643/flatcar</a:t>
                      </a:r>
                      <a:endParaRPr lang="en-US" dirty="0">
                        <a:solidFill>
                          <a:schemeClr val="accent6"/>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6"/>
                          </a:solidFill>
                        </a:rPr>
                        <a:t>€1943/flatcar</a:t>
                      </a:r>
                    </a:p>
                  </a:txBody>
                  <a:tcPr anchor="ctr"/>
                </a:tc>
              </a:tr>
              <a:tr h="384734">
                <a:tc>
                  <a:txBody>
                    <a:bodyPr/>
                    <a:lstStyle/>
                    <a:p>
                      <a:r>
                        <a:rPr lang="en-US" dirty="0" smtClean="0">
                          <a:solidFill>
                            <a:schemeClr val="accent6"/>
                          </a:solidFill>
                        </a:rPr>
                        <a:t>Unloading cost</a:t>
                      </a:r>
                      <a:endParaRPr lang="en-US" dirty="0">
                        <a:solidFill>
                          <a:schemeClr val="accent6"/>
                        </a:solidFill>
                      </a:endParaRPr>
                    </a:p>
                  </a:txBody>
                  <a:tcPr anchor="ctr"/>
                </a:tc>
                <a:tc>
                  <a:txBody>
                    <a:bodyPr/>
                    <a:lstStyle/>
                    <a:p>
                      <a:pPr algn="ctr"/>
                      <a:endParaRPr lang="en-US" dirty="0">
                        <a:solidFill>
                          <a:schemeClr val="accent6"/>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6"/>
                          </a:solidFill>
                        </a:rPr>
                        <a:t>€45/bus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6"/>
                          </a:solidFill>
                        </a:rPr>
                        <a:t>€45/bus</a:t>
                      </a:r>
                    </a:p>
                  </a:txBody>
                  <a:tcPr anchor="ctr"/>
                </a:tc>
              </a:tr>
              <a:tr h="384734">
                <a:tc>
                  <a:txBody>
                    <a:bodyPr/>
                    <a:lstStyle/>
                    <a:p>
                      <a:r>
                        <a:rPr lang="en-US" dirty="0" smtClean="0">
                          <a:solidFill>
                            <a:schemeClr val="accent6"/>
                          </a:solidFill>
                        </a:rPr>
                        <a:t>Loading (first</a:t>
                      </a:r>
                      <a:r>
                        <a:rPr lang="en-US" baseline="0" dirty="0" smtClean="0">
                          <a:solidFill>
                            <a:schemeClr val="accent6"/>
                          </a:solidFill>
                        </a:rPr>
                        <a:t> 20)</a:t>
                      </a:r>
                      <a:endParaRPr lang="en-US" dirty="0">
                        <a:solidFill>
                          <a:schemeClr val="accent6"/>
                        </a:solidFill>
                      </a:endParaRPr>
                    </a:p>
                  </a:txBody>
                  <a:tcPr anchor="ctr"/>
                </a:tc>
                <a:tc>
                  <a:txBody>
                    <a:bodyPr/>
                    <a:lstStyle/>
                    <a:p>
                      <a:pPr algn="ctr"/>
                      <a:endParaRPr lang="en-US" dirty="0">
                        <a:solidFill>
                          <a:schemeClr val="accent6"/>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6"/>
                          </a:solidFill>
                        </a:rPr>
                        <a:t>€25/bus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6"/>
                          </a:solidFill>
                        </a:rPr>
                        <a:t>€25/bus</a:t>
                      </a:r>
                    </a:p>
                  </a:txBody>
                  <a:tcPr anchor="ctr"/>
                </a:tc>
              </a:tr>
              <a:tr h="384734">
                <a:tc>
                  <a:txBody>
                    <a:bodyPr/>
                    <a:lstStyle/>
                    <a:p>
                      <a:r>
                        <a:rPr lang="en-US" dirty="0" smtClean="0">
                          <a:solidFill>
                            <a:schemeClr val="accent6"/>
                          </a:solidFill>
                        </a:rPr>
                        <a:t>Loading (over 20)</a:t>
                      </a:r>
                      <a:endParaRPr lang="en-US" dirty="0">
                        <a:solidFill>
                          <a:schemeClr val="accent6"/>
                        </a:solidFill>
                      </a:endParaRPr>
                    </a:p>
                  </a:txBody>
                  <a:tcPr anchor="ctr"/>
                </a:tc>
                <a:tc>
                  <a:txBody>
                    <a:bodyPr/>
                    <a:lstStyle/>
                    <a:p>
                      <a:pPr algn="ctr"/>
                      <a:endParaRPr lang="en-US" dirty="0">
                        <a:solidFill>
                          <a:schemeClr val="accent6"/>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6"/>
                          </a:solidFill>
                        </a:rPr>
                        <a:t>€40/bus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6"/>
                          </a:solidFill>
                        </a:rPr>
                        <a:t>€40/bus</a:t>
                      </a:r>
                    </a:p>
                  </a:txBody>
                  <a:tcPr anchor="ctr"/>
                </a:tc>
              </a:tr>
            </a:tbl>
          </a:graphicData>
        </a:graphic>
      </p:graphicFrame>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Slide Number Placeholder 6"/>
          <p:cNvSpPr>
            <a:spLocks noGrp="1"/>
          </p:cNvSpPr>
          <p:nvPr>
            <p:ph type="sldNum" sz="quarter" idx="11"/>
          </p:nvPr>
        </p:nvSpPr>
        <p:spPr/>
        <p:txBody>
          <a:bodyPr/>
          <a:lstStyle/>
          <a:p>
            <a:pPr>
              <a:defRPr/>
            </a:pPr>
            <a:r>
              <a:rPr lang="en-US" smtClean="0"/>
              <a:t>1-</a:t>
            </a:r>
            <a:fld id="{4B4A4A76-BF14-4C17-B849-87FA1E7D9DA6}" type="slidenum">
              <a:rPr lang="en-US" smtClean="0"/>
              <a:pPr>
                <a:defRPr/>
              </a:pPr>
              <a:t>46</a:t>
            </a:fld>
            <a:endParaRPr lang="en-US" smtClean="0"/>
          </a:p>
        </p:txBody>
      </p:sp>
      <p:sp>
        <p:nvSpPr>
          <p:cNvPr id="14" name="Rectangle 2"/>
          <p:cNvSpPr>
            <a:spLocks noGrp="1" noChangeArrowheads="1"/>
          </p:cNvSpPr>
          <p:nvPr>
            <p:ph type="title"/>
          </p:nvPr>
        </p:nvSpPr>
        <p:spPr>
          <a:xfrm>
            <a:off x="1219200" y="274638"/>
            <a:ext cx="7772400" cy="1020762"/>
          </a:xfrm>
        </p:spPr>
        <p:txBody>
          <a:bodyPr/>
          <a:lstStyle/>
          <a:p>
            <a:r>
              <a:rPr lang="en-US" sz="4000" dirty="0" smtClean="0"/>
              <a:t>Case 7-2 Nurnberg Augsburg </a:t>
            </a:r>
            <a:r>
              <a:rPr lang="en-US" sz="4000" dirty="0" err="1" smtClean="0"/>
              <a:t>Maschinenwerke</a:t>
            </a:r>
            <a:r>
              <a:rPr lang="en-US" sz="4000" dirty="0" smtClean="0"/>
              <a:t> (N.A.M.)</a:t>
            </a:r>
            <a:endParaRPr lang="en-US" sz="4000" dirty="0"/>
          </a:p>
        </p:txBody>
      </p:sp>
      <p:sp>
        <p:nvSpPr>
          <p:cNvPr id="16" name="Text Box 5"/>
          <p:cNvSpPr txBox="1">
            <a:spLocks noChangeArrowheads="1"/>
          </p:cNvSpPr>
          <p:nvPr/>
        </p:nvSpPr>
        <p:spPr bwMode="auto">
          <a:xfrm>
            <a:off x="228600" y="1676400"/>
            <a:ext cx="8610600" cy="461665"/>
          </a:xfrm>
          <a:prstGeom prst="rect">
            <a:avLst/>
          </a:prstGeom>
          <a:noFill/>
          <a:ln w="9525" algn="ctr">
            <a:noFill/>
            <a:miter lim="800000"/>
            <a:headEnd/>
            <a:tailEnd/>
          </a:ln>
        </p:spPr>
        <p:txBody>
          <a:bodyPr>
            <a:spAutoFit/>
          </a:bodyPr>
          <a:lstStyle/>
          <a:p>
            <a:pPr>
              <a:spcBef>
                <a:spcPts val="0"/>
              </a:spcBef>
              <a:defRPr/>
            </a:pPr>
            <a:r>
              <a:rPr lang="en-US" b="1" dirty="0" smtClean="0">
                <a:solidFill>
                  <a:schemeClr val="accent6"/>
                </a:solidFill>
                <a:latin typeface="Arial" charset="0"/>
                <a:cs typeface="Arial" charset="0"/>
              </a:rPr>
              <a:t>Transportation Info (waterway, from Prague):</a:t>
            </a:r>
            <a:endParaRPr lang="en-US" b="1" dirty="0">
              <a:solidFill>
                <a:schemeClr val="accent6"/>
              </a:solidFill>
              <a:latin typeface="Arial" charset="0"/>
              <a:cs typeface="Arial" charset="0"/>
            </a:endParaRPr>
          </a:p>
        </p:txBody>
      </p:sp>
      <p:graphicFrame>
        <p:nvGraphicFramePr>
          <p:cNvPr id="18" name="Content Placeholder 17"/>
          <p:cNvGraphicFramePr>
            <a:graphicFrameLocks noGrp="1"/>
          </p:cNvGraphicFramePr>
          <p:nvPr>
            <p:ph sz="half" idx="1"/>
          </p:nvPr>
        </p:nvGraphicFramePr>
        <p:xfrm>
          <a:off x="533400" y="2209800"/>
          <a:ext cx="8153400" cy="1154202"/>
        </p:xfrm>
        <a:graphic>
          <a:graphicData uri="http://schemas.openxmlformats.org/drawingml/2006/table">
            <a:tbl>
              <a:tblPr firstRow="1" bandRow="1">
                <a:tableStyleId>{5C22544A-7EE6-4342-B048-85BDC9FD1C3A}</a:tableStyleId>
              </a:tblPr>
              <a:tblGrid>
                <a:gridCol w="2185447"/>
                <a:gridCol w="1891253"/>
                <a:gridCol w="2038350"/>
                <a:gridCol w="2038350"/>
              </a:tblGrid>
              <a:tr h="384734">
                <a:tc>
                  <a:txBody>
                    <a:bodyPr/>
                    <a:lstStyle/>
                    <a:p>
                      <a:endParaRPr lang="en-US" dirty="0"/>
                    </a:p>
                  </a:txBody>
                  <a:tcPr/>
                </a:tc>
                <a:tc>
                  <a:txBody>
                    <a:bodyPr/>
                    <a:lstStyle/>
                    <a:p>
                      <a:pPr algn="ctr"/>
                      <a:r>
                        <a:rPr lang="en-US" dirty="0" smtClean="0">
                          <a:solidFill>
                            <a:schemeClr val="accent6"/>
                          </a:solidFill>
                        </a:rPr>
                        <a:t>Bremerhaven</a:t>
                      </a:r>
                      <a:endParaRPr lang="en-US" dirty="0">
                        <a:solidFill>
                          <a:schemeClr val="accent6"/>
                        </a:solidFill>
                      </a:endParaRPr>
                    </a:p>
                  </a:txBody>
                  <a:tcPr/>
                </a:tc>
                <a:tc>
                  <a:txBody>
                    <a:bodyPr/>
                    <a:lstStyle/>
                    <a:p>
                      <a:pPr algn="ctr"/>
                      <a:r>
                        <a:rPr lang="en-US" dirty="0" smtClean="0">
                          <a:solidFill>
                            <a:schemeClr val="accent6"/>
                          </a:solidFill>
                        </a:rPr>
                        <a:t>Hamburg</a:t>
                      </a:r>
                      <a:endParaRPr lang="en-US" dirty="0">
                        <a:solidFill>
                          <a:schemeClr val="accent6"/>
                        </a:solidFill>
                      </a:endParaRPr>
                    </a:p>
                  </a:txBody>
                  <a:tcPr/>
                </a:tc>
                <a:tc>
                  <a:txBody>
                    <a:bodyPr/>
                    <a:lstStyle/>
                    <a:p>
                      <a:pPr algn="ctr"/>
                      <a:r>
                        <a:rPr lang="en-US" dirty="0" smtClean="0">
                          <a:solidFill>
                            <a:schemeClr val="accent6"/>
                          </a:solidFill>
                        </a:rPr>
                        <a:t>Rotterdam</a:t>
                      </a:r>
                      <a:endParaRPr lang="en-US" dirty="0">
                        <a:solidFill>
                          <a:schemeClr val="accent6"/>
                        </a:solidFill>
                      </a:endParaRPr>
                    </a:p>
                  </a:txBody>
                  <a:tcPr/>
                </a:tc>
              </a:tr>
              <a:tr h="384734">
                <a:tc>
                  <a:txBody>
                    <a:bodyPr/>
                    <a:lstStyle/>
                    <a:p>
                      <a:r>
                        <a:rPr lang="en-US" dirty="0" smtClean="0">
                          <a:solidFill>
                            <a:schemeClr val="accent6"/>
                          </a:solidFill>
                        </a:rPr>
                        <a:t>Transit time</a:t>
                      </a:r>
                      <a:endParaRPr lang="en-US" dirty="0">
                        <a:solidFill>
                          <a:schemeClr val="accent6"/>
                        </a:solidFill>
                      </a:endParaRPr>
                    </a:p>
                  </a:txBody>
                  <a:tcPr anchor="ctr"/>
                </a:tc>
                <a:tc>
                  <a:txBody>
                    <a:bodyPr/>
                    <a:lstStyle/>
                    <a:p>
                      <a:pPr algn="ctr"/>
                      <a:endParaRPr lang="en-US" dirty="0">
                        <a:solidFill>
                          <a:schemeClr val="accent6"/>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6"/>
                          </a:solidFill>
                        </a:rPr>
                        <a:t>3 days more</a:t>
                      </a:r>
                    </a:p>
                  </a:txBody>
                  <a:tcPr anchor="ctr"/>
                </a:tc>
                <a:tc>
                  <a:txBody>
                    <a:bodyPr/>
                    <a:lstStyle/>
                    <a:p>
                      <a:pPr algn="ctr"/>
                      <a:endParaRPr lang="en-US" dirty="0">
                        <a:solidFill>
                          <a:schemeClr val="accent6"/>
                        </a:solidFill>
                      </a:endParaRPr>
                    </a:p>
                  </a:txBody>
                  <a:tcPr anchor="ctr"/>
                </a:tc>
              </a:tr>
              <a:tr h="384734">
                <a:tc>
                  <a:txBody>
                    <a:bodyPr/>
                    <a:lstStyle/>
                    <a:p>
                      <a:r>
                        <a:rPr lang="en-US" dirty="0" smtClean="0">
                          <a:solidFill>
                            <a:schemeClr val="accent6"/>
                          </a:solidFill>
                        </a:rPr>
                        <a:t>Cost</a:t>
                      </a:r>
                      <a:endParaRPr lang="en-US" dirty="0">
                        <a:solidFill>
                          <a:schemeClr val="accent6"/>
                        </a:solidFill>
                      </a:endParaRPr>
                    </a:p>
                  </a:txBody>
                  <a:tcPr anchor="ctr"/>
                </a:tc>
                <a:tc>
                  <a:txBody>
                    <a:bodyPr/>
                    <a:lstStyle/>
                    <a:p>
                      <a:pPr algn="ctr"/>
                      <a:endParaRPr lang="en-US" dirty="0">
                        <a:solidFill>
                          <a:schemeClr val="accent6"/>
                        </a:solidFill>
                      </a:endParaRPr>
                    </a:p>
                  </a:txBody>
                  <a:tcPr anchor="ctr"/>
                </a:tc>
                <a:tc>
                  <a:txBody>
                    <a:bodyPr/>
                    <a:lstStyle/>
                    <a:p>
                      <a:pPr algn="ctr"/>
                      <a:r>
                        <a:rPr lang="en-US" dirty="0" smtClean="0">
                          <a:solidFill>
                            <a:schemeClr val="accent6"/>
                          </a:solidFill>
                        </a:rPr>
                        <a:t>€48/bus less</a:t>
                      </a:r>
                      <a:endParaRPr lang="en-US" dirty="0">
                        <a:solidFill>
                          <a:schemeClr val="accent6"/>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chemeClr val="accent6"/>
                        </a:solidFill>
                      </a:endParaRPr>
                    </a:p>
                  </a:txBody>
                  <a:tcPr anchor="ctr"/>
                </a:tc>
              </a:tr>
            </a:tbl>
          </a:graphicData>
        </a:graphic>
      </p:graphicFrame>
      <p:sp>
        <p:nvSpPr>
          <p:cNvPr id="9" name="Text Box 5"/>
          <p:cNvSpPr txBox="1">
            <a:spLocks noChangeArrowheads="1"/>
          </p:cNvSpPr>
          <p:nvPr/>
        </p:nvSpPr>
        <p:spPr bwMode="auto">
          <a:xfrm>
            <a:off x="228600" y="3429000"/>
            <a:ext cx="8610600" cy="461665"/>
          </a:xfrm>
          <a:prstGeom prst="rect">
            <a:avLst/>
          </a:prstGeom>
          <a:noFill/>
          <a:ln w="9525" algn="ctr">
            <a:noFill/>
            <a:miter lim="800000"/>
            <a:headEnd/>
            <a:tailEnd/>
          </a:ln>
        </p:spPr>
        <p:txBody>
          <a:bodyPr>
            <a:spAutoFit/>
          </a:bodyPr>
          <a:lstStyle/>
          <a:p>
            <a:pPr>
              <a:spcBef>
                <a:spcPts val="0"/>
              </a:spcBef>
              <a:defRPr/>
            </a:pPr>
            <a:r>
              <a:rPr lang="en-US" b="1" dirty="0" smtClean="0">
                <a:solidFill>
                  <a:schemeClr val="accent6"/>
                </a:solidFill>
                <a:latin typeface="Arial" charset="0"/>
                <a:cs typeface="Arial" charset="0"/>
              </a:rPr>
              <a:t>Transportation Info (ocean, to Santos, Brazil):</a:t>
            </a:r>
            <a:endParaRPr lang="en-US" b="1" dirty="0">
              <a:solidFill>
                <a:schemeClr val="accent6"/>
              </a:solidFill>
              <a:latin typeface="Arial" charset="0"/>
              <a:cs typeface="Arial" charset="0"/>
            </a:endParaRPr>
          </a:p>
        </p:txBody>
      </p:sp>
      <p:graphicFrame>
        <p:nvGraphicFramePr>
          <p:cNvPr id="10" name="Content Placeholder 17"/>
          <p:cNvGraphicFramePr>
            <a:graphicFrameLocks noGrp="1"/>
          </p:cNvGraphicFramePr>
          <p:nvPr>
            <p:ph sz="half" idx="1"/>
          </p:nvPr>
        </p:nvGraphicFramePr>
        <p:xfrm>
          <a:off x="609600" y="3962400"/>
          <a:ext cx="8305800" cy="2179016"/>
        </p:xfrm>
        <a:graphic>
          <a:graphicData uri="http://schemas.openxmlformats.org/drawingml/2006/table">
            <a:tbl>
              <a:tblPr firstRow="1" bandRow="1">
                <a:tableStyleId>{5C22544A-7EE6-4342-B048-85BDC9FD1C3A}</a:tableStyleId>
              </a:tblPr>
              <a:tblGrid>
                <a:gridCol w="2226296"/>
                <a:gridCol w="1926604"/>
                <a:gridCol w="2076450"/>
                <a:gridCol w="2076450"/>
              </a:tblGrid>
              <a:tr h="384734">
                <a:tc>
                  <a:txBody>
                    <a:bodyPr/>
                    <a:lstStyle/>
                    <a:p>
                      <a:endParaRPr lang="en-US" dirty="0"/>
                    </a:p>
                  </a:txBody>
                  <a:tcPr/>
                </a:tc>
                <a:tc>
                  <a:txBody>
                    <a:bodyPr/>
                    <a:lstStyle/>
                    <a:p>
                      <a:pPr algn="ctr"/>
                      <a:r>
                        <a:rPr lang="en-US" dirty="0" smtClean="0">
                          <a:solidFill>
                            <a:schemeClr val="accent6"/>
                          </a:solidFill>
                        </a:rPr>
                        <a:t>Bremerhaven</a:t>
                      </a:r>
                      <a:endParaRPr lang="en-US" dirty="0">
                        <a:solidFill>
                          <a:schemeClr val="accent6"/>
                        </a:solidFill>
                      </a:endParaRPr>
                    </a:p>
                  </a:txBody>
                  <a:tcPr/>
                </a:tc>
                <a:tc>
                  <a:txBody>
                    <a:bodyPr/>
                    <a:lstStyle/>
                    <a:p>
                      <a:pPr algn="ctr"/>
                      <a:r>
                        <a:rPr lang="en-US" dirty="0" smtClean="0">
                          <a:solidFill>
                            <a:schemeClr val="accent6"/>
                          </a:solidFill>
                        </a:rPr>
                        <a:t>Hamburg</a:t>
                      </a:r>
                      <a:endParaRPr lang="en-US" dirty="0">
                        <a:solidFill>
                          <a:schemeClr val="accent6"/>
                        </a:solidFill>
                      </a:endParaRPr>
                    </a:p>
                  </a:txBody>
                  <a:tcPr/>
                </a:tc>
                <a:tc>
                  <a:txBody>
                    <a:bodyPr/>
                    <a:lstStyle/>
                    <a:p>
                      <a:pPr algn="ctr"/>
                      <a:r>
                        <a:rPr lang="en-US" dirty="0" smtClean="0">
                          <a:solidFill>
                            <a:schemeClr val="accent6"/>
                          </a:solidFill>
                        </a:rPr>
                        <a:t>Rotterdam</a:t>
                      </a:r>
                      <a:endParaRPr lang="en-US" dirty="0">
                        <a:solidFill>
                          <a:schemeClr val="accent6"/>
                        </a:solidFill>
                      </a:endParaRPr>
                    </a:p>
                  </a:txBody>
                  <a:tcPr/>
                </a:tc>
              </a:tr>
              <a:tr h="384734">
                <a:tc>
                  <a:txBody>
                    <a:bodyPr/>
                    <a:lstStyle/>
                    <a:p>
                      <a:r>
                        <a:rPr lang="en-US" dirty="0" smtClean="0">
                          <a:solidFill>
                            <a:schemeClr val="accent6"/>
                          </a:solidFill>
                        </a:rPr>
                        <a:t>Transit time</a:t>
                      </a:r>
                      <a:endParaRPr lang="en-US" dirty="0">
                        <a:solidFill>
                          <a:schemeClr val="accent6"/>
                        </a:solidFill>
                      </a:endParaRPr>
                    </a:p>
                  </a:txBody>
                  <a:tcPr anchor="ctr"/>
                </a:tc>
                <a:tc>
                  <a:txBody>
                    <a:bodyPr/>
                    <a:lstStyle/>
                    <a:p>
                      <a:pPr algn="ctr"/>
                      <a:r>
                        <a:rPr lang="en-US" dirty="0" smtClean="0">
                          <a:solidFill>
                            <a:schemeClr val="accent6"/>
                          </a:solidFill>
                        </a:rPr>
                        <a:t>18 days</a:t>
                      </a:r>
                      <a:endParaRPr lang="en-US" dirty="0">
                        <a:solidFill>
                          <a:schemeClr val="accent6"/>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6"/>
                          </a:solidFill>
                        </a:rPr>
                        <a:t>18 days</a:t>
                      </a:r>
                    </a:p>
                  </a:txBody>
                  <a:tcPr anchor="ctr"/>
                </a:tc>
                <a:tc>
                  <a:txBody>
                    <a:bodyPr/>
                    <a:lstStyle/>
                    <a:p>
                      <a:pPr algn="ctr"/>
                      <a:endParaRPr lang="en-US" dirty="0">
                        <a:solidFill>
                          <a:schemeClr val="accent6"/>
                        </a:solidFill>
                      </a:endParaRPr>
                    </a:p>
                  </a:txBody>
                  <a:tcPr anchor="ctr"/>
                </a:tc>
              </a:tr>
              <a:tr h="384734">
                <a:tc>
                  <a:txBody>
                    <a:bodyPr/>
                    <a:lstStyle/>
                    <a:p>
                      <a:r>
                        <a:rPr lang="en-US" dirty="0" smtClean="0">
                          <a:solidFill>
                            <a:schemeClr val="accent6"/>
                          </a:solidFill>
                        </a:rPr>
                        <a:t>Cost  (2 buses)</a:t>
                      </a:r>
                      <a:endParaRPr lang="en-US" dirty="0">
                        <a:solidFill>
                          <a:schemeClr val="accent6"/>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6"/>
                          </a:solidFill>
                        </a:rPr>
                        <a:t>€6000/bus</a:t>
                      </a:r>
                    </a:p>
                  </a:txBody>
                  <a:tcPr anchor="ctr"/>
                </a:tc>
                <a:tc>
                  <a:txBody>
                    <a:bodyPr/>
                    <a:lstStyle/>
                    <a:p>
                      <a:pPr algn="ctr"/>
                      <a:r>
                        <a:rPr lang="en-US" dirty="0" smtClean="0">
                          <a:solidFill>
                            <a:schemeClr val="accent6"/>
                          </a:solidFill>
                        </a:rPr>
                        <a:t>€6000/bus</a:t>
                      </a:r>
                      <a:endParaRPr lang="en-US" dirty="0">
                        <a:solidFill>
                          <a:schemeClr val="accent6"/>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chemeClr val="accent6"/>
                        </a:solidFill>
                      </a:endParaRPr>
                    </a:p>
                  </a:txBody>
                  <a:tcPr anchor="ctr"/>
                </a:tc>
              </a:tr>
              <a:tr h="384734">
                <a:tc>
                  <a:txBody>
                    <a:bodyPr/>
                    <a:lstStyle/>
                    <a:p>
                      <a:r>
                        <a:rPr lang="en-US" dirty="0" smtClean="0">
                          <a:solidFill>
                            <a:schemeClr val="accent6"/>
                          </a:solidFill>
                        </a:rPr>
                        <a:t>Departing</a:t>
                      </a:r>
                      <a:r>
                        <a:rPr lang="en-US" baseline="0" dirty="0" smtClean="0">
                          <a:solidFill>
                            <a:schemeClr val="accent6"/>
                          </a:solidFill>
                        </a:rPr>
                        <a:t> dates</a:t>
                      </a:r>
                      <a:endParaRPr lang="en-US" dirty="0">
                        <a:solidFill>
                          <a:schemeClr val="accent6"/>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chemeClr val="accent6"/>
                        </a:solidFill>
                      </a:endParaRPr>
                    </a:p>
                  </a:txBody>
                  <a:tcPr anchor="ctr"/>
                </a:tc>
                <a:tc>
                  <a:txBody>
                    <a:bodyPr/>
                    <a:lstStyle/>
                    <a:p>
                      <a:pPr algn="ctr"/>
                      <a:r>
                        <a:rPr lang="en-US" dirty="0" smtClean="0">
                          <a:solidFill>
                            <a:schemeClr val="accent6"/>
                          </a:solidFill>
                        </a:rPr>
                        <a:t>10/24, 27, 31, 11/3</a:t>
                      </a:r>
                      <a:endParaRPr lang="en-US" dirty="0">
                        <a:solidFill>
                          <a:schemeClr val="accent6"/>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6"/>
                          </a:solidFill>
                        </a:rPr>
                        <a:t>10/23, 28, 11/2</a:t>
                      </a:r>
                    </a:p>
                  </a:txBody>
                  <a:tcPr anchor="ctr"/>
                </a:tc>
              </a:tr>
              <a:tr h="384734">
                <a:tc>
                  <a:txBody>
                    <a:bodyPr/>
                    <a:lstStyle/>
                    <a:p>
                      <a:r>
                        <a:rPr lang="en-US" dirty="0" smtClean="0">
                          <a:solidFill>
                            <a:schemeClr val="accent6"/>
                          </a:solidFill>
                        </a:rPr>
                        <a:t>Unloading (at Santos)</a:t>
                      </a:r>
                      <a:endParaRPr lang="en-US" dirty="0">
                        <a:solidFill>
                          <a:schemeClr val="accent6"/>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6"/>
                          </a:solidFill>
                        </a:rPr>
                        <a:t>€94/bus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6"/>
                          </a:solidFill>
                        </a:rPr>
                        <a:t>€94/bus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6"/>
                          </a:solidFill>
                        </a:rPr>
                        <a:t>€94/bus</a:t>
                      </a:r>
                    </a:p>
                  </a:txBody>
                  <a:tcPr anchor="ctr"/>
                </a:tc>
              </a:tr>
            </a:tbl>
          </a:graphicData>
        </a:graphic>
      </p:graphicFrame>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Slide Number Placeholder 6"/>
          <p:cNvSpPr>
            <a:spLocks noGrp="1"/>
          </p:cNvSpPr>
          <p:nvPr>
            <p:ph type="sldNum" sz="quarter" idx="11"/>
          </p:nvPr>
        </p:nvSpPr>
        <p:spPr/>
        <p:txBody>
          <a:bodyPr/>
          <a:lstStyle/>
          <a:p>
            <a:pPr>
              <a:defRPr/>
            </a:pPr>
            <a:r>
              <a:rPr lang="en-US" smtClean="0"/>
              <a:t>1-</a:t>
            </a:r>
            <a:fld id="{4B4A4A76-BF14-4C17-B849-87FA1E7D9DA6}" type="slidenum">
              <a:rPr lang="en-US" smtClean="0"/>
              <a:pPr>
                <a:defRPr/>
              </a:pPr>
              <a:t>47</a:t>
            </a:fld>
            <a:endParaRPr lang="en-US" smtClean="0"/>
          </a:p>
        </p:txBody>
      </p:sp>
      <p:sp>
        <p:nvSpPr>
          <p:cNvPr id="10" name="Rectangle 3"/>
          <p:cNvSpPr>
            <a:spLocks noGrp="1" noChangeArrowheads="1"/>
          </p:cNvSpPr>
          <p:nvPr>
            <p:ph sz="half" idx="1"/>
          </p:nvPr>
        </p:nvSpPr>
        <p:spPr>
          <a:xfrm>
            <a:off x="381000" y="2057400"/>
            <a:ext cx="8305800" cy="4114800"/>
          </a:xfrm>
        </p:spPr>
        <p:txBody>
          <a:bodyPr/>
          <a:lstStyle/>
          <a:p>
            <a:pPr eaLnBrk="1" hangingPunct="1">
              <a:lnSpc>
                <a:spcPct val="90000"/>
              </a:lnSpc>
              <a:buNone/>
            </a:pPr>
            <a:r>
              <a:rPr lang="en-US" sz="2200" dirty="0" smtClean="0"/>
              <a:t>#1: Assume that you are Weiss. How many viable alternatives do you have to consider regarding the initial shipment of 25 buses?</a:t>
            </a:r>
          </a:p>
          <a:p>
            <a:pPr eaLnBrk="1" hangingPunct="1">
              <a:lnSpc>
                <a:spcPct val="90000"/>
              </a:lnSpc>
              <a:buNone/>
            </a:pPr>
            <a:r>
              <a:rPr lang="en-US" sz="2200" dirty="0" smtClean="0"/>
              <a:t>#2: Which of the routing alternatives would you recommend to meet the initial 90-day deadline for the 25-bus shipment? Train or waterway? To which port(s)? What would it cost?</a:t>
            </a:r>
          </a:p>
          <a:p>
            <a:pPr eaLnBrk="1" hangingPunct="1">
              <a:lnSpc>
                <a:spcPct val="90000"/>
              </a:lnSpc>
              <a:buNone/>
            </a:pPr>
            <a:r>
              <a:rPr lang="en-US" sz="2200" dirty="0" smtClean="0"/>
              <a:t>#3: What additional information would be helpful for answering question 2?</a:t>
            </a:r>
          </a:p>
          <a:p>
            <a:pPr eaLnBrk="1" hangingPunct="1">
              <a:lnSpc>
                <a:spcPct val="90000"/>
              </a:lnSpc>
              <a:buNone/>
            </a:pPr>
            <a:r>
              <a:rPr lang="en-US" sz="2200" dirty="0" smtClean="0"/>
              <a:t>#4: How important, in fact, are the transport costs for the initial shipment of 25 buses?</a:t>
            </a:r>
          </a:p>
          <a:p>
            <a:pPr eaLnBrk="1" hangingPunct="1">
              <a:lnSpc>
                <a:spcPct val="90000"/>
              </a:lnSpc>
              <a:buNone/>
            </a:pPr>
            <a:r>
              <a:rPr lang="en-US" sz="2200" dirty="0" smtClean="0"/>
              <a:t>#5: What kinds of “customer service” support must be provided for this initial shipment of 25 buses? Who is responsible?</a:t>
            </a:r>
          </a:p>
        </p:txBody>
      </p:sp>
      <p:sp>
        <p:nvSpPr>
          <p:cNvPr id="13" name="Text Box 5"/>
          <p:cNvSpPr txBox="1">
            <a:spLocks noChangeArrowheads="1"/>
          </p:cNvSpPr>
          <p:nvPr/>
        </p:nvSpPr>
        <p:spPr bwMode="auto">
          <a:xfrm>
            <a:off x="228600" y="1600200"/>
            <a:ext cx="8610600" cy="461665"/>
          </a:xfrm>
          <a:prstGeom prst="rect">
            <a:avLst/>
          </a:prstGeom>
          <a:noFill/>
          <a:ln w="9525" algn="ctr">
            <a:noFill/>
            <a:miter lim="800000"/>
            <a:headEnd/>
            <a:tailEnd/>
          </a:ln>
        </p:spPr>
        <p:txBody>
          <a:bodyPr>
            <a:spAutoFit/>
          </a:bodyPr>
          <a:lstStyle/>
          <a:p>
            <a:pPr>
              <a:spcBef>
                <a:spcPts val="0"/>
              </a:spcBef>
              <a:defRPr/>
            </a:pPr>
            <a:r>
              <a:rPr lang="en-US" b="1" dirty="0" smtClean="0">
                <a:solidFill>
                  <a:schemeClr val="accent6"/>
                </a:solidFill>
                <a:latin typeface="Arial" charset="0"/>
                <a:cs typeface="Arial" charset="0"/>
              </a:rPr>
              <a:t>Discussions:</a:t>
            </a:r>
            <a:endParaRPr lang="en-US" b="1" dirty="0">
              <a:solidFill>
                <a:schemeClr val="accent6"/>
              </a:solidFill>
              <a:latin typeface="Arial" charset="0"/>
              <a:cs typeface="Arial" charset="0"/>
            </a:endParaRPr>
          </a:p>
        </p:txBody>
      </p:sp>
      <p:sp>
        <p:nvSpPr>
          <p:cNvPr id="6" name="Rectangle 2"/>
          <p:cNvSpPr>
            <a:spLocks noGrp="1" noChangeArrowheads="1"/>
          </p:cNvSpPr>
          <p:nvPr>
            <p:ph type="title"/>
          </p:nvPr>
        </p:nvSpPr>
        <p:spPr>
          <a:xfrm>
            <a:off x="1219200" y="274638"/>
            <a:ext cx="7772400" cy="1020762"/>
          </a:xfrm>
        </p:spPr>
        <p:txBody>
          <a:bodyPr/>
          <a:lstStyle/>
          <a:p>
            <a:r>
              <a:rPr lang="en-US" sz="4000" dirty="0" smtClean="0"/>
              <a:t>Case 7-2 Nurnberg Augsburg </a:t>
            </a:r>
            <a:r>
              <a:rPr lang="en-US" sz="4000" dirty="0" err="1" smtClean="0"/>
              <a:t>Maschinenwerke</a:t>
            </a:r>
            <a:r>
              <a:rPr lang="en-US" sz="4000" dirty="0" smtClean="0"/>
              <a:t> (N.A.M.)</a:t>
            </a:r>
            <a:endParaRPr lang="en-US" sz="4000"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Slide Number Placeholder 6"/>
          <p:cNvSpPr>
            <a:spLocks noGrp="1"/>
          </p:cNvSpPr>
          <p:nvPr>
            <p:ph type="sldNum" sz="quarter" idx="11"/>
          </p:nvPr>
        </p:nvSpPr>
        <p:spPr/>
        <p:txBody>
          <a:bodyPr/>
          <a:lstStyle/>
          <a:p>
            <a:pPr>
              <a:defRPr/>
            </a:pPr>
            <a:r>
              <a:rPr lang="en-US" smtClean="0"/>
              <a:t>1-</a:t>
            </a:r>
            <a:fld id="{4B4A4A76-BF14-4C17-B849-87FA1E7D9DA6}" type="slidenum">
              <a:rPr lang="en-US" smtClean="0"/>
              <a:pPr>
                <a:defRPr/>
              </a:pPr>
              <a:t>48</a:t>
            </a:fld>
            <a:endParaRPr lang="en-US" smtClean="0"/>
          </a:p>
        </p:txBody>
      </p:sp>
      <p:sp>
        <p:nvSpPr>
          <p:cNvPr id="10" name="Rectangle 3"/>
          <p:cNvSpPr>
            <a:spLocks noGrp="1" noChangeArrowheads="1"/>
          </p:cNvSpPr>
          <p:nvPr>
            <p:ph sz="half" idx="1"/>
          </p:nvPr>
        </p:nvSpPr>
        <p:spPr>
          <a:xfrm>
            <a:off x="381000" y="2057400"/>
            <a:ext cx="8305800" cy="4114800"/>
          </a:xfrm>
        </p:spPr>
        <p:txBody>
          <a:bodyPr/>
          <a:lstStyle/>
          <a:p>
            <a:pPr eaLnBrk="1" hangingPunct="1">
              <a:lnSpc>
                <a:spcPct val="90000"/>
              </a:lnSpc>
              <a:buNone/>
            </a:pPr>
            <a:r>
              <a:rPr lang="en-US" sz="2200" dirty="0" smtClean="0"/>
              <a:t>#7: Would you make the same routing recommendation for the second, larger (199 buses) component of the order, after the initial 90-day deadline is met? Why or why not?</a:t>
            </a:r>
          </a:p>
          <a:p>
            <a:pPr eaLnBrk="1" hangingPunct="1">
              <a:lnSpc>
                <a:spcPct val="90000"/>
              </a:lnSpc>
              <a:buNone/>
            </a:pPr>
            <a:r>
              <a:rPr lang="en-US" sz="2200" dirty="0" smtClean="0"/>
              <a:t>#8: How important, if at all, is it for N.A.M. to ship via water to show its support of the “Green” movement’s desires?</a:t>
            </a:r>
          </a:p>
        </p:txBody>
      </p:sp>
      <p:sp>
        <p:nvSpPr>
          <p:cNvPr id="13" name="Text Box 5"/>
          <p:cNvSpPr txBox="1">
            <a:spLocks noChangeArrowheads="1"/>
          </p:cNvSpPr>
          <p:nvPr/>
        </p:nvSpPr>
        <p:spPr bwMode="auto">
          <a:xfrm>
            <a:off x="228600" y="1600200"/>
            <a:ext cx="8610600" cy="461665"/>
          </a:xfrm>
          <a:prstGeom prst="rect">
            <a:avLst/>
          </a:prstGeom>
          <a:noFill/>
          <a:ln w="9525" algn="ctr">
            <a:noFill/>
            <a:miter lim="800000"/>
            <a:headEnd/>
            <a:tailEnd/>
          </a:ln>
        </p:spPr>
        <p:txBody>
          <a:bodyPr>
            <a:spAutoFit/>
          </a:bodyPr>
          <a:lstStyle/>
          <a:p>
            <a:pPr>
              <a:spcBef>
                <a:spcPts val="0"/>
              </a:spcBef>
              <a:defRPr/>
            </a:pPr>
            <a:r>
              <a:rPr lang="en-US" b="1" dirty="0" smtClean="0">
                <a:solidFill>
                  <a:schemeClr val="accent6"/>
                </a:solidFill>
                <a:latin typeface="Arial" charset="0"/>
                <a:cs typeface="Arial" charset="0"/>
              </a:rPr>
              <a:t>Discussions:</a:t>
            </a:r>
            <a:endParaRPr lang="en-US" b="1" dirty="0">
              <a:solidFill>
                <a:schemeClr val="accent6"/>
              </a:solidFill>
              <a:latin typeface="Arial" charset="0"/>
              <a:cs typeface="Arial" charset="0"/>
            </a:endParaRPr>
          </a:p>
        </p:txBody>
      </p:sp>
      <p:sp>
        <p:nvSpPr>
          <p:cNvPr id="6" name="Rectangle 2"/>
          <p:cNvSpPr>
            <a:spLocks noGrp="1" noChangeArrowheads="1"/>
          </p:cNvSpPr>
          <p:nvPr>
            <p:ph type="title"/>
          </p:nvPr>
        </p:nvSpPr>
        <p:spPr>
          <a:xfrm>
            <a:off x="1219200" y="274638"/>
            <a:ext cx="7772400" cy="1020762"/>
          </a:xfrm>
        </p:spPr>
        <p:txBody>
          <a:bodyPr/>
          <a:lstStyle/>
          <a:p>
            <a:r>
              <a:rPr lang="en-US" sz="4000" dirty="0" smtClean="0"/>
              <a:t>Case 7-2 Nurnberg Augsburg </a:t>
            </a:r>
            <a:r>
              <a:rPr lang="en-US" sz="4000" dirty="0" err="1" smtClean="0"/>
              <a:t>Maschinenwerke</a:t>
            </a:r>
            <a:r>
              <a:rPr lang="en-US" sz="4000" dirty="0" smtClean="0"/>
              <a:t> (N.A.M.)</a:t>
            </a:r>
            <a:endParaRPr lang="en-US" sz="40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en-US" sz="4000" dirty="0" smtClean="0"/>
              <a:t>Rate (Pricing) Considerations</a:t>
            </a:r>
          </a:p>
        </p:txBody>
      </p:sp>
      <p:sp>
        <p:nvSpPr>
          <p:cNvPr id="36866" name="Rectangle 3"/>
          <p:cNvSpPr>
            <a:spLocks noGrp="1" noChangeArrowheads="1"/>
          </p:cNvSpPr>
          <p:nvPr>
            <p:ph idx="1"/>
          </p:nvPr>
        </p:nvSpPr>
        <p:spPr>
          <a:xfrm>
            <a:off x="609600" y="1600200"/>
            <a:ext cx="7772400" cy="4495800"/>
          </a:xfrm>
        </p:spPr>
        <p:txBody>
          <a:bodyPr/>
          <a:lstStyle/>
          <a:p>
            <a:r>
              <a:rPr lang="en-US" dirty="0" smtClean="0"/>
              <a:t>Rate Determination</a:t>
            </a:r>
          </a:p>
          <a:p>
            <a:pPr lvl="1"/>
            <a:r>
              <a:rPr lang="en-US" dirty="0" smtClean="0"/>
              <a:t>Often located on carrier Web sites</a:t>
            </a:r>
          </a:p>
          <a:p>
            <a:pPr lvl="1"/>
            <a:r>
              <a:rPr lang="en-US" dirty="0" smtClean="0"/>
              <a:t>Transportation rates based on three factors</a:t>
            </a:r>
          </a:p>
          <a:p>
            <a:pPr lvl="2"/>
            <a:r>
              <a:rPr lang="en-US" sz="2800" dirty="0" smtClean="0"/>
              <a:t>Product</a:t>
            </a:r>
          </a:p>
          <a:p>
            <a:pPr lvl="2"/>
            <a:r>
              <a:rPr lang="en-US" sz="2800" dirty="0" smtClean="0"/>
              <a:t>Weight </a:t>
            </a:r>
          </a:p>
          <a:p>
            <a:pPr lvl="2"/>
            <a:r>
              <a:rPr lang="en-US" sz="2800" dirty="0" smtClean="0"/>
              <a:t>Distance</a:t>
            </a:r>
          </a:p>
          <a:p>
            <a:pPr lvl="1"/>
            <a:r>
              <a:rPr lang="en-US" dirty="0" smtClean="0"/>
              <a:t>Three factors are defined numerically and then tied to a rate of cents per hundredweight (cwt)</a:t>
            </a:r>
          </a:p>
          <a:p>
            <a:pPr lvl="1"/>
            <a:endParaRPr lang="en-US" sz="3200" dirty="0" smtClean="0"/>
          </a:p>
          <a:p>
            <a:pPr lvl="1"/>
            <a:endParaRPr lang="en-US" dirty="0" smtClean="0"/>
          </a:p>
          <a:p>
            <a:pPr lvl="1"/>
            <a:endParaRPr lang="en-US" dirty="0" smtClean="0"/>
          </a:p>
        </p:txBody>
      </p:sp>
      <p:sp>
        <p:nvSpPr>
          <p:cNvPr id="36867"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13-</a:t>
            </a:r>
            <a:fld id="{569CD01F-36E7-4665-AC7B-70B427597137}" type="slidenum">
              <a:rPr lang="en-US"/>
              <a:pPr>
                <a:defRPr/>
              </a:pPr>
              <a:t>5</a:t>
            </a:fld>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r>
              <a:rPr lang="en-US" sz="4000" dirty="0" smtClean="0"/>
              <a:t>Rate (Pricing) Considerations</a:t>
            </a:r>
          </a:p>
        </p:txBody>
      </p:sp>
      <p:sp>
        <p:nvSpPr>
          <p:cNvPr id="391171" name="Rectangle 3"/>
          <p:cNvSpPr>
            <a:spLocks noGrp="1" noChangeArrowheads="1"/>
          </p:cNvSpPr>
          <p:nvPr>
            <p:ph idx="1"/>
          </p:nvPr>
        </p:nvSpPr>
        <p:spPr>
          <a:xfrm>
            <a:off x="609600" y="1600200"/>
            <a:ext cx="7772400" cy="4495800"/>
          </a:xfrm>
        </p:spPr>
        <p:txBody>
          <a:bodyPr rtlCol="0">
            <a:normAutofit lnSpcReduction="10000"/>
          </a:bodyPr>
          <a:lstStyle/>
          <a:p>
            <a:pPr fontAlgn="auto">
              <a:spcAft>
                <a:spcPts val="0"/>
              </a:spcAft>
              <a:defRPr/>
            </a:pPr>
            <a:r>
              <a:rPr lang="en-US" dirty="0"/>
              <a:t>Rate </a:t>
            </a:r>
            <a:r>
              <a:rPr lang="en-US" dirty="0" smtClean="0"/>
              <a:t>Determination</a:t>
            </a:r>
          </a:p>
          <a:p>
            <a:pPr lvl="1" fontAlgn="auto">
              <a:spcAft>
                <a:spcPts val="0"/>
              </a:spcAft>
              <a:defRPr/>
            </a:pPr>
            <a:r>
              <a:rPr lang="en-US" dirty="0" smtClean="0"/>
              <a:t>Commodity rate </a:t>
            </a:r>
          </a:p>
          <a:p>
            <a:pPr lvl="2" fontAlgn="auto">
              <a:spcAft>
                <a:spcPts val="0"/>
              </a:spcAft>
              <a:defRPr/>
            </a:pPr>
            <a:r>
              <a:rPr lang="en-US" dirty="0" smtClean="0"/>
              <a:t>One specific rate for every possible combination of product, weight, and distance</a:t>
            </a:r>
          </a:p>
          <a:p>
            <a:pPr lvl="2" fontAlgn="auto">
              <a:spcAft>
                <a:spcPts val="0"/>
              </a:spcAft>
              <a:buFont typeface="Arial" pitchFamily="34" charset="0"/>
              <a:buNone/>
              <a:defRPr/>
            </a:pPr>
            <a:endParaRPr lang="en-US" dirty="0" smtClean="0"/>
          </a:p>
          <a:p>
            <a:pPr lvl="1" fontAlgn="auto">
              <a:spcAft>
                <a:spcPts val="0"/>
              </a:spcAft>
              <a:defRPr/>
            </a:pPr>
            <a:r>
              <a:rPr lang="en-US" dirty="0" smtClean="0"/>
              <a:t>Class rate system</a:t>
            </a:r>
          </a:p>
          <a:p>
            <a:pPr lvl="2" fontAlgn="auto">
              <a:spcAft>
                <a:spcPts val="0"/>
              </a:spcAft>
              <a:defRPr/>
            </a:pPr>
            <a:r>
              <a:rPr lang="en-US" dirty="0" smtClean="0"/>
              <a:t>System to simplify rate determination</a:t>
            </a:r>
          </a:p>
          <a:p>
            <a:pPr lvl="2" fontAlgn="auto">
              <a:spcAft>
                <a:spcPts val="0"/>
              </a:spcAft>
              <a:defRPr/>
            </a:pPr>
            <a:r>
              <a:rPr lang="en-US" dirty="0" smtClean="0"/>
              <a:t>Freight classification used to simplify the number of commodities</a:t>
            </a:r>
          </a:p>
          <a:p>
            <a:pPr lvl="2" fontAlgn="auto">
              <a:spcAft>
                <a:spcPts val="0"/>
              </a:spcAft>
              <a:defRPr/>
            </a:pPr>
            <a:r>
              <a:rPr lang="en-US" dirty="0" smtClean="0"/>
              <a:t>National Motor Freight Classification (NMFC)</a:t>
            </a:r>
          </a:p>
          <a:p>
            <a:pPr lvl="1" fontAlgn="auto">
              <a:spcAft>
                <a:spcPts val="0"/>
              </a:spcAft>
              <a:defRPr/>
            </a:pPr>
            <a:endParaRPr lang="en-US" dirty="0"/>
          </a:p>
          <a:p>
            <a:pPr lvl="1" fontAlgn="auto">
              <a:spcAft>
                <a:spcPts val="0"/>
              </a:spcAft>
              <a:defRPr/>
            </a:pPr>
            <a:endParaRPr lang="en-US" dirty="0"/>
          </a:p>
        </p:txBody>
      </p:sp>
      <p:sp>
        <p:nvSpPr>
          <p:cNvPr id="38915"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13-</a:t>
            </a:r>
            <a:fld id="{E06482E2-705E-49C9-B750-1A17589E80FE}" type="slidenum">
              <a:rPr lang="en-US"/>
              <a:pPr>
                <a:defRPr/>
              </a:pPr>
              <a:t>6</a:t>
            </a:fld>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r>
              <a:rPr lang="en-US" sz="4000" dirty="0" smtClean="0"/>
              <a:t>Rate (Pricing) Considerations</a:t>
            </a:r>
          </a:p>
        </p:txBody>
      </p:sp>
      <p:sp>
        <p:nvSpPr>
          <p:cNvPr id="40962" name="Rectangle 3"/>
          <p:cNvSpPr>
            <a:spLocks noGrp="1" noChangeArrowheads="1"/>
          </p:cNvSpPr>
          <p:nvPr>
            <p:ph idx="1"/>
          </p:nvPr>
        </p:nvSpPr>
        <p:spPr>
          <a:xfrm>
            <a:off x="609600" y="1600200"/>
            <a:ext cx="7772400" cy="4495800"/>
          </a:xfrm>
        </p:spPr>
        <p:txBody>
          <a:bodyPr/>
          <a:lstStyle/>
          <a:p>
            <a:r>
              <a:rPr lang="en-US" dirty="0" smtClean="0"/>
              <a:t>Rate Determination</a:t>
            </a:r>
            <a:endParaRPr lang="en-US" sz="2400" dirty="0" smtClean="0"/>
          </a:p>
          <a:p>
            <a:pPr lvl="1"/>
            <a:r>
              <a:rPr lang="en-US" dirty="0" smtClean="0"/>
              <a:t>Factors used for determine product’s freight classification</a:t>
            </a:r>
          </a:p>
          <a:p>
            <a:pPr lvl="2"/>
            <a:r>
              <a:rPr lang="en-US" dirty="0" smtClean="0"/>
              <a:t>Density (higher classification for low-density)</a:t>
            </a:r>
          </a:p>
          <a:p>
            <a:pPr lvl="2"/>
            <a:r>
              <a:rPr lang="en-US" dirty="0" err="1" smtClean="0"/>
              <a:t>Stowability</a:t>
            </a:r>
            <a:r>
              <a:rPr lang="en-US" dirty="0" smtClean="0"/>
              <a:t> (how easy to pack into a load)</a:t>
            </a:r>
          </a:p>
          <a:p>
            <a:pPr lvl="2"/>
            <a:r>
              <a:rPr lang="en-US" dirty="0" smtClean="0"/>
              <a:t>Ease of handling</a:t>
            </a:r>
          </a:p>
          <a:p>
            <a:pPr lvl="2"/>
            <a:r>
              <a:rPr lang="en-US" dirty="0" smtClean="0"/>
              <a:t>Liability to damage and theft</a:t>
            </a:r>
          </a:p>
          <a:p>
            <a:pPr lvl="1">
              <a:buFont typeface="Arial" pitchFamily="34" charset="0"/>
              <a:buNone/>
            </a:pPr>
            <a:endParaRPr lang="en-US" dirty="0" smtClean="0"/>
          </a:p>
          <a:p>
            <a:pPr lvl="1"/>
            <a:endParaRPr lang="en-US" dirty="0" smtClean="0"/>
          </a:p>
        </p:txBody>
      </p:sp>
      <p:sp>
        <p:nvSpPr>
          <p:cNvPr id="40963"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13-</a:t>
            </a:r>
            <a:fld id="{43736EF7-1D88-4407-8B8B-EFF53B8122CA}" type="slidenum">
              <a:rPr lang="en-US"/>
              <a:pPr>
                <a:defRPr/>
              </a:pPr>
              <a:t>7</a:t>
            </a:fld>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553200" y="2362200"/>
            <a:ext cx="2133600" cy="2362200"/>
          </a:xfrm>
        </p:spPr>
        <p:txBody>
          <a:bodyPr/>
          <a:lstStyle/>
          <a:p>
            <a:r>
              <a:rPr lang="en-US" sz="2600" dirty="0" smtClean="0">
                <a:solidFill>
                  <a:schemeClr val="accent6"/>
                </a:solidFill>
              </a:rPr>
              <a:t>Page from National Motor Freight Classification</a:t>
            </a:r>
          </a:p>
        </p:txBody>
      </p:sp>
      <p:pic>
        <p:nvPicPr>
          <p:cNvPr id="29699" name="Picture 3" descr="fig6-7"/>
          <p:cNvPicPr>
            <a:picLocks noGrp="1" noChangeAspect="1" noChangeArrowheads="1"/>
          </p:cNvPicPr>
          <p:nvPr>
            <p:ph idx="1"/>
          </p:nvPr>
        </p:nvPicPr>
        <p:blipFill>
          <a:blip r:embed="rId3" cstate="print"/>
          <a:srcRect/>
          <a:stretch>
            <a:fillRect/>
          </a:stretch>
        </p:blipFill>
        <p:spPr>
          <a:xfrm>
            <a:off x="990600" y="0"/>
            <a:ext cx="5657850" cy="6172200"/>
          </a:xfrm>
          <a:noFill/>
        </p:spPr>
      </p:pic>
      <p:sp>
        <p:nvSpPr>
          <p:cNvPr id="29701" name="Slide Number Placeholder 5"/>
          <p:cNvSpPr>
            <a:spLocks noGrp="1"/>
          </p:cNvSpPr>
          <p:nvPr>
            <p:ph type="sldNum" sz="quarter" idx="11"/>
          </p:nvPr>
        </p:nvSpPr>
        <p:spPr>
          <a:noFill/>
        </p:spPr>
        <p:txBody>
          <a:bodyPr/>
          <a:lstStyle/>
          <a:p>
            <a:r>
              <a:rPr lang="en-US" smtClean="0"/>
              <a:t>6-</a:t>
            </a:r>
            <a:fld id="{028129BB-1866-4B85-B2C7-EB172D3362D5}" type="slidenum">
              <a:rPr lang="en-US" smtClean="0"/>
              <a:pPr/>
              <a:t>8</a:t>
            </a:fld>
            <a:endParaRPr lang="en-US"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Slide Number Placeholder 5"/>
          <p:cNvSpPr>
            <a:spLocks noGrp="1"/>
          </p:cNvSpPr>
          <p:nvPr>
            <p:ph type="sldNum" sz="quarter" idx="11"/>
          </p:nvPr>
        </p:nvSpPr>
        <p:spPr>
          <a:noFill/>
        </p:spPr>
        <p:txBody>
          <a:bodyPr/>
          <a:lstStyle/>
          <a:p>
            <a:r>
              <a:rPr lang="en-US" smtClean="0"/>
              <a:t>6-</a:t>
            </a:r>
            <a:fld id="{028129BB-1866-4B85-B2C7-EB172D3362D5}" type="slidenum">
              <a:rPr lang="en-US" smtClean="0"/>
              <a:pPr/>
              <a:t>9</a:t>
            </a:fld>
            <a:endParaRPr lang="en-US" smtClean="0"/>
          </a:p>
        </p:txBody>
      </p:sp>
      <p:sp>
        <p:nvSpPr>
          <p:cNvPr id="6" name="Content Placeholder 5"/>
          <p:cNvSpPr>
            <a:spLocks noGrp="1"/>
          </p:cNvSpPr>
          <p:nvPr>
            <p:ph idx="1"/>
          </p:nvPr>
        </p:nvSpPr>
        <p:spPr>
          <a:xfrm>
            <a:off x="228600" y="1600200"/>
            <a:ext cx="8458200" cy="4525963"/>
          </a:xfrm>
        </p:spPr>
        <p:txBody>
          <a:bodyPr/>
          <a:lstStyle/>
          <a:p>
            <a:r>
              <a:rPr lang="en-US" dirty="0" smtClean="0"/>
              <a:t>National Motor Freight Classification Procedures</a:t>
            </a:r>
            <a:endParaRPr lang="en-US" dirty="0" smtClean="0">
              <a:hlinkClick r:id="rId3"/>
            </a:endParaRPr>
          </a:p>
          <a:p>
            <a:pPr lvl="1"/>
            <a:r>
              <a:rPr lang="en-US" dirty="0" smtClean="0">
                <a:hlinkClick r:id="rId3"/>
              </a:rPr>
              <a:t>http://www.nmfta.org/Documents/CCSB/CCSB%20Procedures%202009.pdf</a:t>
            </a:r>
            <a:endParaRPr lang="en-US" dirty="0" smtClean="0"/>
          </a:p>
          <a:p>
            <a:r>
              <a:rPr lang="en-US" dirty="0" smtClean="0"/>
              <a:t>Find classification online</a:t>
            </a:r>
          </a:p>
          <a:p>
            <a:pPr lvl="1"/>
            <a:r>
              <a:rPr lang="en-US" dirty="0" smtClean="0">
                <a:hlinkClick r:id="rId4"/>
              </a:rPr>
              <a:t>http://freight88.com/NMFC-Codes-Freight_class.html</a:t>
            </a:r>
            <a:endParaRPr lang="en-US" dirty="0"/>
          </a:p>
        </p:txBody>
      </p:sp>
      <p:sp>
        <p:nvSpPr>
          <p:cNvPr id="7" name="Title 6"/>
          <p:cNvSpPr>
            <a:spLocks noGrp="1"/>
          </p:cNvSpPr>
          <p:nvPr>
            <p:ph type="title"/>
          </p:nvPr>
        </p:nvSpPr>
        <p:spPr/>
        <p:txBody>
          <a:bodyPr/>
          <a:lstStyle/>
          <a:p>
            <a:r>
              <a:rPr lang="en-US" sz="4000" dirty="0" smtClean="0"/>
              <a:t>National Motor Freight Classification</a:t>
            </a:r>
            <a:endParaRPr lang="en-US" sz="400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OEng PPT Template">
  <a:themeElements>
    <a:clrScheme name="COEng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Eng PPT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solidFill>
            <a:schemeClr val="tx1"/>
          </a:solidFill>
          <a:prstDash val="solid"/>
          <a:round/>
          <a:headEnd type="none" w="med" len="med"/>
          <a:tailEnd type="none" w="med" len="med"/>
        </a:ln>
        <a:effectLst/>
      </a:spPr>
      <a:bodyPr vert="horz" wrap="none" lIns="90488" tIns="44450" rIns="90488" bIns="4445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CC0000"/>
            </a:solidFill>
            <a:effectLst/>
            <a:latin typeface="Arial" charset="0"/>
          </a:defRPr>
        </a:defPPr>
      </a:lstStyle>
    </a:spDef>
    <a:lnDef>
      <a:spPr bwMode="auto">
        <a:xfrm>
          <a:off x="0" y="0"/>
          <a:ext cx="1" cy="1"/>
        </a:xfrm>
        <a:custGeom>
          <a:avLst/>
          <a:gdLst/>
          <a:ahLst/>
          <a:cxnLst/>
          <a:rect l="0" t="0" r="0" b="0"/>
          <a:pathLst/>
        </a:custGeom>
        <a:solidFill>
          <a:schemeClr val="accent2"/>
        </a:solidFill>
        <a:ln w="12700" cap="flat" cmpd="sng" algn="ctr">
          <a:solidFill>
            <a:schemeClr val="tx1"/>
          </a:solidFill>
          <a:prstDash val="solid"/>
          <a:round/>
          <a:headEnd type="none" w="med" len="med"/>
          <a:tailEnd type="none" w="med" len="med"/>
        </a:ln>
        <a:effectLst/>
      </a:spPr>
      <a:bodyPr vert="horz" wrap="none" lIns="90488" tIns="44450" rIns="90488" bIns="4445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CC0000"/>
            </a:solidFill>
            <a:effectLst/>
            <a:latin typeface="Arial" charset="0"/>
          </a:defRPr>
        </a:defPPr>
      </a:lstStyle>
    </a:lnDef>
  </a:objectDefaults>
  <a:extraClrSchemeLst>
    <a:extraClrScheme>
      <a:clrScheme name="COEng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Eng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Eng 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Eng 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Eng 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Eng 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Eng P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Eng 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Eng 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Eng 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Eng 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Eng 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4106</TotalTime>
  <Words>2209</Words>
  <Application>Microsoft Office PowerPoint</Application>
  <PresentationFormat>On-screen Show (4:3)</PresentationFormat>
  <Paragraphs>380</Paragraphs>
  <Slides>48</Slides>
  <Notes>48</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COEng PPT Template</vt:lpstr>
      <vt:lpstr>Chapter 7  Transportation Management </vt:lpstr>
      <vt:lpstr>Learning Objectives</vt:lpstr>
      <vt:lpstr>Transportation Management</vt:lpstr>
      <vt:lpstr>Transportation Management</vt:lpstr>
      <vt:lpstr>Rate (Pricing) Considerations</vt:lpstr>
      <vt:lpstr>Rate (Pricing) Considerations</vt:lpstr>
      <vt:lpstr>Rate (Pricing) Considerations</vt:lpstr>
      <vt:lpstr>Page from National Motor Freight Classification</vt:lpstr>
      <vt:lpstr>National Motor Freight Classification</vt:lpstr>
      <vt:lpstr>Rate (Pricing) Considerations</vt:lpstr>
      <vt:lpstr>Example of the Class Rate System</vt:lpstr>
      <vt:lpstr>Rate (Pricing) Considerations</vt:lpstr>
      <vt:lpstr>Figure 7-2:  Motor Carrier Classification Docket Proposal for Changing the Classification of Sparkplugs</vt:lpstr>
      <vt:lpstr>Transportation Rates</vt:lpstr>
      <vt:lpstr>Rate and Service Negotiations</vt:lpstr>
      <vt:lpstr>Table 7-1:  Representative Rate and Service Items in the Carrier-Shipper Negotiation Process</vt:lpstr>
      <vt:lpstr>Rate Regulatory Bodies</vt:lpstr>
      <vt:lpstr>Modal and Carrier Selection</vt:lpstr>
      <vt:lpstr>Table 7-2:  Possible Carrier Selection Characteristics</vt:lpstr>
      <vt:lpstr>Modal and Carrier Selection</vt:lpstr>
      <vt:lpstr>Documentation</vt:lpstr>
      <vt:lpstr>Figure 7-4:  A Long-Form Bill of Lading</vt:lpstr>
      <vt:lpstr>Figure 7-5:   A Preprinted Short-Form Bill of Lading</vt:lpstr>
      <vt:lpstr>Documentation</vt:lpstr>
      <vt:lpstr>Making and Receiving Shipments</vt:lpstr>
      <vt:lpstr>Consolidation of Shipments</vt:lpstr>
      <vt:lpstr>Consolidation of Shipments</vt:lpstr>
      <vt:lpstr>Freight Payment and Audit Services</vt:lpstr>
      <vt:lpstr>Demurrage and Detention</vt:lpstr>
      <vt:lpstr>Diversion and Reconsignment</vt:lpstr>
      <vt:lpstr>Routing</vt:lpstr>
      <vt:lpstr>Transportation of Hazardous Materials</vt:lpstr>
      <vt:lpstr>Specialized Container with Sump to Capture Hazardous Waste Leaks from Barrels</vt:lpstr>
      <vt:lpstr>Tracing and Expediting</vt:lpstr>
      <vt:lpstr>Loss and Damage</vt:lpstr>
      <vt:lpstr>Transit Privileges</vt:lpstr>
      <vt:lpstr>Reparations</vt:lpstr>
      <vt:lpstr>Transportation Service Quality</vt:lpstr>
      <vt:lpstr>Example of a Carrier Performance Scorecard</vt:lpstr>
      <vt:lpstr>Case 7-1 Chippy Potato Chip Company</vt:lpstr>
      <vt:lpstr>Case 7-1 Chippy Potato Chip Company</vt:lpstr>
      <vt:lpstr>Case 7-1 Chippy Potato Chip Company</vt:lpstr>
      <vt:lpstr>Case 7-2 Nurnberg Augsburg Maschinenwerke (N.A.M.)</vt:lpstr>
      <vt:lpstr>Slide 44</vt:lpstr>
      <vt:lpstr>Case 7-2 Nurnberg Augsburg Maschinenwerke (N.A.M.)</vt:lpstr>
      <vt:lpstr>Case 7-2 Nurnberg Augsburg Maschinenwerke (N.A.M.)</vt:lpstr>
      <vt:lpstr>Case 7-2 Nurnberg Augsburg Maschinenwerke (N.A.M.)</vt:lpstr>
      <vt:lpstr>Case 7-2 Nurnberg Augsburg Maschinenwerke (N.A.M.)</vt:lpstr>
    </vt:vector>
  </TitlesOfParts>
  <Company>MIIS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Global Community</dc:title>
  <dc:creator>leah gowron</dc:creator>
  <cp:lastModifiedBy>leet</cp:lastModifiedBy>
  <cp:revision>92</cp:revision>
  <dcterms:created xsi:type="dcterms:W3CDTF">1998-03-27T19:34:46Z</dcterms:created>
  <dcterms:modified xsi:type="dcterms:W3CDTF">2011-01-07T00:55:03Z</dcterms:modified>
</cp:coreProperties>
</file>