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8"/>
  </p:notesMasterIdLst>
  <p:handoutMasterIdLst>
    <p:handoutMasterId r:id="rId39"/>
  </p:handoutMasterIdLst>
  <p:sldIdLst>
    <p:sldId id="260" r:id="rId2"/>
    <p:sldId id="278" r:id="rId3"/>
    <p:sldId id="280" r:id="rId4"/>
    <p:sldId id="281" r:id="rId5"/>
    <p:sldId id="282" r:id="rId6"/>
    <p:sldId id="283" r:id="rId7"/>
    <p:sldId id="284" r:id="rId8"/>
    <p:sldId id="285" r:id="rId9"/>
    <p:sldId id="286" r:id="rId10"/>
    <p:sldId id="287" r:id="rId11"/>
    <p:sldId id="288" r:id="rId12"/>
    <p:sldId id="289" r:id="rId13"/>
    <p:sldId id="290" r:id="rId14"/>
    <p:sldId id="293" r:id="rId15"/>
    <p:sldId id="294" r:id="rId16"/>
    <p:sldId id="295" r:id="rId17"/>
    <p:sldId id="299" r:id="rId18"/>
    <p:sldId id="300" r:id="rId19"/>
    <p:sldId id="301" r:id="rId20"/>
    <p:sldId id="302" r:id="rId21"/>
    <p:sldId id="303" r:id="rId22"/>
    <p:sldId id="304" r:id="rId23"/>
    <p:sldId id="265" r:id="rId24"/>
    <p:sldId id="266" r:id="rId25"/>
    <p:sldId id="267" r:id="rId26"/>
    <p:sldId id="268" r:id="rId27"/>
    <p:sldId id="269" r:id="rId28"/>
    <p:sldId id="270" r:id="rId29"/>
    <p:sldId id="271" r:id="rId30"/>
    <p:sldId id="272" r:id="rId31"/>
    <p:sldId id="273" r:id="rId32"/>
    <p:sldId id="305" r:id="rId33"/>
    <p:sldId id="306" r:id="rId34"/>
    <p:sldId id="307" r:id="rId35"/>
    <p:sldId id="308" r:id="rId36"/>
    <p:sldId id="309"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Gowron" initials="" lastIdx="1" clrIdx="0"/>
  <p:cmAuthor id="1" name="George" initials="GW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4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7BD854-077B-4C69-A361-3EA2F1600A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608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222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837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041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246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065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270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475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765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680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885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089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74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379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789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93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98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03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399FB74-DD6D-4E18-945A-446A921158BC}"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AB8C84C-DE0C-41AB-82E0-2584EFB6E92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23F42AC-FF95-4DF3-931F-4554370A384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67C3F2A-F7B3-4643-A58D-8F486D4127D6}"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D027E76-56BE-4D9D-914D-D5E4C356C53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F6FED40-103A-4D88-B06F-B05C81BF2320}"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BCF23568-6B19-4F03-A1F9-DE467546B0E1}"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CE15A5CD-8FAA-42D7-81F4-0EA22FBFA3F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E5F2B4D-84DA-4176-9CD0-FCEE1E3D0288}"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B14473F-4B50-48A4-8223-38CF37560C1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167FCF3-B923-4265-AF07-5712ABFC838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1638E61-DD77-49A1-8AD8-572FF52A1FF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2D83FDBC-14B8-418E-94A1-90DF48A6559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52D9567-F644-42E6-A6FF-29447FB75B8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3CA4E35-7904-4691-8A47-E48ECD6A4A9D}"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79C4DEB-0133-466B-BAA7-46AE52EC70D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Eng PPT Background"/>
          <p:cNvPicPr>
            <a:picLocks noChangeAspect="1" noChangeArrowheads="1"/>
          </p:cNvPicPr>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19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cs typeface="+mn-cs"/>
              </a:defRPr>
            </a:lvl1pPr>
          </a:lstStyle>
          <a:p>
            <a:pPr>
              <a:defRPr/>
            </a:pPr>
            <a:endParaRPr lang="en-US"/>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cs typeface="+mn-cs"/>
              </a:defRPr>
            </a:lvl1pPr>
          </a:lstStyle>
          <a:p>
            <a:pPr>
              <a:defRPr/>
            </a:pPr>
            <a:fld id="{1EA1413F-1F23-497F-9BED-F099BE4DC0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2027A"/>
          </a:solidFill>
          <a:latin typeface="+mn-lt"/>
          <a:ea typeface="+mn-ea"/>
          <a:cs typeface="+mn-cs"/>
        </a:defRPr>
      </a:lvl1pPr>
      <a:lvl2pPr marL="742950" indent="-285750" algn="l" rtl="0" eaLnBrk="0" fontAlgn="base" hangingPunct="0">
        <a:spcBef>
          <a:spcPct val="20000"/>
        </a:spcBef>
        <a:spcAft>
          <a:spcPct val="0"/>
        </a:spcAft>
        <a:buChar char="–"/>
        <a:defRPr sz="2800">
          <a:solidFill>
            <a:srgbClr val="02027A"/>
          </a:solidFill>
          <a:latin typeface="+mn-lt"/>
          <a:cs typeface="+mn-cs"/>
        </a:defRPr>
      </a:lvl2pPr>
      <a:lvl3pPr marL="1143000" indent="-228600" algn="l" rtl="0" eaLnBrk="0" fontAlgn="base" hangingPunct="0">
        <a:spcBef>
          <a:spcPct val="20000"/>
        </a:spcBef>
        <a:spcAft>
          <a:spcPct val="0"/>
        </a:spcAft>
        <a:buChar char="•"/>
        <a:defRPr sz="2400">
          <a:solidFill>
            <a:srgbClr val="02027A"/>
          </a:solidFill>
          <a:latin typeface="+mn-lt"/>
          <a:cs typeface="+mn-cs"/>
        </a:defRPr>
      </a:lvl3pPr>
      <a:lvl4pPr marL="1600200" indent="-228600" algn="l" rtl="0" eaLnBrk="0" fontAlgn="base" hangingPunct="0">
        <a:spcBef>
          <a:spcPct val="20000"/>
        </a:spcBef>
        <a:spcAft>
          <a:spcPct val="0"/>
        </a:spcAft>
        <a:buChar char="–"/>
        <a:defRPr sz="2000">
          <a:solidFill>
            <a:srgbClr val="02027A"/>
          </a:solidFill>
          <a:latin typeface="+mn-lt"/>
          <a:cs typeface="+mn-cs"/>
        </a:defRPr>
      </a:lvl4pPr>
      <a:lvl5pPr marL="2057400" indent="-228600" algn="l" rtl="0" eaLnBrk="0" fontAlgn="base" hangingPunct="0">
        <a:spcBef>
          <a:spcPct val="20000"/>
        </a:spcBef>
        <a:spcAft>
          <a:spcPct val="0"/>
        </a:spcAft>
        <a:buChar char="»"/>
        <a:defRPr sz="2000">
          <a:solidFill>
            <a:srgbClr val="02027A"/>
          </a:solidFill>
          <a:latin typeface="+mn-lt"/>
          <a:cs typeface="+mn-cs"/>
        </a:defRPr>
      </a:lvl5pPr>
      <a:lvl6pPr marL="2514600" indent="-228600" algn="l" rtl="0" fontAlgn="base">
        <a:spcBef>
          <a:spcPct val="20000"/>
        </a:spcBef>
        <a:spcAft>
          <a:spcPct val="0"/>
        </a:spcAft>
        <a:buChar char="»"/>
        <a:defRPr sz="2000">
          <a:solidFill>
            <a:srgbClr val="02027A"/>
          </a:solidFill>
          <a:latin typeface="+mn-lt"/>
          <a:cs typeface="+mn-cs"/>
        </a:defRPr>
      </a:lvl6pPr>
      <a:lvl7pPr marL="2971800" indent="-228600" algn="l" rtl="0" fontAlgn="base">
        <a:spcBef>
          <a:spcPct val="20000"/>
        </a:spcBef>
        <a:spcAft>
          <a:spcPct val="0"/>
        </a:spcAft>
        <a:buChar char="»"/>
        <a:defRPr sz="2000">
          <a:solidFill>
            <a:srgbClr val="02027A"/>
          </a:solidFill>
          <a:latin typeface="+mn-lt"/>
          <a:cs typeface="+mn-cs"/>
        </a:defRPr>
      </a:lvl7pPr>
      <a:lvl8pPr marL="3429000" indent="-228600" algn="l" rtl="0" fontAlgn="base">
        <a:spcBef>
          <a:spcPct val="20000"/>
        </a:spcBef>
        <a:spcAft>
          <a:spcPct val="0"/>
        </a:spcAft>
        <a:buChar char="»"/>
        <a:defRPr sz="2000">
          <a:solidFill>
            <a:srgbClr val="02027A"/>
          </a:solidFill>
          <a:latin typeface="+mn-lt"/>
          <a:cs typeface="+mn-cs"/>
        </a:defRPr>
      </a:lvl8pPr>
      <a:lvl9pPr marL="3886200" indent="-228600" algn="l" rtl="0" fontAlgn="base">
        <a:spcBef>
          <a:spcPct val="20000"/>
        </a:spcBef>
        <a:spcAft>
          <a:spcPct val="0"/>
        </a:spcAft>
        <a:buChar char="»"/>
        <a:defRPr sz="2000">
          <a:solidFill>
            <a:srgbClr val="02027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685800" y="2438400"/>
            <a:ext cx="7772400" cy="3276599"/>
          </a:xfrm>
        </p:spPr>
        <p:txBody>
          <a:bodyPr/>
          <a:lstStyle/>
          <a:p>
            <a:r>
              <a:rPr lang="en-US" dirty="0" smtClean="0">
                <a:solidFill>
                  <a:schemeClr val="accent2"/>
                </a:solidFill>
              </a:rPr>
              <a:t>Chapter </a:t>
            </a:r>
            <a:r>
              <a:rPr lang="en-US" dirty="0" smtClean="0">
                <a:solidFill>
                  <a:schemeClr val="accent2"/>
                </a:solidFill>
              </a:rPr>
              <a:t>14</a:t>
            </a:r>
            <a:br>
              <a:rPr lang="en-US" dirty="0" smtClean="0">
                <a:solidFill>
                  <a:schemeClr val="accent2"/>
                </a:solidFill>
              </a:rPr>
            </a:br>
            <a:r>
              <a:rPr lang="en-US" dirty="0" smtClean="0">
                <a:solidFill>
                  <a:schemeClr val="accent2"/>
                </a:solidFill>
              </a:rPr>
              <a:t/>
            </a:r>
            <a:br>
              <a:rPr lang="en-US" dirty="0" smtClean="0">
                <a:solidFill>
                  <a:schemeClr val="accent2"/>
                </a:solidFill>
              </a:rPr>
            </a:br>
            <a:r>
              <a:rPr lang="en-US" dirty="0" smtClean="0">
                <a:solidFill>
                  <a:schemeClr val="accent2"/>
                </a:solidFill>
              </a:rPr>
              <a:t>Organizing and Analyzing Logistics Systems</a:t>
            </a:r>
            <a:br>
              <a:rPr lang="en-US" dirty="0" smtClean="0">
                <a:solidFill>
                  <a:schemeClr val="accent2"/>
                </a:solidFill>
              </a:rPr>
            </a:b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z="3600" dirty="0" smtClean="0"/>
              <a:t>Organizational Design for Logistics</a:t>
            </a:r>
          </a:p>
        </p:txBody>
      </p:sp>
      <p:sp>
        <p:nvSpPr>
          <p:cNvPr id="45058" name="Rectangle 3"/>
          <p:cNvSpPr>
            <a:spLocks noGrp="1" noChangeArrowheads="1"/>
          </p:cNvSpPr>
          <p:nvPr>
            <p:ph idx="1"/>
          </p:nvPr>
        </p:nvSpPr>
        <p:spPr>
          <a:xfrm>
            <a:off x="228600" y="1676400"/>
            <a:ext cx="8534400" cy="4419600"/>
          </a:xfrm>
        </p:spPr>
        <p:txBody>
          <a:bodyPr/>
          <a:lstStyle/>
          <a:p>
            <a:r>
              <a:rPr lang="en-US" sz="2400" dirty="0" smtClean="0"/>
              <a:t>Three primary types of organizational design include:</a:t>
            </a:r>
          </a:p>
          <a:p>
            <a:pPr lvl="1"/>
            <a:r>
              <a:rPr lang="en-US" sz="2400" dirty="0" smtClean="0"/>
              <a:t>Hierarchical (functional)</a:t>
            </a:r>
          </a:p>
          <a:p>
            <a:pPr lvl="2"/>
            <a:r>
              <a:rPr lang="en-US" dirty="0" smtClean="0"/>
              <a:t>Top-down flow</a:t>
            </a:r>
          </a:p>
          <a:p>
            <a:pPr lvl="1"/>
            <a:r>
              <a:rPr lang="en-US" sz="2400" dirty="0" smtClean="0"/>
              <a:t>Matrix</a:t>
            </a:r>
          </a:p>
          <a:p>
            <a:pPr lvl="2"/>
            <a:r>
              <a:rPr lang="en-US" dirty="0" smtClean="0"/>
              <a:t>Cross-functional responsibilities</a:t>
            </a:r>
          </a:p>
          <a:p>
            <a:pPr lvl="1"/>
            <a:r>
              <a:rPr lang="en-US" sz="2400" dirty="0" smtClean="0"/>
              <a:t>Network</a:t>
            </a:r>
          </a:p>
          <a:p>
            <a:pPr lvl="2"/>
            <a:r>
              <a:rPr lang="en-US" dirty="0" smtClean="0"/>
              <a:t>Process philosophy focused on combing tasks into value-creating products and activities</a:t>
            </a:r>
          </a:p>
        </p:txBody>
      </p:sp>
      <p:sp>
        <p:nvSpPr>
          <p:cNvPr id="4505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0A42FD4A-2096-47FE-AE0E-146F65DEF029}" type="slidenum">
              <a:rPr lang="en-US"/>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z="3600" dirty="0" smtClean="0"/>
              <a:t>Organizational Design for Logistics</a:t>
            </a:r>
          </a:p>
        </p:txBody>
      </p:sp>
      <p:sp>
        <p:nvSpPr>
          <p:cNvPr id="47106" name="Rectangle 3"/>
          <p:cNvSpPr>
            <a:spLocks noGrp="1" noChangeArrowheads="1"/>
          </p:cNvSpPr>
          <p:nvPr>
            <p:ph idx="1"/>
          </p:nvPr>
        </p:nvSpPr>
        <p:spPr>
          <a:xfrm>
            <a:off x="304800" y="1676400"/>
            <a:ext cx="8534400" cy="4343400"/>
          </a:xfrm>
        </p:spPr>
        <p:txBody>
          <a:bodyPr/>
          <a:lstStyle/>
          <a:p>
            <a:r>
              <a:rPr lang="en-US" sz="2800" smtClean="0"/>
              <a:t>Network organizational design is exhibited in terms of:</a:t>
            </a:r>
          </a:p>
          <a:p>
            <a:pPr lvl="1"/>
            <a:r>
              <a:rPr lang="en-US" smtClean="0"/>
              <a:t>Relevancy</a:t>
            </a:r>
          </a:p>
          <a:p>
            <a:pPr lvl="1"/>
            <a:r>
              <a:rPr lang="en-US" smtClean="0"/>
              <a:t>Responsiveness</a:t>
            </a:r>
          </a:p>
          <a:p>
            <a:pPr lvl="1"/>
            <a:r>
              <a:rPr lang="en-US" smtClean="0"/>
              <a:t>Flexibility</a:t>
            </a:r>
          </a:p>
          <a:p>
            <a:pPr lvl="1">
              <a:buFont typeface="Arial" charset="0"/>
              <a:buNone/>
            </a:pPr>
            <a:endParaRPr lang="en-US" smtClean="0"/>
          </a:p>
        </p:txBody>
      </p:sp>
      <p:sp>
        <p:nvSpPr>
          <p:cNvPr id="4710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ADB3FEE8-9593-4261-8AC9-0B92A3095C36}" type="slidenum">
              <a:rPr lang="en-US"/>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3600" dirty="0" smtClean="0"/>
              <a:t>Managerial Issues in Logistics</a:t>
            </a:r>
          </a:p>
        </p:txBody>
      </p:sp>
      <p:sp>
        <p:nvSpPr>
          <p:cNvPr id="49154" name="Rectangle 3"/>
          <p:cNvSpPr>
            <a:spLocks noGrp="1" noChangeArrowheads="1"/>
          </p:cNvSpPr>
          <p:nvPr>
            <p:ph idx="1"/>
          </p:nvPr>
        </p:nvSpPr>
        <p:spPr>
          <a:xfrm>
            <a:off x="304800" y="1676400"/>
            <a:ext cx="8534400" cy="4343400"/>
          </a:xfrm>
        </p:spPr>
        <p:txBody>
          <a:bodyPr/>
          <a:lstStyle/>
          <a:p>
            <a:r>
              <a:rPr lang="en-US" sz="2800" b="1" dirty="0" smtClean="0"/>
              <a:t>Productivity</a:t>
            </a:r>
            <a:r>
              <a:rPr lang="en-US" sz="2800" dirty="0" smtClean="0"/>
              <a:t> </a:t>
            </a:r>
          </a:p>
          <a:p>
            <a:pPr lvl="1"/>
            <a:r>
              <a:rPr lang="en-US" dirty="0" smtClean="0"/>
              <a:t>can be defined as the amount of output divided by the amount of input.</a:t>
            </a:r>
          </a:p>
          <a:p>
            <a:pPr lvl="1"/>
            <a:r>
              <a:rPr lang="en-US" dirty="0" smtClean="0"/>
              <a:t>Provides insight into the efficiency with which corporate resources are being utilized.</a:t>
            </a:r>
          </a:p>
          <a:p>
            <a:r>
              <a:rPr lang="en-US" sz="2800" dirty="0" smtClean="0"/>
              <a:t>Three ways to improve productivity</a:t>
            </a:r>
          </a:p>
          <a:p>
            <a:pPr lvl="1"/>
            <a:r>
              <a:rPr lang="en-US" sz="2400" dirty="0" smtClean="0"/>
              <a:t>Reduce the amount of input while holding output constant</a:t>
            </a:r>
          </a:p>
          <a:p>
            <a:pPr lvl="1"/>
            <a:r>
              <a:rPr lang="en-US" sz="2400" dirty="0" smtClean="0"/>
              <a:t>Increase the amount of output while holding input constant</a:t>
            </a:r>
          </a:p>
          <a:p>
            <a:pPr lvl="1"/>
            <a:r>
              <a:rPr lang="en-US" sz="2400" dirty="0" smtClean="0"/>
              <a:t>Increase output while decreasing input</a:t>
            </a:r>
          </a:p>
          <a:p>
            <a:pPr>
              <a:buFont typeface="Arial" charset="0"/>
              <a:buNone/>
            </a:pPr>
            <a:endParaRPr lang="en-US" sz="2800" dirty="0" smtClean="0"/>
          </a:p>
        </p:txBody>
      </p:sp>
      <p:sp>
        <p:nvSpPr>
          <p:cNvPr id="491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1407E208-5275-4E80-964F-89FBC477CA45}" type="slidenum">
              <a:rPr lang="en-US"/>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z="4000" dirty="0" smtClean="0"/>
              <a:t>Worker Productivity</a:t>
            </a:r>
          </a:p>
        </p:txBody>
      </p:sp>
      <p:sp>
        <p:nvSpPr>
          <p:cNvPr id="149507" name="Rectangle 3"/>
          <p:cNvSpPr>
            <a:spLocks noGrp="1" noChangeArrowheads="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Warehousing and transportation are heavily dependent on human labor</a:t>
            </a:r>
          </a:p>
          <a:p>
            <a:pPr fontAlgn="auto">
              <a:spcAft>
                <a:spcPts val="0"/>
              </a:spcAft>
              <a:buFont typeface="Arial" pitchFamily="34" charset="0"/>
              <a:buChar char="•"/>
              <a:defRPr/>
            </a:pPr>
            <a:r>
              <a:rPr lang="en-US" dirty="0" smtClean="0"/>
              <a:t>Human labor is an input</a:t>
            </a:r>
          </a:p>
          <a:p>
            <a:pPr fontAlgn="auto">
              <a:spcAft>
                <a:spcPts val="0"/>
              </a:spcAft>
              <a:buFont typeface="Arial" pitchFamily="34" charset="0"/>
              <a:buChar char="•"/>
              <a:defRPr/>
            </a:pPr>
            <a:r>
              <a:rPr lang="en-US" dirty="0" smtClean="0"/>
              <a:t>Logistics-operating employees are unionized in some areas</a:t>
            </a:r>
          </a:p>
          <a:p>
            <a:pPr fontAlgn="auto">
              <a:spcAft>
                <a:spcPts val="0"/>
              </a:spcAft>
              <a:buFont typeface="Arial" pitchFamily="34" charset="0"/>
              <a:buChar char="•"/>
              <a:defRPr/>
            </a:pPr>
            <a:r>
              <a:rPr lang="en-US" dirty="0" smtClean="0"/>
              <a:t>Warehousing facilities have specific work rules</a:t>
            </a:r>
          </a:p>
          <a:p>
            <a:pPr fontAlgn="auto">
              <a:spcAft>
                <a:spcPts val="0"/>
              </a:spcAft>
              <a:buFont typeface="Arial" pitchFamily="34" charset="0"/>
              <a:buChar char="•"/>
              <a:defRPr/>
            </a:pPr>
            <a:r>
              <a:rPr lang="en-US" dirty="0" smtClean="0"/>
              <a:t>Warehouse employees can be monitored by direct supervision</a:t>
            </a:r>
          </a:p>
          <a:p>
            <a:pPr fontAlgn="auto">
              <a:spcAft>
                <a:spcPts val="0"/>
              </a:spcAft>
              <a:buFont typeface="Arial" pitchFamily="34" charset="0"/>
              <a:buChar char="•"/>
              <a:defRPr/>
            </a:pPr>
            <a:r>
              <a:rPr lang="en-US" dirty="0" smtClean="0"/>
              <a:t>Transportation employees (truck drivers) can be monitored through technology, i.e. </a:t>
            </a:r>
            <a:r>
              <a:rPr lang="en-US" dirty="0" err="1" smtClean="0"/>
              <a:t>tachograph</a:t>
            </a:r>
            <a:endParaRPr lang="en-US" dirty="0"/>
          </a:p>
          <a:p>
            <a:pPr fontAlgn="auto">
              <a:spcAft>
                <a:spcPts val="0"/>
              </a:spcAft>
              <a:buFont typeface="Arial" pitchFamily="34" charset="0"/>
              <a:buNone/>
              <a:defRPr/>
            </a:pPr>
            <a:endParaRPr lang="en-US" dirty="0"/>
          </a:p>
        </p:txBody>
      </p:sp>
      <p:sp>
        <p:nvSpPr>
          <p:cNvPr id="5120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E5B885A5-ED27-4400-B3EA-5565701E1FD5}" type="slidenum">
              <a:rPr lang="en-US"/>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dirty="0" smtClean="0"/>
              <a:t>Asset Productivity</a:t>
            </a:r>
          </a:p>
        </p:txBody>
      </p:sp>
      <p:sp>
        <p:nvSpPr>
          <p:cNvPr id="57346" name="Rectangle 3"/>
          <p:cNvSpPr>
            <a:spLocks noGrp="1" noChangeArrowheads="1"/>
          </p:cNvSpPr>
          <p:nvPr>
            <p:ph idx="1"/>
          </p:nvPr>
        </p:nvSpPr>
        <p:spPr/>
        <p:txBody>
          <a:bodyPr/>
          <a:lstStyle/>
          <a:p>
            <a:r>
              <a:rPr lang="en-US" smtClean="0"/>
              <a:t>Asset-related productivity concerns include:</a:t>
            </a:r>
          </a:p>
          <a:p>
            <a:pPr lvl="1"/>
            <a:r>
              <a:rPr lang="en-US" smtClean="0"/>
              <a:t>Space utilization</a:t>
            </a:r>
          </a:p>
          <a:p>
            <a:pPr lvl="2"/>
            <a:r>
              <a:rPr lang="en-US" smtClean="0"/>
              <a:t>Excess capacity</a:t>
            </a:r>
          </a:p>
          <a:p>
            <a:pPr lvl="1"/>
            <a:r>
              <a:rPr lang="en-US" smtClean="0"/>
              <a:t>Improving the output from existing assets</a:t>
            </a:r>
          </a:p>
          <a:p>
            <a:pPr lvl="1">
              <a:buFont typeface="Arial" charset="0"/>
              <a:buNone/>
            </a:pPr>
            <a:endParaRPr lang="en-US" smtClean="0"/>
          </a:p>
          <a:p>
            <a:pPr>
              <a:buFont typeface="Arial" charset="0"/>
              <a:buNone/>
            </a:pPr>
            <a:endParaRPr lang="en-US" smtClean="0"/>
          </a:p>
        </p:txBody>
      </p:sp>
      <p:sp>
        <p:nvSpPr>
          <p:cNvPr id="5734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C8A0E5BC-9C69-42C4-AAF5-32C8CCE967A6}" type="slidenum">
              <a:rPr lang="en-US"/>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z="4000" dirty="0" smtClean="0"/>
              <a:t>Theft and Pilferage</a:t>
            </a:r>
          </a:p>
        </p:txBody>
      </p:sp>
      <p:sp>
        <p:nvSpPr>
          <p:cNvPr id="59394" name="Rectangle 3"/>
          <p:cNvSpPr>
            <a:spLocks noGrp="1" noChangeArrowheads="1"/>
          </p:cNvSpPr>
          <p:nvPr>
            <p:ph idx="1"/>
          </p:nvPr>
        </p:nvSpPr>
        <p:spPr/>
        <p:txBody>
          <a:bodyPr/>
          <a:lstStyle/>
          <a:p>
            <a:r>
              <a:rPr lang="en-US" smtClean="0"/>
              <a:t>Thoughts regarding theft</a:t>
            </a:r>
          </a:p>
          <a:p>
            <a:pPr lvl="1"/>
            <a:r>
              <a:rPr lang="en-US" smtClean="0"/>
              <a:t>Insurance companies may reimburse for loss, but time and costs tend not to be covered</a:t>
            </a:r>
          </a:p>
          <a:p>
            <a:pPr lvl="1"/>
            <a:r>
              <a:rPr lang="en-US" smtClean="0"/>
              <a:t>Theft results in the planned flow of goods being interrupted which can lead to stockouts</a:t>
            </a:r>
          </a:p>
          <a:p>
            <a:pPr lvl="1"/>
            <a:r>
              <a:rPr lang="en-US" smtClean="0"/>
              <a:t>Theft can factor into facility location decisions</a:t>
            </a:r>
          </a:p>
          <a:p>
            <a:pPr lvl="1">
              <a:buFont typeface="Arial" charset="0"/>
              <a:buNone/>
            </a:pPr>
            <a:endParaRPr lang="en-US" smtClean="0"/>
          </a:p>
          <a:p>
            <a:pPr>
              <a:buFont typeface="Arial" charset="0"/>
              <a:buNone/>
            </a:pPr>
            <a:endParaRPr lang="en-US" smtClean="0"/>
          </a:p>
        </p:txBody>
      </p:sp>
      <p:sp>
        <p:nvSpPr>
          <p:cNvPr id="5939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CDA783F7-F0A0-42E2-A422-BDE5222CCF51}" type="slidenum">
              <a:rPr lang="en-US"/>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z="4000" dirty="0" smtClean="0"/>
              <a:t>Theft and Pilferage</a:t>
            </a:r>
          </a:p>
        </p:txBody>
      </p:sp>
      <p:sp>
        <p:nvSpPr>
          <p:cNvPr id="61442" name="Rectangle 3"/>
          <p:cNvSpPr>
            <a:spLocks noGrp="1" noChangeArrowheads="1"/>
          </p:cNvSpPr>
          <p:nvPr>
            <p:ph idx="1"/>
          </p:nvPr>
        </p:nvSpPr>
        <p:spPr/>
        <p:txBody>
          <a:bodyPr/>
          <a:lstStyle/>
          <a:p>
            <a:r>
              <a:rPr lang="en-US" smtClean="0"/>
              <a:t>Thoughts regarding pilferage</a:t>
            </a:r>
          </a:p>
          <a:p>
            <a:pPr lvl="1"/>
            <a:r>
              <a:rPr lang="en-US" smtClean="0"/>
              <a:t>Transportation and warehousing operations are particularly vulnerable to pilferage</a:t>
            </a:r>
          </a:p>
          <a:p>
            <a:pPr lvl="1"/>
            <a:r>
              <a:rPr lang="en-US" smtClean="0"/>
              <a:t>Managing pilferage begins with the hiring process</a:t>
            </a:r>
          </a:p>
          <a:p>
            <a:pPr lvl="1"/>
            <a:r>
              <a:rPr lang="en-US" smtClean="0"/>
              <a:t>Zero tolerance pilferage policy</a:t>
            </a:r>
          </a:p>
          <a:p>
            <a:pPr lvl="1"/>
            <a:r>
              <a:rPr lang="en-US" smtClean="0"/>
              <a:t>Keep goods moving through the system</a:t>
            </a:r>
          </a:p>
          <a:p>
            <a:pPr lvl="1"/>
            <a:r>
              <a:rPr lang="en-US" smtClean="0"/>
              <a:t>Recent increase in pirate attacks </a:t>
            </a:r>
          </a:p>
          <a:p>
            <a:pPr lvl="1">
              <a:buFont typeface="Arial" charset="0"/>
              <a:buNone/>
            </a:pPr>
            <a:endParaRPr lang="en-US" smtClean="0"/>
          </a:p>
          <a:p>
            <a:pPr>
              <a:buFont typeface="Arial" charset="0"/>
              <a:buNone/>
            </a:pPr>
            <a:endParaRPr lang="en-US" smtClean="0"/>
          </a:p>
        </p:txBody>
      </p:sp>
      <p:sp>
        <p:nvSpPr>
          <p:cNvPr id="6144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ACE0B6A8-54FE-4B50-A36C-E8B898B1D541}" type="slidenum">
              <a:rPr lang="en-US"/>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rtlCol="0">
            <a:noAutofit/>
          </a:bodyPr>
          <a:lstStyle/>
          <a:p>
            <a:pPr fontAlgn="auto">
              <a:spcAft>
                <a:spcPts val="0"/>
              </a:spcAft>
              <a:defRPr/>
            </a:pPr>
            <a:r>
              <a:rPr lang="en-US" sz="3600" dirty="0" smtClean="0"/>
              <a:t>Lessening the Impact of Terrorism on Logistics Systems</a:t>
            </a:r>
            <a:endParaRPr lang="en-US" sz="3600" dirty="0"/>
          </a:p>
        </p:txBody>
      </p:sp>
      <p:sp>
        <p:nvSpPr>
          <p:cNvPr id="149507" name="Rectangle 3"/>
          <p:cNvSpPr>
            <a:spLocks noGrp="1" noChangeArrowheads="1"/>
          </p:cNvSpPr>
          <p:nvPr>
            <p:ph idx="1"/>
          </p:nvPr>
        </p:nvSpPr>
        <p:spPr/>
        <p:txBody>
          <a:bodyPr rtlCol="0">
            <a:normAutofit fontScale="85000" lnSpcReduction="10000"/>
          </a:bodyPr>
          <a:lstStyle/>
          <a:p>
            <a:pPr fontAlgn="auto">
              <a:spcAft>
                <a:spcPts val="0"/>
              </a:spcAft>
              <a:buFont typeface="Arial" pitchFamily="34" charset="0"/>
              <a:buChar char="•"/>
              <a:defRPr/>
            </a:pPr>
            <a:r>
              <a:rPr lang="en-US" b="1" dirty="0" smtClean="0"/>
              <a:t>Terrorism</a:t>
            </a:r>
            <a:r>
              <a:rPr lang="en-US" dirty="0" smtClean="0"/>
              <a:t> can be defined as “the unlawful use or threatened use of force or violence by a person or an organized group against people or property with the intention of intimidating or coercing societies or government, </a:t>
            </a:r>
            <a:r>
              <a:rPr lang="en-US" dirty="0" err="1" smtClean="0"/>
              <a:t>orfter</a:t>
            </a:r>
            <a:r>
              <a:rPr lang="en-US" dirty="0" smtClean="0"/>
              <a:t> for </a:t>
            </a:r>
            <a:r>
              <a:rPr lang="en-US" dirty="0" err="1" smtClean="0"/>
              <a:t>idological</a:t>
            </a:r>
            <a:r>
              <a:rPr lang="en-US" dirty="0" smtClean="0"/>
              <a:t> or </a:t>
            </a:r>
            <a:r>
              <a:rPr lang="en-US" dirty="0" err="1" smtClean="0"/>
              <a:t>polictical</a:t>
            </a:r>
            <a:r>
              <a:rPr lang="en-US" dirty="0" smtClean="0"/>
              <a:t> reasons.”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sz="1600" dirty="0" smtClean="0"/>
              <a:t>	Source:  Terrorism, </a:t>
            </a:r>
            <a:r>
              <a:rPr lang="en-US" sz="1600" i="1" dirty="0" smtClean="0"/>
              <a:t>The American Heritage® Dictionary of the English Language</a:t>
            </a:r>
            <a:r>
              <a:rPr lang="en-US" sz="1600" dirty="0" smtClean="0"/>
              <a:t>, 4</a:t>
            </a:r>
            <a:r>
              <a:rPr lang="en-US" sz="1600" baseline="30000" dirty="0" smtClean="0"/>
              <a:t>th</a:t>
            </a:r>
            <a:r>
              <a:rPr lang="en-US" sz="1600" dirty="0" smtClean="0"/>
              <a:t> ed. (</a:t>
            </a:r>
            <a:r>
              <a:rPr lang="en-US" sz="1600" dirty="0" err="1" smtClean="0"/>
              <a:t>n.d</a:t>
            </a:r>
            <a:r>
              <a:rPr lang="en-US" sz="1600" dirty="0" smtClean="0"/>
              <a:t>.).  Retrieved from Dictionary.com website: </a:t>
            </a:r>
            <a:r>
              <a:rPr lang="en-US" sz="1600" i="1" dirty="0" smtClean="0"/>
              <a:t>http://dictionary.reference.com/browse/terrorism.</a:t>
            </a:r>
          </a:p>
          <a:p>
            <a:pPr fontAlgn="auto">
              <a:spcAft>
                <a:spcPts val="0"/>
              </a:spcAft>
              <a:buFont typeface="Arial" pitchFamily="34" charset="0"/>
              <a:buChar char="•"/>
              <a:defRPr/>
            </a:pPr>
            <a:endParaRPr lang="en-US" dirty="0" smtClean="0"/>
          </a:p>
          <a:p>
            <a:pPr fontAlgn="auto">
              <a:spcBef>
                <a:spcPts val="0"/>
              </a:spcBef>
              <a:spcAft>
                <a:spcPts val="0"/>
              </a:spcAft>
              <a:buFont typeface="Arial" pitchFamily="34" charset="0"/>
              <a:buNone/>
              <a:defRPr/>
            </a:pPr>
            <a:r>
              <a:rPr lang="en-US" dirty="0" smtClean="0"/>
              <a:t>	</a:t>
            </a:r>
          </a:p>
          <a:p>
            <a:pPr lvl="1" fontAlgn="auto">
              <a:spcAft>
                <a:spcPts val="0"/>
              </a:spcAft>
              <a:buFont typeface="Arial" pitchFamily="34" charset="0"/>
              <a:buNone/>
              <a:defRPr/>
            </a:pPr>
            <a:endParaRPr lang="en-US" dirty="0" smtClean="0"/>
          </a:p>
          <a:p>
            <a:pPr lvl="1"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p:txBody>
      </p:sp>
      <p:sp>
        <p:nvSpPr>
          <p:cNvPr id="6963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E025E645-B74F-4027-A190-7CBB632E914A}" type="slidenum">
              <a:rPr lang="en-US"/>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rtlCol="0">
            <a:noAutofit/>
          </a:bodyPr>
          <a:lstStyle/>
          <a:p>
            <a:pPr fontAlgn="auto">
              <a:spcAft>
                <a:spcPts val="0"/>
              </a:spcAft>
              <a:defRPr/>
            </a:pPr>
            <a:r>
              <a:rPr lang="en-US" sz="3600" dirty="0" smtClean="0"/>
              <a:t>Lessening the Impact of Terrorism on Logistics Systems</a:t>
            </a:r>
            <a:endParaRPr lang="en-US" sz="3600" dirty="0"/>
          </a:p>
        </p:txBody>
      </p:sp>
      <p:sp>
        <p:nvSpPr>
          <p:cNvPr id="71682" name="Rectangle 3"/>
          <p:cNvSpPr>
            <a:spLocks noGrp="1" noChangeArrowheads="1"/>
          </p:cNvSpPr>
          <p:nvPr>
            <p:ph idx="1"/>
          </p:nvPr>
        </p:nvSpPr>
        <p:spPr/>
        <p:txBody>
          <a:bodyPr/>
          <a:lstStyle/>
          <a:p>
            <a:r>
              <a:rPr lang="en-US" smtClean="0"/>
              <a:t>September 11 terrorist attacks have impacted logistics practices on a worldwide basis</a:t>
            </a:r>
          </a:p>
          <a:p>
            <a:r>
              <a:rPr lang="en-US" smtClean="0"/>
              <a:t>Greater attention given to:</a:t>
            </a:r>
          </a:p>
          <a:p>
            <a:pPr lvl="1"/>
            <a:r>
              <a:rPr lang="en-US" smtClean="0"/>
              <a:t>Processes </a:t>
            </a:r>
          </a:p>
          <a:p>
            <a:pPr lvl="1"/>
            <a:r>
              <a:rPr lang="en-US" smtClean="0"/>
              <a:t>Procedures</a:t>
            </a:r>
          </a:p>
          <a:p>
            <a:pPr lvl="1"/>
            <a:r>
              <a:rPr lang="en-US" smtClean="0"/>
              <a:t>Activities</a:t>
            </a:r>
          </a:p>
          <a:p>
            <a:pPr lvl="1">
              <a:buFont typeface="Arial" charset="0"/>
              <a:buNone/>
            </a:pPr>
            <a:endParaRPr lang="en-US" smtClean="0"/>
          </a:p>
          <a:p>
            <a:pPr lvl="1">
              <a:buFont typeface="Arial" charset="0"/>
              <a:buNone/>
            </a:pPr>
            <a:endParaRPr lang="en-US" smtClean="0"/>
          </a:p>
          <a:p>
            <a:pPr lvl="1">
              <a:buFont typeface="Arial" charset="0"/>
              <a:buNone/>
            </a:pPr>
            <a:endParaRPr lang="en-US" smtClean="0"/>
          </a:p>
          <a:p>
            <a:pPr>
              <a:buFont typeface="Arial" charset="0"/>
              <a:buNone/>
            </a:pPr>
            <a:endParaRPr lang="en-US" smtClean="0"/>
          </a:p>
        </p:txBody>
      </p:sp>
      <p:sp>
        <p:nvSpPr>
          <p:cNvPr id="7168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6577F101-7434-4FD3-B612-FB943C9F821B}" type="slidenum">
              <a:rPr lang="en-US"/>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rtlCol="0">
            <a:noAutofit/>
          </a:bodyPr>
          <a:lstStyle/>
          <a:p>
            <a:pPr fontAlgn="auto">
              <a:spcAft>
                <a:spcPts val="0"/>
              </a:spcAft>
              <a:defRPr/>
            </a:pPr>
            <a:r>
              <a:rPr lang="en-US" sz="3600" dirty="0" smtClean="0"/>
              <a:t>Lessening the Impact of Terrorism on Logistics Systems</a:t>
            </a:r>
            <a:endParaRPr lang="en-US" sz="3600" dirty="0"/>
          </a:p>
        </p:txBody>
      </p:sp>
      <p:sp>
        <p:nvSpPr>
          <p:cNvPr id="73730" name="Rectangle 3"/>
          <p:cNvSpPr>
            <a:spLocks noGrp="1" noChangeArrowheads="1"/>
          </p:cNvSpPr>
          <p:nvPr>
            <p:ph idx="1"/>
          </p:nvPr>
        </p:nvSpPr>
        <p:spPr>
          <a:xfrm>
            <a:off x="457200" y="1752600"/>
            <a:ext cx="8229600" cy="4267200"/>
          </a:xfrm>
        </p:spPr>
        <p:txBody>
          <a:bodyPr/>
          <a:lstStyle/>
          <a:p>
            <a:r>
              <a:rPr lang="en-US" sz="2800" dirty="0" smtClean="0"/>
              <a:t>Creation of the Department of Homeland Security (DHS)</a:t>
            </a:r>
          </a:p>
          <a:p>
            <a:pPr lvl="1"/>
            <a:r>
              <a:rPr lang="en-US" dirty="0" smtClean="0"/>
              <a:t>Federal agency</a:t>
            </a:r>
          </a:p>
          <a:p>
            <a:pPr lvl="1"/>
            <a:r>
              <a:rPr lang="en-US" dirty="0" smtClean="0"/>
              <a:t>Goals are</a:t>
            </a:r>
          </a:p>
          <a:p>
            <a:pPr lvl="2"/>
            <a:r>
              <a:rPr lang="en-US" dirty="0" smtClean="0"/>
              <a:t>To prevent terrorist attacks in the U.S. </a:t>
            </a:r>
          </a:p>
          <a:p>
            <a:pPr lvl="2"/>
            <a:r>
              <a:rPr lang="en-US" dirty="0" smtClean="0"/>
              <a:t>To reduce the vulnerability of the U.S. to terrorism</a:t>
            </a:r>
          </a:p>
          <a:p>
            <a:pPr lvl="1">
              <a:buFont typeface="Arial" charset="0"/>
              <a:buNone/>
            </a:pPr>
            <a:endParaRPr lang="en-US" dirty="0" smtClean="0"/>
          </a:p>
          <a:p>
            <a:pPr lvl="1">
              <a:buFont typeface="Arial" charset="0"/>
              <a:buNone/>
            </a:pPr>
            <a:endParaRPr lang="en-US" dirty="0" smtClean="0"/>
          </a:p>
          <a:p>
            <a:pPr lvl="1">
              <a:buFont typeface="Arial" charset="0"/>
              <a:buNone/>
            </a:pPr>
            <a:endParaRPr lang="en-US" dirty="0" smtClean="0"/>
          </a:p>
          <a:p>
            <a:pPr>
              <a:buFont typeface="Arial" charset="0"/>
              <a:buNone/>
            </a:pPr>
            <a:endParaRPr lang="en-US" dirty="0" smtClean="0"/>
          </a:p>
        </p:txBody>
      </p:sp>
      <p:sp>
        <p:nvSpPr>
          <p:cNvPr id="7373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085FD053-9650-4CB5-BD69-318A9332509C}" type="slidenum">
              <a:rPr lang="en-US"/>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z="4000" dirty="0" smtClean="0"/>
              <a:t>Learning Objectives</a:t>
            </a:r>
          </a:p>
        </p:txBody>
      </p:sp>
      <p:sp>
        <p:nvSpPr>
          <p:cNvPr id="26626" name="Rectangle 3"/>
          <p:cNvSpPr>
            <a:spLocks noGrp="1" noChangeArrowheads="1"/>
          </p:cNvSpPr>
          <p:nvPr>
            <p:ph idx="1"/>
          </p:nvPr>
        </p:nvSpPr>
        <p:spPr>
          <a:xfrm>
            <a:off x="381000" y="1600200"/>
            <a:ext cx="8305800" cy="4525963"/>
          </a:xfrm>
        </p:spPr>
        <p:txBody>
          <a:bodyPr/>
          <a:lstStyle/>
          <a:p>
            <a:r>
              <a:rPr lang="en-US" sz="2400" dirty="0" smtClean="0"/>
              <a:t>To examine organizational structure for logistics</a:t>
            </a:r>
          </a:p>
          <a:p>
            <a:r>
              <a:rPr lang="en-US" sz="2400" dirty="0" smtClean="0"/>
              <a:t>To learn about traditional and contemporary organizational design for logistics</a:t>
            </a:r>
          </a:p>
          <a:p>
            <a:r>
              <a:rPr lang="en-US" sz="2400" dirty="0" smtClean="0"/>
              <a:t>To explore productivity issues in logistics</a:t>
            </a:r>
          </a:p>
          <a:p>
            <a:r>
              <a:rPr lang="en-US" sz="2400" dirty="0" smtClean="0"/>
              <a:t>To learn about ways to manage theft and </a:t>
            </a:r>
            <a:r>
              <a:rPr lang="en-US" sz="2400" dirty="0" smtClean="0"/>
              <a:t>pilferage</a:t>
            </a:r>
          </a:p>
          <a:p>
            <a:r>
              <a:rPr lang="en-US" sz="2400" dirty="0" smtClean="0"/>
              <a:t>To introduce you to the concept of logistics social responsibility</a:t>
            </a:r>
          </a:p>
          <a:p>
            <a:r>
              <a:rPr lang="en-US" sz="2400" dirty="0" smtClean="0"/>
              <a:t>To discuss issues associated with reverse logistics</a:t>
            </a:r>
          </a:p>
          <a:p>
            <a:r>
              <a:rPr lang="en-US" sz="2400" dirty="0" smtClean="0"/>
              <a:t>To expose you to programs designed to lessen the impact of terrorism on logistics </a:t>
            </a:r>
            <a:r>
              <a:rPr lang="en-US" sz="2400" dirty="0" smtClean="0"/>
              <a:t>systems</a:t>
            </a:r>
            <a:endParaRPr lang="en-US" sz="2400" dirty="0" smtClean="0"/>
          </a:p>
          <a:p>
            <a:pPr>
              <a:buFont typeface="Monotype Sorts" pitchFamily="2" charset="2"/>
              <a:buNone/>
            </a:pPr>
            <a:endParaRPr lang="en-US" dirty="0" smtClean="0"/>
          </a:p>
        </p:txBody>
      </p:sp>
      <p:sp>
        <p:nvSpPr>
          <p:cNvPr id="2662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4-2</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rtlCol="0">
            <a:noAutofit/>
          </a:bodyPr>
          <a:lstStyle/>
          <a:p>
            <a:pPr fontAlgn="auto">
              <a:spcAft>
                <a:spcPts val="0"/>
              </a:spcAft>
              <a:defRPr/>
            </a:pPr>
            <a:r>
              <a:rPr lang="en-US" sz="3600" dirty="0" smtClean="0"/>
              <a:t>Lessening the Impact of Terrorism on Logistics Systems</a:t>
            </a:r>
            <a:endParaRPr lang="en-US" sz="3600" dirty="0"/>
          </a:p>
        </p:txBody>
      </p:sp>
      <p:sp>
        <p:nvSpPr>
          <p:cNvPr id="75778" name="Rectangle 3"/>
          <p:cNvSpPr>
            <a:spLocks noGrp="1" noChangeArrowheads="1"/>
          </p:cNvSpPr>
          <p:nvPr>
            <p:ph idx="1"/>
          </p:nvPr>
        </p:nvSpPr>
        <p:spPr>
          <a:xfrm>
            <a:off x="381000" y="1676400"/>
            <a:ext cx="8305800" cy="4419600"/>
          </a:xfrm>
        </p:spPr>
        <p:txBody>
          <a:bodyPr/>
          <a:lstStyle/>
          <a:p>
            <a:r>
              <a:rPr lang="en-US" dirty="0" smtClean="0"/>
              <a:t>22 separate government entities were incorporated into DHS</a:t>
            </a:r>
          </a:p>
          <a:p>
            <a:pPr lvl="1"/>
            <a:r>
              <a:rPr lang="en-US" dirty="0" smtClean="0"/>
              <a:t>Transportation Security Administration (TSA)</a:t>
            </a:r>
          </a:p>
          <a:p>
            <a:pPr lvl="2"/>
            <a:r>
              <a:rPr lang="en-US" dirty="0" smtClean="0"/>
              <a:t>Transportation Worker Identification Credential (TWIC)</a:t>
            </a:r>
          </a:p>
          <a:p>
            <a:pPr lvl="1"/>
            <a:r>
              <a:rPr lang="en-US" dirty="0" smtClean="0"/>
              <a:t>Customs and Border Protection (CBP)</a:t>
            </a:r>
          </a:p>
          <a:p>
            <a:pPr lvl="2"/>
            <a:r>
              <a:rPr lang="en-US" dirty="0" smtClean="0"/>
              <a:t>Container Security Initiative (CSI)</a:t>
            </a:r>
          </a:p>
          <a:p>
            <a:pPr lvl="2"/>
            <a:r>
              <a:rPr lang="en-US" dirty="0" smtClean="0"/>
              <a:t>Customs Trade Partnership Against Terrorism (C-TPAT)</a:t>
            </a:r>
          </a:p>
          <a:p>
            <a:pPr lvl="2"/>
            <a:r>
              <a:rPr lang="en-US" dirty="0" smtClean="0"/>
              <a:t>Importer Security Filing (ISF) rule</a:t>
            </a:r>
          </a:p>
          <a:p>
            <a:pPr lvl="1">
              <a:buFont typeface="Arial" charset="0"/>
              <a:buNone/>
            </a:pPr>
            <a:endParaRPr lang="en-US" dirty="0" smtClean="0"/>
          </a:p>
          <a:p>
            <a:pPr lvl="1">
              <a:buFont typeface="Arial" charset="0"/>
              <a:buNone/>
            </a:pPr>
            <a:endParaRPr lang="en-US" dirty="0" smtClean="0"/>
          </a:p>
          <a:p>
            <a:pPr lvl="1">
              <a:buFont typeface="Arial" charset="0"/>
              <a:buNone/>
            </a:pPr>
            <a:endParaRPr lang="en-US" dirty="0" smtClean="0"/>
          </a:p>
          <a:p>
            <a:pPr>
              <a:buFont typeface="Arial" charset="0"/>
              <a:buNone/>
            </a:pPr>
            <a:endParaRPr lang="en-US" dirty="0" smtClean="0"/>
          </a:p>
        </p:txBody>
      </p:sp>
      <p:sp>
        <p:nvSpPr>
          <p:cNvPr id="7577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89609423-78A7-488B-AD7E-C92F98BF25A3}" type="slidenum">
              <a:rPr lang="en-US"/>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z="3600" dirty="0" smtClean="0"/>
              <a:t>Timeline </a:t>
            </a:r>
            <a:r>
              <a:rPr lang="en-US" sz="3600" dirty="0" smtClean="0"/>
              <a:t>for Presenting Electronic Advance Manifest Information</a:t>
            </a:r>
          </a:p>
        </p:txBody>
      </p:sp>
      <p:sp>
        <p:nvSpPr>
          <p:cNvPr id="7782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69C5FC07-F065-4DDE-B648-09A7E49F5A35}" type="slidenum">
              <a:rPr lang="en-US"/>
              <a:pPr>
                <a:defRPr/>
              </a:pPr>
              <a:t>21</a:t>
            </a:fld>
            <a:endParaRPr lang="en-US" dirty="0"/>
          </a:p>
        </p:txBody>
      </p:sp>
      <p:pic>
        <p:nvPicPr>
          <p:cNvPr id="77828" name="Picture 2"/>
          <p:cNvPicPr>
            <a:picLocks noChangeAspect="1" noChangeArrowheads="1"/>
          </p:cNvPicPr>
          <p:nvPr/>
        </p:nvPicPr>
        <p:blipFill>
          <a:blip r:embed="rId3" cstate="print"/>
          <a:srcRect t="11755"/>
          <a:stretch>
            <a:fillRect/>
          </a:stretch>
        </p:blipFill>
        <p:spPr bwMode="auto">
          <a:xfrm>
            <a:off x="806450" y="1781175"/>
            <a:ext cx="7423150" cy="3933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z="3600" dirty="0" smtClean="0"/>
              <a:t>Information </a:t>
            </a:r>
            <a:r>
              <a:rPr lang="en-US" sz="3600" dirty="0" smtClean="0"/>
              <a:t>Required for 10+2 Rule</a:t>
            </a:r>
          </a:p>
        </p:txBody>
      </p:sp>
      <p:sp>
        <p:nvSpPr>
          <p:cNvPr id="7987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8AF83EBD-C1DD-4469-ADD6-6F7DAD6E389B}" type="slidenum">
              <a:rPr lang="en-US"/>
              <a:pPr>
                <a:defRPr/>
              </a:pPr>
              <a:t>22</a:t>
            </a:fld>
            <a:endParaRPr lang="en-US" dirty="0"/>
          </a:p>
        </p:txBody>
      </p:sp>
      <p:pic>
        <p:nvPicPr>
          <p:cNvPr id="79876" name="Picture 2"/>
          <p:cNvPicPr>
            <a:picLocks noChangeAspect="1" noChangeArrowheads="1"/>
          </p:cNvPicPr>
          <p:nvPr/>
        </p:nvPicPr>
        <p:blipFill>
          <a:blip r:embed="rId3" cstate="print"/>
          <a:srcRect/>
          <a:stretch>
            <a:fillRect/>
          </a:stretch>
        </p:blipFill>
        <p:spPr bwMode="auto">
          <a:xfrm>
            <a:off x="871538" y="1846263"/>
            <a:ext cx="7662862" cy="3944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219200" y="228600"/>
            <a:ext cx="7467600" cy="1143000"/>
          </a:xfrm>
        </p:spPr>
        <p:txBody>
          <a:bodyPr/>
          <a:lstStyle/>
          <a:p>
            <a:r>
              <a:rPr lang="en-US" sz="3600" dirty="0"/>
              <a:t>What Is Systems Analysis?</a:t>
            </a:r>
          </a:p>
        </p:txBody>
      </p:sp>
      <p:sp>
        <p:nvSpPr>
          <p:cNvPr id="108547" name="Rectangle 3"/>
          <p:cNvSpPr>
            <a:spLocks noGrp="1" noChangeArrowheads="1"/>
          </p:cNvSpPr>
          <p:nvPr>
            <p:ph idx="1"/>
          </p:nvPr>
        </p:nvSpPr>
        <p:spPr/>
        <p:txBody>
          <a:bodyPr/>
          <a:lstStyle/>
          <a:p>
            <a:r>
              <a:rPr lang="en-US"/>
              <a:t>Systems analysis</a:t>
            </a:r>
            <a:r>
              <a:rPr lang="en-US">
                <a:solidFill>
                  <a:srgbClr val="1E6DE2"/>
                </a:solidFill>
              </a:rPr>
              <a:t> </a:t>
            </a:r>
            <a:r>
              <a:rPr lang="en-US"/>
              <a:t>refers to the orderly and planned observation of one or more segments in the logistics network or supply chain to determine how well each segment functions</a:t>
            </a:r>
            <a:endParaRPr lang="en-US">
              <a:solidFill>
                <a:srgbClr val="1E6DE2"/>
              </a:solidFill>
            </a:endParaRP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14-</a:t>
            </a:r>
            <a:fld id="{1226B99E-355E-4EA2-9E7D-1F6D2DCE4A35}" type="slidenum">
              <a:rPr lang="en-US"/>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219200" y="228600"/>
            <a:ext cx="7467600" cy="1143000"/>
          </a:xfrm>
        </p:spPr>
        <p:txBody>
          <a:bodyPr/>
          <a:lstStyle/>
          <a:p>
            <a:r>
              <a:rPr lang="en-US" sz="3600" dirty="0"/>
              <a:t>General Questions</a:t>
            </a:r>
          </a:p>
        </p:txBody>
      </p:sp>
      <p:sp>
        <p:nvSpPr>
          <p:cNvPr id="109571" name="Rectangle 3"/>
          <p:cNvSpPr>
            <a:spLocks noGrp="1" noChangeArrowheads="1"/>
          </p:cNvSpPr>
          <p:nvPr>
            <p:ph idx="1"/>
          </p:nvPr>
        </p:nvSpPr>
        <p:spPr>
          <a:xfrm>
            <a:off x="457200" y="1600201"/>
            <a:ext cx="8229600" cy="4495800"/>
          </a:xfrm>
        </p:spPr>
        <p:txBody>
          <a:bodyPr/>
          <a:lstStyle/>
          <a:p>
            <a:r>
              <a:rPr lang="en-US" sz="2400" dirty="0"/>
              <a:t>Why do we perform each task?</a:t>
            </a:r>
          </a:p>
          <a:p>
            <a:r>
              <a:rPr lang="en-US" sz="2400" dirty="0"/>
              <a:t>What value is added by it?</a:t>
            </a:r>
          </a:p>
          <a:p>
            <a:r>
              <a:rPr lang="en-US" sz="2400" dirty="0"/>
              <a:t>Why are the tasks performed in the order they are?</a:t>
            </a:r>
          </a:p>
          <a:p>
            <a:r>
              <a:rPr lang="en-US" sz="2400" dirty="0"/>
              <a:t>Can we alter the sequence of the processing steps to increase efficiency?</a:t>
            </a:r>
          </a:p>
          <a:p>
            <a:r>
              <a:rPr lang="en-US" sz="2400" dirty="0"/>
              <a:t>Why are the tasks performed by a particular group or individual?</a:t>
            </a:r>
          </a:p>
          <a:p>
            <a:r>
              <a:rPr lang="en-US" sz="2400" dirty="0"/>
              <a:t>Could others perform this task?</a:t>
            </a:r>
          </a:p>
          <a:p>
            <a:r>
              <a:rPr lang="en-US" sz="2400" dirty="0"/>
              <a:t>Is there a better way for the system to operate?</a:t>
            </a: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14-</a:t>
            </a:r>
            <a:fld id="{54E79567-091A-4DC5-B29E-71785BDDF391}" type="slidenum">
              <a:rPr lang="en-US"/>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z="3600" dirty="0"/>
              <a:t>Problems in Systems Analysis</a:t>
            </a:r>
          </a:p>
        </p:txBody>
      </p:sp>
      <p:sp>
        <p:nvSpPr>
          <p:cNvPr id="110595" name="Rectangle 3"/>
          <p:cNvSpPr>
            <a:spLocks noGrp="1" noChangeArrowheads="1"/>
          </p:cNvSpPr>
          <p:nvPr>
            <p:ph idx="1"/>
          </p:nvPr>
        </p:nvSpPr>
        <p:spPr/>
        <p:txBody>
          <a:bodyPr/>
          <a:lstStyle/>
          <a:p>
            <a:pPr>
              <a:lnSpc>
                <a:spcPct val="90000"/>
              </a:lnSpc>
            </a:pPr>
            <a:r>
              <a:rPr lang="en-US" dirty="0"/>
              <a:t>Multiple business functions are impacted</a:t>
            </a:r>
          </a:p>
          <a:p>
            <a:pPr>
              <a:lnSpc>
                <a:spcPct val="90000"/>
              </a:lnSpc>
            </a:pPr>
            <a:r>
              <a:rPr lang="en-US" dirty="0"/>
              <a:t>There are trade-offs among conflicting objectives</a:t>
            </a:r>
          </a:p>
          <a:p>
            <a:pPr>
              <a:lnSpc>
                <a:spcPct val="90000"/>
              </a:lnSpc>
            </a:pPr>
            <a:r>
              <a:rPr lang="en-US" dirty="0"/>
              <a:t>Logistics system impacts are difficult to precisely evaluate</a:t>
            </a:r>
          </a:p>
          <a:p>
            <a:pPr>
              <a:lnSpc>
                <a:spcPct val="90000"/>
              </a:lnSpc>
            </a:pPr>
            <a:r>
              <a:rPr lang="en-US" dirty="0"/>
              <a:t>There are business issues unique to each logistics system</a:t>
            </a:r>
          </a:p>
          <a:p>
            <a:pPr>
              <a:lnSpc>
                <a:spcPct val="90000"/>
              </a:lnSpc>
            </a:pPr>
            <a:r>
              <a:rPr lang="en-US" dirty="0"/>
              <a:t>Quantitative analysis is essential for intelligent decisions</a:t>
            </a: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14-</a:t>
            </a:r>
            <a:fld id="{09C2A3FD-5554-4C40-9E1A-E27B2E991C83}" type="slidenum">
              <a:rPr lang="en-US"/>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934200" y="1676400"/>
            <a:ext cx="2057400" cy="4038600"/>
          </a:xfrm>
        </p:spPr>
        <p:txBody>
          <a:bodyPr/>
          <a:lstStyle/>
          <a:p>
            <a:r>
              <a:rPr lang="en-US" sz="2400" dirty="0">
                <a:solidFill>
                  <a:schemeClr val="accent6"/>
                </a:solidFill>
              </a:rPr>
              <a:t>Figure </a:t>
            </a:r>
            <a:r>
              <a:rPr lang="en-US" sz="2400" dirty="0" smtClean="0">
                <a:solidFill>
                  <a:schemeClr val="accent6"/>
                </a:solidFill>
              </a:rPr>
              <a:t>14-2:  </a:t>
            </a:r>
            <a:r>
              <a:rPr lang="en-US" sz="2400" dirty="0">
                <a:solidFill>
                  <a:schemeClr val="accent6"/>
                </a:solidFill>
              </a:rPr>
              <a:t>A Scoring Checklist Used to Determine Logistics Planning or Strategy Study</a:t>
            </a:r>
          </a:p>
        </p:txBody>
      </p:sp>
      <p:pic>
        <p:nvPicPr>
          <p:cNvPr id="111619" name="Picture 3" descr="fig14-1"/>
          <p:cNvPicPr>
            <a:picLocks noGrp="1" noChangeAspect="1" noChangeArrowheads="1"/>
          </p:cNvPicPr>
          <p:nvPr>
            <p:ph idx="1"/>
          </p:nvPr>
        </p:nvPicPr>
        <p:blipFill>
          <a:blip r:embed="rId3" cstate="print"/>
          <a:srcRect/>
          <a:stretch>
            <a:fillRect/>
          </a:stretch>
        </p:blipFill>
        <p:spPr>
          <a:xfrm>
            <a:off x="457200" y="381000"/>
            <a:ext cx="6096000" cy="5486400"/>
          </a:xfrm>
          <a:noFill/>
          <a:ln/>
        </p:spPr>
      </p:pic>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14-</a:t>
            </a:r>
            <a:fld id="{2C9DC38A-A897-4255-B97C-77394BCD6390}" type="slidenum">
              <a:rPr lang="en-US"/>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600" dirty="0"/>
              <a:t>Partial Systems Analysis</a:t>
            </a:r>
          </a:p>
        </p:txBody>
      </p:sp>
      <p:sp>
        <p:nvSpPr>
          <p:cNvPr id="112643" name="Rectangle 3"/>
          <p:cNvSpPr>
            <a:spLocks noGrp="1" noChangeArrowheads="1"/>
          </p:cNvSpPr>
          <p:nvPr>
            <p:ph idx="1"/>
          </p:nvPr>
        </p:nvSpPr>
        <p:spPr/>
        <p:txBody>
          <a:bodyPr/>
          <a:lstStyle/>
          <a:p>
            <a:r>
              <a:rPr lang="en-US"/>
              <a:t>Customer profitability analysis</a:t>
            </a:r>
          </a:p>
          <a:p>
            <a:r>
              <a:rPr lang="en-US"/>
              <a:t>Warehousing productivity analysis</a:t>
            </a:r>
          </a:p>
          <a:p>
            <a:r>
              <a:rPr lang="en-US"/>
              <a:t>Transportation cost analysis</a:t>
            </a:r>
          </a:p>
          <a:p>
            <a:r>
              <a:rPr lang="en-US"/>
              <a:t>Consolidation analysis</a:t>
            </a:r>
          </a:p>
          <a:p>
            <a:r>
              <a:rPr lang="en-US"/>
              <a:t>Direct product profitability analysis</a:t>
            </a:r>
          </a:p>
          <a:p>
            <a:r>
              <a:rPr lang="en-US"/>
              <a:t>Benchmarking</a:t>
            </a:r>
          </a:p>
          <a:p>
            <a:r>
              <a:rPr lang="en-US"/>
              <a:t>Industry standards analysis</a:t>
            </a: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14-</a:t>
            </a:r>
            <a:fld id="{D5952375-35BF-426C-9BD9-CD0779E867FB}" type="slidenum">
              <a:rPr lang="en-US"/>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3600" dirty="0"/>
              <a:t>Logistics System Design</a:t>
            </a:r>
          </a:p>
        </p:txBody>
      </p:sp>
      <p:sp>
        <p:nvSpPr>
          <p:cNvPr id="113667" name="Rectangle 3"/>
          <p:cNvSpPr>
            <a:spLocks noGrp="1" noChangeArrowheads="1"/>
          </p:cNvSpPr>
          <p:nvPr>
            <p:ph idx="1"/>
          </p:nvPr>
        </p:nvSpPr>
        <p:spPr/>
        <p:txBody>
          <a:bodyPr/>
          <a:lstStyle/>
          <a:p>
            <a:r>
              <a:rPr lang="en-US"/>
              <a:t>Establishing objectives and constraints</a:t>
            </a:r>
          </a:p>
          <a:p>
            <a:r>
              <a:rPr lang="en-US"/>
              <a:t>Quality programs</a:t>
            </a:r>
          </a:p>
          <a:p>
            <a:r>
              <a:rPr lang="en-US"/>
              <a:t>World-class logistics programs</a:t>
            </a:r>
          </a:p>
          <a:p>
            <a:r>
              <a:rPr lang="en-US"/>
              <a:t>System constraints</a:t>
            </a:r>
          </a:p>
          <a:p>
            <a:r>
              <a:rPr lang="en-US"/>
              <a:t>Organization of the study team</a:t>
            </a:r>
          </a:p>
          <a:p>
            <a:r>
              <a:rPr lang="en-US"/>
              <a:t>Data collection</a:t>
            </a:r>
          </a:p>
          <a:p>
            <a:pPr>
              <a:buFont typeface="Monotype Sorts" pitchFamily="2" charset="2"/>
              <a:buNone/>
            </a:pPr>
            <a:endParaRPr lang="en-US"/>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14-</a:t>
            </a:r>
            <a:fld id="{959EAF82-3EC1-4FFF-8D98-B659218008B8}" type="slidenum">
              <a:rPr lang="en-US"/>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3600" dirty="0"/>
              <a:t>Logistics System Design (continued)</a:t>
            </a:r>
          </a:p>
        </p:txBody>
      </p:sp>
      <p:sp>
        <p:nvSpPr>
          <p:cNvPr id="114691" name="Rectangle 3"/>
          <p:cNvSpPr>
            <a:spLocks noGrp="1" noChangeArrowheads="1"/>
          </p:cNvSpPr>
          <p:nvPr>
            <p:ph idx="1"/>
          </p:nvPr>
        </p:nvSpPr>
        <p:spPr/>
        <p:txBody>
          <a:bodyPr/>
          <a:lstStyle/>
          <a:p>
            <a:r>
              <a:rPr lang="en-US"/>
              <a:t>Product audit</a:t>
            </a:r>
          </a:p>
          <a:p>
            <a:r>
              <a:rPr lang="en-US"/>
              <a:t>Existing facilities audit</a:t>
            </a:r>
          </a:p>
          <a:p>
            <a:r>
              <a:rPr lang="en-US"/>
              <a:t>Vendor audit</a:t>
            </a:r>
          </a:p>
          <a:p>
            <a:r>
              <a:rPr lang="en-US"/>
              <a:t>Customer audit</a:t>
            </a:r>
          </a:p>
          <a:p>
            <a:r>
              <a:rPr lang="en-US"/>
              <a:t>Channels audit</a:t>
            </a:r>
          </a:p>
          <a:p>
            <a:r>
              <a:rPr lang="en-US"/>
              <a:t>Competition audit</a:t>
            </a:r>
          </a:p>
          <a:p>
            <a:r>
              <a:rPr lang="en-US"/>
              <a:t>Environmental sensitivity audit</a:t>
            </a: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14-</a:t>
            </a:r>
            <a:fld id="{499E6E73-F99D-4015-8C67-05E56E49FFC8}" type="slidenum">
              <a:rPr lang="en-US"/>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z="3600" smtClean="0"/>
              <a:t>Organizational and Managerial Issues in Logistics Key Terms</a:t>
            </a:r>
          </a:p>
        </p:txBody>
      </p:sp>
      <p:sp>
        <p:nvSpPr>
          <p:cNvPr id="144387" name="Rectangle 3"/>
          <p:cNvSpPr>
            <a:spLocks noGrp="1" noChangeArrowheads="1"/>
          </p:cNvSpPr>
          <p:nvPr>
            <p:ph sz="half" idx="1"/>
          </p:nvPr>
        </p:nvSpPr>
        <p:spPr>
          <a:xfrm>
            <a:off x="228600" y="1719263"/>
            <a:ext cx="3886200" cy="4411662"/>
          </a:xfrm>
        </p:spPr>
        <p:txBody>
          <a:bodyPr rtlCol="0">
            <a:normAutofit/>
          </a:bodyPr>
          <a:lstStyle/>
          <a:p>
            <a:pPr fontAlgn="auto">
              <a:spcAft>
                <a:spcPts val="0"/>
              </a:spcAft>
              <a:buFont typeface="Arial" pitchFamily="34" charset="0"/>
              <a:buChar char="•"/>
              <a:defRPr/>
            </a:pPr>
            <a:r>
              <a:rPr lang="en-US" sz="2400" dirty="0" smtClean="0"/>
              <a:t>“C-level” position</a:t>
            </a:r>
          </a:p>
          <a:p>
            <a:pPr fontAlgn="auto">
              <a:spcAft>
                <a:spcPts val="0"/>
              </a:spcAft>
              <a:buFont typeface="Arial" pitchFamily="34" charset="0"/>
              <a:buChar char="•"/>
              <a:defRPr/>
            </a:pPr>
            <a:r>
              <a:rPr lang="en-US" sz="2400" dirty="0" smtClean="0"/>
              <a:t>Centralized logistics organization</a:t>
            </a:r>
          </a:p>
          <a:p>
            <a:pPr fontAlgn="auto">
              <a:spcAft>
                <a:spcPts val="0"/>
              </a:spcAft>
              <a:buFont typeface="Arial" pitchFamily="34" charset="0"/>
              <a:buChar char="•"/>
              <a:defRPr/>
            </a:pPr>
            <a:r>
              <a:rPr lang="en-US" sz="2400" dirty="0" smtClean="0"/>
              <a:t>Container Security Initiative (CSI)</a:t>
            </a:r>
          </a:p>
          <a:p>
            <a:pPr fontAlgn="auto">
              <a:spcAft>
                <a:spcPts val="0"/>
              </a:spcAft>
              <a:buFont typeface="Arial" pitchFamily="34" charset="0"/>
              <a:buChar char="•"/>
              <a:defRPr/>
            </a:pPr>
            <a:r>
              <a:rPr lang="en-US" sz="2400" dirty="0" smtClean="0"/>
              <a:t>Customs Trade Partnership Against Terrorism (C-TPAT)</a:t>
            </a:r>
          </a:p>
          <a:p>
            <a:pPr lvl="1" fontAlgn="auto">
              <a:spcAft>
                <a:spcPts val="0"/>
              </a:spcAft>
              <a:buFontTx/>
              <a:buNone/>
              <a:defRPr/>
            </a:pPr>
            <a:endParaRPr lang="en-US" dirty="0"/>
          </a:p>
        </p:txBody>
      </p:sp>
      <p:sp>
        <p:nvSpPr>
          <p:cNvPr id="144388" name="Rectangle 4"/>
          <p:cNvSpPr>
            <a:spLocks noGrp="1" noChangeArrowheads="1"/>
          </p:cNvSpPr>
          <p:nvPr>
            <p:ph sz="half" idx="2"/>
          </p:nvPr>
        </p:nvSpPr>
        <p:spPr>
          <a:xfrm>
            <a:off x="4648200" y="1684338"/>
            <a:ext cx="3733800" cy="4411662"/>
          </a:xfrm>
        </p:spPr>
        <p:txBody>
          <a:bodyPr rtlCol="0">
            <a:normAutofit/>
          </a:bodyPr>
          <a:lstStyle/>
          <a:p>
            <a:pPr fontAlgn="auto">
              <a:spcAft>
                <a:spcPts val="0"/>
              </a:spcAft>
              <a:buFont typeface="Arial" pitchFamily="34" charset="0"/>
              <a:buChar char="•"/>
              <a:defRPr/>
            </a:pPr>
            <a:r>
              <a:rPr lang="en-US" sz="2400" dirty="0" smtClean="0"/>
              <a:t>Decentralized logistics organization</a:t>
            </a:r>
          </a:p>
          <a:p>
            <a:pPr fontAlgn="auto">
              <a:spcAft>
                <a:spcPts val="0"/>
              </a:spcAft>
              <a:buFont typeface="Arial" pitchFamily="34" charset="0"/>
              <a:buChar char="•"/>
              <a:defRPr/>
            </a:pPr>
            <a:r>
              <a:rPr lang="en-US" sz="2400" dirty="0" smtClean="0"/>
              <a:t>Excess capacity</a:t>
            </a:r>
          </a:p>
          <a:p>
            <a:pPr fontAlgn="auto">
              <a:spcAft>
                <a:spcPts val="0"/>
              </a:spcAft>
              <a:buFont typeface="Arial" pitchFamily="34" charset="0"/>
              <a:buChar char="•"/>
              <a:defRPr/>
            </a:pPr>
            <a:r>
              <a:rPr lang="en-US" sz="2400" dirty="0" smtClean="0"/>
              <a:t>Flexibility</a:t>
            </a:r>
          </a:p>
          <a:p>
            <a:pPr fontAlgn="auto">
              <a:spcAft>
                <a:spcPts val="0"/>
              </a:spcAft>
              <a:buFont typeface="Arial" pitchFamily="34" charset="0"/>
              <a:buChar char="•"/>
              <a:defRPr/>
            </a:pPr>
            <a:r>
              <a:rPr lang="en-US" sz="2400" dirty="0" smtClean="0"/>
              <a:t>Fragmented logistics structure</a:t>
            </a:r>
          </a:p>
          <a:p>
            <a:pPr fontAlgn="auto">
              <a:spcAft>
                <a:spcPts val="0"/>
              </a:spcAft>
              <a:buFont typeface="Arial" pitchFamily="34" charset="0"/>
              <a:buChar char="•"/>
              <a:defRPr/>
            </a:pPr>
            <a:r>
              <a:rPr lang="en-US" sz="2400" dirty="0" smtClean="0"/>
              <a:t>Importer Security Filing (ISF) rule</a:t>
            </a:r>
          </a:p>
          <a:p>
            <a:pPr lvl="1" fontAlgn="auto">
              <a:spcAft>
                <a:spcPts val="0"/>
              </a:spcAft>
              <a:buFont typeface="Arial" pitchFamily="34" charset="0"/>
              <a:buChar char="–"/>
              <a:defRPr/>
            </a:pPr>
            <a:endParaRPr lang="en-US" sz="2000" b="1" dirty="0"/>
          </a:p>
        </p:txBody>
      </p:sp>
      <p:sp>
        <p:nvSpPr>
          <p:cNvPr id="30724" name="Footer Placeholder 5"/>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6" name="Slide Number Placeholder 6"/>
          <p:cNvSpPr>
            <a:spLocks noGrp="1"/>
          </p:cNvSpPr>
          <p:nvPr>
            <p:ph type="sldNum" sz="quarter" idx="11"/>
          </p:nvPr>
        </p:nvSpPr>
        <p:spPr/>
        <p:txBody>
          <a:bodyPr/>
          <a:lstStyle/>
          <a:p>
            <a:pPr>
              <a:defRPr/>
            </a:pPr>
            <a:r>
              <a:rPr lang="en-US" dirty="0"/>
              <a:t>4-</a:t>
            </a:r>
            <a:fld id="{51DBF8B2-4910-4402-9594-B977A1E6CB8D}" type="slidenum">
              <a:rPr lang="en-US"/>
              <a:pPr>
                <a:defRPr/>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295400" y="228600"/>
            <a:ext cx="6705600" cy="1066800"/>
          </a:xfrm>
        </p:spPr>
        <p:txBody>
          <a:bodyPr/>
          <a:lstStyle/>
          <a:p>
            <a:r>
              <a:rPr lang="en-US" sz="3600" dirty="0"/>
              <a:t>Figure </a:t>
            </a:r>
            <a:r>
              <a:rPr lang="en-US" sz="3600" dirty="0" smtClean="0"/>
              <a:t>14-4:  </a:t>
            </a:r>
            <a:r>
              <a:rPr lang="en-US" sz="3600" dirty="0"/>
              <a:t>Flexibility Makes It Easier to Work Together</a:t>
            </a:r>
            <a:endParaRPr lang="en-US" sz="3600" dirty="0">
              <a:solidFill>
                <a:srgbClr val="000080"/>
              </a:solidFill>
            </a:endParaRPr>
          </a:p>
        </p:txBody>
      </p:sp>
      <p:pic>
        <p:nvPicPr>
          <p:cNvPr id="115715" name="Picture 3" descr="fig14-7"/>
          <p:cNvPicPr>
            <a:picLocks noGrp="1" noChangeAspect="1" noChangeArrowheads="1"/>
          </p:cNvPicPr>
          <p:nvPr>
            <p:ph idx="1"/>
          </p:nvPr>
        </p:nvPicPr>
        <p:blipFill>
          <a:blip r:embed="rId3" cstate="print"/>
          <a:srcRect/>
          <a:stretch>
            <a:fillRect/>
          </a:stretch>
        </p:blipFill>
        <p:spPr>
          <a:xfrm>
            <a:off x="762000" y="1676400"/>
            <a:ext cx="6181725" cy="4411663"/>
          </a:xfrm>
          <a:noFill/>
          <a:ln/>
        </p:spPr>
      </p:pic>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14-</a:t>
            </a:r>
            <a:fld id="{BCE568D0-BB1E-412D-A748-CABCB4760091}" type="slidenum">
              <a:rPr lang="en-US"/>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3600" dirty="0"/>
              <a:t>Logistics System Design (continued)</a:t>
            </a:r>
          </a:p>
        </p:txBody>
      </p:sp>
      <p:sp>
        <p:nvSpPr>
          <p:cNvPr id="116739" name="Rectangle 3"/>
          <p:cNvSpPr>
            <a:spLocks noGrp="1" noChangeArrowheads="1"/>
          </p:cNvSpPr>
          <p:nvPr>
            <p:ph idx="1"/>
          </p:nvPr>
        </p:nvSpPr>
        <p:spPr/>
        <p:txBody>
          <a:bodyPr/>
          <a:lstStyle/>
          <a:p>
            <a:r>
              <a:rPr lang="en-US"/>
              <a:t>Analysis of the data</a:t>
            </a:r>
          </a:p>
          <a:p>
            <a:r>
              <a:rPr lang="en-US"/>
              <a:t>Simulation</a:t>
            </a:r>
          </a:p>
          <a:p>
            <a:r>
              <a:rPr lang="en-US"/>
              <a:t>Design implementation</a:t>
            </a: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14-</a:t>
            </a:r>
            <a:fld id="{77ABD461-7AA7-41CC-8958-8269B1B3C3BD}" type="slidenum">
              <a:rPr lang="en-US"/>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09600" y="1905000"/>
            <a:ext cx="8153400" cy="1066800"/>
          </a:xfrm>
        </p:spPr>
        <p:txBody>
          <a:bodyPr/>
          <a:lstStyle/>
          <a:p>
            <a:pPr eaLnBrk="1" hangingPunct="1">
              <a:lnSpc>
                <a:spcPct val="90000"/>
              </a:lnSpc>
              <a:spcBef>
                <a:spcPts val="0"/>
              </a:spcBef>
            </a:pPr>
            <a:r>
              <a:rPr lang="en-US" sz="2400" dirty="0" smtClean="0"/>
              <a:t>Located in </a:t>
            </a:r>
            <a:r>
              <a:rPr lang="en-US" sz="2400" dirty="0" smtClean="0"/>
              <a:t>Montreal, Canada</a:t>
            </a:r>
            <a:endParaRPr lang="en-US" sz="2400" dirty="0" smtClean="0"/>
          </a:p>
          <a:p>
            <a:pPr eaLnBrk="1" hangingPunct="1">
              <a:lnSpc>
                <a:spcPct val="90000"/>
              </a:lnSpc>
              <a:spcBef>
                <a:spcPts val="0"/>
              </a:spcBef>
            </a:pPr>
            <a:r>
              <a:rPr lang="en-US" sz="2400" dirty="0" smtClean="0"/>
              <a:t>Manufacturer’s export agent for the </a:t>
            </a:r>
            <a:r>
              <a:rPr lang="en-US" sz="2400" dirty="0" err="1" smtClean="0"/>
              <a:t>Ziola</a:t>
            </a:r>
            <a:r>
              <a:rPr lang="en-US" sz="2400" dirty="0" smtClean="0"/>
              <a:t> Tractor Co. of Winnipeg</a:t>
            </a:r>
            <a:endParaRPr lang="en-US" sz="2400" dirty="0" smtClean="0"/>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32</a:t>
            </a:fld>
            <a:endParaRPr lang="en-US" smtClean="0"/>
          </a:p>
        </p:txBody>
      </p:sp>
      <p:sp>
        <p:nvSpPr>
          <p:cNvPr id="27655" name="Text Box 5"/>
          <p:cNvSpPr txBox="1">
            <a:spLocks noChangeArrowheads="1"/>
          </p:cNvSpPr>
          <p:nvPr/>
        </p:nvSpPr>
        <p:spPr bwMode="auto">
          <a:xfrm>
            <a:off x="228600" y="1524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Company Facts:</a:t>
            </a:r>
            <a:endParaRPr lang="en-US" b="1" dirty="0">
              <a:solidFill>
                <a:schemeClr val="accent6"/>
              </a:solidFill>
              <a:latin typeface="Arial" charset="0"/>
              <a:cs typeface="Arial" charset="0"/>
            </a:endParaRPr>
          </a:p>
        </p:txBody>
      </p:sp>
      <p:sp>
        <p:nvSpPr>
          <p:cNvPr id="10" name="Text Box 5"/>
          <p:cNvSpPr txBox="1">
            <a:spLocks noChangeArrowheads="1"/>
          </p:cNvSpPr>
          <p:nvPr/>
        </p:nvSpPr>
        <p:spPr bwMode="auto">
          <a:xfrm>
            <a:off x="228600" y="2895600"/>
            <a:ext cx="8610600" cy="461665"/>
          </a:xfrm>
          <a:prstGeom prst="rect">
            <a:avLst/>
          </a:prstGeom>
          <a:noFill/>
          <a:ln w="9525" algn="ctr">
            <a:noFill/>
            <a:miter lim="800000"/>
            <a:headEnd/>
            <a:tailEnd/>
          </a:ln>
        </p:spPr>
        <p:txBody>
          <a:bodyPr wrap="square">
            <a:spAutoFit/>
          </a:bodyPr>
          <a:lstStyle/>
          <a:p>
            <a:pPr>
              <a:spcBef>
                <a:spcPts val="0"/>
              </a:spcBef>
              <a:defRPr/>
            </a:pPr>
            <a:r>
              <a:rPr lang="en-US" b="1" dirty="0" smtClean="0">
                <a:solidFill>
                  <a:schemeClr val="accent6"/>
                </a:solidFill>
                <a:latin typeface="Arial" charset="0"/>
                <a:cs typeface="Arial" charset="0"/>
              </a:rPr>
              <a:t>Issues</a:t>
            </a:r>
            <a:r>
              <a:rPr lang="en-US" b="1" dirty="0" smtClean="0">
                <a:solidFill>
                  <a:schemeClr val="accent6"/>
                </a:solidFill>
                <a:latin typeface="Arial" charset="0"/>
                <a:cs typeface="Arial" charset="0"/>
              </a:rPr>
              <a:t>:</a:t>
            </a:r>
            <a:endParaRPr lang="en-US" b="1" dirty="0">
              <a:solidFill>
                <a:schemeClr val="accent6"/>
              </a:solidFill>
              <a:latin typeface="Arial" charset="0"/>
              <a:cs typeface="Arial" charset="0"/>
            </a:endParaRPr>
          </a:p>
        </p:txBody>
      </p:sp>
      <p:sp>
        <p:nvSpPr>
          <p:cNvPr id="13" name="Rectangle 3"/>
          <p:cNvSpPr>
            <a:spLocks noGrp="1" noChangeArrowheads="1"/>
          </p:cNvSpPr>
          <p:nvPr>
            <p:ph sz="half" idx="1"/>
          </p:nvPr>
        </p:nvSpPr>
        <p:spPr>
          <a:xfrm>
            <a:off x="609600" y="3276600"/>
            <a:ext cx="8153400" cy="609600"/>
          </a:xfrm>
        </p:spPr>
        <p:txBody>
          <a:bodyPr/>
          <a:lstStyle/>
          <a:p>
            <a:pPr eaLnBrk="1" hangingPunct="1">
              <a:lnSpc>
                <a:spcPct val="90000"/>
              </a:lnSpc>
            </a:pPr>
            <a:r>
              <a:rPr lang="en-US" sz="2400" dirty="0" smtClean="0"/>
              <a:t>Bidding 40~100 units of garden tractors</a:t>
            </a:r>
            <a:endParaRPr lang="en-US" sz="2400" dirty="0" smtClean="0"/>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a:t>
            </a:r>
            <a:r>
              <a:rPr kumimoji="0" lang="en-US" sz="3600" b="0" i="0" u="none" strike="noStrike" kern="0" cap="none" spc="0" normalizeH="0" baseline="0" noProof="0" dirty="0" smtClean="0">
                <a:ln>
                  <a:noFill/>
                </a:ln>
                <a:solidFill>
                  <a:schemeClr val="bg1"/>
                </a:solidFill>
                <a:effectLst/>
                <a:uLnTx/>
                <a:uFillTx/>
                <a:latin typeface="+mj-lt"/>
                <a:ea typeface="+mj-ea"/>
                <a:cs typeface="+mj-cs"/>
              </a:rPr>
              <a:t>14-2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Trigo</a:t>
            </a:r>
            <a:r>
              <a:rPr kumimoji="0" lang="en-US" sz="3600" b="0" i="0" u="none" strike="noStrike" kern="0" cap="none" spc="0" normalizeH="0" baseline="0" noProof="0" dirty="0" smtClean="0">
                <a:ln>
                  <a:noFill/>
                </a:ln>
                <a:solidFill>
                  <a:schemeClr val="bg1"/>
                </a:solidFill>
                <a:effectLst/>
                <a:uLnTx/>
                <a:uFillTx/>
                <a:latin typeface="+mj-lt"/>
                <a:ea typeface="+mj-ea"/>
                <a:cs typeface="+mj-cs"/>
              </a:rPr>
              <a:t> Export Co.,</a:t>
            </a:r>
            <a:r>
              <a:rPr kumimoji="0" lang="en-US" sz="3600" b="0" i="0" u="none" strike="noStrike" kern="0" cap="none" spc="0" normalizeH="0" noProof="0" dirty="0" smtClean="0">
                <a:ln>
                  <a:noFill/>
                </a:ln>
                <a:solidFill>
                  <a:schemeClr val="bg1"/>
                </a:solidFill>
                <a:effectLst/>
                <a:uLnTx/>
                <a:uFillTx/>
                <a:latin typeface="+mj-lt"/>
                <a:ea typeface="+mj-ea"/>
                <a:cs typeface="+mj-cs"/>
              </a:rPr>
              <a:t> Ltd.</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09600" y="1905000"/>
            <a:ext cx="8153400" cy="4191000"/>
          </a:xfrm>
        </p:spPr>
        <p:txBody>
          <a:bodyPr/>
          <a:lstStyle/>
          <a:p>
            <a:pPr marL="457200" indent="-457200" eaLnBrk="1" hangingPunct="1">
              <a:lnSpc>
                <a:spcPct val="90000"/>
              </a:lnSpc>
              <a:spcBef>
                <a:spcPts val="0"/>
              </a:spcBef>
              <a:buFont typeface="+mj-lt"/>
              <a:buAutoNum type="arabicPeriod"/>
            </a:pPr>
            <a:r>
              <a:rPr lang="en-US" sz="2400" dirty="0" smtClean="0"/>
              <a:t>No import duties, permits, or licenses are required</a:t>
            </a:r>
          </a:p>
          <a:p>
            <a:pPr marL="457200" indent="-457200" eaLnBrk="1" hangingPunct="1">
              <a:lnSpc>
                <a:spcPct val="90000"/>
              </a:lnSpc>
              <a:spcBef>
                <a:spcPts val="0"/>
              </a:spcBef>
              <a:buFont typeface="+mj-lt"/>
              <a:buAutoNum type="arabicPeriod"/>
            </a:pPr>
            <a:r>
              <a:rPr lang="en-US" sz="2400" dirty="0" smtClean="0"/>
              <a:t>Documentation cost would be CAN$250 per shipment</a:t>
            </a:r>
          </a:p>
          <a:p>
            <a:pPr marL="457200" indent="-457200" eaLnBrk="1" hangingPunct="1">
              <a:lnSpc>
                <a:spcPct val="90000"/>
              </a:lnSpc>
              <a:spcBef>
                <a:spcPts val="0"/>
              </a:spcBef>
              <a:buFont typeface="+mj-lt"/>
              <a:buAutoNum type="arabicPeriod"/>
            </a:pPr>
            <a:r>
              <a:rPr lang="en-US" sz="2400" dirty="0" err="1" smtClean="0"/>
              <a:t>Ziola</a:t>
            </a:r>
            <a:r>
              <a:rPr lang="en-US" sz="2400" dirty="0" smtClean="0"/>
              <a:t> would sell to </a:t>
            </a:r>
            <a:r>
              <a:rPr lang="en-US" sz="2400" dirty="0" err="1" smtClean="0"/>
              <a:t>Trigo</a:t>
            </a:r>
            <a:r>
              <a:rPr lang="en-US" sz="2400" dirty="0" smtClean="0"/>
              <a:t> any quantity of tractors (up to 500) at CAN$700 each, FOB plant (Winnipeg).  </a:t>
            </a:r>
            <a:r>
              <a:rPr lang="en-US" sz="2400" dirty="0" smtClean="0"/>
              <a:t>Packing materials at least 40% recycled contents.  Packaged tractors are loaded into 20-ft intermodal containers.</a:t>
            </a:r>
          </a:p>
          <a:p>
            <a:pPr marL="457200" indent="-457200" eaLnBrk="1" hangingPunct="1">
              <a:lnSpc>
                <a:spcPct val="90000"/>
              </a:lnSpc>
              <a:spcBef>
                <a:spcPts val="0"/>
              </a:spcBef>
              <a:buFont typeface="+mj-lt"/>
              <a:buAutoNum type="arabicPeriod"/>
            </a:pPr>
            <a:r>
              <a:rPr lang="en-US" sz="2400" dirty="0" err="1" smtClean="0"/>
              <a:t>Trigo</a:t>
            </a:r>
            <a:r>
              <a:rPr lang="en-US" sz="2400" dirty="0" smtClean="0"/>
              <a:t> select Halifax as the port.</a:t>
            </a:r>
          </a:p>
          <a:p>
            <a:pPr marL="457200" indent="-457200" eaLnBrk="1" hangingPunct="1">
              <a:lnSpc>
                <a:spcPct val="90000"/>
              </a:lnSpc>
              <a:spcBef>
                <a:spcPts val="0"/>
              </a:spcBef>
              <a:buFont typeface="+mj-lt"/>
              <a:buAutoNum type="arabicPeriod"/>
            </a:pPr>
            <a:r>
              <a:rPr lang="en-US" sz="2400" dirty="0" smtClean="0"/>
              <a:t>Rail charges from Winnipeg to Halifax were CAN$400 per 20-ft container.  Travel time was 5 days.</a:t>
            </a:r>
          </a:p>
          <a:p>
            <a:pPr marL="457200" indent="-457200" eaLnBrk="1" hangingPunct="1">
              <a:lnSpc>
                <a:spcPct val="90000"/>
              </a:lnSpc>
              <a:spcBef>
                <a:spcPts val="0"/>
              </a:spcBef>
              <a:buFont typeface="+mj-lt"/>
              <a:buAutoNum type="arabicPeriod"/>
            </a:pPr>
            <a:r>
              <a:rPr lang="en-US" sz="2400" dirty="0" smtClean="0"/>
              <a:t>The exterior dimensions of packaged tractor: 1m x 1m x 1m.  Weight was 200 kilos for tractor and 20 for package.</a:t>
            </a:r>
            <a:endParaRPr lang="en-US" sz="2400" dirty="0" smtClean="0"/>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33</a:t>
            </a:fld>
            <a:endParaRPr lang="en-US" smtClean="0"/>
          </a:p>
        </p:txBody>
      </p:sp>
      <p:sp>
        <p:nvSpPr>
          <p:cNvPr id="27655" name="Text Box 5"/>
          <p:cNvSpPr txBox="1">
            <a:spLocks noChangeArrowheads="1"/>
          </p:cNvSpPr>
          <p:nvPr/>
        </p:nvSpPr>
        <p:spPr bwMode="auto">
          <a:xfrm>
            <a:off x="228600" y="1524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Facts</a:t>
            </a:r>
            <a:r>
              <a:rPr lang="en-US" b="1" dirty="0" smtClean="0">
                <a:solidFill>
                  <a:schemeClr val="accent6"/>
                </a:solidFill>
                <a:latin typeface="Arial" charset="0"/>
                <a:cs typeface="Arial" charset="0"/>
              </a:rPr>
              <a:t>:</a:t>
            </a:r>
            <a:endParaRPr lang="en-US" b="1" dirty="0">
              <a:solidFill>
                <a:schemeClr val="accent6"/>
              </a:solidFill>
              <a:latin typeface="Arial" charset="0"/>
              <a:cs typeface="Arial" charset="0"/>
            </a:endParaRP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a:t>
            </a:r>
            <a:r>
              <a:rPr kumimoji="0" lang="en-US" sz="3600" b="0" i="0" u="none" strike="noStrike" kern="0" cap="none" spc="0" normalizeH="0" baseline="0" noProof="0" dirty="0" smtClean="0">
                <a:ln>
                  <a:noFill/>
                </a:ln>
                <a:solidFill>
                  <a:schemeClr val="bg1"/>
                </a:solidFill>
                <a:effectLst/>
                <a:uLnTx/>
                <a:uFillTx/>
                <a:latin typeface="+mj-lt"/>
                <a:ea typeface="+mj-ea"/>
                <a:cs typeface="+mj-cs"/>
              </a:rPr>
              <a:t>14-2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Trigo</a:t>
            </a:r>
            <a:r>
              <a:rPr kumimoji="0" lang="en-US" sz="3600" b="0" i="0" u="none" strike="noStrike" kern="0" cap="none" spc="0" normalizeH="0" baseline="0" noProof="0" dirty="0" smtClean="0">
                <a:ln>
                  <a:noFill/>
                </a:ln>
                <a:solidFill>
                  <a:schemeClr val="bg1"/>
                </a:solidFill>
                <a:effectLst/>
                <a:uLnTx/>
                <a:uFillTx/>
                <a:latin typeface="+mj-lt"/>
                <a:ea typeface="+mj-ea"/>
                <a:cs typeface="+mj-cs"/>
              </a:rPr>
              <a:t> Export Co.,</a:t>
            </a:r>
            <a:r>
              <a:rPr kumimoji="0" lang="en-US" sz="3600" b="0" i="0" u="none" strike="noStrike" kern="0" cap="none" spc="0" normalizeH="0" noProof="0" dirty="0" smtClean="0">
                <a:ln>
                  <a:noFill/>
                </a:ln>
                <a:solidFill>
                  <a:schemeClr val="bg1"/>
                </a:solidFill>
                <a:effectLst/>
                <a:uLnTx/>
                <a:uFillTx/>
                <a:latin typeface="+mj-lt"/>
                <a:ea typeface="+mj-ea"/>
                <a:cs typeface="+mj-cs"/>
              </a:rPr>
              <a:t> Ltd.</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09600" y="1905000"/>
            <a:ext cx="8153400" cy="4191000"/>
          </a:xfrm>
        </p:spPr>
        <p:txBody>
          <a:bodyPr/>
          <a:lstStyle/>
          <a:p>
            <a:pPr marL="457200" indent="-457200" eaLnBrk="1" hangingPunct="1">
              <a:lnSpc>
                <a:spcPct val="90000"/>
              </a:lnSpc>
              <a:spcBef>
                <a:spcPts val="0"/>
              </a:spcBef>
              <a:buFont typeface="+mj-lt"/>
              <a:buAutoNum type="arabicPeriod" startAt="7"/>
            </a:pPr>
            <a:r>
              <a:rPr lang="en-US" sz="2400" dirty="0" smtClean="0"/>
              <a:t>The interior dimensions of the 20-ft containers: 2.35m x 6.12m x 2.50m high.</a:t>
            </a:r>
          </a:p>
          <a:p>
            <a:pPr marL="457200" indent="-457200" eaLnBrk="1" hangingPunct="1">
              <a:lnSpc>
                <a:spcPct val="90000"/>
              </a:lnSpc>
              <a:spcBef>
                <a:spcPts val="0"/>
              </a:spcBef>
              <a:buFont typeface="+mj-lt"/>
              <a:buAutoNum type="arabicPeriod" startAt="7"/>
            </a:pPr>
            <a:r>
              <a:rPr lang="en-US" sz="2400" dirty="0" smtClean="0"/>
              <a:t>Ocean rates from Halifax to Belem are CAN$110 per ton.  Measurement ton: if 1m</a:t>
            </a:r>
            <a:r>
              <a:rPr lang="en-US" sz="2400" baseline="30000" dirty="0" smtClean="0"/>
              <a:t>3 </a:t>
            </a:r>
            <a:r>
              <a:rPr lang="en-US" sz="2400" dirty="0" smtClean="0"/>
              <a:t>weighs less than 1,000 kilograms, it will be considered as weighing 1,000 kilograms.</a:t>
            </a:r>
          </a:p>
          <a:p>
            <a:pPr marL="457200" indent="-457200" eaLnBrk="1" hangingPunct="1">
              <a:lnSpc>
                <a:spcPct val="90000"/>
              </a:lnSpc>
              <a:spcBef>
                <a:spcPts val="0"/>
              </a:spcBef>
              <a:buFont typeface="+mj-lt"/>
              <a:buAutoNum type="arabicPeriod" startAt="7"/>
            </a:pPr>
            <a:r>
              <a:rPr lang="en-US" sz="2400" dirty="0" smtClean="0"/>
              <a:t>Insurance charge: 1% of the shipment’s value (in Canada) and 2% at sea.</a:t>
            </a:r>
          </a:p>
          <a:p>
            <a:pPr marL="457200" indent="-457200" eaLnBrk="1" hangingPunct="1">
              <a:lnSpc>
                <a:spcPct val="90000"/>
              </a:lnSpc>
              <a:spcBef>
                <a:spcPts val="0"/>
              </a:spcBef>
              <a:buFont typeface="+mj-lt"/>
              <a:buAutoNum type="arabicPeriod" startAt="7"/>
            </a:pPr>
            <a:r>
              <a:rPr lang="en-US" sz="2400" dirty="0" err="1" smtClean="0"/>
              <a:t>Trigo</a:t>
            </a:r>
            <a:r>
              <a:rPr lang="en-US" sz="2400" dirty="0" smtClean="0"/>
              <a:t> would own the tractors for 25 days.  Interest rate is 12%.</a:t>
            </a:r>
          </a:p>
          <a:p>
            <a:pPr marL="457200" indent="-457200" eaLnBrk="1" hangingPunct="1">
              <a:lnSpc>
                <a:spcPct val="90000"/>
              </a:lnSpc>
              <a:spcBef>
                <a:spcPts val="0"/>
              </a:spcBef>
              <a:buFont typeface="+mj-lt"/>
              <a:buAutoNum type="arabicPeriod" startAt="7"/>
            </a:pPr>
            <a:r>
              <a:rPr lang="en-US" sz="2400" dirty="0" smtClean="0"/>
              <a:t>10% mark up for all costs to cover overhead and profit.</a:t>
            </a:r>
          </a:p>
          <a:p>
            <a:pPr marL="457200" indent="-457200" eaLnBrk="1" hangingPunct="1">
              <a:lnSpc>
                <a:spcPct val="90000"/>
              </a:lnSpc>
              <a:spcBef>
                <a:spcPts val="0"/>
              </a:spcBef>
              <a:buFont typeface="+mj-lt"/>
              <a:buAutoNum type="arabicPeriod" startAt="7"/>
            </a:pPr>
            <a:endParaRPr lang="en-US" sz="2400" dirty="0" smtClean="0"/>
          </a:p>
          <a:p>
            <a:pPr marL="457200" indent="-457200" eaLnBrk="1" hangingPunct="1">
              <a:lnSpc>
                <a:spcPct val="90000"/>
              </a:lnSpc>
              <a:spcBef>
                <a:spcPts val="0"/>
              </a:spcBef>
              <a:buFont typeface="+mj-lt"/>
              <a:buAutoNum type="arabicPeriod" startAt="7"/>
            </a:pPr>
            <a:endParaRPr lang="en-US" sz="2400" dirty="0" smtClean="0"/>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34</a:t>
            </a:fld>
            <a:endParaRPr lang="en-US" smtClean="0"/>
          </a:p>
        </p:txBody>
      </p:sp>
      <p:sp>
        <p:nvSpPr>
          <p:cNvPr id="27655" name="Text Box 5"/>
          <p:cNvSpPr txBox="1">
            <a:spLocks noChangeArrowheads="1"/>
          </p:cNvSpPr>
          <p:nvPr/>
        </p:nvSpPr>
        <p:spPr bwMode="auto">
          <a:xfrm>
            <a:off x="228600" y="1524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Facts</a:t>
            </a:r>
            <a:r>
              <a:rPr lang="en-US" b="1" dirty="0" smtClean="0">
                <a:solidFill>
                  <a:schemeClr val="accent6"/>
                </a:solidFill>
                <a:latin typeface="Arial" charset="0"/>
                <a:cs typeface="Arial" charset="0"/>
              </a:rPr>
              <a:t>:</a:t>
            </a:r>
            <a:endParaRPr lang="en-US" b="1" dirty="0">
              <a:solidFill>
                <a:schemeClr val="accent6"/>
              </a:solidFill>
              <a:latin typeface="Arial" charset="0"/>
              <a:cs typeface="Arial" charset="0"/>
            </a:endParaRP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a:t>
            </a:r>
            <a:r>
              <a:rPr kumimoji="0" lang="en-US" sz="3600" b="0" i="0" u="none" strike="noStrike" kern="0" cap="none" spc="0" normalizeH="0" baseline="0" noProof="0" dirty="0" smtClean="0">
                <a:ln>
                  <a:noFill/>
                </a:ln>
                <a:solidFill>
                  <a:schemeClr val="bg1"/>
                </a:solidFill>
                <a:effectLst/>
                <a:uLnTx/>
                <a:uFillTx/>
                <a:latin typeface="+mj-lt"/>
                <a:ea typeface="+mj-ea"/>
                <a:cs typeface="+mj-cs"/>
              </a:rPr>
              <a:t>14-2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Trigo</a:t>
            </a:r>
            <a:r>
              <a:rPr kumimoji="0" lang="en-US" sz="3600" b="0" i="0" u="none" strike="noStrike" kern="0" cap="none" spc="0" normalizeH="0" baseline="0" noProof="0" dirty="0" smtClean="0">
                <a:ln>
                  <a:noFill/>
                </a:ln>
                <a:solidFill>
                  <a:schemeClr val="bg1"/>
                </a:solidFill>
                <a:effectLst/>
                <a:uLnTx/>
                <a:uFillTx/>
                <a:latin typeface="+mj-lt"/>
                <a:ea typeface="+mj-ea"/>
                <a:cs typeface="+mj-cs"/>
              </a:rPr>
              <a:t> Export Co.,</a:t>
            </a:r>
            <a:r>
              <a:rPr kumimoji="0" lang="en-US" sz="3600" b="0" i="0" u="none" strike="noStrike" kern="0" cap="none" spc="0" normalizeH="0" noProof="0" dirty="0" smtClean="0">
                <a:ln>
                  <a:noFill/>
                </a:ln>
                <a:solidFill>
                  <a:schemeClr val="bg1"/>
                </a:solidFill>
                <a:effectLst/>
                <a:uLnTx/>
                <a:uFillTx/>
                <a:latin typeface="+mj-lt"/>
                <a:ea typeface="+mj-ea"/>
                <a:cs typeface="+mj-cs"/>
              </a:rPr>
              <a:t> Ltd.</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09600" y="1905000"/>
            <a:ext cx="8153400" cy="4191000"/>
          </a:xfrm>
        </p:spPr>
        <p:txBody>
          <a:bodyPr/>
          <a:lstStyle/>
          <a:p>
            <a:pPr marL="457200" indent="-457200" eaLnBrk="1" hangingPunct="1">
              <a:lnSpc>
                <a:spcPct val="90000"/>
              </a:lnSpc>
              <a:spcBef>
                <a:spcPts val="0"/>
              </a:spcBef>
              <a:buFont typeface="+mj-lt"/>
              <a:buAutoNum type="arabicPeriod"/>
            </a:pPr>
            <a:r>
              <a:rPr lang="en-US" sz="2200" dirty="0" err="1" smtClean="0"/>
              <a:t>Ziola’s</a:t>
            </a:r>
            <a:r>
              <a:rPr lang="en-US" sz="2200" dirty="0" smtClean="0"/>
              <a:t> export packaging materials consisted of at least 40% recycled contents. Should this be mentioned in the quotation given to the potential Brazilian buyer</a:t>
            </a:r>
            <a:r>
              <a:rPr lang="en-US" sz="2200" dirty="0" smtClean="0"/>
              <a:t>?</a:t>
            </a:r>
          </a:p>
          <a:p>
            <a:pPr marL="457200" indent="-457200" eaLnBrk="1" hangingPunct="1">
              <a:lnSpc>
                <a:spcPct val="90000"/>
              </a:lnSpc>
              <a:spcBef>
                <a:spcPts val="0"/>
              </a:spcBef>
              <a:buFont typeface="+mj-lt"/>
              <a:buAutoNum type="arabicPeriod"/>
            </a:pPr>
            <a:r>
              <a:rPr lang="en-US" sz="2200" dirty="0" smtClean="0"/>
              <a:t>Each package in this shipment will be bar coded. Is this an example of supply-chain integration? Why or why not</a:t>
            </a:r>
            <a:r>
              <a:rPr lang="en-US" sz="2200" dirty="0" smtClean="0"/>
              <a:t>?</a:t>
            </a:r>
          </a:p>
          <a:p>
            <a:pPr marL="457200" indent="-457200" eaLnBrk="1" hangingPunct="1">
              <a:lnSpc>
                <a:spcPct val="90000"/>
              </a:lnSpc>
              <a:spcBef>
                <a:spcPts val="0"/>
              </a:spcBef>
              <a:buFont typeface="+mj-lt"/>
              <a:buAutoNum type="arabicPeriod"/>
            </a:pPr>
            <a:r>
              <a:rPr lang="en-US" sz="2200" dirty="0" smtClean="0"/>
              <a:t>What price should be quoted for 40 tractors</a:t>
            </a:r>
            <a:r>
              <a:rPr lang="en-US" sz="2200" dirty="0" smtClean="0"/>
              <a:t>?</a:t>
            </a:r>
          </a:p>
          <a:p>
            <a:pPr marL="457200" indent="-457200" eaLnBrk="1" hangingPunct="1">
              <a:lnSpc>
                <a:spcPct val="90000"/>
              </a:lnSpc>
              <a:spcBef>
                <a:spcPts val="0"/>
              </a:spcBef>
              <a:buFont typeface="+mj-lt"/>
              <a:buAutoNum type="arabicPeriod"/>
            </a:pPr>
            <a:r>
              <a:rPr lang="en-US" sz="2200" dirty="0" smtClean="0"/>
              <a:t>What price should be quoted for 100 tractors</a:t>
            </a:r>
            <a:r>
              <a:rPr lang="en-US" sz="2200" dirty="0" smtClean="0"/>
              <a:t>?</a:t>
            </a:r>
          </a:p>
          <a:p>
            <a:pPr marL="457200" indent="-457200" eaLnBrk="1" hangingPunct="1">
              <a:lnSpc>
                <a:spcPct val="90000"/>
              </a:lnSpc>
              <a:spcBef>
                <a:spcPts val="0"/>
              </a:spcBef>
              <a:buFont typeface="+mj-lt"/>
              <a:buAutoNum type="arabicPeriod"/>
            </a:pPr>
            <a:r>
              <a:rPr lang="en-US" sz="2200" dirty="0" smtClean="0"/>
              <a:t>Is there another quantity between 40 and 100 where the costs per tractor are lower? If so, what is it? What are its costs per tractor</a:t>
            </a:r>
            <a:r>
              <a:rPr lang="en-US" sz="2200" dirty="0" smtClean="0"/>
              <a:t>?</a:t>
            </a:r>
          </a:p>
          <a:p>
            <a:pPr marL="457200" indent="-457200" eaLnBrk="1" hangingPunct="1">
              <a:lnSpc>
                <a:spcPct val="90000"/>
              </a:lnSpc>
              <a:spcBef>
                <a:spcPts val="0"/>
              </a:spcBef>
              <a:buFont typeface="+mj-lt"/>
              <a:buAutoNum type="arabicPeriod"/>
            </a:pPr>
            <a:r>
              <a:rPr lang="en-US" sz="2200" dirty="0" smtClean="0"/>
              <a:t>For how long into the future should the price quotes be made (i.e., </a:t>
            </a:r>
            <a:r>
              <a:rPr lang="en-US" sz="2200" dirty="0" err="1" smtClean="0"/>
              <a:t>Trigo</a:t>
            </a:r>
            <a:r>
              <a:rPr lang="en-US" sz="2200" dirty="0" smtClean="0"/>
              <a:t> agree to deliver at a certain price)? Why?</a:t>
            </a:r>
            <a:endParaRPr lang="en-US" sz="2200" dirty="0" smtClean="0"/>
          </a:p>
          <a:p>
            <a:pPr marL="457200" indent="-457200" eaLnBrk="1" hangingPunct="1">
              <a:lnSpc>
                <a:spcPct val="90000"/>
              </a:lnSpc>
              <a:spcBef>
                <a:spcPts val="0"/>
              </a:spcBef>
              <a:buFont typeface="+mj-lt"/>
              <a:buAutoNum type="arabicPeriod"/>
            </a:pPr>
            <a:r>
              <a:rPr lang="en-US" sz="2200" dirty="0" smtClean="0"/>
              <a:t>In what currency should </a:t>
            </a:r>
            <a:r>
              <a:rPr lang="en-US" sz="2200" dirty="0" err="1" smtClean="0"/>
              <a:t>Trigo</a:t>
            </a:r>
            <a:r>
              <a:rPr lang="en-US" sz="2200" dirty="0" smtClean="0"/>
              <a:t> ask to be paid? Why?</a:t>
            </a:r>
            <a:endParaRPr lang="en-US" sz="2200" dirty="0" smtClean="0"/>
          </a:p>
          <a:p>
            <a:pPr marL="457200" indent="-457200" eaLnBrk="1" hangingPunct="1">
              <a:lnSpc>
                <a:spcPct val="90000"/>
              </a:lnSpc>
              <a:spcBef>
                <a:spcPts val="0"/>
              </a:spcBef>
              <a:buFont typeface="+mj-lt"/>
              <a:buAutoNum type="arabicPeriod"/>
            </a:pPr>
            <a:endParaRPr lang="en-US" sz="2400" dirty="0" smtClean="0"/>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35</a:t>
            </a:fld>
            <a:endParaRPr lang="en-US" smtClean="0"/>
          </a:p>
        </p:txBody>
      </p:sp>
      <p:sp>
        <p:nvSpPr>
          <p:cNvPr id="27655" name="Text Box 5"/>
          <p:cNvSpPr txBox="1">
            <a:spLocks noChangeArrowheads="1"/>
          </p:cNvSpPr>
          <p:nvPr/>
        </p:nvSpPr>
        <p:spPr bwMode="auto">
          <a:xfrm>
            <a:off x="228600" y="1600201"/>
            <a:ext cx="8610600" cy="461665"/>
          </a:xfrm>
          <a:prstGeom prst="rect">
            <a:avLst/>
          </a:prstGeom>
          <a:noFill/>
          <a:ln w="9525" algn="ctr">
            <a:noFill/>
            <a:miter lim="800000"/>
            <a:headEnd/>
            <a:tailEnd/>
          </a:ln>
        </p:spPr>
        <p:txBody>
          <a:bodyPr wrap="square">
            <a:spAutoFit/>
          </a:bodyPr>
          <a:lstStyle/>
          <a:p>
            <a:pPr>
              <a:spcBef>
                <a:spcPts val="0"/>
              </a:spcBef>
              <a:defRPr/>
            </a:pPr>
            <a:r>
              <a:rPr lang="en-US" b="1" dirty="0" smtClean="0">
                <a:solidFill>
                  <a:schemeClr val="accent6"/>
                </a:solidFill>
                <a:latin typeface="Arial" charset="0"/>
                <a:cs typeface="Arial" charset="0"/>
              </a:rPr>
              <a:t>Questions</a:t>
            </a:r>
            <a:r>
              <a:rPr lang="en-US" b="1" dirty="0" smtClean="0">
                <a:solidFill>
                  <a:schemeClr val="accent6"/>
                </a:solidFill>
                <a:latin typeface="Arial" charset="0"/>
                <a:cs typeface="Arial" charset="0"/>
              </a:rPr>
              <a:t>:</a:t>
            </a:r>
            <a:endParaRPr lang="en-US" b="1" dirty="0">
              <a:solidFill>
                <a:schemeClr val="accent6"/>
              </a:solidFill>
              <a:latin typeface="Arial" charset="0"/>
              <a:cs typeface="Arial" charset="0"/>
            </a:endParaRP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a:t>
            </a:r>
            <a:r>
              <a:rPr kumimoji="0" lang="en-US" sz="3600" b="0" i="0" u="none" strike="noStrike" kern="0" cap="none" spc="0" normalizeH="0" baseline="0" noProof="0" dirty="0" smtClean="0">
                <a:ln>
                  <a:noFill/>
                </a:ln>
                <a:solidFill>
                  <a:schemeClr val="bg1"/>
                </a:solidFill>
                <a:effectLst/>
                <a:uLnTx/>
                <a:uFillTx/>
                <a:latin typeface="+mj-lt"/>
                <a:ea typeface="+mj-ea"/>
                <a:cs typeface="+mj-cs"/>
              </a:rPr>
              <a:t>14-2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Trigo</a:t>
            </a:r>
            <a:r>
              <a:rPr kumimoji="0" lang="en-US" sz="3600" b="0" i="0" u="none" strike="noStrike" kern="0" cap="none" spc="0" normalizeH="0" baseline="0" noProof="0" dirty="0" smtClean="0">
                <a:ln>
                  <a:noFill/>
                </a:ln>
                <a:solidFill>
                  <a:schemeClr val="bg1"/>
                </a:solidFill>
                <a:effectLst/>
                <a:uLnTx/>
                <a:uFillTx/>
                <a:latin typeface="+mj-lt"/>
                <a:ea typeface="+mj-ea"/>
                <a:cs typeface="+mj-cs"/>
              </a:rPr>
              <a:t> Export Co.,</a:t>
            </a:r>
            <a:r>
              <a:rPr kumimoji="0" lang="en-US" sz="3600" b="0" i="0" u="none" strike="noStrike" kern="0" cap="none" spc="0" normalizeH="0" noProof="0" dirty="0" smtClean="0">
                <a:ln>
                  <a:noFill/>
                </a:ln>
                <a:solidFill>
                  <a:schemeClr val="bg1"/>
                </a:solidFill>
                <a:effectLst/>
                <a:uLnTx/>
                <a:uFillTx/>
                <a:latin typeface="+mj-lt"/>
                <a:ea typeface="+mj-ea"/>
                <a:cs typeface="+mj-cs"/>
              </a:rPr>
              <a:t> Ltd.</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09600" y="1905000"/>
            <a:ext cx="8153400" cy="4191000"/>
          </a:xfrm>
        </p:spPr>
        <p:txBody>
          <a:bodyPr/>
          <a:lstStyle/>
          <a:p>
            <a:pPr marL="457200" indent="-457200" eaLnBrk="1" hangingPunct="1">
              <a:lnSpc>
                <a:spcPct val="90000"/>
              </a:lnSpc>
              <a:spcBef>
                <a:spcPts val="0"/>
              </a:spcBef>
              <a:buFont typeface="+mj-lt"/>
              <a:buAutoNum type="arabicPeriod" startAt="8"/>
            </a:pPr>
            <a:r>
              <a:rPr lang="en-US" sz="2200" dirty="0" smtClean="0"/>
              <a:t>After preparing the bid, </a:t>
            </a:r>
            <a:r>
              <a:rPr lang="en-US" sz="2200" dirty="0" err="1" smtClean="0"/>
              <a:t>Ziola</a:t>
            </a:r>
            <a:r>
              <a:rPr lang="en-US" sz="2200" dirty="0" smtClean="0"/>
              <a:t> calls </a:t>
            </a:r>
            <a:r>
              <a:rPr lang="en-US" sz="2200" dirty="0" err="1" smtClean="0"/>
              <a:t>Trigo</a:t>
            </a:r>
            <a:r>
              <a:rPr lang="en-US" sz="2200" dirty="0" smtClean="0"/>
              <a:t> and says that they are thinking of redesigning the tractor frame so that it can be disassembled, taking up half the space. A </a:t>
            </a:r>
            <a:r>
              <a:rPr lang="en-US" sz="2200" dirty="0" err="1" smtClean="0"/>
              <a:t>Ziola</a:t>
            </a:r>
            <a:r>
              <a:rPr lang="en-US" sz="2200" dirty="0" smtClean="0"/>
              <a:t> </a:t>
            </a:r>
            <a:r>
              <a:rPr lang="en-US" sz="2200" dirty="0" err="1" smtClean="0"/>
              <a:t>Speedwagon</a:t>
            </a:r>
            <a:r>
              <a:rPr lang="en-US" sz="2200" dirty="0" smtClean="0"/>
              <a:t> could fit into an export package measuring 1 meter by 1 meter by 0.5 meter. The weight of the packaged tractor would continue to be 220 kilos. By how much, if at all, would this new package size reduce the answers for Questions 3 and 4?</a:t>
            </a:r>
            <a:endParaRPr lang="en-US" sz="2200" dirty="0" smtClean="0"/>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36</a:t>
            </a:fld>
            <a:endParaRPr lang="en-US" smtClean="0"/>
          </a:p>
        </p:txBody>
      </p:sp>
      <p:sp>
        <p:nvSpPr>
          <p:cNvPr id="27655" name="Text Box 5"/>
          <p:cNvSpPr txBox="1">
            <a:spLocks noChangeArrowheads="1"/>
          </p:cNvSpPr>
          <p:nvPr/>
        </p:nvSpPr>
        <p:spPr bwMode="auto">
          <a:xfrm>
            <a:off x="228600" y="1524000"/>
            <a:ext cx="8610600" cy="461665"/>
          </a:xfrm>
          <a:prstGeom prst="rect">
            <a:avLst/>
          </a:prstGeom>
          <a:noFill/>
          <a:ln w="9525" algn="ctr">
            <a:noFill/>
            <a:miter lim="800000"/>
            <a:headEnd/>
            <a:tailEnd/>
          </a:ln>
        </p:spPr>
        <p:txBody>
          <a:bodyPr wrap="square">
            <a:spAutoFit/>
          </a:bodyPr>
          <a:lstStyle/>
          <a:p>
            <a:pPr>
              <a:spcBef>
                <a:spcPts val="0"/>
              </a:spcBef>
              <a:defRPr/>
            </a:pPr>
            <a:r>
              <a:rPr lang="en-US" b="1" dirty="0" smtClean="0">
                <a:solidFill>
                  <a:schemeClr val="accent6"/>
                </a:solidFill>
                <a:latin typeface="Arial" charset="0"/>
                <a:cs typeface="Arial" charset="0"/>
              </a:rPr>
              <a:t>Questions</a:t>
            </a:r>
            <a:r>
              <a:rPr lang="en-US" b="1" dirty="0" smtClean="0">
                <a:solidFill>
                  <a:schemeClr val="accent6"/>
                </a:solidFill>
                <a:latin typeface="Arial" charset="0"/>
                <a:cs typeface="Arial" charset="0"/>
              </a:rPr>
              <a:t>:</a:t>
            </a:r>
            <a:endParaRPr lang="en-US" b="1" dirty="0">
              <a:solidFill>
                <a:schemeClr val="accent6"/>
              </a:solidFill>
              <a:latin typeface="Arial" charset="0"/>
              <a:cs typeface="Arial" charset="0"/>
            </a:endParaRP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a:t>
            </a:r>
            <a:r>
              <a:rPr kumimoji="0" lang="en-US" sz="3600" b="0" i="0" u="none" strike="noStrike" kern="0" cap="none" spc="0" normalizeH="0" baseline="0" noProof="0" dirty="0" smtClean="0">
                <a:ln>
                  <a:noFill/>
                </a:ln>
                <a:solidFill>
                  <a:schemeClr val="bg1"/>
                </a:solidFill>
                <a:effectLst/>
                <a:uLnTx/>
                <a:uFillTx/>
                <a:latin typeface="+mj-lt"/>
                <a:ea typeface="+mj-ea"/>
                <a:cs typeface="+mj-cs"/>
              </a:rPr>
              <a:t>14-2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Trigo</a:t>
            </a:r>
            <a:r>
              <a:rPr kumimoji="0" lang="en-US" sz="3600" b="0" i="0" u="none" strike="noStrike" kern="0" cap="none" spc="0" normalizeH="0" baseline="0" noProof="0" dirty="0" smtClean="0">
                <a:ln>
                  <a:noFill/>
                </a:ln>
                <a:solidFill>
                  <a:schemeClr val="bg1"/>
                </a:solidFill>
                <a:effectLst/>
                <a:uLnTx/>
                <a:uFillTx/>
                <a:latin typeface="+mj-lt"/>
                <a:ea typeface="+mj-ea"/>
                <a:cs typeface="+mj-cs"/>
              </a:rPr>
              <a:t> Export Co.,</a:t>
            </a:r>
            <a:r>
              <a:rPr kumimoji="0" lang="en-US" sz="3600" b="0" i="0" u="none" strike="noStrike" kern="0" cap="none" spc="0" normalizeH="0" noProof="0" dirty="0" smtClean="0">
                <a:ln>
                  <a:noFill/>
                </a:ln>
                <a:solidFill>
                  <a:schemeClr val="bg1"/>
                </a:solidFill>
                <a:effectLst/>
                <a:uLnTx/>
                <a:uFillTx/>
                <a:latin typeface="+mj-lt"/>
                <a:ea typeface="+mj-ea"/>
                <a:cs typeface="+mj-cs"/>
              </a:rPr>
              <a:t> Ltd.</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z="3600" smtClean="0"/>
              <a:t>Organizational and Managerial Issues in Logistics Key Terms</a:t>
            </a:r>
          </a:p>
        </p:txBody>
      </p:sp>
      <p:sp>
        <p:nvSpPr>
          <p:cNvPr id="32770" name="Rectangle 3"/>
          <p:cNvSpPr>
            <a:spLocks noGrp="1" noChangeArrowheads="1"/>
          </p:cNvSpPr>
          <p:nvPr>
            <p:ph sz="half" idx="1"/>
          </p:nvPr>
        </p:nvSpPr>
        <p:spPr>
          <a:xfrm>
            <a:off x="228600" y="1719263"/>
            <a:ext cx="4267200" cy="4411662"/>
          </a:xfrm>
        </p:spPr>
        <p:txBody>
          <a:bodyPr/>
          <a:lstStyle/>
          <a:p>
            <a:r>
              <a:rPr lang="en-US" dirty="0" smtClean="0"/>
              <a:t>Logistics social responsibility</a:t>
            </a:r>
          </a:p>
          <a:p>
            <a:r>
              <a:rPr lang="en-US" dirty="0" smtClean="0"/>
              <a:t>Pilferage</a:t>
            </a:r>
          </a:p>
          <a:p>
            <a:r>
              <a:rPr lang="en-US" dirty="0" smtClean="0"/>
              <a:t>Productivity</a:t>
            </a:r>
          </a:p>
          <a:p>
            <a:r>
              <a:rPr lang="en-US" dirty="0" smtClean="0"/>
              <a:t>Relevancy</a:t>
            </a:r>
          </a:p>
          <a:p>
            <a:r>
              <a:rPr lang="en-US" dirty="0" smtClean="0"/>
              <a:t>Responsiveness</a:t>
            </a:r>
          </a:p>
          <a:p>
            <a:r>
              <a:rPr lang="en-US" dirty="0" smtClean="0"/>
              <a:t>Reverse logistics</a:t>
            </a:r>
          </a:p>
          <a:p>
            <a:pPr>
              <a:buFont typeface="Arial" charset="0"/>
              <a:buNone/>
            </a:pPr>
            <a:endParaRPr lang="en-US" dirty="0" smtClean="0"/>
          </a:p>
        </p:txBody>
      </p:sp>
      <p:sp>
        <p:nvSpPr>
          <p:cNvPr id="32771" name="Rectangle 4"/>
          <p:cNvSpPr>
            <a:spLocks noGrp="1" noChangeArrowheads="1"/>
          </p:cNvSpPr>
          <p:nvPr>
            <p:ph sz="half" idx="2"/>
          </p:nvPr>
        </p:nvSpPr>
        <p:spPr>
          <a:xfrm>
            <a:off x="4648200" y="1676400"/>
            <a:ext cx="3733800" cy="4411663"/>
          </a:xfrm>
        </p:spPr>
        <p:txBody>
          <a:bodyPr/>
          <a:lstStyle/>
          <a:p>
            <a:r>
              <a:rPr lang="en-US" dirty="0" err="1" smtClean="0"/>
              <a:t>Tachograph</a:t>
            </a:r>
            <a:endParaRPr lang="en-US" dirty="0" smtClean="0"/>
          </a:p>
          <a:p>
            <a:r>
              <a:rPr lang="en-US" dirty="0" smtClean="0"/>
              <a:t>Theft</a:t>
            </a:r>
          </a:p>
          <a:p>
            <a:r>
              <a:rPr lang="en-US" dirty="0" smtClean="0"/>
              <a:t>Transportation Worker Identification Credential (TWIC)</a:t>
            </a:r>
          </a:p>
          <a:p>
            <a:r>
              <a:rPr lang="en-US" dirty="0" smtClean="0"/>
              <a:t>Unified logistics structure</a:t>
            </a:r>
          </a:p>
          <a:p>
            <a:pPr lvl="1"/>
            <a:endParaRPr lang="en-US" sz="2800" b="1" dirty="0" smtClean="0"/>
          </a:p>
        </p:txBody>
      </p:sp>
      <p:sp>
        <p:nvSpPr>
          <p:cNvPr id="32772" name="Footer Placeholder 5"/>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6" name="Slide Number Placeholder 6"/>
          <p:cNvSpPr>
            <a:spLocks noGrp="1"/>
          </p:cNvSpPr>
          <p:nvPr>
            <p:ph type="sldNum" sz="quarter" idx="11"/>
          </p:nvPr>
        </p:nvSpPr>
        <p:spPr/>
        <p:txBody>
          <a:bodyPr/>
          <a:lstStyle/>
          <a:p>
            <a:pPr>
              <a:defRPr/>
            </a:pPr>
            <a:r>
              <a:rPr lang="en-US" dirty="0"/>
              <a:t>4-</a:t>
            </a:r>
            <a:fld id="{25F311DC-B830-4109-AF07-256C8DAC9DB0}" type="slidenum">
              <a:rPr lang="en-US"/>
              <a:pPr>
                <a:defRPr/>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3600" dirty="0" smtClean="0"/>
              <a:t>Organizing Logistics within the Firm</a:t>
            </a:r>
          </a:p>
        </p:txBody>
      </p:sp>
      <p:sp>
        <p:nvSpPr>
          <p:cNvPr id="34818" name="Rectangle 3"/>
          <p:cNvSpPr>
            <a:spLocks noGrp="1" noChangeArrowheads="1"/>
          </p:cNvSpPr>
          <p:nvPr>
            <p:ph idx="1"/>
          </p:nvPr>
        </p:nvSpPr>
        <p:spPr/>
        <p:txBody>
          <a:bodyPr/>
          <a:lstStyle/>
          <a:p>
            <a:r>
              <a:rPr lang="en-US" smtClean="0"/>
              <a:t>Two key organizational logistics topics</a:t>
            </a:r>
          </a:p>
          <a:p>
            <a:pPr lvl="1"/>
            <a:r>
              <a:rPr lang="en-US" smtClean="0"/>
              <a:t>Organizational structure </a:t>
            </a:r>
          </a:p>
          <a:p>
            <a:pPr lvl="1"/>
            <a:r>
              <a:rPr lang="en-US" smtClean="0"/>
              <a:t>Organizational design</a:t>
            </a:r>
          </a:p>
          <a:p>
            <a:pPr>
              <a:buFont typeface="Monotype Sorts" pitchFamily="2" charset="2"/>
              <a:buNone/>
            </a:pPr>
            <a:endParaRPr lang="en-US" smtClean="0"/>
          </a:p>
        </p:txBody>
      </p:sp>
      <p:sp>
        <p:nvSpPr>
          <p:cNvPr id="3481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4-6</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rtlCol="0">
            <a:noAutofit/>
          </a:bodyPr>
          <a:lstStyle/>
          <a:p>
            <a:pPr fontAlgn="auto">
              <a:spcAft>
                <a:spcPts val="0"/>
              </a:spcAft>
              <a:defRPr/>
            </a:pPr>
            <a:r>
              <a:rPr lang="en-US" sz="3600" dirty="0" smtClean="0"/>
              <a:t>Organizational Structure for Logistics</a:t>
            </a:r>
            <a:endParaRPr lang="en-US" sz="3600" dirty="0"/>
          </a:p>
        </p:txBody>
      </p:sp>
      <p:sp>
        <p:nvSpPr>
          <p:cNvPr id="36866" name="Rectangle 3"/>
          <p:cNvSpPr>
            <a:spLocks noGrp="1" noChangeArrowheads="1"/>
          </p:cNvSpPr>
          <p:nvPr>
            <p:ph idx="1"/>
          </p:nvPr>
        </p:nvSpPr>
        <p:spPr/>
        <p:txBody>
          <a:bodyPr/>
          <a:lstStyle/>
          <a:p>
            <a:r>
              <a:rPr lang="en-US" smtClean="0"/>
              <a:t>Two basic organizational structures are:</a:t>
            </a:r>
          </a:p>
          <a:p>
            <a:pPr lvl="1"/>
            <a:r>
              <a:rPr lang="en-US" smtClean="0"/>
              <a:t>Fragmented logistics structure</a:t>
            </a:r>
          </a:p>
          <a:p>
            <a:pPr lvl="2"/>
            <a:r>
              <a:rPr lang="en-US" smtClean="0"/>
              <a:t>Logistics activities are managed in multiple departments throughout an organization</a:t>
            </a:r>
          </a:p>
          <a:p>
            <a:pPr lvl="1"/>
            <a:r>
              <a:rPr lang="en-US" smtClean="0"/>
              <a:t>Unified logistics structure</a:t>
            </a:r>
          </a:p>
          <a:p>
            <a:pPr lvl="2"/>
            <a:r>
              <a:rPr lang="en-US" smtClean="0"/>
              <a:t>Multiple logistics activities are combined into and managed as a single department</a:t>
            </a:r>
          </a:p>
          <a:p>
            <a:endParaRPr lang="en-US" smtClean="0"/>
          </a:p>
          <a:p>
            <a:pPr>
              <a:buFont typeface="Monotype Sorts" pitchFamily="2" charset="2"/>
              <a:buNone/>
            </a:pPr>
            <a:endParaRPr lang="en-US" smtClean="0"/>
          </a:p>
        </p:txBody>
      </p:sp>
      <p:sp>
        <p:nvSpPr>
          <p:cNvPr id="3686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4-7</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rtlCol="0">
            <a:noAutofit/>
          </a:bodyPr>
          <a:lstStyle/>
          <a:p>
            <a:pPr fontAlgn="auto">
              <a:spcAft>
                <a:spcPts val="0"/>
              </a:spcAft>
              <a:defRPr/>
            </a:pPr>
            <a:r>
              <a:rPr lang="en-US" sz="3600" dirty="0" smtClean="0"/>
              <a:t>Organizational Structure for Logistics</a:t>
            </a:r>
            <a:endParaRPr lang="en-US" sz="3600" dirty="0"/>
          </a:p>
        </p:txBody>
      </p:sp>
      <p:sp>
        <p:nvSpPr>
          <p:cNvPr id="38914" name="Rectangle 3"/>
          <p:cNvSpPr>
            <a:spLocks noGrp="1" noChangeArrowheads="1"/>
          </p:cNvSpPr>
          <p:nvPr>
            <p:ph idx="1"/>
          </p:nvPr>
        </p:nvSpPr>
        <p:spPr/>
        <p:txBody>
          <a:bodyPr/>
          <a:lstStyle/>
          <a:p>
            <a:r>
              <a:rPr lang="en-US" smtClean="0"/>
              <a:t>Two basic organizational structures for logistics departments are:</a:t>
            </a:r>
          </a:p>
          <a:p>
            <a:pPr lvl="1"/>
            <a:r>
              <a:rPr lang="en-US" smtClean="0"/>
              <a:t>Centralized logistics organization</a:t>
            </a:r>
          </a:p>
          <a:p>
            <a:pPr lvl="2"/>
            <a:r>
              <a:rPr lang="en-US" smtClean="0"/>
              <a:t>Company maintains a single logistics department that administers the related activities for the entire company from the home office</a:t>
            </a:r>
          </a:p>
          <a:p>
            <a:pPr lvl="1"/>
            <a:r>
              <a:rPr lang="en-US" smtClean="0"/>
              <a:t>Decentralized logistics organization</a:t>
            </a:r>
          </a:p>
          <a:p>
            <a:pPr lvl="2"/>
            <a:r>
              <a:rPr lang="en-US" smtClean="0"/>
              <a:t>Logistics-related decisions are made separately at the divisional or product group level and often in different geographic regions</a:t>
            </a:r>
          </a:p>
          <a:p>
            <a:endParaRPr lang="en-US" smtClean="0"/>
          </a:p>
          <a:p>
            <a:pPr>
              <a:buFont typeface="Monotype Sorts" pitchFamily="2" charset="2"/>
              <a:buNone/>
            </a:pPr>
            <a:endParaRPr lang="en-US" smtClean="0"/>
          </a:p>
        </p:txBody>
      </p:sp>
      <p:sp>
        <p:nvSpPr>
          <p:cNvPr id="3891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4-8</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447800" y="152400"/>
            <a:ext cx="7467600" cy="1219200"/>
          </a:xfrm>
        </p:spPr>
        <p:txBody>
          <a:bodyPr/>
          <a:lstStyle/>
          <a:p>
            <a:r>
              <a:rPr lang="en-US" sz="3300" dirty="0" smtClean="0"/>
              <a:t>Figure </a:t>
            </a:r>
            <a:r>
              <a:rPr lang="en-US" sz="3300" dirty="0" smtClean="0"/>
              <a:t>14-1</a:t>
            </a:r>
            <a:r>
              <a:rPr lang="en-US" sz="3300" dirty="0" smtClean="0"/>
              <a:t>:</a:t>
            </a:r>
            <a:r>
              <a:rPr lang="en-US" sz="3300" dirty="0" smtClean="0">
                <a:solidFill>
                  <a:srgbClr val="000080"/>
                </a:solidFill>
              </a:rPr>
              <a:t>  </a:t>
            </a:r>
            <a:r>
              <a:rPr lang="en-US" sz="3300" dirty="0" smtClean="0"/>
              <a:t>Becton Dickinson’s Worldwide Sources</a:t>
            </a:r>
            <a:endParaRPr lang="en-US" sz="3300" dirty="0" smtClean="0">
              <a:solidFill>
                <a:srgbClr val="000080"/>
              </a:solidFill>
            </a:endParaRPr>
          </a:p>
        </p:txBody>
      </p:sp>
      <p:sp>
        <p:nvSpPr>
          <p:cNvPr id="4096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a:t>
            </a:r>
            <a:fld id="{201C8D91-16C8-4140-ABA8-0760A2B48747}" type="slidenum">
              <a:rPr lang="en-US"/>
              <a:pPr>
                <a:defRPr/>
              </a:pPr>
              <a:t>8</a:t>
            </a:fld>
            <a:endParaRPr lang="en-US" dirty="0"/>
          </a:p>
        </p:txBody>
      </p:sp>
      <p:pic>
        <p:nvPicPr>
          <p:cNvPr id="40964" name="Picture 2"/>
          <p:cNvPicPr>
            <a:picLocks noChangeAspect="1" noChangeArrowheads="1"/>
          </p:cNvPicPr>
          <p:nvPr/>
        </p:nvPicPr>
        <p:blipFill>
          <a:blip r:embed="rId3" cstate="print"/>
          <a:srcRect/>
          <a:stretch>
            <a:fillRect/>
          </a:stretch>
        </p:blipFill>
        <p:spPr bwMode="auto">
          <a:xfrm>
            <a:off x="1295400" y="1514475"/>
            <a:ext cx="6605588" cy="465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rtlCol="0">
            <a:noAutofit/>
          </a:bodyPr>
          <a:lstStyle/>
          <a:p>
            <a:pPr fontAlgn="auto">
              <a:spcAft>
                <a:spcPts val="0"/>
              </a:spcAft>
              <a:defRPr/>
            </a:pPr>
            <a:r>
              <a:rPr lang="en-US" sz="3600" dirty="0" smtClean="0"/>
              <a:t>Organizational Structure for Logistics</a:t>
            </a:r>
            <a:endParaRPr lang="en-US" sz="3600" dirty="0"/>
          </a:p>
        </p:txBody>
      </p:sp>
      <p:sp>
        <p:nvSpPr>
          <p:cNvPr id="43010" name="Rectangle 3"/>
          <p:cNvSpPr>
            <a:spLocks noGrp="1" noChangeArrowheads="1"/>
          </p:cNvSpPr>
          <p:nvPr>
            <p:ph idx="1"/>
          </p:nvPr>
        </p:nvSpPr>
        <p:spPr/>
        <p:txBody>
          <a:bodyPr/>
          <a:lstStyle/>
          <a:p>
            <a:r>
              <a:rPr lang="en-US" dirty="0" smtClean="0"/>
              <a:t>Job title or corporate rank </a:t>
            </a:r>
          </a:p>
          <a:p>
            <a:pPr lvl="1"/>
            <a:r>
              <a:rPr lang="en-US" dirty="0" smtClean="0"/>
              <a:t>Leading edge organizations tend to head the logistics department by senior-level personnel</a:t>
            </a:r>
          </a:p>
          <a:p>
            <a:pPr lvl="1"/>
            <a:r>
              <a:rPr lang="en-US" dirty="0" smtClean="0"/>
              <a:t>Generally excluded from holding a “C-level” position</a:t>
            </a:r>
          </a:p>
          <a:p>
            <a:endParaRPr lang="en-US" dirty="0" smtClean="0"/>
          </a:p>
          <a:p>
            <a:pPr>
              <a:buFont typeface="Monotype Sorts" pitchFamily="2" charset="2"/>
              <a:buNone/>
            </a:pPr>
            <a:endParaRPr lang="en-US" dirty="0" smtClean="0"/>
          </a:p>
        </p:txBody>
      </p:sp>
      <p:sp>
        <p:nvSpPr>
          <p:cNvPr id="4301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4-10</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Eng PPT Template">
  <a:themeElements>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Eng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lnDef>
  </a:objectDefaults>
  <a:extraClrSchemeLst>
    <a:extraClrScheme>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Eng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Eng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Eng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Eng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Eng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Eng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Eng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Eng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Eng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Eng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Eng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TotalTime>
  <Words>1756</Words>
  <Application>Microsoft Office PowerPoint</Application>
  <PresentationFormat>On-screen Show (4:3)</PresentationFormat>
  <Paragraphs>274</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Times New Roman</vt:lpstr>
      <vt:lpstr>Monotype Sorts</vt:lpstr>
      <vt:lpstr>COEng PPT Template</vt:lpstr>
      <vt:lpstr>Chapter 14  Organizing and Analyzing Logistics Systems </vt:lpstr>
      <vt:lpstr>Learning Objectives</vt:lpstr>
      <vt:lpstr>Organizational and Managerial Issues in Logistics Key Terms</vt:lpstr>
      <vt:lpstr>Organizational and Managerial Issues in Logistics Key Terms</vt:lpstr>
      <vt:lpstr>Organizing Logistics within the Firm</vt:lpstr>
      <vt:lpstr>Organizational Structure for Logistics</vt:lpstr>
      <vt:lpstr>Organizational Structure for Logistics</vt:lpstr>
      <vt:lpstr>Figure 14-1:  Becton Dickinson’s Worldwide Sources</vt:lpstr>
      <vt:lpstr>Organizational Structure for Logistics</vt:lpstr>
      <vt:lpstr>Organizational Design for Logistics</vt:lpstr>
      <vt:lpstr>Organizational Design for Logistics</vt:lpstr>
      <vt:lpstr>Managerial Issues in Logistics</vt:lpstr>
      <vt:lpstr>Worker Productivity</vt:lpstr>
      <vt:lpstr>Asset Productivity</vt:lpstr>
      <vt:lpstr>Theft and Pilferage</vt:lpstr>
      <vt:lpstr>Theft and Pilferage</vt:lpstr>
      <vt:lpstr>Lessening the Impact of Terrorism on Logistics Systems</vt:lpstr>
      <vt:lpstr>Lessening the Impact of Terrorism on Logistics Systems</vt:lpstr>
      <vt:lpstr>Lessening the Impact of Terrorism on Logistics Systems</vt:lpstr>
      <vt:lpstr>Lessening the Impact of Terrorism on Logistics Systems</vt:lpstr>
      <vt:lpstr>Timeline for Presenting Electronic Advance Manifest Information</vt:lpstr>
      <vt:lpstr>Information Required for 10+2 Rule</vt:lpstr>
      <vt:lpstr>What Is Systems Analysis?</vt:lpstr>
      <vt:lpstr>General Questions</vt:lpstr>
      <vt:lpstr>Problems in Systems Analysis</vt:lpstr>
      <vt:lpstr>Figure 14-2:  A Scoring Checklist Used to Determine Logistics Planning or Strategy Study</vt:lpstr>
      <vt:lpstr>Partial Systems Analysis</vt:lpstr>
      <vt:lpstr>Logistics System Design</vt:lpstr>
      <vt:lpstr>Logistics System Design (continued)</vt:lpstr>
      <vt:lpstr>Figure 14-4:  Flexibility Makes It Easier to Work Together</vt:lpstr>
      <vt:lpstr>Logistics System Design (continued)</vt:lpstr>
      <vt:lpstr>Slide 32</vt:lpstr>
      <vt:lpstr>Slide 33</vt:lpstr>
      <vt:lpstr>Slide 34</vt:lpstr>
      <vt:lpstr>Slide 35</vt:lpstr>
      <vt:lpstr>Slide 36</vt:lpstr>
    </vt:vector>
  </TitlesOfParts>
  <Company>MIIS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Community</dc:title>
  <dc:creator>leah gowron</dc:creator>
  <cp:lastModifiedBy>leet</cp:lastModifiedBy>
  <cp:revision>38</cp:revision>
  <dcterms:created xsi:type="dcterms:W3CDTF">1998-03-27T19:34:46Z</dcterms:created>
  <dcterms:modified xsi:type="dcterms:W3CDTF">2011-01-28T05:03:49Z</dcterms:modified>
</cp:coreProperties>
</file>