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1" r:id="rId1"/>
  </p:sldMasterIdLst>
  <p:notesMasterIdLst>
    <p:notesMasterId r:id="rId40"/>
  </p:notesMasterIdLst>
  <p:handoutMasterIdLst>
    <p:handoutMasterId r:id="rId41"/>
  </p:handoutMasterIdLst>
  <p:sldIdLst>
    <p:sldId id="261" r:id="rId2"/>
    <p:sldId id="262" r:id="rId3"/>
    <p:sldId id="263" r:id="rId4"/>
    <p:sldId id="265" r:id="rId5"/>
    <p:sldId id="282"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 id="296" r:id="rId20"/>
    <p:sldId id="297" r:id="rId21"/>
    <p:sldId id="298" r:id="rId22"/>
    <p:sldId id="299" r:id="rId23"/>
    <p:sldId id="300" r:id="rId24"/>
    <p:sldId id="301" r:id="rId25"/>
    <p:sldId id="270" r:id="rId26"/>
    <p:sldId id="273" r:id="rId27"/>
    <p:sldId id="275" r:id="rId28"/>
    <p:sldId id="276" r:id="rId29"/>
    <p:sldId id="277" r:id="rId30"/>
    <p:sldId id="278" r:id="rId31"/>
    <p:sldId id="281" r:id="rId32"/>
    <p:sldId id="302" r:id="rId33"/>
    <p:sldId id="303" r:id="rId34"/>
    <p:sldId id="304" r:id="rId35"/>
    <p:sldId id="305" r:id="rId36"/>
    <p:sldId id="306" r:id="rId37"/>
    <p:sldId id="307" r:id="rId38"/>
    <p:sldId id="308" r:id="rId39"/>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eah Gowron"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1" d="100"/>
          <a:sy n="91" d="100"/>
        </p:scale>
        <p:origin x="-48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39" d="100"/>
          <a:sy n="39" d="100"/>
        </p:scale>
        <p:origin x="-1566"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891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891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891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4E7881A-8B09-4378-9667-802A0F9451D9}"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6179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6281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7101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7408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7613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7715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7817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6384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7920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8227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6589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A399FB74-DD6D-4E18-945A-446A921158BC}"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7AB8C84C-DE0C-41AB-82E0-2584EFB6E92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623F42AC-FF95-4DF3-931F-4554370A3841}"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25963"/>
          </a:xfrm>
        </p:spPr>
        <p:txBody>
          <a:bodyPr/>
          <a:lstStyle/>
          <a:p>
            <a:pPr lvl="0"/>
            <a:endParaRPr lang="en-US" noProof="0"/>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567C3F2A-F7B3-4643-A58D-8F486D4127D6}"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0D027E76-56BE-4D9D-914D-D5E4C356C53E}"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9F6FED40-103A-4D88-B06F-B05C81BF2320}" type="slidenum">
              <a:rPr lang="en-US"/>
              <a:pPr>
                <a:defRPr/>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BCF23568-6B19-4F03-A1F9-DE467546B0E1}" type="slidenum">
              <a:rPr lang="en-US"/>
              <a:pPr>
                <a:defRPr/>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0"/>
          </p:nvPr>
        </p:nvSpPr>
        <p:spPr>
          <a:ln/>
        </p:spPr>
        <p:txBody>
          <a:bodyPr/>
          <a:lstStyle>
            <a:lvl1pPr>
              <a:defRPr/>
            </a:lvl1pPr>
          </a:lstStyle>
          <a:p>
            <a:pPr>
              <a:defRPr/>
            </a:pPr>
            <a:endParaRPr lang="en-US"/>
          </a:p>
        </p:txBody>
      </p:sp>
      <p:sp>
        <p:nvSpPr>
          <p:cNvPr id="7" name="Rectangle 6"/>
          <p:cNvSpPr>
            <a:spLocks noGrp="1" noChangeArrowheads="1"/>
          </p:cNvSpPr>
          <p:nvPr>
            <p:ph type="sldNum" sz="quarter" idx="11"/>
          </p:nvPr>
        </p:nvSpPr>
        <p:spPr>
          <a:ln/>
        </p:spPr>
        <p:txBody>
          <a:bodyPr/>
          <a:lstStyle>
            <a:lvl1pPr>
              <a:defRPr/>
            </a:lvl1pPr>
          </a:lstStyle>
          <a:p>
            <a:pPr>
              <a:defRPr/>
            </a:pPr>
            <a:fld id="{CE15A5CD-8FAA-42D7-81F4-0EA22FBFA3F6}"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0E5F2B4D-84DA-4176-9CD0-FCEE1E3D0288}"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CB14473F-4B50-48A4-8223-38CF37560C1F}"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D167FCF3-B923-4265-AF07-5712ABFC838C}"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C1638E61-DD77-49A1-8AD8-572FF52A1FFC}"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2D83FDBC-14B8-418E-94A1-90DF48A6559E}"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C52D9567-F644-42E6-A6FF-29447FB75B82}"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C3CA4E35-7904-4691-8A47-E48ECD6A4A9D}"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379C4DEB-0133-466B-BAA7-46AE52EC70D8}"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COEng PPT Background"/>
          <p:cNvPicPr>
            <a:picLocks noChangeAspect="1" noChangeArrowheads="1"/>
          </p:cNvPicPr>
          <p:nvPr/>
        </p:nvPicPr>
        <p:blipFill>
          <a:blip r:embed="rId18" cstate="print"/>
          <a:srcRect/>
          <a:stretch>
            <a:fillRect/>
          </a:stretch>
        </p:blipFill>
        <p:spPr bwMode="auto">
          <a:xfrm>
            <a:off x="0" y="0"/>
            <a:ext cx="9144000" cy="6858000"/>
          </a:xfrm>
          <a:prstGeom prst="rect">
            <a:avLst/>
          </a:prstGeom>
          <a:noFill/>
          <a:ln w="9525">
            <a:noFill/>
            <a:miter lim="800000"/>
            <a:headEnd/>
            <a:tailEnd/>
          </a:ln>
        </p:spPr>
      </p:pic>
      <p:sp>
        <p:nvSpPr>
          <p:cNvPr id="1027" name="Rectangle 3"/>
          <p:cNvSpPr>
            <a:spLocks noGrp="1" noChangeArrowheads="1"/>
          </p:cNvSpPr>
          <p:nvPr>
            <p:ph type="title"/>
          </p:nvPr>
        </p:nvSpPr>
        <p:spPr bwMode="auto">
          <a:xfrm>
            <a:off x="1219200" y="274638"/>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1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chemeClr val="tx1"/>
                </a:solidFill>
                <a:cs typeface="+mn-cs"/>
              </a:defRPr>
            </a:lvl1pPr>
          </a:lstStyle>
          <a:p>
            <a:pPr>
              <a:defRPr/>
            </a:pPr>
            <a:endParaRPr lang="en-US"/>
          </a:p>
        </p:txBody>
      </p:sp>
      <p:sp>
        <p:nvSpPr>
          <p:cNvPr id="1331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cs typeface="+mn-cs"/>
              </a:defRPr>
            </a:lvl1pPr>
          </a:lstStyle>
          <a:p>
            <a:pPr>
              <a:defRPr/>
            </a:pPr>
            <a:fld id="{1EA1413F-1F23-497F-9BED-F099BE4DC06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Lst>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cs typeface="Arial" charset="0"/>
        </a:defRPr>
      </a:lvl2pPr>
      <a:lvl3pPr algn="ctr" rtl="0" eaLnBrk="0" fontAlgn="base" hangingPunct="0">
        <a:spcBef>
          <a:spcPct val="0"/>
        </a:spcBef>
        <a:spcAft>
          <a:spcPct val="0"/>
        </a:spcAft>
        <a:defRPr sz="4400">
          <a:solidFill>
            <a:schemeClr val="bg1"/>
          </a:solidFill>
          <a:latin typeface="Arial" charset="0"/>
          <a:cs typeface="Arial" charset="0"/>
        </a:defRPr>
      </a:lvl3pPr>
      <a:lvl4pPr algn="ctr" rtl="0" eaLnBrk="0" fontAlgn="base" hangingPunct="0">
        <a:spcBef>
          <a:spcPct val="0"/>
        </a:spcBef>
        <a:spcAft>
          <a:spcPct val="0"/>
        </a:spcAft>
        <a:defRPr sz="4400">
          <a:solidFill>
            <a:schemeClr val="bg1"/>
          </a:solidFill>
          <a:latin typeface="Arial" charset="0"/>
          <a:cs typeface="Arial" charset="0"/>
        </a:defRPr>
      </a:lvl4pPr>
      <a:lvl5pPr algn="ctr" rtl="0" eaLnBrk="0" fontAlgn="base" hangingPunct="0">
        <a:spcBef>
          <a:spcPct val="0"/>
        </a:spcBef>
        <a:spcAft>
          <a:spcPct val="0"/>
        </a:spcAft>
        <a:defRPr sz="4400">
          <a:solidFill>
            <a:schemeClr val="bg1"/>
          </a:solidFill>
          <a:latin typeface="Arial" charset="0"/>
          <a:cs typeface="Arial" charset="0"/>
        </a:defRPr>
      </a:lvl5pPr>
      <a:lvl6pPr marL="457200" algn="ctr" rtl="0" fontAlgn="base">
        <a:spcBef>
          <a:spcPct val="0"/>
        </a:spcBef>
        <a:spcAft>
          <a:spcPct val="0"/>
        </a:spcAft>
        <a:defRPr sz="4400">
          <a:solidFill>
            <a:schemeClr val="bg1"/>
          </a:solidFill>
          <a:latin typeface="Arial" charset="0"/>
          <a:cs typeface="Arial" charset="0"/>
        </a:defRPr>
      </a:lvl6pPr>
      <a:lvl7pPr marL="914400" algn="ctr" rtl="0" fontAlgn="base">
        <a:spcBef>
          <a:spcPct val="0"/>
        </a:spcBef>
        <a:spcAft>
          <a:spcPct val="0"/>
        </a:spcAft>
        <a:defRPr sz="4400">
          <a:solidFill>
            <a:schemeClr val="bg1"/>
          </a:solidFill>
          <a:latin typeface="Arial" charset="0"/>
          <a:cs typeface="Arial" charset="0"/>
        </a:defRPr>
      </a:lvl7pPr>
      <a:lvl8pPr marL="1371600" algn="ctr" rtl="0" fontAlgn="base">
        <a:spcBef>
          <a:spcPct val="0"/>
        </a:spcBef>
        <a:spcAft>
          <a:spcPct val="0"/>
        </a:spcAft>
        <a:defRPr sz="4400">
          <a:solidFill>
            <a:schemeClr val="bg1"/>
          </a:solidFill>
          <a:latin typeface="Arial" charset="0"/>
          <a:cs typeface="Arial" charset="0"/>
        </a:defRPr>
      </a:lvl8pPr>
      <a:lvl9pPr marL="1828800" algn="ctr" rtl="0" fontAlgn="base">
        <a:spcBef>
          <a:spcPct val="0"/>
        </a:spcBef>
        <a:spcAft>
          <a:spcPct val="0"/>
        </a:spcAft>
        <a:defRPr sz="4400">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rgbClr val="02027A"/>
          </a:solidFill>
          <a:latin typeface="+mn-lt"/>
          <a:ea typeface="+mn-ea"/>
          <a:cs typeface="+mn-cs"/>
        </a:defRPr>
      </a:lvl1pPr>
      <a:lvl2pPr marL="742950" indent="-285750" algn="l" rtl="0" eaLnBrk="0" fontAlgn="base" hangingPunct="0">
        <a:spcBef>
          <a:spcPct val="20000"/>
        </a:spcBef>
        <a:spcAft>
          <a:spcPct val="0"/>
        </a:spcAft>
        <a:buChar char="–"/>
        <a:defRPr sz="2800">
          <a:solidFill>
            <a:srgbClr val="02027A"/>
          </a:solidFill>
          <a:latin typeface="+mn-lt"/>
          <a:cs typeface="+mn-cs"/>
        </a:defRPr>
      </a:lvl2pPr>
      <a:lvl3pPr marL="1143000" indent="-228600" algn="l" rtl="0" eaLnBrk="0" fontAlgn="base" hangingPunct="0">
        <a:spcBef>
          <a:spcPct val="20000"/>
        </a:spcBef>
        <a:spcAft>
          <a:spcPct val="0"/>
        </a:spcAft>
        <a:buChar char="•"/>
        <a:defRPr sz="2400">
          <a:solidFill>
            <a:srgbClr val="02027A"/>
          </a:solidFill>
          <a:latin typeface="+mn-lt"/>
          <a:cs typeface="+mn-cs"/>
        </a:defRPr>
      </a:lvl3pPr>
      <a:lvl4pPr marL="1600200" indent="-228600" algn="l" rtl="0" eaLnBrk="0" fontAlgn="base" hangingPunct="0">
        <a:spcBef>
          <a:spcPct val="20000"/>
        </a:spcBef>
        <a:spcAft>
          <a:spcPct val="0"/>
        </a:spcAft>
        <a:buChar char="–"/>
        <a:defRPr sz="2000">
          <a:solidFill>
            <a:srgbClr val="02027A"/>
          </a:solidFill>
          <a:latin typeface="+mn-lt"/>
          <a:cs typeface="+mn-cs"/>
        </a:defRPr>
      </a:lvl4pPr>
      <a:lvl5pPr marL="2057400" indent="-228600" algn="l" rtl="0" eaLnBrk="0" fontAlgn="base" hangingPunct="0">
        <a:spcBef>
          <a:spcPct val="20000"/>
        </a:spcBef>
        <a:spcAft>
          <a:spcPct val="0"/>
        </a:spcAft>
        <a:buChar char="»"/>
        <a:defRPr sz="2000">
          <a:solidFill>
            <a:srgbClr val="02027A"/>
          </a:solidFill>
          <a:latin typeface="+mn-lt"/>
          <a:cs typeface="+mn-cs"/>
        </a:defRPr>
      </a:lvl5pPr>
      <a:lvl6pPr marL="2514600" indent="-228600" algn="l" rtl="0" fontAlgn="base">
        <a:spcBef>
          <a:spcPct val="20000"/>
        </a:spcBef>
        <a:spcAft>
          <a:spcPct val="0"/>
        </a:spcAft>
        <a:buChar char="»"/>
        <a:defRPr sz="2000">
          <a:solidFill>
            <a:srgbClr val="02027A"/>
          </a:solidFill>
          <a:latin typeface="+mn-lt"/>
          <a:cs typeface="+mn-cs"/>
        </a:defRPr>
      </a:lvl6pPr>
      <a:lvl7pPr marL="2971800" indent="-228600" algn="l" rtl="0" fontAlgn="base">
        <a:spcBef>
          <a:spcPct val="20000"/>
        </a:spcBef>
        <a:spcAft>
          <a:spcPct val="0"/>
        </a:spcAft>
        <a:buChar char="»"/>
        <a:defRPr sz="2000">
          <a:solidFill>
            <a:srgbClr val="02027A"/>
          </a:solidFill>
          <a:latin typeface="+mn-lt"/>
          <a:cs typeface="+mn-cs"/>
        </a:defRPr>
      </a:lvl7pPr>
      <a:lvl8pPr marL="3429000" indent="-228600" algn="l" rtl="0" fontAlgn="base">
        <a:spcBef>
          <a:spcPct val="20000"/>
        </a:spcBef>
        <a:spcAft>
          <a:spcPct val="0"/>
        </a:spcAft>
        <a:buChar char="»"/>
        <a:defRPr sz="2000">
          <a:solidFill>
            <a:srgbClr val="02027A"/>
          </a:solidFill>
          <a:latin typeface="+mn-lt"/>
          <a:cs typeface="+mn-cs"/>
        </a:defRPr>
      </a:lvl8pPr>
      <a:lvl9pPr marL="3886200" indent="-228600" algn="l" rtl="0" fontAlgn="base">
        <a:spcBef>
          <a:spcPct val="20000"/>
        </a:spcBef>
        <a:spcAft>
          <a:spcPct val="0"/>
        </a:spcAft>
        <a:buChar char="»"/>
        <a:defRPr sz="2000">
          <a:solidFill>
            <a:srgbClr val="02027A"/>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0290" name="Rectangle 2"/>
          <p:cNvSpPr>
            <a:spLocks noGrp="1" noChangeArrowheads="1"/>
          </p:cNvSpPr>
          <p:nvPr>
            <p:ph type="ctrTitle"/>
          </p:nvPr>
        </p:nvSpPr>
        <p:spPr>
          <a:xfrm>
            <a:off x="685800" y="2130425"/>
            <a:ext cx="7772400" cy="2365375"/>
          </a:xfrm>
        </p:spPr>
        <p:txBody>
          <a:bodyPr/>
          <a:lstStyle/>
          <a:p>
            <a:r>
              <a:rPr lang="en-US" dirty="0" smtClean="0">
                <a:solidFill>
                  <a:schemeClr val="accent6"/>
                </a:solidFill>
              </a:rPr>
              <a:t>Chapter 13</a:t>
            </a:r>
            <a:br>
              <a:rPr lang="en-US" dirty="0" smtClean="0">
                <a:solidFill>
                  <a:schemeClr val="accent6"/>
                </a:solidFill>
              </a:rPr>
            </a:br>
            <a:r>
              <a:rPr lang="en-US" dirty="0" smtClean="0">
                <a:solidFill>
                  <a:schemeClr val="accent6"/>
                </a:solidFill>
              </a:rPr>
              <a:t/>
            </a:r>
            <a:br>
              <a:rPr lang="en-US" dirty="0" smtClean="0">
                <a:solidFill>
                  <a:schemeClr val="accent6"/>
                </a:solidFill>
              </a:rPr>
            </a:br>
            <a:r>
              <a:rPr lang="en-US" dirty="0" smtClean="0">
                <a:solidFill>
                  <a:schemeClr val="accent6"/>
                </a:solidFill>
              </a:rPr>
              <a:t>Logistics Systems Controls</a:t>
            </a:r>
            <a:endParaRPr lang="en-US" dirty="0">
              <a:solidFill>
                <a:schemeClr val="accent6"/>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8306" name="Rectangle 2"/>
          <p:cNvSpPr>
            <a:spLocks noGrp="1" noChangeArrowheads="1"/>
          </p:cNvSpPr>
          <p:nvPr>
            <p:ph type="title"/>
          </p:nvPr>
        </p:nvSpPr>
        <p:spPr/>
        <p:txBody>
          <a:bodyPr rtlCol="0">
            <a:normAutofit fontScale="90000"/>
          </a:bodyPr>
          <a:lstStyle/>
          <a:p>
            <a:pPr fontAlgn="auto">
              <a:spcAft>
                <a:spcPts val="0"/>
              </a:spcAft>
              <a:defRPr/>
            </a:pPr>
            <a:r>
              <a:rPr lang="en-US" dirty="0" smtClean="0"/>
              <a:t>Connecting Strategy to Financial Performance</a:t>
            </a:r>
            <a:endParaRPr lang="en-US" dirty="0"/>
          </a:p>
        </p:txBody>
      </p:sp>
      <p:sp>
        <p:nvSpPr>
          <p:cNvPr id="6" name="Slide Number Placeholder 5"/>
          <p:cNvSpPr>
            <a:spLocks noGrp="1"/>
          </p:cNvSpPr>
          <p:nvPr>
            <p:ph type="sldNum" sz="quarter" idx="11"/>
          </p:nvPr>
        </p:nvSpPr>
        <p:spPr>
          <a:xfrm>
            <a:off x="6553200" y="6264275"/>
            <a:ext cx="2133600" cy="365125"/>
          </a:xfrm>
        </p:spPr>
        <p:txBody>
          <a:bodyPr/>
          <a:lstStyle/>
          <a:p>
            <a:pPr>
              <a:defRPr/>
            </a:pPr>
            <a:r>
              <a:rPr lang="en-US"/>
              <a:t>3</a:t>
            </a:r>
            <a:r>
              <a:rPr lang="en-US"/>
              <a:t>-</a:t>
            </a:r>
            <a:fld id="{5B44DC51-4DAA-412E-A88A-6EF6C4586B61}" type="slidenum">
              <a:rPr lang="en-US"/>
              <a:pPr>
                <a:defRPr/>
              </a:pPr>
              <a:t>10</a:t>
            </a:fld>
            <a:endParaRPr lang="en-US"/>
          </a:p>
        </p:txBody>
      </p:sp>
      <p:sp>
        <p:nvSpPr>
          <p:cNvPr id="7" name="Footer Placeholder 4"/>
          <p:cNvSpPr>
            <a:spLocks noGrp="1"/>
          </p:cNvSpPr>
          <p:nvPr>
            <p:ph type="ftr" sz="quarter" idx="10"/>
          </p:nvPr>
        </p:nvSpPr>
        <p:spPr/>
        <p:txBody>
          <a:bodyPr/>
          <a:lstStyle/>
          <a:p>
            <a:pPr>
              <a:defRPr/>
            </a:pPr>
            <a:r>
              <a:rPr lang="en-US" smtClean="0"/>
              <a:t>© Pearson Education, Inc. publishing as Prentice Hall</a:t>
            </a:r>
          </a:p>
          <a:p>
            <a:pPr>
              <a:defRPr/>
            </a:pPr>
            <a:endParaRPr lang="en-US">
              <a:solidFill>
                <a:schemeClr val="tx1">
                  <a:tint val="75000"/>
                </a:schemeClr>
              </a:solidFill>
            </a:endParaRPr>
          </a:p>
        </p:txBody>
      </p:sp>
      <p:sp>
        <p:nvSpPr>
          <p:cNvPr id="35844" name="Content Placeholder 7"/>
          <p:cNvSpPr>
            <a:spLocks noGrp="1"/>
          </p:cNvSpPr>
          <p:nvPr>
            <p:ph idx="1"/>
          </p:nvPr>
        </p:nvSpPr>
        <p:spPr/>
        <p:txBody>
          <a:bodyPr/>
          <a:lstStyle/>
          <a:p>
            <a:r>
              <a:rPr lang="en-US" smtClean="0"/>
              <a:t>Logistics function can positively affect the financial outcome of an organization by designing a strategy to optimally support the requirement of the business.</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p:txBody>
          <a:bodyPr/>
          <a:lstStyle/>
          <a:p>
            <a:r>
              <a:rPr lang="en-US" sz="4000" dirty="0" smtClean="0"/>
              <a:t>Basic Financial Terminology</a:t>
            </a:r>
          </a:p>
        </p:txBody>
      </p:sp>
      <p:sp>
        <p:nvSpPr>
          <p:cNvPr id="6" name="Slide Number Placeholder 5"/>
          <p:cNvSpPr>
            <a:spLocks noGrp="1"/>
          </p:cNvSpPr>
          <p:nvPr>
            <p:ph type="sldNum" sz="quarter" idx="11"/>
          </p:nvPr>
        </p:nvSpPr>
        <p:spPr>
          <a:xfrm>
            <a:off x="6553200" y="6264275"/>
            <a:ext cx="2133600" cy="365125"/>
          </a:xfrm>
        </p:spPr>
        <p:txBody>
          <a:bodyPr/>
          <a:lstStyle/>
          <a:p>
            <a:pPr>
              <a:defRPr/>
            </a:pPr>
            <a:r>
              <a:rPr lang="en-US"/>
              <a:t>3</a:t>
            </a:r>
            <a:r>
              <a:rPr lang="en-US"/>
              <a:t>-</a:t>
            </a:r>
            <a:fld id="{B53D1D53-FC05-4A45-8827-DE5A35DE2A81}" type="slidenum">
              <a:rPr lang="en-US"/>
              <a:pPr>
                <a:defRPr/>
              </a:pPr>
              <a:t>11</a:t>
            </a:fld>
            <a:endParaRPr lang="en-US"/>
          </a:p>
        </p:txBody>
      </p:sp>
      <p:sp>
        <p:nvSpPr>
          <p:cNvPr id="7" name="Footer Placeholder 4"/>
          <p:cNvSpPr>
            <a:spLocks noGrp="1"/>
          </p:cNvSpPr>
          <p:nvPr>
            <p:ph type="ftr" sz="quarter" idx="10"/>
          </p:nvPr>
        </p:nvSpPr>
        <p:spPr/>
        <p:txBody>
          <a:bodyPr/>
          <a:lstStyle/>
          <a:p>
            <a:pPr>
              <a:defRPr/>
            </a:pPr>
            <a:r>
              <a:rPr lang="en-US" smtClean="0"/>
              <a:t>© Pearson Education, Inc. publishing as Prentice Hall</a:t>
            </a:r>
          </a:p>
          <a:p>
            <a:pPr>
              <a:defRPr/>
            </a:pPr>
            <a:endParaRPr lang="en-US">
              <a:solidFill>
                <a:schemeClr val="tx1">
                  <a:tint val="75000"/>
                </a:schemeClr>
              </a:solidFill>
            </a:endParaRPr>
          </a:p>
        </p:txBody>
      </p:sp>
      <p:sp>
        <p:nvSpPr>
          <p:cNvPr id="36868" name="Content Placeholder 7"/>
          <p:cNvSpPr>
            <a:spLocks noGrp="1"/>
          </p:cNvSpPr>
          <p:nvPr>
            <p:ph idx="1"/>
          </p:nvPr>
        </p:nvSpPr>
        <p:spPr/>
        <p:txBody>
          <a:bodyPr/>
          <a:lstStyle/>
          <a:p>
            <a:r>
              <a:rPr lang="en-US" smtClean="0"/>
              <a:t>Income statement shows for a period of time:</a:t>
            </a:r>
          </a:p>
          <a:p>
            <a:pPr lvl="1"/>
            <a:r>
              <a:rPr lang="en-US" smtClean="0"/>
              <a:t>Revenues</a:t>
            </a:r>
          </a:p>
          <a:p>
            <a:pPr lvl="1"/>
            <a:r>
              <a:rPr lang="en-US" smtClean="0"/>
              <a:t>Expenses </a:t>
            </a:r>
          </a:p>
          <a:p>
            <a:pPr lvl="1"/>
            <a:r>
              <a:rPr lang="en-US" smtClean="0"/>
              <a:t>Profit</a:t>
            </a:r>
          </a:p>
          <a:p>
            <a:r>
              <a:rPr lang="en-US" smtClean="0"/>
              <a:t>Also referred to as a profit and loss (P&amp;L) statement</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8306" name="Rectangle 2"/>
          <p:cNvSpPr>
            <a:spLocks noGrp="1" noChangeArrowheads="1"/>
          </p:cNvSpPr>
          <p:nvPr>
            <p:ph type="title"/>
          </p:nvPr>
        </p:nvSpPr>
        <p:spPr>
          <a:xfrm>
            <a:off x="381000" y="274638"/>
            <a:ext cx="8305800" cy="1143000"/>
          </a:xfrm>
        </p:spPr>
        <p:txBody>
          <a:bodyPr rtlCol="0">
            <a:normAutofit/>
          </a:bodyPr>
          <a:lstStyle/>
          <a:p>
            <a:pPr fontAlgn="auto">
              <a:spcAft>
                <a:spcPts val="0"/>
              </a:spcAft>
              <a:defRPr/>
            </a:pPr>
            <a:r>
              <a:rPr lang="en-US" sz="3600" dirty="0" smtClean="0"/>
              <a:t>Example </a:t>
            </a:r>
            <a:r>
              <a:rPr lang="en-US" sz="3600" dirty="0" smtClean="0"/>
              <a:t>Income Statement</a:t>
            </a:r>
            <a:endParaRPr lang="en-US" sz="3600" dirty="0"/>
          </a:p>
        </p:txBody>
      </p:sp>
      <p:sp>
        <p:nvSpPr>
          <p:cNvPr id="6" name="Slide Number Placeholder 5"/>
          <p:cNvSpPr>
            <a:spLocks noGrp="1"/>
          </p:cNvSpPr>
          <p:nvPr>
            <p:ph type="sldNum" sz="quarter" idx="11"/>
          </p:nvPr>
        </p:nvSpPr>
        <p:spPr>
          <a:xfrm>
            <a:off x="6553200" y="6264275"/>
            <a:ext cx="2133600" cy="365125"/>
          </a:xfrm>
        </p:spPr>
        <p:txBody>
          <a:bodyPr/>
          <a:lstStyle/>
          <a:p>
            <a:pPr>
              <a:defRPr/>
            </a:pPr>
            <a:r>
              <a:rPr lang="en-US"/>
              <a:t>3</a:t>
            </a:r>
            <a:r>
              <a:rPr lang="en-US"/>
              <a:t>-</a:t>
            </a:r>
            <a:fld id="{DEA7C64D-4296-4DF3-8A7B-5A3AFC8EA37C}" type="slidenum">
              <a:rPr lang="en-US"/>
              <a:pPr>
                <a:defRPr/>
              </a:pPr>
              <a:t>12</a:t>
            </a:fld>
            <a:endParaRPr lang="en-US"/>
          </a:p>
        </p:txBody>
      </p:sp>
      <p:sp>
        <p:nvSpPr>
          <p:cNvPr id="7" name="Footer Placeholder 4"/>
          <p:cNvSpPr>
            <a:spLocks noGrp="1"/>
          </p:cNvSpPr>
          <p:nvPr>
            <p:ph type="ftr" sz="quarter" idx="10"/>
          </p:nvPr>
        </p:nvSpPr>
        <p:spPr/>
        <p:txBody>
          <a:bodyPr/>
          <a:lstStyle/>
          <a:p>
            <a:pPr>
              <a:defRPr/>
            </a:pPr>
            <a:r>
              <a:rPr lang="en-US" smtClean="0"/>
              <a:t>© Pearson Education, Inc. publishing as Prentice Hall</a:t>
            </a:r>
          </a:p>
          <a:p>
            <a:pPr>
              <a:defRPr/>
            </a:pPr>
            <a:endParaRPr lang="en-US">
              <a:solidFill>
                <a:schemeClr val="tx1">
                  <a:tint val="75000"/>
                </a:schemeClr>
              </a:solidFill>
            </a:endParaRPr>
          </a:p>
        </p:txBody>
      </p:sp>
      <p:pic>
        <p:nvPicPr>
          <p:cNvPr id="37892" name="Picture 2"/>
          <p:cNvPicPr>
            <a:picLocks noChangeAspect="1" noChangeArrowheads="1"/>
          </p:cNvPicPr>
          <p:nvPr/>
        </p:nvPicPr>
        <p:blipFill>
          <a:blip r:embed="rId3" cstate="print"/>
          <a:srcRect/>
          <a:stretch>
            <a:fillRect/>
          </a:stretch>
        </p:blipFill>
        <p:spPr bwMode="auto">
          <a:xfrm>
            <a:off x="457200" y="1828800"/>
            <a:ext cx="8137525" cy="384016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a:xfrm>
            <a:off x="381000" y="274638"/>
            <a:ext cx="8305800" cy="1143000"/>
          </a:xfrm>
        </p:spPr>
        <p:txBody>
          <a:bodyPr/>
          <a:lstStyle/>
          <a:p>
            <a:r>
              <a:rPr lang="en-US" sz="4000" dirty="0" smtClean="0"/>
              <a:t>Basic Financial Terminology</a:t>
            </a:r>
          </a:p>
        </p:txBody>
      </p:sp>
      <p:sp>
        <p:nvSpPr>
          <p:cNvPr id="6" name="Slide Number Placeholder 5"/>
          <p:cNvSpPr>
            <a:spLocks noGrp="1"/>
          </p:cNvSpPr>
          <p:nvPr>
            <p:ph type="sldNum" sz="quarter" idx="11"/>
          </p:nvPr>
        </p:nvSpPr>
        <p:spPr>
          <a:xfrm>
            <a:off x="6553200" y="6264275"/>
            <a:ext cx="2133600" cy="365125"/>
          </a:xfrm>
        </p:spPr>
        <p:txBody>
          <a:bodyPr/>
          <a:lstStyle/>
          <a:p>
            <a:pPr>
              <a:defRPr/>
            </a:pPr>
            <a:r>
              <a:rPr lang="en-US"/>
              <a:t>3</a:t>
            </a:r>
            <a:r>
              <a:rPr lang="en-US"/>
              <a:t>-</a:t>
            </a:r>
            <a:fld id="{582DABFF-E7CC-43C7-8A06-C62BB22828AE}" type="slidenum">
              <a:rPr lang="en-US"/>
              <a:pPr>
                <a:defRPr/>
              </a:pPr>
              <a:t>13</a:t>
            </a:fld>
            <a:endParaRPr lang="en-US"/>
          </a:p>
        </p:txBody>
      </p:sp>
      <p:sp>
        <p:nvSpPr>
          <p:cNvPr id="7" name="Footer Placeholder 4"/>
          <p:cNvSpPr>
            <a:spLocks noGrp="1"/>
          </p:cNvSpPr>
          <p:nvPr>
            <p:ph type="ftr" sz="quarter" idx="10"/>
          </p:nvPr>
        </p:nvSpPr>
        <p:spPr/>
        <p:txBody>
          <a:bodyPr/>
          <a:lstStyle/>
          <a:p>
            <a:pPr>
              <a:defRPr/>
            </a:pPr>
            <a:r>
              <a:rPr lang="en-US" smtClean="0"/>
              <a:t>© Pearson Education, Inc. publishing as Prentice Hall</a:t>
            </a:r>
          </a:p>
          <a:p>
            <a:pPr>
              <a:defRPr/>
            </a:pPr>
            <a:endParaRPr lang="en-US">
              <a:solidFill>
                <a:schemeClr val="tx1">
                  <a:tint val="75000"/>
                </a:schemeClr>
              </a:solidFill>
            </a:endParaRPr>
          </a:p>
        </p:txBody>
      </p:sp>
      <p:sp>
        <p:nvSpPr>
          <p:cNvPr id="38916" name="Content Placeholder 7"/>
          <p:cNvSpPr>
            <a:spLocks noGrp="1"/>
          </p:cNvSpPr>
          <p:nvPr>
            <p:ph idx="1"/>
          </p:nvPr>
        </p:nvSpPr>
        <p:spPr/>
        <p:txBody>
          <a:bodyPr/>
          <a:lstStyle/>
          <a:p>
            <a:r>
              <a:rPr lang="en-US" smtClean="0"/>
              <a:t>Balance sheet reflects at any given point in time:</a:t>
            </a:r>
          </a:p>
          <a:p>
            <a:pPr lvl="1"/>
            <a:r>
              <a:rPr lang="en-US" smtClean="0"/>
              <a:t>Assets</a:t>
            </a:r>
          </a:p>
          <a:p>
            <a:pPr lvl="1"/>
            <a:r>
              <a:rPr lang="en-US" smtClean="0"/>
              <a:t>Liabilities</a:t>
            </a:r>
          </a:p>
          <a:p>
            <a:pPr lvl="1"/>
            <a:r>
              <a:rPr lang="en-US" smtClean="0"/>
              <a:t>Owner’s equity</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a:xfrm>
            <a:off x="1371600" y="274638"/>
            <a:ext cx="7315200" cy="1143000"/>
          </a:xfrm>
        </p:spPr>
        <p:txBody>
          <a:bodyPr/>
          <a:lstStyle/>
          <a:p>
            <a:r>
              <a:rPr lang="en-US" sz="4000" dirty="0" smtClean="0"/>
              <a:t>Example </a:t>
            </a:r>
            <a:r>
              <a:rPr lang="en-US" sz="4000" dirty="0" smtClean="0"/>
              <a:t>Balance Sheet</a:t>
            </a:r>
          </a:p>
        </p:txBody>
      </p:sp>
      <p:sp>
        <p:nvSpPr>
          <p:cNvPr id="6" name="Slide Number Placeholder 5"/>
          <p:cNvSpPr>
            <a:spLocks noGrp="1"/>
          </p:cNvSpPr>
          <p:nvPr>
            <p:ph type="sldNum" sz="quarter" idx="11"/>
          </p:nvPr>
        </p:nvSpPr>
        <p:spPr>
          <a:xfrm>
            <a:off x="6553200" y="6264275"/>
            <a:ext cx="2133600" cy="365125"/>
          </a:xfrm>
        </p:spPr>
        <p:txBody>
          <a:bodyPr/>
          <a:lstStyle/>
          <a:p>
            <a:pPr>
              <a:defRPr/>
            </a:pPr>
            <a:r>
              <a:rPr lang="en-US"/>
              <a:t>3</a:t>
            </a:r>
            <a:r>
              <a:rPr lang="en-US"/>
              <a:t>-</a:t>
            </a:r>
            <a:fld id="{6A0EF1F7-9DD9-4BCD-8953-2B747E4A39C8}" type="slidenum">
              <a:rPr lang="en-US"/>
              <a:pPr>
                <a:defRPr/>
              </a:pPr>
              <a:t>14</a:t>
            </a:fld>
            <a:endParaRPr lang="en-US"/>
          </a:p>
        </p:txBody>
      </p:sp>
      <p:sp>
        <p:nvSpPr>
          <p:cNvPr id="7" name="Footer Placeholder 4"/>
          <p:cNvSpPr>
            <a:spLocks noGrp="1"/>
          </p:cNvSpPr>
          <p:nvPr>
            <p:ph type="ftr" sz="quarter" idx="10"/>
          </p:nvPr>
        </p:nvSpPr>
        <p:spPr/>
        <p:txBody>
          <a:bodyPr/>
          <a:lstStyle/>
          <a:p>
            <a:pPr>
              <a:defRPr/>
            </a:pPr>
            <a:r>
              <a:rPr lang="en-US" smtClean="0"/>
              <a:t>© Pearson Education, Inc. publishing as Prentice Hall</a:t>
            </a:r>
          </a:p>
          <a:p>
            <a:pPr>
              <a:defRPr/>
            </a:pPr>
            <a:endParaRPr lang="en-US">
              <a:solidFill>
                <a:schemeClr val="tx1">
                  <a:tint val="75000"/>
                </a:schemeClr>
              </a:solidFill>
            </a:endParaRPr>
          </a:p>
        </p:txBody>
      </p:sp>
      <p:pic>
        <p:nvPicPr>
          <p:cNvPr id="39940" name="Picture 3"/>
          <p:cNvPicPr>
            <a:picLocks noChangeAspect="1" noChangeArrowheads="1"/>
          </p:cNvPicPr>
          <p:nvPr/>
        </p:nvPicPr>
        <p:blipFill>
          <a:blip r:embed="rId3" cstate="print"/>
          <a:srcRect/>
          <a:stretch>
            <a:fillRect/>
          </a:stretch>
        </p:blipFill>
        <p:spPr bwMode="auto">
          <a:xfrm>
            <a:off x="536575" y="1724025"/>
            <a:ext cx="8150225" cy="40925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a:xfrm>
            <a:off x="381000" y="274638"/>
            <a:ext cx="8305800" cy="1143000"/>
          </a:xfrm>
        </p:spPr>
        <p:txBody>
          <a:bodyPr/>
          <a:lstStyle/>
          <a:p>
            <a:r>
              <a:rPr lang="en-US" sz="4000" dirty="0" smtClean="0"/>
              <a:t>Strategic Profit Model</a:t>
            </a:r>
          </a:p>
        </p:txBody>
      </p:sp>
      <p:sp>
        <p:nvSpPr>
          <p:cNvPr id="6" name="Slide Number Placeholder 5"/>
          <p:cNvSpPr>
            <a:spLocks noGrp="1"/>
          </p:cNvSpPr>
          <p:nvPr>
            <p:ph type="sldNum" sz="quarter" idx="11"/>
          </p:nvPr>
        </p:nvSpPr>
        <p:spPr>
          <a:xfrm>
            <a:off x="6553200" y="6264275"/>
            <a:ext cx="2133600" cy="365125"/>
          </a:xfrm>
        </p:spPr>
        <p:txBody>
          <a:bodyPr/>
          <a:lstStyle/>
          <a:p>
            <a:pPr>
              <a:defRPr/>
            </a:pPr>
            <a:r>
              <a:rPr lang="en-US"/>
              <a:t>3</a:t>
            </a:r>
            <a:r>
              <a:rPr lang="en-US"/>
              <a:t>-</a:t>
            </a:r>
            <a:fld id="{3675EF07-9A17-4B17-88DD-AD76BC7C4F41}" type="slidenum">
              <a:rPr lang="en-US"/>
              <a:pPr>
                <a:defRPr/>
              </a:pPr>
              <a:t>15</a:t>
            </a:fld>
            <a:endParaRPr lang="en-US"/>
          </a:p>
        </p:txBody>
      </p:sp>
      <p:sp>
        <p:nvSpPr>
          <p:cNvPr id="7" name="Footer Placeholder 4"/>
          <p:cNvSpPr>
            <a:spLocks noGrp="1"/>
          </p:cNvSpPr>
          <p:nvPr>
            <p:ph type="ftr" sz="quarter" idx="10"/>
          </p:nvPr>
        </p:nvSpPr>
        <p:spPr/>
        <p:txBody>
          <a:bodyPr/>
          <a:lstStyle/>
          <a:p>
            <a:pPr>
              <a:defRPr/>
            </a:pPr>
            <a:r>
              <a:rPr lang="en-US" smtClean="0"/>
              <a:t>© Pearson Education, Inc. publishing as Prentice Hall</a:t>
            </a:r>
          </a:p>
          <a:p>
            <a:pPr>
              <a:defRPr/>
            </a:pPr>
            <a:endParaRPr lang="en-US">
              <a:solidFill>
                <a:schemeClr val="tx1">
                  <a:tint val="75000"/>
                </a:schemeClr>
              </a:solidFill>
            </a:endParaRPr>
          </a:p>
        </p:txBody>
      </p:sp>
      <p:sp>
        <p:nvSpPr>
          <p:cNvPr id="8" name="Content Placeholder 7"/>
          <p:cNvSpPr>
            <a:spLocks noGrp="1"/>
          </p:cNvSpPr>
          <p:nvPr>
            <p:ph idx="1"/>
          </p:nvPr>
        </p:nvSpPr>
        <p:spPr/>
        <p:txBody>
          <a:bodyPr rtlCol="0">
            <a:normAutofit fontScale="85000" lnSpcReduction="20000"/>
          </a:bodyPr>
          <a:lstStyle/>
          <a:p>
            <a:pPr fontAlgn="auto">
              <a:spcAft>
                <a:spcPts val="0"/>
              </a:spcAft>
              <a:buFont typeface="Arial" pitchFamily="34" charset="0"/>
              <a:buChar char="•"/>
              <a:defRPr/>
            </a:pPr>
            <a:r>
              <a:rPr lang="en-US" dirty="0" smtClean="0"/>
              <a:t>Issues with reporting financial figures without appropriate context</a:t>
            </a:r>
          </a:p>
          <a:p>
            <a:pPr fontAlgn="auto">
              <a:spcAft>
                <a:spcPts val="0"/>
              </a:spcAft>
              <a:buFont typeface="Arial" pitchFamily="34" charset="0"/>
              <a:buChar char="•"/>
              <a:defRPr/>
            </a:pPr>
            <a:r>
              <a:rPr lang="en-US" dirty="0" smtClean="0"/>
              <a:t>Many financial measures reported as ratios</a:t>
            </a:r>
          </a:p>
          <a:p>
            <a:pPr fontAlgn="auto">
              <a:spcAft>
                <a:spcPts val="0"/>
              </a:spcAft>
              <a:buFont typeface="Arial" pitchFamily="34" charset="0"/>
              <a:buChar char="•"/>
              <a:defRPr/>
            </a:pPr>
            <a:r>
              <a:rPr lang="en-US" dirty="0" smtClean="0"/>
              <a:t>Profitability analysis is useful in assessing logistics activities </a:t>
            </a:r>
          </a:p>
          <a:p>
            <a:pPr fontAlgn="auto">
              <a:spcAft>
                <a:spcPts val="0"/>
              </a:spcAft>
              <a:buFont typeface="Arial" pitchFamily="34" charset="0"/>
              <a:buChar char="•"/>
              <a:defRPr/>
            </a:pPr>
            <a:r>
              <a:rPr lang="en-US" dirty="0" smtClean="0"/>
              <a:t>Return On Investment (ROI) is a common measure of organizational financial success</a:t>
            </a:r>
          </a:p>
          <a:p>
            <a:pPr fontAlgn="auto">
              <a:spcAft>
                <a:spcPts val="0"/>
              </a:spcAft>
              <a:buFont typeface="Arial" pitchFamily="34" charset="0"/>
              <a:buChar char="•"/>
              <a:defRPr/>
            </a:pPr>
            <a:r>
              <a:rPr lang="en-US" dirty="0" smtClean="0"/>
              <a:t>Return On Net Worth (RONW) measures profitability of funds invested in the business</a:t>
            </a:r>
          </a:p>
          <a:p>
            <a:pPr fontAlgn="auto">
              <a:spcAft>
                <a:spcPts val="0"/>
              </a:spcAft>
              <a:buFont typeface="Arial" pitchFamily="34" charset="0"/>
              <a:buChar char="•"/>
              <a:defRPr/>
            </a:pPr>
            <a:r>
              <a:rPr lang="en-US" dirty="0" smtClean="0"/>
              <a:t>Return On Assets (ROA) provides insight on how well managers utilize operational assets to generate profits</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a:xfrm>
            <a:off x="1447800" y="274638"/>
            <a:ext cx="7239000" cy="1143000"/>
          </a:xfrm>
        </p:spPr>
        <p:txBody>
          <a:bodyPr/>
          <a:lstStyle/>
          <a:p>
            <a:r>
              <a:rPr lang="en-US" sz="4000" dirty="0" smtClean="0"/>
              <a:t>Strategic Profit Model</a:t>
            </a:r>
          </a:p>
        </p:txBody>
      </p:sp>
      <p:sp>
        <p:nvSpPr>
          <p:cNvPr id="6" name="Slide Number Placeholder 5"/>
          <p:cNvSpPr>
            <a:spLocks noGrp="1"/>
          </p:cNvSpPr>
          <p:nvPr>
            <p:ph type="sldNum" sz="quarter" idx="11"/>
          </p:nvPr>
        </p:nvSpPr>
        <p:spPr>
          <a:xfrm>
            <a:off x="6553200" y="6264275"/>
            <a:ext cx="2133600" cy="365125"/>
          </a:xfrm>
        </p:spPr>
        <p:txBody>
          <a:bodyPr/>
          <a:lstStyle/>
          <a:p>
            <a:pPr>
              <a:defRPr/>
            </a:pPr>
            <a:r>
              <a:rPr lang="en-US"/>
              <a:t>3</a:t>
            </a:r>
            <a:r>
              <a:rPr lang="en-US"/>
              <a:t>-</a:t>
            </a:r>
            <a:fld id="{FBAFCF7C-C1F5-4D36-AAA7-EEC654F08344}" type="slidenum">
              <a:rPr lang="en-US"/>
              <a:pPr>
                <a:defRPr/>
              </a:pPr>
              <a:t>16</a:t>
            </a:fld>
            <a:endParaRPr lang="en-US"/>
          </a:p>
        </p:txBody>
      </p:sp>
      <p:sp>
        <p:nvSpPr>
          <p:cNvPr id="7" name="Footer Placeholder 4"/>
          <p:cNvSpPr>
            <a:spLocks noGrp="1"/>
          </p:cNvSpPr>
          <p:nvPr>
            <p:ph type="ftr" sz="quarter" idx="10"/>
          </p:nvPr>
        </p:nvSpPr>
        <p:spPr/>
        <p:txBody>
          <a:bodyPr/>
          <a:lstStyle/>
          <a:p>
            <a:pPr>
              <a:defRPr/>
            </a:pPr>
            <a:r>
              <a:rPr lang="en-US" smtClean="0"/>
              <a:t>© Pearson Education, Inc. publishing as Prentice Hall</a:t>
            </a:r>
          </a:p>
          <a:p>
            <a:pPr>
              <a:defRPr/>
            </a:pPr>
            <a:endParaRPr lang="en-US">
              <a:solidFill>
                <a:schemeClr val="tx1">
                  <a:tint val="75000"/>
                </a:schemeClr>
              </a:solidFill>
            </a:endParaRPr>
          </a:p>
        </p:txBody>
      </p:sp>
      <p:sp>
        <p:nvSpPr>
          <p:cNvPr id="8" name="Content Placeholder 7"/>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en-US" dirty="0" smtClean="0"/>
              <a:t>Return On Investment (ROI)</a:t>
            </a:r>
          </a:p>
          <a:p>
            <a:pPr lvl="1" fontAlgn="auto">
              <a:spcAft>
                <a:spcPts val="0"/>
              </a:spcAft>
              <a:buFont typeface="Arial" pitchFamily="34" charset="0"/>
              <a:buChar char="–"/>
              <a:defRPr/>
            </a:pPr>
            <a:r>
              <a:rPr lang="en-US" dirty="0" smtClean="0"/>
              <a:t>common measure of organizational financial success</a:t>
            </a:r>
          </a:p>
          <a:p>
            <a:pPr fontAlgn="auto">
              <a:spcAft>
                <a:spcPts val="0"/>
              </a:spcAft>
              <a:buFont typeface="Arial" pitchFamily="34" charset="0"/>
              <a:buChar char="•"/>
              <a:defRPr/>
            </a:pPr>
            <a:r>
              <a:rPr lang="en-US" dirty="0" smtClean="0"/>
              <a:t>Return On Net Worth (RONW) </a:t>
            </a:r>
          </a:p>
          <a:p>
            <a:pPr lvl="1" fontAlgn="auto">
              <a:spcAft>
                <a:spcPts val="0"/>
              </a:spcAft>
              <a:buFont typeface="Arial" pitchFamily="34" charset="0"/>
              <a:buChar char="–"/>
              <a:defRPr/>
            </a:pPr>
            <a:r>
              <a:rPr lang="en-US" dirty="0" smtClean="0"/>
              <a:t>measures profitability of funds invested in the business</a:t>
            </a:r>
          </a:p>
          <a:p>
            <a:pPr fontAlgn="auto">
              <a:spcAft>
                <a:spcPts val="0"/>
              </a:spcAft>
              <a:buFont typeface="Arial" pitchFamily="34" charset="0"/>
              <a:buChar char="•"/>
              <a:defRPr/>
            </a:pPr>
            <a:r>
              <a:rPr lang="en-US" dirty="0" smtClean="0"/>
              <a:t>Return On Assets (ROA) </a:t>
            </a:r>
          </a:p>
          <a:p>
            <a:pPr lvl="1" fontAlgn="auto">
              <a:spcAft>
                <a:spcPts val="0"/>
              </a:spcAft>
              <a:buFont typeface="Arial" pitchFamily="34" charset="0"/>
              <a:buChar char="–"/>
              <a:defRPr/>
            </a:pPr>
            <a:r>
              <a:rPr lang="en-US" dirty="0" smtClean="0"/>
              <a:t>Indicates what percentage of every dollar invested in the business is ultimately returned to the organization as profit</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a:xfrm>
            <a:off x="1371600" y="274638"/>
            <a:ext cx="7315200" cy="1143000"/>
          </a:xfrm>
        </p:spPr>
        <p:txBody>
          <a:bodyPr/>
          <a:lstStyle/>
          <a:p>
            <a:r>
              <a:rPr lang="en-US" sz="4000" dirty="0" smtClean="0"/>
              <a:t>Strategic Profit Model</a:t>
            </a:r>
          </a:p>
        </p:txBody>
      </p:sp>
      <p:sp>
        <p:nvSpPr>
          <p:cNvPr id="6" name="Slide Number Placeholder 5"/>
          <p:cNvSpPr>
            <a:spLocks noGrp="1"/>
          </p:cNvSpPr>
          <p:nvPr>
            <p:ph type="sldNum" sz="quarter" idx="11"/>
          </p:nvPr>
        </p:nvSpPr>
        <p:spPr>
          <a:xfrm>
            <a:off x="6553200" y="6264275"/>
            <a:ext cx="2133600" cy="365125"/>
          </a:xfrm>
        </p:spPr>
        <p:txBody>
          <a:bodyPr/>
          <a:lstStyle/>
          <a:p>
            <a:pPr>
              <a:defRPr/>
            </a:pPr>
            <a:r>
              <a:rPr lang="en-US"/>
              <a:t>3</a:t>
            </a:r>
            <a:r>
              <a:rPr lang="en-US"/>
              <a:t>-</a:t>
            </a:r>
            <a:fld id="{D45B754D-8D96-4681-A3D8-1EBD3294A599}" type="slidenum">
              <a:rPr lang="en-US"/>
              <a:pPr>
                <a:defRPr/>
              </a:pPr>
              <a:t>17</a:t>
            </a:fld>
            <a:endParaRPr lang="en-US"/>
          </a:p>
        </p:txBody>
      </p:sp>
      <p:sp>
        <p:nvSpPr>
          <p:cNvPr id="7" name="Footer Placeholder 4"/>
          <p:cNvSpPr>
            <a:spLocks noGrp="1"/>
          </p:cNvSpPr>
          <p:nvPr>
            <p:ph type="ftr" sz="quarter" idx="10"/>
          </p:nvPr>
        </p:nvSpPr>
        <p:spPr/>
        <p:txBody>
          <a:bodyPr/>
          <a:lstStyle/>
          <a:p>
            <a:pPr>
              <a:defRPr/>
            </a:pPr>
            <a:r>
              <a:rPr lang="en-US" smtClean="0"/>
              <a:t>© Pearson Education, Inc. publishing as Prentice Hall</a:t>
            </a:r>
          </a:p>
          <a:p>
            <a:pPr>
              <a:defRPr/>
            </a:pPr>
            <a:endParaRPr lang="en-US">
              <a:solidFill>
                <a:schemeClr val="tx1">
                  <a:tint val="75000"/>
                </a:schemeClr>
              </a:solidFill>
            </a:endParaRPr>
          </a:p>
        </p:txBody>
      </p:sp>
      <p:sp>
        <p:nvSpPr>
          <p:cNvPr id="43012" name="Content Placeholder 7"/>
          <p:cNvSpPr>
            <a:spLocks noGrp="1"/>
          </p:cNvSpPr>
          <p:nvPr>
            <p:ph idx="1"/>
          </p:nvPr>
        </p:nvSpPr>
        <p:spPr/>
        <p:txBody>
          <a:bodyPr/>
          <a:lstStyle/>
          <a:p>
            <a:r>
              <a:rPr lang="en-US" smtClean="0"/>
              <a:t>Strategic Profit Model (SPM) </a:t>
            </a:r>
          </a:p>
          <a:p>
            <a:pPr lvl="1"/>
            <a:r>
              <a:rPr lang="en-US" smtClean="0"/>
              <a:t>provides the framework for conducting ROA analysis </a:t>
            </a:r>
          </a:p>
          <a:p>
            <a:pPr lvl="1"/>
            <a:r>
              <a:rPr lang="en-US" smtClean="0"/>
              <a:t>Incorporates revenues and expenses to generate </a:t>
            </a:r>
            <a:r>
              <a:rPr lang="en-US" b="1" smtClean="0"/>
              <a:t>net profit margin</a:t>
            </a:r>
          </a:p>
          <a:p>
            <a:pPr lvl="1"/>
            <a:r>
              <a:rPr lang="en-US" smtClean="0"/>
              <a:t>Includes assets to measure </a:t>
            </a:r>
            <a:r>
              <a:rPr lang="en-US" b="1" smtClean="0"/>
              <a:t>asset turnover</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1676400" y="274638"/>
            <a:ext cx="7010400" cy="1143000"/>
          </a:xfrm>
        </p:spPr>
        <p:txBody>
          <a:bodyPr/>
          <a:lstStyle/>
          <a:p>
            <a:r>
              <a:rPr lang="en-US" sz="4000" dirty="0" smtClean="0"/>
              <a:t>Strategic </a:t>
            </a:r>
            <a:r>
              <a:rPr lang="en-US" sz="4000" dirty="0" smtClean="0"/>
              <a:t>Profit Model</a:t>
            </a:r>
          </a:p>
        </p:txBody>
      </p:sp>
      <p:sp>
        <p:nvSpPr>
          <p:cNvPr id="6" name="Slide Number Placeholder 5"/>
          <p:cNvSpPr>
            <a:spLocks noGrp="1"/>
          </p:cNvSpPr>
          <p:nvPr>
            <p:ph type="sldNum" sz="quarter" idx="11"/>
          </p:nvPr>
        </p:nvSpPr>
        <p:spPr>
          <a:xfrm>
            <a:off x="6553200" y="6264275"/>
            <a:ext cx="2133600" cy="365125"/>
          </a:xfrm>
        </p:spPr>
        <p:txBody>
          <a:bodyPr/>
          <a:lstStyle/>
          <a:p>
            <a:pPr>
              <a:defRPr/>
            </a:pPr>
            <a:r>
              <a:rPr lang="en-US"/>
              <a:t>3</a:t>
            </a:r>
            <a:r>
              <a:rPr lang="en-US"/>
              <a:t>-</a:t>
            </a:r>
            <a:fld id="{1F8C743A-41D7-430A-871F-CBACF44C02DC}" type="slidenum">
              <a:rPr lang="en-US"/>
              <a:pPr>
                <a:defRPr/>
              </a:pPr>
              <a:t>18</a:t>
            </a:fld>
            <a:endParaRPr lang="en-US"/>
          </a:p>
        </p:txBody>
      </p:sp>
      <p:sp>
        <p:nvSpPr>
          <p:cNvPr id="7" name="Footer Placeholder 4"/>
          <p:cNvSpPr>
            <a:spLocks noGrp="1"/>
          </p:cNvSpPr>
          <p:nvPr>
            <p:ph type="ftr" sz="quarter" idx="10"/>
          </p:nvPr>
        </p:nvSpPr>
        <p:spPr/>
        <p:txBody>
          <a:bodyPr/>
          <a:lstStyle/>
          <a:p>
            <a:pPr>
              <a:defRPr/>
            </a:pPr>
            <a:r>
              <a:rPr lang="en-US" smtClean="0"/>
              <a:t>© Pearson Education, Inc. publishing as Prentice Hall</a:t>
            </a:r>
          </a:p>
          <a:p>
            <a:pPr>
              <a:defRPr/>
            </a:pPr>
            <a:endParaRPr lang="en-US">
              <a:solidFill>
                <a:schemeClr val="tx1">
                  <a:tint val="75000"/>
                </a:schemeClr>
              </a:solidFill>
            </a:endParaRPr>
          </a:p>
        </p:txBody>
      </p:sp>
      <p:pic>
        <p:nvPicPr>
          <p:cNvPr id="44036" name="Picture 2"/>
          <p:cNvPicPr>
            <a:picLocks noChangeAspect="1" noChangeArrowheads="1"/>
          </p:cNvPicPr>
          <p:nvPr/>
        </p:nvPicPr>
        <p:blipFill>
          <a:blip r:embed="rId3" cstate="print"/>
          <a:srcRect/>
          <a:stretch>
            <a:fillRect/>
          </a:stretch>
        </p:blipFill>
        <p:spPr bwMode="auto">
          <a:xfrm>
            <a:off x="981075" y="1476375"/>
            <a:ext cx="7181850" cy="46958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a:xfrm>
            <a:off x="1371600" y="274638"/>
            <a:ext cx="7315200" cy="1143000"/>
          </a:xfrm>
        </p:spPr>
        <p:txBody>
          <a:bodyPr/>
          <a:lstStyle/>
          <a:p>
            <a:r>
              <a:rPr lang="en-US" sz="4000" dirty="0" smtClean="0"/>
              <a:t>Strategic Profit Model</a:t>
            </a:r>
          </a:p>
        </p:txBody>
      </p:sp>
      <p:sp>
        <p:nvSpPr>
          <p:cNvPr id="6" name="Slide Number Placeholder 5"/>
          <p:cNvSpPr>
            <a:spLocks noGrp="1"/>
          </p:cNvSpPr>
          <p:nvPr>
            <p:ph type="sldNum" sz="quarter" idx="11"/>
          </p:nvPr>
        </p:nvSpPr>
        <p:spPr>
          <a:xfrm>
            <a:off x="6553200" y="6264275"/>
            <a:ext cx="2133600" cy="365125"/>
          </a:xfrm>
        </p:spPr>
        <p:txBody>
          <a:bodyPr/>
          <a:lstStyle/>
          <a:p>
            <a:pPr>
              <a:defRPr/>
            </a:pPr>
            <a:r>
              <a:rPr lang="en-US"/>
              <a:t>3</a:t>
            </a:r>
            <a:r>
              <a:rPr lang="en-US"/>
              <a:t>-</a:t>
            </a:r>
            <a:fld id="{286FF4D6-0B8B-45E8-846F-AC9898EA9D26}" type="slidenum">
              <a:rPr lang="en-US"/>
              <a:pPr>
                <a:defRPr/>
              </a:pPr>
              <a:t>19</a:t>
            </a:fld>
            <a:endParaRPr lang="en-US"/>
          </a:p>
        </p:txBody>
      </p:sp>
      <p:sp>
        <p:nvSpPr>
          <p:cNvPr id="7" name="Footer Placeholder 4"/>
          <p:cNvSpPr>
            <a:spLocks noGrp="1"/>
          </p:cNvSpPr>
          <p:nvPr>
            <p:ph type="ftr" sz="quarter" idx="10"/>
          </p:nvPr>
        </p:nvSpPr>
        <p:spPr/>
        <p:txBody>
          <a:bodyPr/>
          <a:lstStyle/>
          <a:p>
            <a:pPr>
              <a:defRPr/>
            </a:pPr>
            <a:r>
              <a:rPr lang="en-US" smtClean="0"/>
              <a:t>© Pearson Education, Inc. publishing as Prentice Hall</a:t>
            </a:r>
          </a:p>
          <a:p>
            <a:pPr>
              <a:defRPr/>
            </a:pPr>
            <a:endParaRPr lang="en-US">
              <a:solidFill>
                <a:schemeClr val="tx1">
                  <a:tint val="75000"/>
                </a:schemeClr>
              </a:solidFill>
            </a:endParaRPr>
          </a:p>
        </p:txBody>
      </p:sp>
      <p:sp>
        <p:nvSpPr>
          <p:cNvPr id="45060" name="Content Placeholder 7"/>
          <p:cNvSpPr>
            <a:spLocks noGrp="1"/>
          </p:cNvSpPr>
          <p:nvPr>
            <p:ph idx="1"/>
          </p:nvPr>
        </p:nvSpPr>
        <p:spPr/>
        <p:txBody>
          <a:bodyPr/>
          <a:lstStyle/>
          <a:p>
            <a:r>
              <a:rPr lang="en-US" smtClean="0"/>
              <a:t>Strategic Profit Model (SPM) </a:t>
            </a:r>
          </a:p>
          <a:p>
            <a:pPr lvl="1"/>
            <a:r>
              <a:rPr lang="en-US" smtClean="0"/>
              <a:t>Provides a way for managers to examine how a proposed change to their logistics system influences profit performance and ROA</a:t>
            </a:r>
          </a:p>
          <a:p>
            <a:pPr lvl="1"/>
            <a:r>
              <a:rPr lang="en-US" smtClean="0"/>
              <a:t>Fails to:</a:t>
            </a:r>
          </a:p>
          <a:p>
            <a:pPr lvl="2"/>
            <a:r>
              <a:rPr lang="en-US" sz="2800" smtClean="0"/>
              <a:t>Consider the timing of cash flows</a:t>
            </a:r>
          </a:p>
          <a:p>
            <a:pPr lvl="2"/>
            <a:r>
              <a:rPr lang="en-US" sz="2800" smtClean="0"/>
              <a:t>Subject to manipulation in the short run</a:t>
            </a:r>
          </a:p>
          <a:p>
            <a:pPr lvl="2"/>
            <a:r>
              <a:rPr lang="en-US" sz="2800" smtClean="0"/>
              <a:t>Fails to recognize assets dedicated to specific relationships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314" name="Picture 2" descr="Santa Cartoon for ch 13"/>
          <p:cNvPicPr>
            <a:picLocks noGrp="1" noChangeAspect="1" noChangeArrowheads="1"/>
          </p:cNvPicPr>
          <p:nvPr>
            <p:ph/>
          </p:nvPr>
        </p:nvPicPr>
        <p:blipFill>
          <a:blip r:embed="rId3" cstate="print"/>
          <a:srcRect/>
          <a:stretch>
            <a:fillRect/>
          </a:stretch>
        </p:blipFill>
        <p:spPr>
          <a:xfrm>
            <a:off x="381000" y="1600200"/>
            <a:ext cx="5715000" cy="4584624"/>
          </a:xfrm>
        </p:spPr>
      </p:pic>
      <p:sp>
        <p:nvSpPr>
          <p:cNvPr id="4" name="Footer Placeholder 3"/>
          <p:cNvSpPr>
            <a:spLocks noGrp="1"/>
          </p:cNvSpPr>
          <p:nvPr>
            <p:ph type="ftr" sz="quarter" idx="10"/>
          </p:nvPr>
        </p:nvSpPr>
        <p:spPr/>
        <p:txBody>
          <a:bodyPr/>
          <a:lstStyle/>
          <a:p>
            <a:r>
              <a:rPr lang="en-US"/>
              <a:t>© 2008 Prentice Hall</a:t>
            </a:r>
          </a:p>
        </p:txBody>
      </p:sp>
      <p:sp>
        <p:nvSpPr>
          <p:cNvPr id="5" name="Slide Number Placeholder 4"/>
          <p:cNvSpPr>
            <a:spLocks noGrp="1"/>
          </p:cNvSpPr>
          <p:nvPr>
            <p:ph type="sldNum" sz="quarter" idx="11"/>
          </p:nvPr>
        </p:nvSpPr>
        <p:spPr/>
        <p:txBody>
          <a:bodyPr/>
          <a:lstStyle/>
          <a:p>
            <a:r>
              <a:rPr lang="en-US"/>
              <a:t>13-</a:t>
            </a:r>
            <a:fld id="{1E5D59C9-4C2D-4A62-A705-833DF9054860}" type="slidenum">
              <a:rPr lang="en-US"/>
              <a:pPr/>
              <a:t>2</a:t>
            </a:fld>
            <a:endParaRPr lang="en-US"/>
          </a:p>
        </p:txBody>
      </p:sp>
      <p:sp>
        <p:nvSpPr>
          <p:cNvPr id="141315" name="Text Box 3"/>
          <p:cNvSpPr txBox="1">
            <a:spLocks noChangeArrowheads="1"/>
          </p:cNvSpPr>
          <p:nvPr/>
        </p:nvSpPr>
        <p:spPr bwMode="auto">
          <a:xfrm>
            <a:off x="2057400" y="381000"/>
            <a:ext cx="4724400" cy="641350"/>
          </a:xfrm>
          <a:prstGeom prst="rect">
            <a:avLst/>
          </a:prstGeom>
          <a:noFill/>
          <a:ln w="12700">
            <a:noFill/>
            <a:miter lim="800000"/>
            <a:headEnd type="none" w="sm" len="sm"/>
            <a:tailEnd type="none" w="sm" len="sm"/>
          </a:ln>
          <a:effectLst/>
        </p:spPr>
        <p:txBody>
          <a:bodyPr>
            <a:spAutoFit/>
          </a:bodyPr>
          <a:lstStyle/>
          <a:p>
            <a:pPr algn="ctr">
              <a:spcBef>
                <a:spcPct val="50000"/>
              </a:spcBef>
            </a:pPr>
            <a:r>
              <a:rPr lang="en-US" sz="3600" dirty="0">
                <a:solidFill>
                  <a:schemeClr val="bg1"/>
                </a:solidFill>
                <a:latin typeface="+mj-lt"/>
              </a:rPr>
              <a:t>Systems Controls</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a:xfrm>
            <a:off x="1295400" y="274638"/>
            <a:ext cx="7620000" cy="1143000"/>
          </a:xfrm>
        </p:spPr>
        <p:txBody>
          <a:bodyPr/>
          <a:lstStyle/>
          <a:p>
            <a:r>
              <a:rPr lang="en-US" sz="3600" dirty="0" smtClean="0"/>
              <a:t>Logistics Connections to Net Profit Margin</a:t>
            </a:r>
          </a:p>
        </p:txBody>
      </p:sp>
      <p:sp>
        <p:nvSpPr>
          <p:cNvPr id="6" name="Slide Number Placeholder 5"/>
          <p:cNvSpPr>
            <a:spLocks noGrp="1"/>
          </p:cNvSpPr>
          <p:nvPr>
            <p:ph type="sldNum" sz="quarter" idx="11"/>
          </p:nvPr>
        </p:nvSpPr>
        <p:spPr>
          <a:xfrm>
            <a:off x="6553200" y="6264275"/>
            <a:ext cx="2133600" cy="365125"/>
          </a:xfrm>
        </p:spPr>
        <p:txBody>
          <a:bodyPr/>
          <a:lstStyle/>
          <a:p>
            <a:pPr>
              <a:defRPr/>
            </a:pPr>
            <a:r>
              <a:rPr lang="en-US"/>
              <a:t>3</a:t>
            </a:r>
            <a:r>
              <a:rPr lang="en-US"/>
              <a:t>-</a:t>
            </a:r>
            <a:fld id="{6993BACD-49EA-4BF8-81D6-610B64F4938E}" type="slidenum">
              <a:rPr lang="en-US"/>
              <a:pPr>
                <a:defRPr/>
              </a:pPr>
              <a:t>20</a:t>
            </a:fld>
            <a:endParaRPr lang="en-US"/>
          </a:p>
        </p:txBody>
      </p:sp>
      <p:sp>
        <p:nvSpPr>
          <p:cNvPr id="7" name="Footer Placeholder 4"/>
          <p:cNvSpPr>
            <a:spLocks noGrp="1"/>
          </p:cNvSpPr>
          <p:nvPr>
            <p:ph type="ftr" sz="quarter" idx="10"/>
          </p:nvPr>
        </p:nvSpPr>
        <p:spPr/>
        <p:txBody>
          <a:bodyPr/>
          <a:lstStyle/>
          <a:p>
            <a:pPr>
              <a:defRPr/>
            </a:pPr>
            <a:r>
              <a:rPr lang="en-US" smtClean="0"/>
              <a:t>© Pearson Education, Inc. publishing as Prentice Hall</a:t>
            </a:r>
          </a:p>
          <a:p>
            <a:pPr>
              <a:defRPr/>
            </a:pPr>
            <a:endParaRPr lang="en-US">
              <a:solidFill>
                <a:schemeClr val="tx1">
                  <a:tint val="75000"/>
                </a:schemeClr>
              </a:solidFill>
            </a:endParaRPr>
          </a:p>
        </p:txBody>
      </p:sp>
      <p:sp>
        <p:nvSpPr>
          <p:cNvPr id="46084" name="Content Placeholder 7"/>
          <p:cNvSpPr>
            <a:spLocks noGrp="1"/>
          </p:cNvSpPr>
          <p:nvPr>
            <p:ph idx="1"/>
          </p:nvPr>
        </p:nvSpPr>
        <p:spPr/>
        <p:txBody>
          <a:bodyPr/>
          <a:lstStyle/>
          <a:p>
            <a:r>
              <a:rPr lang="en-US" smtClean="0"/>
              <a:t>Net Profit Margin = net profit/sales</a:t>
            </a:r>
          </a:p>
          <a:p>
            <a:r>
              <a:rPr lang="en-US" smtClean="0"/>
              <a:t>Multiple ways in which net profit margin can be influenced by managerial decisions</a:t>
            </a:r>
          </a:p>
          <a:p>
            <a:r>
              <a:rPr lang="en-US" smtClean="0"/>
              <a:t>Relevant categories include:</a:t>
            </a:r>
          </a:p>
          <a:p>
            <a:pPr lvl="1"/>
            <a:r>
              <a:rPr lang="en-US" smtClean="0"/>
              <a:t>Sales</a:t>
            </a:r>
          </a:p>
          <a:p>
            <a:pPr lvl="1"/>
            <a:r>
              <a:rPr lang="en-US" smtClean="0"/>
              <a:t>Cost of goods sold</a:t>
            </a:r>
          </a:p>
          <a:p>
            <a:pPr lvl="1"/>
            <a:r>
              <a:rPr lang="en-US" smtClean="0"/>
              <a:t>Total expenses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a:xfrm>
            <a:off x="1219200" y="274638"/>
            <a:ext cx="7696200" cy="1143000"/>
          </a:xfrm>
        </p:spPr>
        <p:txBody>
          <a:bodyPr/>
          <a:lstStyle/>
          <a:p>
            <a:r>
              <a:rPr lang="en-US" sz="3600" dirty="0" smtClean="0"/>
              <a:t>Logistics Connections to </a:t>
            </a:r>
            <a:r>
              <a:rPr lang="en-US" sz="3600" dirty="0" smtClean="0"/>
              <a:t/>
            </a:r>
            <a:br>
              <a:rPr lang="en-US" sz="3600" dirty="0" smtClean="0"/>
            </a:br>
            <a:r>
              <a:rPr lang="en-US" sz="3600" dirty="0" smtClean="0"/>
              <a:t>Asset </a:t>
            </a:r>
            <a:r>
              <a:rPr lang="en-US" sz="3600" dirty="0" smtClean="0"/>
              <a:t>Turnover</a:t>
            </a:r>
          </a:p>
        </p:txBody>
      </p:sp>
      <p:sp>
        <p:nvSpPr>
          <p:cNvPr id="6" name="Slide Number Placeholder 5"/>
          <p:cNvSpPr>
            <a:spLocks noGrp="1"/>
          </p:cNvSpPr>
          <p:nvPr>
            <p:ph type="sldNum" sz="quarter" idx="11"/>
          </p:nvPr>
        </p:nvSpPr>
        <p:spPr>
          <a:xfrm>
            <a:off x="6553200" y="6264275"/>
            <a:ext cx="2133600" cy="365125"/>
          </a:xfrm>
        </p:spPr>
        <p:txBody>
          <a:bodyPr/>
          <a:lstStyle/>
          <a:p>
            <a:pPr>
              <a:defRPr/>
            </a:pPr>
            <a:r>
              <a:rPr lang="en-US"/>
              <a:t>3</a:t>
            </a:r>
            <a:r>
              <a:rPr lang="en-US"/>
              <a:t>-</a:t>
            </a:r>
            <a:fld id="{582D76EE-C4C5-4633-B4B7-ADD39EDA0509}" type="slidenum">
              <a:rPr lang="en-US"/>
              <a:pPr>
                <a:defRPr/>
              </a:pPr>
              <a:t>21</a:t>
            </a:fld>
            <a:endParaRPr lang="en-US"/>
          </a:p>
        </p:txBody>
      </p:sp>
      <p:sp>
        <p:nvSpPr>
          <p:cNvPr id="7" name="Footer Placeholder 4"/>
          <p:cNvSpPr>
            <a:spLocks noGrp="1"/>
          </p:cNvSpPr>
          <p:nvPr>
            <p:ph type="ftr" sz="quarter" idx="10"/>
          </p:nvPr>
        </p:nvSpPr>
        <p:spPr/>
        <p:txBody>
          <a:bodyPr/>
          <a:lstStyle/>
          <a:p>
            <a:pPr>
              <a:defRPr/>
            </a:pPr>
            <a:r>
              <a:rPr lang="en-US" smtClean="0"/>
              <a:t>© Pearson Education, Inc. publishing as Prentice Hall</a:t>
            </a:r>
          </a:p>
          <a:p>
            <a:pPr>
              <a:defRPr/>
            </a:pPr>
            <a:endParaRPr lang="en-US">
              <a:solidFill>
                <a:schemeClr val="tx1">
                  <a:tint val="75000"/>
                </a:schemeClr>
              </a:solidFill>
            </a:endParaRPr>
          </a:p>
        </p:txBody>
      </p:sp>
      <p:sp>
        <p:nvSpPr>
          <p:cNvPr id="47108" name="Content Placeholder 7"/>
          <p:cNvSpPr>
            <a:spLocks noGrp="1"/>
          </p:cNvSpPr>
          <p:nvPr>
            <p:ph idx="1"/>
          </p:nvPr>
        </p:nvSpPr>
        <p:spPr/>
        <p:txBody>
          <a:bodyPr/>
          <a:lstStyle/>
          <a:p>
            <a:r>
              <a:rPr lang="en-US" smtClean="0"/>
              <a:t>Asset turnover= total sales/total assets</a:t>
            </a:r>
          </a:p>
          <a:p>
            <a:r>
              <a:rPr lang="en-US" smtClean="0"/>
              <a:t>Inventory is the most relevant logistics asset</a:t>
            </a:r>
          </a:p>
          <a:p>
            <a:r>
              <a:rPr lang="en-US" smtClean="0"/>
              <a:t>Logistics decisions can influence speed at which invoices are paid – accounts receivable</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a:xfrm>
            <a:off x="228600" y="274638"/>
            <a:ext cx="8686800" cy="1143000"/>
          </a:xfrm>
        </p:spPr>
        <p:txBody>
          <a:bodyPr/>
          <a:lstStyle/>
          <a:p>
            <a:r>
              <a:rPr lang="en-US" sz="3600" smtClean="0"/>
              <a:t>Balanced Scorecard</a:t>
            </a:r>
          </a:p>
        </p:txBody>
      </p:sp>
      <p:sp>
        <p:nvSpPr>
          <p:cNvPr id="6" name="Slide Number Placeholder 5"/>
          <p:cNvSpPr>
            <a:spLocks noGrp="1"/>
          </p:cNvSpPr>
          <p:nvPr>
            <p:ph type="sldNum" sz="quarter" idx="11"/>
          </p:nvPr>
        </p:nvSpPr>
        <p:spPr>
          <a:xfrm>
            <a:off x="6553200" y="6264275"/>
            <a:ext cx="2133600" cy="365125"/>
          </a:xfrm>
        </p:spPr>
        <p:txBody>
          <a:bodyPr/>
          <a:lstStyle/>
          <a:p>
            <a:pPr>
              <a:defRPr/>
            </a:pPr>
            <a:r>
              <a:rPr lang="en-US"/>
              <a:t>3</a:t>
            </a:r>
            <a:r>
              <a:rPr lang="en-US"/>
              <a:t>-</a:t>
            </a:r>
            <a:fld id="{0521BE85-0B5A-480A-97A2-A368A2A1CB89}" type="slidenum">
              <a:rPr lang="en-US"/>
              <a:pPr>
                <a:defRPr/>
              </a:pPr>
              <a:t>22</a:t>
            </a:fld>
            <a:endParaRPr lang="en-US"/>
          </a:p>
        </p:txBody>
      </p:sp>
      <p:sp>
        <p:nvSpPr>
          <p:cNvPr id="7" name="Footer Placeholder 4"/>
          <p:cNvSpPr>
            <a:spLocks noGrp="1"/>
          </p:cNvSpPr>
          <p:nvPr>
            <p:ph type="ftr" sz="quarter" idx="10"/>
          </p:nvPr>
        </p:nvSpPr>
        <p:spPr/>
        <p:txBody>
          <a:bodyPr/>
          <a:lstStyle/>
          <a:p>
            <a:pPr>
              <a:defRPr/>
            </a:pPr>
            <a:r>
              <a:rPr lang="en-US" smtClean="0"/>
              <a:t>© Pearson Education, Inc. publishing as Prentice Hall</a:t>
            </a:r>
          </a:p>
          <a:p>
            <a:pPr>
              <a:defRPr/>
            </a:pPr>
            <a:endParaRPr lang="en-US">
              <a:solidFill>
                <a:schemeClr val="tx1">
                  <a:tint val="75000"/>
                </a:schemeClr>
              </a:solidFill>
            </a:endParaRPr>
          </a:p>
        </p:txBody>
      </p:sp>
      <p:sp>
        <p:nvSpPr>
          <p:cNvPr id="48132" name="Content Placeholder 7"/>
          <p:cNvSpPr>
            <a:spLocks noGrp="1"/>
          </p:cNvSpPr>
          <p:nvPr>
            <p:ph idx="1"/>
          </p:nvPr>
        </p:nvSpPr>
        <p:spPr/>
        <p:txBody>
          <a:bodyPr/>
          <a:lstStyle/>
          <a:p>
            <a:r>
              <a:rPr lang="en-US" b="1" smtClean="0"/>
              <a:t>Balance scorecard (BSC) </a:t>
            </a:r>
            <a:r>
              <a:rPr lang="en-US" smtClean="0"/>
              <a:t>is a strategic planning and performance management system used in industry, government, and nonprofit organizations.</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228600" y="274638"/>
            <a:ext cx="8686800" cy="1143000"/>
          </a:xfrm>
        </p:spPr>
        <p:txBody>
          <a:bodyPr/>
          <a:lstStyle/>
          <a:p>
            <a:r>
              <a:rPr lang="en-US" sz="3600" smtClean="0"/>
              <a:t>Balanced Scorecard</a:t>
            </a:r>
          </a:p>
        </p:txBody>
      </p:sp>
      <p:sp>
        <p:nvSpPr>
          <p:cNvPr id="6" name="Slide Number Placeholder 5"/>
          <p:cNvSpPr>
            <a:spLocks noGrp="1"/>
          </p:cNvSpPr>
          <p:nvPr>
            <p:ph type="sldNum" sz="quarter" idx="11"/>
          </p:nvPr>
        </p:nvSpPr>
        <p:spPr>
          <a:xfrm>
            <a:off x="6553200" y="6264275"/>
            <a:ext cx="2133600" cy="365125"/>
          </a:xfrm>
        </p:spPr>
        <p:txBody>
          <a:bodyPr/>
          <a:lstStyle/>
          <a:p>
            <a:pPr>
              <a:defRPr/>
            </a:pPr>
            <a:r>
              <a:rPr lang="en-US"/>
              <a:t>3</a:t>
            </a:r>
            <a:r>
              <a:rPr lang="en-US"/>
              <a:t>-</a:t>
            </a:r>
            <a:fld id="{1E8231BD-79FD-4C57-A0E5-73A16F100A6A}" type="slidenum">
              <a:rPr lang="en-US"/>
              <a:pPr>
                <a:defRPr/>
              </a:pPr>
              <a:t>23</a:t>
            </a:fld>
            <a:endParaRPr lang="en-US"/>
          </a:p>
        </p:txBody>
      </p:sp>
      <p:sp>
        <p:nvSpPr>
          <p:cNvPr id="7" name="Footer Placeholder 4"/>
          <p:cNvSpPr>
            <a:spLocks noGrp="1"/>
          </p:cNvSpPr>
          <p:nvPr>
            <p:ph type="ftr" sz="quarter" idx="10"/>
          </p:nvPr>
        </p:nvSpPr>
        <p:spPr/>
        <p:txBody>
          <a:bodyPr/>
          <a:lstStyle/>
          <a:p>
            <a:pPr>
              <a:defRPr/>
            </a:pPr>
            <a:r>
              <a:rPr lang="en-US" smtClean="0"/>
              <a:t>© Pearson Education, Inc. publishing as Prentice Hall</a:t>
            </a:r>
          </a:p>
          <a:p>
            <a:pPr>
              <a:defRPr/>
            </a:pPr>
            <a:endParaRPr lang="en-US">
              <a:solidFill>
                <a:schemeClr val="tx1">
                  <a:tint val="75000"/>
                </a:schemeClr>
              </a:solidFill>
            </a:endParaRPr>
          </a:p>
        </p:txBody>
      </p:sp>
      <p:sp>
        <p:nvSpPr>
          <p:cNvPr id="49156" name="Content Placeholder 7"/>
          <p:cNvSpPr>
            <a:spLocks noGrp="1"/>
          </p:cNvSpPr>
          <p:nvPr>
            <p:ph idx="1"/>
          </p:nvPr>
        </p:nvSpPr>
        <p:spPr/>
        <p:txBody>
          <a:bodyPr/>
          <a:lstStyle/>
          <a:p>
            <a:r>
              <a:rPr lang="en-US" dirty="0" smtClean="0"/>
              <a:t>Management should evaluate their businesses from four perspectives</a:t>
            </a:r>
          </a:p>
          <a:p>
            <a:pPr lvl="1"/>
            <a:r>
              <a:rPr lang="en-US" dirty="0" smtClean="0"/>
              <a:t>Customers</a:t>
            </a:r>
          </a:p>
          <a:p>
            <a:pPr lvl="1"/>
            <a:r>
              <a:rPr lang="en-US" dirty="0" smtClean="0"/>
              <a:t>Internal business processes</a:t>
            </a:r>
          </a:p>
          <a:p>
            <a:pPr lvl="1"/>
            <a:r>
              <a:rPr lang="en-US" dirty="0" smtClean="0"/>
              <a:t>Learning and growth</a:t>
            </a:r>
          </a:p>
          <a:p>
            <a:pPr lvl="1"/>
            <a:r>
              <a:rPr lang="en-US" dirty="0" smtClean="0"/>
              <a:t>Financial</a:t>
            </a:r>
          </a:p>
          <a:p>
            <a:r>
              <a:rPr lang="en-US" dirty="0" smtClean="0"/>
              <a:t>Forces managers to look beyond traditional financial measures (more holistic approach)</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a:xfrm>
            <a:off x="228600" y="274638"/>
            <a:ext cx="8686800" cy="1143000"/>
          </a:xfrm>
        </p:spPr>
        <p:txBody>
          <a:bodyPr/>
          <a:lstStyle/>
          <a:p>
            <a:r>
              <a:rPr lang="en-US" sz="3600" smtClean="0"/>
              <a:t>Common Logistics Measures</a:t>
            </a:r>
          </a:p>
        </p:txBody>
      </p:sp>
      <p:sp>
        <p:nvSpPr>
          <p:cNvPr id="6" name="Slide Number Placeholder 5"/>
          <p:cNvSpPr>
            <a:spLocks noGrp="1"/>
          </p:cNvSpPr>
          <p:nvPr>
            <p:ph type="sldNum" sz="quarter" idx="11"/>
          </p:nvPr>
        </p:nvSpPr>
        <p:spPr>
          <a:xfrm>
            <a:off x="6553200" y="6264275"/>
            <a:ext cx="2133600" cy="365125"/>
          </a:xfrm>
        </p:spPr>
        <p:txBody>
          <a:bodyPr/>
          <a:lstStyle/>
          <a:p>
            <a:pPr>
              <a:defRPr/>
            </a:pPr>
            <a:r>
              <a:rPr lang="en-US"/>
              <a:t>3</a:t>
            </a:r>
            <a:r>
              <a:rPr lang="en-US"/>
              <a:t>-</a:t>
            </a:r>
            <a:fld id="{DDE0D0FF-168F-432D-B797-3B119A2C09CA}" type="slidenum">
              <a:rPr lang="en-US"/>
              <a:pPr>
                <a:defRPr/>
              </a:pPr>
              <a:t>24</a:t>
            </a:fld>
            <a:endParaRPr lang="en-US"/>
          </a:p>
        </p:txBody>
      </p:sp>
      <p:sp>
        <p:nvSpPr>
          <p:cNvPr id="7" name="Footer Placeholder 4"/>
          <p:cNvSpPr>
            <a:spLocks noGrp="1"/>
          </p:cNvSpPr>
          <p:nvPr>
            <p:ph type="ftr" sz="quarter" idx="10"/>
          </p:nvPr>
        </p:nvSpPr>
        <p:spPr/>
        <p:txBody>
          <a:bodyPr/>
          <a:lstStyle/>
          <a:p>
            <a:pPr>
              <a:defRPr/>
            </a:pPr>
            <a:r>
              <a:rPr lang="en-US" smtClean="0"/>
              <a:t>© Pearson Education, Inc. publishing as Prentice Hall</a:t>
            </a:r>
          </a:p>
          <a:p>
            <a:pPr>
              <a:defRPr/>
            </a:pPr>
            <a:endParaRPr lang="en-US">
              <a:solidFill>
                <a:schemeClr val="tx1">
                  <a:tint val="75000"/>
                </a:schemeClr>
              </a:solidFill>
            </a:endParaRPr>
          </a:p>
        </p:txBody>
      </p:sp>
      <p:sp>
        <p:nvSpPr>
          <p:cNvPr id="50180" name="Content Placeholder 7"/>
          <p:cNvSpPr>
            <a:spLocks noGrp="1"/>
          </p:cNvSpPr>
          <p:nvPr>
            <p:ph idx="1"/>
          </p:nvPr>
        </p:nvSpPr>
        <p:spPr/>
        <p:txBody>
          <a:bodyPr/>
          <a:lstStyle/>
          <a:p>
            <a:r>
              <a:rPr lang="en-US" smtClean="0"/>
              <a:t>Transportation</a:t>
            </a:r>
          </a:p>
          <a:p>
            <a:r>
              <a:rPr lang="en-US" smtClean="0"/>
              <a:t>Warehousing</a:t>
            </a:r>
          </a:p>
          <a:p>
            <a:r>
              <a:rPr lang="en-US" smtClean="0"/>
              <a:t>Inventory</a:t>
            </a:r>
          </a:p>
          <a:p>
            <a:r>
              <a:rPr lang="en-US" smtClean="0"/>
              <a:t>Design and implementation of measures</a:t>
            </a:r>
          </a:p>
          <a:p>
            <a:pPr>
              <a:buFont typeface="Arial" charset="0"/>
              <a:buNone/>
            </a:pPr>
            <a:endParaRPr lang="en-US" smtClean="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r>
              <a:rPr lang="en-US" sz="4000" dirty="0"/>
              <a:t>Worker Productivity</a:t>
            </a:r>
          </a:p>
        </p:txBody>
      </p:sp>
      <p:sp>
        <p:nvSpPr>
          <p:cNvPr id="149507" name="Rectangle 3"/>
          <p:cNvSpPr>
            <a:spLocks noGrp="1" noChangeArrowheads="1"/>
          </p:cNvSpPr>
          <p:nvPr>
            <p:ph idx="1"/>
          </p:nvPr>
        </p:nvSpPr>
        <p:spPr/>
        <p:txBody>
          <a:bodyPr/>
          <a:lstStyle/>
          <a:p>
            <a:r>
              <a:rPr lang="en-US"/>
              <a:t>Warehousing labor</a:t>
            </a:r>
          </a:p>
          <a:p>
            <a:r>
              <a:rPr lang="en-US"/>
              <a:t>Goal to achieve lowest cost per volume of output</a:t>
            </a:r>
          </a:p>
          <a:p>
            <a:pPr lvl="1"/>
            <a:r>
              <a:rPr lang="en-US"/>
              <a:t>Schedule work in advance</a:t>
            </a:r>
          </a:p>
          <a:p>
            <a:pPr lvl="1"/>
            <a:r>
              <a:rPr lang="en-US"/>
              <a:t>Workers should work to a goal for the day</a:t>
            </a:r>
          </a:p>
          <a:p>
            <a:pPr lvl="2"/>
            <a:r>
              <a:rPr lang="en-US"/>
              <a:t>Short-interval scheduling</a:t>
            </a:r>
          </a:p>
          <a:p>
            <a:pPr lvl="2"/>
            <a:r>
              <a:rPr lang="en-US"/>
              <a:t>Worker productivity</a:t>
            </a:r>
          </a:p>
          <a:p>
            <a:pPr lvl="2"/>
            <a:r>
              <a:rPr lang="en-US"/>
              <a:t>Warehouse work rules</a:t>
            </a:r>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13-</a:t>
            </a:r>
            <a:fld id="{AFE5F545-D1D0-46D3-8617-F30E69F29F56}" type="slidenum">
              <a:rPr lang="en-US"/>
              <a:pPr/>
              <a:t>25</a:t>
            </a:fld>
            <a:endParaRPr lang="en-US"/>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r>
              <a:rPr lang="en-US" sz="4000" dirty="0"/>
              <a:t>Worker Productivity</a:t>
            </a:r>
          </a:p>
        </p:txBody>
      </p:sp>
      <p:sp>
        <p:nvSpPr>
          <p:cNvPr id="152579" name="Rectangle 3"/>
          <p:cNvSpPr>
            <a:spLocks noGrp="1" noChangeArrowheads="1"/>
          </p:cNvSpPr>
          <p:nvPr>
            <p:ph idx="1"/>
          </p:nvPr>
        </p:nvSpPr>
        <p:spPr>
          <a:xfrm>
            <a:off x="304800" y="1600200"/>
            <a:ext cx="8458200" cy="4495800"/>
          </a:xfrm>
        </p:spPr>
        <p:txBody>
          <a:bodyPr/>
          <a:lstStyle/>
          <a:p>
            <a:pPr>
              <a:spcBef>
                <a:spcPts val="200"/>
              </a:spcBef>
            </a:pPr>
            <a:r>
              <a:rPr lang="en-US" dirty="0"/>
              <a:t>Transportation labor</a:t>
            </a:r>
          </a:p>
          <a:p>
            <a:pPr lvl="1">
              <a:spcBef>
                <a:spcPts val="200"/>
              </a:spcBef>
            </a:pPr>
            <a:r>
              <a:rPr lang="en-US" dirty="0"/>
              <a:t>Truck drivers don’t have immediate supervision</a:t>
            </a:r>
          </a:p>
          <a:p>
            <a:pPr lvl="1">
              <a:spcBef>
                <a:spcPts val="200"/>
              </a:spcBef>
            </a:pPr>
            <a:r>
              <a:rPr lang="en-US" dirty="0"/>
              <a:t>They are in contact with customers</a:t>
            </a:r>
          </a:p>
          <a:p>
            <a:pPr lvl="1">
              <a:spcBef>
                <a:spcPts val="200"/>
              </a:spcBef>
            </a:pPr>
            <a:r>
              <a:rPr lang="en-US" dirty="0"/>
              <a:t>Their trucks can be seen by thousands of motorists</a:t>
            </a:r>
          </a:p>
          <a:p>
            <a:pPr lvl="1">
              <a:spcBef>
                <a:spcPts val="200"/>
              </a:spcBef>
            </a:pPr>
            <a:r>
              <a:rPr lang="en-US" dirty="0"/>
              <a:t>May fall behind schedule due to external factors</a:t>
            </a:r>
          </a:p>
          <a:p>
            <a:pPr lvl="1">
              <a:spcBef>
                <a:spcPts val="200"/>
              </a:spcBef>
            </a:pPr>
            <a:r>
              <a:rPr lang="en-US" dirty="0"/>
              <a:t>May use a </a:t>
            </a:r>
            <a:r>
              <a:rPr lang="en-US" dirty="0" err="1"/>
              <a:t>tachograph</a:t>
            </a:r>
            <a:r>
              <a:rPr lang="en-US" dirty="0"/>
              <a:t> to record truck drivers’ driving performance</a:t>
            </a:r>
          </a:p>
          <a:p>
            <a:pPr lvl="1">
              <a:spcBef>
                <a:spcPts val="200"/>
              </a:spcBef>
            </a:pPr>
            <a:r>
              <a:rPr lang="en-US" dirty="0"/>
              <a:t>May use global positioning, photos, or videos</a:t>
            </a:r>
            <a:endParaRPr lang="en-US" dirty="0">
              <a:solidFill>
                <a:srgbClr val="1E6DE2"/>
              </a:solidFill>
            </a:endParaRPr>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13-</a:t>
            </a:r>
            <a:fld id="{CEDBA396-2816-42E7-AE01-22F4547536BA}" type="slidenum">
              <a:rPr lang="en-US"/>
              <a:pPr/>
              <a:t>26</a:t>
            </a:fld>
            <a:endParaRPr lang="en-U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r>
              <a:rPr lang="en-US" sz="4000" dirty="0"/>
              <a:t>Product Recalls</a:t>
            </a:r>
          </a:p>
        </p:txBody>
      </p:sp>
      <p:sp>
        <p:nvSpPr>
          <p:cNvPr id="154627" name="Rectangle 3"/>
          <p:cNvSpPr>
            <a:spLocks noGrp="1" noChangeArrowheads="1"/>
          </p:cNvSpPr>
          <p:nvPr>
            <p:ph idx="1"/>
          </p:nvPr>
        </p:nvSpPr>
        <p:spPr>
          <a:xfrm>
            <a:off x="457200" y="1676400"/>
            <a:ext cx="8229600" cy="4419600"/>
          </a:xfrm>
        </p:spPr>
        <p:txBody>
          <a:bodyPr/>
          <a:lstStyle/>
          <a:p>
            <a:pPr>
              <a:lnSpc>
                <a:spcPct val="90000"/>
              </a:lnSpc>
            </a:pPr>
            <a:r>
              <a:rPr lang="en-US" sz="2800" dirty="0"/>
              <a:t>Product recall occurs when a hazard or defect is discovered in an item that is already in distribution</a:t>
            </a:r>
          </a:p>
          <a:p>
            <a:pPr>
              <a:lnSpc>
                <a:spcPct val="90000"/>
              </a:lnSpc>
            </a:pPr>
            <a:r>
              <a:rPr lang="en-US" sz="2800" dirty="0"/>
              <a:t>Reversal in the outward flow of goods is needed</a:t>
            </a:r>
          </a:p>
          <a:p>
            <a:pPr>
              <a:lnSpc>
                <a:spcPct val="90000"/>
              </a:lnSpc>
            </a:pPr>
            <a:r>
              <a:rPr lang="en-US" sz="2800" dirty="0"/>
              <a:t>Once recall is in process, new goods must be shipped to take the place of defective ones</a:t>
            </a:r>
          </a:p>
          <a:p>
            <a:pPr>
              <a:lnSpc>
                <a:spcPct val="90000"/>
              </a:lnSpc>
            </a:pPr>
            <a:r>
              <a:rPr lang="en-US" sz="2800" dirty="0"/>
              <a:t>Recall channels may be different than distribution channels</a:t>
            </a:r>
            <a:endParaRPr lang="en-US" sz="2800" dirty="0">
              <a:solidFill>
                <a:srgbClr val="1E6DE2"/>
              </a:solidFill>
            </a:endParaRPr>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13-</a:t>
            </a:r>
            <a:fld id="{7009E24C-F089-43FF-B048-855644F90B95}" type="slidenum">
              <a:rPr lang="en-US"/>
              <a:pPr/>
              <a:t>27</a:t>
            </a:fld>
            <a:endParaRPr lang="en-US"/>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1295400" y="285750"/>
            <a:ext cx="7467600" cy="1009650"/>
          </a:xfrm>
        </p:spPr>
        <p:txBody>
          <a:bodyPr/>
          <a:lstStyle/>
          <a:p>
            <a:r>
              <a:rPr lang="en-US" sz="4000" dirty="0"/>
              <a:t>Federal Agencies Involved with Recalls</a:t>
            </a:r>
          </a:p>
        </p:txBody>
      </p:sp>
      <p:sp>
        <p:nvSpPr>
          <p:cNvPr id="155651" name="Rectangle 3"/>
          <p:cNvSpPr>
            <a:spLocks noGrp="1" noChangeArrowheads="1"/>
          </p:cNvSpPr>
          <p:nvPr>
            <p:ph idx="1"/>
          </p:nvPr>
        </p:nvSpPr>
        <p:spPr>
          <a:xfrm>
            <a:off x="381000" y="1752600"/>
            <a:ext cx="7772400" cy="4133850"/>
          </a:xfrm>
        </p:spPr>
        <p:txBody>
          <a:bodyPr/>
          <a:lstStyle/>
          <a:p>
            <a:r>
              <a:rPr lang="en-US" dirty="0"/>
              <a:t>Food and Drug Administration</a:t>
            </a:r>
          </a:p>
          <a:p>
            <a:r>
              <a:rPr lang="en-US" dirty="0"/>
              <a:t>Consumer Product Safety Commission</a:t>
            </a:r>
          </a:p>
          <a:p>
            <a:r>
              <a:rPr lang="en-US" dirty="0"/>
              <a:t>National Highway Traffic Safety Administration</a:t>
            </a:r>
          </a:p>
          <a:p>
            <a:r>
              <a:rPr lang="en-US" dirty="0"/>
              <a:t>The Food Safety and Inspection Service of the U.S. Department of Agriculture</a:t>
            </a:r>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13-</a:t>
            </a:r>
            <a:fld id="{AFE0A9EA-6EDE-43C4-A8E8-9A3E29D9FD4D}" type="slidenum">
              <a:rPr lang="en-US"/>
              <a:pPr/>
              <a:t>28</a:t>
            </a:fld>
            <a:endParaRPr lang="en-US"/>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r>
              <a:rPr lang="en-US"/>
              <a:t>Product Recalls</a:t>
            </a:r>
          </a:p>
        </p:txBody>
      </p:sp>
      <p:sp>
        <p:nvSpPr>
          <p:cNvPr id="156675" name="Rectangle 3"/>
          <p:cNvSpPr>
            <a:spLocks noGrp="1" noChangeArrowheads="1"/>
          </p:cNvSpPr>
          <p:nvPr>
            <p:ph idx="1"/>
          </p:nvPr>
        </p:nvSpPr>
        <p:spPr/>
        <p:txBody>
          <a:bodyPr/>
          <a:lstStyle/>
          <a:p>
            <a:r>
              <a:rPr lang="en-US"/>
              <a:t>Publicity, Liability, and Fire Drills</a:t>
            </a:r>
          </a:p>
          <a:p>
            <a:r>
              <a:rPr lang="en-US"/>
              <a:t>Batch numbers</a:t>
            </a:r>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13-</a:t>
            </a:r>
            <a:fld id="{4581F8D8-95E9-4E1E-8E11-7B1151A27FA1}" type="slidenum">
              <a:rPr lang="en-US"/>
              <a:pPr/>
              <a:t>29</a:t>
            </a:fld>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r>
              <a:rPr lang="en-US" sz="4000"/>
              <a:t>Learning Objectives</a:t>
            </a:r>
          </a:p>
        </p:txBody>
      </p:sp>
      <p:sp>
        <p:nvSpPr>
          <p:cNvPr id="142339" name="Rectangle 3"/>
          <p:cNvSpPr>
            <a:spLocks noGrp="1" noChangeArrowheads="1"/>
          </p:cNvSpPr>
          <p:nvPr>
            <p:ph idx="1"/>
          </p:nvPr>
        </p:nvSpPr>
        <p:spPr/>
        <p:txBody>
          <a:bodyPr/>
          <a:lstStyle/>
          <a:p>
            <a:r>
              <a:rPr lang="en-US" sz="2800" dirty="0"/>
              <a:t>To understand the use of accounting techniques for logistics system control</a:t>
            </a:r>
          </a:p>
          <a:p>
            <a:r>
              <a:rPr lang="en-US" sz="2800" dirty="0"/>
              <a:t>To examine the worker productivity </a:t>
            </a:r>
            <a:r>
              <a:rPr lang="en-US" sz="2800" dirty="0" smtClean="0"/>
              <a:t>issue</a:t>
            </a:r>
          </a:p>
          <a:p>
            <a:r>
              <a:rPr lang="en-US" sz="2800" dirty="0" smtClean="0"/>
              <a:t>To discuss problems and solutions involved in a product recall</a:t>
            </a:r>
          </a:p>
          <a:p>
            <a:r>
              <a:rPr lang="en-US" sz="2800" dirty="0" smtClean="0"/>
              <a:t>To learn how to reduce pilferage, organized theft, and vulnerability to terrorist activity</a:t>
            </a:r>
          </a:p>
          <a:p>
            <a:pPr>
              <a:buNone/>
            </a:pPr>
            <a:endParaRPr lang="en-US" dirty="0"/>
          </a:p>
          <a:p>
            <a:pPr>
              <a:buFont typeface="Monotype Sorts" pitchFamily="2" charset="2"/>
              <a:buNone/>
            </a:pPr>
            <a:endParaRPr lang="en-US" dirty="0"/>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13-</a:t>
            </a:r>
            <a:fld id="{CCE9B7DB-EAAA-40FA-9F66-FDFFD0078A8D}" type="slidenum">
              <a:rPr lang="en-US"/>
              <a:pPr/>
              <a:t>3</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142338"/>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1295400" y="228600"/>
            <a:ext cx="7467600" cy="1143000"/>
          </a:xfrm>
        </p:spPr>
        <p:txBody>
          <a:bodyPr/>
          <a:lstStyle/>
          <a:p>
            <a:r>
              <a:rPr lang="en-US" sz="4000" dirty="0"/>
              <a:t>Controlling Returned and Salvaged Goods</a:t>
            </a:r>
          </a:p>
        </p:txBody>
      </p:sp>
      <p:sp>
        <p:nvSpPr>
          <p:cNvPr id="157699" name="Rectangle 3"/>
          <p:cNvSpPr>
            <a:spLocks noGrp="1" noChangeArrowheads="1"/>
          </p:cNvSpPr>
          <p:nvPr>
            <p:ph idx="1"/>
          </p:nvPr>
        </p:nvSpPr>
        <p:spPr>
          <a:xfrm>
            <a:off x="533400" y="1752600"/>
            <a:ext cx="7772400" cy="4114800"/>
          </a:xfrm>
        </p:spPr>
        <p:txBody>
          <a:bodyPr/>
          <a:lstStyle/>
          <a:p>
            <a:r>
              <a:rPr lang="en-US" dirty="0"/>
              <a:t>Pilferage and Theft</a:t>
            </a:r>
          </a:p>
          <a:p>
            <a:r>
              <a:rPr lang="en-US" dirty="0"/>
              <a:t>Building security</a:t>
            </a:r>
          </a:p>
          <a:p>
            <a:r>
              <a:rPr lang="en-US" dirty="0"/>
              <a:t>Vehicle security</a:t>
            </a:r>
          </a:p>
          <a:p>
            <a:r>
              <a:rPr lang="en-US" dirty="0"/>
              <a:t>Computer security</a:t>
            </a:r>
          </a:p>
          <a:p>
            <a:r>
              <a:rPr lang="en-US" dirty="0"/>
              <a:t>Document security</a:t>
            </a:r>
          </a:p>
          <a:p>
            <a:r>
              <a:rPr lang="en-US" dirty="0"/>
              <a:t>Product identification number security</a:t>
            </a:r>
          </a:p>
          <a:p>
            <a:r>
              <a:rPr lang="en-US" dirty="0"/>
              <a:t>System security</a:t>
            </a:r>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13-</a:t>
            </a:r>
            <a:fld id="{B291EA10-1CD3-48C3-818F-9F03AF25ADD0}" type="slidenum">
              <a:rPr lang="en-US"/>
              <a:pPr/>
              <a:t>30</a:t>
            </a:fld>
            <a:endParaRPr lang="en-US"/>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r>
              <a:rPr lang="en-US" sz="4000" dirty="0"/>
              <a:t>Additional Controls</a:t>
            </a:r>
          </a:p>
        </p:txBody>
      </p:sp>
      <p:sp>
        <p:nvSpPr>
          <p:cNvPr id="160771" name="Rectangle 3"/>
          <p:cNvSpPr>
            <a:spLocks noGrp="1" noChangeArrowheads="1"/>
          </p:cNvSpPr>
          <p:nvPr>
            <p:ph idx="1"/>
          </p:nvPr>
        </p:nvSpPr>
        <p:spPr/>
        <p:txBody>
          <a:bodyPr/>
          <a:lstStyle/>
          <a:p>
            <a:r>
              <a:rPr lang="en-US"/>
              <a:t>Energy-saving controls</a:t>
            </a:r>
          </a:p>
          <a:p>
            <a:r>
              <a:rPr lang="en-US"/>
              <a:t>Hazardous materials handling</a:t>
            </a:r>
          </a:p>
          <a:p>
            <a:r>
              <a:rPr lang="en-US"/>
              <a:t>Maintaining channel and supply chain integrity</a:t>
            </a:r>
          </a:p>
          <a:p>
            <a:r>
              <a:rPr lang="en-US"/>
              <a:t>Protection against terrorism</a:t>
            </a:r>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13-</a:t>
            </a:r>
            <a:fld id="{AB712565-2126-42F3-8CD6-E446BE276154}" type="slidenum">
              <a:rPr lang="en-US"/>
              <a:pPr/>
              <a:t>31</a:t>
            </a:fld>
            <a:endParaRPr lang="en-U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sz="half" idx="1"/>
          </p:nvPr>
        </p:nvSpPr>
        <p:spPr>
          <a:xfrm>
            <a:off x="609600" y="1905000"/>
            <a:ext cx="8153400" cy="914400"/>
          </a:xfrm>
        </p:spPr>
        <p:txBody>
          <a:bodyPr/>
          <a:lstStyle/>
          <a:p>
            <a:pPr eaLnBrk="1" hangingPunct="1">
              <a:lnSpc>
                <a:spcPct val="90000"/>
              </a:lnSpc>
              <a:spcBef>
                <a:spcPts val="0"/>
              </a:spcBef>
            </a:pPr>
            <a:r>
              <a:rPr lang="en-US" sz="2400" dirty="0" smtClean="0"/>
              <a:t>Located in </a:t>
            </a:r>
            <a:r>
              <a:rPr lang="en-US" sz="2400" dirty="0" smtClean="0"/>
              <a:t>Fargo, N. Dakota</a:t>
            </a:r>
          </a:p>
          <a:p>
            <a:pPr eaLnBrk="1" hangingPunct="1">
              <a:lnSpc>
                <a:spcPct val="90000"/>
              </a:lnSpc>
              <a:spcBef>
                <a:spcPts val="0"/>
              </a:spcBef>
            </a:pPr>
            <a:r>
              <a:rPr lang="en-US" sz="2400" dirty="0" smtClean="0"/>
              <a:t>Warehouses in Atlanta, Boston, Chicago, Denver, LA, Portland, and St. Louis</a:t>
            </a:r>
            <a:endParaRPr lang="en-US" sz="2400" dirty="0" smtClean="0"/>
          </a:p>
        </p:txBody>
      </p:sp>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32</a:t>
            </a:fld>
            <a:endParaRPr lang="en-US" smtClean="0"/>
          </a:p>
        </p:txBody>
      </p:sp>
      <p:sp>
        <p:nvSpPr>
          <p:cNvPr id="27655" name="Text Box 5"/>
          <p:cNvSpPr txBox="1">
            <a:spLocks noChangeArrowheads="1"/>
          </p:cNvSpPr>
          <p:nvPr/>
        </p:nvSpPr>
        <p:spPr bwMode="auto">
          <a:xfrm>
            <a:off x="228600" y="15240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Company Facts:</a:t>
            </a:r>
            <a:endParaRPr lang="en-US" b="1" dirty="0">
              <a:solidFill>
                <a:schemeClr val="accent6"/>
              </a:solidFill>
              <a:latin typeface="Arial" charset="0"/>
              <a:cs typeface="Arial" charset="0"/>
            </a:endParaRPr>
          </a:p>
        </p:txBody>
      </p:sp>
      <p:sp>
        <p:nvSpPr>
          <p:cNvPr id="10" name="Text Box 5"/>
          <p:cNvSpPr txBox="1">
            <a:spLocks noChangeArrowheads="1"/>
          </p:cNvSpPr>
          <p:nvPr/>
        </p:nvSpPr>
        <p:spPr bwMode="auto">
          <a:xfrm>
            <a:off x="228600" y="28956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Products:</a:t>
            </a:r>
            <a:endParaRPr lang="en-US" b="1" dirty="0">
              <a:solidFill>
                <a:schemeClr val="accent6"/>
              </a:solidFill>
              <a:latin typeface="Arial" charset="0"/>
              <a:cs typeface="Arial" charset="0"/>
            </a:endParaRPr>
          </a:p>
        </p:txBody>
      </p:sp>
      <p:sp>
        <p:nvSpPr>
          <p:cNvPr id="13" name="Rectangle 3"/>
          <p:cNvSpPr>
            <a:spLocks noGrp="1" noChangeArrowheads="1"/>
          </p:cNvSpPr>
          <p:nvPr>
            <p:ph sz="half" idx="1"/>
          </p:nvPr>
        </p:nvSpPr>
        <p:spPr>
          <a:xfrm>
            <a:off x="609600" y="3276600"/>
            <a:ext cx="8153400" cy="609600"/>
          </a:xfrm>
        </p:spPr>
        <p:txBody>
          <a:bodyPr/>
          <a:lstStyle/>
          <a:p>
            <a:pPr eaLnBrk="1" hangingPunct="1">
              <a:lnSpc>
                <a:spcPct val="90000"/>
              </a:lnSpc>
            </a:pPr>
            <a:r>
              <a:rPr lang="en-US" sz="2400" dirty="0" smtClean="0"/>
              <a:t>Industrial Freezer (1 size)</a:t>
            </a:r>
            <a:endParaRPr lang="en-US" sz="2400" dirty="0" smtClean="0"/>
          </a:p>
        </p:txBody>
      </p:sp>
      <p:sp>
        <p:nvSpPr>
          <p:cNvPr id="12"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mj-lt"/>
                <a:ea typeface="+mj-ea"/>
                <a:cs typeface="+mj-cs"/>
              </a:rPr>
              <a:t>Case </a:t>
            </a:r>
            <a:r>
              <a:rPr kumimoji="0" lang="en-US" sz="3600" b="0" i="0" u="none" strike="noStrike" kern="0" cap="none" spc="0" normalizeH="0" baseline="0" noProof="0" dirty="0" smtClean="0">
                <a:ln>
                  <a:noFill/>
                </a:ln>
                <a:solidFill>
                  <a:schemeClr val="bg1"/>
                </a:solidFill>
                <a:effectLst/>
                <a:uLnTx/>
                <a:uFillTx/>
                <a:latin typeface="+mj-lt"/>
                <a:ea typeface="+mj-ea"/>
                <a:cs typeface="+mj-cs"/>
              </a:rPr>
              <a:t>13-1 Brant Freezer Company</a:t>
            </a:r>
            <a:endParaRPr kumimoji="0" lang="en-US" sz="3600" b="0"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33</a:t>
            </a:fld>
            <a:endParaRPr lang="en-US" smtClean="0"/>
          </a:p>
        </p:txBody>
      </p:sp>
      <p:sp>
        <p:nvSpPr>
          <p:cNvPr id="12"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mj-lt"/>
                <a:ea typeface="+mj-ea"/>
                <a:cs typeface="+mj-cs"/>
              </a:rPr>
              <a:t>Case </a:t>
            </a:r>
            <a:r>
              <a:rPr kumimoji="0" lang="en-US" sz="3600" b="0" i="0" u="none" strike="noStrike" kern="0" cap="none" spc="0" normalizeH="0" baseline="0" noProof="0" dirty="0" smtClean="0">
                <a:ln>
                  <a:noFill/>
                </a:ln>
                <a:solidFill>
                  <a:schemeClr val="bg1"/>
                </a:solidFill>
                <a:effectLst/>
                <a:uLnTx/>
                <a:uFillTx/>
                <a:latin typeface="+mj-lt"/>
                <a:ea typeface="+mj-ea"/>
                <a:cs typeface="+mj-cs"/>
              </a:rPr>
              <a:t>13-1 Brant Freezer Company</a:t>
            </a:r>
            <a:endParaRPr kumimoji="0" lang="en-US" sz="3600" b="0" i="0" u="none" strike="noStrike" kern="0" cap="none" spc="0" normalizeH="0" baseline="0" noProof="0" dirty="0">
              <a:ln>
                <a:noFill/>
              </a:ln>
              <a:solidFill>
                <a:schemeClr val="bg1"/>
              </a:solidFill>
              <a:effectLst/>
              <a:uLnTx/>
              <a:uFillTx/>
              <a:latin typeface="+mj-lt"/>
              <a:ea typeface="+mj-ea"/>
              <a:cs typeface="+mj-cs"/>
            </a:endParaRPr>
          </a:p>
        </p:txBody>
      </p:sp>
      <p:graphicFrame>
        <p:nvGraphicFramePr>
          <p:cNvPr id="14" name="Table 13"/>
          <p:cNvGraphicFramePr>
            <a:graphicFrameLocks noGrp="1"/>
          </p:cNvGraphicFramePr>
          <p:nvPr/>
        </p:nvGraphicFramePr>
        <p:xfrm>
          <a:off x="152399" y="1905001"/>
          <a:ext cx="8839206" cy="4095695"/>
        </p:xfrm>
        <a:graphic>
          <a:graphicData uri="http://schemas.openxmlformats.org/drawingml/2006/table">
            <a:tbl>
              <a:tblPr/>
              <a:tblGrid>
                <a:gridCol w="982134"/>
                <a:gridCol w="982134"/>
                <a:gridCol w="982134"/>
                <a:gridCol w="982134"/>
                <a:gridCol w="982134"/>
                <a:gridCol w="982134"/>
                <a:gridCol w="982134"/>
                <a:gridCol w="982134"/>
                <a:gridCol w="982134"/>
              </a:tblGrid>
              <a:tr h="264815">
                <a:tc>
                  <a:txBody>
                    <a:bodyPr/>
                    <a:lstStyle/>
                    <a:p>
                      <a:pPr algn="l" fontAlgn="b"/>
                      <a:endParaRPr lang="en-US" sz="1800" b="0" i="0" u="none" strike="noStrike">
                        <a:solidFill>
                          <a:schemeClr val="accent2"/>
                        </a:solidFill>
                        <a:latin typeface="Calibri"/>
                      </a:endParaRPr>
                    </a:p>
                  </a:txBody>
                  <a:tcPr marL="9525" marR="9525" marT="9525" marB="0" anchor="b">
                    <a:lnL>
                      <a:noFill/>
                    </a:lnL>
                    <a:lnR>
                      <a:noFill/>
                    </a:lnR>
                    <a:lnT>
                      <a:noFill/>
                    </a:lnT>
                    <a:lnB>
                      <a:noFill/>
                    </a:lnB>
                  </a:tcPr>
                </a:tc>
                <a:tc gridSpan="4">
                  <a:txBody>
                    <a:bodyPr/>
                    <a:lstStyle/>
                    <a:p>
                      <a:pPr algn="ctr" fontAlgn="b"/>
                      <a:r>
                        <a:rPr lang="en-US" sz="1800" b="0" i="0" u="none" strike="noStrike" dirty="0">
                          <a:solidFill>
                            <a:schemeClr val="accent2"/>
                          </a:solidFill>
                          <a:latin typeface="Calibri"/>
                        </a:rPr>
                        <a:t>2003</a:t>
                      </a:r>
                    </a:p>
                  </a:txBody>
                  <a:tcPr marL="9525" marR="9525" marT="9525" marB="0" anchor="b">
                    <a:lnL>
                      <a:noFill/>
                    </a:lnL>
                    <a:lnR>
                      <a:noFill/>
                    </a:lnR>
                    <a:lnT>
                      <a:noFill/>
                    </a:lnT>
                    <a:lnB>
                      <a:noFill/>
                    </a:lnB>
                  </a:tcPr>
                </a:tc>
                <a:tc hMerge="1">
                  <a:txBody>
                    <a:bodyPr/>
                    <a:lstStyle/>
                    <a:p>
                      <a:pPr algn="l" fontAlgn="b"/>
                      <a:endParaRPr lang="en-US" sz="1800" b="0" i="0" u="none" strike="noStrike" dirty="0">
                        <a:solidFill>
                          <a:schemeClr val="accent2"/>
                        </a:solidFill>
                        <a:latin typeface="Calibri"/>
                      </a:endParaRPr>
                    </a:p>
                  </a:txBody>
                  <a:tcPr marL="9525" marR="9525" marT="9525" marB="0" anchor="b">
                    <a:lnL>
                      <a:noFill/>
                    </a:lnL>
                    <a:lnR>
                      <a:noFill/>
                    </a:lnR>
                    <a:lnT>
                      <a:noFill/>
                    </a:lnT>
                    <a:lnB>
                      <a:noFill/>
                    </a:lnB>
                  </a:tcPr>
                </a:tc>
                <a:tc hMerge="1">
                  <a:txBody>
                    <a:bodyPr/>
                    <a:lstStyle/>
                    <a:p>
                      <a:pPr algn="l" fontAlgn="b"/>
                      <a:endParaRPr lang="en-US" sz="1800" b="0" i="0" u="none" strike="noStrike" dirty="0">
                        <a:solidFill>
                          <a:schemeClr val="accent2"/>
                        </a:solidFill>
                        <a:latin typeface="Calibri"/>
                      </a:endParaRPr>
                    </a:p>
                  </a:txBody>
                  <a:tcPr marL="9525" marR="9525" marT="9525" marB="0" anchor="b">
                    <a:lnL>
                      <a:noFill/>
                    </a:lnL>
                    <a:lnR>
                      <a:noFill/>
                    </a:lnR>
                    <a:lnT>
                      <a:noFill/>
                    </a:lnT>
                    <a:lnB>
                      <a:noFill/>
                    </a:lnB>
                  </a:tcPr>
                </a:tc>
                <a:tc hMerge="1">
                  <a:txBody>
                    <a:bodyPr/>
                    <a:lstStyle/>
                    <a:p>
                      <a:pPr algn="l" fontAlgn="b"/>
                      <a:endParaRPr lang="en-US" sz="1800" b="0" i="0" u="none" strike="noStrike" dirty="0">
                        <a:solidFill>
                          <a:schemeClr val="accent2"/>
                        </a:solidFill>
                        <a:latin typeface="Calibri"/>
                      </a:endParaRPr>
                    </a:p>
                  </a:txBody>
                  <a:tcPr marL="9525" marR="9525" marT="9525" marB="0" anchor="b">
                    <a:lnL>
                      <a:noFill/>
                    </a:lnL>
                    <a:lnR>
                      <a:noFill/>
                    </a:lnR>
                    <a:lnT>
                      <a:noFill/>
                    </a:lnT>
                    <a:lnB>
                      <a:noFill/>
                    </a:lnB>
                  </a:tcPr>
                </a:tc>
                <a:tc gridSpan="4">
                  <a:txBody>
                    <a:bodyPr/>
                    <a:lstStyle/>
                    <a:p>
                      <a:pPr algn="ctr" fontAlgn="b"/>
                      <a:r>
                        <a:rPr lang="en-US" sz="1800" b="0" i="0" u="none" strike="noStrike" dirty="0">
                          <a:solidFill>
                            <a:schemeClr val="accent2"/>
                          </a:solidFill>
                          <a:latin typeface="Calibri"/>
                        </a:rPr>
                        <a:t>2004</a:t>
                      </a:r>
                    </a:p>
                  </a:txBody>
                  <a:tcPr marL="9525" marR="9525" marT="9525" marB="0" anchor="b">
                    <a:lnL>
                      <a:noFill/>
                    </a:lnL>
                    <a:lnR>
                      <a:noFill/>
                    </a:lnR>
                    <a:lnT>
                      <a:noFill/>
                    </a:lnT>
                    <a:lnB>
                      <a:noFill/>
                    </a:lnB>
                  </a:tcPr>
                </a:tc>
                <a:tc hMerge="1">
                  <a:txBody>
                    <a:bodyPr/>
                    <a:lstStyle/>
                    <a:p>
                      <a:pPr algn="l" fontAlgn="b"/>
                      <a:endParaRPr lang="en-US" sz="1800" b="0" i="0" u="none" strike="noStrike" dirty="0">
                        <a:solidFill>
                          <a:schemeClr val="accent2"/>
                        </a:solidFill>
                        <a:latin typeface="Calibri"/>
                      </a:endParaRPr>
                    </a:p>
                  </a:txBody>
                  <a:tcPr marL="9525" marR="9525" marT="9525" marB="0" anchor="b">
                    <a:lnL>
                      <a:noFill/>
                    </a:lnL>
                    <a:lnR>
                      <a:noFill/>
                    </a:lnR>
                    <a:lnT>
                      <a:noFill/>
                    </a:lnT>
                    <a:lnB>
                      <a:noFill/>
                    </a:lnB>
                  </a:tcPr>
                </a:tc>
                <a:tc hMerge="1">
                  <a:txBody>
                    <a:bodyPr/>
                    <a:lstStyle/>
                    <a:p>
                      <a:pPr algn="l" fontAlgn="b"/>
                      <a:endParaRPr lang="en-US" sz="1800" b="0" i="0" u="none" strike="noStrike" dirty="0">
                        <a:solidFill>
                          <a:schemeClr val="accent2"/>
                        </a:solidFill>
                        <a:latin typeface="Calibri"/>
                      </a:endParaRPr>
                    </a:p>
                  </a:txBody>
                  <a:tcPr marL="9525" marR="9525" marT="9525" marB="0" anchor="b">
                    <a:lnL>
                      <a:noFill/>
                    </a:lnL>
                    <a:lnR>
                      <a:noFill/>
                    </a:lnR>
                    <a:lnT>
                      <a:noFill/>
                    </a:lnT>
                    <a:lnB>
                      <a:noFill/>
                    </a:lnB>
                  </a:tcPr>
                </a:tc>
                <a:tc hMerge="1">
                  <a:txBody>
                    <a:bodyPr/>
                    <a:lstStyle/>
                    <a:p>
                      <a:pPr algn="l" fontAlgn="b"/>
                      <a:endParaRPr lang="en-US" sz="1800" b="0" i="0" u="none" strike="noStrike" dirty="0">
                        <a:solidFill>
                          <a:schemeClr val="accent2"/>
                        </a:solidFill>
                        <a:latin typeface="Calibri"/>
                      </a:endParaRPr>
                    </a:p>
                  </a:txBody>
                  <a:tcPr marL="9525" marR="9525" marT="9525" marB="0" anchor="b">
                    <a:lnL>
                      <a:noFill/>
                    </a:lnL>
                    <a:lnR>
                      <a:noFill/>
                    </a:lnR>
                    <a:lnT>
                      <a:noFill/>
                    </a:lnT>
                    <a:lnB>
                      <a:noFill/>
                    </a:lnB>
                  </a:tcPr>
                </a:tc>
              </a:tr>
              <a:tr h="381185">
                <a:tc>
                  <a:txBody>
                    <a:bodyPr/>
                    <a:lstStyle/>
                    <a:p>
                      <a:pPr algn="l" fontAlgn="b"/>
                      <a:endParaRPr lang="en-US" sz="1800" b="0" i="0" u="none" strike="noStrike" dirty="0">
                        <a:solidFill>
                          <a:schemeClr val="accent2"/>
                        </a:solidFill>
                        <a:latin typeface="Calibri"/>
                      </a:endParaRPr>
                    </a:p>
                  </a:txBody>
                  <a:tcPr marL="9525" marR="9525" marT="9525" marB="0" anchor="b">
                    <a:lnL>
                      <a:noFill/>
                    </a:lnL>
                    <a:lnR>
                      <a:noFill/>
                    </a:lnR>
                    <a:lnT>
                      <a:noFill/>
                    </a:lnT>
                    <a:lnB>
                      <a:noFill/>
                    </a:lnB>
                  </a:tcPr>
                </a:tc>
                <a:tc gridSpan="2">
                  <a:txBody>
                    <a:bodyPr/>
                    <a:lstStyle/>
                    <a:p>
                      <a:pPr algn="ctr" fontAlgn="b"/>
                      <a:r>
                        <a:rPr lang="en-US" sz="1800" b="0" i="0" u="none" strike="noStrike" dirty="0">
                          <a:solidFill>
                            <a:schemeClr val="accent2"/>
                          </a:solidFill>
                          <a:latin typeface="Calibri"/>
                        </a:rPr>
                        <a:t>Units Shipped</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ctr" fontAlgn="b"/>
                      <a:r>
                        <a:rPr lang="en-US" sz="1800" b="0" i="0" u="none" strike="noStrike" dirty="0">
                          <a:solidFill>
                            <a:schemeClr val="accent2"/>
                          </a:solidFill>
                          <a:latin typeface="Calibri"/>
                        </a:rPr>
                        <a:t>Warehouse Costs</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ctr" fontAlgn="b"/>
                      <a:r>
                        <a:rPr lang="en-US" sz="1800" b="0" i="0" u="none" strike="noStrike" dirty="0">
                          <a:solidFill>
                            <a:schemeClr val="accent2"/>
                          </a:solidFill>
                          <a:latin typeface="Calibri"/>
                        </a:rPr>
                        <a:t>Units Shipped</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ctr" fontAlgn="b"/>
                      <a:r>
                        <a:rPr lang="en-US" sz="1800" b="0" i="0" u="none" strike="noStrike" dirty="0">
                          <a:solidFill>
                            <a:schemeClr val="accent2"/>
                          </a:solidFill>
                          <a:latin typeface="Calibri"/>
                        </a:rPr>
                        <a:t>Warehouse Costs</a:t>
                      </a:r>
                    </a:p>
                  </a:txBody>
                  <a:tcPr marL="9525" marR="9525" marT="9525" marB="0" anchor="b">
                    <a:lnL>
                      <a:noFill/>
                    </a:lnL>
                    <a:lnR>
                      <a:noFill/>
                    </a:lnR>
                    <a:lnT>
                      <a:noFill/>
                    </a:lnT>
                    <a:lnB>
                      <a:noFill/>
                    </a:lnB>
                  </a:tcPr>
                </a:tc>
                <a:tc hMerge="1">
                  <a:txBody>
                    <a:bodyPr/>
                    <a:lstStyle/>
                    <a:p>
                      <a:endParaRPr lang="en-US"/>
                    </a:p>
                  </a:txBody>
                  <a:tcPr/>
                </a:tc>
              </a:tr>
              <a:tr h="381185">
                <a:tc>
                  <a:txBody>
                    <a:bodyPr/>
                    <a:lstStyle/>
                    <a:p>
                      <a:pPr algn="l" fontAlgn="b"/>
                      <a:endParaRPr lang="en-US" sz="1800" b="0" i="0" u="none" strike="noStrike" dirty="0">
                        <a:solidFill>
                          <a:schemeClr val="accent2"/>
                        </a:solidFill>
                        <a:latin typeface="Calibri"/>
                      </a:endParaRP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2"/>
                          </a:solidFill>
                          <a:latin typeface="Calibri"/>
                        </a:rPr>
                        <a:t>12 Mo.</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2"/>
                          </a:solidFill>
                          <a:latin typeface="Calibri"/>
                        </a:rPr>
                        <a:t>5 Mo.</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2"/>
                          </a:solidFill>
                          <a:latin typeface="Calibri"/>
                        </a:rPr>
                        <a:t>12 Mo.</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2"/>
                          </a:solidFill>
                          <a:latin typeface="Calibri"/>
                        </a:rPr>
                        <a:t>5 Mo.</a:t>
                      </a:r>
                    </a:p>
                  </a:txBody>
                  <a:tcPr marL="9525" marR="9525" marT="9525" marB="0" anchor="b">
                    <a:lnL>
                      <a:noFill/>
                    </a:lnL>
                    <a:lnR>
                      <a:noFill/>
                    </a:lnR>
                    <a:lnT>
                      <a:noFill/>
                    </a:lnT>
                    <a:lnB>
                      <a:noFill/>
                    </a:lnB>
                  </a:tcPr>
                </a:tc>
                <a:tc>
                  <a:txBody>
                    <a:bodyPr/>
                    <a:lstStyle/>
                    <a:p>
                      <a:pPr algn="ctr" fontAlgn="b"/>
                      <a:r>
                        <a:rPr lang="en-US" sz="1800" b="0" i="0" u="none" strike="noStrike">
                          <a:solidFill>
                            <a:schemeClr val="accent2"/>
                          </a:solidFill>
                          <a:latin typeface="Calibri"/>
                        </a:rPr>
                        <a:t>12 Mo.</a:t>
                      </a:r>
                    </a:p>
                  </a:txBody>
                  <a:tcPr marL="9525" marR="9525" marT="9525" marB="0" anchor="b">
                    <a:lnL>
                      <a:noFill/>
                    </a:lnL>
                    <a:lnR>
                      <a:noFill/>
                    </a:lnR>
                    <a:lnT>
                      <a:noFill/>
                    </a:lnT>
                    <a:lnB>
                      <a:noFill/>
                    </a:lnB>
                  </a:tcPr>
                </a:tc>
                <a:tc>
                  <a:txBody>
                    <a:bodyPr/>
                    <a:lstStyle/>
                    <a:p>
                      <a:pPr algn="ctr" fontAlgn="b"/>
                      <a:r>
                        <a:rPr lang="en-US" sz="1800" b="0" i="0" u="none" strike="noStrike">
                          <a:solidFill>
                            <a:schemeClr val="accent2"/>
                          </a:solidFill>
                          <a:latin typeface="Calibri"/>
                        </a:rPr>
                        <a:t>5 Mo.</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2"/>
                          </a:solidFill>
                          <a:latin typeface="Calibri"/>
                        </a:rPr>
                        <a:t>12 Mo.</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2"/>
                          </a:solidFill>
                          <a:latin typeface="Calibri"/>
                        </a:rPr>
                        <a:t>5 Mo.</a:t>
                      </a:r>
                    </a:p>
                  </a:txBody>
                  <a:tcPr marL="9525" marR="9525" marT="9525" marB="0" anchor="b">
                    <a:lnL>
                      <a:noFill/>
                    </a:lnL>
                    <a:lnR>
                      <a:noFill/>
                    </a:lnR>
                    <a:lnT>
                      <a:noFill/>
                    </a:lnT>
                    <a:lnB>
                      <a:noFill/>
                    </a:lnB>
                  </a:tcPr>
                </a:tc>
              </a:tr>
              <a:tr h="381185">
                <a:tc>
                  <a:txBody>
                    <a:bodyPr/>
                    <a:lstStyle/>
                    <a:p>
                      <a:pPr algn="l" fontAlgn="b"/>
                      <a:r>
                        <a:rPr lang="en-US" sz="1800" b="0" i="0" u="none" strike="noStrike">
                          <a:solidFill>
                            <a:schemeClr val="accent2"/>
                          </a:solidFill>
                          <a:latin typeface="Calibri"/>
                        </a:rPr>
                        <a:t>Atlanta</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17,431</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4,080</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156,830</a:t>
                      </a:r>
                    </a:p>
                  </a:txBody>
                  <a:tcPr marL="9525" marR="9525" marT="9525" marB="0" anchor="b">
                    <a:lnL>
                      <a:noFill/>
                    </a:lnL>
                    <a:lnR>
                      <a:noFill/>
                    </a:lnR>
                    <a:lnT>
                      <a:noFill/>
                    </a:lnT>
                    <a:lnB>
                      <a:noFill/>
                    </a:lnB>
                  </a:tcPr>
                </a:tc>
                <a:tc>
                  <a:txBody>
                    <a:bodyPr/>
                    <a:lstStyle/>
                    <a:p>
                      <a:pPr algn="r" fontAlgn="b"/>
                      <a:r>
                        <a:rPr lang="en-US" sz="1800" b="0" i="0" u="none" strike="noStrike" dirty="0">
                          <a:solidFill>
                            <a:schemeClr val="accent2"/>
                          </a:solidFill>
                          <a:latin typeface="Calibri"/>
                        </a:rPr>
                        <a:t>35,890</a:t>
                      </a:r>
                    </a:p>
                  </a:txBody>
                  <a:tcPr marL="9525" marR="9525" marT="9525" marB="0" anchor="b">
                    <a:lnL>
                      <a:noFill/>
                    </a:lnL>
                    <a:lnR>
                      <a:noFill/>
                    </a:lnR>
                    <a:lnT>
                      <a:noFill/>
                    </a:lnT>
                    <a:lnB>
                      <a:noFill/>
                    </a:lnB>
                  </a:tcPr>
                </a:tc>
                <a:tc>
                  <a:txBody>
                    <a:bodyPr/>
                    <a:lstStyle/>
                    <a:p>
                      <a:pPr algn="r" fontAlgn="b"/>
                      <a:r>
                        <a:rPr lang="en-US" sz="1800" b="0" i="0" u="none" strike="noStrike" dirty="0">
                          <a:solidFill>
                            <a:schemeClr val="accent2"/>
                          </a:solidFill>
                          <a:latin typeface="Calibri"/>
                        </a:rPr>
                        <a:t>18,000</a:t>
                      </a:r>
                    </a:p>
                  </a:txBody>
                  <a:tcPr marL="9525" marR="9525" marT="9525" marB="0" anchor="b">
                    <a:lnL>
                      <a:noFill/>
                    </a:lnL>
                    <a:lnR>
                      <a:noFill/>
                    </a:lnR>
                    <a:lnT>
                      <a:noFill/>
                    </a:lnT>
                    <a:lnB>
                      <a:noFill/>
                    </a:lnB>
                  </a:tcPr>
                </a:tc>
                <a:tc>
                  <a:txBody>
                    <a:bodyPr/>
                    <a:lstStyle/>
                    <a:p>
                      <a:pPr algn="r" fontAlgn="b"/>
                      <a:r>
                        <a:rPr lang="en-US" sz="1800" b="0" i="0" u="none" strike="noStrike" dirty="0">
                          <a:solidFill>
                            <a:schemeClr val="accent2"/>
                          </a:solidFill>
                          <a:latin typeface="Calibri"/>
                        </a:rPr>
                        <a:t>4,035</a:t>
                      </a:r>
                    </a:p>
                  </a:txBody>
                  <a:tcPr marL="9525" marR="9525" marT="9525" marB="0" anchor="b">
                    <a:lnL>
                      <a:noFill/>
                    </a:lnL>
                    <a:lnR>
                      <a:noFill/>
                    </a:lnR>
                    <a:lnT>
                      <a:noFill/>
                    </a:lnT>
                    <a:lnB>
                      <a:noFill/>
                    </a:lnB>
                  </a:tcPr>
                </a:tc>
                <a:tc>
                  <a:txBody>
                    <a:bodyPr/>
                    <a:lstStyle/>
                    <a:p>
                      <a:pPr algn="r" fontAlgn="b"/>
                      <a:r>
                        <a:rPr lang="en-US" sz="1800" b="0" i="0" u="none" strike="noStrike" dirty="0">
                          <a:solidFill>
                            <a:schemeClr val="accent2"/>
                          </a:solidFill>
                          <a:latin typeface="Calibri"/>
                        </a:rPr>
                        <a:t>178,000</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40,228</a:t>
                      </a:r>
                    </a:p>
                  </a:txBody>
                  <a:tcPr marL="9525" marR="9525" marT="9525" marB="0" anchor="b">
                    <a:lnL>
                      <a:noFill/>
                    </a:lnL>
                    <a:lnR>
                      <a:noFill/>
                    </a:lnR>
                    <a:lnT>
                      <a:noFill/>
                    </a:lnT>
                    <a:lnB>
                      <a:noFill/>
                    </a:lnB>
                  </a:tcPr>
                </a:tc>
              </a:tr>
              <a:tr h="381185">
                <a:tc>
                  <a:txBody>
                    <a:bodyPr/>
                    <a:lstStyle/>
                    <a:p>
                      <a:pPr algn="l" fontAlgn="b"/>
                      <a:r>
                        <a:rPr lang="en-US" sz="1800" b="0" i="0" u="none" strike="noStrike">
                          <a:solidFill>
                            <a:schemeClr val="accent2"/>
                          </a:solidFill>
                          <a:latin typeface="Calibri"/>
                        </a:rPr>
                        <a:t>Boston</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6,920</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3,061</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63,417</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27,915</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7,200</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3,119</a:t>
                      </a:r>
                    </a:p>
                  </a:txBody>
                  <a:tcPr marL="9525" marR="9525" marT="9525" marB="0" anchor="b">
                    <a:lnL>
                      <a:noFill/>
                    </a:lnL>
                    <a:lnR>
                      <a:noFill/>
                    </a:lnR>
                    <a:lnT>
                      <a:noFill/>
                    </a:lnT>
                    <a:lnB>
                      <a:noFill/>
                    </a:lnB>
                  </a:tcPr>
                </a:tc>
                <a:tc>
                  <a:txBody>
                    <a:bodyPr/>
                    <a:lstStyle/>
                    <a:p>
                      <a:pPr algn="r" fontAlgn="b"/>
                      <a:r>
                        <a:rPr lang="en-US" sz="1800" b="0" i="0" u="none" strike="noStrike" dirty="0">
                          <a:solidFill>
                            <a:schemeClr val="accent2"/>
                          </a:solidFill>
                          <a:latin typeface="Calibri"/>
                        </a:rPr>
                        <a:t>73,000</a:t>
                      </a:r>
                    </a:p>
                  </a:txBody>
                  <a:tcPr marL="9525" marR="9525" marT="9525" marB="0" anchor="b">
                    <a:lnL>
                      <a:noFill/>
                    </a:lnL>
                    <a:lnR>
                      <a:noFill/>
                    </a:lnR>
                    <a:lnT>
                      <a:noFill/>
                    </a:lnT>
                    <a:lnB>
                      <a:noFill/>
                    </a:lnB>
                  </a:tcPr>
                </a:tc>
                <a:tc>
                  <a:txBody>
                    <a:bodyPr/>
                    <a:lstStyle/>
                    <a:p>
                      <a:pPr algn="r" fontAlgn="b"/>
                      <a:r>
                        <a:rPr lang="en-US" sz="1800" b="0" i="0" u="none" strike="noStrike" dirty="0">
                          <a:solidFill>
                            <a:schemeClr val="accent2"/>
                          </a:solidFill>
                          <a:latin typeface="Calibri"/>
                        </a:rPr>
                        <a:t>29,416</a:t>
                      </a:r>
                    </a:p>
                  </a:txBody>
                  <a:tcPr marL="9525" marR="9525" marT="9525" marB="0" anchor="b">
                    <a:lnL>
                      <a:noFill/>
                    </a:lnL>
                    <a:lnR>
                      <a:noFill/>
                    </a:lnR>
                    <a:lnT>
                      <a:noFill/>
                    </a:lnT>
                    <a:lnB>
                      <a:noFill/>
                    </a:lnB>
                  </a:tcPr>
                </a:tc>
              </a:tr>
              <a:tr h="381185">
                <a:tc>
                  <a:txBody>
                    <a:bodyPr/>
                    <a:lstStyle/>
                    <a:p>
                      <a:pPr algn="l" fontAlgn="b"/>
                      <a:r>
                        <a:rPr lang="en-US" sz="1800" b="0" i="0" u="none" strike="noStrike">
                          <a:solidFill>
                            <a:schemeClr val="accent2"/>
                          </a:solidFill>
                          <a:latin typeface="Calibri"/>
                        </a:rPr>
                        <a:t>Chicago</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28,104</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14,621</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246,315</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131,618</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30,000</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15,230</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285,000</a:t>
                      </a:r>
                    </a:p>
                  </a:txBody>
                  <a:tcPr marL="9525" marR="9525" marT="9525" marB="0" anchor="b">
                    <a:lnL>
                      <a:noFill/>
                    </a:lnL>
                    <a:lnR>
                      <a:noFill/>
                    </a:lnR>
                    <a:lnT>
                      <a:noFill/>
                    </a:lnT>
                    <a:lnB>
                      <a:noFill/>
                    </a:lnB>
                  </a:tcPr>
                </a:tc>
                <a:tc>
                  <a:txBody>
                    <a:bodyPr/>
                    <a:lstStyle/>
                    <a:p>
                      <a:pPr algn="r" fontAlgn="b"/>
                      <a:r>
                        <a:rPr lang="en-US" sz="1800" b="0" i="0" u="none" strike="noStrike" dirty="0">
                          <a:solidFill>
                            <a:schemeClr val="accent2"/>
                          </a:solidFill>
                          <a:latin typeface="Calibri"/>
                        </a:rPr>
                        <a:t>141,222</a:t>
                      </a:r>
                    </a:p>
                  </a:txBody>
                  <a:tcPr marL="9525" marR="9525" marT="9525" marB="0" anchor="b">
                    <a:lnL>
                      <a:noFill/>
                    </a:lnL>
                    <a:lnR>
                      <a:noFill/>
                    </a:lnR>
                    <a:lnT>
                      <a:noFill/>
                    </a:lnT>
                    <a:lnB>
                      <a:noFill/>
                    </a:lnB>
                  </a:tcPr>
                </a:tc>
              </a:tr>
              <a:tr h="381185">
                <a:tc>
                  <a:txBody>
                    <a:bodyPr/>
                    <a:lstStyle/>
                    <a:p>
                      <a:pPr algn="l" fontAlgn="b"/>
                      <a:r>
                        <a:rPr lang="en-US" sz="1800" b="0" i="0" u="none" strike="noStrike">
                          <a:solidFill>
                            <a:schemeClr val="accent2"/>
                          </a:solidFill>
                          <a:latin typeface="Calibri"/>
                        </a:rPr>
                        <a:t>Denver</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3,021</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1,005</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28,019</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8,600</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3,100</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1,421</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31,000</a:t>
                      </a:r>
                    </a:p>
                  </a:txBody>
                  <a:tcPr marL="9525" marR="9525" marT="9525" marB="0" anchor="b">
                    <a:lnL>
                      <a:noFill/>
                    </a:lnL>
                    <a:lnR>
                      <a:noFill/>
                    </a:lnR>
                    <a:lnT>
                      <a:noFill/>
                    </a:lnT>
                    <a:lnB>
                      <a:noFill/>
                    </a:lnB>
                  </a:tcPr>
                </a:tc>
                <a:tc>
                  <a:txBody>
                    <a:bodyPr/>
                    <a:lstStyle/>
                    <a:p>
                      <a:pPr algn="r" fontAlgn="b"/>
                      <a:r>
                        <a:rPr lang="en-US" sz="1800" b="0" i="0" u="none" strike="noStrike" dirty="0">
                          <a:solidFill>
                            <a:schemeClr val="accent2"/>
                          </a:solidFill>
                          <a:latin typeface="Calibri"/>
                        </a:rPr>
                        <a:t>14,900</a:t>
                      </a:r>
                    </a:p>
                  </a:txBody>
                  <a:tcPr marL="9525" marR="9525" marT="9525" marB="0" anchor="b">
                    <a:lnL>
                      <a:noFill/>
                    </a:lnL>
                    <a:lnR>
                      <a:noFill/>
                    </a:lnR>
                    <a:lnT>
                      <a:noFill/>
                    </a:lnT>
                    <a:lnB>
                      <a:noFill/>
                    </a:lnB>
                  </a:tcPr>
                </a:tc>
              </a:tr>
              <a:tr h="381185">
                <a:tc>
                  <a:txBody>
                    <a:bodyPr/>
                    <a:lstStyle/>
                    <a:p>
                      <a:pPr algn="l" fontAlgn="b"/>
                      <a:r>
                        <a:rPr lang="en-US" sz="1800" b="0" i="0" u="none" strike="noStrike">
                          <a:solidFill>
                            <a:schemeClr val="accent2"/>
                          </a:solidFill>
                          <a:latin typeface="Calibri"/>
                        </a:rPr>
                        <a:t>Fargo</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2,016</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980</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16,411</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8,883</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2,000</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804</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17,000</a:t>
                      </a:r>
                    </a:p>
                  </a:txBody>
                  <a:tcPr marL="9525" marR="9525" marT="9525" marB="0" anchor="b">
                    <a:lnL>
                      <a:noFill/>
                    </a:lnL>
                    <a:lnR>
                      <a:noFill/>
                    </a:lnR>
                    <a:lnT>
                      <a:noFill/>
                    </a:lnT>
                    <a:lnB>
                      <a:noFill/>
                    </a:lnB>
                  </a:tcPr>
                </a:tc>
                <a:tc>
                  <a:txBody>
                    <a:bodyPr/>
                    <a:lstStyle/>
                    <a:p>
                      <a:pPr algn="r" fontAlgn="b"/>
                      <a:r>
                        <a:rPr lang="en-US" sz="1800" b="0" i="0" u="none" strike="noStrike" dirty="0">
                          <a:solidFill>
                            <a:schemeClr val="accent2"/>
                          </a:solidFill>
                          <a:latin typeface="Calibri"/>
                        </a:rPr>
                        <a:t>9,605</a:t>
                      </a:r>
                    </a:p>
                  </a:txBody>
                  <a:tcPr marL="9525" marR="9525" marT="9525" marB="0" anchor="b">
                    <a:lnL>
                      <a:noFill/>
                    </a:lnL>
                    <a:lnR>
                      <a:noFill/>
                    </a:lnR>
                    <a:lnT>
                      <a:noFill/>
                    </a:lnT>
                    <a:lnB>
                      <a:noFill/>
                    </a:lnB>
                  </a:tcPr>
                </a:tc>
              </a:tr>
              <a:tr h="381185">
                <a:tc>
                  <a:txBody>
                    <a:bodyPr/>
                    <a:lstStyle/>
                    <a:p>
                      <a:pPr algn="l" fontAlgn="b"/>
                      <a:r>
                        <a:rPr lang="en-US" sz="1800" b="0" i="0" u="none" strike="noStrike">
                          <a:solidFill>
                            <a:schemeClr val="accent2"/>
                          </a:solidFill>
                          <a:latin typeface="Calibri"/>
                        </a:rPr>
                        <a:t>LA</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16,491</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11,431</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151,975</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109,690</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17,000</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9,444</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176,000</a:t>
                      </a:r>
                    </a:p>
                  </a:txBody>
                  <a:tcPr marL="9525" marR="9525" marT="9525" marB="0" anchor="b">
                    <a:lnL>
                      <a:noFill/>
                    </a:lnL>
                    <a:lnR>
                      <a:noFill/>
                    </a:lnR>
                    <a:lnT>
                      <a:noFill/>
                    </a:lnT>
                    <a:lnB>
                      <a:noFill/>
                    </a:lnB>
                  </a:tcPr>
                </a:tc>
                <a:tc>
                  <a:txBody>
                    <a:bodyPr/>
                    <a:lstStyle/>
                    <a:p>
                      <a:pPr algn="r" fontAlgn="b"/>
                      <a:r>
                        <a:rPr lang="en-US" sz="1800" b="0" i="0" u="none" strike="noStrike" dirty="0">
                          <a:solidFill>
                            <a:schemeClr val="accent2"/>
                          </a:solidFill>
                          <a:latin typeface="Calibri"/>
                        </a:rPr>
                        <a:t>93,280</a:t>
                      </a:r>
                    </a:p>
                  </a:txBody>
                  <a:tcPr marL="9525" marR="9525" marT="9525" marB="0" anchor="b">
                    <a:lnL>
                      <a:noFill/>
                    </a:lnL>
                    <a:lnR>
                      <a:noFill/>
                    </a:lnR>
                    <a:lnT>
                      <a:noFill/>
                    </a:lnT>
                    <a:lnB>
                      <a:noFill/>
                    </a:lnB>
                  </a:tcPr>
                </a:tc>
              </a:tr>
              <a:tr h="381185">
                <a:tc>
                  <a:txBody>
                    <a:bodyPr/>
                    <a:lstStyle/>
                    <a:p>
                      <a:pPr algn="l" fontAlgn="b"/>
                      <a:r>
                        <a:rPr lang="en-US" sz="1800" b="0" i="0" u="none" strike="noStrike">
                          <a:solidFill>
                            <a:schemeClr val="accent2"/>
                          </a:solidFill>
                          <a:latin typeface="Calibri"/>
                        </a:rPr>
                        <a:t>Portland</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8,333</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4,028</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73,015</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36,021</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9,000</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4,600</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85,000</a:t>
                      </a:r>
                    </a:p>
                  </a:txBody>
                  <a:tcPr marL="9525" marR="9525" marT="9525" marB="0" anchor="b">
                    <a:lnL>
                      <a:noFill/>
                    </a:lnL>
                    <a:lnR>
                      <a:noFill/>
                    </a:lnR>
                    <a:lnT>
                      <a:noFill/>
                    </a:lnT>
                    <a:lnB>
                      <a:noFill/>
                    </a:lnB>
                  </a:tcPr>
                </a:tc>
                <a:tc>
                  <a:txBody>
                    <a:bodyPr/>
                    <a:lstStyle/>
                    <a:p>
                      <a:pPr algn="r" fontAlgn="b"/>
                      <a:r>
                        <a:rPr lang="en-US" sz="1800" b="0" i="0" u="none" strike="noStrike" dirty="0">
                          <a:solidFill>
                            <a:schemeClr val="accent2"/>
                          </a:solidFill>
                          <a:latin typeface="Calibri"/>
                        </a:rPr>
                        <a:t>42,616</a:t>
                      </a:r>
                    </a:p>
                  </a:txBody>
                  <a:tcPr marL="9525" marR="9525" marT="9525" marB="0" anchor="b">
                    <a:lnL>
                      <a:noFill/>
                    </a:lnL>
                    <a:lnR>
                      <a:noFill/>
                    </a:lnR>
                    <a:lnT>
                      <a:noFill/>
                    </a:lnT>
                    <a:lnB>
                      <a:noFill/>
                    </a:lnB>
                  </a:tcPr>
                </a:tc>
              </a:tr>
              <a:tr h="381185">
                <a:tc>
                  <a:txBody>
                    <a:bodyPr/>
                    <a:lstStyle/>
                    <a:p>
                      <a:pPr algn="l" fontAlgn="b"/>
                      <a:r>
                        <a:rPr lang="en-US" sz="1800" b="0" i="0" u="none" strike="noStrike">
                          <a:solidFill>
                            <a:schemeClr val="accent2"/>
                          </a:solidFill>
                          <a:latin typeface="Calibri"/>
                        </a:rPr>
                        <a:t>St. Louis</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5,921</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2,331</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51,819</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23,232</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8,000</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2,116</a:t>
                      </a:r>
                    </a:p>
                  </a:txBody>
                  <a:tcPr marL="9525" marR="9525" marT="9525" marB="0" anchor="b">
                    <a:lnL>
                      <a:noFill/>
                    </a:lnL>
                    <a:lnR>
                      <a:noFill/>
                    </a:lnR>
                    <a:lnT>
                      <a:noFill/>
                    </a:lnT>
                    <a:lnB>
                      <a:noFill/>
                    </a:lnB>
                  </a:tcPr>
                </a:tc>
                <a:tc>
                  <a:txBody>
                    <a:bodyPr/>
                    <a:lstStyle/>
                    <a:p>
                      <a:pPr algn="r" fontAlgn="b"/>
                      <a:r>
                        <a:rPr lang="en-US" sz="1800" b="0" i="0" u="none" strike="noStrike">
                          <a:solidFill>
                            <a:schemeClr val="accent2"/>
                          </a:solidFill>
                          <a:latin typeface="Calibri"/>
                        </a:rPr>
                        <a:t>56,000</a:t>
                      </a:r>
                    </a:p>
                  </a:txBody>
                  <a:tcPr marL="9525" marR="9525" marT="9525" marB="0" anchor="b">
                    <a:lnL>
                      <a:noFill/>
                    </a:lnL>
                    <a:lnR>
                      <a:noFill/>
                    </a:lnR>
                    <a:lnT>
                      <a:noFill/>
                    </a:lnT>
                    <a:lnB>
                      <a:noFill/>
                    </a:lnB>
                  </a:tcPr>
                </a:tc>
                <a:tc>
                  <a:txBody>
                    <a:bodyPr/>
                    <a:lstStyle/>
                    <a:p>
                      <a:pPr algn="r" fontAlgn="b"/>
                      <a:r>
                        <a:rPr lang="en-US" sz="1800" b="0" i="0" u="none" strike="noStrike" dirty="0">
                          <a:solidFill>
                            <a:schemeClr val="accent2"/>
                          </a:solidFill>
                          <a:latin typeface="Calibri"/>
                        </a:rPr>
                        <a:t>19,191</a:t>
                      </a:r>
                    </a:p>
                  </a:txBody>
                  <a:tcPr marL="9525" marR="9525" marT="9525" marB="0" anchor="b">
                    <a:lnL>
                      <a:noFill/>
                    </a:lnL>
                    <a:lnR>
                      <a:noFill/>
                    </a:lnR>
                    <a:lnT>
                      <a:noFill/>
                    </a:lnT>
                    <a:lnB>
                      <a:noFill/>
                    </a:lnB>
                  </a:tcPr>
                </a:tc>
              </a:tr>
            </a:tbl>
          </a:graphicData>
        </a:graphic>
      </p:graphicFrame>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sz="half" idx="1"/>
          </p:nvPr>
        </p:nvSpPr>
        <p:spPr>
          <a:xfrm>
            <a:off x="457200" y="1905000"/>
            <a:ext cx="8305800" cy="4114800"/>
          </a:xfrm>
        </p:spPr>
        <p:txBody>
          <a:bodyPr/>
          <a:lstStyle/>
          <a:p>
            <a:pPr marL="457200" indent="-457200" eaLnBrk="1" hangingPunct="1">
              <a:lnSpc>
                <a:spcPct val="90000"/>
              </a:lnSpc>
              <a:spcBef>
                <a:spcPts val="0"/>
              </a:spcBef>
              <a:buFont typeface="+mj-lt"/>
              <a:buAutoNum type="arabicPeriod"/>
            </a:pPr>
            <a:r>
              <a:rPr lang="en-US" sz="2000" dirty="0" smtClean="0"/>
              <a:t>When comparing performance during the first five months of 2004 with performance in 2003, which warehouse shows the most improvement</a:t>
            </a:r>
            <a:r>
              <a:rPr lang="en-US" sz="2000" dirty="0" smtClean="0"/>
              <a:t>?</a:t>
            </a:r>
          </a:p>
          <a:p>
            <a:pPr marL="457200" indent="-457200" eaLnBrk="1" hangingPunct="1">
              <a:lnSpc>
                <a:spcPct val="90000"/>
              </a:lnSpc>
              <a:spcBef>
                <a:spcPts val="0"/>
              </a:spcBef>
              <a:buFont typeface="+mj-lt"/>
              <a:buAutoNum type="arabicPeriod"/>
            </a:pPr>
            <a:r>
              <a:rPr lang="en-US" sz="2000" dirty="0" smtClean="0"/>
              <a:t>When comparing performance during the first five months of 2004 with performance in 2003, which warehouse shows the poorest change in performance</a:t>
            </a:r>
            <a:r>
              <a:rPr lang="en-US" sz="2000" dirty="0" smtClean="0"/>
              <a:t>?</a:t>
            </a:r>
          </a:p>
          <a:p>
            <a:pPr marL="457200" indent="-457200" eaLnBrk="1" hangingPunct="1">
              <a:lnSpc>
                <a:spcPct val="90000"/>
              </a:lnSpc>
              <a:spcBef>
                <a:spcPts val="0"/>
              </a:spcBef>
              <a:buFont typeface="+mj-lt"/>
              <a:buAutoNum type="arabicPeriod"/>
            </a:pPr>
            <a:r>
              <a:rPr lang="en-US" sz="2000" dirty="0" smtClean="0"/>
              <a:t>When comparisons are made among all eight warehouses, which one do you think does the best job for the Brant Company? What criteria did you use? Why</a:t>
            </a:r>
            <a:r>
              <a:rPr lang="en-US" sz="2000" dirty="0" smtClean="0"/>
              <a:t>?</a:t>
            </a:r>
          </a:p>
          <a:p>
            <a:pPr marL="457200" indent="-457200" eaLnBrk="1" hangingPunct="1">
              <a:lnSpc>
                <a:spcPct val="90000"/>
              </a:lnSpc>
              <a:spcBef>
                <a:spcPts val="0"/>
              </a:spcBef>
              <a:buFont typeface="+mj-lt"/>
              <a:buAutoNum type="arabicPeriod"/>
            </a:pPr>
            <a:r>
              <a:rPr lang="en-US" sz="2000" dirty="0" smtClean="0"/>
              <a:t>J.Q. is aggressive and is going to recommend that his father cancel the contract with one of the warehouses and give that business to a competing warehouse in the same city. J.Q. feels that when word of this gets around, the other warehouses they use will “shape up.” Which of the seven should J.Q. recommend be dropped? Why?</a:t>
            </a:r>
            <a:endParaRPr lang="en-US" sz="2000" dirty="0" smtClean="0"/>
          </a:p>
          <a:p>
            <a:pPr marL="457200" indent="-457200" eaLnBrk="1" hangingPunct="1">
              <a:lnSpc>
                <a:spcPct val="90000"/>
              </a:lnSpc>
              <a:spcBef>
                <a:spcPts val="0"/>
              </a:spcBef>
              <a:buFont typeface="+mj-lt"/>
              <a:buAutoNum type="arabicPeriod"/>
            </a:pPr>
            <a:endParaRPr lang="en-US" sz="2400" dirty="0" smtClean="0"/>
          </a:p>
        </p:txBody>
      </p:sp>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34</a:t>
            </a:fld>
            <a:endParaRPr lang="en-US" smtClean="0"/>
          </a:p>
        </p:txBody>
      </p:sp>
      <p:sp>
        <p:nvSpPr>
          <p:cNvPr id="27655" name="Text Box 5"/>
          <p:cNvSpPr txBox="1">
            <a:spLocks noChangeArrowheads="1"/>
          </p:cNvSpPr>
          <p:nvPr/>
        </p:nvSpPr>
        <p:spPr bwMode="auto">
          <a:xfrm>
            <a:off x="152400" y="1524000"/>
            <a:ext cx="8686800" cy="461665"/>
          </a:xfrm>
          <a:prstGeom prst="rect">
            <a:avLst/>
          </a:prstGeom>
          <a:noFill/>
          <a:ln w="9525" algn="ctr">
            <a:noFill/>
            <a:miter lim="800000"/>
            <a:headEnd/>
            <a:tailEnd/>
          </a:ln>
        </p:spPr>
        <p:txBody>
          <a:bodyPr wrap="square">
            <a:spAutoFit/>
          </a:bodyPr>
          <a:lstStyle/>
          <a:p>
            <a:pPr>
              <a:spcBef>
                <a:spcPts val="0"/>
              </a:spcBef>
              <a:defRPr/>
            </a:pPr>
            <a:r>
              <a:rPr lang="en-US" b="1" dirty="0" smtClean="0">
                <a:solidFill>
                  <a:schemeClr val="accent6"/>
                </a:solidFill>
                <a:latin typeface="Arial" charset="0"/>
                <a:cs typeface="Arial" charset="0"/>
              </a:rPr>
              <a:t>Questions</a:t>
            </a:r>
            <a:r>
              <a:rPr lang="en-US" b="1" dirty="0" smtClean="0">
                <a:solidFill>
                  <a:schemeClr val="accent6"/>
                </a:solidFill>
                <a:latin typeface="Arial" charset="0"/>
                <a:cs typeface="Arial" charset="0"/>
              </a:rPr>
              <a:t>:</a:t>
            </a:r>
            <a:endParaRPr lang="en-US" b="1" dirty="0">
              <a:solidFill>
                <a:schemeClr val="accent6"/>
              </a:solidFill>
              <a:latin typeface="Arial" charset="0"/>
              <a:cs typeface="Arial" charset="0"/>
            </a:endParaRPr>
          </a:p>
        </p:txBody>
      </p:sp>
      <p:sp>
        <p:nvSpPr>
          <p:cNvPr id="12"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mj-lt"/>
                <a:ea typeface="+mj-ea"/>
                <a:cs typeface="+mj-cs"/>
              </a:rPr>
              <a:t>Case </a:t>
            </a:r>
            <a:r>
              <a:rPr kumimoji="0" lang="en-US" sz="3600" b="0" i="0" u="none" strike="noStrike" kern="0" cap="none" spc="0" normalizeH="0" baseline="0" noProof="0" dirty="0" smtClean="0">
                <a:ln>
                  <a:noFill/>
                </a:ln>
                <a:solidFill>
                  <a:schemeClr val="bg1"/>
                </a:solidFill>
                <a:effectLst/>
                <a:uLnTx/>
                <a:uFillTx/>
                <a:latin typeface="+mj-lt"/>
                <a:ea typeface="+mj-ea"/>
                <a:cs typeface="+mj-cs"/>
              </a:rPr>
              <a:t>13-1 Brant Freezer Company</a:t>
            </a:r>
            <a:endParaRPr kumimoji="0" lang="en-US" sz="3600" b="0"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sz="half" idx="1"/>
          </p:nvPr>
        </p:nvSpPr>
        <p:spPr>
          <a:xfrm>
            <a:off x="457200" y="1905000"/>
            <a:ext cx="8305800" cy="4114800"/>
          </a:xfrm>
        </p:spPr>
        <p:txBody>
          <a:bodyPr/>
          <a:lstStyle/>
          <a:p>
            <a:pPr marL="457200" indent="-457200" eaLnBrk="1" hangingPunct="1">
              <a:lnSpc>
                <a:spcPct val="90000"/>
              </a:lnSpc>
              <a:spcBef>
                <a:spcPts val="0"/>
              </a:spcBef>
              <a:buFont typeface="+mj-lt"/>
              <a:buAutoNum type="arabicPeriod" startAt="5"/>
            </a:pPr>
            <a:r>
              <a:rPr lang="en-US" sz="2000" dirty="0" smtClean="0"/>
              <a:t>The year 2004 is nearly half over. J.Q. is told to determine how much the firm is likely to spend for warehousing at each of the eight warehouses for the last six months of 2004. Do his work for him</a:t>
            </a:r>
            <a:r>
              <a:rPr lang="en-US" sz="2000" dirty="0" smtClean="0"/>
              <a:t>.</a:t>
            </a:r>
            <a:endParaRPr lang="en-US" sz="2400" dirty="0" smtClean="0"/>
          </a:p>
          <a:p>
            <a:pPr marL="457200" indent="-457200" eaLnBrk="1" hangingPunct="1">
              <a:lnSpc>
                <a:spcPct val="90000"/>
              </a:lnSpc>
              <a:spcBef>
                <a:spcPts val="0"/>
              </a:spcBef>
              <a:buFont typeface="+mj-lt"/>
              <a:buAutoNum type="arabicPeriod" startAt="5"/>
            </a:pPr>
            <a:r>
              <a:rPr lang="en-US" sz="2000" dirty="0" smtClean="0"/>
              <a:t>When comparing 2003 figures with the 2004 figures shown in Exhibit 13-A, the amount budgeted for each warehouse in 2004 was greater than actual 2003 costs. How much of the increase is caused by increased volume of business (units shipped) and how much by inflation</a:t>
            </a:r>
            <a:r>
              <a:rPr lang="en-US" sz="2000" dirty="0" smtClean="0"/>
              <a:t>?</a:t>
            </a:r>
          </a:p>
          <a:p>
            <a:pPr marL="457200" indent="-457200" eaLnBrk="1" hangingPunct="1">
              <a:lnSpc>
                <a:spcPct val="90000"/>
              </a:lnSpc>
              <a:spcBef>
                <a:spcPts val="0"/>
              </a:spcBef>
              <a:buFont typeface="+mj-lt"/>
              <a:buAutoNum type="arabicPeriod" startAt="5"/>
            </a:pPr>
            <a:r>
              <a:rPr lang="en-US" sz="2000" dirty="0" smtClean="0"/>
              <a:t>Prepare the firm’s 2005 warehousing budget, showing for each warehouse the anticipated number of units to be shipped and the costs</a:t>
            </a:r>
            <a:r>
              <a:rPr lang="en-US" sz="2000" dirty="0" smtClean="0"/>
              <a:t>.</a:t>
            </a:r>
          </a:p>
          <a:p>
            <a:pPr marL="457200" indent="-457200" eaLnBrk="1" hangingPunct="1">
              <a:lnSpc>
                <a:spcPct val="90000"/>
              </a:lnSpc>
              <a:spcBef>
                <a:spcPts val="0"/>
              </a:spcBef>
              <a:buFont typeface="+mj-lt"/>
              <a:buAutoNum type="arabicPeriod" startAt="5"/>
            </a:pPr>
            <a:r>
              <a:rPr lang="en-US" sz="2000" dirty="0" smtClean="0"/>
              <a:t>While attending classes at the university, J.Q. had learned of logistics partnerships. Should Brant Freezer Company attempt to enter into a partnership relationship with these warehouses? If so, what approach should it use?</a:t>
            </a:r>
            <a:endParaRPr lang="en-US" sz="2000" dirty="0" smtClean="0"/>
          </a:p>
        </p:txBody>
      </p:sp>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35</a:t>
            </a:fld>
            <a:endParaRPr lang="en-US" smtClean="0"/>
          </a:p>
        </p:txBody>
      </p:sp>
      <p:sp>
        <p:nvSpPr>
          <p:cNvPr id="27655" name="Text Box 5"/>
          <p:cNvSpPr txBox="1">
            <a:spLocks noChangeArrowheads="1"/>
          </p:cNvSpPr>
          <p:nvPr/>
        </p:nvSpPr>
        <p:spPr bwMode="auto">
          <a:xfrm>
            <a:off x="152400" y="1524000"/>
            <a:ext cx="8686800" cy="461665"/>
          </a:xfrm>
          <a:prstGeom prst="rect">
            <a:avLst/>
          </a:prstGeom>
          <a:noFill/>
          <a:ln w="9525" algn="ctr">
            <a:noFill/>
            <a:miter lim="800000"/>
            <a:headEnd/>
            <a:tailEnd/>
          </a:ln>
        </p:spPr>
        <p:txBody>
          <a:bodyPr wrap="square">
            <a:spAutoFit/>
          </a:bodyPr>
          <a:lstStyle/>
          <a:p>
            <a:pPr>
              <a:spcBef>
                <a:spcPts val="0"/>
              </a:spcBef>
              <a:defRPr/>
            </a:pPr>
            <a:r>
              <a:rPr lang="en-US" b="1" dirty="0" smtClean="0">
                <a:solidFill>
                  <a:schemeClr val="accent6"/>
                </a:solidFill>
                <a:latin typeface="Arial" charset="0"/>
                <a:cs typeface="Arial" charset="0"/>
              </a:rPr>
              <a:t>Questions</a:t>
            </a:r>
            <a:r>
              <a:rPr lang="en-US" b="1" dirty="0" smtClean="0">
                <a:solidFill>
                  <a:schemeClr val="accent6"/>
                </a:solidFill>
                <a:latin typeface="Arial" charset="0"/>
                <a:cs typeface="Arial" charset="0"/>
              </a:rPr>
              <a:t>:</a:t>
            </a:r>
            <a:endParaRPr lang="en-US" b="1" dirty="0">
              <a:solidFill>
                <a:schemeClr val="accent6"/>
              </a:solidFill>
              <a:latin typeface="Arial" charset="0"/>
              <a:cs typeface="Arial" charset="0"/>
            </a:endParaRPr>
          </a:p>
        </p:txBody>
      </p:sp>
      <p:sp>
        <p:nvSpPr>
          <p:cNvPr id="12"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mj-lt"/>
                <a:ea typeface="+mj-ea"/>
                <a:cs typeface="+mj-cs"/>
              </a:rPr>
              <a:t>Case </a:t>
            </a:r>
            <a:r>
              <a:rPr kumimoji="0" lang="en-US" sz="3600" b="0" i="0" u="none" strike="noStrike" kern="0" cap="none" spc="0" normalizeH="0" baseline="0" noProof="0" dirty="0" smtClean="0">
                <a:ln>
                  <a:noFill/>
                </a:ln>
                <a:solidFill>
                  <a:schemeClr val="bg1"/>
                </a:solidFill>
                <a:effectLst/>
                <a:uLnTx/>
                <a:uFillTx/>
                <a:latin typeface="+mj-lt"/>
                <a:ea typeface="+mj-ea"/>
                <a:cs typeface="+mj-cs"/>
              </a:rPr>
              <a:t>13-1 Brant Freezer Company</a:t>
            </a:r>
            <a:endParaRPr kumimoji="0" lang="en-US" sz="3600" b="0"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sz="half" idx="1"/>
          </p:nvPr>
        </p:nvSpPr>
        <p:spPr>
          <a:xfrm>
            <a:off x="609600" y="1905000"/>
            <a:ext cx="8153400" cy="1066800"/>
          </a:xfrm>
        </p:spPr>
        <p:txBody>
          <a:bodyPr/>
          <a:lstStyle/>
          <a:p>
            <a:pPr eaLnBrk="1" hangingPunct="1">
              <a:lnSpc>
                <a:spcPct val="90000"/>
              </a:lnSpc>
              <a:spcBef>
                <a:spcPts val="0"/>
              </a:spcBef>
            </a:pPr>
            <a:r>
              <a:rPr lang="en-US" sz="2400" dirty="0" smtClean="0"/>
              <a:t>Operates a chain of grocery stores in New England</a:t>
            </a:r>
          </a:p>
          <a:p>
            <a:pPr eaLnBrk="1" hangingPunct="1">
              <a:lnSpc>
                <a:spcPct val="90000"/>
              </a:lnSpc>
              <a:spcBef>
                <a:spcPts val="0"/>
              </a:spcBef>
            </a:pPr>
            <a:r>
              <a:rPr lang="en-US" sz="2400" dirty="0" smtClean="0"/>
              <a:t>Distribution Centers in Providence, Rhode Island and Newburgh, NY</a:t>
            </a:r>
            <a:endParaRPr lang="en-US" sz="2400" dirty="0" smtClean="0"/>
          </a:p>
        </p:txBody>
      </p:sp>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36</a:t>
            </a:fld>
            <a:endParaRPr lang="en-US" smtClean="0"/>
          </a:p>
        </p:txBody>
      </p:sp>
      <p:sp>
        <p:nvSpPr>
          <p:cNvPr id="27655" name="Text Box 5"/>
          <p:cNvSpPr txBox="1">
            <a:spLocks noChangeArrowheads="1"/>
          </p:cNvSpPr>
          <p:nvPr/>
        </p:nvSpPr>
        <p:spPr bwMode="auto">
          <a:xfrm>
            <a:off x="228600" y="15240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Company Facts:</a:t>
            </a:r>
            <a:endParaRPr lang="en-US" b="1" dirty="0">
              <a:solidFill>
                <a:schemeClr val="accent6"/>
              </a:solidFill>
              <a:latin typeface="Arial" charset="0"/>
              <a:cs typeface="Arial" charset="0"/>
            </a:endParaRPr>
          </a:p>
        </p:txBody>
      </p:sp>
      <p:sp>
        <p:nvSpPr>
          <p:cNvPr id="10" name="Text Box 5"/>
          <p:cNvSpPr txBox="1">
            <a:spLocks noChangeArrowheads="1"/>
          </p:cNvSpPr>
          <p:nvPr/>
        </p:nvSpPr>
        <p:spPr bwMode="auto">
          <a:xfrm>
            <a:off x="228600" y="30480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Problems</a:t>
            </a:r>
            <a:r>
              <a:rPr lang="en-US" b="1" dirty="0" smtClean="0">
                <a:solidFill>
                  <a:schemeClr val="accent6"/>
                </a:solidFill>
                <a:latin typeface="Arial" charset="0"/>
                <a:cs typeface="Arial" charset="0"/>
              </a:rPr>
              <a:t>:</a:t>
            </a:r>
            <a:endParaRPr lang="en-US" b="1" dirty="0">
              <a:solidFill>
                <a:schemeClr val="accent6"/>
              </a:solidFill>
              <a:latin typeface="Arial" charset="0"/>
              <a:cs typeface="Arial" charset="0"/>
            </a:endParaRPr>
          </a:p>
        </p:txBody>
      </p:sp>
      <p:sp>
        <p:nvSpPr>
          <p:cNvPr id="12"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mj-lt"/>
                <a:ea typeface="+mj-ea"/>
                <a:cs typeface="+mj-cs"/>
              </a:rPr>
              <a:t>Case </a:t>
            </a:r>
            <a:r>
              <a:rPr kumimoji="0" lang="en-US" sz="3600" b="0" i="0" u="none" strike="noStrike" kern="0" cap="none" spc="0" normalizeH="0" baseline="0" noProof="0" dirty="0" smtClean="0">
                <a:ln>
                  <a:noFill/>
                </a:ln>
                <a:solidFill>
                  <a:schemeClr val="bg1"/>
                </a:solidFill>
                <a:effectLst/>
                <a:uLnTx/>
                <a:uFillTx/>
                <a:latin typeface="+mj-lt"/>
                <a:ea typeface="+mj-ea"/>
                <a:cs typeface="+mj-cs"/>
              </a:rPr>
              <a:t>13-2 Red Spot Markets Company</a:t>
            </a:r>
            <a:endParaRPr kumimoji="0" lang="en-US" sz="3600" b="0" i="0" u="none" strike="noStrike" kern="0" cap="none" spc="0" normalizeH="0" baseline="0" noProof="0" dirty="0">
              <a:ln>
                <a:noFill/>
              </a:ln>
              <a:solidFill>
                <a:schemeClr val="bg1"/>
              </a:solidFill>
              <a:effectLst/>
              <a:uLnTx/>
              <a:uFillTx/>
              <a:latin typeface="+mj-lt"/>
              <a:ea typeface="+mj-ea"/>
              <a:cs typeface="+mj-cs"/>
            </a:endParaRPr>
          </a:p>
        </p:txBody>
      </p:sp>
      <p:graphicFrame>
        <p:nvGraphicFramePr>
          <p:cNvPr id="11" name="Table 10"/>
          <p:cNvGraphicFramePr>
            <a:graphicFrameLocks noGrp="1"/>
          </p:cNvGraphicFramePr>
          <p:nvPr/>
        </p:nvGraphicFramePr>
        <p:xfrm>
          <a:off x="1828800" y="3657600"/>
          <a:ext cx="5486400" cy="1524000"/>
        </p:xfrm>
        <a:graphic>
          <a:graphicData uri="http://schemas.openxmlformats.org/drawingml/2006/table">
            <a:tbl>
              <a:tblPr/>
              <a:tblGrid>
                <a:gridCol w="1656403"/>
                <a:gridCol w="1845107"/>
                <a:gridCol w="1984890"/>
              </a:tblGrid>
              <a:tr h="508000">
                <a:tc>
                  <a:txBody>
                    <a:bodyPr/>
                    <a:lstStyle/>
                    <a:p>
                      <a:pPr algn="ctr" fontAlgn="b"/>
                      <a:endParaRPr lang="en-US" sz="2400" b="0" i="0" u="none" strike="noStrike">
                        <a:solidFill>
                          <a:schemeClr val="accent2"/>
                        </a:solidFill>
                        <a:latin typeface="Calibri"/>
                      </a:endParaRPr>
                    </a:p>
                  </a:txBody>
                  <a:tcPr marL="9525" marR="9525" marT="9525" marB="0" anchor="b">
                    <a:lnL>
                      <a:noFill/>
                    </a:lnL>
                    <a:lnR>
                      <a:noFill/>
                    </a:lnR>
                    <a:lnT>
                      <a:noFill/>
                    </a:lnT>
                    <a:lnB>
                      <a:noFill/>
                    </a:lnB>
                  </a:tcPr>
                </a:tc>
                <a:tc>
                  <a:txBody>
                    <a:bodyPr/>
                    <a:lstStyle/>
                    <a:p>
                      <a:pPr algn="ctr" fontAlgn="b"/>
                      <a:r>
                        <a:rPr lang="en-US" sz="2400" b="0" i="0" u="sng" strike="noStrike" dirty="0">
                          <a:solidFill>
                            <a:schemeClr val="accent2"/>
                          </a:solidFill>
                          <a:latin typeface="Calibri"/>
                        </a:rPr>
                        <a:t>Newburgh</a:t>
                      </a:r>
                    </a:p>
                  </a:txBody>
                  <a:tcPr marL="9525" marR="9525" marT="9525" marB="0" anchor="b">
                    <a:lnL>
                      <a:noFill/>
                    </a:lnL>
                    <a:lnR>
                      <a:noFill/>
                    </a:lnR>
                    <a:lnT>
                      <a:noFill/>
                    </a:lnT>
                    <a:lnB>
                      <a:noFill/>
                    </a:lnB>
                  </a:tcPr>
                </a:tc>
                <a:tc>
                  <a:txBody>
                    <a:bodyPr/>
                    <a:lstStyle/>
                    <a:p>
                      <a:pPr algn="ctr" fontAlgn="b"/>
                      <a:r>
                        <a:rPr lang="en-US" sz="2400" b="0" i="0" u="sng" strike="noStrike" dirty="0">
                          <a:solidFill>
                            <a:schemeClr val="accent2"/>
                          </a:solidFill>
                          <a:latin typeface="Calibri"/>
                        </a:rPr>
                        <a:t>Providence</a:t>
                      </a:r>
                    </a:p>
                  </a:txBody>
                  <a:tcPr marL="9525" marR="9525" marT="9525" marB="0" anchor="b">
                    <a:lnL>
                      <a:noFill/>
                    </a:lnL>
                    <a:lnR>
                      <a:noFill/>
                    </a:lnR>
                    <a:lnT>
                      <a:noFill/>
                    </a:lnT>
                    <a:lnB>
                      <a:noFill/>
                    </a:lnB>
                  </a:tcPr>
                </a:tc>
              </a:tr>
              <a:tr h="508000">
                <a:tc>
                  <a:txBody>
                    <a:bodyPr/>
                    <a:lstStyle/>
                    <a:p>
                      <a:pPr algn="ctr" fontAlgn="b"/>
                      <a:r>
                        <a:rPr lang="en-US" sz="2400" b="0" i="0" u="none" strike="noStrike">
                          <a:solidFill>
                            <a:schemeClr val="accent2"/>
                          </a:solidFill>
                          <a:latin typeface="Calibri"/>
                        </a:rPr>
                        <a:t>Throughput</a:t>
                      </a:r>
                    </a:p>
                  </a:txBody>
                  <a:tcPr marL="9525" marR="9525" marT="9525" marB="0" anchor="b">
                    <a:lnL>
                      <a:noFill/>
                    </a:lnL>
                    <a:lnR>
                      <a:noFill/>
                    </a:lnR>
                    <a:lnT>
                      <a:noFill/>
                    </a:lnT>
                    <a:lnB>
                      <a:noFill/>
                    </a:lnB>
                  </a:tcPr>
                </a:tc>
                <a:tc>
                  <a:txBody>
                    <a:bodyPr/>
                    <a:lstStyle/>
                    <a:p>
                      <a:pPr algn="ctr" fontAlgn="b"/>
                      <a:r>
                        <a:rPr lang="en-US" sz="2400" b="0" i="0" u="none" strike="noStrike">
                          <a:solidFill>
                            <a:schemeClr val="accent2"/>
                          </a:solidFill>
                          <a:latin typeface="Calibri"/>
                        </a:rPr>
                        <a:t>4% higher</a:t>
                      </a:r>
                    </a:p>
                  </a:txBody>
                  <a:tcPr marL="9525" marR="9525" marT="9525" marB="0" anchor="b">
                    <a:lnL>
                      <a:noFill/>
                    </a:lnL>
                    <a:lnR>
                      <a:noFill/>
                    </a:lnR>
                    <a:lnT>
                      <a:noFill/>
                    </a:lnT>
                    <a:lnB>
                      <a:noFill/>
                    </a:lnB>
                  </a:tcPr>
                </a:tc>
                <a:tc>
                  <a:txBody>
                    <a:bodyPr/>
                    <a:lstStyle/>
                    <a:p>
                      <a:pPr algn="ctr" fontAlgn="b"/>
                      <a:endParaRPr lang="en-US" sz="2400" b="0" i="0" u="none" strike="noStrike">
                        <a:solidFill>
                          <a:schemeClr val="accent2"/>
                        </a:solidFill>
                        <a:latin typeface="Calibri"/>
                      </a:endParaRPr>
                    </a:p>
                  </a:txBody>
                  <a:tcPr marL="9525" marR="9525" marT="9525" marB="0" anchor="b">
                    <a:lnL>
                      <a:noFill/>
                    </a:lnL>
                    <a:lnR>
                      <a:noFill/>
                    </a:lnR>
                    <a:lnT>
                      <a:noFill/>
                    </a:lnT>
                    <a:lnB>
                      <a:noFill/>
                    </a:lnB>
                  </a:tcPr>
                </a:tc>
              </a:tr>
              <a:tr h="508000">
                <a:tc>
                  <a:txBody>
                    <a:bodyPr/>
                    <a:lstStyle/>
                    <a:p>
                      <a:pPr algn="ctr" fontAlgn="b"/>
                      <a:r>
                        <a:rPr lang="en-US" sz="2400" b="0" i="0" u="none" strike="noStrike">
                          <a:solidFill>
                            <a:schemeClr val="accent2"/>
                          </a:solidFill>
                          <a:latin typeface="Calibri"/>
                        </a:rPr>
                        <a:t>Shrinkage</a:t>
                      </a:r>
                    </a:p>
                  </a:txBody>
                  <a:tcPr marL="9525" marR="9525" marT="9525" marB="0" anchor="b">
                    <a:lnL>
                      <a:noFill/>
                    </a:lnL>
                    <a:lnR>
                      <a:noFill/>
                    </a:lnR>
                    <a:lnT>
                      <a:noFill/>
                    </a:lnT>
                    <a:lnB>
                      <a:noFill/>
                    </a:lnB>
                  </a:tcPr>
                </a:tc>
                <a:tc>
                  <a:txBody>
                    <a:bodyPr/>
                    <a:lstStyle/>
                    <a:p>
                      <a:pPr algn="ctr" fontAlgn="b"/>
                      <a:r>
                        <a:rPr lang="en-US" sz="2400" b="0" i="0" u="none" strike="noStrike">
                          <a:solidFill>
                            <a:schemeClr val="accent2"/>
                          </a:solidFill>
                          <a:latin typeface="Calibri"/>
                        </a:rPr>
                        <a:t>3.60%</a:t>
                      </a:r>
                    </a:p>
                  </a:txBody>
                  <a:tcPr marL="9525" marR="9525" marT="9525" marB="0" anchor="b">
                    <a:lnL>
                      <a:noFill/>
                    </a:lnL>
                    <a:lnR>
                      <a:noFill/>
                    </a:lnR>
                    <a:lnT>
                      <a:noFill/>
                    </a:lnT>
                    <a:lnB>
                      <a:noFill/>
                    </a:lnB>
                  </a:tcPr>
                </a:tc>
                <a:tc>
                  <a:txBody>
                    <a:bodyPr/>
                    <a:lstStyle/>
                    <a:p>
                      <a:pPr algn="ctr" fontAlgn="b"/>
                      <a:r>
                        <a:rPr lang="en-US" sz="2400" b="0" i="0" u="none" strike="noStrike" dirty="0">
                          <a:solidFill>
                            <a:schemeClr val="accent2"/>
                          </a:solidFill>
                          <a:latin typeface="Calibri"/>
                        </a:rPr>
                        <a:t>5.90%</a:t>
                      </a:r>
                    </a:p>
                  </a:txBody>
                  <a:tcPr marL="9525" marR="9525" marT="9525" marB="0" anchor="b">
                    <a:lnL>
                      <a:noFill/>
                    </a:lnL>
                    <a:lnR>
                      <a:noFill/>
                    </a:lnR>
                    <a:lnT>
                      <a:noFill/>
                    </a:lnT>
                    <a:lnB>
                      <a:noFill/>
                    </a:lnB>
                  </a:tcPr>
                </a:tc>
              </a:tr>
            </a:tbl>
          </a:graphicData>
        </a:graphic>
      </p:graphicFrame>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sz="half" idx="1"/>
          </p:nvPr>
        </p:nvSpPr>
        <p:spPr>
          <a:xfrm>
            <a:off x="457200" y="1905000"/>
            <a:ext cx="8305800" cy="4191000"/>
          </a:xfrm>
        </p:spPr>
        <p:txBody>
          <a:bodyPr/>
          <a:lstStyle/>
          <a:p>
            <a:pPr marL="457200" indent="-457200" eaLnBrk="1" hangingPunct="1">
              <a:lnSpc>
                <a:spcPct val="90000"/>
              </a:lnSpc>
              <a:spcBef>
                <a:spcPts val="0"/>
              </a:spcBef>
              <a:buFont typeface="+mj-lt"/>
              <a:buAutoNum type="arabicPeriod"/>
            </a:pPr>
            <a:r>
              <a:rPr lang="en-US" sz="2400" dirty="0" smtClean="0"/>
              <a:t>How should Fosdick respond to the immediate situation</a:t>
            </a:r>
            <a:r>
              <a:rPr lang="en-US" sz="2400" dirty="0" smtClean="0"/>
              <a:t>?</a:t>
            </a:r>
          </a:p>
          <a:p>
            <a:pPr marL="457200" indent="-457200" eaLnBrk="1" hangingPunct="1">
              <a:lnSpc>
                <a:spcPct val="90000"/>
              </a:lnSpc>
              <a:spcBef>
                <a:spcPts val="0"/>
              </a:spcBef>
              <a:buFont typeface="+mj-lt"/>
              <a:buAutoNum type="arabicPeriod"/>
            </a:pPr>
            <a:r>
              <a:rPr lang="en-US" sz="2200" dirty="0" smtClean="0"/>
              <a:t>What controls, of the types discussed in this chapter, might have been used by Red Spot Markets to reduce or eliminate the problems discussed in the case</a:t>
            </a:r>
            <a:r>
              <a:rPr lang="en-US" sz="2200" dirty="0" smtClean="0"/>
              <a:t>?</a:t>
            </a:r>
          </a:p>
          <a:p>
            <a:pPr marL="457200" indent="-457200" eaLnBrk="1" hangingPunct="1">
              <a:lnSpc>
                <a:spcPct val="90000"/>
              </a:lnSpc>
              <a:spcBef>
                <a:spcPts val="0"/>
              </a:spcBef>
              <a:buFont typeface="+mj-lt"/>
              <a:buAutoNum type="arabicPeriod"/>
            </a:pPr>
            <a:r>
              <a:rPr lang="en-US" sz="2400" dirty="0" smtClean="0"/>
              <a:t>What longer-range steps should Fosdick take to control the operations of the Providence distribution center</a:t>
            </a:r>
            <a:r>
              <a:rPr lang="en-US" sz="2400" dirty="0" smtClean="0"/>
              <a:t>?</a:t>
            </a:r>
          </a:p>
          <a:p>
            <a:pPr marL="457200" indent="-457200" eaLnBrk="1" hangingPunct="1">
              <a:lnSpc>
                <a:spcPct val="90000"/>
              </a:lnSpc>
              <a:spcBef>
                <a:spcPts val="0"/>
              </a:spcBef>
              <a:buFont typeface="+mj-lt"/>
              <a:buAutoNum type="arabicPeriod"/>
            </a:pPr>
            <a:r>
              <a:rPr lang="en-US" sz="2400" dirty="0" smtClean="0"/>
              <a:t>What longer-range steps should Fosdick take to improve the Providence distribution center’s productivity</a:t>
            </a:r>
            <a:r>
              <a:rPr lang="en-US" sz="2400" dirty="0" smtClean="0"/>
              <a:t>?</a:t>
            </a:r>
          </a:p>
          <a:p>
            <a:pPr marL="457200" indent="-457200" eaLnBrk="1" hangingPunct="1">
              <a:lnSpc>
                <a:spcPct val="90000"/>
              </a:lnSpc>
              <a:spcBef>
                <a:spcPts val="0"/>
              </a:spcBef>
              <a:buFont typeface="+mj-lt"/>
              <a:buAutoNum type="arabicPeriod"/>
            </a:pPr>
            <a:r>
              <a:rPr lang="en-US" sz="2400" dirty="0" smtClean="0"/>
              <a:t>What longer-range steps can Fosdick take to reduce the distribution center’s high rate of shrinkage?</a:t>
            </a:r>
            <a:endParaRPr lang="en-US" sz="2200" dirty="0" smtClean="0"/>
          </a:p>
        </p:txBody>
      </p:sp>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37</a:t>
            </a:fld>
            <a:endParaRPr lang="en-US" smtClean="0"/>
          </a:p>
        </p:txBody>
      </p:sp>
      <p:sp>
        <p:nvSpPr>
          <p:cNvPr id="27655" name="Text Box 5"/>
          <p:cNvSpPr txBox="1">
            <a:spLocks noChangeArrowheads="1"/>
          </p:cNvSpPr>
          <p:nvPr/>
        </p:nvSpPr>
        <p:spPr bwMode="auto">
          <a:xfrm>
            <a:off x="228600" y="15240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Questions</a:t>
            </a:r>
            <a:r>
              <a:rPr lang="en-US" b="1" dirty="0" smtClean="0">
                <a:solidFill>
                  <a:schemeClr val="accent6"/>
                </a:solidFill>
                <a:latin typeface="Arial" charset="0"/>
                <a:cs typeface="Arial" charset="0"/>
              </a:rPr>
              <a:t>:</a:t>
            </a:r>
            <a:endParaRPr lang="en-US" b="1" dirty="0">
              <a:solidFill>
                <a:schemeClr val="accent6"/>
              </a:solidFill>
              <a:latin typeface="Arial" charset="0"/>
              <a:cs typeface="Arial" charset="0"/>
            </a:endParaRPr>
          </a:p>
        </p:txBody>
      </p:sp>
      <p:sp>
        <p:nvSpPr>
          <p:cNvPr id="12"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mj-lt"/>
                <a:ea typeface="+mj-ea"/>
                <a:cs typeface="+mj-cs"/>
              </a:rPr>
              <a:t>Case </a:t>
            </a:r>
            <a:r>
              <a:rPr kumimoji="0" lang="en-US" sz="3600" b="0" i="0" u="none" strike="noStrike" kern="0" cap="none" spc="0" normalizeH="0" baseline="0" noProof="0" dirty="0" smtClean="0">
                <a:ln>
                  <a:noFill/>
                </a:ln>
                <a:solidFill>
                  <a:schemeClr val="bg1"/>
                </a:solidFill>
                <a:effectLst/>
                <a:uLnTx/>
                <a:uFillTx/>
                <a:latin typeface="+mj-lt"/>
                <a:ea typeface="+mj-ea"/>
                <a:cs typeface="+mj-cs"/>
              </a:rPr>
              <a:t>13-2 Red Spot Markets Company</a:t>
            </a:r>
            <a:endParaRPr kumimoji="0" lang="en-US" sz="3600" b="0"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sz="half" idx="1"/>
          </p:nvPr>
        </p:nvSpPr>
        <p:spPr>
          <a:xfrm>
            <a:off x="457200" y="1905000"/>
            <a:ext cx="8305800" cy="4191000"/>
          </a:xfrm>
        </p:spPr>
        <p:txBody>
          <a:bodyPr/>
          <a:lstStyle/>
          <a:p>
            <a:pPr marL="457200" indent="-457200" eaLnBrk="1" hangingPunct="1">
              <a:lnSpc>
                <a:spcPct val="90000"/>
              </a:lnSpc>
              <a:spcBef>
                <a:spcPts val="0"/>
              </a:spcBef>
              <a:buFont typeface="+mj-lt"/>
              <a:buAutoNum type="arabicPeriod" startAt="6"/>
            </a:pPr>
            <a:r>
              <a:rPr lang="en-US" sz="2200" dirty="0" smtClean="0"/>
              <a:t>Assume that Fosdick decides that the practice of free lunches from the open cases of goods must be stopped. Develop and present arguments he should give in a meeting with a union shop steward</a:t>
            </a:r>
            <a:r>
              <a:rPr lang="en-US" sz="2200" dirty="0" smtClean="0"/>
              <a:t>.</a:t>
            </a:r>
          </a:p>
          <a:p>
            <a:pPr marL="457200" indent="-457200" eaLnBrk="1" hangingPunct="1">
              <a:lnSpc>
                <a:spcPct val="90000"/>
              </a:lnSpc>
              <a:spcBef>
                <a:spcPts val="0"/>
              </a:spcBef>
              <a:buFont typeface="+mj-lt"/>
              <a:buAutoNum type="arabicPeriod" startAt="6"/>
            </a:pPr>
            <a:r>
              <a:rPr lang="en-US" sz="2200" dirty="0" smtClean="0"/>
              <a:t>(This is a continuation of question 6.) Assume, instead, that you are the union shop steward. Develop and present your argument that the free lunches represent a long-standing employee benefit enjoyed by the distribution center’s employees, and that management’s attempt to stop them is a breach of an unwritten contract and will be resisted</a:t>
            </a:r>
            <a:r>
              <a:rPr lang="en-US" sz="2200" dirty="0" smtClean="0"/>
              <a:t>.</a:t>
            </a:r>
          </a:p>
          <a:p>
            <a:pPr marL="457200" indent="-457200" eaLnBrk="1" hangingPunct="1">
              <a:lnSpc>
                <a:spcPct val="90000"/>
              </a:lnSpc>
              <a:spcBef>
                <a:spcPts val="0"/>
              </a:spcBef>
              <a:buFont typeface="+mj-lt"/>
              <a:buAutoNum type="arabicPeriod" startAt="6"/>
            </a:pPr>
            <a:r>
              <a:rPr lang="en-US" sz="2200" dirty="0" smtClean="0"/>
              <a:t>Much of the situation described in the case seems to revolve around the personality of T.D. Bigelow. How should he be treated? Why?</a:t>
            </a:r>
            <a:endParaRPr lang="en-US" sz="2200" dirty="0" smtClean="0"/>
          </a:p>
        </p:txBody>
      </p:sp>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38</a:t>
            </a:fld>
            <a:endParaRPr lang="en-US" smtClean="0"/>
          </a:p>
        </p:txBody>
      </p:sp>
      <p:sp>
        <p:nvSpPr>
          <p:cNvPr id="27655" name="Text Box 5"/>
          <p:cNvSpPr txBox="1">
            <a:spLocks noChangeArrowheads="1"/>
          </p:cNvSpPr>
          <p:nvPr/>
        </p:nvSpPr>
        <p:spPr bwMode="auto">
          <a:xfrm>
            <a:off x="228600" y="15240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Questions</a:t>
            </a:r>
            <a:r>
              <a:rPr lang="en-US" b="1" dirty="0" smtClean="0">
                <a:solidFill>
                  <a:schemeClr val="accent6"/>
                </a:solidFill>
                <a:latin typeface="Arial" charset="0"/>
                <a:cs typeface="Arial" charset="0"/>
              </a:rPr>
              <a:t>:</a:t>
            </a:r>
            <a:endParaRPr lang="en-US" b="1" dirty="0">
              <a:solidFill>
                <a:schemeClr val="accent6"/>
              </a:solidFill>
              <a:latin typeface="Arial" charset="0"/>
              <a:cs typeface="Arial" charset="0"/>
            </a:endParaRPr>
          </a:p>
        </p:txBody>
      </p:sp>
      <p:sp>
        <p:nvSpPr>
          <p:cNvPr id="12"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mj-lt"/>
                <a:ea typeface="+mj-ea"/>
                <a:cs typeface="+mj-cs"/>
              </a:rPr>
              <a:t>Case </a:t>
            </a:r>
            <a:r>
              <a:rPr kumimoji="0" lang="en-US" sz="3600" b="0" i="0" u="none" strike="noStrike" kern="0" cap="none" spc="0" normalizeH="0" baseline="0" noProof="0" dirty="0" smtClean="0">
                <a:ln>
                  <a:noFill/>
                </a:ln>
                <a:solidFill>
                  <a:schemeClr val="bg1"/>
                </a:solidFill>
                <a:effectLst/>
                <a:uLnTx/>
                <a:uFillTx/>
                <a:latin typeface="+mj-lt"/>
                <a:ea typeface="+mj-ea"/>
                <a:cs typeface="+mj-cs"/>
              </a:rPr>
              <a:t>13-2 Red Spot Markets Company</a:t>
            </a:r>
            <a:endParaRPr kumimoji="0" lang="en-US" sz="3600" b="0"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en-US" sz="4000" dirty="0"/>
              <a:t>Logistics Systems Controls</a:t>
            </a:r>
          </a:p>
        </p:txBody>
      </p:sp>
      <p:sp>
        <p:nvSpPr>
          <p:cNvPr id="144387" name="Rectangle 3"/>
          <p:cNvSpPr>
            <a:spLocks noGrp="1" noChangeArrowheads="1"/>
          </p:cNvSpPr>
          <p:nvPr>
            <p:ph sz="half" idx="1"/>
          </p:nvPr>
        </p:nvSpPr>
        <p:spPr>
          <a:xfrm>
            <a:off x="228600" y="1524000"/>
            <a:ext cx="4495800" cy="4648200"/>
          </a:xfrm>
        </p:spPr>
        <p:txBody>
          <a:bodyPr/>
          <a:lstStyle/>
          <a:p>
            <a:pPr>
              <a:spcBef>
                <a:spcPts val="200"/>
              </a:spcBef>
            </a:pPr>
            <a:r>
              <a:rPr lang="en-US" b="1" dirty="0"/>
              <a:t>Key Terms</a:t>
            </a:r>
          </a:p>
          <a:p>
            <a:pPr lvl="1">
              <a:spcBef>
                <a:spcPts val="200"/>
              </a:spcBef>
            </a:pPr>
            <a:r>
              <a:rPr lang="en-US" dirty="0" smtClean="0"/>
              <a:t>Activity-based costing</a:t>
            </a:r>
          </a:p>
          <a:p>
            <a:pPr lvl="1">
              <a:spcBef>
                <a:spcPts val="200"/>
              </a:spcBef>
            </a:pPr>
            <a:r>
              <a:rPr lang="en-US" dirty="0" smtClean="0"/>
              <a:t>Batch </a:t>
            </a:r>
            <a:r>
              <a:rPr lang="en-US" dirty="0"/>
              <a:t>number</a:t>
            </a:r>
          </a:p>
          <a:p>
            <a:pPr lvl="1">
              <a:spcBef>
                <a:spcPts val="200"/>
              </a:spcBef>
            </a:pPr>
            <a:r>
              <a:rPr lang="en-US" dirty="0" smtClean="0"/>
              <a:t>Container Security Initiative (CSI)</a:t>
            </a:r>
          </a:p>
          <a:p>
            <a:pPr lvl="1">
              <a:spcBef>
                <a:spcPts val="200"/>
              </a:spcBef>
            </a:pPr>
            <a:r>
              <a:rPr lang="en-US" dirty="0" smtClean="0"/>
              <a:t>Control</a:t>
            </a:r>
            <a:endParaRPr lang="en-US" dirty="0"/>
          </a:p>
          <a:p>
            <a:pPr lvl="1">
              <a:spcBef>
                <a:spcPts val="200"/>
              </a:spcBef>
            </a:pPr>
            <a:r>
              <a:rPr lang="en-US" dirty="0" smtClean="0"/>
              <a:t>Custom Trade Partnership Against Terrorism (C-TPAT)</a:t>
            </a:r>
            <a:endParaRPr lang="en-US" dirty="0"/>
          </a:p>
          <a:p>
            <a:pPr lvl="1">
              <a:spcBef>
                <a:spcPts val="200"/>
              </a:spcBef>
            </a:pPr>
            <a:r>
              <a:rPr lang="en-US" dirty="0" smtClean="0"/>
              <a:t>Graphical Information Systems (GIS)</a:t>
            </a:r>
          </a:p>
          <a:p>
            <a:pPr lvl="1">
              <a:spcBef>
                <a:spcPts val="200"/>
              </a:spcBef>
            </a:pPr>
            <a:r>
              <a:rPr lang="en-US" dirty="0" smtClean="0"/>
              <a:t>Pilferage</a:t>
            </a:r>
            <a:endParaRPr lang="en-US" dirty="0"/>
          </a:p>
          <a:p>
            <a:pPr lvl="1">
              <a:spcBef>
                <a:spcPts val="200"/>
              </a:spcBef>
            </a:pPr>
            <a:endParaRPr lang="en-US" sz="2800" dirty="0"/>
          </a:p>
          <a:p>
            <a:pPr lvl="1">
              <a:spcBef>
                <a:spcPts val="200"/>
              </a:spcBef>
              <a:buFontTx/>
              <a:buNone/>
            </a:pPr>
            <a:endParaRPr lang="en-US" sz="2900" b="1" dirty="0"/>
          </a:p>
        </p:txBody>
      </p:sp>
      <p:sp>
        <p:nvSpPr>
          <p:cNvPr id="144388" name="Rectangle 4"/>
          <p:cNvSpPr>
            <a:spLocks noGrp="1" noChangeArrowheads="1"/>
          </p:cNvSpPr>
          <p:nvPr>
            <p:ph sz="half" idx="2"/>
          </p:nvPr>
        </p:nvSpPr>
        <p:spPr>
          <a:xfrm>
            <a:off x="4267200" y="1524000"/>
            <a:ext cx="4724400" cy="4411663"/>
          </a:xfrm>
        </p:spPr>
        <p:txBody>
          <a:bodyPr/>
          <a:lstStyle/>
          <a:p>
            <a:r>
              <a:rPr lang="en-US" b="1" dirty="0"/>
              <a:t>Key Terms</a:t>
            </a:r>
          </a:p>
          <a:p>
            <a:pPr lvl="1">
              <a:spcBef>
                <a:spcPts val="200"/>
              </a:spcBef>
            </a:pPr>
            <a:r>
              <a:rPr lang="en-US" dirty="0" smtClean="0"/>
              <a:t>Product </a:t>
            </a:r>
            <a:r>
              <a:rPr lang="en-US" dirty="0"/>
              <a:t>recall</a:t>
            </a:r>
          </a:p>
          <a:p>
            <a:pPr lvl="1">
              <a:spcBef>
                <a:spcPts val="200"/>
              </a:spcBef>
            </a:pPr>
            <a:r>
              <a:rPr lang="en-US" dirty="0" smtClean="0"/>
              <a:t>Productivity</a:t>
            </a:r>
          </a:p>
          <a:p>
            <a:pPr lvl="1">
              <a:spcBef>
                <a:spcPts val="200"/>
              </a:spcBef>
            </a:pPr>
            <a:r>
              <a:rPr lang="en-US" dirty="0" smtClean="0"/>
              <a:t>Short-interval scheduling</a:t>
            </a:r>
          </a:p>
          <a:p>
            <a:pPr lvl="1">
              <a:spcBef>
                <a:spcPts val="200"/>
              </a:spcBef>
            </a:pPr>
            <a:r>
              <a:rPr lang="en-US" dirty="0" smtClean="0"/>
              <a:t>System Security</a:t>
            </a:r>
          </a:p>
          <a:p>
            <a:pPr lvl="1">
              <a:spcBef>
                <a:spcPts val="200"/>
              </a:spcBef>
            </a:pPr>
            <a:r>
              <a:rPr lang="en-US" dirty="0" smtClean="0"/>
              <a:t>Theft (stealing)</a:t>
            </a:r>
          </a:p>
          <a:p>
            <a:pPr lvl="1">
              <a:spcBef>
                <a:spcPts val="200"/>
              </a:spcBef>
            </a:pPr>
            <a:r>
              <a:rPr lang="en-US" dirty="0" smtClean="0"/>
              <a:t>Transponders</a:t>
            </a:r>
          </a:p>
          <a:p>
            <a:pPr lvl="1">
              <a:spcBef>
                <a:spcPts val="200"/>
              </a:spcBef>
            </a:pPr>
            <a:r>
              <a:rPr lang="en-US" dirty="0" smtClean="0"/>
              <a:t>Transportation Worker Identification Credential (TWIC)</a:t>
            </a:r>
            <a:endParaRPr lang="en-US" dirty="0"/>
          </a:p>
          <a:p>
            <a:pPr lvl="1">
              <a:spcBef>
                <a:spcPts val="200"/>
              </a:spcBef>
            </a:pPr>
            <a:endParaRPr lang="en-US" sz="2800" dirty="0"/>
          </a:p>
        </p:txBody>
      </p:sp>
      <p:sp>
        <p:nvSpPr>
          <p:cNvPr id="5" name="Footer Placeholder 5"/>
          <p:cNvSpPr>
            <a:spLocks noGrp="1"/>
          </p:cNvSpPr>
          <p:nvPr>
            <p:ph type="ftr" sz="quarter" idx="10"/>
          </p:nvPr>
        </p:nvSpPr>
        <p:spPr/>
        <p:txBody>
          <a:bodyPr/>
          <a:lstStyle/>
          <a:p>
            <a:r>
              <a:rPr lang="en-US"/>
              <a:t>© 2008 Prentice Hall</a:t>
            </a:r>
          </a:p>
        </p:txBody>
      </p:sp>
      <p:sp>
        <p:nvSpPr>
          <p:cNvPr id="6" name="Slide Number Placeholder 6"/>
          <p:cNvSpPr>
            <a:spLocks noGrp="1"/>
          </p:cNvSpPr>
          <p:nvPr>
            <p:ph type="sldNum" sz="quarter" idx="11"/>
          </p:nvPr>
        </p:nvSpPr>
        <p:spPr/>
        <p:txBody>
          <a:bodyPr/>
          <a:lstStyle/>
          <a:p>
            <a:r>
              <a:rPr lang="en-US"/>
              <a:t>13-</a:t>
            </a:r>
            <a:fld id="{48E67A19-29A1-4C85-A8C6-90D66CA41F51}" type="slidenum">
              <a:rPr lang="en-US"/>
              <a:pPr/>
              <a:t>4</a:t>
            </a:fld>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8306" name="Rectangle 2"/>
          <p:cNvSpPr>
            <a:spLocks noGrp="1" noChangeArrowheads="1"/>
          </p:cNvSpPr>
          <p:nvPr>
            <p:ph type="title"/>
          </p:nvPr>
        </p:nvSpPr>
        <p:spPr>
          <a:xfrm>
            <a:off x="1219200" y="152400"/>
            <a:ext cx="7467600" cy="1143000"/>
          </a:xfrm>
        </p:spPr>
        <p:txBody>
          <a:bodyPr rtlCol="0">
            <a:normAutofit fontScale="90000"/>
          </a:bodyPr>
          <a:lstStyle/>
          <a:p>
            <a:pPr fontAlgn="auto">
              <a:spcAft>
                <a:spcPts val="0"/>
              </a:spcAft>
              <a:defRPr/>
            </a:pPr>
            <a:r>
              <a:rPr lang="en-US" dirty="0" smtClean="0"/>
              <a:t>Connecting Strategy to Financial Performance</a:t>
            </a:r>
            <a:endParaRPr lang="en-US" dirty="0"/>
          </a:p>
        </p:txBody>
      </p:sp>
      <p:sp>
        <p:nvSpPr>
          <p:cNvPr id="6" name="Slide Number Placeholder 5"/>
          <p:cNvSpPr>
            <a:spLocks noGrp="1"/>
          </p:cNvSpPr>
          <p:nvPr>
            <p:ph type="sldNum" sz="quarter" idx="11"/>
          </p:nvPr>
        </p:nvSpPr>
        <p:spPr>
          <a:xfrm>
            <a:off x="6553200" y="6264275"/>
            <a:ext cx="2133600" cy="365125"/>
          </a:xfrm>
        </p:spPr>
        <p:txBody>
          <a:bodyPr/>
          <a:lstStyle/>
          <a:p>
            <a:pPr>
              <a:defRPr/>
            </a:pPr>
            <a:r>
              <a:rPr lang="en-US"/>
              <a:t>3</a:t>
            </a:r>
            <a:r>
              <a:rPr lang="en-US"/>
              <a:t>-</a:t>
            </a:r>
            <a:fld id="{D6251451-A92C-4308-8035-EDF40F087432}" type="slidenum">
              <a:rPr lang="en-US"/>
              <a:pPr>
                <a:defRPr/>
              </a:pPr>
              <a:t>5</a:t>
            </a:fld>
            <a:endParaRPr lang="en-US"/>
          </a:p>
        </p:txBody>
      </p:sp>
      <p:sp>
        <p:nvSpPr>
          <p:cNvPr id="7" name="Footer Placeholder 4"/>
          <p:cNvSpPr>
            <a:spLocks noGrp="1"/>
          </p:cNvSpPr>
          <p:nvPr>
            <p:ph type="ftr" sz="quarter" idx="10"/>
          </p:nvPr>
        </p:nvSpPr>
        <p:spPr/>
        <p:txBody>
          <a:bodyPr/>
          <a:lstStyle/>
          <a:p>
            <a:pPr>
              <a:defRPr/>
            </a:pPr>
            <a:r>
              <a:rPr lang="en-US" smtClean="0"/>
              <a:t>© Pearson Education, Inc. publishing as Prentice Hall</a:t>
            </a:r>
          </a:p>
          <a:p>
            <a:pPr>
              <a:defRPr/>
            </a:pPr>
            <a:endParaRPr lang="en-US">
              <a:solidFill>
                <a:schemeClr val="tx1">
                  <a:tint val="75000"/>
                </a:schemeClr>
              </a:solidFill>
            </a:endParaRPr>
          </a:p>
        </p:txBody>
      </p:sp>
      <p:sp>
        <p:nvSpPr>
          <p:cNvPr id="8" name="Content Placeholder 7"/>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en-US" dirty="0" smtClean="0"/>
              <a:t>Logistics managers must find ways to: </a:t>
            </a:r>
          </a:p>
          <a:p>
            <a:pPr lvl="1" fontAlgn="auto">
              <a:spcAft>
                <a:spcPts val="0"/>
              </a:spcAft>
              <a:buFont typeface="Arial" pitchFamily="34" charset="0"/>
              <a:buChar char="–"/>
              <a:defRPr/>
            </a:pPr>
            <a:r>
              <a:rPr lang="en-US" dirty="0" smtClean="0"/>
              <a:t>communicate how logistics capabilities provide value </a:t>
            </a:r>
          </a:p>
          <a:p>
            <a:pPr lvl="1" fontAlgn="auto">
              <a:spcAft>
                <a:spcPts val="0"/>
              </a:spcAft>
              <a:buFont typeface="Arial" pitchFamily="34" charset="0"/>
              <a:buChar char="–"/>
              <a:defRPr/>
            </a:pPr>
            <a:r>
              <a:rPr lang="en-US" dirty="0" smtClean="0"/>
              <a:t>support corporate strategy and success in financial terms.  </a:t>
            </a:r>
          </a:p>
          <a:p>
            <a:pPr fontAlgn="auto">
              <a:spcAft>
                <a:spcPts val="0"/>
              </a:spcAft>
              <a:buFont typeface="Arial" pitchFamily="34" charset="0"/>
              <a:buChar char="•"/>
              <a:defRPr/>
            </a:pPr>
            <a:r>
              <a:rPr lang="en-US" dirty="0" smtClean="0"/>
              <a:t>Logistics resides at the functional level of the organization.</a:t>
            </a:r>
          </a:p>
          <a:p>
            <a:pPr fontAlgn="auto">
              <a:spcAft>
                <a:spcPts val="0"/>
              </a:spcAft>
              <a:buFont typeface="Arial" pitchFamily="34" charset="0"/>
              <a:buChar char="•"/>
              <a:defRPr/>
            </a:pPr>
            <a:r>
              <a:rPr lang="en-US" dirty="0" smtClean="0"/>
              <a:t>Functional units must translate corporate and business unit strategies into discrete action plans.</a:t>
            </a:r>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8306" name="Rectangle 2"/>
          <p:cNvSpPr>
            <a:spLocks noGrp="1" noChangeArrowheads="1"/>
          </p:cNvSpPr>
          <p:nvPr>
            <p:ph type="title"/>
          </p:nvPr>
        </p:nvSpPr>
        <p:spPr>
          <a:xfrm>
            <a:off x="1219200" y="228600"/>
            <a:ext cx="7467600" cy="1143000"/>
          </a:xfrm>
        </p:spPr>
        <p:txBody>
          <a:bodyPr rtlCol="0">
            <a:normAutofit fontScale="90000"/>
          </a:bodyPr>
          <a:lstStyle/>
          <a:p>
            <a:pPr fontAlgn="auto">
              <a:spcAft>
                <a:spcPts val="0"/>
              </a:spcAft>
              <a:defRPr/>
            </a:pPr>
            <a:r>
              <a:rPr lang="en-US" dirty="0" smtClean="0"/>
              <a:t>Connecting Strategy to Financial Performance</a:t>
            </a:r>
            <a:endParaRPr lang="en-US" dirty="0"/>
          </a:p>
        </p:txBody>
      </p:sp>
      <p:sp>
        <p:nvSpPr>
          <p:cNvPr id="6" name="Slide Number Placeholder 5"/>
          <p:cNvSpPr>
            <a:spLocks noGrp="1"/>
          </p:cNvSpPr>
          <p:nvPr>
            <p:ph type="sldNum" sz="quarter" idx="11"/>
          </p:nvPr>
        </p:nvSpPr>
        <p:spPr>
          <a:xfrm>
            <a:off x="6553200" y="6264275"/>
            <a:ext cx="2133600" cy="365125"/>
          </a:xfrm>
        </p:spPr>
        <p:txBody>
          <a:bodyPr/>
          <a:lstStyle/>
          <a:p>
            <a:pPr>
              <a:defRPr/>
            </a:pPr>
            <a:r>
              <a:rPr lang="en-US"/>
              <a:t>3</a:t>
            </a:r>
            <a:r>
              <a:rPr lang="en-US"/>
              <a:t>-</a:t>
            </a:r>
            <a:fld id="{4F5FDDE2-81B3-4CD9-BA2A-422DFF502592}" type="slidenum">
              <a:rPr lang="en-US"/>
              <a:pPr>
                <a:defRPr/>
              </a:pPr>
              <a:t>6</a:t>
            </a:fld>
            <a:endParaRPr lang="en-US"/>
          </a:p>
        </p:txBody>
      </p:sp>
      <p:sp>
        <p:nvSpPr>
          <p:cNvPr id="7" name="Footer Placeholder 4"/>
          <p:cNvSpPr>
            <a:spLocks noGrp="1"/>
          </p:cNvSpPr>
          <p:nvPr>
            <p:ph type="ftr" sz="quarter" idx="10"/>
          </p:nvPr>
        </p:nvSpPr>
        <p:spPr/>
        <p:txBody>
          <a:bodyPr/>
          <a:lstStyle/>
          <a:p>
            <a:pPr>
              <a:defRPr/>
            </a:pPr>
            <a:r>
              <a:rPr lang="en-US" smtClean="0"/>
              <a:t>© Pearson Education, Inc. publishing as Prentice Hall</a:t>
            </a:r>
          </a:p>
          <a:p>
            <a:pPr>
              <a:defRPr/>
            </a:pPr>
            <a:endParaRPr lang="en-US">
              <a:solidFill>
                <a:schemeClr val="tx1">
                  <a:tint val="75000"/>
                </a:schemeClr>
              </a:solidFill>
            </a:endParaRPr>
          </a:p>
        </p:txBody>
      </p:sp>
      <p:sp>
        <p:nvSpPr>
          <p:cNvPr id="31748" name="Content Placeholder 7"/>
          <p:cNvSpPr>
            <a:spLocks noGrp="1"/>
          </p:cNvSpPr>
          <p:nvPr>
            <p:ph idx="1"/>
          </p:nvPr>
        </p:nvSpPr>
        <p:spPr/>
        <p:txBody>
          <a:bodyPr/>
          <a:lstStyle/>
          <a:p>
            <a:r>
              <a:rPr lang="en-US" dirty="0" smtClean="0"/>
              <a:t>Three generic strategies that can be pursued by an organization</a:t>
            </a:r>
          </a:p>
          <a:p>
            <a:pPr lvl="1"/>
            <a:r>
              <a:rPr lang="en-US" dirty="0" smtClean="0"/>
              <a:t>Cost leadership strategy</a:t>
            </a:r>
          </a:p>
          <a:p>
            <a:pPr lvl="1"/>
            <a:r>
              <a:rPr lang="en-US" dirty="0" smtClean="0"/>
              <a:t>Differentiation strategy</a:t>
            </a:r>
          </a:p>
          <a:p>
            <a:pPr lvl="1"/>
            <a:r>
              <a:rPr lang="en-US" dirty="0" smtClean="0"/>
              <a:t>Focus strategy</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8306" name="Rectangle 2"/>
          <p:cNvSpPr>
            <a:spLocks noGrp="1" noChangeArrowheads="1"/>
          </p:cNvSpPr>
          <p:nvPr>
            <p:ph type="title"/>
          </p:nvPr>
        </p:nvSpPr>
        <p:spPr/>
        <p:txBody>
          <a:bodyPr rtlCol="0">
            <a:normAutofit fontScale="90000"/>
          </a:bodyPr>
          <a:lstStyle/>
          <a:p>
            <a:pPr fontAlgn="auto">
              <a:spcAft>
                <a:spcPts val="0"/>
              </a:spcAft>
              <a:defRPr/>
            </a:pPr>
            <a:r>
              <a:rPr lang="en-US" dirty="0" smtClean="0"/>
              <a:t>Connecting Strategy to Financial Performance</a:t>
            </a:r>
            <a:endParaRPr lang="en-US" dirty="0"/>
          </a:p>
        </p:txBody>
      </p:sp>
      <p:sp>
        <p:nvSpPr>
          <p:cNvPr id="6" name="Slide Number Placeholder 5"/>
          <p:cNvSpPr>
            <a:spLocks noGrp="1"/>
          </p:cNvSpPr>
          <p:nvPr>
            <p:ph type="sldNum" sz="quarter" idx="11"/>
          </p:nvPr>
        </p:nvSpPr>
        <p:spPr>
          <a:xfrm>
            <a:off x="6553200" y="6264275"/>
            <a:ext cx="2133600" cy="365125"/>
          </a:xfrm>
        </p:spPr>
        <p:txBody>
          <a:bodyPr/>
          <a:lstStyle/>
          <a:p>
            <a:pPr>
              <a:defRPr/>
            </a:pPr>
            <a:r>
              <a:rPr lang="en-US"/>
              <a:t>3</a:t>
            </a:r>
            <a:r>
              <a:rPr lang="en-US"/>
              <a:t>-</a:t>
            </a:r>
            <a:fld id="{AF891B26-FA9B-4417-B821-60CEC1539CE7}" type="slidenum">
              <a:rPr lang="en-US"/>
              <a:pPr>
                <a:defRPr/>
              </a:pPr>
              <a:t>7</a:t>
            </a:fld>
            <a:endParaRPr lang="en-US"/>
          </a:p>
        </p:txBody>
      </p:sp>
      <p:sp>
        <p:nvSpPr>
          <p:cNvPr id="7" name="Footer Placeholder 4"/>
          <p:cNvSpPr>
            <a:spLocks noGrp="1"/>
          </p:cNvSpPr>
          <p:nvPr>
            <p:ph type="ftr" sz="quarter" idx="10"/>
          </p:nvPr>
        </p:nvSpPr>
        <p:spPr/>
        <p:txBody>
          <a:bodyPr/>
          <a:lstStyle/>
          <a:p>
            <a:pPr>
              <a:defRPr/>
            </a:pPr>
            <a:r>
              <a:rPr lang="en-US" smtClean="0"/>
              <a:t>© Pearson Education, Inc. publishing as Prentice Hall</a:t>
            </a:r>
          </a:p>
          <a:p>
            <a:pPr>
              <a:defRPr/>
            </a:pPr>
            <a:endParaRPr lang="en-US">
              <a:solidFill>
                <a:schemeClr val="tx1">
                  <a:tint val="75000"/>
                </a:schemeClr>
              </a:solidFill>
            </a:endParaRPr>
          </a:p>
        </p:txBody>
      </p:sp>
      <p:sp>
        <p:nvSpPr>
          <p:cNvPr id="32772" name="Content Placeholder 7"/>
          <p:cNvSpPr>
            <a:spLocks noGrp="1"/>
          </p:cNvSpPr>
          <p:nvPr>
            <p:ph idx="1"/>
          </p:nvPr>
        </p:nvSpPr>
        <p:spPr/>
        <p:txBody>
          <a:bodyPr/>
          <a:lstStyle/>
          <a:p>
            <a:r>
              <a:rPr lang="en-US" smtClean="0"/>
              <a:t>Functional level strategies exist in:</a:t>
            </a:r>
          </a:p>
          <a:p>
            <a:pPr lvl="1"/>
            <a:r>
              <a:rPr lang="en-US" smtClean="0"/>
              <a:t>Marketing</a:t>
            </a:r>
          </a:p>
          <a:p>
            <a:pPr lvl="1"/>
            <a:r>
              <a:rPr lang="en-US" smtClean="0"/>
              <a:t>Finance</a:t>
            </a:r>
          </a:p>
          <a:p>
            <a:pPr lvl="1"/>
            <a:r>
              <a:rPr lang="en-US" smtClean="0"/>
              <a:t>Manufacturing</a:t>
            </a:r>
          </a:p>
          <a:p>
            <a:pPr lvl="1"/>
            <a:r>
              <a:rPr lang="en-US" smtClean="0"/>
              <a:t>Logistics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8306" name="Rectangle 2"/>
          <p:cNvSpPr>
            <a:spLocks noGrp="1" noChangeArrowheads="1"/>
          </p:cNvSpPr>
          <p:nvPr>
            <p:ph type="title"/>
          </p:nvPr>
        </p:nvSpPr>
        <p:spPr/>
        <p:txBody>
          <a:bodyPr rtlCol="0">
            <a:normAutofit fontScale="90000"/>
          </a:bodyPr>
          <a:lstStyle/>
          <a:p>
            <a:pPr fontAlgn="auto">
              <a:spcAft>
                <a:spcPts val="0"/>
              </a:spcAft>
              <a:defRPr/>
            </a:pPr>
            <a:r>
              <a:rPr lang="en-US" dirty="0" smtClean="0"/>
              <a:t>Connecting Strategy to Financial Performance</a:t>
            </a:r>
            <a:endParaRPr lang="en-US" dirty="0"/>
          </a:p>
        </p:txBody>
      </p:sp>
      <p:sp>
        <p:nvSpPr>
          <p:cNvPr id="6" name="Slide Number Placeholder 5"/>
          <p:cNvSpPr>
            <a:spLocks noGrp="1"/>
          </p:cNvSpPr>
          <p:nvPr>
            <p:ph type="sldNum" sz="quarter" idx="11"/>
          </p:nvPr>
        </p:nvSpPr>
        <p:spPr>
          <a:xfrm>
            <a:off x="6553200" y="6264275"/>
            <a:ext cx="2133600" cy="365125"/>
          </a:xfrm>
        </p:spPr>
        <p:txBody>
          <a:bodyPr/>
          <a:lstStyle/>
          <a:p>
            <a:pPr>
              <a:defRPr/>
            </a:pPr>
            <a:r>
              <a:rPr lang="en-US"/>
              <a:t>3</a:t>
            </a:r>
            <a:r>
              <a:rPr lang="en-US"/>
              <a:t>-</a:t>
            </a:r>
            <a:fld id="{369DAE37-AD42-47FD-81F6-313C7325EAD1}" type="slidenum">
              <a:rPr lang="en-US"/>
              <a:pPr>
                <a:defRPr/>
              </a:pPr>
              <a:t>8</a:t>
            </a:fld>
            <a:endParaRPr lang="en-US"/>
          </a:p>
        </p:txBody>
      </p:sp>
      <p:sp>
        <p:nvSpPr>
          <p:cNvPr id="7" name="Footer Placeholder 4"/>
          <p:cNvSpPr>
            <a:spLocks noGrp="1"/>
          </p:cNvSpPr>
          <p:nvPr>
            <p:ph type="ftr" sz="quarter" idx="10"/>
          </p:nvPr>
        </p:nvSpPr>
        <p:spPr/>
        <p:txBody>
          <a:bodyPr/>
          <a:lstStyle/>
          <a:p>
            <a:pPr>
              <a:defRPr/>
            </a:pPr>
            <a:r>
              <a:rPr lang="en-US" smtClean="0"/>
              <a:t>© Pearson Education, Inc. publishing as Prentice Hall</a:t>
            </a:r>
          </a:p>
          <a:p>
            <a:pPr>
              <a:defRPr/>
            </a:pPr>
            <a:endParaRPr lang="en-US">
              <a:solidFill>
                <a:schemeClr val="tx1">
                  <a:tint val="75000"/>
                </a:schemeClr>
              </a:solidFill>
            </a:endParaRPr>
          </a:p>
        </p:txBody>
      </p:sp>
      <p:sp>
        <p:nvSpPr>
          <p:cNvPr id="33796" name="Content Placeholder 7"/>
          <p:cNvSpPr>
            <a:spLocks noGrp="1"/>
          </p:cNvSpPr>
          <p:nvPr>
            <p:ph idx="1"/>
          </p:nvPr>
        </p:nvSpPr>
        <p:spPr/>
        <p:txBody>
          <a:bodyPr/>
          <a:lstStyle/>
          <a:p>
            <a:r>
              <a:rPr lang="en-US" smtClean="0"/>
              <a:t>Logistic strategy decisions involve:</a:t>
            </a:r>
          </a:p>
          <a:p>
            <a:pPr lvl="1"/>
            <a:r>
              <a:rPr lang="en-US" smtClean="0"/>
              <a:t>Determining the number and location of warehouses</a:t>
            </a:r>
          </a:p>
          <a:p>
            <a:pPr lvl="1"/>
            <a:r>
              <a:rPr lang="en-US" smtClean="0"/>
              <a:t>Selecting appropriate transportation modes</a:t>
            </a:r>
          </a:p>
          <a:p>
            <a:pPr lvl="1"/>
            <a:r>
              <a:rPr lang="en-US" smtClean="0"/>
              <a:t>Deploying inventory</a:t>
            </a:r>
          </a:p>
          <a:p>
            <a:pPr lvl="1"/>
            <a:r>
              <a:rPr lang="en-US" smtClean="0"/>
              <a:t>Investments in technology that support logistics activities</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8306" name="Rectangle 2"/>
          <p:cNvSpPr>
            <a:spLocks noGrp="1" noChangeArrowheads="1"/>
          </p:cNvSpPr>
          <p:nvPr>
            <p:ph type="title"/>
          </p:nvPr>
        </p:nvSpPr>
        <p:spPr/>
        <p:txBody>
          <a:bodyPr rtlCol="0">
            <a:normAutofit fontScale="90000"/>
          </a:bodyPr>
          <a:lstStyle/>
          <a:p>
            <a:pPr fontAlgn="auto">
              <a:spcAft>
                <a:spcPts val="0"/>
              </a:spcAft>
              <a:defRPr/>
            </a:pPr>
            <a:r>
              <a:rPr lang="en-US" dirty="0" smtClean="0"/>
              <a:t>Connecting Strategy to Financial Performance</a:t>
            </a:r>
            <a:endParaRPr lang="en-US" dirty="0"/>
          </a:p>
        </p:txBody>
      </p:sp>
      <p:sp>
        <p:nvSpPr>
          <p:cNvPr id="6" name="Slide Number Placeholder 5"/>
          <p:cNvSpPr>
            <a:spLocks noGrp="1"/>
          </p:cNvSpPr>
          <p:nvPr>
            <p:ph type="sldNum" sz="quarter" idx="11"/>
          </p:nvPr>
        </p:nvSpPr>
        <p:spPr>
          <a:xfrm>
            <a:off x="6553200" y="6264275"/>
            <a:ext cx="2133600" cy="365125"/>
          </a:xfrm>
        </p:spPr>
        <p:txBody>
          <a:bodyPr/>
          <a:lstStyle/>
          <a:p>
            <a:pPr>
              <a:defRPr/>
            </a:pPr>
            <a:r>
              <a:rPr lang="en-US"/>
              <a:t>3</a:t>
            </a:r>
            <a:r>
              <a:rPr lang="en-US"/>
              <a:t>-</a:t>
            </a:r>
            <a:fld id="{F23059E6-4498-4D25-8581-6BDD0F20E43D}" type="slidenum">
              <a:rPr lang="en-US"/>
              <a:pPr>
                <a:defRPr/>
              </a:pPr>
              <a:t>9</a:t>
            </a:fld>
            <a:endParaRPr lang="en-US"/>
          </a:p>
        </p:txBody>
      </p:sp>
      <p:sp>
        <p:nvSpPr>
          <p:cNvPr id="7" name="Footer Placeholder 4"/>
          <p:cNvSpPr>
            <a:spLocks noGrp="1"/>
          </p:cNvSpPr>
          <p:nvPr>
            <p:ph type="ftr" sz="quarter" idx="10"/>
          </p:nvPr>
        </p:nvSpPr>
        <p:spPr/>
        <p:txBody>
          <a:bodyPr/>
          <a:lstStyle/>
          <a:p>
            <a:pPr>
              <a:defRPr/>
            </a:pPr>
            <a:r>
              <a:rPr lang="en-US" smtClean="0"/>
              <a:t>© Pearson Education, Inc. publishing as Prentice Hall</a:t>
            </a:r>
          </a:p>
          <a:p>
            <a:pPr>
              <a:defRPr/>
            </a:pPr>
            <a:endParaRPr lang="en-US">
              <a:solidFill>
                <a:schemeClr val="tx1">
                  <a:tint val="75000"/>
                </a:schemeClr>
              </a:solidFill>
            </a:endParaRPr>
          </a:p>
        </p:txBody>
      </p:sp>
      <p:sp>
        <p:nvSpPr>
          <p:cNvPr id="8" name="Content Placeholder 7"/>
          <p:cNvSpPr>
            <a:spLocks noGrp="1"/>
          </p:cNvSpPr>
          <p:nvPr>
            <p:ph idx="1"/>
          </p:nvPr>
        </p:nvSpPr>
        <p:spPr/>
        <p:txBody>
          <a:bodyPr rtlCol="0">
            <a:normAutofit lnSpcReduction="10000"/>
          </a:bodyPr>
          <a:lstStyle/>
          <a:p>
            <a:pPr fontAlgn="auto">
              <a:spcAft>
                <a:spcPts val="0"/>
              </a:spcAft>
              <a:buFont typeface="Arial" pitchFamily="34" charset="0"/>
              <a:buChar char="•"/>
              <a:defRPr/>
            </a:pPr>
            <a:r>
              <a:rPr lang="en-US" dirty="0" smtClean="0"/>
              <a:t>Logistics strategy is directly influenced by strategic decisions in functional areas of:</a:t>
            </a:r>
          </a:p>
          <a:p>
            <a:pPr lvl="1" fontAlgn="auto">
              <a:spcAft>
                <a:spcPts val="0"/>
              </a:spcAft>
              <a:buFont typeface="Arial" pitchFamily="34" charset="0"/>
              <a:buChar char="–"/>
              <a:defRPr/>
            </a:pPr>
            <a:r>
              <a:rPr lang="en-US" dirty="0" smtClean="0"/>
              <a:t>Marketing</a:t>
            </a:r>
          </a:p>
          <a:p>
            <a:pPr lvl="2" fontAlgn="auto">
              <a:spcAft>
                <a:spcPts val="0"/>
              </a:spcAft>
              <a:buFont typeface="Arial" pitchFamily="34" charset="0"/>
              <a:buChar char="•"/>
              <a:defRPr/>
            </a:pPr>
            <a:r>
              <a:rPr lang="en-US" dirty="0" smtClean="0"/>
              <a:t>Product availability, desired customer service levels, and packaging design directly influence logistics decisions</a:t>
            </a:r>
          </a:p>
          <a:p>
            <a:pPr lvl="1" fontAlgn="auto">
              <a:spcAft>
                <a:spcPts val="0"/>
              </a:spcAft>
              <a:buFont typeface="Arial" pitchFamily="34" charset="0"/>
              <a:buChar char="–"/>
              <a:defRPr/>
            </a:pPr>
            <a:r>
              <a:rPr lang="en-US" dirty="0" smtClean="0"/>
              <a:t>Manufacturing</a:t>
            </a:r>
          </a:p>
          <a:p>
            <a:pPr lvl="2" fontAlgn="auto">
              <a:spcAft>
                <a:spcPts val="0"/>
              </a:spcAft>
              <a:buFont typeface="Arial" pitchFamily="34" charset="0"/>
              <a:buChar char="•"/>
              <a:defRPr/>
            </a:pPr>
            <a:r>
              <a:rPr lang="en-US" dirty="0" smtClean="0"/>
              <a:t>Strategic decisions by manufacturing to implement just-in-time system would influence logistics decisions in warehousing, transportation and inventory management</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OEng PPT Template">
  <a:themeElements>
    <a:clrScheme name="COEng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OEng PPT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w="12700" cap="flat" cmpd="sng" algn="ctr">
          <a:solidFill>
            <a:schemeClr val="tx1"/>
          </a:solidFill>
          <a:prstDash val="solid"/>
          <a:round/>
          <a:headEnd type="none" w="med" len="med"/>
          <a:tailEnd type="none" w="med" len="med"/>
        </a:ln>
        <a:effectLst/>
      </a:spPr>
      <a:bodyPr vert="horz" wrap="none" lIns="90488" tIns="44450" rIns="90488" bIns="4445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rgbClr val="CC0000"/>
            </a:solidFill>
            <a:effectLst/>
            <a:latin typeface="Arial" charset="0"/>
          </a:defRPr>
        </a:defPPr>
      </a:lstStyle>
    </a:spDef>
    <a:lnDef>
      <a:spPr bwMode="auto">
        <a:xfrm>
          <a:off x="0" y="0"/>
          <a:ext cx="1" cy="1"/>
        </a:xfrm>
        <a:custGeom>
          <a:avLst/>
          <a:gdLst/>
          <a:ahLst/>
          <a:cxnLst/>
          <a:rect l="0" t="0" r="0" b="0"/>
          <a:pathLst/>
        </a:custGeom>
        <a:solidFill>
          <a:schemeClr val="accent2"/>
        </a:solidFill>
        <a:ln w="12700" cap="flat" cmpd="sng" algn="ctr">
          <a:solidFill>
            <a:schemeClr val="tx1"/>
          </a:solidFill>
          <a:prstDash val="solid"/>
          <a:round/>
          <a:headEnd type="none" w="med" len="med"/>
          <a:tailEnd type="none" w="med" len="med"/>
        </a:ln>
        <a:effectLst/>
      </a:spPr>
      <a:bodyPr vert="horz" wrap="none" lIns="90488" tIns="44450" rIns="90488" bIns="4445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rgbClr val="CC0000"/>
            </a:solidFill>
            <a:effectLst/>
            <a:latin typeface="Arial" charset="0"/>
          </a:defRPr>
        </a:defPPr>
      </a:lstStyle>
    </a:lnDef>
  </a:objectDefaults>
  <a:extraClrSchemeLst>
    <a:extraClrScheme>
      <a:clrScheme name="COEng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Eng PPT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Eng PPT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Eng PPT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Eng PPT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Eng PPT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Eng PPT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Eng PPT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Eng PP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Eng PPT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Eng PPT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Eng PPT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765</TotalTime>
  <Words>1929</Words>
  <Application>Microsoft Office PowerPoint</Application>
  <PresentationFormat>On-screen Show (4:3)</PresentationFormat>
  <Paragraphs>358</Paragraphs>
  <Slides>38</Slides>
  <Notes>38</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COEng PPT Template</vt:lpstr>
      <vt:lpstr>Chapter 13  Logistics Systems Controls</vt:lpstr>
      <vt:lpstr>Slide 2</vt:lpstr>
      <vt:lpstr>Learning Objectives</vt:lpstr>
      <vt:lpstr>Logistics Systems Controls</vt:lpstr>
      <vt:lpstr>Connecting Strategy to Financial Performance</vt:lpstr>
      <vt:lpstr>Connecting Strategy to Financial Performance</vt:lpstr>
      <vt:lpstr>Connecting Strategy to Financial Performance</vt:lpstr>
      <vt:lpstr>Connecting Strategy to Financial Performance</vt:lpstr>
      <vt:lpstr>Connecting Strategy to Financial Performance</vt:lpstr>
      <vt:lpstr>Connecting Strategy to Financial Performance</vt:lpstr>
      <vt:lpstr>Basic Financial Terminology</vt:lpstr>
      <vt:lpstr>Example Income Statement</vt:lpstr>
      <vt:lpstr>Basic Financial Terminology</vt:lpstr>
      <vt:lpstr>Example Balance Sheet</vt:lpstr>
      <vt:lpstr>Strategic Profit Model</vt:lpstr>
      <vt:lpstr>Strategic Profit Model</vt:lpstr>
      <vt:lpstr>Strategic Profit Model</vt:lpstr>
      <vt:lpstr>Strategic Profit Model</vt:lpstr>
      <vt:lpstr>Strategic Profit Model</vt:lpstr>
      <vt:lpstr>Logistics Connections to Net Profit Margin</vt:lpstr>
      <vt:lpstr>Logistics Connections to  Asset Turnover</vt:lpstr>
      <vt:lpstr>Balanced Scorecard</vt:lpstr>
      <vt:lpstr>Balanced Scorecard</vt:lpstr>
      <vt:lpstr>Common Logistics Measures</vt:lpstr>
      <vt:lpstr>Worker Productivity</vt:lpstr>
      <vt:lpstr>Worker Productivity</vt:lpstr>
      <vt:lpstr>Product Recalls</vt:lpstr>
      <vt:lpstr>Federal Agencies Involved with Recalls</vt:lpstr>
      <vt:lpstr>Product Recalls</vt:lpstr>
      <vt:lpstr>Controlling Returned and Salvaged Goods</vt:lpstr>
      <vt:lpstr>Additional Controls</vt:lpstr>
      <vt:lpstr>Slide 32</vt:lpstr>
      <vt:lpstr>Slide 33</vt:lpstr>
      <vt:lpstr>Slide 34</vt:lpstr>
      <vt:lpstr>Slide 35</vt:lpstr>
      <vt:lpstr>Slide 36</vt:lpstr>
      <vt:lpstr>Slide 37</vt:lpstr>
      <vt:lpstr>Slide 38</vt:lpstr>
    </vt:vector>
  </TitlesOfParts>
  <Company>MIIS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Global Community</dc:title>
  <dc:creator>leah gowron</dc:creator>
  <cp:lastModifiedBy>leet</cp:lastModifiedBy>
  <cp:revision>46</cp:revision>
  <dcterms:created xsi:type="dcterms:W3CDTF">1998-03-27T19:34:46Z</dcterms:created>
  <dcterms:modified xsi:type="dcterms:W3CDTF">2011-01-28T03:52:12Z</dcterms:modified>
</cp:coreProperties>
</file>