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48"/>
  </p:notesMasterIdLst>
  <p:handoutMasterIdLst>
    <p:handoutMasterId r:id="rId49"/>
  </p:handoutMasterIdLst>
  <p:sldIdLst>
    <p:sldId id="262" r:id="rId2"/>
    <p:sldId id="263" r:id="rId3"/>
    <p:sldId id="265" r:id="rId4"/>
    <p:sldId id="286"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2" r:id="rId36"/>
    <p:sldId id="323" r:id="rId37"/>
    <p:sldId id="325" r:id="rId38"/>
    <p:sldId id="324" r:id="rId39"/>
    <p:sldId id="326" r:id="rId40"/>
    <p:sldId id="327" r:id="rId41"/>
    <p:sldId id="321" r:id="rId42"/>
    <p:sldId id="328" r:id="rId43"/>
    <p:sldId id="330" r:id="rId44"/>
    <p:sldId id="329" r:id="rId45"/>
    <p:sldId id="331" r:id="rId46"/>
    <p:sldId id="332"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Gowr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15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7ADE88-1441-4C7D-9C35-DDA31A24966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p:spPr>
      </p:sp>
      <p:sp>
        <p:nvSpPr>
          <p:cNvPr id="58371" name="Notes Placeholder 2"/>
          <p:cNvSpPr>
            <a:spLocks noGrp="1"/>
          </p:cNvSpPr>
          <p:nvPr>
            <p:ph type="body" idx="1"/>
          </p:nvPr>
        </p:nvSpPr>
        <p:spPr bwMode="auto">
          <a:xfrm>
            <a:off x="685800" y="4343400"/>
            <a:ext cx="5486400" cy="4114800"/>
          </a:xfrm>
          <a:prstGeom prst="rect">
            <a:avLst/>
          </a:prstGeom>
          <a:noFill/>
          <a:ln>
            <a:miter lim="800000"/>
            <a:headEnd/>
            <a:tailEnd/>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399FB74-DD6D-4E18-945A-446A921158BC}"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AB8C84C-DE0C-41AB-82E0-2584EFB6E92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23F42AC-FF95-4DF3-931F-4554370A3841}"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67C3F2A-F7B3-4643-A58D-8F486D4127D6}"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D027E76-56BE-4D9D-914D-D5E4C356C53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F6FED40-103A-4D88-B06F-B05C81BF2320}"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BCF23568-6B19-4F03-A1F9-DE467546B0E1}" type="slidenum">
              <a:rPr lang="en-US"/>
              <a:pPr>
                <a:defRPr/>
              </a:pPr>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CE15A5CD-8FAA-42D7-81F4-0EA22FBFA3F6}"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E5F2B4D-84DA-4176-9CD0-FCEE1E3D0288}"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B14473F-4B50-48A4-8223-38CF37560C1F}"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167FCF3-B923-4265-AF07-5712ABFC838C}"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1638E61-DD77-49A1-8AD8-572FF52A1FF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2D83FDBC-14B8-418E-94A1-90DF48A6559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C52D9567-F644-42E6-A6FF-29447FB75B82}"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3CA4E35-7904-4691-8A47-E48ECD6A4A9D}"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79C4DEB-0133-466B-BAA7-46AE52EC70D8}"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OEng PPT Background"/>
          <p:cNvPicPr>
            <a:picLocks noChangeAspect="1" noChangeArrowheads="1"/>
          </p:cNvPicPr>
          <p:nvPr/>
        </p:nvPicPr>
        <p:blipFill>
          <a:blip r:embed="rId18"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19200" y="274638"/>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cs typeface="+mn-cs"/>
              </a:defRPr>
            </a:lvl1pPr>
          </a:lstStyle>
          <a:p>
            <a:pPr>
              <a:defRPr/>
            </a:pPr>
            <a:endParaRPr lang="en-US"/>
          </a:p>
        </p:txBody>
      </p:sp>
      <p:sp>
        <p:nvSpPr>
          <p:cNvPr id="133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cs typeface="+mn-cs"/>
              </a:defRPr>
            </a:lvl1pPr>
          </a:lstStyle>
          <a:p>
            <a:pPr>
              <a:defRPr/>
            </a:pPr>
            <a:fld id="{1EA1413F-1F23-497F-9BED-F099BE4DC0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fontAlgn="base">
        <a:spcBef>
          <a:spcPct val="0"/>
        </a:spcBef>
        <a:spcAft>
          <a:spcPct val="0"/>
        </a:spcAft>
        <a:defRPr sz="4400">
          <a:solidFill>
            <a:schemeClr val="bg1"/>
          </a:solidFill>
          <a:latin typeface="Arial" charset="0"/>
          <a:cs typeface="Arial" charset="0"/>
        </a:defRPr>
      </a:lvl6pPr>
      <a:lvl7pPr marL="914400" algn="ctr" rtl="0" fontAlgn="base">
        <a:spcBef>
          <a:spcPct val="0"/>
        </a:spcBef>
        <a:spcAft>
          <a:spcPct val="0"/>
        </a:spcAft>
        <a:defRPr sz="4400">
          <a:solidFill>
            <a:schemeClr val="bg1"/>
          </a:solidFill>
          <a:latin typeface="Arial" charset="0"/>
          <a:cs typeface="Arial" charset="0"/>
        </a:defRPr>
      </a:lvl7pPr>
      <a:lvl8pPr marL="1371600" algn="ctr" rtl="0" fontAlgn="base">
        <a:spcBef>
          <a:spcPct val="0"/>
        </a:spcBef>
        <a:spcAft>
          <a:spcPct val="0"/>
        </a:spcAft>
        <a:defRPr sz="4400">
          <a:solidFill>
            <a:schemeClr val="bg1"/>
          </a:solidFill>
          <a:latin typeface="Arial" charset="0"/>
          <a:cs typeface="Arial" charset="0"/>
        </a:defRPr>
      </a:lvl8pPr>
      <a:lvl9pPr marL="1828800" algn="ctr" rtl="0" fontAlgn="base">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2027A"/>
          </a:solidFill>
          <a:latin typeface="+mn-lt"/>
          <a:ea typeface="+mn-ea"/>
          <a:cs typeface="+mn-cs"/>
        </a:defRPr>
      </a:lvl1pPr>
      <a:lvl2pPr marL="742950" indent="-285750" algn="l" rtl="0" eaLnBrk="0" fontAlgn="base" hangingPunct="0">
        <a:spcBef>
          <a:spcPct val="20000"/>
        </a:spcBef>
        <a:spcAft>
          <a:spcPct val="0"/>
        </a:spcAft>
        <a:buChar char="–"/>
        <a:defRPr sz="2800">
          <a:solidFill>
            <a:srgbClr val="02027A"/>
          </a:solidFill>
          <a:latin typeface="+mn-lt"/>
          <a:cs typeface="+mn-cs"/>
        </a:defRPr>
      </a:lvl2pPr>
      <a:lvl3pPr marL="1143000" indent="-228600" algn="l" rtl="0" eaLnBrk="0" fontAlgn="base" hangingPunct="0">
        <a:spcBef>
          <a:spcPct val="20000"/>
        </a:spcBef>
        <a:spcAft>
          <a:spcPct val="0"/>
        </a:spcAft>
        <a:buChar char="•"/>
        <a:defRPr sz="2400">
          <a:solidFill>
            <a:srgbClr val="02027A"/>
          </a:solidFill>
          <a:latin typeface="+mn-lt"/>
          <a:cs typeface="+mn-cs"/>
        </a:defRPr>
      </a:lvl3pPr>
      <a:lvl4pPr marL="1600200" indent="-228600" algn="l" rtl="0" eaLnBrk="0" fontAlgn="base" hangingPunct="0">
        <a:spcBef>
          <a:spcPct val="20000"/>
        </a:spcBef>
        <a:spcAft>
          <a:spcPct val="0"/>
        </a:spcAft>
        <a:buChar char="–"/>
        <a:defRPr sz="2000">
          <a:solidFill>
            <a:srgbClr val="02027A"/>
          </a:solidFill>
          <a:latin typeface="+mn-lt"/>
          <a:cs typeface="+mn-cs"/>
        </a:defRPr>
      </a:lvl4pPr>
      <a:lvl5pPr marL="2057400" indent="-228600" algn="l" rtl="0" eaLnBrk="0" fontAlgn="base" hangingPunct="0">
        <a:spcBef>
          <a:spcPct val="20000"/>
        </a:spcBef>
        <a:spcAft>
          <a:spcPct val="0"/>
        </a:spcAft>
        <a:buChar char="»"/>
        <a:defRPr sz="2000">
          <a:solidFill>
            <a:srgbClr val="02027A"/>
          </a:solidFill>
          <a:latin typeface="+mn-lt"/>
          <a:cs typeface="+mn-cs"/>
        </a:defRPr>
      </a:lvl5pPr>
      <a:lvl6pPr marL="2514600" indent="-228600" algn="l" rtl="0" fontAlgn="base">
        <a:spcBef>
          <a:spcPct val="20000"/>
        </a:spcBef>
        <a:spcAft>
          <a:spcPct val="0"/>
        </a:spcAft>
        <a:buChar char="»"/>
        <a:defRPr sz="2000">
          <a:solidFill>
            <a:srgbClr val="02027A"/>
          </a:solidFill>
          <a:latin typeface="+mn-lt"/>
          <a:cs typeface="+mn-cs"/>
        </a:defRPr>
      </a:lvl6pPr>
      <a:lvl7pPr marL="2971800" indent="-228600" algn="l" rtl="0" fontAlgn="base">
        <a:spcBef>
          <a:spcPct val="20000"/>
        </a:spcBef>
        <a:spcAft>
          <a:spcPct val="0"/>
        </a:spcAft>
        <a:buChar char="»"/>
        <a:defRPr sz="2000">
          <a:solidFill>
            <a:srgbClr val="02027A"/>
          </a:solidFill>
          <a:latin typeface="+mn-lt"/>
          <a:cs typeface="+mn-cs"/>
        </a:defRPr>
      </a:lvl7pPr>
      <a:lvl8pPr marL="3429000" indent="-228600" algn="l" rtl="0" fontAlgn="base">
        <a:spcBef>
          <a:spcPct val="20000"/>
        </a:spcBef>
        <a:spcAft>
          <a:spcPct val="0"/>
        </a:spcAft>
        <a:buChar char="»"/>
        <a:defRPr sz="2000">
          <a:solidFill>
            <a:srgbClr val="02027A"/>
          </a:solidFill>
          <a:latin typeface="+mn-lt"/>
          <a:cs typeface="+mn-cs"/>
        </a:defRPr>
      </a:lvl8pPr>
      <a:lvl9pPr marL="3886200" indent="-228600" algn="l" rtl="0" fontAlgn="base">
        <a:spcBef>
          <a:spcPct val="20000"/>
        </a:spcBef>
        <a:spcAft>
          <a:spcPct val="0"/>
        </a:spcAft>
        <a:buChar char="»"/>
        <a:defRPr sz="2000">
          <a:solidFill>
            <a:srgbClr val="02027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685800" y="2130425"/>
            <a:ext cx="7772400" cy="3432175"/>
          </a:xfrm>
        </p:spPr>
        <p:txBody>
          <a:bodyPr/>
          <a:lstStyle/>
          <a:p>
            <a:r>
              <a:rPr lang="en-US" dirty="0" smtClean="0">
                <a:solidFill>
                  <a:schemeClr val="accent6"/>
                </a:solidFill>
              </a:rPr>
              <a:t>Chapter 12</a:t>
            </a:r>
            <a:br>
              <a:rPr lang="en-US" dirty="0" smtClean="0">
                <a:solidFill>
                  <a:schemeClr val="accent6"/>
                </a:solidFill>
              </a:rPr>
            </a:br>
            <a:r>
              <a:rPr lang="en-US" dirty="0" smtClean="0">
                <a:solidFill>
                  <a:schemeClr val="accent6"/>
                </a:solidFill>
              </a:rPr>
              <a:t/>
            </a:r>
            <a:br>
              <a:rPr lang="en-US" dirty="0" smtClean="0">
                <a:solidFill>
                  <a:schemeClr val="accent6"/>
                </a:solidFill>
              </a:rPr>
            </a:br>
            <a:r>
              <a:rPr lang="en-US" dirty="0" smtClean="0">
                <a:solidFill>
                  <a:schemeClr val="accent6"/>
                </a:solidFill>
              </a:rPr>
              <a:t>International Logistics</a:t>
            </a:r>
            <a:br>
              <a:rPr lang="en-US" dirty="0" smtClean="0">
                <a:solidFill>
                  <a:schemeClr val="accent6"/>
                </a:solidFill>
              </a:rPr>
            </a:br>
            <a:endParaRPr lang="en-US" dirty="0">
              <a:solidFill>
                <a:schemeClr val="accent6"/>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rtlCol="0">
            <a:noAutofit/>
          </a:bodyPr>
          <a:lstStyle/>
          <a:p>
            <a:pPr fontAlgn="auto">
              <a:spcAft>
                <a:spcPts val="0"/>
              </a:spcAft>
              <a:defRPr/>
            </a:pPr>
            <a:r>
              <a:rPr lang="en-US" sz="3600" dirty="0" smtClean="0"/>
              <a:t>Figure 12-1:  Some of the Symbols Used for Packing Export Shipments</a:t>
            </a:r>
            <a:endParaRPr lang="en-US" sz="3600" dirty="0"/>
          </a:p>
        </p:txBody>
      </p:sp>
      <p:sp>
        <p:nvSpPr>
          <p:cNvPr id="5" name="Slide Number Placeholder 5"/>
          <p:cNvSpPr>
            <a:spLocks noGrp="1"/>
          </p:cNvSpPr>
          <p:nvPr>
            <p:ph type="sldNum" sz="quarter" idx="11"/>
          </p:nvPr>
        </p:nvSpPr>
        <p:spPr/>
        <p:txBody>
          <a:bodyPr/>
          <a:lstStyle/>
          <a:p>
            <a:pPr>
              <a:defRPr/>
            </a:pPr>
            <a:r>
              <a:rPr lang="en-US" dirty="0"/>
              <a:t>14-</a:t>
            </a:r>
            <a:fld id="{61CDDAD5-79C8-4C91-9FE5-F6F83D7CEB76}" type="slidenum">
              <a:rPr lang="en-US"/>
              <a:pPr>
                <a:defRPr/>
              </a:pPr>
              <a:t>10</a:t>
            </a:fld>
            <a:endParaRPr lang="en-US" dirty="0"/>
          </a:p>
        </p:txBody>
      </p:sp>
      <p:sp>
        <p:nvSpPr>
          <p:cNvPr id="3891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pic>
        <p:nvPicPr>
          <p:cNvPr id="38916" name="Picture 2"/>
          <p:cNvPicPr>
            <a:picLocks noGrp="1" noChangeAspect="1" noChangeArrowheads="1"/>
          </p:cNvPicPr>
          <p:nvPr>
            <p:ph idx="1"/>
          </p:nvPr>
        </p:nvPicPr>
        <p:blipFill>
          <a:blip r:embed="rId3" cstate="print"/>
          <a:srcRect/>
          <a:stretch>
            <a:fillRect/>
          </a:stretch>
        </p:blipFill>
        <p:spPr>
          <a:xfrm>
            <a:off x="2209800" y="1600200"/>
            <a:ext cx="4587875" cy="4597400"/>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524000" y="274638"/>
            <a:ext cx="7162800" cy="1143000"/>
          </a:xfrm>
        </p:spPr>
        <p:txBody>
          <a:bodyPr rtlCol="0">
            <a:noAutofit/>
          </a:bodyPr>
          <a:lstStyle/>
          <a:p>
            <a:pPr fontAlgn="auto">
              <a:spcAft>
                <a:spcPts val="0"/>
              </a:spcAft>
              <a:defRPr/>
            </a:pPr>
            <a:r>
              <a:rPr lang="en-US" sz="3600" dirty="0" smtClean="0"/>
              <a:t>Figure 12-2:  A Package Marked for Export</a:t>
            </a:r>
            <a:endParaRPr lang="en-US" sz="3600" dirty="0"/>
          </a:p>
        </p:txBody>
      </p:sp>
      <p:sp>
        <p:nvSpPr>
          <p:cNvPr id="5" name="Slide Number Placeholder 5"/>
          <p:cNvSpPr>
            <a:spLocks noGrp="1"/>
          </p:cNvSpPr>
          <p:nvPr>
            <p:ph type="sldNum" sz="quarter" idx="11"/>
          </p:nvPr>
        </p:nvSpPr>
        <p:spPr/>
        <p:txBody>
          <a:bodyPr/>
          <a:lstStyle/>
          <a:p>
            <a:pPr>
              <a:defRPr/>
            </a:pPr>
            <a:r>
              <a:rPr lang="en-US" dirty="0"/>
              <a:t>14-</a:t>
            </a:r>
            <a:fld id="{B6194BA9-6EE7-47CD-A0DD-1DDD0A0EFDED}" type="slidenum">
              <a:rPr lang="en-US"/>
              <a:pPr>
                <a:defRPr/>
              </a:pPr>
              <a:t>11</a:t>
            </a:fld>
            <a:endParaRPr lang="en-US" dirty="0"/>
          </a:p>
        </p:txBody>
      </p:sp>
      <p:sp>
        <p:nvSpPr>
          <p:cNvPr id="3993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pic>
        <p:nvPicPr>
          <p:cNvPr id="39940" name="Picture 2"/>
          <p:cNvPicPr>
            <a:picLocks noGrp="1" noChangeAspect="1" noChangeArrowheads="1"/>
          </p:cNvPicPr>
          <p:nvPr>
            <p:ph idx="1"/>
          </p:nvPr>
        </p:nvPicPr>
        <p:blipFill>
          <a:blip r:embed="rId3" cstate="print"/>
          <a:srcRect t="2187"/>
          <a:stretch>
            <a:fillRect/>
          </a:stretch>
        </p:blipFill>
        <p:spPr>
          <a:xfrm>
            <a:off x="990600" y="1550988"/>
            <a:ext cx="7362825" cy="4621212"/>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rtlCol="0">
            <a:noAutofit/>
          </a:bodyPr>
          <a:lstStyle/>
          <a:p>
            <a:pPr fontAlgn="auto">
              <a:spcAft>
                <a:spcPts val="0"/>
              </a:spcAft>
              <a:defRPr/>
            </a:pPr>
            <a:r>
              <a:rPr lang="en-US" sz="3600" dirty="0" smtClean="0"/>
              <a:t>Table 12-1:  Beginning Dates for the Chinese New Year, 2011-2018</a:t>
            </a:r>
            <a:endParaRPr lang="en-US" sz="3600" dirty="0"/>
          </a:p>
        </p:txBody>
      </p:sp>
      <p:sp>
        <p:nvSpPr>
          <p:cNvPr id="5" name="Slide Number Placeholder 5"/>
          <p:cNvSpPr>
            <a:spLocks noGrp="1"/>
          </p:cNvSpPr>
          <p:nvPr>
            <p:ph type="sldNum" sz="quarter" idx="11"/>
          </p:nvPr>
        </p:nvSpPr>
        <p:spPr/>
        <p:txBody>
          <a:bodyPr/>
          <a:lstStyle/>
          <a:p>
            <a:pPr>
              <a:defRPr/>
            </a:pPr>
            <a:r>
              <a:rPr lang="en-US" dirty="0"/>
              <a:t>14-</a:t>
            </a:r>
            <a:fld id="{B4661D32-57F6-4EE3-B222-48124F07D9AE}" type="slidenum">
              <a:rPr lang="en-US"/>
              <a:pPr>
                <a:defRPr/>
              </a:pPr>
              <a:t>12</a:t>
            </a:fld>
            <a:endParaRPr lang="en-US" dirty="0"/>
          </a:p>
        </p:txBody>
      </p:sp>
      <p:pic>
        <p:nvPicPr>
          <p:cNvPr id="40964" name="Picture 2"/>
          <p:cNvPicPr>
            <a:picLocks noGrp="1" noChangeAspect="1" noChangeArrowheads="1"/>
          </p:cNvPicPr>
          <p:nvPr>
            <p:ph idx="1"/>
          </p:nvPr>
        </p:nvPicPr>
        <p:blipFill>
          <a:blip r:embed="rId3" cstate="print"/>
          <a:srcRect/>
          <a:stretch>
            <a:fillRect/>
          </a:stretch>
        </p:blipFill>
        <p:spPr>
          <a:xfrm>
            <a:off x="1447800" y="1828800"/>
            <a:ext cx="6529388" cy="3905250"/>
          </a:xfr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z="4000" dirty="0" smtClean="0"/>
              <a:t>International Documentation</a:t>
            </a:r>
          </a:p>
        </p:txBody>
      </p:sp>
      <p:sp>
        <p:nvSpPr>
          <p:cNvPr id="41986" name="Rectangle 3"/>
          <p:cNvSpPr>
            <a:spLocks noGrp="1" noChangeArrowheads="1"/>
          </p:cNvSpPr>
          <p:nvPr>
            <p:ph idx="1"/>
          </p:nvPr>
        </p:nvSpPr>
        <p:spPr>
          <a:xfrm>
            <a:off x="457200" y="1600200"/>
            <a:ext cx="8229600" cy="4495800"/>
          </a:xfrm>
        </p:spPr>
        <p:txBody>
          <a:bodyPr/>
          <a:lstStyle/>
          <a:p>
            <a:r>
              <a:rPr lang="en-US" sz="3000" dirty="0" smtClean="0"/>
              <a:t>Flow of documentation is as much a part of the main logistical flow as the flow of product</a:t>
            </a:r>
          </a:p>
          <a:p>
            <a:r>
              <a:rPr lang="en-US" sz="3000" dirty="0" smtClean="0"/>
              <a:t>Domestic shipments typically only require several pieces of documentation</a:t>
            </a:r>
          </a:p>
          <a:p>
            <a:r>
              <a:rPr lang="en-US" sz="3000" dirty="0" smtClean="0"/>
              <a:t>Export shipments typically require approximately 10 pieces of documentation</a:t>
            </a:r>
          </a:p>
          <a:p>
            <a:r>
              <a:rPr lang="en-US" sz="3000" dirty="0" smtClean="0"/>
              <a:t>Cross-border trades can require more than 100 separate documents</a:t>
            </a:r>
            <a:endParaRPr lang="en-US" dirty="0" smtClean="0"/>
          </a:p>
          <a:p>
            <a:pPr lvl="1">
              <a:buFont typeface="Arial" pitchFamily="34" charset="0"/>
              <a:buNone/>
            </a:pPr>
            <a:endParaRPr lang="en-US" dirty="0" smtClean="0"/>
          </a:p>
          <a:p>
            <a:pPr>
              <a:buFont typeface="Arial" pitchFamily="34" charset="0"/>
              <a:buNone/>
            </a:pPr>
            <a:endParaRPr lang="en-US" b="1" dirty="0" smtClean="0"/>
          </a:p>
        </p:txBody>
      </p:sp>
      <p:sp>
        <p:nvSpPr>
          <p:cNvPr id="5" name="Slide Number Placeholder 5"/>
          <p:cNvSpPr>
            <a:spLocks noGrp="1"/>
          </p:cNvSpPr>
          <p:nvPr>
            <p:ph type="sldNum" sz="quarter" idx="11"/>
          </p:nvPr>
        </p:nvSpPr>
        <p:spPr/>
        <p:txBody>
          <a:bodyPr/>
          <a:lstStyle/>
          <a:p>
            <a:pPr>
              <a:defRPr/>
            </a:pPr>
            <a:r>
              <a:rPr lang="en-US" dirty="0"/>
              <a:t>14-</a:t>
            </a:r>
            <a:fld id="{F8CAAC8B-F02C-43D9-A08C-C097E56E8B4B}" type="slidenum">
              <a:rPr lang="en-US"/>
              <a:pPr>
                <a:defRPr/>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z="4000" dirty="0" smtClean="0"/>
              <a:t>International Documentation</a:t>
            </a:r>
          </a:p>
        </p:txBody>
      </p:sp>
      <p:sp>
        <p:nvSpPr>
          <p:cNvPr id="43010" name="Rectangle 3"/>
          <p:cNvSpPr>
            <a:spLocks noGrp="1" noChangeArrowheads="1"/>
          </p:cNvSpPr>
          <p:nvPr>
            <p:ph idx="1"/>
          </p:nvPr>
        </p:nvSpPr>
        <p:spPr>
          <a:xfrm>
            <a:off x="457200" y="1600200"/>
            <a:ext cx="8229600" cy="4495800"/>
          </a:xfrm>
        </p:spPr>
        <p:txBody>
          <a:bodyPr/>
          <a:lstStyle/>
          <a:p>
            <a:r>
              <a:rPr lang="en-US" sz="3000" smtClean="0"/>
              <a:t>Necessary documents are required at the point of importation</a:t>
            </a:r>
          </a:p>
          <a:p>
            <a:r>
              <a:rPr lang="en-US" sz="3000" smtClean="0"/>
              <a:t>Commonly used documents include:</a:t>
            </a:r>
          </a:p>
          <a:p>
            <a:pPr lvl="1"/>
            <a:r>
              <a:rPr lang="en-US" smtClean="0"/>
              <a:t>Certificate of origin</a:t>
            </a:r>
          </a:p>
          <a:p>
            <a:pPr lvl="1"/>
            <a:r>
              <a:rPr lang="en-US" smtClean="0"/>
              <a:t>Commercial invoice</a:t>
            </a:r>
          </a:p>
          <a:p>
            <a:pPr lvl="1"/>
            <a:r>
              <a:rPr lang="en-US" smtClean="0"/>
              <a:t>Shipper’s export declaration (SED)</a:t>
            </a:r>
          </a:p>
          <a:p>
            <a:pPr lvl="1"/>
            <a:r>
              <a:rPr lang="en-US" smtClean="0"/>
              <a:t>Shipper’s letter of instruction (SLI)</a:t>
            </a:r>
          </a:p>
          <a:p>
            <a:pPr lvl="1">
              <a:buFont typeface="Arial" pitchFamily="34" charset="0"/>
              <a:buNone/>
            </a:pPr>
            <a:endParaRPr lang="en-US" smtClean="0"/>
          </a:p>
          <a:p>
            <a:pPr>
              <a:buFont typeface="Arial" pitchFamily="34" charset="0"/>
              <a:buNone/>
            </a:pPr>
            <a:endParaRPr lang="en-US" b="1" smtClean="0"/>
          </a:p>
        </p:txBody>
      </p:sp>
      <p:sp>
        <p:nvSpPr>
          <p:cNvPr id="5" name="Slide Number Placeholder 5"/>
          <p:cNvSpPr>
            <a:spLocks noGrp="1"/>
          </p:cNvSpPr>
          <p:nvPr>
            <p:ph type="sldNum" sz="quarter" idx="11"/>
          </p:nvPr>
        </p:nvSpPr>
        <p:spPr/>
        <p:txBody>
          <a:bodyPr/>
          <a:lstStyle/>
          <a:p>
            <a:pPr>
              <a:defRPr/>
            </a:pPr>
            <a:r>
              <a:rPr lang="en-US" dirty="0"/>
              <a:t>14-</a:t>
            </a:r>
            <a:fld id="{0F95DC79-645A-4BA3-883A-F0510656DF8F}" type="slidenum">
              <a:rPr lang="en-US"/>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4000" dirty="0" smtClean="0"/>
              <a:t>Terms of Sale</a:t>
            </a:r>
          </a:p>
        </p:txBody>
      </p:sp>
      <p:sp>
        <p:nvSpPr>
          <p:cNvPr id="188419" name="Rectangle 3"/>
          <p:cNvSpPr>
            <a:spLocks noGrp="1" noChangeArrowheads="1"/>
          </p:cNvSpPr>
          <p:nvPr>
            <p:ph idx="1"/>
          </p:nvPr>
        </p:nvSpPr>
        <p:spPr>
          <a:xfrm>
            <a:off x="457200" y="1600200"/>
            <a:ext cx="8229600" cy="4495800"/>
          </a:xfrm>
        </p:spPr>
        <p:txBody>
          <a:bodyPr rtlCol="0">
            <a:normAutofit fontScale="92500" lnSpcReduction="20000"/>
          </a:bodyPr>
          <a:lstStyle/>
          <a:p>
            <a:pPr fontAlgn="auto">
              <a:spcAft>
                <a:spcPts val="0"/>
              </a:spcAft>
              <a:defRPr/>
            </a:pPr>
            <a:r>
              <a:rPr lang="en-US" sz="3000" dirty="0" smtClean="0"/>
              <a:t>Terms of sale involves:</a:t>
            </a:r>
          </a:p>
          <a:p>
            <a:pPr lvl="1" fontAlgn="auto">
              <a:spcAft>
                <a:spcPts val="0"/>
              </a:spcAft>
              <a:defRPr/>
            </a:pPr>
            <a:r>
              <a:rPr lang="en-US" dirty="0" smtClean="0"/>
              <a:t>Parties working within the negotiations channel</a:t>
            </a:r>
          </a:p>
          <a:p>
            <a:pPr lvl="1" fontAlgn="auto">
              <a:spcAft>
                <a:spcPts val="0"/>
              </a:spcAft>
              <a:defRPr/>
            </a:pPr>
            <a:r>
              <a:rPr lang="en-US" dirty="0" smtClean="0"/>
              <a:t>Looking at the possible logistics channels</a:t>
            </a:r>
          </a:p>
          <a:p>
            <a:pPr lvl="1" fontAlgn="auto">
              <a:spcAft>
                <a:spcPts val="0"/>
              </a:spcAft>
              <a:defRPr/>
            </a:pPr>
            <a:r>
              <a:rPr lang="en-US" dirty="0" smtClean="0"/>
              <a:t>Determining when and where to transfer the following between buyer and seller:</a:t>
            </a:r>
          </a:p>
          <a:p>
            <a:pPr lvl="2" fontAlgn="auto">
              <a:spcAft>
                <a:spcPts val="0"/>
              </a:spcAft>
              <a:defRPr/>
            </a:pPr>
            <a:r>
              <a:rPr lang="en-US" sz="2600" dirty="0" smtClean="0"/>
              <a:t>Physical goods</a:t>
            </a:r>
          </a:p>
          <a:p>
            <a:pPr lvl="2" fontAlgn="auto">
              <a:spcAft>
                <a:spcPts val="0"/>
              </a:spcAft>
              <a:defRPr/>
            </a:pPr>
            <a:r>
              <a:rPr lang="en-US" sz="2600" dirty="0" smtClean="0"/>
              <a:t>Payment for the goods, freight charges, and insurance for the in-transit goods</a:t>
            </a:r>
          </a:p>
          <a:p>
            <a:pPr lvl="2" fontAlgn="auto">
              <a:spcAft>
                <a:spcPts val="0"/>
              </a:spcAft>
              <a:defRPr/>
            </a:pPr>
            <a:r>
              <a:rPr lang="en-US" sz="2600" dirty="0" smtClean="0"/>
              <a:t>Legal title to the goods</a:t>
            </a:r>
          </a:p>
          <a:p>
            <a:pPr lvl="2" fontAlgn="auto">
              <a:spcAft>
                <a:spcPts val="0"/>
              </a:spcAft>
              <a:defRPr/>
            </a:pPr>
            <a:r>
              <a:rPr lang="en-US" sz="2600" dirty="0" smtClean="0"/>
              <a:t>Required documentation</a:t>
            </a:r>
          </a:p>
          <a:p>
            <a:pPr lvl="2" fontAlgn="auto">
              <a:spcAft>
                <a:spcPts val="0"/>
              </a:spcAft>
              <a:defRPr/>
            </a:pPr>
            <a:r>
              <a:rPr lang="en-US" sz="2600" dirty="0" smtClean="0"/>
              <a:t>Responsibility for controlling or caring for the goods in transit, i.e. livestock</a:t>
            </a:r>
          </a:p>
          <a:p>
            <a:pPr lvl="1" fontAlgn="auto">
              <a:spcAft>
                <a:spcPts val="0"/>
              </a:spcAft>
              <a:buFont typeface="Arial" pitchFamily="34" charset="0"/>
              <a:buNone/>
              <a:defRPr/>
            </a:pPr>
            <a:endParaRPr lang="en-US" dirty="0" smtClean="0"/>
          </a:p>
          <a:p>
            <a:pPr fontAlgn="auto">
              <a:spcAft>
                <a:spcPts val="0"/>
              </a:spcAft>
              <a:buFont typeface="Arial" pitchFamily="34" charset="0"/>
              <a:buNone/>
              <a:defRPr/>
            </a:pPr>
            <a:endParaRPr lang="en-US" b="1" dirty="0"/>
          </a:p>
        </p:txBody>
      </p:sp>
      <p:sp>
        <p:nvSpPr>
          <p:cNvPr id="5" name="Slide Number Placeholder 5"/>
          <p:cNvSpPr>
            <a:spLocks noGrp="1"/>
          </p:cNvSpPr>
          <p:nvPr>
            <p:ph type="sldNum" sz="quarter" idx="11"/>
          </p:nvPr>
        </p:nvSpPr>
        <p:spPr/>
        <p:txBody>
          <a:bodyPr/>
          <a:lstStyle/>
          <a:p>
            <a:pPr>
              <a:defRPr/>
            </a:pPr>
            <a:r>
              <a:rPr lang="en-US" dirty="0"/>
              <a:t>14-</a:t>
            </a:r>
            <a:fld id="{CF27A3E9-49AE-42A7-A5D1-4E733AC80624}" type="slidenum">
              <a:rPr lang="en-US"/>
              <a:pP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Terms of Sale</a:t>
            </a:r>
          </a:p>
        </p:txBody>
      </p:sp>
      <p:sp>
        <p:nvSpPr>
          <p:cNvPr id="45058" name="Rectangle 3"/>
          <p:cNvSpPr>
            <a:spLocks noGrp="1" noChangeArrowheads="1"/>
          </p:cNvSpPr>
          <p:nvPr>
            <p:ph idx="1"/>
          </p:nvPr>
        </p:nvSpPr>
        <p:spPr>
          <a:xfrm>
            <a:off x="457200" y="1600200"/>
            <a:ext cx="8229600" cy="4724400"/>
          </a:xfrm>
        </p:spPr>
        <p:txBody>
          <a:bodyPr/>
          <a:lstStyle/>
          <a:p>
            <a:r>
              <a:rPr lang="en-US" sz="3000" dirty="0" smtClean="0"/>
              <a:t>Terms of sale for international shipments are commonly referred to as </a:t>
            </a:r>
            <a:r>
              <a:rPr lang="en-US" sz="3000" b="1" dirty="0" err="1" smtClean="0"/>
              <a:t>Incoterms</a:t>
            </a:r>
            <a:r>
              <a:rPr lang="en-US" sz="3000" dirty="0" smtClean="0"/>
              <a:t>.</a:t>
            </a:r>
          </a:p>
          <a:p>
            <a:pPr lvl="1"/>
            <a:r>
              <a:rPr lang="en-US" dirty="0" smtClean="0"/>
              <a:t>Use is not mandatory, but generally accepted by legal authorities, buyers, and sellers worldwide</a:t>
            </a:r>
          </a:p>
          <a:p>
            <a:pPr lvl="1"/>
            <a:r>
              <a:rPr lang="en-US" dirty="0" smtClean="0"/>
              <a:t>Begin with the letters C,D, E, or F </a:t>
            </a:r>
          </a:p>
        </p:txBody>
      </p:sp>
      <p:sp>
        <p:nvSpPr>
          <p:cNvPr id="5" name="Slide Number Placeholder 5"/>
          <p:cNvSpPr>
            <a:spLocks noGrp="1"/>
          </p:cNvSpPr>
          <p:nvPr>
            <p:ph type="sldNum" sz="quarter" idx="11"/>
          </p:nvPr>
        </p:nvSpPr>
        <p:spPr/>
        <p:txBody>
          <a:bodyPr/>
          <a:lstStyle/>
          <a:p>
            <a:pPr>
              <a:defRPr/>
            </a:pPr>
            <a:r>
              <a:rPr lang="en-US" dirty="0"/>
              <a:t>14-</a:t>
            </a:r>
            <a:fld id="{71C03080-EBAA-4F14-9193-C3D17A157747}" type="slidenum">
              <a:rPr lang="en-US"/>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rtlCol="0">
            <a:normAutofit fontScale="90000"/>
          </a:bodyPr>
          <a:lstStyle/>
          <a:p>
            <a:pPr fontAlgn="auto">
              <a:spcAft>
                <a:spcPts val="0"/>
              </a:spcAft>
              <a:defRPr/>
            </a:pPr>
            <a:r>
              <a:rPr lang="en-US" dirty="0"/>
              <a:t>Terms of </a:t>
            </a:r>
            <a:r>
              <a:rPr lang="en-US" dirty="0" smtClean="0"/>
              <a:t>Sale</a:t>
            </a:r>
            <a:r>
              <a:rPr lang="en-US" dirty="0"/>
              <a:t/>
            </a:r>
            <a:br>
              <a:rPr lang="en-US" dirty="0"/>
            </a:br>
            <a:r>
              <a:rPr lang="en-US" dirty="0" err="1"/>
              <a:t>Incoterms</a:t>
            </a:r>
            <a:r>
              <a:rPr lang="en-US" dirty="0"/>
              <a:t> 2000</a:t>
            </a:r>
          </a:p>
        </p:txBody>
      </p:sp>
      <p:sp>
        <p:nvSpPr>
          <p:cNvPr id="46082" name="Rectangle 3"/>
          <p:cNvSpPr>
            <a:spLocks noGrp="1" noChangeArrowheads="1"/>
          </p:cNvSpPr>
          <p:nvPr>
            <p:ph sz="half" idx="1"/>
          </p:nvPr>
        </p:nvSpPr>
        <p:spPr>
          <a:xfrm>
            <a:off x="304800" y="1657350"/>
            <a:ext cx="4195763" cy="4114800"/>
          </a:xfrm>
        </p:spPr>
        <p:txBody>
          <a:bodyPr/>
          <a:lstStyle/>
          <a:p>
            <a:r>
              <a:rPr lang="en-US" sz="2400" dirty="0" smtClean="0"/>
              <a:t>EX-Works (EXW)</a:t>
            </a:r>
          </a:p>
          <a:p>
            <a:r>
              <a:rPr lang="en-US" sz="2400" dirty="0" smtClean="0"/>
              <a:t>FCA (Free Carrier)</a:t>
            </a:r>
          </a:p>
          <a:p>
            <a:r>
              <a:rPr lang="en-US" sz="2400" dirty="0" smtClean="0"/>
              <a:t>FAS (Free Alongside Ship)</a:t>
            </a:r>
          </a:p>
          <a:p>
            <a:r>
              <a:rPr lang="en-US" sz="2400" dirty="0" smtClean="0"/>
              <a:t>FOB (Free on Board)</a:t>
            </a:r>
          </a:p>
          <a:p>
            <a:r>
              <a:rPr lang="en-US" sz="2400" dirty="0" smtClean="0"/>
              <a:t>CFR (Cost and Freight)</a:t>
            </a:r>
          </a:p>
          <a:p>
            <a:r>
              <a:rPr lang="en-US" sz="2400" dirty="0" smtClean="0"/>
              <a:t>CPT (Carriage Paid To)</a:t>
            </a:r>
          </a:p>
          <a:p>
            <a:r>
              <a:rPr lang="en-US" sz="2400" dirty="0" smtClean="0"/>
              <a:t>CIF (Cost, Insurance, and Freight)</a:t>
            </a:r>
          </a:p>
          <a:p>
            <a:endParaRPr lang="en-US" sz="2400" dirty="0" smtClean="0"/>
          </a:p>
        </p:txBody>
      </p:sp>
      <p:sp>
        <p:nvSpPr>
          <p:cNvPr id="46083" name="Rectangle 4"/>
          <p:cNvSpPr>
            <a:spLocks noGrp="1" noChangeArrowheads="1"/>
          </p:cNvSpPr>
          <p:nvPr>
            <p:ph sz="half" idx="2"/>
          </p:nvPr>
        </p:nvSpPr>
        <p:spPr>
          <a:xfrm>
            <a:off x="4643438" y="1657350"/>
            <a:ext cx="4195762" cy="4114800"/>
          </a:xfrm>
        </p:spPr>
        <p:txBody>
          <a:bodyPr/>
          <a:lstStyle/>
          <a:p>
            <a:r>
              <a:rPr lang="en-US" sz="2400" dirty="0" smtClean="0"/>
              <a:t>CIP (Carriage and Insurance Paid To)</a:t>
            </a:r>
          </a:p>
          <a:p>
            <a:r>
              <a:rPr lang="en-US" sz="2400" dirty="0" smtClean="0"/>
              <a:t>DES (Delivered Ex Ship)</a:t>
            </a:r>
          </a:p>
          <a:p>
            <a:r>
              <a:rPr lang="en-US" sz="2400" dirty="0" smtClean="0"/>
              <a:t>DEQ (Delivered Ex Quay)</a:t>
            </a:r>
          </a:p>
          <a:p>
            <a:r>
              <a:rPr lang="en-US" sz="2400" dirty="0" smtClean="0"/>
              <a:t>DAF (Delivered at Frontier)</a:t>
            </a:r>
          </a:p>
          <a:p>
            <a:r>
              <a:rPr lang="en-US" sz="2400" dirty="0" smtClean="0"/>
              <a:t>DDP (Delivered Duty Paid)</a:t>
            </a:r>
          </a:p>
          <a:p>
            <a:r>
              <a:rPr lang="en-US" sz="2400" dirty="0" smtClean="0"/>
              <a:t>DDU (Delivered Duty Unpaid)</a:t>
            </a:r>
          </a:p>
          <a:p>
            <a:endParaRPr lang="en-US" sz="2400" dirty="0" smtClean="0"/>
          </a:p>
          <a:p>
            <a:endParaRPr lang="en-US" sz="2400" dirty="0" smtClean="0"/>
          </a:p>
        </p:txBody>
      </p:sp>
      <p:sp>
        <p:nvSpPr>
          <p:cNvPr id="6" name="Slide Number Placeholder 6"/>
          <p:cNvSpPr>
            <a:spLocks noGrp="1"/>
          </p:cNvSpPr>
          <p:nvPr>
            <p:ph type="sldNum" sz="quarter" idx="11"/>
          </p:nvPr>
        </p:nvSpPr>
        <p:spPr/>
        <p:txBody>
          <a:bodyPr/>
          <a:lstStyle/>
          <a:p>
            <a:pPr>
              <a:defRPr/>
            </a:pPr>
            <a:r>
              <a:rPr lang="en-US" dirty="0"/>
              <a:t>14-</a:t>
            </a:r>
            <a:fld id="{CF49AD77-5D5A-4B02-A5D9-922FF311C191}" type="slidenum">
              <a:rPr lang="en-US"/>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z="4000" dirty="0" smtClean="0"/>
              <a:t>Methods of Payment</a:t>
            </a:r>
          </a:p>
        </p:txBody>
      </p:sp>
      <p:sp>
        <p:nvSpPr>
          <p:cNvPr id="47106" name="Rectangle 3"/>
          <p:cNvSpPr>
            <a:spLocks noGrp="1" noChangeArrowheads="1"/>
          </p:cNvSpPr>
          <p:nvPr>
            <p:ph idx="1"/>
          </p:nvPr>
        </p:nvSpPr>
        <p:spPr>
          <a:xfrm>
            <a:off x="457200" y="1600200"/>
            <a:ext cx="8229600" cy="4495800"/>
          </a:xfrm>
        </p:spPr>
        <p:txBody>
          <a:bodyPr/>
          <a:lstStyle/>
          <a:p>
            <a:r>
              <a:rPr lang="en-US" sz="3000" b="1" dirty="0" smtClean="0"/>
              <a:t>Methods of payment </a:t>
            </a:r>
            <a:r>
              <a:rPr lang="en-US" sz="3000" dirty="0" smtClean="0"/>
              <a:t>refer to the manner by which a seller will be paid by a buyer.</a:t>
            </a:r>
            <a:endParaRPr lang="en-US" dirty="0" smtClean="0"/>
          </a:p>
          <a:p>
            <a:r>
              <a:rPr lang="en-US" sz="3000" dirty="0" smtClean="0"/>
              <a:t>Much more challenging in international logistics vs. domestic logistics</a:t>
            </a:r>
          </a:p>
          <a:p>
            <a:r>
              <a:rPr lang="en-US" sz="3000" dirty="0" smtClean="0"/>
              <a:t>Four methods of payment include:</a:t>
            </a:r>
          </a:p>
          <a:p>
            <a:pPr lvl="1"/>
            <a:r>
              <a:rPr lang="en-US" sz="2600" dirty="0" smtClean="0"/>
              <a:t>Cash in advance</a:t>
            </a:r>
          </a:p>
          <a:p>
            <a:pPr lvl="1"/>
            <a:r>
              <a:rPr lang="en-US" sz="2600" dirty="0" smtClean="0"/>
              <a:t>Letters of credit</a:t>
            </a:r>
          </a:p>
          <a:p>
            <a:pPr lvl="1"/>
            <a:r>
              <a:rPr lang="en-US" sz="2600" dirty="0" smtClean="0"/>
              <a:t>Bills of exchange</a:t>
            </a:r>
          </a:p>
          <a:p>
            <a:pPr lvl="1"/>
            <a:r>
              <a:rPr lang="en-US" sz="2600" dirty="0" smtClean="0"/>
              <a:t>Open account</a:t>
            </a:r>
          </a:p>
        </p:txBody>
      </p:sp>
      <p:sp>
        <p:nvSpPr>
          <p:cNvPr id="5" name="Slide Number Placeholder 5"/>
          <p:cNvSpPr>
            <a:spLocks noGrp="1"/>
          </p:cNvSpPr>
          <p:nvPr>
            <p:ph type="sldNum" sz="quarter" idx="11"/>
          </p:nvPr>
        </p:nvSpPr>
        <p:spPr/>
        <p:txBody>
          <a:bodyPr/>
          <a:lstStyle/>
          <a:p>
            <a:pPr>
              <a:defRPr/>
            </a:pPr>
            <a:r>
              <a:rPr lang="en-US" dirty="0"/>
              <a:t>14-</a:t>
            </a:r>
            <a:fld id="{3351BD53-1924-493C-A5C3-BFD33C8F6693}" type="slidenum">
              <a:rPr lang="en-US"/>
              <a:pPr>
                <a:defRPr/>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5791200" y="2133600"/>
            <a:ext cx="2971800" cy="1676400"/>
          </a:xfrm>
        </p:spPr>
        <p:txBody>
          <a:bodyPr/>
          <a:lstStyle/>
          <a:p>
            <a:r>
              <a:rPr lang="en-US" sz="3200" dirty="0" smtClean="0">
                <a:solidFill>
                  <a:schemeClr val="accent6"/>
                </a:solidFill>
              </a:rPr>
              <a:t>Figure 12-4:  Letter of Credit</a:t>
            </a:r>
          </a:p>
        </p:txBody>
      </p:sp>
      <p:pic>
        <p:nvPicPr>
          <p:cNvPr id="48130" name="Picture 3" descr="fig12-2"/>
          <p:cNvPicPr>
            <a:picLocks noGrp="1" noChangeAspect="1" noChangeArrowheads="1"/>
          </p:cNvPicPr>
          <p:nvPr>
            <p:ph idx="1"/>
          </p:nvPr>
        </p:nvPicPr>
        <p:blipFill>
          <a:blip r:embed="rId3" cstate="print"/>
          <a:srcRect/>
          <a:stretch>
            <a:fillRect/>
          </a:stretch>
        </p:blipFill>
        <p:spPr>
          <a:xfrm>
            <a:off x="381000" y="438150"/>
            <a:ext cx="4945063" cy="5886450"/>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z="4000" dirty="0"/>
              <a:t>Learning Objectives</a:t>
            </a:r>
          </a:p>
        </p:txBody>
      </p:sp>
      <p:sp>
        <p:nvSpPr>
          <p:cNvPr id="184323" name="Rectangle 3"/>
          <p:cNvSpPr>
            <a:spLocks noGrp="1" noChangeArrowheads="1"/>
          </p:cNvSpPr>
          <p:nvPr>
            <p:ph idx="1"/>
          </p:nvPr>
        </p:nvSpPr>
        <p:spPr>
          <a:xfrm>
            <a:off x="228600" y="1657350"/>
            <a:ext cx="8610600" cy="4114800"/>
          </a:xfrm>
        </p:spPr>
        <p:txBody>
          <a:bodyPr/>
          <a:lstStyle/>
          <a:p>
            <a:r>
              <a:rPr lang="en-US" sz="2800" dirty="0"/>
              <a:t>To identify the reasons for governmental intervention in the area of international trade</a:t>
            </a:r>
          </a:p>
          <a:p>
            <a:r>
              <a:rPr lang="en-US" sz="2800" dirty="0"/>
              <a:t>To distinguish among the unique activities of international trade </a:t>
            </a:r>
            <a:r>
              <a:rPr lang="en-US" sz="2800" dirty="0" smtClean="0"/>
              <a:t>specialists</a:t>
            </a:r>
          </a:p>
          <a:p>
            <a:r>
              <a:rPr lang="en-US" sz="2800" dirty="0" smtClean="0"/>
              <a:t>To examine issues involved in international air transportation</a:t>
            </a:r>
          </a:p>
          <a:p>
            <a:r>
              <a:rPr lang="en-US" sz="2800" dirty="0" smtClean="0"/>
              <a:t>To relate activities involved in international ocean transportation</a:t>
            </a:r>
          </a:p>
          <a:p>
            <a:endParaRPr lang="en-US" dirty="0"/>
          </a:p>
          <a:p>
            <a:pPr>
              <a:buFont typeface="Monotype Sorts" pitchFamily="2" charset="2"/>
              <a:buNone/>
            </a:pPr>
            <a:endParaRPr lang="en-US" dirty="0"/>
          </a:p>
        </p:txBody>
      </p:sp>
      <p:sp>
        <p:nvSpPr>
          <p:cNvPr id="4" name="Footer Placeholder 4"/>
          <p:cNvSpPr>
            <a:spLocks noGrp="1"/>
          </p:cNvSpPr>
          <p:nvPr>
            <p:ph type="ftr" sz="quarter" idx="10"/>
          </p:nvPr>
        </p:nvSpPr>
        <p:spPr/>
        <p:txBody>
          <a:bodyPr/>
          <a:lstStyle/>
          <a:p>
            <a:r>
              <a:rPr lang="en-US"/>
              <a:t>© 2008 Prentice Hall</a:t>
            </a:r>
          </a:p>
        </p:txBody>
      </p:sp>
      <p:sp>
        <p:nvSpPr>
          <p:cNvPr id="5" name="Slide Number Placeholder 5"/>
          <p:cNvSpPr>
            <a:spLocks noGrp="1"/>
          </p:cNvSpPr>
          <p:nvPr>
            <p:ph type="sldNum" sz="quarter" idx="11"/>
          </p:nvPr>
        </p:nvSpPr>
        <p:spPr/>
        <p:txBody>
          <a:bodyPr/>
          <a:lstStyle/>
          <a:p>
            <a:r>
              <a:rPr lang="en-US"/>
              <a:t>12-</a:t>
            </a:r>
            <a:fld id="{16F96564-6F5B-4D4C-9D56-5A803B0A8A95}" type="slidenum">
              <a:rPr lang="en-US"/>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18432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z="4000" dirty="0" smtClean="0"/>
              <a:t>Methods of Payment</a:t>
            </a:r>
          </a:p>
        </p:txBody>
      </p:sp>
      <p:sp>
        <p:nvSpPr>
          <p:cNvPr id="49154" name="Rectangle 3"/>
          <p:cNvSpPr>
            <a:spLocks noGrp="1" noChangeArrowheads="1"/>
          </p:cNvSpPr>
          <p:nvPr>
            <p:ph idx="1"/>
          </p:nvPr>
        </p:nvSpPr>
        <p:spPr>
          <a:xfrm>
            <a:off x="457200" y="1676400"/>
            <a:ext cx="8229600" cy="4419600"/>
          </a:xfrm>
        </p:spPr>
        <p:txBody>
          <a:bodyPr/>
          <a:lstStyle/>
          <a:p>
            <a:r>
              <a:rPr lang="en-US" sz="3000" dirty="0" smtClean="0"/>
              <a:t>Payment method </a:t>
            </a:r>
          </a:p>
          <a:p>
            <a:pPr lvl="1"/>
            <a:r>
              <a:rPr lang="en-US" dirty="0" smtClean="0"/>
              <a:t>Should be established at the time that a shipment price is decided upon</a:t>
            </a:r>
          </a:p>
          <a:p>
            <a:pPr lvl="1"/>
            <a:r>
              <a:rPr lang="en-US" dirty="0" smtClean="0"/>
              <a:t>Can be influenced by key factors such as </a:t>
            </a:r>
          </a:p>
          <a:p>
            <a:pPr lvl="2"/>
            <a:r>
              <a:rPr lang="en-US" sz="2800" dirty="0" smtClean="0"/>
              <a:t>the country the product is to be sold in</a:t>
            </a:r>
          </a:p>
          <a:p>
            <a:pPr lvl="2"/>
            <a:r>
              <a:rPr lang="en-US" sz="2800" dirty="0" smtClean="0"/>
              <a:t>the seller’s assessment of buyer risk</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4000" dirty="0" smtClean="0"/>
              <a:t>International Trade Specialists</a:t>
            </a:r>
          </a:p>
        </p:txBody>
      </p:sp>
      <p:sp>
        <p:nvSpPr>
          <p:cNvPr id="50178" name="Rectangle 3"/>
          <p:cNvSpPr>
            <a:spLocks noGrp="1" noChangeArrowheads="1"/>
          </p:cNvSpPr>
          <p:nvPr>
            <p:ph idx="1"/>
          </p:nvPr>
        </p:nvSpPr>
        <p:spPr/>
        <p:txBody>
          <a:bodyPr/>
          <a:lstStyle/>
          <a:p>
            <a:pPr>
              <a:lnSpc>
                <a:spcPct val="90000"/>
              </a:lnSpc>
            </a:pPr>
            <a:r>
              <a:rPr lang="en-US" b="1" dirty="0" smtClean="0"/>
              <a:t>International Freight Forwarders </a:t>
            </a:r>
            <a:r>
              <a:rPr lang="en-US" dirty="0" smtClean="0"/>
              <a:t>specialize in handling either vessel shipments or air shipments.</a:t>
            </a:r>
          </a:p>
        </p:txBody>
      </p:sp>
      <p:sp>
        <p:nvSpPr>
          <p:cNvPr id="5" name="Slide Number Placeholder 5"/>
          <p:cNvSpPr>
            <a:spLocks noGrp="1"/>
          </p:cNvSpPr>
          <p:nvPr>
            <p:ph type="sldNum" sz="quarter" idx="11"/>
          </p:nvPr>
        </p:nvSpPr>
        <p:spPr/>
        <p:txBody>
          <a:bodyPr/>
          <a:lstStyle/>
          <a:p>
            <a:pPr>
              <a:defRPr/>
            </a:pPr>
            <a:r>
              <a:rPr lang="en-US" dirty="0"/>
              <a:t>14-</a:t>
            </a:r>
            <a:fld id="{0B933E51-D73F-4847-B105-B1539CA21BAC}" type="slidenum">
              <a:rPr lang="en-US"/>
              <a:pPr>
                <a:defRPr/>
              </a:pPr>
              <a:t>21</a:t>
            </a:fld>
            <a:endParaRPr lang="en-US" dirty="0"/>
          </a:p>
        </p:txBody>
      </p:sp>
      <p:sp>
        <p:nvSpPr>
          <p:cNvPr id="50180" name="Footer Placeholder 4"/>
          <p:cNvSpPr txBox="1">
            <a:spLocks/>
          </p:cNvSpPr>
          <p:nvPr/>
        </p:nvSpPr>
        <p:spPr bwMode="auto">
          <a:xfrm>
            <a:off x="2895600" y="6340475"/>
            <a:ext cx="3733800" cy="365125"/>
          </a:xfrm>
          <a:prstGeom prst="rect">
            <a:avLst/>
          </a:prstGeom>
          <a:noFill/>
          <a:ln w="9525">
            <a:noFill/>
            <a:miter lim="800000"/>
            <a:headEnd/>
            <a:tailEnd/>
          </a:ln>
        </p:spPr>
        <p:txBody>
          <a:bodyPr anchor="ctr"/>
          <a:lstStyle/>
          <a:p>
            <a:pPr algn="ctr" eaLnBrk="0" hangingPunct="0"/>
            <a:r>
              <a:rPr lang="en-US" sz="1200"/>
              <a:t>© Pearson Education, Inc. publishing as Prentice Hall</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z="4000" dirty="0" smtClean="0"/>
              <a:t>International Trade Specialists</a:t>
            </a:r>
          </a:p>
        </p:txBody>
      </p:sp>
      <p:sp>
        <p:nvSpPr>
          <p:cNvPr id="195587" name="Rectangle 3"/>
          <p:cNvSpPr>
            <a:spLocks noGrp="1" noChangeArrowheads="1"/>
          </p:cNvSpPr>
          <p:nvPr>
            <p:ph idx="1"/>
          </p:nvPr>
        </p:nvSpPr>
        <p:spPr>
          <a:xfrm>
            <a:off x="457200" y="1600200"/>
            <a:ext cx="8229600" cy="4572000"/>
          </a:xfrm>
        </p:spPr>
        <p:txBody>
          <a:bodyPr rtlCol="0">
            <a:normAutofit fontScale="92500" lnSpcReduction="10000"/>
          </a:bodyPr>
          <a:lstStyle/>
          <a:p>
            <a:pPr fontAlgn="auto">
              <a:lnSpc>
                <a:spcPct val="90000"/>
              </a:lnSpc>
              <a:spcAft>
                <a:spcPts val="0"/>
              </a:spcAft>
              <a:defRPr/>
            </a:pPr>
            <a:r>
              <a:rPr lang="en-US" dirty="0" smtClean="0"/>
              <a:t>Principle functions of International </a:t>
            </a:r>
            <a:r>
              <a:rPr lang="en-US" dirty="0"/>
              <a:t>Freight </a:t>
            </a:r>
            <a:r>
              <a:rPr lang="en-US" dirty="0" smtClean="0"/>
              <a:t>Forwarders include:</a:t>
            </a:r>
            <a:endParaRPr lang="en-US" dirty="0"/>
          </a:p>
          <a:p>
            <a:pPr lvl="1" fontAlgn="auto">
              <a:lnSpc>
                <a:spcPct val="90000"/>
              </a:lnSpc>
              <a:spcAft>
                <a:spcPts val="0"/>
              </a:spcAft>
              <a:defRPr/>
            </a:pPr>
            <a:r>
              <a:rPr lang="en-US" dirty="0"/>
              <a:t>Advising on acceptance of letters of credit</a:t>
            </a:r>
          </a:p>
          <a:p>
            <a:pPr lvl="1" fontAlgn="auto">
              <a:lnSpc>
                <a:spcPct val="90000"/>
              </a:lnSpc>
              <a:spcAft>
                <a:spcPts val="0"/>
              </a:spcAft>
              <a:defRPr/>
            </a:pPr>
            <a:r>
              <a:rPr lang="en-US" dirty="0"/>
              <a:t>Booking space on carriers</a:t>
            </a:r>
          </a:p>
          <a:p>
            <a:pPr lvl="1" fontAlgn="auto">
              <a:lnSpc>
                <a:spcPct val="90000"/>
              </a:lnSpc>
              <a:spcAft>
                <a:spcPts val="0"/>
              </a:spcAft>
              <a:defRPr/>
            </a:pPr>
            <a:r>
              <a:rPr lang="en-US" dirty="0"/>
              <a:t>Preparing an export declaration</a:t>
            </a:r>
          </a:p>
          <a:p>
            <a:pPr lvl="1" fontAlgn="auto">
              <a:lnSpc>
                <a:spcPct val="90000"/>
              </a:lnSpc>
              <a:spcAft>
                <a:spcPts val="0"/>
              </a:spcAft>
              <a:defRPr/>
            </a:pPr>
            <a:r>
              <a:rPr lang="en-US" dirty="0"/>
              <a:t>Preparing an air waybill or bill of lading</a:t>
            </a:r>
          </a:p>
          <a:p>
            <a:pPr lvl="1" fontAlgn="auto">
              <a:lnSpc>
                <a:spcPct val="90000"/>
              </a:lnSpc>
              <a:spcAft>
                <a:spcPts val="0"/>
              </a:spcAft>
              <a:defRPr/>
            </a:pPr>
            <a:r>
              <a:rPr lang="en-US" dirty="0"/>
              <a:t>Obtaining consular documents</a:t>
            </a:r>
          </a:p>
          <a:p>
            <a:pPr lvl="1" fontAlgn="auto">
              <a:lnSpc>
                <a:spcPct val="90000"/>
              </a:lnSpc>
              <a:spcAft>
                <a:spcPts val="0"/>
              </a:spcAft>
              <a:defRPr/>
            </a:pPr>
            <a:r>
              <a:rPr lang="en-US" dirty="0"/>
              <a:t>Arranging for Insurance</a:t>
            </a:r>
          </a:p>
          <a:p>
            <a:pPr lvl="1" fontAlgn="auto">
              <a:lnSpc>
                <a:spcPct val="90000"/>
              </a:lnSpc>
              <a:spcAft>
                <a:spcPts val="0"/>
              </a:spcAft>
              <a:defRPr/>
            </a:pPr>
            <a:r>
              <a:rPr lang="en-US" dirty="0"/>
              <a:t>Preparing and sending shipping notices and documents</a:t>
            </a:r>
          </a:p>
          <a:p>
            <a:pPr lvl="1" fontAlgn="auto">
              <a:lnSpc>
                <a:spcPct val="90000"/>
              </a:lnSpc>
              <a:spcAft>
                <a:spcPts val="0"/>
              </a:spcAft>
              <a:defRPr/>
            </a:pPr>
            <a:r>
              <a:rPr lang="en-US" dirty="0"/>
              <a:t>Serving as general consultant on export matters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rtlCol="0">
            <a:normAutofit fontScale="90000"/>
          </a:bodyPr>
          <a:lstStyle/>
          <a:p>
            <a:pPr fontAlgn="auto">
              <a:spcAft>
                <a:spcPts val="0"/>
              </a:spcAft>
              <a:defRPr/>
            </a:pPr>
            <a:r>
              <a:rPr lang="en-US"/>
              <a:t>International Trade and Supply Chain Specialists</a:t>
            </a:r>
          </a:p>
        </p:txBody>
      </p:sp>
      <p:sp>
        <p:nvSpPr>
          <p:cNvPr id="52226" name="Rectangle 3"/>
          <p:cNvSpPr>
            <a:spLocks noGrp="1" noChangeArrowheads="1"/>
          </p:cNvSpPr>
          <p:nvPr>
            <p:ph idx="1"/>
          </p:nvPr>
        </p:nvSpPr>
        <p:spPr>
          <a:xfrm>
            <a:off x="685800" y="1981200"/>
            <a:ext cx="7772400" cy="4114800"/>
          </a:xfrm>
        </p:spPr>
        <p:txBody>
          <a:bodyPr/>
          <a:lstStyle/>
          <a:p>
            <a:r>
              <a:rPr lang="en-US" smtClean="0"/>
              <a:t>Nonvessel-operating common carrier (NVOCC)</a:t>
            </a:r>
          </a:p>
          <a:p>
            <a:r>
              <a:rPr lang="en-US" smtClean="0"/>
              <a:t>Export management company (EMC)</a:t>
            </a:r>
          </a:p>
          <a:p>
            <a:r>
              <a:rPr lang="en-US" smtClean="0"/>
              <a:t>Export packers</a:t>
            </a:r>
          </a:p>
        </p:txBody>
      </p:sp>
      <p:sp>
        <p:nvSpPr>
          <p:cNvPr id="5222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14-</a:t>
            </a:r>
            <a:fld id="{EAC2FD78-D933-409B-A884-E6D03BC7B491}" type="slidenum">
              <a:rPr lang="en-US"/>
              <a:pPr>
                <a:defRPr/>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5791200" y="1676400"/>
            <a:ext cx="3124200" cy="4343400"/>
          </a:xfrm>
        </p:spPr>
        <p:txBody>
          <a:bodyPr/>
          <a:lstStyle/>
          <a:p>
            <a:r>
              <a:rPr lang="en-US" sz="2400" dirty="0" smtClean="0">
                <a:solidFill>
                  <a:schemeClr val="accent6"/>
                </a:solidFill>
              </a:rPr>
              <a:t>Figure 12-5:  </a:t>
            </a:r>
            <a:br>
              <a:rPr lang="en-US" sz="2400" dirty="0" smtClean="0">
                <a:solidFill>
                  <a:schemeClr val="accent6"/>
                </a:solidFill>
              </a:rPr>
            </a:br>
            <a:r>
              <a:rPr lang="en-US" sz="2400" dirty="0" smtClean="0">
                <a:solidFill>
                  <a:schemeClr val="accent6"/>
                </a:solidFill>
              </a:rPr>
              <a:t>A Forwarder’s Export Quotation Sheet Showing Factors to Include When Determining the  Price to Quote a Potential Buyer of a Product</a:t>
            </a:r>
          </a:p>
        </p:txBody>
      </p:sp>
      <p:pic>
        <p:nvPicPr>
          <p:cNvPr id="53250" name="Picture 3" descr="fig12-4"/>
          <p:cNvPicPr>
            <a:picLocks noGrp="1" noChangeAspect="1" noChangeArrowheads="1"/>
          </p:cNvPicPr>
          <p:nvPr>
            <p:ph idx="1"/>
          </p:nvPr>
        </p:nvPicPr>
        <p:blipFill>
          <a:blip r:embed="rId3" cstate="print"/>
          <a:srcRect/>
          <a:stretch>
            <a:fillRect/>
          </a:stretch>
        </p:blipFill>
        <p:spPr>
          <a:xfrm>
            <a:off x="304800" y="381000"/>
            <a:ext cx="5359400" cy="5922963"/>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rtlCol="0">
            <a:noAutofit/>
          </a:bodyPr>
          <a:lstStyle/>
          <a:p>
            <a:pPr fontAlgn="auto">
              <a:spcAft>
                <a:spcPts val="0"/>
              </a:spcAft>
              <a:defRPr/>
            </a:pPr>
            <a:r>
              <a:rPr lang="en-US" sz="3600" dirty="0" smtClean="0"/>
              <a:t>Transportation Considerations in International Logistics</a:t>
            </a:r>
            <a:endParaRPr lang="en-US" sz="3600" dirty="0"/>
          </a:p>
        </p:txBody>
      </p:sp>
      <p:sp>
        <p:nvSpPr>
          <p:cNvPr id="54274" name="Rectangle 3"/>
          <p:cNvSpPr>
            <a:spLocks noGrp="1" noChangeArrowheads="1"/>
          </p:cNvSpPr>
          <p:nvPr>
            <p:ph idx="1"/>
          </p:nvPr>
        </p:nvSpPr>
        <p:spPr>
          <a:xfrm>
            <a:off x="685800" y="1981200"/>
            <a:ext cx="7772400" cy="4114800"/>
          </a:xfrm>
        </p:spPr>
        <p:txBody>
          <a:bodyPr/>
          <a:lstStyle/>
          <a:p>
            <a:r>
              <a:rPr lang="en-US" smtClean="0"/>
              <a:t>Ocean shipping</a:t>
            </a:r>
          </a:p>
          <a:p>
            <a:r>
              <a:rPr lang="en-US" smtClean="0"/>
              <a:t>International airfreight</a:t>
            </a:r>
          </a:p>
          <a:p>
            <a:r>
              <a:rPr lang="en-US" smtClean="0"/>
              <a:t>Surface transportation</a:t>
            </a:r>
          </a:p>
        </p:txBody>
      </p:sp>
      <p:sp>
        <p:nvSpPr>
          <p:cNvPr id="5427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14-</a:t>
            </a:r>
            <a:fld id="{86F5FADB-0DAD-406E-B25B-FB1A0EC6ECD3}" type="slidenum">
              <a:rPr lang="en-US"/>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z="4000" dirty="0" smtClean="0"/>
              <a:t>Ocean Shipping</a:t>
            </a:r>
          </a:p>
        </p:txBody>
      </p:sp>
      <p:sp>
        <p:nvSpPr>
          <p:cNvPr id="55298" name="Rectangle 3"/>
          <p:cNvSpPr>
            <a:spLocks noGrp="1" noChangeArrowheads="1"/>
          </p:cNvSpPr>
          <p:nvPr>
            <p:ph idx="1"/>
          </p:nvPr>
        </p:nvSpPr>
        <p:spPr>
          <a:xfrm>
            <a:off x="457200" y="1600200"/>
            <a:ext cx="8229600" cy="4495800"/>
          </a:xfrm>
        </p:spPr>
        <p:txBody>
          <a:bodyPr/>
          <a:lstStyle/>
          <a:p>
            <a:pPr>
              <a:spcBef>
                <a:spcPts val="0"/>
              </a:spcBef>
            </a:pPr>
            <a:r>
              <a:rPr lang="en-US" sz="2800" dirty="0" smtClean="0"/>
              <a:t>Approximately 60% of cross-border shipments move by water transportation</a:t>
            </a:r>
          </a:p>
          <a:p>
            <a:pPr>
              <a:spcBef>
                <a:spcPts val="0"/>
              </a:spcBef>
            </a:pPr>
            <a:r>
              <a:rPr lang="en-US" sz="2800" dirty="0" smtClean="0"/>
              <a:t>Variety of ship types include:</a:t>
            </a:r>
          </a:p>
          <a:p>
            <a:pPr lvl="1">
              <a:spcBef>
                <a:spcPts val="0"/>
              </a:spcBef>
            </a:pPr>
            <a:r>
              <a:rPr lang="en-US" dirty="0" smtClean="0"/>
              <a:t>Dry-bulk</a:t>
            </a:r>
          </a:p>
          <a:p>
            <a:pPr lvl="1">
              <a:spcBef>
                <a:spcPts val="0"/>
              </a:spcBef>
            </a:pPr>
            <a:r>
              <a:rPr lang="en-US" dirty="0" smtClean="0"/>
              <a:t>Dry cargo</a:t>
            </a:r>
          </a:p>
          <a:p>
            <a:pPr lvl="1">
              <a:spcBef>
                <a:spcPts val="0"/>
              </a:spcBef>
            </a:pPr>
            <a:r>
              <a:rPr lang="en-US" dirty="0" smtClean="0"/>
              <a:t>Liquid bulk</a:t>
            </a:r>
          </a:p>
          <a:p>
            <a:pPr lvl="1">
              <a:spcBef>
                <a:spcPts val="0"/>
              </a:spcBef>
            </a:pPr>
            <a:r>
              <a:rPr lang="en-US" dirty="0" smtClean="0"/>
              <a:t>Parcel tanker</a:t>
            </a:r>
          </a:p>
          <a:p>
            <a:pPr lvl="1">
              <a:spcBef>
                <a:spcPts val="0"/>
              </a:spcBef>
            </a:pPr>
            <a:r>
              <a:rPr lang="en-US" dirty="0" smtClean="0"/>
              <a:t>Containerships</a:t>
            </a:r>
          </a:p>
          <a:p>
            <a:pPr>
              <a:spcBef>
                <a:spcPts val="0"/>
              </a:spcBef>
            </a:pPr>
            <a:r>
              <a:rPr lang="en-US" sz="2800" dirty="0" smtClean="0"/>
              <a:t>Shipping conferences and alliances pool resources and extend market coverage</a:t>
            </a:r>
          </a:p>
          <a:p>
            <a:pPr>
              <a:buFont typeface="Arial" pitchFamily="34" charset="0"/>
              <a:buNone/>
            </a:pPr>
            <a:endParaRPr lang="en-US" dirty="0" smtClean="0"/>
          </a:p>
          <a:p>
            <a:endParaRPr lang="en-US" dirty="0" smtClean="0"/>
          </a:p>
          <a:p>
            <a:endParaRPr lang="en-US" dirty="0" smtClean="0"/>
          </a:p>
          <a:p>
            <a:pPr lvl="1"/>
            <a:endParaRPr lang="en-US" dirty="0" smtClean="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rtlCol="0">
            <a:noAutofit/>
          </a:bodyPr>
          <a:lstStyle/>
          <a:p>
            <a:pPr fontAlgn="auto">
              <a:spcAft>
                <a:spcPts val="0"/>
              </a:spcAft>
              <a:defRPr/>
            </a:pPr>
            <a:r>
              <a:rPr lang="en-US" sz="3600" dirty="0" smtClean="0"/>
              <a:t>World’s Busiest Container Ports (2008)</a:t>
            </a:r>
            <a:endParaRPr lang="en-US" sz="3600" dirty="0"/>
          </a:p>
        </p:txBody>
      </p:sp>
      <p:sp>
        <p:nvSpPr>
          <p:cNvPr id="5" name="Slide Number Placeholder 5"/>
          <p:cNvSpPr>
            <a:spLocks noGrp="1"/>
          </p:cNvSpPr>
          <p:nvPr>
            <p:ph type="sldNum" sz="quarter" idx="11"/>
          </p:nvPr>
        </p:nvSpPr>
        <p:spPr/>
        <p:txBody>
          <a:bodyPr/>
          <a:lstStyle/>
          <a:p>
            <a:pPr>
              <a:defRPr/>
            </a:pPr>
            <a:r>
              <a:rPr lang="en-US" dirty="0"/>
              <a:t>14-</a:t>
            </a:r>
            <a:fld id="{9AD8B699-CD11-46FE-ADC7-99875E9605ED}" type="slidenum">
              <a:rPr lang="en-US"/>
              <a:pPr>
                <a:defRPr/>
              </a:pPr>
              <a:t>27</a:t>
            </a:fld>
            <a:endParaRPr lang="en-US" dirty="0"/>
          </a:p>
        </p:txBody>
      </p:sp>
      <p:sp>
        <p:nvSpPr>
          <p:cNvPr id="56323"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pic>
        <p:nvPicPr>
          <p:cNvPr id="56324" name="Picture 2"/>
          <p:cNvPicPr>
            <a:picLocks noGrp="1" noChangeAspect="1" noChangeArrowheads="1"/>
          </p:cNvPicPr>
          <p:nvPr>
            <p:ph idx="1"/>
          </p:nvPr>
        </p:nvPicPr>
        <p:blipFill>
          <a:blip r:embed="rId3" cstate="print"/>
          <a:srcRect/>
          <a:stretch>
            <a:fillRect/>
          </a:stretch>
        </p:blipFill>
        <p:spPr>
          <a:xfrm>
            <a:off x="1295400" y="1674813"/>
            <a:ext cx="6615113" cy="4268787"/>
          </a:xfr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dirty="0" smtClean="0"/>
              <a:t>International Airfreight</a:t>
            </a:r>
          </a:p>
        </p:txBody>
      </p:sp>
      <p:sp>
        <p:nvSpPr>
          <p:cNvPr id="57346" name="Rectangle 3"/>
          <p:cNvSpPr>
            <a:spLocks noGrp="1" noChangeArrowheads="1"/>
          </p:cNvSpPr>
          <p:nvPr>
            <p:ph idx="1"/>
          </p:nvPr>
        </p:nvSpPr>
        <p:spPr/>
        <p:txBody>
          <a:bodyPr/>
          <a:lstStyle/>
          <a:p>
            <a:r>
              <a:rPr lang="en-US" smtClean="0"/>
              <a:t>Three types of international airfreight operations include:</a:t>
            </a:r>
          </a:p>
          <a:p>
            <a:pPr lvl="1"/>
            <a:r>
              <a:rPr lang="en-US" smtClean="0"/>
              <a:t>Charted aircraft</a:t>
            </a:r>
          </a:p>
          <a:p>
            <a:pPr lvl="1"/>
            <a:r>
              <a:rPr lang="en-US" smtClean="0"/>
              <a:t>Integrated air carriers</a:t>
            </a:r>
          </a:p>
          <a:p>
            <a:pPr lvl="1"/>
            <a:r>
              <a:rPr lang="en-US" smtClean="0"/>
              <a:t>Scheduled air carriers</a:t>
            </a:r>
          </a:p>
          <a:p>
            <a:pPr lvl="1">
              <a:buFont typeface="Arial" pitchFamily="34" charset="0"/>
              <a:buNone/>
            </a:pPr>
            <a:endParaRPr lang="en-US" smtClean="0"/>
          </a:p>
          <a:p>
            <a:pPr lvl="1"/>
            <a:endParaRPr lang="en-US" smtClean="0"/>
          </a:p>
        </p:txBody>
      </p:sp>
      <p:sp>
        <p:nvSpPr>
          <p:cNvPr id="57347"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14-</a:t>
            </a:r>
            <a:fld id="{9AD01DDD-A58F-4D1C-ABC9-66923611329D}" type="slidenum">
              <a:rPr lang="en-US"/>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z="4000" dirty="0" smtClean="0"/>
              <a:t>Surface Transport Considerations</a:t>
            </a:r>
          </a:p>
        </p:txBody>
      </p:sp>
      <p:sp>
        <p:nvSpPr>
          <p:cNvPr id="58370" name="Rectangle 3"/>
          <p:cNvSpPr>
            <a:spLocks noGrp="1" noChangeArrowheads="1"/>
          </p:cNvSpPr>
          <p:nvPr>
            <p:ph idx="1"/>
          </p:nvPr>
        </p:nvSpPr>
        <p:spPr/>
        <p:txBody>
          <a:bodyPr/>
          <a:lstStyle/>
          <a:p>
            <a:r>
              <a:rPr lang="en-US" smtClean="0"/>
              <a:t>Transit times can be significantly impacted by a country’s infrastructure and modal operating characteristics.</a:t>
            </a:r>
          </a:p>
          <a:p>
            <a:r>
              <a:rPr lang="en-US" smtClean="0"/>
              <a:t>Short sea shipping is an alternative to surface transporting</a:t>
            </a:r>
          </a:p>
        </p:txBody>
      </p:sp>
      <p:sp>
        <p:nvSpPr>
          <p:cNvPr id="58371"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14-</a:t>
            </a:r>
            <a:fld id="{1D0CAE1B-038D-4B5D-B185-D504988E69A2}" type="slidenum">
              <a:rPr lang="en-US"/>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z="4000" dirty="0"/>
              <a:t>International Logistics</a:t>
            </a:r>
          </a:p>
        </p:txBody>
      </p:sp>
      <p:sp>
        <p:nvSpPr>
          <p:cNvPr id="186371" name="Rectangle 3"/>
          <p:cNvSpPr>
            <a:spLocks noGrp="1" noChangeArrowheads="1"/>
          </p:cNvSpPr>
          <p:nvPr>
            <p:ph sz="half" idx="1"/>
          </p:nvPr>
        </p:nvSpPr>
        <p:spPr>
          <a:xfrm>
            <a:off x="228600" y="1600200"/>
            <a:ext cx="4267200" cy="4411662"/>
          </a:xfrm>
        </p:spPr>
        <p:txBody>
          <a:bodyPr/>
          <a:lstStyle/>
          <a:p>
            <a:pPr>
              <a:spcBef>
                <a:spcPts val="200"/>
              </a:spcBef>
            </a:pPr>
            <a:r>
              <a:rPr lang="en-US" sz="3200" b="1" dirty="0"/>
              <a:t>Key Terms</a:t>
            </a:r>
          </a:p>
          <a:p>
            <a:pPr lvl="1">
              <a:spcBef>
                <a:spcPts val="200"/>
              </a:spcBef>
            </a:pPr>
            <a:r>
              <a:rPr lang="en-US" sz="2800" dirty="0" smtClean="0"/>
              <a:t>Cargo preference</a:t>
            </a:r>
            <a:endParaRPr lang="en-US" sz="2800" dirty="0"/>
          </a:p>
          <a:p>
            <a:pPr lvl="1">
              <a:spcBef>
                <a:spcPts val="200"/>
              </a:spcBef>
            </a:pPr>
            <a:r>
              <a:rPr lang="en-US" sz="2800" dirty="0" smtClean="0"/>
              <a:t>Certificate of origin</a:t>
            </a:r>
          </a:p>
          <a:p>
            <a:pPr lvl="1">
              <a:spcBef>
                <a:spcPts val="200"/>
              </a:spcBef>
            </a:pPr>
            <a:r>
              <a:rPr lang="en-US" sz="2800" dirty="0" smtClean="0"/>
              <a:t>Commercial invoice</a:t>
            </a:r>
          </a:p>
          <a:p>
            <a:pPr lvl="1">
              <a:spcBef>
                <a:spcPts val="200"/>
              </a:spcBef>
            </a:pPr>
            <a:r>
              <a:rPr lang="en-US" sz="2800" dirty="0" err="1" smtClean="0"/>
              <a:t>Customshouse</a:t>
            </a:r>
            <a:r>
              <a:rPr lang="en-US" sz="2800" dirty="0" smtClean="0"/>
              <a:t> </a:t>
            </a:r>
            <a:r>
              <a:rPr lang="en-US" sz="2800" dirty="0"/>
              <a:t>brokers</a:t>
            </a:r>
          </a:p>
          <a:p>
            <a:pPr lvl="1">
              <a:spcBef>
                <a:spcPts val="200"/>
              </a:spcBef>
            </a:pPr>
            <a:r>
              <a:rPr lang="en-US" sz="2800" dirty="0" smtClean="0"/>
              <a:t>Embargos</a:t>
            </a:r>
          </a:p>
          <a:p>
            <a:pPr lvl="1">
              <a:spcBef>
                <a:spcPts val="200"/>
              </a:spcBef>
            </a:pPr>
            <a:r>
              <a:rPr lang="en-US" sz="2800" dirty="0" smtClean="0"/>
              <a:t>Export </a:t>
            </a:r>
            <a:r>
              <a:rPr lang="en-US" sz="2800" dirty="0"/>
              <a:t>management company</a:t>
            </a:r>
          </a:p>
          <a:p>
            <a:pPr lvl="1">
              <a:spcBef>
                <a:spcPts val="200"/>
              </a:spcBef>
            </a:pPr>
            <a:r>
              <a:rPr lang="en-US" sz="2800" dirty="0"/>
              <a:t>Export packers</a:t>
            </a:r>
          </a:p>
          <a:p>
            <a:pPr lvl="1">
              <a:spcBef>
                <a:spcPts val="200"/>
              </a:spcBef>
            </a:pPr>
            <a:endParaRPr lang="en-US" sz="2800" b="1" dirty="0"/>
          </a:p>
          <a:p>
            <a:pPr lvl="1">
              <a:buFontTx/>
              <a:buNone/>
            </a:pPr>
            <a:endParaRPr lang="en-US" sz="2900" b="1" dirty="0"/>
          </a:p>
        </p:txBody>
      </p:sp>
      <p:sp>
        <p:nvSpPr>
          <p:cNvPr id="186372" name="Rectangle 4"/>
          <p:cNvSpPr>
            <a:spLocks noGrp="1" noChangeArrowheads="1"/>
          </p:cNvSpPr>
          <p:nvPr>
            <p:ph sz="half" idx="2"/>
          </p:nvPr>
        </p:nvSpPr>
        <p:spPr>
          <a:xfrm>
            <a:off x="4648200" y="1600200"/>
            <a:ext cx="4267200" cy="4564063"/>
          </a:xfrm>
        </p:spPr>
        <p:txBody>
          <a:bodyPr/>
          <a:lstStyle/>
          <a:p>
            <a:pPr>
              <a:spcBef>
                <a:spcPts val="200"/>
              </a:spcBef>
            </a:pPr>
            <a:r>
              <a:rPr lang="en-US" sz="3200" b="1" dirty="0"/>
              <a:t>Key Terms</a:t>
            </a:r>
          </a:p>
          <a:p>
            <a:pPr lvl="1">
              <a:spcBef>
                <a:spcPts val="200"/>
              </a:spcBef>
            </a:pPr>
            <a:r>
              <a:rPr lang="en-US" sz="2800" dirty="0" smtClean="0"/>
              <a:t>Import </a:t>
            </a:r>
            <a:r>
              <a:rPr lang="en-US" sz="2800" dirty="0"/>
              <a:t>quotas</a:t>
            </a:r>
          </a:p>
          <a:p>
            <a:pPr lvl="1">
              <a:spcBef>
                <a:spcPts val="200"/>
              </a:spcBef>
            </a:pPr>
            <a:r>
              <a:rPr lang="en-US" sz="2800" dirty="0" err="1"/>
              <a:t>Incoterms</a:t>
            </a:r>
            <a:r>
              <a:rPr lang="en-US" sz="2800" dirty="0"/>
              <a:t> </a:t>
            </a:r>
            <a:r>
              <a:rPr lang="en-US" sz="2800" dirty="0" smtClean="0"/>
              <a:t>2000</a:t>
            </a:r>
          </a:p>
          <a:p>
            <a:pPr lvl="1">
              <a:spcBef>
                <a:spcPts val="200"/>
              </a:spcBef>
            </a:pPr>
            <a:r>
              <a:rPr lang="en-US" sz="2800" dirty="0" smtClean="0"/>
              <a:t>International Air Transport Association (IATA)</a:t>
            </a:r>
          </a:p>
          <a:p>
            <a:pPr lvl="1">
              <a:spcBef>
                <a:spcPts val="200"/>
              </a:spcBef>
            </a:pPr>
            <a:r>
              <a:rPr lang="en-US" sz="2800" dirty="0" smtClean="0"/>
              <a:t>International freight forwarders </a:t>
            </a:r>
          </a:p>
          <a:p>
            <a:pPr lvl="1">
              <a:spcBef>
                <a:spcPts val="200"/>
              </a:spcBef>
            </a:pPr>
            <a:r>
              <a:rPr lang="en-US" sz="2800" dirty="0" smtClean="0"/>
              <a:t>International Logistics</a:t>
            </a:r>
          </a:p>
          <a:p>
            <a:pPr lvl="1">
              <a:spcBef>
                <a:spcPts val="200"/>
              </a:spcBef>
            </a:pPr>
            <a:endParaRPr lang="en-US" sz="2800" dirty="0"/>
          </a:p>
        </p:txBody>
      </p:sp>
      <p:sp>
        <p:nvSpPr>
          <p:cNvPr id="5" name="Footer Placeholder 5"/>
          <p:cNvSpPr>
            <a:spLocks noGrp="1"/>
          </p:cNvSpPr>
          <p:nvPr>
            <p:ph type="ftr" sz="quarter" idx="10"/>
          </p:nvPr>
        </p:nvSpPr>
        <p:spPr/>
        <p:txBody>
          <a:bodyPr/>
          <a:lstStyle/>
          <a:p>
            <a:r>
              <a:rPr lang="en-US"/>
              <a:t>© 2008 Prentice Hall</a:t>
            </a:r>
          </a:p>
        </p:txBody>
      </p:sp>
      <p:sp>
        <p:nvSpPr>
          <p:cNvPr id="6" name="Slide Number Placeholder 6"/>
          <p:cNvSpPr>
            <a:spLocks noGrp="1"/>
          </p:cNvSpPr>
          <p:nvPr>
            <p:ph type="sldNum" sz="quarter" idx="11"/>
          </p:nvPr>
        </p:nvSpPr>
        <p:spPr/>
        <p:txBody>
          <a:bodyPr/>
          <a:lstStyle/>
          <a:p>
            <a:r>
              <a:rPr lang="en-US"/>
              <a:t>12-</a:t>
            </a:r>
            <a:fld id="{2B6C1607-6BE2-4F56-ABDF-A2B3DF219D35}" type="slidenum">
              <a:rPr lang="en-US"/>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z="4000" dirty="0" smtClean="0"/>
              <a:t>International Trade Inventories</a:t>
            </a:r>
          </a:p>
        </p:txBody>
      </p:sp>
      <p:sp>
        <p:nvSpPr>
          <p:cNvPr id="206851" name="Rectangle 3"/>
          <p:cNvSpPr>
            <a:spLocks noGrp="1" noChangeArrowheads="1"/>
          </p:cNvSpPr>
          <p:nvPr>
            <p:ph idx="1"/>
          </p:nvPr>
        </p:nvSpPr>
        <p:spPr/>
        <p:txBody>
          <a:bodyPr rtlCol="0">
            <a:normAutofit lnSpcReduction="10000"/>
          </a:bodyPr>
          <a:lstStyle/>
          <a:p>
            <a:pPr fontAlgn="auto">
              <a:spcAft>
                <a:spcPts val="0"/>
              </a:spcAft>
              <a:defRPr/>
            </a:pPr>
            <a:r>
              <a:rPr lang="en-US" dirty="0" smtClean="0"/>
              <a:t>Safety stocks must be large due to greater uncertainties, misunderstandings and or delays.</a:t>
            </a:r>
          </a:p>
          <a:p>
            <a:pPr fontAlgn="auto">
              <a:spcAft>
                <a:spcPts val="0"/>
              </a:spcAft>
              <a:defRPr/>
            </a:pPr>
            <a:r>
              <a:rPr lang="en-US" dirty="0" smtClean="0"/>
              <a:t>Inventory valuation is difficult due to continually changing exchange rates.</a:t>
            </a:r>
          </a:p>
          <a:p>
            <a:pPr fontAlgn="auto">
              <a:spcAft>
                <a:spcPts val="0"/>
              </a:spcAft>
              <a:defRPr/>
            </a:pPr>
            <a:r>
              <a:rPr lang="en-US" dirty="0" smtClean="0"/>
              <a:t>Product return (reverse logistics) policies must be understood.</a:t>
            </a:r>
          </a:p>
          <a:p>
            <a:pPr fontAlgn="auto">
              <a:spcAft>
                <a:spcPts val="0"/>
              </a:spcAft>
              <a:defRPr/>
            </a:pPr>
            <a:r>
              <a:rPr lang="en-US" dirty="0" smtClean="0"/>
              <a:t>Insufficient warehousing practices can lead to higher inventory carrying costs.</a:t>
            </a:r>
            <a:endParaRPr lang="en-US" dirty="0"/>
          </a:p>
          <a:p>
            <a:pPr fontAlgn="auto">
              <a:spcAft>
                <a:spcPts val="0"/>
              </a:spcAft>
              <a:defRPr/>
            </a:pPr>
            <a:endParaRPr lang="en-US" dirty="0"/>
          </a:p>
        </p:txBody>
      </p:sp>
      <p:sp>
        <p:nvSpPr>
          <p:cNvPr id="5939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14-</a:t>
            </a:r>
            <a:fld id="{CC602558-8509-4EAE-806B-30A83543EC95}" type="slidenum">
              <a:rPr lang="en-US"/>
              <a:pPr>
                <a:defRPr/>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z="4000" dirty="0" smtClean="0"/>
              <a:t>Logistics Performance Index (LPI)</a:t>
            </a:r>
          </a:p>
        </p:txBody>
      </p:sp>
      <p:sp>
        <p:nvSpPr>
          <p:cNvPr id="60418" name="Rectangle 3"/>
          <p:cNvSpPr>
            <a:spLocks noGrp="1" noChangeArrowheads="1"/>
          </p:cNvSpPr>
          <p:nvPr>
            <p:ph idx="1"/>
          </p:nvPr>
        </p:nvSpPr>
        <p:spPr>
          <a:xfrm>
            <a:off x="685800" y="1676400"/>
            <a:ext cx="7772400" cy="4114800"/>
          </a:xfrm>
        </p:spPr>
        <p:txBody>
          <a:bodyPr/>
          <a:lstStyle/>
          <a:p>
            <a:r>
              <a:rPr lang="en-US" smtClean="0"/>
              <a:t>Relatively new international logistics concept (2007)</a:t>
            </a:r>
          </a:p>
          <a:p>
            <a:r>
              <a:rPr lang="en-US" smtClean="0"/>
              <a:t>Updated in 2010</a:t>
            </a:r>
          </a:p>
          <a:p>
            <a:r>
              <a:rPr lang="en-US" smtClean="0"/>
              <a:t>Created in recognition of the importance of logistics in global trade </a:t>
            </a:r>
          </a:p>
          <a:p>
            <a:r>
              <a:rPr lang="en-US" smtClean="0"/>
              <a:t>Incorporates data for approximately 155 countries</a:t>
            </a:r>
          </a:p>
        </p:txBody>
      </p:sp>
      <p:sp>
        <p:nvSpPr>
          <p:cNvPr id="60419"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14-</a:t>
            </a:r>
            <a:fld id="{F089E178-4963-42F3-A698-2A8752A52B15}" type="slidenum">
              <a:rPr lang="en-US"/>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z="4000" dirty="0" smtClean="0"/>
              <a:t>Logistics Performance Index (LPI)</a:t>
            </a:r>
          </a:p>
        </p:txBody>
      </p:sp>
      <p:sp>
        <p:nvSpPr>
          <p:cNvPr id="199683" name="Rectangle 3"/>
          <p:cNvSpPr>
            <a:spLocks noGrp="1" noChangeArrowheads="1"/>
          </p:cNvSpPr>
          <p:nvPr>
            <p:ph idx="1"/>
          </p:nvPr>
        </p:nvSpPr>
        <p:spPr>
          <a:xfrm>
            <a:off x="381000" y="1676400"/>
            <a:ext cx="8382000" cy="4495800"/>
          </a:xfrm>
        </p:spPr>
        <p:txBody>
          <a:bodyPr rtlCol="0">
            <a:normAutofit fontScale="92500" lnSpcReduction="20000"/>
          </a:bodyPr>
          <a:lstStyle/>
          <a:p>
            <a:pPr fontAlgn="auto">
              <a:spcAft>
                <a:spcPts val="0"/>
              </a:spcAft>
              <a:defRPr/>
            </a:pPr>
            <a:r>
              <a:rPr lang="en-US" dirty="0" smtClean="0"/>
              <a:t>Measures a country’s performance across six logistical dimensions</a:t>
            </a:r>
          </a:p>
          <a:p>
            <a:pPr lvl="1" fontAlgn="auto">
              <a:spcAft>
                <a:spcPts val="0"/>
              </a:spcAft>
              <a:defRPr/>
            </a:pPr>
            <a:r>
              <a:rPr lang="en-US" dirty="0" smtClean="0"/>
              <a:t>Efficiency of the clearance process by border control agencies, including customs</a:t>
            </a:r>
          </a:p>
          <a:p>
            <a:pPr lvl="1" fontAlgn="auto">
              <a:spcAft>
                <a:spcPts val="0"/>
              </a:spcAft>
              <a:defRPr/>
            </a:pPr>
            <a:r>
              <a:rPr lang="en-US" dirty="0" smtClean="0"/>
              <a:t>Quality of trade- and transport-related infrastructure</a:t>
            </a:r>
          </a:p>
          <a:p>
            <a:pPr lvl="1" fontAlgn="auto">
              <a:spcAft>
                <a:spcPts val="0"/>
              </a:spcAft>
              <a:defRPr/>
            </a:pPr>
            <a:r>
              <a:rPr lang="en-US" dirty="0" smtClean="0"/>
              <a:t>Ease of arranging competitively priced shipments</a:t>
            </a:r>
          </a:p>
          <a:p>
            <a:pPr lvl="1" fontAlgn="auto">
              <a:spcAft>
                <a:spcPts val="0"/>
              </a:spcAft>
              <a:defRPr/>
            </a:pPr>
            <a:r>
              <a:rPr lang="en-US" dirty="0" smtClean="0"/>
              <a:t>Competence and quality of logistics services</a:t>
            </a:r>
          </a:p>
          <a:p>
            <a:pPr lvl="1" fontAlgn="auto">
              <a:spcAft>
                <a:spcPts val="0"/>
              </a:spcAft>
              <a:defRPr/>
            </a:pPr>
            <a:r>
              <a:rPr lang="en-US" dirty="0" smtClean="0"/>
              <a:t>Ability to track and trace consignments</a:t>
            </a:r>
          </a:p>
          <a:p>
            <a:pPr lvl="1" fontAlgn="auto">
              <a:spcAft>
                <a:spcPts val="0"/>
              </a:spcAft>
              <a:defRPr/>
            </a:pPr>
            <a:r>
              <a:rPr lang="en-US" dirty="0" smtClean="0"/>
              <a:t>Timeliness of shipments in reaching the destination within the scheduled or expected delivery time</a:t>
            </a:r>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rtlCol="0">
            <a:noAutofit/>
          </a:bodyPr>
          <a:lstStyle/>
          <a:p>
            <a:pPr fontAlgn="auto">
              <a:spcAft>
                <a:spcPts val="0"/>
              </a:spcAft>
              <a:defRPr/>
            </a:pPr>
            <a:r>
              <a:rPr lang="en-US" sz="3200" dirty="0" smtClean="0"/>
              <a:t>Highest- and Lowest-Rated Countries Based on Overall LPI Score</a:t>
            </a:r>
            <a:endParaRPr lang="en-US" sz="3200" dirty="0"/>
          </a:p>
        </p:txBody>
      </p:sp>
      <p:pic>
        <p:nvPicPr>
          <p:cNvPr id="62468" name="Picture 2"/>
          <p:cNvPicPr>
            <a:picLocks noGrp="1" noChangeAspect="1" noChangeArrowheads="1"/>
          </p:cNvPicPr>
          <p:nvPr>
            <p:ph idx="1"/>
          </p:nvPr>
        </p:nvPicPr>
        <p:blipFill>
          <a:blip r:embed="rId3" cstate="print"/>
          <a:srcRect/>
          <a:stretch>
            <a:fillRect/>
          </a:stretch>
        </p:blipFill>
        <p:spPr>
          <a:xfrm>
            <a:off x="838200" y="2133600"/>
            <a:ext cx="7607300" cy="3306763"/>
          </a:xfrm>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85800" y="1981200"/>
            <a:ext cx="8153400" cy="533400"/>
          </a:xfrm>
        </p:spPr>
        <p:txBody>
          <a:bodyPr/>
          <a:lstStyle/>
          <a:p>
            <a:pPr eaLnBrk="1" hangingPunct="1">
              <a:lnSpc>
                <a:spcPct val="90000"/>
              </a:lnSpc>
              <a:spcBef>
                <a:spcPts val="0"/>
              </a:spcBef>
            </a:pPr>
            <a:r>
              <a:rPr lang="en-US" sz="2400" dirty="0" smtClean="0"/>
              <a:t>Located in Crown Point, Indiana (1910)</a:t>
            </a:r>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34</a:t>
            </a:fld>
            <a:endParaRPr lang="en-US" smtClean="0"/>
          </a:p>
        </p:txBody>
      </p:sp>
      <p:sp>
        <p:nvSpPr>
          <p:cNvPr id="27655"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Company Facts:</a:t>
            </a:r>
            <a:endParaRPr lang="en-US" b="1" dirty="0">
              <a:solidFill>
                <a:schemeClr val="accent6"/>
              </a:solidFill>
              <a:latin typeface="Arial" charset="0"/>
              <a:cs typeface="Arial" charset="0"/>
            </a:endParaRPr>
          </a:p>
        </p:txBody>
      </p:sp>
      <p:sp>
        <p:nvSpPr>
          <p:cNvPr id="10" name="Text Box 5"/>
          <p:cNvSpPr txBox="1">
            <a:spLocks noChangeArrowheads="1"/>
          </p:cNvSpPr>
          <p:nvPr/>
        </p:nvSpPr>
        <p:spPr bwMode="auto">
          <a:xfrm>
            <a:off x="228600" y="2362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Products:</a:t>
            </a:r>
            <a:endParaRPr lang="en-US" b="1" dirty="0">
              <a:solidFill>
                <a:schemeClr val="accent6"/>
              </a:solidFill>
              <a:latin typeface="Arial" charset="0"/>
              <a:cs typeface="Arial" charset="0"/>
            </a:endParaRPr>
          </a:p>
        </p:txBody>
      </p:sp>
      <p:sp>
        <p:nvSpPr>
          <p:cNvPr id="13" name="Rectangle 3"/>
          <p:cNvSpPr>
            <a:spLocks noGrp="1" noChangeArrowheads="1"/>
          </p:cNvSpPr>
          <p:nvPr>
            <p:ph sz="half" idx="1"/>
          </p:nvPr>
        </p:nvSpPr>
        <p:spPr>
          <a:xfrm>
            <a:off x="685800" y="2743200"/>
            <a:ext cx="8153400" cy="609600"/>
          </a:xfrm>
        </p:spPr>
        <p:txBody>
          <a:bodyPr/>
          <a:lstStyle/>
          <a:p>
            <a:pPr eaLnBrk="1" hangingPunct="1">
              <a:lnSpc>
                <a:spcPct val="90000"/>
              </a:lnSpc>
            </a:pPr>
            <a:r>
              <a:rPr lang="en-US" sz="2400" dirty="0" smtClean="0"/>
              <a:t>Large off-road vehicles (airport snowplows, airport crash trucks, oil-field drilling equipment, etc.)</a:t>
            </a:r>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228600" y="3505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Plant Capacity:</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609600" y="3962400"/>
            <a:ext cx="8153400" cy="1981200"/>
          </a:xfrm>
        </p:spPr>
        <p:txBody>
          <a:bodyPr/>
          <a:lstStyle/>
          <a:p>
            <a:pPr eaLnBrk="1" hangingPunct="1">
              <a:lnSpc>
                <a:spcPct val="90000"/>
              </a:lnSpc>
              <a:spcBef>
                <a:spcPts val="200"/>
              </a:spcBef>
            </a:pPr>
            <a:r>
              <a:rPr lang="en-US" sz="2400" dirty="0" smtClean="0"/>
              <a:t>2 trucks assembled / day (single shift)</a:t>
            </a:r>
          </a:p>
          <a:p>
            <a:pPr eaLnBrk="1" hangingPunct="1">
              <a:lnSpc>
                <a:spcPct val="90000"/>
              </a:lnSpc>
              <a:spcBef>
                <a:spcPts val="200"/>
              </a:spcBef>
            </a:pPr>
            <a:r>
              <a:rPr lang="en-US" sz="2400" dirty="0" smtClean="0"/>
              <a:t>Max. 3 for large order of identical trucks</a:t>
            </a:r>
          </a:p>
          <a:p>
            <a:pPr eaLnBrk="1" hangingPunct="1">
              <a:lnSpc>
                <a:spcPct val="90000"/>
              </a:lnSpc>
              <a:spcBef>
                <a:spcPts val="200"/>
              </a:spcBef>
            </a:pPr>
            <a:r>
              <a:rPr lang="en-US" sz="2400" dirty="0" smtClean="0"/>
              <a:t>At least 4-mo backlog</a:t>
            </a:r>
          </a:p>
          <a:p>
            <a:pPr eaLnBrk="1" hangingPunct="1">
              <a:lnSpc>
                <a:spcPct val="90000"/>
              </a:lnSpc>
              <a:buNone/>
            </a:pPr>
            <a:endParaRPr lang="en-US"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533400" y="1981200"/>
            <a:ext cx="8382000" cy="1600200"/>
          </a:xfrm>
        </p:spPr>
        <p:txBody>
          <a:bodyPr/>
          <a:lstStyle/>
          <a:p>
            <a:pPr eaLnBrk="1" hangingPunct="1">
              <a:lnSpc>
                <a:spcPct val="90000"/>
              </a:lnSpc>
              <a:spcBef>
                <a:spcPts val="200"/>
              </a:spcBef>
            </a:pPr>
            <a:r>
              <a:rPr lang="en-US" sz="2400" dirty="0" smtClean="0"/>
              <a:t>Received an order of 50 heavy trucks from Saudi Arabia</a:t>
            </a:r>
          </a:p>
          <a:p>
            <a:pPr eaLnBrk="1" hangingPunct="1">
              <a:lnSpc>
                <a:spcPct val="90000"/>
              </a:lnSpc>
              <a:spcBef>
                <a:spcPts val="200"/>
              </a:spcBef>
            </a:pPr>
            <a:r>
              <a:rPr lang="en-US" sz="2400" dirty="0" smtClean="0"/>
              <a:t>Deliver on or before July 1, 2003</a:t>
            </a:r>
          </a:p>
          <a:p>
            <a:pPr eaLnBrk="1" hangingPunct="1">
              <a:lnSpc>
                <a:spcPct val="90000"/>
              </a:lnSpc>
              <a:spcBef>
                <a:spcPts val="200"/>
              </a:spcBef>
            </a:pPr>
            <a:r>
              <a:rPr lang="en-US" sz="2400" dirty="0" smtClean="0"/>
              <a:t>Priced at $172,000/truck FAS at Doha</a:t>
            </a:r>
          </a:p>
          <a:p>
            <a:pPr eaLnBrk="1" hangingPunct="1">
              <a:lnSpc>
                <a:spcPct val="90000"/>
              </a:lnSpc>
              <a:spcBef>
                <a:spcPts val="200"/>
              </a:spcBef>
            </a:pPr>
            <a:r>
              <a:rPr lang="en-US" sz="2400" dirty="0" smtClean="0"/>
              <a:t>Production is scheduled from April 2 ~ April 29 (2.5/day)</a:t>
            </a:r>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35</a:t>
            </a:fld>
            <a:endParaRPr lang="en-US" smtClean="0"/>
          </a:p>
        </p:txBody>
      </p:sp>
      <p:sp>
        <p:nvSpPr>
          <p:cNvPr id="27655"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Current Issues:</a:t>
            </a:r>
            <a:endParaRPr lang="en-US" b="1" dirty="0">
              <a:solidFill>
                <a:schemeClr val="accent6"/>
              </a:solidFill>
              <a:latin typeface="Arial" charset="0"/>
              <a:cs typeface="Arial" charset="0"/>
            </a:endParaRPr>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228600" y="3505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People Involved:</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533400" y="3962400"/>
            <a:ext cx="5943600" cy="2133600"/>
          </a:xfrm>
        </p:spPr>
        <p:txBody>
          <a:bodyPr/>
          <a:lstStyle/>
          <a:p>
            <a:pPr eaLnBrk="1" hangingPunct="1">
              <a:lnSpc>
                <a:spcPct val="90000"/>
              </a:lnSpc>
              <a:spcBef>
                <a:spcPts val="200"/>
              </a:spcBef>
            </a:pPr>
            <a:r>
              <a:rPr lang="en-US" sz="2000" dirty="0" smtClean="0"/>
              <a:t>Norman </a:t>
            </a:r>
            <a:r>
              <a:rPr lang="en-US" sz="2000" dirty="0" err="1" smtClean="0"/>
              <a:t>Pon</a:t>
            </a:r>
            <a:r>
              <a:rPr lang="en-US" sz="2000" dirty="0" smtClean="0"/>
              <a:t> (Treasurer)</a:t>
            </a:r>
          </a:p>
          <a:p>
            <a:pPr eaLnBrk="1" hangingPunct="1">
              <a:lnSpc>
                <a:spcPct val="90000"/>
              </a:lnSpc>
              <a:spcBef>
                <a:spcPts val="200"/>
              </a:spcBef>
            </a:pPr>
            <a:r>
              <a:rPr lang="en-US" sz="2000" dirty="0" smtClean="0"/>
              <a:t>Chris Reynolds (Production)</a:t>
            </a:r>
          </a:p>
          <a:p>
            <a:pPr eaLnBrk="1" hangingPunct="1">
              <a:lnSpc>
                <a:spcPct val="90000"/>
              </a:lnSpc>
              <a:spcBef>
                <a:spcPts val="200"/>
              </a:spcBef>
            </a:pPr>
            <a:r>
              <a:rPr lang="en-US" sz="2000" dirty="0" smtClean="0"/>
              <a:t>Vic </a:t>
            </a:r>
            <a:r>
              <a:rPr lang="en-US" sz="2000" dirty="0" err="1" smtClean="0"/>
              <a:t>Guillou</a:t>
            </a:r>
            <a:r>
              <a:rPr lang="en-US" sz="2000" dirty="0" smtClean="0"/>
              <a:t> (Sales)</a:t>
            </a:r>
          </a:p>
          <a:p>
            <a:pPr eaLnBrk="1" hangingPunct="1">
              <a:lnSpc>
                <a:spcPct val="90000"/>
              </a:lnSpc>
              <a:spcBef>
                <a:spcPts val="200"/>
              </a:spcBef>
            </a:pPr>
            <a:r>
              <a:rPr lang="en-US" sz="2000" dirty="0" smtClean="0"/>
              <a:t>Gordon Robertson (President)</a:t>
            </a:r>
          </a:p>
          <a:p>
            <a:pPr eaLnBrk="1" hangingPunct="1">
              <a:lnSpc>
                <a:spcPct val="90000"/>
              </a:lnSpc>
              <a:spcBef>
                <a:spcPts val="200"/>
              </a:spcBef>
            </a:pPr>
            <a:r>
              <a:rPr lang="en-US" sz="2000" dirty="0" smtClean="0"/>
              <a:t>Bob </a:t>
            </a:r>
            <a:r>
              <a:rPr lang="en-US" sz="2000" dirty="0" err="1" smtClean="0"/>
              <a:t>Vanderpool</a:t>
            </a:r>
            <a:r>
              <a:rPr lang="en-US" sz="2000" dirty="0" smtClean="0"/>
              <a:t> (Traffic)</a:t>
            </a:r>
          </a:p>
          <a:p>
            <a:pPr eaLnBrk="1" hangingPunct="1">
              <a:lnSpc>
                <a:spcPct val="90000"/>
              </a:lnSpc>
              <a:spcBef>
                <a:spcPts val="200"/>
              </a:spcBef>
            </a:pPr>
            <a:r>
              <a:rPr lang="en-US" sz="2000" dirty="0" smtClean="0"/>
              <a:t>Bob Guider (Int’l Freight Forwarded, Chicago)</a:t>
            </a:r>
          </a:p>
          <a:p>
            <a:pPr eaLnBrk="1" hangingPunct="1">
              <a:lnSpc>
                <a:spcPct val="90000"/>
              </a:lnSpc>
              <a:spcBef>
                <a:spcPts val="200"/>
              </a:spcBef>
            </a:pPr>
            <a:r>
              <a:rPr lang="en-US" sz="2000" dirty="0" smtClean="0"/>
              <a:t>Eddie </a:t>
            </a:r>
            <a:r>
              <a:rPr lang="en-US" sz="2000" dirty="0" err="1" smtClean="0"/>
              <a:t>Quan</a:t>
            </a:r>
            <a:r>
              <a:rPr lang="en-US" sz="2000" dirty="0" smtClean="0"/>
              <a:t> (Ship Broker, NY)</a:t>
            </a:r>
          </a:p>
          <a:p>
            <a:pPr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9" name="Rectangle 3"/>
          <p:cNvSpPr>
            <a:spLocks noGrp="1" noChangeArrowheads="1"/>
          </p:cNvSpPr>
          <p:nvPr>
            <p:ph sz="half" idx="1"/>
          </p:nvPr>
        </p:nvSpPr>
        <p:spPr>
          <a:xfrm>
            <a:off x="533400" y="3962400"/>
            <a:ext cx="4343400" cy="1981200"/>
          </a:xfrm>
        </p:spPr>
        <p:txBody>
          <a:bodyPr/>
          <a:lstStyle/>
          <a:p>
            <a:pPr eaLnBrk="1" hangingPunct="1">
              <a:lnSpc>
                <a:spcPct val="90000"/>
              </a:lnSpc>
              <a:spcBef>
                <a:spcPts val="200"/>
              </a:spcBef>
            </a:pPr>
            <a:endParaRPr lang="en-US" sz="2000" dirty="0" smtClean="0"/>
          </a:p>
          <a:p>
            <a:pPr eaLnBrk="1" hangingPunct="1">
              <a:lnSpc>
                <a:spcPct val="90000"/>
              </a:lnSpc>
            </a:pPr>
            <a:endParaRPr lang="en-US" dirty="0" smtClean="0"/>
          </a:p>
        </p:txBody>
      </p:sp>
      <p:pic>
        <p:nvPicPr>
          <p:cNvPr id="8194" name="Picture 2" descr="Railroad Map of Northeast United States"/>
          <p:cNvPicPr>
            <a:picLocks noChangeAspect="1" noChangeArrowheads="1"/>
          </p:cNvPicPr>
          <p:nvPr/>
        </p:nvPicPr>
        <p:blipFill>
          <a:blip r:embed="rId3" cstate="print"/>
          <a:srcRect/>
          <a:stretch>
            <a:fillRect/>
          </a:stretch>
        </p:blipFill>
        <p:spPr bwMode="auto">
          <a:xfrm>
            <a:off x="1538" y="1211897"/>
            <a:ext cx="9142462" cy="5660708"/>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533400" y="1905000"/>
            <a:ext cx="8382000" cy="1143000"/>
          </a:xfrm>
        </p:spPr>
        <p:txBody>
          <a:bodyPr/>
          <a:lstStyle/>
          <a:p>
            <a:pPr eaLnBrk="1" hangingPunct="1">
              <a:lnSpc>
                <a:spcPct val="90000"/>
              </a:lnSpc>
              <a:spcBef>
                <a:spcPts val="200"/>
              </a:spcBef>
            </a:pPr>
            <a:r>
              <a:rPr lang="en-US" sz="2400" dirty="0" smtClean="0"/>
              <a:t>Components will arrive from April 1 to April 10</a:t>
            </a:r>
          </a:p>
          <a:p>
            <a:pPr eaLnBrk="1" hangingPunct="1">
              <a:lnSpc>
                <a:spcPct val="90000"/>
              </a:lnSpc>
              <a:spcBef>
                <a:spcPts val="200"/>
              </a:spcBef>
            </a:pPr>
            <a:r>
              <a:rPr lang="en-US" sz="2400" dirty="0" smtClean="0"/>
              <a:t>Term for payment: 1/10 (1% discount if paid in 10 days)</a:t>
            </a:r>
          </a:p>
          <a:p>
            <a:pPr eaLnBrk="1" hangingPunct="1">
              <a:lnSpc>
                <a:spcPct val="90000"/>
              </a:lnSpc>
              <a:spcBef>
                <a:spcPts val="200"/>
              </a:spcBef>
            </a:pPr>
            <a:r>
              <a:rPr lang="en-US" sz="2400" dirty="0" smtClean="0"/>
              <a:t>Line of credits: 8%</a:t>
            </a:r>
          </a:p>
        </p:txBody>
      </p:sp>
      <p:sp>
        <p:nvSpPr>
          <p:cNvPr id="27655" name="Text Box 5"/>
          <p:cNvSpPr txBox="1">
            <a:spLocks noChangeArrowheads="1"/>
          </p:cNvSpPr>
          <p:nvPr/>
        </p:nvSpPr>
        <p:spPr bwMode="auto">
          <a:xfrm>
            <a:off x="228600" y="1524001"/>
            <a:ext cx="8610600" cy="461665"/>
          </a:xfrm>
          <a:prstGeom prst="rect">
            <a:avLst/>
          </a:prstGeom>
          <a:noFill/>
          <a:ln w="9525" algn="ctr">
            <a:noFill/>
            <a:miter lim="800000"/>
            <a:headEnd/>
            <a:tailEnd/>
          </a:ln>
        </p:spPr>
        <p:txBody>
          <a:bodyPr wrap="square">
            <a:spAutoFit/>
          </a:bodyPr>
          <a:lstStyle/>
          <a:p>
            <a:pPr>
              <a:spcBef>
                <a:spcPts val="0"/>
              </a:spcBef>
              <a:defRPr/>
            </a:pPr>
            <a:r>
              <a:rPr lang="en-US" b="1" dirty="0" smtClean="0">
                <a:solidFill>
                  <a:schemeClr val="accent6"/>
                </a:solidFill>
                <a:latin typeface="Arial" charset="0"/>
                <a:cs typeface="Arial" charset="0"/>
              </a:rPr>
              <a:t>Account Payables:</a:t>
            </a:r>
            <a:endParaRPr lang="en-US" b="1" dirty="0">
              <a:solidFill>
                <a:schemeClr val="accent6"/>
              </a:solidFill>
              <a:latin typeface="Arial" charset="0"/>
              <a:cs typeface="Arial" charset="0"/>
            </a:endParaRPr>
          </a:p>
        </p:txBody>
      </p:sp>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9" name="Rectangle 3"/>
          <p:cNvSpPr>
            <a:spLocks noGrp="1" noChangeArrowheads="1"/>
          </p:cNvSpPr>
          <p:nvPr>
            <p:ph sz="half" idx="1"/>
          </p:nvPr>
        </p:nvSpPr>
        <p:spPr>
          <a:xfrm>
            <a:off x="533400" y="3962400"/>
            <a:ext cx="4343400" cy="1981200"/>
          </a:xfrm>
        </p:spPr>
        <p:txBody>
          <a:bodyPr/>
          <a:lstStyle/>
          <a:p>
            <a:pPr eaLnBrk="1" hangingPunct="1">
              <a:lnSpc>
                <a:spcPct val="90000"/>
              </a:lnSpc>
              <a:spcBef>
                <a:spcPts val="200"/>
              </a:spcBef>
            </a:pPr>
            <a:endParaRPr lang="en-US" sz="2000" dirty="0" smtClean="0"/>
          </a:p>
          <a:p>
            <a:pPr eaLnBrk="1" hangingPunct="1">
              <a:lnSpc>
                <a:spcPct val="90000"/>
              </a:lnSpc>
            </a:pPr>
            <a:endParaRPr lang="en-US"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152400" y="14478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Alternatives for Shipping:</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533400" y="3962400"/>
            <a:ext cx="4343400" cy="1981200"/>
          </a:xfrm>
        </p:spPr>
        <p:txBody>
          <a:bodyPr/>
          <a:lstStyle/>
          <a:p>
            <a:pPr eaLnBrk="1" hangingPunct="1">
              <a:lnSpc>
                <a:spcPct val="90000"/>
              </a:lnSpc>
              <a:spcBef>
                <a:spcPts val="200"/>
              </a:spcBef>
            </a:pPr>
            <a:endParaRPr lang="en-US" sz="2000" dirty="0" smtClean="0"/>
          </a:p>
          <a:p>
            <a:pPr eaLnBrk="1" hangingPunct="1">
              <a:lnSpc>
                <a:spcPct val="90000"/>
              </a:lnSpc>
            </a:pPr>
            <a:endParaRPr lang="en-US" dirty="0" smtClean="0"/>
          </a:p>
        </p:txBody>
      </p:sp>
      <p:sp>
        <p:nvSpPr>
          <p:cNvPr id="10" name="Rectangle 3"/>
          <p:cNvSpPr>
            <a:spLocks noGrp="1" noChangeArrowheads="1"/>
          </p:cNvSpPr>
          <p:nvPr>
            <p:ph sz="half" idx="1"/>
          </p:nvPr>
        </p:nvSpPr>
        <p:spPr>
          <a:xfrm>
            <a:off x="381000" y="1828800"/>
            <a:ext cx="8382000" cy="4343400"/>
          </a:xfrm>
        </p:spPr>
        <p:txBody>
          <a:bodyPr/>
          <a:lstStyle/>
          <a:p>
            <a:pPr eaLnBrk="1" hangingPunct="1">
              <a:lnSpc>
                <a:spcPct val="90000"/>
              </a:lnSpc>
              <a:spcBef>
                <a:spcPts val="200"/>
              </a:spcBef>
            </a:pPr>
            <a:r>
              <a:rPr lang="en-US" sz="2000" dirty="0" smtClean="0"/>
              <a:t>Charter from Chicago: </a:t>
            </a:r>
            <a:endParaRPr lang="en-US" sz="2000" dirty="0" smtClean="0"/>
          </a:p>
          <a:p>
            <a:pPr lvl="1" eaLnBrk="1" hangingPunct="1">
              <a:lnSpc>
                <a:spcPct val="90000"/>
              </a:lnSpc>
              <a:spcBef>
                <a:spcPts val="200"/>
              </a:spcBef>
            </a:pPr>
            <a:r>
              <a:rPr lang="en-US" sz="1800" dirty="0" smtClean="0"/>
              <a:t>Nola </a:t>
            </a:r>
            <a:r>
              <a:rPr lang="en-US" sz="1800" dirty="0" err="1" smtClean="0"/>
              <a:t>Pino</a:t>
            </a:r>
            <a:r>
              <a:rPr lang="en-US" sz="1800" dirty="0" smtClean="0"/>
              <a:t>, Ready </a:t>
            </a:r>
            <a:r>
              <a:rPr lang="en-US" sz="1800" dirty="0" smtClean="0"/>
              <a:t>on May </a:t>
            </a:r>
            <a:r>
              <a:rPr lang="en-US" sz="1800" dirty="0" smtClean="0"/>
              <a:t>1, $2,400/day for 30 </a:t>
            </a:r>
            <a:r>
              <a:rPr lang="en-US" sz="1800" dirty="0" smtClean="0"/>
              <a:t>days</a:t>
            </a:r>
          </a:p>
          <a:p>
            <a:pPr lvl="1" eaLnBrk="1" hangingPunct="1">
              <a:lnSpc>
                <a:spcPct val="90000"/>
              </a:lnSpc>
              <a:spcBef>
                <a:spcPts val="200"/>
              </a:spcBef>
            </a:pPr>
            <a:r>
              <a:rPr lang="en-US" sz="1800" dirty="0" smtClean="0"/>
              <a:t>Loading &amp; Unloading: </a:t>
            </a:r>
            <a:r>
              <a:rPr lang="en-US" sz="1800" dirty="0" smtClean="0"/>
              <a:t>$40/truck</a:t>
            </a:r>
            <a:endParaRPr lang="en-US" sz="1800" dirty="0" smtClean="0"/>
          </a:p>
          <a:p>
            <a:pPr lvl="1" eaLnBrk="1" hangingPunct="1">
              <a:lnSpc>
                <a:spcPct val="90000"/>
              </a:lnSpc>
              <a:spcBef>
                <a:spcPts val="200"/>
              </a:spcBef>
            </a:pPr>
            <a:r>
              <a:rPr lang="en-US" sz="1800" dirty="0" smtClean="0"/>
              <a:t>To </a:t>
            </a:r>
            <a:r>
              <a:rPr lang="en-US" sz="1800" dirty="0" smtClean="0"/>
              <a:t>Chicago </a:t>
            </a:r>
            <a:r>
              <a:rPr lang="en-US" sz="1800" dirty="0" smtClean="0"/>
              <a:t>(Railroad Flatcar): </a:t>
            </a:r>
            <a:r>
              <a:rPr lang="en-US" sz="1800" dirty="0" smtClean="0"/>
              <a:t>$180/truck</a:t>
            </a:r>
          </a:p>
          <a:p>
            <a:pPr lvl="1" eaLnBrk="1" hangingPunct="1">
              <a:lnSpc>
                <a:spcPct val="90000"/>
              </a:lnSpc>
              <a:spcBef>
                <a:spcPts val="200"/>
              </a:spcBef>
            </a:pPr>
            <a:r>
              <a:rPr lang="en-US" sz="1800" dirty="0" smtClean="0"/>
              <a:t>Travel Time: </a:t>
            </a:r>
            <a:r>
              <a:rPr lang="en-US" sz="1800" dirty="0" smtClean="0"/>
              <a:t>1 day </a:t>
            </a:r>
            <a:r>
              <a:rPr lang="en-US" sz="1800" dirty="0" smtClean="0"/>
              <a:t>+ </a:t>
            </a:r>
            <a:r>
              <a:rPr lang="en-US" sz="1800" dirty="0" smtClean="0"/>
              <a:t>1 day </a:t>
            </a:r>
            <a:r>
              <a:rPr lang="en-US" sz="1800" dirty="0" smtClean="0"/>
              <a:t>waiting (</a:t>
            </a:r>
            <a:r>
              <a:rPr lang="en-US" sz="1800" dirty="0" smtClean="0"/>
              <a:t>L)</a:t>
            </a:r>
          </a:p>
          <a:p>
            <a:pPr lvl="1" eaLnBrk="1" hangingPunct="1">
              <a:lnSpc>
                <a:spcPct val="90000"/>
              </a:lnSpc>
              <a:spcBef>
                <a:spcPts val="200"/>
              </a:spcBef>
            </a:pPr>
            <a:r>
              <a:rPr lang="en-US" sz="1800" dirty="0" err="1" smtClean="0"/>
              <a:t>Wharfage</a:t>
            </a:r>
            <a:r>
              <a:rPr lang="en-US" sz="1800" dirty="0" smtClean="0"/>
              <a:t> Charge: $2/ft x 535 ft x 1 day</a:t>
            </a:r>
          </a:p>
          <a:p>
            <a:pPr lvl="1" eaLnBrk="1" hangingPunct="1">
              <a:lnSpc>
                <a:spcPct val="90000"/>
              </a:lnSpc>
              <a:spcBef>
                <a:spcPts val="200"/>
              </a:spcBef>
            </a:pPr>
            <a:r>
              <a:rPr lang="en-US" sz="1800" dirty="0" smtClean="0"/>
              <a:t>Loading &amp; Stowing: $4,000 for 50 trucks</a:t>
            </a:r>
          </a:p>
          <a:p>
            <a:pPr lvl="1" eaLnBrk="1" hangingPunct="1">
              <a:lnSpc>
                <a:spcPct val="90000"/>
              </a:lnSpc>
              <a:spcBef>
                <a:spcPts val="200"/>
              </a:spcBef>
            </a:pPr>
            <a:r>
              <a:rPr lang="en-US" sz="1800" dirty="0" smtClean="0"/>
              <a:t>Seaway Tolls: $54/truck</a:t>
            </a:r>
          </a:p>
          <a:p>
            <a:pPr lvl="1" eaLnBrk="1" hangingPunct="1">
              <a:lnSpc>
                <a:spcPct val="90000"/>
              </a:lnSpc>
              <a:spcBef>
                <a:spcPts val="200"/>
              </a:spcBef>
            </a:pPr>
            <a:r>
              <a:rPr lang="en-US" sz="1800" dirty="0" smtClean="0"/>
              <a:t>Unloading (at Doha): </a:t>
            </a:r>
            <a:r>
              <a:rPr lang="en-US" sz="1800" dirty="0" smtClean="0"/>
              <a:t>$4,200 for 50 </a:t>
            </a:r>
            <a:r>
              <a:rPr lang="en-US" sz="1800" dirty="0" smtClean="0"/>
              <a:t>trucks</a:t>
            </a:r>
          </a:p>
          <a:p>
            <a:pPr lvl="1" eaLnBrk="1" hangingPunct="1">
              <a:lnSpc>
                <a:spcPct val="90000"/>
              </a:lnSpc>
              <a:spcBef>
                <a:spcPts val="200"/>
              </a:spcBef>
            </a:pPr>
            <a:r>
              <a:rPr lang="en-US" sz="1800" dirty="0" smtClean="0"/>
              <a:t>Marine insurance: $210 / truck</a:t>
            </a:r>
            <a:endParaRPr lang="en-US" sz="1800" dirty="0" smtClean="0"/>
          </a:p>
          <a:p>
            <a:pPr eaLnBrk="1" hangingPunct="1">
              <a:lnSpc>
                <a:spcPct val="90000"/>
              </a:lnSpc>
              <a:spcBef>
                <a:spcPts val="200"/>
              </a:spcBef>
            </a:pPr>
            <a:r>
              <a:rPr lang="en-US" sz="2000" dirty="0" smtClean="0"/>
              <a:t>Ship from Baltimore: </a:t>
            </a:r>
            <a:endParaRPr lang="en-US" sz="2000" dirty="0" smtClean="0"/>
          </a:p>
          <a:p>
            <a:pPr lvl="1" eaLnBrk="1" hangingPunct="1">
              <a:lnSpc>
                <a:spcPct val="90000"/>
              </a:lnSpc>
              <a:spcBef>
                <a:spcPts val="200"/>
              </a:spcBef>
            </a:pPr>
            <a:r>
              <a:rPr lang="en-US" sz="1800" dirty="0" smtClean="0"/>
              <a:t>To Baltimore (Railroad Flatcar): 2 trucks/flatcar,  $1,792/flatcar</a:t>
            </a:r>
          </a:p>
          <a:p>
            <a:pPr lvl="1" eaLnBrk="1" hangingPunct="1">
              <a:lnSpc>
                <a:spcPct val="90000"/>
              </a:lnSpc>
              <a:spcBef>
                <a:spcPts val="200"/>
              </a:spcBef>
            </a:pPr>
            <a:r>
              <a:rPr lang="en-US" sz="1800" dirty="0" smtClean="0"/>
              <a:t>Loading &amp; Unloading: $120/flatcar</a:t>
            </a:r>
          </a:p>
          <a:p>
            <a:pPr lvl="1" eaLnBrk="1" hangingPunct="1">
              <a:lnSpc>
                <a:spcPct val="90000"/>
              </a:lnSpc>
              <a:spcBef>
                <a:spcPts val="200"/>
              </a:spcBef>
            </a:pPr>
            <a:r>
              <a:rPr lang="en-US" sz="1800" dirty="0" smtClean="0"/>
              <a:t>Travel Time: 4 days + 3 days waiting (L&amp;UL)</a:t>
            </a:r>
          </a:p>
          <a:p>
            <a:pPr lvl="1" eaLnBrk="1" hangingPunct="1">
              <a:lnSpc>
                <a:spcPct val="90000"/>
              </a:lnSpc>
              <a:spcBef>
                <a:spcPts val="200"/>
              </a:spcBef>
            </a:pPr>
            <a:r>
              <a:rPr lang="en-US" sz="1800" dirty="0" smtClean="0"/>
              <a:t>Handling at Baltimore: $200/truck</a:t>
            </a:r>
          </a:p>
          <a:p>
            <a:pPr lvl="1" eaLnBrk="1" hangingPunct="1">
              <a:lnSpc>
                <a:spcPct val="90000"/>
              </a:lnSpc>
              <a:spcBef>
                <a:spcPts val="200"/>
              </a:spcBef>
            </a:pPr>
            <a:r>
              <a:rPr lang="en-US" sz="1800" dirty="0" smtClean="0"/>
              <a:t>Ocean freight: $1,440/truck + $150/truck for insurance</a:t>
            </a:r>
            <a:endParaRPr lang="en-US" sz="2000"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152400" y="14478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Questions:</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533400" y="3962400"/>
            <a:ext cx="4343400" cy="1981200"/>
          </a:xfrm>
        </p:spPr>
        <p:txBody>
          <a:bodyPr/>
          <a:lstStyle/>
          <a:p>
            <a:pPr eaLnBrk="1" hangingPunct="1">
              <a:lnSpc>
                <a:spcPct val="90000"/>
              </a:lnSpc>
              <a:spcBef>
                <a:spcPts val="200"/>
              </a:spcBef>
            </a:pPr>
            <a:endParaRPr lang="en-US" sz="2000" dirty="0" smtClean="0"/>
          </a:p>
          <a:p>
            <a:pPr eaLnBrk="1" hangingPunct="1">
              <a:lnSpc>
                <a:spcPct val="90000"/>
              </a:lnSpc>
            </a:pPr>
            <a:endParaRPr lang="en-US" dirty="0" smtClean="0"/>
          </a:p>
        </p:txBody>
      </p:sp>
      <p:sp>
        <p:nvSpPr>
          <p:cNvPr id="10" name="Rectangle 3"/>
          <p:cNvSpPr>
            <a:spLocks noGrp="1" noChangeArrowheads="1"/>
          </p:cNvSpPr>
          <p:nvPr>
            <p:ph sz="half" idx="1"/>
          </p:nvPr>
        </p:nvSpPr>
        <p:spPr>
          <a:xfrm>
            <a:off x="381000" y="1905000"/>
            <a:ext cx="8382000" cy="4267200"/>
          </a:xfrm>
        </p:spPr>
        <p:txBody>
          <a:bodyPr/>
          <a:lstStyle/>
          <a:p>
            <a:pPr marL="457200" indent="-457200" eaLnBrk="1" hangingPunct="1">
              <a:lnSpc>
                <a:spcPct val="90000"/>
              </a:lnSpc>
              <a:spcBef>
                <a:spcPts val="200"/>
              </a:spcBef>
              <a:buFont typeface="+mj-lt"/>
              <a:buAutoNum type="arabicPeriod"/>
            </a:pPr>
            <a:r>
              <a:rPr lang="en-US" sz="2000" dirty="0" smtClean="0"/>
              <a:t>Assume you are </a:t>
            </a:r>
            <a:r>
              <a:rPr lang="en-US" sz="2000" dirty="0" err="1" smtClean="0"/>
              <a:t>Vanderpool</a:t>
            </a:r>
            <a:r>
              <a:rPr lang="en-US" sz="2000" dirty="0" smtClean="0"/>
              <a:t>. Draft the comparison </a:t>
            </a:r>
            <a:r>
              <a:rPr lang="en-US" sz="2000" dirty="0" err="1" smtClean="0"/>
              <a:t>Pon</a:t>
            </a:r>
            <a:r>
              <a:rPr lang="en-US" sz="2000" dirty="0" smtClean="0"/>
              <a:t> just requested</a:t>
            </a:r>
            <a:r>
              <a:rPr lang="en-US" sz="2000" dirty="0" smtClean="0"/>
              <a:t>.</a:t>
            </a:r>
          </a:p>
          <a:p>
            <a:pPr marL="457200" indent="-457200" eaLnBrk="1" hangingPunct="1">
              <a:lnSpc>
                <a:spcPct val="90000"/>
              </a:lnSpc>
              <a:spcBef>
                <a:spcPts val="200"/>
              </a:spcBef>
              <a:buFont typeface="+mj-lt"/>
              <a:buAutoNum type="arabicPeriod"/>
            </a:pPr>
            <a:r>
              <a:rPr lang="en-US" sz="2000" dirty="0" smtClean="0"/>
              <a:t>Which of the two routing alternatives would you recommend? Why</a:t>
            </a:r>
            <a:r>
              <a:rPr lang="en-US" sz="2000" dirty="0" smtClean="0"/>
              <a:t>?</a:t>
            </a:r>
          </a:p>
          <a:p>
            <a:pPr marL="457200" indent="-457200" eaLnBrk="1" hangingPunct="1">
              <a:lnSpc>
                <a:spcPct val="90000"/>
              </a:lnSpc>
              <a:spcBef>
                <a:spcPts val="200"/>
              </a:spcBef>
              <a:buFont typeface="+mj-lt"/>
              <a:buAutoNum type="arabicPeriod"/>
            </a:pPr>
            <a:r>
              <a:rPr lang="en-US" sz="2000" dirty="0" smtClean="0"/>
              <a:t>Assume that the buyer in Saudi Arabia has made other large purchases in the United States and is considering consolidating all of its purchases and loading them onto one large ship, which the buyer will charter. The buyer contacts HDT and, although acknowledging its commitment to buy FAS Doha, asks how much HDT would subtract from the $172,000 per truck price if the selling terms were changed to FOB HDT’s Crown Point plant. How much of a cost reduction do you think HDT should offer the buyer? Under what terms and conditions?</a:t>
            </a:r>
            <a:endParaRPr lang="en-US" sz="20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z="4000" dirty="0"/>
              <a:t>International Logistics</a:t>
            </a:r>
          </a:p>
        </p:txBody>
      </p:sp>
      <p:sp>
        <p:nvSpPr>
          <p:cNvPr id="186371" name="Rectangle 3"/>
          <p:cNvSpPr>
            <a:spLocks noGrp="1" noChangeArrowheads="1"/>
          </p:cNvSpPr>
          <p:nvPr>
            <p:ph sz="half" idx="1"/>
          </p:nvPr>
        </p:nvSpPr>
        <p:spPr>
          <a:xfrm>
            <a:off x="228600" y="1600200"/>
            <a:ext cx="3810000" cy="4495800"/>
          </a:xfrm>
        </p:spPr>
        <p:txBody>
          <a:bodyPr/>
          <a:lstStyle/>
          <a:p>
            <a:pPr>
              <a:spcBef>
                <a:spcPts val="200"/>
              </a:spcBef>
            </a:pPr>
            <a:r>
              <a:rPr lang="en-US" sz="3200" b="1" dirty="0"/>
              <a:t>Key Terms</a:t>
            </a:r>
          </a:p>
          <a:p>
            <a:pPr lvl="1">
              <a:spcBef>
                <a:spcPts val="200"/>
              </a:spcBef>
            </a:pPr>
            <a:r>
              <a:rPr lang="en-US" sz="2800" dirty="0" smtClean="0"/>
              <a:t>Letter of credit</a:t>
            </a:r>
            <a:endParaRPr lang="en-US" sz="2800" dirty="0"/>
          </a:p>
          <a:p>
            <a:pPr lvl="1">
              <a:spcBef>
                <a:spcPts val="200"/>
              </a:spcBef>
            </a:pPr>
            <a:r>
              <a:rPr lang="en-US" sz="2800" dirty="0" smtClean="0"/>
              <a:t>Load center</a:t>
            </a:r>
          </a:p>
          <a:p>
            <a:pPr lvl="1">
              <a:spcBef>
                <a:spcPts val="200"/>
              </a:spcBef>
            </a:pPr>
            <a:r>
              <a:rPr lang="en-US" sz="2800" dirty="0" smtClean="0"/>
              <a:t>Nontariff barrier</a:t>
            </a:r>
          </a:p>
          <a:p>
            <a:pPr lvl="1">
              <a:spcBef>
                <a:spcPts val="200"/>
              </a:spcBef>
            </a:pPr>
            <a:r>
              <a:rPr lang="en-US" sz="2800" dirty="0" err="1" smtClean="0"/>
              <a:t>Nonvessel</a:t>
            </a:r>
            <a:r>
              <a:rPr lang="en-US" sz="2800" dirty="0" smtClean="0"/>
              <a:t>-operating common carrier (NVOCC)</a:t>
            </a:r>
          </a:p>
          <a:p>
            <a:pPr lvl="1">
              <a:spcBef>
                <a:spcPts val="200"/>
              </a:spcBef>
            </a:pPr>
            <a:r>
              <a:rPr lang="en-US" sz="2800" dirty="0" smtClean="0"/>
              <a:t>Ocean carrier alliances</a:t>
            </a:r>
          </a:p>
          <a:p>
            <a:pPr lvl="1">
              <a:spcBef>
                <a:spcPts val="200"/>
              </a:spcBef>
            </a:pPr>
            <a:endParaRPr lang="en-US" sz="2800" b="1" dirty="0"/>
          </a:p>
          <a:p>
            <a:pPr lvl="1">
              <a:buFontTx/>
              <a:buNone/>
            </a:pPr>
            <a:endParaRPr lang="en-US" sz="2900" b="1" dirty="0"/>
          </a:p>
        </p:txBody>
      </p:sp>
      <p:sp>
        <p:nvSpPr>
          <p:cNvPr id="186372" name="Rectangle 4"/>
          <p:cNvSpPr>
            <a:spLocks noGrp="1" noChangeArrowheads="1"/>
          </p:cNvSpPr>
          <p:nvPr>
            <p:ph sz="half" idx="2"/>
          </p:nvPr>
        </p:nvSpPr>
        <p:spPr>
          <a:xfrm>
            <a:off x="3810000" y="1600200"/>
            <a:ext cx="5105400" cy="4564063"/>
          </a:xfrm>
        </p:spPr>
        <p:txBody>
          <a:bodyPr/>
          <a:lstStyle/>
          <a:p>
            <a:pPr>
              <a:spcBef>
                <a:spcPts val="200"/>
              </a:spcBef>
            </a:pPr>
            <a:r>
              <a:rPr lang="en-US" sz="3200" b="1" dirty="0"/>
              <a:t>Key Terms</a:t>
            </a:r>
          </a:p>
          <a:p>
            <a:pPr lvl="1">
              <a:spcBef>
                <a:spcPts val="200"/>
              </a:spcBef>
            </a:pPr>
            <a:r>
              <a:rPr lang="en-US" sz="2800" dirty="0" smtClean="0"/>
              <a:t>Shipper’s export declaration (SED)</a:t>
            </a:r>
          </a:p>
          <a:p>
            <a:pPr lvl="1">
              <a:spcBef>
                <a:spcPts val="200"/>
              </a:spcBef>
            </a:pPr>
            <a:r>
              <a:rPr lang="en-US" sz="2800" dirty="0" smtClean="0"/>
              <a:t>Shipper’s letter of instruction (SLI)</a:t>
            </a:r>
          </a:p>
          <a:p>
            <a:pPr lvl="1">
              <a:spcBef>
                <a:spcPts val="200"/>
              </a:spcBef>
            </a:pPr>
            <a:r>
              <a:rPr lang="en-US" sz="2800" dirty="0" smtClean="0"/>
              <a:t>Shipping conferences</a:t>
            </a:r>
          </a:p>
          <a:p>
            <a:pPr lvl="1">
              <a:spcBef>
                <a:spcPts val="200"/>
              </a:spcBef>
            </a:pPr>
            <a:r>
              <a:rPr lang="en-US" sz="2800" dirty="0" smtClean="0"/>
              <a:t>Short sea shipping</a:t>
            </a:r>
          </a:p>
          <a:p>
            <a:pPr lvl="1">
              <a:spcBef>
                <a:spcPts val="200"/>
              </a:spcBef>
            </a:pPr>
            <a:r>
              <a:rPr lang="en-US" sz="2800" dirty="0" smtClean="0"/>
              <a:t>Tariffs</a:t>
            </a:r>
          </a:p>
          <a:p>
            <a:pPr lvl="1">
              <a:spcBef>
                <a:spcPts val="200"/>
              </a:spcBef>
            </a:pPr>
            <a:r>
              <a:rPr lang="en-US" sz="2800" dirty="0" smtClean="0"/>
              <a:t>Terms of payment</a:t>
            </a:r>
          </a:p>
          <a:p>
            <a:pPr lvl="1">
              <a:spcBef>
                <a:spcPts val="200"/>
              </a:spcBef>
            </a:pPr>
            <a:r>
              <a:rPr lang="en-US" sz="2800" dirty="0" smtClean="0"/>
              <a:t>Terms of sale</a:t>
            </a:r>
          </a:p>
          <a:p>
            <a:pPr lvl="1">
              <a:spcBef>
                <a:spcPts val="200"/>
              </a:spcBef>
            </a:pPr>
            <a:endParaRPr lang="en-US" sz="2800" dirty="0" smtClean="0"/>
          </a:p>
          <a:p>
            <a:pPr lvl="1">
              <a:spcBef>
                <a:spcPts val="200"/>
              </a:spcBef>
            </a:pPr>
            <a:endParaRPr lang="en-US" sz="2800" dirty="0"/>
          </a:p>
        </p:txBody>
      </p:sp>
      <p:sp>
        <p:nvSpPr>
          <p:cNvPr id="5" name="Footer Placeholder 5"/>
          <p:cNvSpPr>
            <a:spLocks noGrp="1"/>
          </p:cNvSpPr>
          <p:nvPr>
            <p:ph type="ftr" sz="quarter" idx="10"/>
          </p:nvPr>
        </p:nvSpPr>
        <p:spPr/>
        <p:txBody>
          <a:bodyPr/>
          <a:lstStyle/>
          <a:p>
            <a:r>
              <a:rPr lang="en-US"/>
              <a:t>© 2008 Prentice Hall</a:t>
            </a:r>
          </a:p>
        </p:txBody>
      </p:sp>
      <p:sp>
        <p:nvSpPr>
          <p:cNvPr id="6" name="Slide Number Placeholder 6"/>
          <p:cNvSpPr>
            <a:spLocks noGrp="1"/>
          </p:cNvSpPr>
          <p:nvPr>
            <p:ph type="sldNum" sz="quarter" idx="11"/>
          </p:nvPr>
        </p:nvSpPr>
        <p:spPr/>
        <p:txBody>
          <a:bodyPr/>
          <a:lstStyle/>
          <a:p>
            <a:r>
              <a:rPr lang="en-US"/>
              <a:t>12-</a:t>
            </a:r>
            <a:fld id="{2B6C1607-6BE2-4F56-ABDF-A2B3DF219D35}" type="slidenum">
              <a:rPr lang="en-US"/>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13716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12-1 HDT Truck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152400" y="14478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Questions:</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533400" y="3962400"/>
            <a:ext cx="4343400" cy="1981200"/>
          </a:xfrm>
        </p:spPr>
        <p:txBody>
          <a:bodyPr/>
          <a:lstStyle/>
          <a:p>
            <a:pPr eaLnBrk="1" hangingPunct="1">
              <a:lnSpc>
                <a:spcPct val="90000"/>
              </a:lnSpc>
              <a:spcBef>
                <a:spcPts val="200"/>
              </a:spcBef>
            </a:pPr>
            <a:endParaRPr lang="en-US" sz="2000" dirty="0" smtClean="0"/>
          </a:p>
          <a:p>
            <a:pPr eaLnBrk="1" hangingPunct="1">
              <a:lnSpc>
                <a:spcPct val="90000"/>
              </a:lnSpc>
            </a:pPr>
            <a:endParaRPr lang="en-US" dirty="0" smtClean="0"/>
          </a:p>
        </p:txBody>
      </p:sp>
      <p:sp>
        <p:nvSpPr>
          <p:cNvPr id="10" name="Rectangle 3"/>
          <p:cNvSpPr>
            <a:spLocks noGrp="1" noChangeArrowheads="1"/>
          </p:cNvSpPr>
          <p:nvPr>
            <p:ph sz="half" idx="1"/>
          </p:nvPr>
        </p:nvSpPr>
        <p:spPr>
          <a:xfrm>
            <a:off x="381000" y="1905000"/>
            <a:ext cx="8382000" cy="4267200"/>
          </a:xfrm>
        </p:spPr>
        <p:txBody>
          <a:bodyPr/>
          <a:lstStyle/>
          <a:p>
            <a:pPr marL="457200" indent="-457200" eaLnBrk="1" hangingPunct="1">
              <a:lnSpc>
                <a:spcPct val="90000"/>
              </a:lnSpc>
              <a:spcBef>
                <a:spcPts val="200"/>
              </a:spcBef>
              <a:buFont typeface="+mj-lt"/>
              <a:buAutoNum type="arabicPeriod" startAt="4"/>
            </a:pPr>
            <a:r>
              <a:rPr lang="en-US" sz="2000" dirty="0" smtClean="0"/>
              <a:t>Answer question 3 with regard to changing the terms of sale to delivery at port in Baltimore. The buyer would unload the trucks from the railcars</a:t>
            </a:r>
            <a:r>
              <a:rPr lang="en-US" sz="2000" dirty="0" smtClean="0"/>
              <a:t>.</a:t>
            </a:r>
          </a:p>
          <a:p>
            <a:pPr marL="457200" indent="-457200" eaLnBrk="1" hangingPunct="1">
              <a:lnSpc>
                <a:spcPct val="90000"/>
              </a:lnSpc>
              <a:spcBef>
                <a:spcPts val="200"/>
              </a:spcBef>
              <a:buFont typeface="+mj-lt"/>
              <a:buAutoNum type="arabicPeriod" startAt="4"/>
            </a:pPr>
            <a:r>
              <a:rPr lang="en-US" sz="2000" dirty="0" smtClean="0"/>
              <a:t>Is there an interest rate that would make HDT change from one routing to another? If so, what is it</a:t>
            </a:r>
            <a:r>
              <a:rPr lang="en-US" sz="2000" dirty="0" smtClean="0"/>
              <a:t>?</a:t>
            </a:r>
          </a:p>
          <a:p>
            <a:pPr marL="457200" indent="-457200" eaLnBrk="1" hangingPunct="1">
              <a:lnSpc>
                <a:spcPct val="90000"/>
              </a:lnSpc>
              <a:spcBef>
                <a:spcPts val="200"/>
              </a:spcBef>
              <a:buFont typeface="+mj-lt"/>
              <a:buAutoNum type="arabicPeriod" startAt="4"/>
            </a:pPr>
            <a:r>
              <a:rPr lang="en-US" sz="2000" dirty="0" smtClean="0"/>
              <a:t>Assume that it is the year 2005 and the cost to HDT of borrowing money is 12% per year. Because the buyer will pay for trucks as they are delivered, would it be advantageous for HDT to pay overtime to speed up production, ship the trucks as they were finished via the Port of Baltimore, and collect their payment earlier? Why or why not?</a:t>
            </a:r>
            <a:endParaRPr lang="en-US" sz="20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85800" y="1981200"/>
            <a:ext cx="8153400" cy="914400"/>
          </a:xfrm>
        </p:spPr>
        <p:txBody>
          <a:bodyPr/>
          <a:lstStyle/>
          <a:p>
            <a:pPr eaLnBrk="1" hangingPunct="1">
              <a:lnSpc>
                <a:spcPct val="90000"/>
              </a:lnSpc>
              <a:spcBef>
                <a:spcPts val="0"/>
              </a:spcBef>
            </a:pPr>
            <a:r>
              <a:rPr lang="en-US" sz="2400" dirty="0" smtClean="0"/>
              <a:t>Located in Tucson, Arizona (1945</a:t>
            </a:r>
            <a:r>
              <a:rPr lang="en-US" sz="2400" dirty="0" smtClean="0"/>
              <a:t>)</a:t>
            </a:r>
          </a:p>
          <a:p>
            <a:pPr eaLnBrk="1" hangingPunct="1">
              <a:lnSpc>
                <a:spcPct val="90000"/>
              </a:lnSpc>
              <a:spcBef>
                <a:spcPts val="0"/>
              </a:spcBef>
            </a:pPr>
            <a:r>
              <a:rPr lang="en-US" sz="2400" dirty="0" smtClean="0"/>
              <a:t>Joined Venture: Lead panels at Nogales, Mexico</a:t>
            </a:r>
            <a:endParaRPr lang="en-US" sz="2400" dirty="0" smtClean="0"/>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41</a:t>
            </a:fld>
            <a:endParaRPr lang="en-US" smtClean="0"/>
          </a:p>
        </p:txBody>
      </p:sp>
      <p:sp>
        <p:nvSpPr>
          <p:cNvPr id="27655"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Company Facts:</a:t>
            </a:r>
            <a:endParaRPr lang="en-US" b="1" dirty="0">
              <a:solidFill>
                <a:schemeClr val="accent6"/>
              </a:solidFill>
              <a:latin typeface="Arial" charset="0"/>
              <a:cs typeface="Arial" charset="0"/>
            </a:endParaRPr>
          </a:p>
        </p:txBody>
      </p:sp>
      <p:sp>
        <p:nvSpPr>
          <p:cNvPr id="10" name="Text Box 5"/>
          <p:cNvSpPr txBox="1">
            <a:spLocks noChangeArrowheads="1"/>
          </p:cNvSpPr>
          <p:nvPr/>
        </p:nvSpPr>
        <p:spPr bwMode="auto">
          <a:xfrm>
            <a:off x="228600" y="28956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Products:</a:t>
            </a:r>
            <a:endParaRPr lang="en-US" b="1" dirty="0">
              <a:solidFill>
                <a:schemeClr val="accent6"/>
              </a:solidFill>
              <a:latin typeface="Arial" charset="0"/>
              <a:cs typeface="Arial" charset="0"/>
            </a:endParaRPr>
          </a:p>
        </p:txBody>
      </p:sp>
      <p:sp>
        <p:nvSpPr>
          <p:cNvPr id="13" name="Rectangle 3"/>
          <p:cNvSpPr>
            <a:spLocks noGrp="1" noChangeArrowheads="1"/>
          </p:cNvSpPr>
          <p:nvPr>
            <p:ph sz="half" idx="1"/>
          </p:nvPr>
        </p:nvSpPr>
        <p:spPr>
          <a:xfrm>
            <a:off x="609600" y="3352800"/>
            <a:ext cx="8153400" cy="609600"/>
          </a:xfrm>
        </p:spPr>
        <p:txBody>
          <a:bodyPr/>
          <a:lstStyle/>
          <a:p>
            <a:pPr eaLnBrk="1" hangingPunct="1">
              <a:lnSpc>
                <a:spcPct val="90000"/>
              </a:lnSpc>
            </a:pPr>
            <a:r>
              <a:rPr lang="en-US" sz="2400" dirty="0" smtClean="0"/>
              <a:t>Standard-size battery (for portable power tools, and military weapons)</a:t>
            </a:r>
          </a:p>
        </p:txBody>
      </p:sp>
      <p:sp>
        <p:nvSpPr>
          <p:cNvPr id="12" name="Rectangle 2"/>
          <p:cNvSpPr txBox="1">
            <a:spLocks noChangeArrowheads="1"/>
          </p:cNvSpPr>
          <p:nvPr/>
        </p:nvSpPr>
        <p:spPr bwMode="auto">
          <a:xfrm>
            <a:off x="12954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12-2 Belle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Tzell</a:t>
            </a:r>
            <a:r>
              <a:rPr kumimoji="0" lang="en-US" sz="3600" b="0" i="0" u="none" strike="noStrike" kern="0" cap="none" spc="0" normalizeH="0" baseline="0" noProof="0" dirty="0" smtClean="0">
                <a:ln>
                  <a:noFill/>
                </a:ln>
                <a:solidFill>
                  <a:schemeClr val="bg1"/>
                </a:solidFill>
                <a:effectLst/>
                <a:uLnTx/>
                <a:uFillTx/>
                <a:latin typeface="+mj-lt"/>
                <a:ea typeface="+mj-ea"/>
                <a:cs typeface="+mj-cs"/>
              </a:rPr>
              <a:t> Cell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228600" y="41148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Process:</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609600" y="4495800"/>
            <a:ext cx="8153400" cy="1676400"/>
          </a:xfrm>
        </p:spPr>
        <p:txBody>
          <a:bodyPr/>
          <a:lstStyle/>
          <a:p>
            <a:pPr eaLnBrk="1" hangingPunct="1">
              <a:lnSpc>
                <a:spcPct val="90000"/>
              </a:lnSpc>
              <a:spcBef>
                <a:spcPts val="200"/>
              </a:spcBef>
            </a:pPr>
            <a:r>
              <a:rPr lang="en-US" sz="2400" dirty="0" smtClean="0"/>
              <a:t>Lead </a:t>
            </a:r>
            <a:r>
              <a:rPr lang="en-US" sz="2400" dirty="0" smtClean="0"/>
              <a:t>panels made in Mexico, then shipped to Arizona</a:t>
            </a:r>
          </a:p>
          <a:p>
            <a:pPr eaLnBrk="1" hangingPunct="1">
              <a:lnSpc>
                <a:spcPct val="90000"/>
              </a:lnSpc>
              <a:spcBef>
                <a:spcPts val="200"/>
              </a:spcBef>
            </a:pPr>
            <a:r>
              <a:rPr lang="en-US" sz="2400" dirty="0" smtClean="0"/>
              <a:t>Combined with printed circuits (Taiwan) and assembled in plastic cases (local)</a:t>
            </a:r>
          </a:p>
          <a:p>
            <a:pPr eaLnBrk="1" hangingPunct="1">
              <a:lnSpc>
                <a:spcPct val="90000"/>
              </a:lnSpc>
              <a:spcBef>
                <a:spcPts val="200"/>
              </a:spcBef>
            </a:pPr>
            <a:r>
              <a:rPr lang="en-US" sz="2400" dirty="0" smtClean="0"/>
              <a:t>Daily production filled two 35-ft trailers, delivered at night</a:t>
            </a:r>
            <a:endParaRPr lang="en-US"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half" idx="1"/>
          </p:nvPr>
        </p:nvSpPr>
        <p:spPr>
          <a:xfrm>
            <a:off x="685800" y="1981200"/>
            <a:ext cx="8153400" cy="914400"/>
          </a:xfrm>
        </p:spPr>
        <p:txBody>
          <a:bodyPr/>
          <a:lstStyle/>
          <a:p>
            <a:pPr eaLnBrk="1" hangingPunct="1">
              <a:lnSpc>
                <a:spcPct val="90000"/>
              </a:lnSpc>
              <a:spcBef>
                <a:spcPts val="0"/>
              </a:spcBef>
            </a:pPr>
            <a:r>
              <a:rPr lang="en-US" sz="2400" dirty="0" smtClean="0"/>
              <a:t>Narrow building, no room for expansion</a:t>
            </a:r>
          </a:p>
          <a:p>
            <a:pPr eaLnBrk="1" hangingPunct="1">
              <a:lnSpc>
                <a:spcPct val="90000"/>
              </a:lnSpc>
              <a:spcBef>
                <a:spcPts val="0"/>
              </a:spcBef>
            </a:pPr>
            <a:r>
              <a:rPr lang="en-US" sz="2400" dirty="0" smtClean="0"/>
              <a:t>Environmental concerns</a:t>
            </a:r>
            <a:endParaRPr lang="en-US" sz="2400" dirty="0" smtClean="0"/>
          </a:p>
        </p:txBody>
      </p:sp>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42</a:t>
            </a:fld>
            <a:endParaRPr lang="en-US" smtClean="0"/>
          </a:p>
        </p:txBody>
      </p:sp>
      <p:sp>
        <p:nvSpPr>
          <p:cNvPr id="27655"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Issues</a:t>
            </a:r>
            <a:r>
              <a:rPr lang="en-US" b="1" dirty="0" smtClean="0">
                <a:solidFill>
                  <a:schemeClr val="accent6"/>
                </a:solidFill>
                <a:latin typeface="Arial" charset="0"/>
                <a:cs typeface="Arial" charset="0"/>
              </a:rPr>
              <a:t>:</a:t>
            </a:r>
            <a:endParaRPr lang="en-US" b="1" dirty="0">
              <a:solidFill>
                <a:schemeClr val="accent6"/>
              </a:solidFill>
              <a:latin typeface="Arial" charset="0"/>
              <a:cs typeface="Arial" charset="0"/>
            </a:endParaRPr>
          </a:p>
        </p:txBody>
      </p:sp>
      <p:sp>
        <p:nvSpPr>
          <p:cNvPr id="10" name="Text Box 5"/>
          <p:cNvSpPr txBox="1">
            <a:spLocks noChangeArrowheads="1"/>
          </p:cNvSpPr>
          <p:nvPr/>
        </p:nvSpPr>
        <p:spPr bwMode="auto">
          <a:xfrm>
            <a:off x="228600" y="2743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Goal:</a:t>
            </a:r>
            <a:endParaRPr lang="en-US" b="1" dirty="0">
              <a:solidFill>
                <a:schemeClr val="accent6"/>
              </a:solidFill>
              <a:latin typeface="Arial" charset="0"/>
              <a:cs typeface="Arial" charset="0"/>
            </a:endParaRPr>
          </a:p>
        </p:txBody>
      </p:sp>
      <p:sp>
        <p:nvSpPr>
          <p:cNvPr id="13" name="Rectangle 3"/>
          <p:cNvSpPr>
            <a:spLocks noGrp="1" noChangeArrowheads="1"/>
          </p:cNvSpPr>
          <p:nvPr>
            <p:ph sz="half" idx="1"/>
          </p:nvPr>
        </p:nvSpPr>
        <p:spPr>
          <a:xfrm>
            <a:off x="609600" y="3200400"/>
            <a:ext cx="8153400" cy="609600"/>
          </a:xfrm>
        </p:spPr>
        <p:txBody>
          <a:bodyPr/>
          <a:lstStyle/>
          <a:p>
            <a:pPr eaLnBrk="1" hangingPunct="1">
              <a:lnSpc>
                <a:spcPct val="90000"/>
              </a:lnSpc>
            </a:pPr>
            <a:r>
              <a:rPr lang="en-US" sz="2400" dirty="0" smtClean="0"/>
              <a:t>99% or better on-time order filling</a:t>
            </a:r>
            <a:endParaRPr lang="en-US" sz="2400" dirty="0" smtClean="0"/>
          </a:p>
        </p:txBody>
      </p:sp>
      <p:sp>
        <p:nvSpPr>
          <p:cNvPr id="12" name="Rectangle 2"/>
          <p:cNvSpPr txBox="1">
            <a:spLocks noChangeArrowheads="1"/>
          </p:cNvSpPr>
          <p:nvPr/>
        </p:nvSpPr>
        <p:spPr bwMode="auto">
          <a:xfrm>
            <a:off x="12954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12-2 Belle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Tzell</a:t>
            </a:r>
            <a:r>
              <a:rPr kumimoji="0" lang="en-US" sz="3600" b="0" i="0" u="none" strike="noStrike" kern="0" cap="none" spc="0" normalizeH="0" baseline="0" noProof="0" dirty="0" smtClean="0">
                <a:ln>
                  <a:noFill/>
                </a:ln>
                <a:solidFill>
                  <a:schemeClr val="bg1"/>
                </a:solidFill>
                <a:effectLst/>
                <a:uLnTx/>
                <a:uFillTx/>
                <a:latin typeface="+mj-lt"/>
                <a:ea typeface="+mj-ea"/>
                <a:cs typeface="+mj-cs"/>
              </a:rPr>
              <a:t> Cell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43</a:t>
            </a:fld>
            <a:endParaRPr lang="en-US" smtClean="0"/>
          </a:p>
        </p:txBody>
      </p:sp>
      <p:sp>
        <p:nvSpPr>
          <p:cNvPr id="12" name="Rectangle 2"/>
          <p:cNvSpPr txBox="1">
            <a:spLocks noChangeArrowheads="1"/>
          </p:cNvSpPr>
          <p:nvPr/>
        </p:nvSpPr>
        <p:spPr bwMode="auto">
          <a:xfrm>
            <a:off x="12954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12-2 Belle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Tzell</a:t>
            </a:r>
            <a:r>
              <a:rPr kumimoji="0" lang="en-US" sz="3600" b="0" i="0" u="none" strike="noStrike" kern="0" cap="none" spc="0" normalizeH="0" baseline="0" noProof="0" dirty="0" smtClean="0">
                <a:ln>
                  <a:noFill/>
                </a:ln>
                <a:solidFill>
                  <a:schemeClr val="bg1"/>
                </a:solidFill>
                <a:effectLst/>
                <a:uLnTx/>
                <a:uFillTx/>
                <a:latin typeface="+mj-lt"/>
                <a:ea typeface="+mj-ea"/>
                <a:cs typeface="+mj-cs"/>
              </a:rPr>
              <a:t> Cell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0" y="1524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Original Alternatives:</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609600" y="1905000"/>
            <a:ext cx="8534400" cy="2057400"/>
          </a:xfrm>
        </p:spPr>
        <p:txBody>
          <a:bodyPr/>
          <a:lstStyle/>
          <a:p>
            <a:pPr marL="457200" indent="-457200" eaLnBrk="1" hangingPunct="1">
              <a:lnSpc>
                <a:spcPct val="90000"/>
              </a:lnSpc>
              <a:spcBef>
                <a:spcPts val="200"/>
              </a:spcBef>
              <a:buNone/>
            </a:pPr>
            <a:r>
              <a:rPr lang="en-US" sz="2200" dirty="0" smtClean="0"/>
              <a:t>5 days’ worth of plates between and Tucson</a:t>
            </a:r>
          </a:p>
          <a:p>
            <a:pPr marL="457200" indent="-457200" eaLnBrk="1" hangingPunct="1">
              <a:lnSpc>
                <a:spcPct val="90000"/>
              </a:lnSpc>
              <a:spcBef>
                <a:spcPts val="200"/>
              </a:spcBef>
              <a:buFont typeface="+mj-lt"/>
              <a:buAutoNum type="arabicPeriod"/>
            </a:pPr>
            <a:r>
              <a:rPr lang="en-US" sz="2200" dirty="0" smtClean="0"/>
              <a:t>Warehoused in Nogales</a:t>
            </a:r>
          </a:p>
          <a:p>
            <a:pPr marL="857250" lvl="1" indent="-457200" eaLnBrk="1" hangingPunct="1">
              <a:lnSpc>
                <a:spcPct val="90000"/>
              </a:lnSpc>
              <a:spcBef>
                <a:spcPts val="200"/>
              </a:spcBef>
            </a:pPr>
            <a:r>
              <a:rPr lang="en-US" sz="1800" dirty="0" smtClean="0"/>
              <a:t>Could delay import duties ~$800/trailer</a:t>
            </a:r>
          </a:p>
          <a:p>
            <a:pPr marL="857250" lvl="1" indent="-457200" eaLnBrk="1" hangingPunct="1">
              <a:lnSpc>
                <a:spcPct val="90000"/>
              </a:lnSpc>
              <a:spcBef>
                <a:spcPts val="200"/>
              </a:spcBef>
            </a:pPr>
            <a:r>
              <a:rPr lang="en-US" sz="1800" dirty="0" smtClean="0"/>
              <a:t>Subject to delays</a:t>
            </a:r>
            <a:endParaRPr lang="en-US" sz="1800" dirty="0" smtClean="0"/>
          </a:p>
          <a:p>
            <a:pPr marL="457200" indent="-457200" eaLnBrk="1" hangingPunct="1">
              <a:lnSpc>
                <a:spcPct val="90000"/>
              </a:lnSpc>
              <a:spcBef>
                <a:spcPts val="200"/>
              </a:spcBef>
              <a:buFont typeface="+mj-lt"/>
              <a:buAutoNum type="arabicPeriod"/>
            </a:pPr>
            <a:r>
              <a:rPr lang="en-US" sz="2200" dirty="0" smtClean="0"/>
              <a:t>Warehoused </a:t>
            </a:r>
            <a:r>
              <a:rPr lang="en-US" sz="2200" dirty="0" smtClean="0"/>
              <a:t>in </a:t>
            </a:r>
            <a:r>
              <a:rPr lang="en-US" sz="2200" dirty="0" smtClean="0"/>
              <a:t>Tucson</a:t>
            </a:r>
          </a:p>
          <a:p>
            <a:pPr marL="457200" indent="-457200" eaLnBrk="1" hangingPunct="1">
              <a:lnSpc>
                <a:spcPct val="90000"/>
              </a:lnSpc>
              <a:spcBef>
                <a:spcPts val="200"/>
              </a:spcBef>
              <a:buFont typeface="+mj-lt"/>
              <a:buAutoNum type="arabicPeriod"/>
            </a:pPr>
            <a:r>
              <a:rPr lang="en-US" sz="2200" dirty="0" smtClean="0"/>
              <a:t>Leasing 5 truck-trailers and parking at either Nogales plant or the parking lot in Tucson</a:t>
            </a:r>
            <a:endParaRPr lang="en-US" sz="2200" dirty="0" smtClean="0"/>
          </a:p>
          <a:p>
            <a:pPr eaLnBrk="1" hangingPunct="1">
              <a:lnSpc>
                <a:spcPct val="90000"/>
              </a:lnSpc>
              <a:spcBef>
                <a:spcPts val="200"/>
              </a:spcBef>
              <a:buNone/>
            </a:pPr>
            <a:endParaRPr lang="en-US" sz="2200" dirty="0" smtClean="0"/>
          </a:p>
        </p:txBody>
      </p:sp>
      <p:sp>
        <p:nvSpPr>
          <p:cNvPr id="15" name="Text Box 5"/>
          <p:cNvSpPr txBox="1">
            <a:spLocks noChangeArrowheads="1"/>
          </p:cNvSpPr>
          <p:nvPr/>
        </p:nvSpPr>
        <p:spPr bwMode="auto">
          <a:xfrm>
            <a:off x="0" y="41148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Cost Information:</a:t>
            </a:r>
            <a:endParaRPr lang="en-US" b="1" dirty="0">
              <a:solidFill>
                <a:schemeClr val="accent6"/>
              </a:solidFill>
              <a:latin typeface="Arial" charset="0"/>
              <a:cs typeface="Arial" charset="0"/>
            </a:endParaRPr>
          </a:p>
        </p:txBody>
      </p:sp>
      <p:sp>
        <p:nvSpPr>
          <p:cNvPr id="16" name="Rectangle 3"/>
          <p:cNvSpPr>
            <a:spLocks noGrp="1" noChangeArrowheads="1"/>
          </p:cNvSpPr>
          <p:nvPr>
            <p:ph sz="half" idx="1"/>
          </p:nvPr>
        </p:nvSpPr>
        <p:spPr>
          <a:xfrm>
            <a:off x="457200" y="4495800"/>
            <a:ext cx="8534400" cy="1676400"/>
          </a:xfrm>
        </p:spPr>
        <p:txBody>
          <a:bodyPr/>
          <a:lstStyle/>
          <a:p>
            <a:pPr marL="346075" indent="-346075" eaLnBrk="1" hangingPunct="1">
              <a:lnSpc>
                <a:spcPct val="90000"/>
              </a:lnSpc>
              <a:spcBef>
                <a:spcPts val="200"/>
              </a:spcBef>
            </a:pPr>
            <a:r>
              <a:rPr lang="en-US" sz="2200" dirty="0" smtClean="0"/>
              <a:t>Warehoused in Nogales: $300/wk + $120/wk for local drayage</a:t>
            </a:r>
            <a:endParaRPr lang="en-US" sz="2200" dirty="0" smtClean="0"/>
          </a:p>
          <a:p>
            <a:pPr marL="346075" indent="-346075" eaLnBrk="1" hangingPunct="1">
              <a:lnSpc>
                <a:spcPct val="90000"/>
              </a:lnSpc>
              <a:spcBef>
                <a:spcPts val="200"/>
              </a:spcBef>
            </a:pPr>
            <a:r>
              <a:rPr lang="en-US" sz="2200" dirty="0" smtClean="0"/>
              <a:t>Warehoused </a:t>
            </a:r>
            <a:r>
              <a:rPr lang="en-US" sz="2200" dirty="0" smtClean="0"/>
              <a:t>in Tucson: $350/wk + bond + $150/wk for </a:t>
            </a:r>
            <a:r>
              <a:rPr lang="en-US" sz="2200" dirty="0" smtClean="0"/>
              <a:t>drayage</a:t>
            </a:r>
          </a:p>
          <a:p>
            <a:pPr marL="346075" indent="-346075" eaLnBrk="1" hangingPunct="1">
              <a:lnSpc>
                <a:spcPct val="90000"/>
              </a:lnSpc>
              <a:spcBef>
                <a:spcPts val="200"/>
              </a:spcBef>
            </a:pPr>
            <a:r>
              <a:rPr lang="en-US" sz="2200" dirty="0" smtClean="0"/>
              <a:t>Leasing 5 truck-trailers: </a:t>
            </a:r>
          </a:p>
          <a:p>
            <a:pPr marL="746125" lvl="1" indent="-346075" eaLnBrk="1" hangingPunct="1">
              <a:lnSpc>
                <a:spcPct val="90000"/>
              </a:lnSpc>
              <a:spcBef>
                <a:spcPts val="200"/>
              </a:spcBef>
            </a:pPr>
            <a:r>
              <a:rPr lang="en-US" sz="1800" dirty="0" smtClean="0"/>
              <a:t>Trailers: $7,000/trailer/yr (Leasing)</a:t>
            </a:r>
          </a:p>
          <a:p>
            <a:pPr marL="746125" lvl="1" indent="-346075" eaLnBrk="1" hangingPunct="1">
              <a:lnSpc>
                <a:spcPct val="90000"/>
              </a:lnSpc>
              <a:spcBef>
                <a:spcPts val="200"/>
              </a:spcBef>
            </a:pPr>
            <a:r>
              <a:rPr lang="en-US" sz="1800" dirty="0" smtClean="0"/>
              <a:t>Truck-tractor: $15,000 (Purchase) with useful life of 5 yrs</a:t>
            </a:r>
            <a:endParaRPr lang="en-US" sz="1800" dirty="0" smtClean="0"/>
          </a:p>
          <a:p>
            <a:pPr eaLnBrk="1" hangingPunct="1">
              <a:lnSpc>
                <a:spcPct val="90000"/>
              </a:lnSpc>
              <a:spcBef>
                <a:spcPts val="200"/>
              </a:spcBef>
              <a:buNone/>
            </a:pPr>
            <a:endParaRPr lang="en-US" sz="22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44</a:t>
            </a:fld>
            <a:endParaRPr lang="en-US" smtClean="0"/>
          </a:p>
        </p:txBody>
      </p:sp>
      <p:sp>
        <p:nvSpPr>
          <p:cNvPr id="12" name="Rectangle 2"/>
          <p:cNvSpPr txBox="1">
            <a:spLocks noChangeArrowheads="1"/>
          </p:cNvSpPr>
          <p:nvPr/>
        </p:nvSpPr>
        <p:spPr bwMode="auto">
          <a:xfrm>
            <a:off x="12954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12-2 Belle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Tzell</a:t>
            </a:r>
            <a:r>
              <a:rPr kumimoji="0" lang="en-US" sz="3600" b="0" i="0" u="none" strike="noStrike" kern="0" cap="none" spc="0" normalizeH="0" baseline="0" noProof="0" dirty="0" smtClean="0">
                <a:ln>
                  <a:noFill/>
                </a:ln>
                <a:solidFill>
                  <a:schemeClr val="bg1"/>
                </a:solidFill>
                <a:effectLst/>
                <a:uLnTx/>
                <a:uFillTx/>
                <a:latin typeface="+mj-lt"/>
                <a:ea typeface="+mj-ea"/>
                <a:cs typeface="+mj-cs"/>
              </a:rPr>
              <a:t> Cell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228600" y="16002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Modified Alternatives:</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457200" y="2057400"/>
            <a:ext cx="8534400" cy="1981200"/>
          </a:xfrm>
        </p:spPr>
        <p:txBody>
          <a:bodyPr/>
          <a:lstStyle/>
          <a:p>
            <a:pPr marL="457200" indent="-457200" eaLnBrk="1" hangingPunct="1">
              <a:lnSpc>
                <a:spcPct val="90000"/>
              </a:lnSpc>
              <a:spcBef>
                <a:spcPts val="200"/>
              </a:spcBef>
              <a:buFont typeface="+mj-lt"/>
              <a:buAutoNum type="arabicPeriod"/>
            </a:pPr>
            <a:r>
              <a:rPr lang="en-US" sz="2200" dirty="0" smtClean="0"/>
              <a:t>5 days’ worth of plates in Nogales; no extra batteries in Tucson</a:t>
            </a:r>
          </a:p>
          <a:p>
            <a:pPr marL="457200" indent="-457200" eaLnBrk="1" hangingPunct="1">
              <a:lnSpc>
                <a:spcPct val="90000"/>
              </a:lnSpc>
              <a:spcBef>
                <a:spcPts val="200"/>
              </a:spcBef>
              <a:buFont typeface="+mj-lt"/>
              <a:buAutoNum type="arabicPeriod"/>
            </a:pPr>
            <a:r>
              <a:rPr lang="en-US" sz="2200" dirty="0" smtClean="0"/>
              <a:t>4 </a:t>
            </a:r>
            <a:r>
              <a:rPr lang="en-US" sz="2200" dirty="0" smtClean="0"/>
              <a:t>days’ worth of plates in Nogales; </a:t>
            </a:r>
            <a:r>
              <a:rPr lang="en-US" sz="2200" dirty="0" smtClean="0"/>
              <a:t>1 day’s worth of batteries </a:t>
            </a:r>
            <a:r>
              <a:rPr lang="en-US" sz="2200" dirty="0" smtClean="0"/>
              <a:t>in Tucson</a:t>
            </a:r>
          </a:p>
          <a:p>
            <a:pPr marL="457200" indent="-457200" eaLnBrk="1" hangingPunct="1">
              <a:lnSpc>
                <a:spcPct val="90000"/>
              </a:lnSpc>
              <a:spcBef>
                <a:spcPts val="200"/>
              </a:spcBef>
              <a:buFont typeface="+mj-lt"/>
              <a:buAutoNum type="arabicPeriod"/>
            </a:pPr>
            <a:r>
              <a:rPr lang="en-US" sz="2200" dirty="0" smtClean="0"/>
              <a:t>2 </a:t>
            </a:r>
            <a:r>
              <a:rPr lang="en-US" sz="2200" dirty="0" smtClean="0"/>
              <a:t>days’ worth of plates in Nogales; </a:t>
            </a:r>
            <a:r>
              <a:rPr lang="en-US" sz="2200" dirty="0" smtClean="0"/>
              <a:t>2 days’ </a:t>
            </a:r>
            <a:r>
              <a:rPr lang="en-US" sz="2200" dirty="0" smtClean="0"/>
              <a:t>worth of batteries in Tucson</a:t>
            </a:r>
          </a:p>
          <a:p>
            <a:pPr marL="457200" indent="-457200" eaLnBrk="1" hangingPunct="1">
              <a:lnSpc>
                <a:spcPct val="90000"/>
              </a:lnSpc>
              <a:spcBef>
                <a:spcPts val="200"/>
              </a:spcBef>
              <a:buFont typeface="+mj-lt"/>
              <a:buAutoNum type="arabicPeriod"/>
            </a:pPr>
            <a:r>
              <a:rPr lang="en-US" sz="2200" dirty="0" smtClean="0"/>
              <a:t>No extra </a:t>
            </a:r>
            <a:r>
              <a:rPr lang="en-US" sz="2200" dirty="0" smtClean="0"/>
              <a:t>plates in Nogales; </a:t>
            </a:r>
            <a:r>
              <a:rPr lang="en-US" sz="2200" dirty="0" smtClean="0"/>
              <a:t>3 </a:t>
            </a:r>
            <a:r>
              <a:rPr lang="en-US" sz="2200" dirty="0" smtClean="0"/>
              <a:t>days’ worth of batteries in Tucson</a:t>
            </a:r>
          </a:p>
          <a:p>
            <a:pPr eaLnBrk="1" hangingPunct="1">
              <a:lnSpc>
                <a:spcPct val="90000"/>
              </a:lnSpc>
              <a:spcBef>
                <a:spcPts val="200"/>
              </a:spcBef>
              <a:buNone/>
            </a:pPr>
            <a:endParaRPr lang="en-US" sz="2200" dirty="0" smtClean="0"/>
          </a:p>
        </p:txBody>
      </p:sp>
      <p:sp>
        <p:nvSpPr>
          <p:cNvPr id="15" name="Text Box 5"/>
          <p:cNvSpPr txBox="1">
            <a:spLocks noChangeArrowheads="1"/>
          </p:cNvSpPr>
          <p:nvPr/>
        </p:nvSpPr>
        <p:spPr bwMode="auto">
          <a:xfrm>
            <a:off x="228600" y="40386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Cost Information:</a:t>
            </a:r>
            <a:endParaRPr lang="en-US" b="1" dirty="0">
              <a:solidFill>
                <a:schemeClr val="accent6"/>
              </a:solidFill>
              <a:latin typeface="Arial" charset="0"/>
              <a:cs typeface="Arial" charset="0"/>
            </a:endParaRPr>
          </a:p>
        </p:txBody>
      </p:sp>
      <p:sp>
        <p:nvSpPr>
          <p:cNvPr id="16" name="Rectangle 3"/>
          <p:cNvSpPr>
            <a:spLocks noGrp="1" noChangeArrowheads="1"/>
          </p:cNvSpPr>
          <p:nvPr>
            <p:ph sz="half" idx="1"/>
          </p:nvPr>
        </p:nvSpPr>
        <p:spPr>
          <a:xfrm>
            <a:off x="457200" y="4419600"/>
            <a:ext cx="8534400" cy="1371600"/>
          </a:xfrm>
        </p:spPr>
        <p:txBody>
          <a:bodyPr/>
          <a:lstStyle/>
          <a:p>
            <a:pPr marL="457200" indent="-457200" eaLnBrk="1" hangingPunct="1">
              <a:lnSpc>
                <a:spcPct val="90000"/>
              </a:lnSpc>
              <a:spcBef>
                <a:spcPts val="200"/>
              </a:spcBef>
            </a:pPr>
            <a:r>
              <a:rPr lang="en-US" sz="2200" dirty="0" smtClean="0"/>
              <a:t>Fence in Tucson parking lot: $3,000</a:t>
            </a:r>
          </a:p>
          <a:p>
            <a:pPr marL="457200" indent="-457200" eaLnBrk="1" hangingPunct="1">
              <a:lnSpc>
                <a:spcPct val="90000"/>
              </a:lnSpc>
              <a:spcBef>
                <a:spcPts val="200"/>
              </a:spcBef>
            </a:pPr>
            <a:r>
              <a:rPr lang="en-US" sz="2200" dirty="0" smtClean="0"/>
              <a:t>Carrying cost: 25% /yr on both WIP and finished goods</a:t>
            </a:r>
            <a:endParaRPr lang="en-US" sz="2200" dirty="0" smtClean="0"/>
          </a:p>
          <a:p>
            <a:pPr eaLnBrk="1" hangingPunct="1">
              <a:lnSpc>
                <a:spcPct val="90000"/>
              </a:lnSpc>
              <a:spcBef>
                <a:spcPts val="200"/>
              </a:spcBef>
            </a:pPr>
            <a:endParaRPr lang="en-US" sz="2200"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45</a:t>
            </a:fld>
            <a:endParaRPr lang="en-US" smtClean="0"/>
          </a:p>
        </p:txBody>
      </p:sp>
      <p:sp>
        <p:nvSpPr>
          <p:cNvPr id="12" name="Rectangle 2"/>
          <p:cNvSpPr txBox="1">
            <a:spLocks noChangeArrowheads="1"/>
          </p:cNvSpPr>
          <p:nvPr/>
        </p:nvSpPr>
        <p:spPr bwMode="auto">
          <a:xfrm>
            <a:off x="12954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12-2 Belle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Tzell</a:t>
            </a:r>
            <a:r>
              <a:rPr kumimoji="0" lang="en-US" sz="3600" b="0" i="0" u="none" strike="noStrike" kern="0" cap="none" spc="0" normalizeH="0" baseline="0" noProof="0" dirty="0" smtClean="0">
                <a:ln>
                  <a:noFill/>
                </a:ln>
                <a:solidFill>
                  <a:schemeClr val="bg1"/>
                </a:solidFill>
                <a:effectLst/>
                <a:uLnTx/>
                <a:uFillTx/>
                <a:latin typeface="+mj-lt"/>
                <a:ea typeface="+mj-ea"/>
                <a:cs typeface="+mj-cs"/>
              </a:rPr>
              <a:t> Cell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228600" y="1524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Questions:</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533400" y="1981200"/>
            <a:ext cx="8610600" cy="4038600"/>
          </a:xfrm>
        </p:spPr>
        <p:txBody>
          <a:bodyPr/>
          <a:lstStyle/>
          <a:p>
            <a:pPr marL="346075" indent="-346075" eaLnBrk="1" hangingPunct="1">
              <a:lnSpc>
                <a:spcPct val="90000"/>
              </a:lnSpc>
              <a:spcBef>
                <a:spcPts val="200"/>
              </a:spcBef>
              <a:buFont typeface="+mj-lt"/>
              <a:buAutoNum type="arabicPeriod"/>
            </a:pPr>
            <a:r>
              <a:rPr lang="en-US" sz="2200" dirty="0" smtClean="0"/>
              <a:t>What are the </a:t>
            </a:r>
            <a:r>
              <a:rPr lang="en-US" sz="2200" dirty="0" smtClean="0"/>
              <a:t>total inventory </a:t>
            </a:r>
            <a:r>
              <a:rPr lang="en-US" sz="2200" dirty="0" smtClean="0"/>
              <a:t>carrying costs of alternative 1?</a:t>
            </a:r>
          </a:p>
          <a:p>
            <a:pPr marL="346075" indent="-346075" eaLnBrk="1" hangingPunct="1">
              <a:lnSpc>
                <a:spcPct val="90000"/>
              </a:lnSpc>
              <a:spcBef>
                <a:spcPts val="200"/>
              </a:spcBef>
              <a:buFont typeface="+mj-lt"/>
              <a:buAutoNum type="arabicPeriod"/>
            </a:pPr>
            <a:r>
              <a:rPr lang="en-US" sz="2200" dirty="0" smtClean="0"/>
              <a:t>What are the total inventory carrying costs of alternative </a:t>
            </a:r>
            <a:r>
              <a:rPr lang="en-US" sz="2200" dirty="0" smtClean="0"/>
              <a:t>2?</a:t>
            </a:r>
            <a:endParaRPr lang="en-US" sz="2200" dirty="0" smtClean="0"/>
          </a:p>
          <a:p>
            <a:pPr marL="346075" indent="-346075" eaLnBrk="1" hangingPunct="1">
              <a:lnSpc>
                <a:spcPct val="90000"/>
              </a:lnSpc>
              <a:spcBef>
                <a:spcPts val="200"/>
              </a:spcBef>
              <a:buFont typeface="+mj-lt"/>
              <a:buAutoNum type="arabicPeriod"/>
            </a:pPr>
            <a:r>
              <a:rPr lang="en-US" sz="2200" dirty="0" smtClean="0"/>
              <a:t>What are the total inventory carrying costs of alternative </a:t>
            </a:r>
            <a:r>
              <a:rPr lang="en-US" sz="2200" dirty="0" smtClean="0"/>
              <a:t>3?</a:t>
            </a:r>
            <a:endParaRPr lang="en-US" sz="2200" dirty="0" smtClean="0"/>
          </a:p>
          <a:p>
            <a:pPr marL="346075" indent="-346075" eaLnBrk="1" hangingPunct="1">
              <a:lnSpc>
                <a:spcPct val="90000"/>
              </a:lnSpc>
              <a:spcBef>
                <a:spcPts val="200"/>
              </a:spcBef>
              <a:buFont typeface="+mj-lt"/>
              <a:buAutoNum type="arabicPeriod"/>
            </a:pPr>
            <a:r>
              <a:rPr lang="en-US" sz="2200" dirty="0" smtClean="0"/>
              <a:t>What are the total inventory carrying costs of alternative </a:t>
            </a:r>
            <a:r>
              <a:rPr lang="en-US" sz="2200" dirty="0" smtClean="0"/>
              <a:t>4?</a:t>
            </a:r>
          </a:p>
          <a:p>
            <a:pPr marL="346075" indent="-346075" eaLnBrk="1" hangingPunct="1">
              <a:lnSpc>
                <a:spcPct val="90000"/>
              </a:lnSpc>
              <a:spcBef>
                <a:spcPts val="200"/>
              </a:spcBef>
              <a:buFont typeface="+mj-lt"/>
              <a:buAutoNum type="arabicPeriod"/>
            </a:pPr>
            <a:r>
              <a:rPr lang="en-US" sz="2200" dirty="0" smtClean="0"/>
              <a:t>Which alternative do you think </a:t>
            </a:r>
            <a:r>
              <a:rPr lang="en-US" sz="2200" dirty="0" err="1" smtClean="0"/>
              <a:t>Kupferman</a:t>
            </a:r>
            <a:r>
              <a:rPr lang="en-US" sz="2200" dirty="0" smtClean="0"/>
              <a:t> should recommend? Why?</a:t>
            </a:r>
          </a:p>
          <a:p>
            <a:pPr marL="346075" indent="-346075" eaLnBrk="1" hangingPunct="1">
              <a:lnSpc>
                <a:spcPct val="90000"/>
              </a:lnSpc>
              <a:spcBef>
                <a:spcPts val="200"/>
              </a:spcBef>
              <a:buFont typeface="+mj-lt"/>
              <a:buAutoNum type="arabicPeriod"/>
            </a:pPr>
            <a:r>
              <a:rPr lang="en-US" sz="2200" dirty="0" err="1" smtClean="0"/>
              <a:t>Tzell</a:t>
            </a:r>
            <a:r>
              <a:rPr lang="en-US" sz="2200" dirty="0" smtClean="0"/>
              <a:t> “wanted enough inventory in reserve that the </a:t>
            </a:r>
            <a:r>
              <a:rPr lang="en-US" sz="2200" dirty="0" err="1" smtClean="0"/>
              <a:t>Tzell</a:t>
            </a:r>
            <a:r>
              <a:rPr lang="en-US" sz="2200" dirty="0" smtClean="0"/>
              <a:t> Cell Company could fill 99% of all orders on time.” This is, as you may recall, a customer service standard. How reasonable is a 99% level? Why not, say, a 95% level? How would Nell and </a:t>
            </a:r>
            <a:r>
              <a:rPr lang="en-US" sz="2200" dirty="0" err="1" smtClean="0"/>
              <a:t>Kupferman</a:t>
            </a:r>
            <a:r>
              <a:rPr lang="en-US" sz="2200" dirty="0" smtClean="0"/>
              <a:t> determine the relative advantages and disadvantages of the 95% and the 99% service levels? What kind of cost calculations would they have to make?</a:t>
            </a:r>
          </a:p>
          <a:p>
            <a:pPr marL="346075" indent="-346075" eaLnBrk="1" hangingPunct="1">
              <a:lnSpc>
                <a:spcPct val="90000"/>
              </a:lnSpc>
              <a:spcBef>
                <a:spcPts val="200"/>
              </a:spcBef>
              <a:buFont typeface="+mj-lt"/>
              <a:buAutoNum type="arabicPeriod"/>
            </a:pPr>
            <a:endParaRPr lang="en-US" sz="2200"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Slide Number Placeholder 6"/>
          <p:cNvSpPr>
            <a:spLocks noGrp="1"/>
          </p:cNvSpPr>
          <p:nvPr>
            <p:ph type="sldNum" sz="quarter" idx="11"/>
          </p:nvPr>
        </p:nvSpPr>
        <p:spPr/>
        <p:txBody>
          <a:bodyPr/>
          <a:lstStyle/>
          <a:p>
            <a:pPr>
              <a:defRPr/>
            </a:pPr>
            <a:r>
              <a:rPr lang="en-US" smtClean="0"/>
              <a:t>1-</a:t>
            </a:r>
            <a:fld id="{4B4A4A76-BF14-4C17-B849-87FA1E7D9DA6}" type="slidenum">
              <a:rPr lang="en-US" smtClean="0"/>
              <a:pPr>
                <a:defRPr/>
              </a:pPr>
              <a:t>46</a:t>
            </a:fld>
            <a:endParaRPr lang="en-US" smtClean="0"/>
          </a:p>
        </p:txBody>
      </p:sp>
      <p:sp>
        <p:nvSpPr>
          <p:cNvPr id="12" name="Rectangle 2"/>
          <p:cNvSpPr txBox="1">
            <a:spLocks noChangeArrowheads="1"/>
          </p:cNvSpPr>
          <p:nvPr/>
        </p:nvSpPr>
        <p:spPr bwMode="auto">
          <a:xfrm>
            <a:off x="1295400" y="2286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bg1"/>
                </a:solidFill>
                <a:effectLst/>
                <a:uLnTx/>
                <a:uFillTx/>
                <a:latin typeface="+mj-lt"/>
                <a:ea typeface="+mj-ea"/>
                <a:cs typeface="+mj-cs"/>
              </a:rPr>
              <a:t>Case 12-2 Belle </a:t>
            </a:r>
            <a:r>
              <a:rPr kumimoji="0" lang="en-US" sz="3600" b="0" i="0" u="none" strike="noStrike" kern="0" cap="none" spc="0" normalizeH="0" baseline="0" noProof="0" dirty="0" err="1" smtClean="0">
                <a:ln>
                  <a:noFill/>
                </a:ln>
                <a:solidFill>
                  <a:schemeClr val="bg1"/>
                </a:solidFill>
                <a:effectLst/>
                <a:uLnTx/>
                <a:uFillTx/>
                <a:latin typeface="+mj-lt"/>
                <a:ea typeface="+mj-ea"/>
                <a:cs typeface="+mj-cs"/>
              </a:rPr>
              <a:t>Tzell</a:t>
            </a:r>
            <a:r>
              <a:rPr kumimoji="0" lang="en-US" sz="3600" b="0" i="0" u="none" strike="noStrike" kern="0" cap="none" spc="0" normalizeH="0" baseline="0" noProof="0" dirty="0" smtClean="0">
                <a:ln>
                  <a:noFill/>
                </a:ln>
                <a:solidFill>
                  <a:schemeClr val="bg1"/>
                </a:solidFill>
                <a:effectLst/>
                <a:uLnTx/>
                <a:uFillTx/>
                <a:latin typeface="+mj-lt"/>
                <a:ea typeface="+mj-ea"/>
                <a:cs typeface="+mj-cs"/>
              </a:rPr>
              <a:t> Cell Company</a:t>
            </a:r>
            <a:endParaRPr kumimoji="0" lang="en-US" sz="3600" b="0" i="0" u="none" strike="noStrike" kern="0" cap="none" spc="0" normalizeH="0" baseline="0" noProof="0" dirty="0">
              <a:ln>
                <a:noFill/>
              </a:ln>
              <a:solidFill>
                <a:schemeClr val="bg1"/>
              </a:solidFill>
              <a:effectLst/>
              <a:uLnTx/>
              <a:uFillTx/>
              <a:latin typeface="+mj-lt"/>
              <a:ea typeface="+mj-ea"/>
              <a:cs typeface="+mj-cs"/>
            </a:endParaRPr>
          </a:p>
        </p:txBody>
      </p:sp>
      <p:sp>
        <p:nvSpPr>
          <p:cNvPr id="8" name="Text Box 5"/>
          <p:cNvSpPr txBox="1">
            <a:spLocks noChangeArrowheads="1"/>
          </p:cNvSpPr>
          <p:nvPr/>
        </p:nvSpPr>
        <p:spPr bwMode="auto">
          <a:xfrm>
            <a:off x="228600" y="1524000"/>
            <a:ext cx="8610600" cy="461665"/>
          </a:xfrm>
          <a:prstGeom prst="rect">
            <a:avLst/>
          </a:prstGeom>
          <a:noFill/>
          <a:ln w="9525" algn="ctr">
            <a:noFill/>
            <a:miter lim="800000"/>
            <a:headEnd/>
            <a:tailEnd/>
          </a:ln>
        </p:spPr>
        <p:txBody>
          <a:bodyPr>
            <a:spAutoFit/>
          </a:bodyPr>
          <a:lstStyle/>
          <a:p>
            <a:pPr>
              <a:spcBef>
                <a:spcPts val="0"/>
              </a:spcBef>
              <a:defRPr/>
            </a:pPr>
            <a:r>
              <a:rPr lang="en-US" b="1" dirty="0" smtClean="0">
                <a:solidFill>
                  <a:schemeClr val="accent6"/>
                </a:solidFill>
                <a:latin typeface="Arial" charset="0"/>
                <a:cs typeface="Arial" charset="0"/>
              </a:rPr>
              <a:t>Questions:</a:t>
            </a:r>
            <a:endParaRPr lang="en-US" b="1" dirty="0">
              <a:solidFill>
                <a:schemeClr val="accent6"/>
              </a:solidFill>
              <a:latin typeface="Arial" charset="0"/>
              <a:cs typeface="Arial" charset="0"/>
            </a:endParaRPr>
          </a:p>
        </p:txBody>
      </p:sp>
      <p:sp>
        <p:nvSpPr>
          <p:cNvPr id="9" name="Rectangle 3"/>
          <p:cNvSpPr>
            <a:spLocks noGrp="1" noChangeArrowheads="1"/>
          </p:cNvSpPr>
          <p:nvPr>
            <p:ph sz="half" idx="1"/>
          </p:nvPr>
        </p:nvSpPr>
        <p:spPr>
          <a:xfrm>
            <a:off x="381000" y="1981200"/>
            <a:ext cx="8610600" cy="4038600"/>
          </a:xfrm>
        </p:spPr>
        <p:txBody>
          <a:bodyPr/>
          <a:lstStyle/>
          <a:p>
            <a:pPr marL="457200" indent="-457200" eaLnBrk="1" hangingPunct="1">
              <a:lnSpc>
                <a:spcPct val="90000"/>
              </a:lnSpc>
              <a:spcBef>
                <a:spcPts val="200"/>
              </a:spcBef>
              <a:buFont typeface="+mj-lt"/>
              <a:buAutoNum type="arabicPeriod" startAt="7"/>
            </a:pPr>
            <a:r>
              <a:rPr lang="en-US" sz="2200" dirty="0" err="1" smtClean="0"/>
              <a:t>Jedson</a:t>
            </a:r>
            <a:r>
              <a:rPr lang="en-US" sz="2200" dirty="0" smtClean="0"/>
              <a:t> Electronic Tools invoked a penalty clause on a purchase order that </a:t>
            </a:r>
            <a:r>
              <a:rPr lang="en-US" sz="2200" dirty="0" err="1" smtClean="0"/>
              <a:t>Tzell</a:t>
            </a:r>
            <a:r>
              <a:rPr lang="en-US" sz="2200" dirty="0" smtClean="0"/>
              <a:t> Cell Company had accepted and the </a:t>
            </a:r>
            <a:r>
              <a:rPr lang="en-US" sz="2200" dirty="0" err="1" smtClean="0"/>
              <a:t>Tzell</a:t>
            </a:r>
            <a:r>
              <a:rPr lang="en-US" sz="2200" dirty="0" smtClean="0"/>
              <a:t> Cell Company had to forfeit $3,000. Draft, for Nell </a:t>
            </a:r>
            <a:r>
              <a:rPr lang="en-US" sz="2200" dirty="0" err="1" smtClean="0"/>
              <a:t>Tzell’s</a:t>
            </a:r>
            <a:r>
              <a:rPr lang="en-US" sz="2200" dirty="0" smtClean="0"/>
              <a:t> signature, a memo indicating when and under what conditions the Belle </a:t>
            </a:r>
            <a:r>
              <a:rPr lang="en-US" sz="2200" dirty="0" err="1" smtClean="0"/>
              <a:t>Tzell</a:t>
            </a:r>
            <a:r>
              <a:rPr lang="en-US" sz="2200" dirty="0" smtClean="0"/>
              <a:t> Cell Company should accept penalty clauses in purchase orders covering missed delivery times or “windows</a:t>
            </a:r>
            <a:r>
              <a:rPr lang="en-US" sz="2200" dirty="0" smtClean="0"/>
              <a:t>.”</a:t>
            </a:r>
          </a:p>
          <a:p>
            <a:pPr marL="457200" indent="-457200" eaLnBrk="1" hangingPunct="1">
              <a:lnSpc>
                <a:spcPct val="90000"/>
              </a:lnSpc>
              <a:spcBef>
                <a:spcPts val="200"/>
              </a:spcBef>
              <a:buFont typeface="+mj-lt"/>
              <a:buAutoNum type="arabicPeriod" startAt="7"/>
            </a:pPr>
            <a:r>
              <a:rPr lang="en-US" sz="2200" dirty="0" smtClean="0"/>
              <a:t>In your opinion, is it ethical for a U.S.–based firm to relocate some of its operations in Mexico so as to avoid the stricter U.S. pollution and worker-safety laws? Why or why not</a:t>
            </a:r>
            <a:r>
              <a:rPr lang="en-US" sz="2200" dirty="0" smtClean="0"/>
              <a:t>?</a:t>
            </a:r>
          </a:p>
          <a:p>
            <a:pPr marL="457200" indent="-457200" eaLnBrk="1" hangingPunct="1">
              <a:lnSpc>
                <a:spcPct val="90000"/>
              </a:lnSpc>
              <a:spcBef>
                <a:spcPts val="200"/>
              </a:spcBef>
              <a:buFont typeface="+mj-lt"/>
              <a:buAutoNum type="arabicPeriod" startAt="7"/>
            </a:pPr>
            <a:r>
              <a:rPr lang="en-US" sz="2200" dirty="0" smtClean="0"/>
              <a:t>Should the firm be willing to pay bribes at the Mexican border to get their shipments cleared more promptly? Why or why not?</a:t>
            </a:r>
            <a:endParaRPr lang="en-US" sz="22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4000" dirty="0" smtClean="0"/>
              <a:t>International Logistics</a:t>
            </a:r>
          </a:p>
        </p:txBody>
      </p:sp>
      <p:sp>
        <p:nvSpPr>
          <p:cNvPr id="33794" name="Rectangle 3"/>
          <p:cNvSpPr>
            <a:spLocks noGrp="1" noChangeArrowheads="1"/>
          </p:cNvSpPr>
          <p:nvPr>
            <p:ph idx="1"/>
          </p:nvPr>
        </p:nvSpPr>
        <p:spPr/>
        <p:txBody>
          <a:bodyPr/>
          <a:lstStyle/>
          <a:p>
            <a:r>
              <a:rPr lang="en-US" b="1" smtClean="0"/>
              <a:t>International logistics </a:t>
            </a:r>
            <a:r>
              <a:rPr lang="en-US" smtClean="0"/>
              <a:t>are logistics activities associated with goods that are sold across national boundaries.</a:t>
            </a:r>
          </a:p>
          <a:p>
            <a:pPr>
              <a:buFont typeface="Arial" pitchFamily="34" charset="0"/>
              <a:buNone/>
            </a:pPr>
            <a:endParaRPr lang="en-US" b="1" smtClean="0"/>
          </a:p>
        </p:txBody>
      </p:sp>
      <p:sp>
        <p:nvSpPr>
          <p:cNvPr id="33795"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
        <p:nvSpPr>
          <p:cNvPr id="5" name="Slide Number Placeholder 5"/>
          <p:cNvSpPr>
            <a:spLocks noGrp="1"/>
          </p:cNvSpPr>
          <p:nvPr>
            <p:ph type="sldNum" sz="quarter" idx="11"/>
          </p:nvPr>
        </p:nvSpPr>
        <p:spPr/>
        <p:txBody>
          <a:bodyPr/>
          <a:lstStyle/>
          <a:p>
            <a:pPr>
              <a:defRPr/>
            </a:pPr>
            <a:r>
              <a:rPr lang="en-US" dirty="0"/>
              <a:t>14-</a:t>
            </a:r>
            <a:fld id="{E665A1A6-9D01-489E-916C-B75FCD21FFB6}" type="slidenum">
              <a:rPr lang="en-US"/>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rtlCol="0">
            <a:normAutofit fontScale="90000"/>
          </a:bodyPr>
          <a:lstStyle/>
          <a:p>
            <a:pPr fontAlgn="auto">
              <a:spcAft>
                <a:spcPts val="0"/>
              </a:spcAft>
              <a:defRPr/>
            </a:pPr>
            <a:r>
              <a:rPr lang="en-US" dirty="0" err="1" smtClean="0"/>
              <a:t>Macroenvironmental</a:t>
            </a:r>
            <a:r>
              <a:rPr lang="en-US" dirty="0" smtClean="0"/>
              <a:t> Influences on International </a:t>
            </a:r>
            <a:r>
              <a:rPr lang="en-US" dirty="0"/>
              <a:t>Logistics</a:t>
            </a:r>
          </a:p>
        </p:txBody>
      </p:sp>
      <p:sp>
        <p:nvSpPr>
          <p:cNvPr id="34818" name="Rectangle 3"/>
          <p:cNvSpPr>
            <a:spLocks noGrp="1" noChangeArrowheads="1"/>
          </p:cNvSpPr>
          <p:nvPr>
            <p:ph idx="1"/>
          </p:nvPr>
        </p:nvSpPr>
        <p:spPr/>
        <p:txBody>
          <a:bodyPr/>
          <a:lstStyle/>
          <a:p>
            <a:r>
              <a:rPr lang="en-US" b="1" smtClean="0"/>
              <a:t>Macroenvironmental influences </a:t>
            </a:r>
            <a:r>
              <a:rPr lang="en-US" smtClean="0"/>
              <a:t>refer to the uncontrollable forces and conditions facing an organization and include cultural, demographic, economic, natural, political, and technological factors.</a:t>
            </a:r>
          </a:p>
          <a:p>
            <a:pPr>
              <a:buFont typeface="Arial" pitchFamily="34" charset="0"/>
              <a:buNone/>
            </a:pPr>
            <a:r>
              <a:rPr lang="en-US" smtClean="0"/>
              <a:t>	</a:t>
            </a:r>
            <a:r>
              <a:rPr lang="en-US" sz="1800" smtClean="0"/>
              <a:t>Source:  http://www.marketingpower.com/_layouts/Dictionary.aspx?dLetter=M.</a:t>
            </a:r>
            <a:endParaRPr lang="en-US" smtClean="0"/>
          </a:p>
          <a:p>
            <a:pPr>
              <a:buFont typeface="Arial" pitchFamily="34" charset="0"/>
              <a:buNone/>
            </a:pPr>
            <a:endParaRPr lang="en-US" b="1" smtClean="0"/>
          </a:p>
        </p:txBody>
      </p:sp>
      <p:sp>
        <p:nvSpPr>
          <p:cNvPr id="5" name="Slide Number Placeholder 5"/>
          <p:cNvSpPr>
            <a:spLocks noGrp="1"/>
          </p:cNvSpPr>
          <p:nvPr>
            <p:ph type="sldNum" sz="quarter" idx="11"/>
          </p:nvPr>
        </p:nvSpPr>
        <p:spPr/>
        <p:txBody>
          <a:bodyPr/>
          <a:lstStyle/>
          <a:p>
            <a:pPr>
              <a:defRPr/>
            </a:pPr>
            <a:r>
              <a:rPr lang="en-US" dirty="0"/>
              <a:t>14-</a:t>
            </a:r>
            <a:fld id="{8723D762-8FC8-4C20-A6B4-11BC98F09F5C}" type="slidenum">
              <a:rPr lang="en-US"/>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rtlCol="0">
            <a:normAutofit fontScale="90000"/>
          </a:bodyPr>
          <a:lstStyle/>
          <a:p>
            <a:pPr fontAlgn="auto">
              <a:spcAft>
                <a:spcPts val="0"/>
              </a:spcAft>
              <a:defRPr/>
            </a:pPr>
            <a:r>
              <a:rPr lang="en-US" dirty="0" err="1" smtClean="0"/>
              <a:t>Macroenvironmental</a:t>
            </a:r>
            <a:r>
              <a:rPr lang="en-US" dirty="0" smtClean="0"/>
              <a:t> Influences on International </a:t>
            </a:r>
            <a:r>
              <a:rPr lang="en-US" dirty="0"/>
              <a:t>Logistics</a:t>
            </a:r>
          </a:p>
        </p:txBody>
      </p:sp>
      <p:sp>
        <p:nvSpPr>
          <p:cNvPr id="188419" name="Rectangle 3"/>
          <p:cNvSpPr>
            <a:spLocks noGrp="1" noChangeArrowheads="1"/>
          </p:cNvSpPr>
          <p:nvPr>
            <p:ph idx="1"/>
          </p:nvPr>
        </p:nvSpPr>
        <p:spPr>
          <a:xfrm>
            <a:off x="304800" y="1600200"/>
            <a:ext cx="8534400" cy="4495800"/>
          </a:xfrm>
        </p:spPr>
        <p:txBody>
          <a:bodyPr rtlCol="0">
            <a:normAutofit fontScale="92500" lnSpcReduction="20000"/>
          </a:bodyPr>
          <a:lstStyle/>
          <a:p>
            <a:pPr fontAlgn="auto">
              <a:spcAft>
                <a:spcPts val="0"/>
              </a:spcAft>
              <a:defRPr/>
            </a:pPr>
            <a:r>
              <a:rPr lang="en-US" sz="3000" dirty="0" smtClean="0"/>
              <a:t>Political factors</a:t>
            </a:r>
          </a:p>
          <a:p>
            <a:pPr lvl="1" fontAlgn="auto">
              <a:spcAft>
                <a:spcPts val="0"/>
              </a:spcAft>
              <a:defRPr/>
            </a:pPr>
            <a:r>
              <a:rPr lang="en-US" dirty="0" smtClean="0"/>
              <a:t>Political restrictions on international trade can take a variety of forms</a:t>
            </a:r>
          </a:p>
          <a:p>
            <a:pPr lvl="2" fontAlgn="auto">
              <a:spcAft>
                <a:spcPts val="0"/>
              </a:spcAft>
              <a:defRPr/>
            </a:pPr>
            <a:r>
              <a:rPr lang="en-US" sz="2600" dirty="0" smtClean="0"/>
              <a:t>Tariffs</a:t>
            </a:r>
          </a:p>
          <a:p>
            <a:pPr lvl="2" fontAlgn="auto">
              <a:spcAft>
                <a:spcPts val="0"/>
              </a:spcAft>
              <a:defRPr/>
            </a:pPr>
            <a:r>
              <a:rPr lang="en-US" sz="2600" dirty="0" smtClean="0"/>
              <a:t>Nontariff barriers</a:t>
            </a:r>
          </a:p>
          <a:p>
            <a:pPr lvl="3" fontAlgn="auto">
              <a:spcAft>
                <a:spcPts val="0"/>
              </a:spcAft>
              <a:defRPr/>
            </a:pPr>
            <a:r>
              <a:rPr lang="en-US" sz="2600" dirty="0" smtClean="0"/>
              <a:t>Import quota</a:t>
            </a:r>
          </a:p>
          <a:p>
            <a:pPr lvl="2" fontAlgn="auto">
              <a:spcAft>
                <a:spcPts val="0"/>
              </a:spcAft>
              <a:defRPr/>
            </a:pPr>
            <a:r>
              <a:rPr lang="en-US" sz="2600" dirty="0" smtClean="0"/>
              <a:t>Embargoes</a:t>
            </a:r>
          </a:p>
          <a:p>
            <a:pPr lvl="1" fontAlgn="auto">
              <a:spcAft>
                <a:spcPts val="0"/>
              </a:spcAft>
              <a:defRPr/>
            </a:pPr>
            <a:r>
              <a:rPr lang="en-US" dirty="0" smtClean="0"/>
              <a:t>Degree of federal government in cross-border trade</a:t>
            </a:r>
          </a:p>
          <a:p>
            <a:pPr lvl="2" fontAlgn="auto">
              <a:spcAft>
                <a:spcPts val="0"/>
              </a:spcAft>
              <a:defRPr/>
            </a:pPr>
            <a:r>
              <a:rPr lang="en-US" sz="2600" dirty="0" smtClean="0"/>
              <a:t>Balance of payments</a:t>
            </a:r>
          </a:p>
          <a:p>
            <a:pPr lvl="2" fontAlgn="auto">
              <a:spcAft>
                <a:spcPts val="0"/>
              </a:spcAft>
              <a:defRPr/>
            </a:pPr>
            <a:r>
              <a:rPr lang="en-US" sz="2600" dirty="0" smtClean="0"/>
              <a:t>Subsidies</a:t>
            </a:r>
          </a:p>
          <a:p>
            <a:pPr lvl="2" fontAlgn="auto">
              <a:spcAft>
                <a:spcPts val="0"/>
              </a:spcAft>
              <a:defRPr/>
            </a:pPr>
            <a:r>
              <a:rPr lang="en-US" sz="2600" dirty="0" smtClean="0"/>
              <a:t>Cargo preference rules</a:t>
            </a:r>
          </a:p>
          <a:p>
            <a:pPr lvl="1" fontAlgn="auto">
              <a:spcAft>
                <a:spcPts val="0"/>
              </a:spcAft>
              <a:defRPr/>
            </a:pPr>
            <a:endParaRPr lang="en-US" dirty="0" smtClean="0"/>
          </a:p>
          <a:p>
            <a:pPr fontAlgn="auto">
              <a:spcAft>
                <a:spcPts val="0"/>
              </a:spcAft>
              <a:buFont typeface="Arial" pitchFamily="34" charset="0"/>
              <a:buNone/>
              <a:defRPr/>
            </a:pPr>
            <a:endParaRPr lang="en-US" b="1" dirty="0"/>
          </a:p>
        </p:txBody>
      </p:sp>
      <p:sp>
        <p:nvSpPr>
          <p:cNvPr id="5" name="Slide Number Placeholder 5"/>
          <p:cNvSpPr>
            <a:spLocks noGrp="1"/>
          </p:cNvSpPr>
          <p:nvPr>
            <p:ph type="sldNum" sz="quarter" idx="11"/>
          </p:nvPr>
        </p:nvSpPr>
        <p:spPr/>
        <p:txBody>
          <a:bodyPr/>
          <a:lstStyle/>
          <a:p>
            <a:pPr>
              <a:defRPr/>
            </a:pPr>
            <a:r>
              <a:rPr lang="en-US" dirty="0"/>
              <a:t>14-</a:t>
            </a:r>
            <a:fld id="{1EA15F71-0F53-4EBA-AA8A-B8A519CF2F8F}" type="slidenum">
              <a:rPr lang="en-US"/>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rtlCol="0">
            <a:normAutofit fontScale="90000"/>
          </a:bodyPr>
          <a:lstStyle/>
          <a:p>
            <a:pPr fontAlgn="auto">
              <a:spcAft>
                <a:spcPts val="0"/>
              </a:spcAft>
              <a:defRPr/>
            </a:pPr>
            <a:r>
              <a:rPr lang="en-US" dirty="0" err="1" smtClean="0"/>
              <a:t>Macroenvironmental</a:t>
            </a:r>
            <a:r>
              <a:rPr lang="en-US" dirty="0" smtClean="0"/>
              <a:t> Influences on International </a:t>
            </a:r>
            <a:r>
              <a:rPr lang="en-US" dirty="0"/>
              <a:t>Logistics</a:t>
            </a:r>
          </a:p>
        </p:txBody>
      </p:sp>
      <p:sp>
        <p:nvSpPr>
          <p:cNvPr id="36866" name="Rectangle 3"/>
          <p:cNvSpPr>
            <a:spLocks noGrp="1" noChangeArrowheads="1"/>
          </p:cNvSpPr>
          <p:nvPr>
            <p:ph idx="1"/>
          </p:nvPr>
        </p:nvSpPr>
        <p:spPr>
          <a:xfrm>
            <a:off x="457200" y="1600200"/>
            <a:ext cx="8229600" cy="4495800"/>
          </a:xfrm>
        </p:spPr>
        <p:txBody>
          <a:bodyPr/>
          <a:lstStyle/>
          <a:p>
            <a:r>
              <a:rPr lang="en-US" sz="3000" smtClean="0"/>
              <a:t>Economic factors</a:t>
            </a:r>
          </a:p>
          <a:p>
            <a:pPr lvl="1"/>
            <a:r>
              <a:rPr lang="en-US" smtClean="0"/>
              <a:t>Currency fluctuations</a:t>
            </a:r>
          </a:p>
          <a:p>
            <a:pPr lvl="1"/>
            <a:r>
              <a:rPr lang="en-US" smtClean="0"/>
              <a:t>Market size</a:t>
            </a:r>
          </a:p>
          <a:p>
            <a:pPr lvl="1"/>
            <a:r>
              <a:rPr lang="en-US" smtClean="0"/>
              <a:t>Income</a:t>
            </a:r>
          </a:p>
          <a:p>
            <a:pPr lvl="1"/>
            <a:r>
              <a:rPr lang="en-US" smtClean="0"/>
              <a:t>Infrastructure</a:t>
            </a:r>
          </a:p>
          <a:p>
            <a:pPr lvl="1"/>
            <a:r>
              <a:rPr lang="en-US" smtClean="0"/>
              <a:t>Economic integration</a:t>
            </a:r>
          </a:p>
          <a:p>
            <a:pPr>
              <a:buFont typeface="Arial" pitchFamily="34" charset="0"/>
              <a:buNone/>
            </a:pPr>
            <a:endParaRPr lang="en-US" b="1" smtClean="0"/>
          </a:p>
        </p:txBody>
      </p:sp>
      <p:sp>
        <p:nvSpPr>
          <p:cNvPr id="5" name="Slide Number Placeholder 5"/>
          <p:cNvSpPr>
            <a:spLocks noGrp="1"/>
          </p:cNvSpPr>
          <p:nvPr>
            <p:ph type="sldNum" sz="quarter" idx="11"/>
          </p:nvPr>
        </p:nvSpPr>
        <p:spPr/>
        <p:txBody>
          <a:bodyPr/>
          <a:lstStyle/>
          <a:p>
            <a:pPr>
              <a:defRPr/>
            </a:pPr>
            <a:r>
              <a:rPr lang="en-US" dirty="0"/>
              <a:t>14-</a:t>
            </a:r>
            <a:fld id="{769B0781-1BCD-49D9-AF91-A1BF840FEE6B}" type="slidenum">
              <a:rPr lang="en-US"/>
              <a:pPr>
                <a:defRPr/>
              </a:pPr>
              <a:t>8</a:t>
            </a:fld>
            <a:endParaRPr lang="en-US" dirty="0"/>
          </a:p>
        </p:txBody>
      </p:sp>
      <p:sp>
        <p:nvSpPr>
          <p:cNvPr id="36868"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rtlCol="0">
            <a:normAutofit fontScale="90000"/>
          </a:bodyPr>
          <a:lstStyle/>
          <a:p>
            <a:pPr fontAlgn="auto">
              <a:spcAft>
                <a:spcPts val="0"/>
              </a:spcAft>
              <a:defRPr/>
            </a:pPr>
            <a:r>
              <a:rPr lang="en-US" dirty="0" err="1" smtClean="0"/>
              <a:t>Macroenvironmental</a:t>
            </a:r>
            <a:r>
              <a:rPr lang="en-US" dirty="0" smtClean="0"/>
              <a:t> Influences on International </a:t>
            </a:r>
            <a:r>
              <a:rPr lang="en-US" dirty="0"/>
              <a:t>Logistics</a:t>
            </a:r>
          </a:p>
        </p:txBody>
      </p:sp>
      <p:sp>
        <p:nvSpPr>
          <p:cNvPr id="37890" name="Rectangle 3"/>
          <p:cNvSpPr>
            <a:spLocks noGrp="1" noChangeArrowheads="1"/>
          </p:cNvSpPr>
          <p:nvPr>
            <p:ph idx="1"/>
          </p:nvPr>
        </p:nvSpPr>
        <p:spPr>
          <a:xfrm>
            <a:off x="457200" y="1600200"/>
            <a:ext cx="8229600" cy="4495800"/>
          </a:xfrm>
        </p:spPr>
        <p:txBody>
          <a:bodyPr/>
          <a:lstStyle/>
          <a:p>
            <a:r>
              <a:rPr lang="en-US" sz="3000" smtClean="0"/>
              <a:t>Cultural factors</a:t>
            </a:r>
          </a:p>
          <a:p>
            <a:pPr lvl="1"/>
            <a:r>
              <a:rPr lang="en-US" smtClean="0"/>
              <a:t>Religion</a:t>
            </a:r>
          </a:p>
          <a:p>
            <a:pPr lvl="1"/>
            <a:r>
              <a:rPr lang="en-US" smtClean="0"/>
              <a:t>Values</a:t>
            </a:r>
          </a:p>
          <a:p>
            <a:pPr lvl="1"/>
            <a:r>
              <a:rPr lang="en-US" smtClean="0"/>
              <a:t>Rituals</a:t>
            </a:r>
          </a:p>
          <a:p>
            <a:pPr lvl="1"/>
            <a:r>
              <a:rPr lang="en-US" smtClean="0"/>
              <a:t>Beliefs</a:t>
            </a:r>
          </a:p>
          <a:p>
            <a:pPr lvl="1"/>
            <a:r>
              <a:rPr lang="en-US" smtClean="0"/>
              <a:t>Languages</a:t>
            </a:r>
          </a:p>
          <a:p>
            <a:pPr lvl="1">
              <a:buFont typeface="Arial" pitchFamily="34" charset="0"/>
              <a:buNone/>
            </a:pPr>
            <a:endParaRPr lang="en-US" smtClean="0"/>
          </a:p>
          <a:p>
            <a:pPr>
              <a:buFont typeface="Arial" pitchFamily="34" charset="0"/>
              <a:buNone/>
            </a:pPr>
            <a:endParaRPr lang="en-US" b="1" smtClean="0"/>
          </a:p>
        </p:txBody>
      </p:sp>
      <p:sp>
        <p:nvSpPr>
          <p:cNvPr id="5" name="Slide Number Placeholder 5"/>
          <p:cNvSpPr>
            <a:spLocks noGrp="1"/>
          </p:cNvSpPr>
          <p:nvPr>
            <p:ph type="sldNum" sz="quarter" idx="11"/>
          </p:nvPr>
        </p:nvSpPr>
        <p:spPr/>
        <p:txBody>
          <a:bodyPr/>
          <a:lstStyle/>
          <a:p>
            <a:pPr>
              <a:defRPr/>
            </a:pPr>
            <a:r>
              <a:rPr lang="en-US" dirty="0"/>
              <a:t>14-</a:t>
            </a:r>
            <a:fld id="{7DEE7001-4CA4-4623-9E69-0C0D6CD6A9F7}" type="slidenum">
              <a:rPr lang="en-US"/>
              <a:pPr>
                <a:defRPr/>
              </a:pPr>
              <a:t>9</a:t>
            </a:fld>
            <a:endParaRPr lang="en-US" dirty="0"/>
          </a:p>
        </p:txBody>
      </p:sp>
      <p:sp>
        <p:nvSpPr>
          <p:cNvPr id="37892" name="Footer Placeholder 4"/>
          <p:cNvSpPr>
            <a:spLocks noGrp="1"/>
          </p:cNvSpPr>
          <p:nvPr>
            <p:ph type="ftr" sz="quarter" idx="10"/>
          </p:nvPr>
        </p:nvSpPr>
        <p:spPr bwMode="auto">
          <a:noFill/>
          <a:ln>
            <a:miter lim="800000"/>
            <a:headEnd/>
            <a:tailEnd/>
          </a:ln>
        </p:spPr>
        <p:txBody>
          <a:bodyPr wrap="square" numCol="1" anchorCtr="0" compatLnSpc="1">
            <a:prstTxWarp prst="textNoShape">
              <a:avLst/>
            </a:prstTxWarp>
          </a:bodyPr>
          <a:lstStyle/>
          <a:p>
            <a:r>
              <a:rPr lang="en-US">
                <a:solidFill>
                  <a:schemeClr val="tx1"/>
                </a:solidFill>
              </a:rPr>
              <a:t>© Pearson Education, Inc. publishing as Prentice Hall</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OEng PPT Template">
  <a:themeElements>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Eng PP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med" len="med"/>
          <a:tailEnd type="none" w="med" len="med"/>
        </a:ln>
        <a:effectLst/>
      </a:spPr>
      <a:bodyPr vert="horz" wrap="none" lIns="90488" tIns="44450" rIns="90488" bIns="4445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defRPr>
        </a:defPPr>
      </a:lstStyle>
    </a:lnDef>
  </a:objectDefaults>
  <a:extraClrSchemeLst>
    <a:extraClrScheme>
      <a:clrScheme name="COEng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Eng PP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Eng PP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Eng PP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Eng PP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Eng PP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Eng PP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Eng PP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Eng PP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Eng PP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Eng PP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Eng PP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1116</TotalTime>
  <Words>2349</Words>
  <Application>Microsoft Office PowerPoint</Application>
  <PresentationFormat>On-screen Show (4:3)</PresentationFormat>
  <Paragraphs>342</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COEng PPT Template</vt:lpstr>
      <vt:lpstr>Chapter 12  International Logistics </vt:lpstr>
      <vt:lpstr>Learning Objectives</vt:lpstr>
      <vt:lpstr>International Logistics</vt:lpstr>
      <vt:lpstr>International Logistics</vt:lpstr>
      <vt:lpstr>International Logistics</vt:lpstr>
      <vt:lpstr>Macroenvironmental Influences on International Logistics</vt:lpstr>
      <vt:lpstr>Macroenvironmental Influences on International Logistics</vt:lpstr>
      <vt:lpstr>Macroenvironmental Influences on International Logistics</vt:lpstr>
      <vt:lpstr>Macroenvironmental Influences on International Logistics</vt:lpstr>
      <vt:lpstr>Figure 12-1:  Some of the Symbols Used for Packing Export Shipments</vt:lpstr>
      <vt:lpstr>Figure 12-2:  A Package Marked for Export</vt:lpstr>
      <vt:lpstr>Table 12-1:  Beginning Dates for the Chinese New Year, 2011-2018</vt:lpstr>
      <vt:lpstr>International Documentation</vt:lpstr>
      <vt:lpstr>International Documentation</vt:lpstr>
      <vt:lpstr>Terms of Sale</vt:lpstr>
      <vt:lpstr>Terms of Sale</vt:lpstr>
      <vt:lpstr>Terms of Sale Incoterms 2000</vt:lpstr>
      <vt:lpstr>Methods of Payment</vt:lpstr>
      <vt:lpstr>Figure 12-4:  Letter of Credit</vt:lpstr>
      <vt:lpstr>Methods of Payment</vt:lpstr>
      <vt:lpstr>International Trade Specialists</vt:lpstr>
      <vt:lpstr>International Trade Specialists</vt:lpstr>
      <vt:lpstr>International Trade and Supply Chain Specialists</vt:lpstr>
      <vt:lpstr>Figure 12-5:   A Forwarder’s Export Quotation Sheet Showing Factors to Include When Determining the  Price to Quote a Potential Buyer of a Product</vt:lpstr>
      <vt:lpstr>Transportation Considerations in International Logistics</vt:lpstr>
      <vt:lpstr>Ocean Shipping</vt:lpstr>
      <vt:lpstr>World’s Busiest Container Ports (2008)</vt:lpstr>
      <vt:lpstr>International Airfreight</vt:lpstr>
      <vt:lpstr>Surface Transport Considerations</vt:lpstr>
      <vt:lpstr>International Trade Inventories</vt:lpstr>
      <vt:lpstr>Logistics Performance Index (LPI)</vt:lpstr>
      <vt:lpstr>Logistics Performance Index (LPI)</vt:lpstr>
      <vt:lpstr>Highest- and Lowest-Rated Countries Based on Overall LPI Score</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MIIS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Global Community</dc:title>
  <dc:creator>leah gowron</dc:creator>
  <cp:lastModifiedBy>leet</cp:lastModifiedBy>
  <cp:revision>71</cp:revision>
  <dcterms:created xsi:type="dcterms:W3CDTF">1998-03-27T19:34:46Z</dcterms:created>
  <dcterms:modified xsi:type="dcterms:W3CDTF">2011-01-27T22:52:08Z</dcterms:modified>
</cp:coreProperties>
</file>