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36"/>
  </p:notesMasterIdLst>
  <p:handoutMasterIdLst>
    <p:handoutMasterId r:id="rId37"/>
  </p:handoutMasterIdLst>
  <p:sldIdLst>
    <p:sldId id="263" r:id="rId2"/>
    <p:sldId id="264" r:id="rId3"/>
    <p:sldId id="266" r:id="rId4"/>
    <p:sldId id="283" r:id="rId5"/>
    <p:sldId id="292" r:id="rId6"/>
    <p:sldId id="293" r:id="rId7"/>
    <p:sldId id="268" r:id="rId8"/>
    <p:sldId id="269" r:id="rId9"/>
    <p:sldId id="272" r:id="rId10"/>
    <p:sldId id="273" r:id="rId11"/>
    <p:sldId id="274" r:id="rId12"/>
    <p:sldId id="294" r:id="rId13"/>
    <p:sldId id="307" r:id="rId14"/>
    <p:sldId id="308" r:id="rId15"/>
    <p:sldId id="296" r:id="rId16"/>
    <p:sldId id="297" r:id="rId17"/>
    <p:sldId id="298" r:id="rId18"/>
    <p:sldId id="299" r:id="rId19"/>
    <p:sldId id="300" r:id="rId20"/>
    <p:sldId id="301" r:id="rId21"/>
    <p:sldId id="302" r:id="rId22"/>
    <p:sldId id="309" r:id="rId23"/>
    <p:sldId id="303" r:id="rId24"/>
    <p:sldId id="304" r:id="rId25"/>
    <p:sldId id="305" r:id="rId26"/>
    <p:sldId id="306" r:id="rId27"/>
    <p:sldId id="282" r:id="rId28"/>
    <p:sldId id="284" r:id="rId29"/>
    <p:sldId id="286" r:id="rId30"/>
    <p:sldId id="287" r:id="rId31"/>
    <p:sldId id="288" r:id="rId32"/>
    <p:sldId id="291" r:id="rId33"/>
    <p:sldId id="289" r:id="rId34"/>
    <p:sldId id="290" r:id="rId3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612" autoAdjust="0"/>
    <p:restoredTop sz="94660"/>
  </p:normalViewPr>
  <p:slideViewPr>
    <p:cSldViewPr>
      <p:cViewPr varScale="1">
        <p:scale>
          <a:sx n="74" d="100"/>
          <a:sy n="74" d="100"/>
        </p:scale>
        <p:origin x="-108" y="-4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a:defRPr/>
            </a:pPr>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a:defRPr/>
            </a:pPr>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cs typeface="+mn-cs"/>
              </a:defRPr>
            </a:lvl1pPr>
          </a:lstStyle>
          <a:p>
            <a:pPr>
              <a:defRPr/>
            </a:pPr>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mn-cs"/>
              </a:defRPr>
            </a:lvl1pPr>
          </a:lstStyle>
          <a:p>
            <a:pPr>
              <a:defRPr/>
            </a:pPr>
            <a:fld id="{429B9843-64D9-4882-A5B3-40AAD60DD7A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4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56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66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993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07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07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403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608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813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017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222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4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427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632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86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837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041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246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451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37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4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15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84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789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25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355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57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094489B-79EF-4CFB-9ED1-B73DB05CAA09}"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0E0F1C7-693C-4A37-B6BD-625875EDD678}"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59CD664-081E-405F-9B4E-481AA877482A}"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7214EA8-01FA-481D-99DD-9BD796266311}"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22F79CCD-4984-4B5A-A1DB-F41B89504A64}"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87AFDC4-6976-486B-B7C7-A41FCA1013BF}"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50375FBC-C0CD-44DC-9D6F-32DC1A230379}"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5E714CE8-AA3C-49F4-8A58-B2BD83F7B67B}"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9E3C9B3-2F7B-480F-8116-BAE051148FB6}"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BEC59C2-8379-4B26-A53D-180BEE9DE3DB}"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E641A43-FCEC-4573-90B5-807D499AE3D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9E79DDB4-3ED5-4D46-84D2-B20280914CF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4A390B3-3901-442F-A1DA-7BCEDE00EBC1}"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021BF349-CFF5-4079-AAF3-0BFF63C6FAAE}"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F3BE9BA-648F-4F4F-8E20-93C2E33B8693}"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A4C5335-FFBD-47BF-B24C-13B164169E5A}"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013E1A9F-C58F-4193-BD2C-D3A4D847C8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ChangeArrowheads="1"/>
          </p:cNvSpPr>
          <p:nvPr>
            <p:ph type="ctrTitle"/>
          </p:nvPr>
        </p:nvSpPr>
        <p:spPr>
          <a:xfrm>
            <a:off x="685800" y="1905000"/>
            <a:ext cx="7772400" cy="3200400"/>
          </a:xfrm>
        </p:spPr>
        <p:txBody>
          <a:bodyPr/>
          <a:lstStyle/>
          <a:p>
            <a:pPr>
              <a:defRPr/>
            </a:pPr>
            <a:r>
              <a:rPr lang="en-US" dirty="0" smtClean="0">
                <a:solidFill>
                  <a:schemeClr val="accent6"/>
                </a:solidFill>
              </a:rPr>
              <a:t>Chapter 11</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chemeClr val="accent6"/>
                </a:solidFill>
              </a:rPr>
              <a:t>Procurement</a:t>
            </a:r>
            <a:br>
              <a:rPr lang="en-US" dirty="0" smtClean="0">
                <a:solidFill>
                  <a:schemeClr val="accent6"/>
                </a:solidFill>
              </a:rPr>
            </a:br>
            <a:r>
              <a:rPr lang="en-US" dirty="0" smtClean="0">
                <a:solidFill>
                  <a:schemeClr val="accent6"/>
                </a:solidFill>
              </a:rPr>
              <a:t/>
            </a:r>
            <a:br>
              <a:rPr lang="en-US"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smtClean="0"/>
              <a:t>Purchasing for Resale</a:t>
            </a:r>
          </a:p>
        </p:txBody>
      </p:sp>
      <p:sp>
        <p:nvSpPr>
          <p:cNvPr id="9219" name="Rectangle 3"/>
          <p:cNvSpPr>
            <a:spLocks noGrp="1" noChangeArrowheads="1"/>
          </p:cNvSpPr>
          <p:nvPr>
            <p:ph idx="1"/>
          </p:nvPr>
        </p:nvSpPr>
        <p:spPr/>
        <p:txBody>
          <a:bodyPr/>
          <a:lstStyle/>
          <a:p>
            <a:r>
              <a:rPr lang="en-US" smtClean="0"/>
              <a:t>Objective is to buy merchandise that can be marked up and resold to others at a profit</a:t>
            </a:r>
          </a:p>
          <a:p>
            <a:r>
              <a:rPr lang="en-US" smtClean="0"/>
              <a:t>Quality of product and timing of arrival are important</a:t>
            </a:r>
          </a:p>
        </p:txBody>
      </p:sp>
      <p:sp>
        <p:nvSpPr>
          <p:cNvPr id="9220" name="Footer Placeholder 4"/>
          <p:cNvSpPr>
            <a:spLocks noGrp="1"/>
          </p:cNvSpPr>
          <p:nvPr>
            <p:ph type="ftr" sz="quarter" idx="10"/>
          </p:nvPr>
        </p:nvSpPr>
        <p:spPr>
          <a:noFill/>
        </p:spPr>
        <p:txBody>
          <a:bodyPr/>
          <a:lstStyle/>
          <a:p>
            <a:r>
              <a:rPr lang="en-US" smtClean="0"/>
              <a:t>© 2008 Prentice Hall</a:t>
            </a:r>
          </a:p>
        </p:txBody>
      </p:sp>
      <p:sp>
        <p:nvSpPr>
          <p:cNvPr id="9221" name="Slide Number Placeholder 5"/>
          <p:cNvSpPr>
            <a:spLocks noGrp="1"/>
          </p:cNvSpPr>
          <p:nvPr>
            <p:ph type="sldNum" sz="quarter" idx="11"/>
          </p:nvPr>
        </p:nvSpPr>
        <p:spPr>
          <a:noFill/>
        </p:spPr>
        <p:txBody>
          <a:bodyPr/>
          <a:lstStyle/>
          <a:p>
            <a:r>
              <a:rPr lang="en-US" smtClean="0"/>
              <a:t>11-</a:t>
            </a:r>
            <a:fld id="{7F8C5837-3449-441C-8716-B49CBC199C81}" type="slidenum">
              <a:rPr lang="en-US" smtClean="0"/>
              <a:pPr/>
              <a:t>10</a:t>
            </a:fld>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t>Procuring Services</a:t>
            </a:r>
          </a:p>
        </p:txBody>
      </p:sp>
      <p:sp>
        <p:nvSpPr>
          <p:cNvPr id="10243" name="Rectangle 3"/>
          <p:cNvSpPr>
            <a:spLocks noGrp="1" noChangeArrowheads="1"/>
          </p:cNvSpPr>
          <p:nvPr>
            <p:ph idx="1"/>
          </p:nvPr>
        </p:nvSpPr>
        <p:spPr/>
        <p:txBody>
          <a:bodyPr/>
          <a:lstStyle/>
          <a:p>
            <a:pPr>
              <a:lnSpc>
                <a:spcPct val="90000"/>
              </a:lnSpc>
            </a:pPr>
            <a:r>
              <a:rPr lang="en-US" smtClean="0"/>
              <a:t>Request for Proposal (RFP)</a:t>
            </a:r>
          </a:p>
          <a:p>
            <a:pPr>
              <a:lnSpc>
                <a:spcPct val="90000"/>
              </a:lnSpc>
            </a:pPr>
            <a:r>
              <a:rPr lang="en-US" smtClean="0"/>
              <a:t>Request for Quotation (RFQ)</a:t>
            </a:r>
          </a:p>
          <a:p>
            <a:pPr>
              <a:lnSpc>
                <a:spcPct val="90000"/>
              </a:lnSpc>
            </a:pPr>
            <a:r>
              <a:rPr lang="en-US" smtClean="0"/>
              <a:t>Examples of procured services</a:t>
            </a:r>
          </a:p>
          <a:p>
            <a:pPr lvl="1">
              <a:lnSpc>
                <a:spcPct val="90000"/>
              </a:lnSpc>
            </a:pPr>
            <a:r>
              <a:rPr lang="en-US" smtClean="0"/>
              <a:t>Legal, accounting, computer and software consultants</a:t>
            </a:r>
          </a:p>
          <a:p>
            <a:pPr lvl="1">
              <a:lnSpc>
                <a:spcPct val="90000"/>
              </a:lnSpc>
            </a:pPr>
            <a:r>
              <a:rPr lang="en-US" smtClean="0"/>
              <a:t>Building maintenance</a:t>
            </a:r>
          </a:p>
          <a:p>
            <a:pPr lvl="1">
              <a:lnSpc>
                <a:spcPct val="90000"/>
              </a:lnSpc>
            </a:pPr>
            <a:r>
              <a:rPr lang="en-US" smtClean="0"/>
              <a:t>Printing</a:t>
            </a:r>
          </a:p>
          <a:p>
            <a:pPr lvl="1">
              <a:lnSpc>
                <a:spcPct val="90000"/>
              </a:lnSpc>
            </a:pPr>
            <a:r>
              <a:rPr lang="en-US" smtClean="0"/>
              <a:t>Landscape work</a:t>
            </a:r>
          </a:p>
          <a:p>
            <a:pPr lvl="1">
              <a:lnSpc>
                <a:spcPct val="90000"/>
              </a:lnSpc>
            </a:pPr>
            <a:r>
              <a:rPr lang="en-US" smtClean="0"/>
              <a:t>Janitorial services</a:t>
            </a:r>
          </a:p>
        </p:txBody>
      </p:sp>
      <p:sp>
        <p:nvSpPr>
          <p:cNvPr id="10244" name="Footer Placeholder 4"/>
          <p:cNvSpPr>
            <a:spLocks noGrp="1"/>
          </p:cNvSpPr>
          <p:nvPr>
            <p:ph type="ftr" sz="quarter" idx="10"/>
          </p:nvPr>
        </p:nvSpPr>
        <p:spPr>
          <a:noFill/>
        </p:spPr>
        <p:txBody>
          <a:bodyPr/>
          <a:lstStyle/>
          <a:p>
            <a:r>
              <a:rPr lang="en-US" smtClean="0"/>
              <a:t>© 2008 Prentice Hall</a:t>
            </a:r>
          </a:p>
        </p:txBody>
      </p:sp>
      <p:sp>
        <p:nvSpPr>
          <p:cNvPr id="10245" name="Slide Number Placeholder 5"/>
          <p:cNvSpPr>
            <a:spLocks noGrp="1"/>
          </p:cNvSpPr>
          <p:nvPr>
            <p:ph type="sldNum" sz="quarter" idx="11"/>
          </p:nvPr>
        </p:nvSpPr>
        <p:spPr>
          <a:noFill/>
        </p:spPr>
        <p:txBody>
          <a:bodyPr/>
          <a:lstStyle/>
          <a:p>
            <a:r>
              <a:rPr lang="en-US" smtClean="0"/>
              <a:t>11-</a:t>
            </a:r>
            <a:fld id="{435C66FC-75BF-4817-8E75-E27C968292E6}" type="slidenum">
              <a:rPr lang="en-US" smtClean="0"/>
              <a:pPr/>
              <a:t>11</a:t>
            </a:fld>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sz="4000" dirty="0" smtClean="0"/>
              <a:t>Supplier Selection and Evaluation</a:t>
            </a:r>
          </a:p>
        </p:txBody>
      </p:sp>
      <p:sp>
        <p:nvSpPr>
          <p:cNvPr id="38914" name="Rectangle 3"/>
          <p:cNvSpPr>
            <a:spLocks noGrp="1" noChangeArrowheads="1"/>
          </p:cNvSpPr>
          <p:nvPr>
            <p:ph idx="1"/>
          </p:nvPr>
        </p:nvSpPr>
        <p:spPr/>
        <p:txBody>
          <a:bodyPr/>
          <a:lstStyle/>
          <a:p>
            <a:r>
              <a:rPr lang="en-US" sz="3000" smtClean="0"/>
              <a:t>One of procurement’s most important responsibilities</a:t>
            </a:r>
          </a:p>
          <a:p>
            <a:r>
              <a:rPr lang="en-US" sz="3000" smtClean="0"/>
              <a:t>Involves stating an organization’s needs and determining how well various potential suppliers can fulfill these needs</a:t>
            </a:r>
          </a:p>
        </p:txBody>
      </p:sp>
      <p:sp>
        <p:nvSpPr>
          <p:cNvPr id="3891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B3CF6523-1AD8-4D5E-9A1C-A308C9497916}" type="slidenum">
              <a:rPr lang="en-US"/>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dirty="0" smtClean="0"/>
              <a:t>Supplier Selection</a:t>
            </a:r>
          </a:p>
        </p:txBody>
      </p:sp>
      <p:sp>
        <p:nvSpPr>
          <p:cNvPr id="14339" name="Rectangle 3"/>
          <p:cNvSpPr>
            <a:spLocks noGrp="1" noChangeArrowheads="1"/>
          </p:cNvSpPr>
          <p:nvPr>
            <p:ph idx="1"/>
          </p:nvPr>
        </p:nvSpPr>
        <p:spPr/>
        <p:txBody>
          <a:bodyPr/>
          <a:lstStyle/>
          <a:p>
            <a:pPr>
              <a:lnSpc>
                <a:spcPct val="90000"/>
              </a:lnSpc>
            </a:pPr>
            <a:r>
              <a:rPr lang="en-US" dirty="0" smtClean="0"/>
              <a:t>Selecting vendors depends on:</a:t>
            </a:r>
          </a:p>
          <a:p>
            <a:pPr lvl="1">
              <a:lnSpc>
                <a:spcPct val="90000"/>
              </a:lnSpc>
            </a:pPr>
            <a:r>
              <a:rPr lang="en-US" dirty="0" smtClean="0"/>
              <a:t>Delivery</a:t>
            </a:r>
          </a:p>
          <a:p>
            <a:pPr lvl="1">
              <a:lnSpc>
                <a:spcPct val="90000"/>
              </a:lnSpc>
            </a:pPr>
            <a:r>
              <a:rPr lang="en-US" dirty="0" smtClean="0"/>
              <a:t>Facilities and capacity, geographic location</a:t>
            </a:r>
          </a:p>
          <a:p>
            <a:pPr lvl="1">
              <a:lnSpc>
                <a:spcPct val="90000"/>
              </a:lnSpc>
            </a:pPr>
            <a:r>
              <a:rPr lang="en-US" dirty="0" smtClean="0"/>
              <a:t>Performance history</a:t>
            </a:r>
          </a:p>
          <a:p>
            <a:pPr lvl="1">
              <a:lnSpc>
                <a:spcPct val="90000"/>
              </a:lnSpc>
            </a:pPr>
            <a:r>
              <a:rPr lang="en-US" dirty="0" smtClean="0"/>
              <a:t>Price and quality</a:t>
            </a:r>
          </a:p>
          <a:p>
            <a:pPr lvl="1">
              <a:lnSpc>
                <a:spcPct val="90000"/>
              </a:lnSpc>
            </a:pPr>
            <a:r>
              <a:rPr lang="en-US" dirty="0" smtClean="0"/>
              <a:t>Technical capability</a:t>
            </a:r>
          </a:p>
          <a:p>
            <a:pPr lvl="1">
              <a:lnSpc>
                <a:spcPct val="90000"/>
              </a:lnSpc>
            </a:pPr>
            <a:r>
              <a:rPr lang="en-US" dirty="0" smtClean="0"/>
              <a:t>Warranties and claim policies</a:t>
            </a:r>
          </a:p>
        </p:txBody>
      </p:sp>
      <p:sp>
        <p:nvSpPr>
          <p:cNvPr id="14340" name="Footer Placeholder 4"/>
          <p:cNvSpPr>
            <a:spLocks noGrp="1"/>
          </p:cNvSpPr>
          <p:nvPr>
            <p:ph type="ftr" sz="quarter" idx="10"/>
          </p:nvPr>
        </p:nvSpPr>
        <p:spPr>
          <a:noFill/>
        </p:spPr>
        <p:txBody>
          <a:bodyPr/>
          <a:lstStyle/>
          <a:p>
            <a:r>
              <a:rPr lang="en-US" smtClean="0"/>
              <a:t>© 2008 Prentice Hall</a:t>
            </a:r>
          </a:p>
        </p:txBody>
      </p:sp>
      <p:sp>
        <p:nvSpPr>
          <p:cNvPr id="14341" name="Slide Number Placeholder 5"/>
          <p:cNvSpPr>
            <a:spLocks noGrp="1"/>
          </p:cNvSpPr>
          <p:nvPr>
            <p:ph type="sldNum" sz="quarter" idx="11"/>
          </p:nvPr>
        </p:nvSpPr>
        <p:spPr>
          <a:noFill/>
        </p:spPr>
        <p:txBody>
          <a:bodyPr/>
          <a:lstStyle/>
          <a:p>
            <a:r>
              <a:rPr lang="en-US" smtClean="0"/>
              <a:t>11-</a:t>
            </a:r>
            <a:fld id="{5114C6FC-0C97-4D31-AEE2-5A57836E408D}" type="slidenum">
              <a:rPr lang="en-US" smtClean="0"/>
              <a:pPr/>
              <a:t>13</a:t>
            </a:fld>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dirty="0" smtClean="0"/>
              <a:t>Supplier Selection Framework</a:t>
            </a:r>
            <a:br>
              <a:rPr lang="en-US" sz="3600" dirty="0" smtClean="0"/>
            </a:br>
            <a:r>
              <a:rPr lang="en-US" sz="3600" dirty="0" smtClean="0"/>
              <a:t>(Figure 11-1)</a:t>
            </a:r>
          </a:p>
        </p:txBody>
      </p:sp>
      <p:sp>
        <p:nvSpPr>
          <p:cNvPr id="14339" name="Rectangle 3"/>
          <p:cNvSpPr>
            <a:spLocks noGrp="1" noChangeArrowheads="1"/>
          </p:cNvSpPr>
          <p:nvPr>
            <p:ph idx="1"/>
          </p:nvPr>
        </p:nvSpPr>
        <p:spPr>
          <a:xfrm>
            <a:off x="152400" y="1600200"/>
            <a:ext cx="8839200" cy="4525963"/>
          </a:xfrm>
        </p:spPr>
        <p:txBody>
          <a:bodyPr/>
          <a:lstStyle/>
          <a:p>
            <a:pPr>
              <a:lnSpc>
                <a:spcPct val="95000"/>
              </a:lnSpc>
              <a:spcBef>
                <a:spcPts val="0"/>
              </a:spcBef>
            </a:pPr>
            <a:r>
              <a:rPr lang="en-US" sz="2800" dirty="0" smtClean="0"/>
              <a:t>Identify Need for Supply</a:t>
            </a:r>
          </a:p>
          <a:p>
            <a:pPr>
              <a:lnSpc>
                <a:spcPct val="95000"/>
              </a:lnSpc>
              <a:spcBef>
                <a:spcPts val="0"/>
              </a:spcBef>
            </a:pPr>
            <a:r>
              <a:rPr lang="en-US" sz="2800" dirty="0" smtClean="0"/>
              <a:t>Situation Analysis</a:t>
            </a:r>
          </a:p>
          <a:p>
            <a:pPr lvl="1">
              <a:lnSpc>
                <a:spcPct val="95000"/>
              </a:lnSpc>
              <a:spcBef>
                <a:spcPts val="0"/>
              </a:spcBef>
            </a:pPr>
            <a:r>
              <a:rPr lang="en-US" sz="2400" dirty="0" smtClean="0"/>
              <a:t>Internal factors (e.g. supply policies)</a:t>
            </a:r>
          </a:p>
          <a:p>
            <a:pPr lvl="1">
              <a:lnSpc>
                <a:spcPct val="95000"/>
              </a:lnSpc>
              <a:spcBef>
                <a:spcPts val="0"/>
              </a:spcBef>
            </a:pPr>
            <a:r>
              <a:rPr lang="en-US" sz="2400" dirty="0" smtClean="0"/>
              <a:t>External factors (e.g. legal issues)</a:t>
            </a:r>
          </a:p>
          <a:p>
            <a:pPr>
              <a:lnSpc>
                <a:spcPct val="95000"/>
              </a:lnSpc>
              <a:spcBef>
                <a:spcPts val="0"/>
              </a:spcBef>
            </a:pPr>
            <a:r>
              <a:rPr lang="en-US" sz="2800" dirty="0" smtClean="0"/>
              <a:t>Identify and Evaluate Potential Suppliers</a:t>
            </a:r>
          </a:p>
          <a:p>
            <a:pPr lvl="1">
              <a:lnSpc>
                <a:spcPct val="95000"/>
              </a:lnSpc>
              <a:spcBef>
                <a:spcPts val="0"/>
              </a:spcBef>
            </a:pPr>
            <a:r>
              <a:rPr lang="en-US" sz="2400" dirty="0" smtClean="0"/>
              <a:t>Sources of potential information</a:t>
            </a:r>
          </a:p>
          <a:p>
            <a:pPr lvl="1">
              <a:lnSpc>
                <a:spcPct val="95000"/>
              </a:lnSpc>
              <a:spcBef>
                <a:spcPts val="0"/>
              </a:spcBef>
            </a:pPr>
            <a:r>
              <a:rPr lang="en-US" sz="2400" dirty="0" smtClean="0"/>
              <a:t>Establish selection criteria</a:t>
            </a:r>
          </a:p>
          <a:p>
            <a:pPr lvl="1">
              <a:lnSpc>
                <a:spcPct val="95000"/>
              </a:lnSpc>
              <a:spcBef>
                <a:spcPts val="0"/>
              </a:spcBef>
            </a:pPr>
            <a:r>
              <a:rPr lang="en-US" sz="2400" dirty="0" smtClean="0"/>
              <a:t>Assign weights to selection criteria</a:t>
            </a:r>
          </a:p>
          <a:p>
            <a:pPr>
              <a:lnSpc>
                <a:spcPct val="95000"/>
              </a:lnSpc>
              <a:spcBef>
                <a:spcPts val="0"/>
              </a:spcBef>
            </a:pPr>
            <a:r>
              <a:rPr lang="en-US" sz="2800" dirty="0" smtClean="0"/>
              <a:t>Select Suppliers</a:t>
            </a:r>
          </a:p>
          <a:p>
            <a:pPr lvl="1">
              <a:lnSpc>
                <a:spcPct val="95000"/>
              </a:lnSpc>
              <a:spcBef>
                <a:spcPts val="0"/>
              </a:spcBef>
            </a:pPr>
            <a:r>
              <a:rPr lang="en-US" sz="2400" dirty="0" smtClean="0"/>
              <a:t>Consideration of company policies (e.g. minority suppliers)</a:t>
            </a:r>
          </a:p>
          <a:p>
            <a:pPr>
              <a:lnSpc>
                <a:spcPct val="95000"/>
              </a:lnSpc>
              <a:spcBef>
                <a:spcPts val="0"/>
              </a:spcBef>
            </a:pPr>
            <a:r>
              <a:rPr lang="en-US" sz="2800" dirty="0" smtClean="0"/>
              <a:t>Evaluate Decision</a:t>
            </a:r>
          </a:p>
          <a:p>
            <a:pPr lvl="1">
              <a:lnSpc>
                <a:spcPct val="95000"/>
              </a:lnSpc>
              <a:spcBef>
                <a:spcPts val="0"/>
              </a:spcBef>
            </a:pPr>
            <a:r>
              <a:rPr lang="en-US" sz="2400" dirty="0" smtClean="0"/>
              <a:t>Compare actual and expected performance</a:t>
            </a:r>
          </a:p>
          <a:p>
            <a:pPr lvl="1">
              <a:lnSpc>
                <a:spcPct val="90000"/>
              </a:lnSpc>
              <a:buNone/>
            </a:pPr>
            <a:endParaRPr lang="en-US" dirty="0" smtClean="0"/>
          </a:p>
        </p:txBody>
      </p:sp>
      <p:sp>
        <p:nvSpPr>
          <p:cNvPr id="14341" name="Slide Number Placeholder 5"/>
          <p:cNvSpPr>
            <a:spLocks noGrp="1"/>
          </p:cNvSpPr>
          <p:nvPr>
            <p:ph type="sldNum" sz="quarter" idx="11"/>
          </p:nvPr>
        </p:nvSpPr>
        <p:spPr>
          <a:noFill/>
        </p:spPr>
        <p:txBody>
          <a:bodyPr/>
          <a:lstStyle/>
          <a:p>
            <a:r>
              <a:rPr lang="en-US" smtClean="0"/>
              <a:t>11-</a:t>
            </a:r>
            <a:fld id="{5114C6FC-0C97-4D31-AEE2-5A57836E408D}" type="slidenum">
              <a:rPr lang="en-US" smtClean="0"/>
              <a:pPr/>
              <a:t>14</a:t>
            </a:fld>
            <a:endParaRPr lang="en-US"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304800" y="274638"/>
            <a:ext cx="8534400" cy="1143000"/>
          </a:xfrm>
        </p:spPr>
        <p:txBody>
          <a:bodyPr rtlCol="0">
            <a:normAutofit fontScale="90000"/>
          </a:bodyPr>
          <a:lstStyle/>
          <a:p>
            <a:pPr fontAlgn="auto">
              <a:spcAft>
                <a:spcPts val="0"/>
              </a:spcAft>
              <a:defRPr/>
            </a:pPr>
            <a:r>
              <a:rPr lang="en-US" dirty="0" smtClean="0"/>
              <a:t>Supplier Development</a:t>
            </a:r>
            <a:br>
              <a:rPr lang="en-US" dirty="0" smtClean="0"/>
            </a:br>
            <a:r>
              <a:rPr lang="en-US" dirty="0" smtClean="0"/>
              <a:t>(Reverse Marketing)</a:t>
            </a:r>
            <a:endParaRPr lang="en-US" dirty="0"/>
          </a:p>
        </p:txBody>
      </p:sp>
      <p:sp>
        <p:nvSpPr>
          <p:cNvPr id="43010" name="Rectangle 3"/>
          <p:cNvSpPr>
            <a:spLocks noGrp="1" noChangeArrowheads="1"/>
          </p:cNvSpPr>
          <p:nvPr>
            <p:ph idx="1"/>
          </p:nvPr>
        </p:nvSpPr>
        <p:spPr>
          <a:xfrm>
            <a:off x="457200" y="1600200"/>
            <a:ext cx="8229600" cy="4267200"/>
          </a:xfrm>
        </p:spPr>
        <p:txBody>
          <a:bodyPr/>
          <a:lstStyle/>
          <a:p>
            <a:r>
              <a:rPr lang="en-US" smtClean="0"/>
              <a:t>Refers to “a degree of aggressive procurement involvement not normally encountered in supplier selection”</a:t>
            </a:r>
          </a:p>
          <a:p>
            <a:r>
              <a:rPr lang="en-US" smtClean="0"/>
              <a:t>Can include:</a:t>
            </a:r>
          </a:p>
          <a:p>
            <a:pPr lvl="1"/>
            <a:r>
              <a:rPr lang="en-US" sz="3000" smtClean="0"/>
              <a:t>Purchaser initiating contact with supplier</a:t>
            </a:r>
          </a:p>
          <a:p>
            <a:pPr lvl="1"/>
            <a:r>
              <a:rPr lang="en-US" sz="3000" smtClean="0"/>
              <a:t>Purchaser establishing prices, terms and conditions</a:t>
            </a:r>
          </a:p>
        </p:txBody>
      </p:sp>
      <p:sp>
        <p:nvSpPr>
          <p:cNvPr id="4301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BB78B44-C790-4093-889B-211B1DACD1DC}" type="slidenum">
              <a:rPr lang="en-US"/>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304800" y="274638"/>
            <a:ext cx="8534400" cy="1143000"/>
          </a:xfrm>
        </p:spPr>
        <p:txBody>
          <a:bodyPr rtlCol="0">
            <a:normAutofit fontScale="90000"/>
          </a:bodyPr>
          <a:lstStyle/>
          <a:p>
            <a:pPr fontAlgn="auto">
              <a:spcAft>
                <a:spcPts val="0"/>
              </a:spcAft>
              <a:defRPr/>
            </a:pPr>
            <a:r>
              <a:rPr lang="en-US" dirty="0" smtClean="0"/>
              <a:t>Supplier Development</a:t>
            </a:r>
            <a:br>
              <a:rPr lang="en-US" dirty="0" smtClean="0"/>
            </a:br>
            <a:r>
              <a:rPr lang="en-US" dirty="0" smtClean="0"/>
              <a:t>(Reverse Marketing)</a:t>
            </a:r>
            <a:endParaRPr lang="en-US" dirty="0"/>
          </a:p>
        </p:txBody>
      </p:sp>
      <p:sp>
        <p:nvSpPr>
          <p:cNvPr id="237571" name="Rectangle 3"/>
          <p:cNvSpPr>
            <a:spLocks noGrp="1" noChangeArrowheads="1"/>
          </p:cNvSpPr>
          <p:nvPr>
            <p:ph idx="1"/>
          </p:nvPr>
        </p:nvSpPr>
        <p:spPr>
          <a:xfrm>
            <a:off x="457200" y="1600200"/>
            <a:ext cx="8229600" cy="4495800"/>
          </a:xfrm>
        </p:spPr>
        <p:txBody>
          <a:bodyPr rtlCol="0">
            <a:normAutofit fontScale="92500" lnSpcReduction="10000"/>
          </a:bodyPr>
          <a:lstStyle/>
          <a:p>
            <a:pPr fontAlgn="auto">
              <a:spcAft>
                <a:spcPts val="0"/>
              </a:spcAft>
              <a:defRPr/>
            </a:pPr>
            <a:r>
              <a:rPr lang="en-US" dirty="0" smtClean="0"/>
              <a:t>Motivation to adopt supplier development include:</a:t>
            </a:r>
          </a:p>
          <a:p>
            <a:pPr lvl="1" fontAlgn="auto">
              <a:spcAft>
                <a:spcPts val="0"/>
              </a:spcAft>
              <a:defRPr/>
            </a:pPr>
            <a:r>
              <a:rPr lang="en-US" sz="3000" dirty="0" smtClean="0"/>
              <a:t>Numerous inefficiencies associated with suppliers initiating marketing efforts toward purchasers</a:t>
            </a:r>
          </a:p>
          <a:p>
            <a:pPr lvl="1" fontAlgn="auto">
              <a:spcAft>
                <a:spcPts val="0"/>
              </a:spcAft>
              <a:defRPr/>
            </a:pPr>
            <a:r>
              <a:rPr lang="en-US" sz="3000" dirty="0" smtClean="0"/>
              <a:t>Purchaser may be aware of important benefits which are unknown to the supplier</a:t>
            </a:r>
          </a:p>
          <a:p>
            <a:pPr lvl="1" fontAlgn="auto">
              <a:spcAft>
                <a:spcPts val="0"/>
              </a:spcAft>
              <a:defRPr/>
            </a:pPr>
            <a:r>
              <a:rPr lang="en-US" sz="3000" dirty="0" smtClean="0"/>
              <a:t>Compel suppliers to meet necessary requirements to achieve competitive advantage in the supply chain</a:t>
            </a:r>
          </a:p>
        </p:txBody>
      </p:sp>
      <p:sp>
        <p:nvSpPr>
          <p:cNvPr id="4505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EC64D17F-8196-48F2-B780-C433DE5C0D6C}" type="slidenum">
              <a:rPr lang="en-US"/>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371600" y="274638"/>
            <a:ext cx="7467600" cy="1020762"/>
          </a:xfrm>
        </p:spPr>
        <p:txBody>
          <a:bodyPr/>
          <a:lstStyle/>
          <a:p>
            <a:r>
              <a:rPr lang="en-US" sz="4000" dirty="0" smtClean="0"/>
              <a:t>Quality Issues in Procurement</a:t>
            </a:r>
          </a:p>
        </p:txBody>
      </p:sp>
      <p:sp>
        <p:nvSpPr>
          <p:cNvPr id="47106" name="Rectangle 3"/>
          <p:cNvSpPr>
            <a:spLocks noGrp="1" noChangeArrowheads="1"/>
          </p:cNvSpPr>
          <p:nvPr>
            <p:ph idx="1"/>
          </p:nvPr>
        </p:nvSpPr>
        <p:spPr>
          <a:xfrm>
            <a:off x="381000" y="1600200"/>
            <a:ext cx="8458200" cy="4495800"/>
          </a:xfrm>
        </p:spPr>
        <p:txBody>
          <a:bodyPr/>
          <a:lstStyle/>
          <a:p>
            <a:r>
              <a:rPr lang="en-US" sz="3000" b="1" dirty="0" smtClean="0"/>
              <a:t>Quality</a:t>
            </a:r>
            <a:r>
              <a:rPr lang="en-US" sz="3000" dirty="0" smtClean="0"/>
              <a:t> – conformance to mutually agreed-upon requirements</a:t>
            </a:r>
          </a:p>
          <a:p>
            <a:r>
              <a:rPr lang="en-US" sz="3000" dirty="0" smtClean="0"/>
              <a:t>Important to match quality levels of buyers and sellers in the supply chain</a:t>
            </a:r>
          </a:p>
          <a:p>
            <a:r>
              <a:rPr lang="en-US" sz="3000" dirty="0" smtClean="0"/>
              <a:t>Vendors are expected to have quality programs/practices </a:t>
            </a:r>
          </a:p>
          <a:p>
            <a:pPr lvl="1"/>
            <a:r>
              <a:rPr lang="en-US" sz="2600" dirty="0" smtClean="0"/>
              <a:t>ISO 9000</a:t>
            </a:r>
          </a:p>
          <a:p>
            <a:pPr lvl="1"/>
            <a:r>
              <a:rPr lang="en-US" sz="2600" dirty="0" smtClean="0"/>
              <a:t>Six Sigma</a:t>
            </a:r>
          </a:p>
          <a:p>
            <a:pPr lvl="1"/>
            <a:r>
              <a:rPr lang="en-US" sz="2600" dirty="0" smtClean="0"/>
              <a:t>Lean Six Sigma</a:t>
            </a:r>
          </a:p>
        </p:txBody>
      </p:sp>
      <p:sp>
        <p:nvSpPr>
          <p:cNvPr id="4710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4DAE6ED3-03FB-4D95-BB06-EF9C2FD62E9E}" type="slidenum">
              <a:rPr lang="en-US"/>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1219200" y="274638"/>
            <a:ext cx="7620000" cy="1143000"/>
          </a:xfrm>
        </p:spPr>
        <p:txBody>
          <a:bodyPr/>
          <a:lstStyle/>
          <a:p>
            <a:r>
              <a:rPr lang="en-US" sz="4000" dirty="0" smtClean="0"/>
              <a:t>Quality Issues in Procurement</a:t>
            </a:r>
          </a:p>
        </p:txBody>
      </p:sp>
      <p:sp>
        <p:nvSpPr>
          <p:cNvPr id="237571" name="Rectangle 3"/>
          <p:cNvSpPr>
            <a:spLocks noGrp="1" noChangeArrowheads="1"/>
          </p:cNvSpPr>
          <p:nvPr>
            <p:ph idx="1"/>
          </p:nvPr>
        </p:nvSpPr>
        <p:spPr>
          <a:xfrm>
            <a:off x="457200" y="1600200"/>
            <a:ext cx="8534400" cy="4495800"/>
          </a:xfrm>
        </p:spPr>
        <p:txBody>
          <a:bodyPr rtlCol="0">
            <a:normAutofit lnSpcReduction="10000"/>
          </a:bodyPr>
          <a:lstStyle/>
          <a:p>
            <a:pPr fontAlgn="auto">
              <a:spcAft>
                <a:spcPts val="0"/>
              </a:spcAft>
              <a:defRPr/>
            </a:pPr>
            <a:r>
              <a:rPr lang="en-US" sz="3000" dirty="0" smtClean="0"/>
              <a:t>Malcolm Baldrige National Quality Award</a:t>
            </a:r>
          </a:p>
          <a:p>
            <a:pPr lvl="1" fontAlgn="auto">
              <a:spcAft>
                <a:spcPts val="0"/>
              </a:spcAft>
              <a:defRPr/>
            </a:pPr>
            <a:r>
              <a:rPr lang="en-US" dirty="0" smtClean="0"/>
              <a:t>Quality related initiative to recognize U.S. organizations for achievement in quality and performance</a:t>
            </a:r>
          </a:p>
          <a:p>
            <a:pPr lvl="1" fontAlgn="auto">
              <a:spcAft>
                <a:spcPts val="0"/>
              </a:spcAft>
              <a:defRPr/>
            </a:pPr>
            <a:r>
              <a:rPr lang="en-US" dirty="0" smtClean="0"/>
              <a:t>Eligibility now includes manufacturers, services, small businesses, health care and educational institutions</a:t>
            </a:r>
          </a:p>
          <a:p>
            <a:pPr lvl="1" fontAlgn="auto">
              <a:spcAft>
                <a:spcPts val="0"/>
              </a:spcAft>
              <a:defRPr/>
            </a:pPr>
            <a:r>
              <a:rPr lang="en-US" dirty="0" smtClean="0"/>
              <a:t>Restricted to U.S. headquartered organizations</a:t>
            </a:r>
          </a:p>
          <a:p>
            <a:pPr lvl="1" fontAlgn="auto">
              <a:spcAft>
                <a:spcPts val="0"/>
              </a:spcAft>
              <a:defRPr/>
            </a:pPr>
            <a:r>
              <a:rPr lang="en-US" dirty="0" smtClean="0"/>
              <a:t>Interested parties submit a formal application that is evaluated by a committee </a:t>
            </a:r>
          </a:p>
          <a:p>
            <a:pPr lvl="1" fontAlgn="auto">
              <a:spcAft>
                <a:spcPts val="0"/>
              </a:spcAft>
              <a:buFont typeface="Arial" pitchFamily="34" charset="0"/>
              <a:buNone/>
              <a:defRPr/>
            </a:pPr>
            <a:endParaRPr lang="en-US" sz="2200" dirty="0" smtClean="0"/>
          </a:p>
        </p:txBody>
      </p:sp>
      <p:sp>
        <p:nvSpPr>
          <p:cNvPr id="4915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30CF3518-6CC4-46B4-9F7D-F821614775B6}" type="slidenum">
              <a:rPr lang="en-US"/>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295400" y="228600"/>
            <a:ext cx="7391400" cy="1143000"/>
          </a:xfrm>
        </p:spPr>
        <p:txBody>
          <a:bodyPr/>
          <a:lstStyle/>
          <a:p>
            <a:r>
              <a:rPr lang="en-US" sz="4000" dirty="0" smtClean="0"/>
              <a:t>Global Procurement (Sourcing)</a:t>
            </a:r>
          </a:p>
        </p:txBody>
      </p:sp>
      <p:sp>
        <p:nvSpPr>
          <p:cNvPr id="51202" name="Rectangle 3"/>
          <p:cNvSpPr>
            <a:spLocks noGrp="1" noChangeArrowheads="1"/>
          </p:cNvSpPr>
          <p:nvPr>
            <p:ph idx="1"/>
          </p:nvPr>
        </p:nvSpPr>
        <p:spPr>
          <a:xfrm>
            <a:off x="457200" y="1600200"/>
            <a:ext cx="8229600" cy="4495800"/>
          </a:xfrm>
        </p:spPr>
        <p:txBody>
          <a:bodyPr/>
          <a:lstStyle/>
          <a:p>
            <a:r>
              <a:rPr lang="en-US" sz="3000" smtClean="0"/>
              <a:t>Refers to buying components and inputs anywhere in the world</a:t>
            </a:r>
          </a:p>
          <a:p>
            <a:r>
              <a:rPr lang="en-US" sz="3000" smtClean="0"/>
              <a:t>Driven by:</a:t>
            </a:r>
          </a:p>
          <a:p>
            <a:pPr lvl="1"/>
            <a:r>
              <a:rPr lang="en-US" smtClean="0"/>
              <a:t>Factor-input strategy (organization is seeking low-cost or high-quality)</a:t>
            </a:r>
          </a:p>
          <a:p>
            <a:pPr lvl="1"/>
            <a:r>
              <a:rPr lang="en-US" smtClean="0"/>
              <a:t>Market access strategy (organization is sourcing in markets where it plans to do significant business)</a:t>
            </a:r>
          </a:p>
        </p:txBody>
      </p:sp>
      <p:sp>
        <p:nvSpPr>
          <p:cNvPr id="5120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2D648CAC-D28D-4F80-AA1C-D303424D2739}" type="slidenum">
              <a:rPr lang="en-US"/>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sz="4000" smtClean="0"/>
              <a:t>Learning Objectives</a:t>
            </a:r>
          </a:p>
        </p:txBody>
      </p:sp>
      <p:sp>
        <p:nvSpPr>
          <p:cNvPr id="3075" name="Rectangle 3"/>
          <p:cNvSpPr>
            <a:spLocks noGrp="1" noChangeArrowheads="1"/>
          </p:cNvSpPr>
          <p:nvPr>
            <p:ph idx="1"/>
          </p:nvPr>
        </p:nvSpPr>
        <p:spPr>
          <a:xfrm>
            <a:off x="457200" y="1600200"/>
            <a:ext cx="8382000" cy="4525963"/>
          </a:xfrm>
        </p:spPr>
        <p:txBody>
          <a:bodyPr/>
          <a:lstStyle/>
          <a:p>
            <a:r>
              <a:rPr lang="en-US" sz="2800" smtClean="0"/>
              <a:t>To understand the relationship between supply management and logistics</a:t>
            </a:r>
          </a:p>
          <a:p>
            <a:r>
              <a:rPr lang="en-US" sz="2800" smtClean="0"/>
              <a:t>To understand steps in selecting a supplier</a:t>
            </a:r>
          </a:p>
          <a:p>
            <a:r>
              <a:rPr lang="en-US" sz="2800" smtClean="0"/>
              <a:t>To recognize the potential of e-procurement</a:t>
            </a:r>
          </a:p>
          <a:p>
            <a:r>
              <a:rPr lang="en-US" sz="2800" smtClean="0"/>
              <a:t>To learn about quality programs</a:t>
            </a:r>
          </a:p>
          <a:p>
            <a:pPr>
              <a:buFont typeface="Monotype Sorts" pitchFamily="2" charset="2"/>
              <a:buNone/>
            </a:pPr>
            <a:endParaRPr lang="en-US" smtClean="0"/>
          </a:p>
        </p:txBody>
      </p:sp>
      <p:sp>
        <p:nvSpPr>
          <p:cNvPr id="3076" name="Footer Placeholder 4"/>
          <p:cNvSpPr>
            <a:spLocks noGrp="1"/>
          </p:cNvSpPr>
          <p:nvPr>
            <p:ph type="ftr" sz="quarter" idx="10"/>
          </p:nvPr>
        </p:nvSpPr>
        <p:spPr>
          <a:noFill/>
        </p:spPr>
        <p:txBody>
          <a:bodyPr/>
          <a:lstStyle/>
          <a:p>
            <a:r>
              <a:rPr lang="en-US" smtClean="0"/>
              <a:t>© 2008 Prentice Hall</a:t>
            </a:r>
          </a:p>
        </p:txBody>
      </p:sp>
      <p:sp>
        <p:nvSpPr>
          <p:cNvPr id="3077" name="Slide Number Placeholder 5"/>
          <p:cNvSpPr>
            <a:spLocks noGrp="1"/>
          </p:cNvSpPr>
          <p:nvPr>
            <p:ph type="sldNum" sz="quarter" idx="11"/>
          </p:nvPr>
        </p:nvSpPr>
        <p:spPr>
          <a:noFill/>
        </p:spPr>
        <p:txBody>
          <a:bodyPr/>
          <a:lstStyle/>
          <a:p>
            <a:r>
              <a:rPr lang="en-US" smtClean="0"/>
              <a:t>11-</a:t>
            </a:r>
            <a:fld id="{B4B4F804-9DA0-4A9E-8168-E31D80B8D103}" type="slidenum">
              <a:rPr lang="en-US" smtClean="0"/>
              <a:pPr/>
              <a:t>2</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3347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219200" y="274638"/>
            <a:ext cx="7620000" cy="1143000"/>
          </a:xfrm>
        </p:spPr>
        <p:txBody>
          <a:bodyPr/>
          <a:lstStyle/>
          <a:p>
            <a:r>
              <a:rPr lang="en-US" sz="4000" dirty="0" smtClean="0"/>
              <a:t>Global Procurement (Sourcing)</a:t>
            </a:r>
          </a:p>
        </p:txBody>
      </p:sp>
      <p:sp>
        <p:nvSpPr>
          <p:cNvPr id="53250" name="Rectangle 3"/>
          <p:cNvSpPr>
            <a:spLocks noGrp="1" noChangeArrowheads="1"/>
          </p:cNvSpPr>
          <p:nvPr>
            <p:ph idx="1"/>
          </p:nvPr>
        </p:nvSpPr>
        <p:spPr>
          <a:xfrm>
            <a:off x="304800" y="1600200"/>
            <a:ext cx="8382000" cy="4495800"/>
          </a:xfrm>
        </p:spPr>
        <p:txBody>
          <a:bodyPr/>
          <a:lstStyle/>
          <a:p>
            <a:r>
              <a:rPr lang="en-US" sz="3000" dirty="0" smtClean="0"/>
              <a:t>Components of Global Sourcing Development model:</a:t>
            </a:r>
          </a:p>
          <a:p>
            <a:pPr lvl="1"/>
            <a:r>
              <a:rPr lang="en-US" sz="2600" dirty="0" smtClean="0"/>
              <a:t>Planning </a:t>
            </a:r>
          </a:p>
          <a:p>
            <a:pPr lvl="1"/>
            <a:r>
              <a:rPr lang="en-US" sz="2600" dirty="0" smtClean="0"/>
              <a:t>Specification</a:t>
            </a:r>
          </a:p>
          <a:p>
            <a:pPr lvl="1"/>
            <a:r>
              <a:rPr lang="en-US" sz="2600" dirty="0" smtClean="0"/>
              <a:t>Evaluation</a:t>
            </a:r>
          </a:p>
          <a:p>
            <a:pPr lvl="1"/>
            <a:r>
              <a:rPr lang="en-US" sz="2600" dirty="0" smtClean="0"/>
              <a:t>Relationship management</a:t>
            </a:r>
          </a:p>
          <a:p>
            <a:pPr lvl="1"/>
            <a:r>
              <a:rPr lang="en-US" sz="2600" dirty="0" smtClean="0"/>
              <a:t>Transportation and holding costs</a:t>
            </a:r>
          </a:p>
          <a:p>
            <a:pPr lvl="1"/>
            <a:r>
              <a:rPr lang="en-US" sz="2600" dirty="0" smtClean="0"/>
              <a:t>Implementation</a:t>
            </a:r>
          </a:p>
          <a:p>
            <a:pPr lvl="1"/>
            <a:r>
              <a:rPr lang="en-US" sz="2600" dirty="0" smtClean="0"/>
              <a:t>Monitoring and improving</a:t>
            </a:r>
          </a:p>
        </p:txBody>
      </p:sp>
      <p:sp>
        <p:nvSpPr>
          <p:cNvPr id="5325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5CBCC23F-48F9-4505-AD30-3C7557595258}" type="slidenum">
              <a:rPr lang="en-US"/>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1219200" y="228600"/>
            <a:ext cx="7620000" cy="1143000"/>
          </a:xfrm>
        </p:spPr>
        <p:txBody>
          <a:bodyPr/>
          <a:lstStyle/>
          <a:p>
            <a:r>
              <a:rPr lang="en-US" sz="4000" dirty="0" smtClean="0"/>
              <a:t>Global Procurement (Sourcing)</a:t>
            </a:r>
          </a:p>
        </p:txBody>
      </p:sp>
      <p:sp>
        <p:nvSpPr>
          <p:cNvPr id="237571" name="Rectangle 3"/>
          <p:cNvSpPr>
            <a:spLocks noGrp="1" noChangeArrowheads="1"/>
          </p:cNvSpPr>
          <p:nvPr>
            <p:ph idx="1"/>
          </p:nvPr>
        </p:nvSpPr>
        <p:spPr>
          <a:xfrm>
            <a:off x="228600" y="1600200"/>
            <a:ext cx="8686800" cy="4724400"/>
          </a:xfrm>
        </p:spPr>
        <p:txBody>
          <a:bodyPr rtlCol="0">
            <a:normAutofit fontScale="92500" lnSpcReduction="10000"/>
          </a:bodyPr>
          <a:lstStyle/>
          <a:p>
            <a:pPr fontAlgn="auto">
              <a:spcAft>
                <a:spcPts val="0"/>
              </a:spcAft>
              <a:defRPr/>
            </a:pPr>
            <a:r>
              <a:rPr lang="en-US" sz="3000" dirty="0" smtClean="0"/>
              <a:t>Challenges in establishing a successful global sourcing strategy include understanding hidden costs as supply bases are expanded</a:t>
            </a:r>
          </a:p>
          <a:p>
            <a:pPr fontAlgn="auto">
              <a:spcAft>
                <a:spcPts val="0"/>
              </a:spcAft>
              <a:defRPr/>
            </a:pPr>
            <a:r>
              <a:rPr lang="en-US" sz="3000" dirty="0" smtClean="0"/>
              <a:t>Examples of hidden costs:</a:t>
            </a:r>
          </a:p>
          <a:p>
            <a:pPr lvl="1" fontAlgn="auto">
              <a:spcAft>
                <a:spcPts val="0"/>
              </a:spcAft>
              <a:defRPr/>
            </a:pPr>
            <a:r>
              <a:rPr lang="en-US" sz="2600" dirty="0" smtClean="0"/>
              <a:t>Increased costs of dealing with suppliers outside the domestic market</a:t>
            </a:r>
          </a:p>
          <a:p>
            <a:pPr lvl="1" fontAlgn="auto">
              <a:spcAft>
                <a:spcPts val="0"/>
              </a:spcAft>
              <a:defRPr/>
            </a:pPr>
            <a:r>
              <a:rPr lang="en-US" sz="2600" dirty="0" smtClean="0"/>
              <a:t>Duty and tariff changes that occur over supply agreement life</a:t>
            </a:r>
          </a:p>
          <a:p>
            <a:pPr lvl="1" fontAlgn="auto">
              <a:spcAft>
                <a:spcPts val="0"/>
              </a:spcAft>
              <a:defRPr/>
            </a:pPr>
            <a:r>
              <a:rPr lang="en-US" sz="2600" dirty="0" smtClean="0"/>
              <a:t>Increased inventory-related costs associated with global supply chains</a:t>
            </a:r>
          </a:p>
          <a:p>
            <a:pPr lvl="1" fontAlgn="auto">
              <a:spcAft>
                <a:spcPts val="0"/>
              </a:spcAft>
              <a:defRPr/>
            </a:pPr>
            <a:r>
              <a:rPr lang="en-US" sz="2600" dirty="0" smtClean="0"/>
              <a:t>Rising levels of logistics cost volatility (e.g. ocean freight rates)</a:t>
            </a:r>
          </a:p>
        </p:txBody>
      </p:sp>
      <p:sp>
        <p:nvSpPr>
          <p:cNvPr id="5" name="Slide Number Placeholder 5"/>
          <p:cNvSpPr>
            <a:spLocks noGrp="1"/>
          </p:cNvSpPr>
          <p:nvPr>
            <p:ph type="sldNum" sz="quarter" idx="11"/>
          </p:nvPr>
        </p:nvSpPr>
        <p:spPr/>
        <p:txBody>
          <a:bodyPr/>
          <a:lstStyle/>
          <a:p>
            <a:pPr>
              <a:defRPr/>
            </a:pPr>
            <a:r>
              <a:rPr lang="en-US"/>
              <a:t>6-</a:t>
            </a:r>
            <a:fld id="{B4B3B6B4-E4FA-4010-8B32-D6C53E2F84F0}" type="slidenum">
              <a:rPr lang="en-US"/>
              <a:pPr>
                <a:defRPr/>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smtClean="0"/>
              <a:t>E-Procurement</a:t>
            </a:r>
          </a:p>
        </p:txBody>
      </p:sp>
      <p:sp>
        <p:nvSpPr>
          <p:cNvPr id="12291" name="Rectangle 3"/>
          <p:cNvSpPr>
            <a:spLocks noGrp="1" noChangeArrowheads="1"/>
          </p:cNvSpPr>
          <p:nvPr>
            <p:ph idx="1"/>
          </p:nvPr>
        </p:nvSpPr>
        <p:spPr/>
        <p:txBody>
          <a:bodyPr/>
          <a:lstStyle/>
          <a:p>
            <a:r>
              <a:rPr lang="en-US" smtClean="0"/>
              <a:t>E-procurement is the business-to-business purchase of supplies and services via the Internet</a:t>
            </a:r>
          </a:p>
          <a:p>
            <a:r>
              <a:rPr lang="en-US" smtClean="0"/>
              <a:t>Procurement cards</a:t>
            </a:r>
          </a:p>
        </p:txBody>
      </p:sp>
      <p:sp>
        <p:nvSpPr>
          <p:cNvPr id="12292" name="Footer Placeholder 4"/>
          <p:cNvSpPr>
            <a:spLocks noGrp="1"/>
          </p:cNvSpPr>
          <p:nvPr>
            <p:ph type="ftr" sz="quarter" idx="10"/>
          </p:nvPr>
        </p:nvSpPr>
        <p:spPr>
          <a:noFill/>
        </p:spPr>
        <p:txBody>
          <a:bodyPr/>
          <a:lstStyle/>
          <a:p>
            <a:r>
              <a:rPr lang="en-US" smtClean="0"/>
              <a:t>© 2008 Prentice Hall</a:t>
            </a:r>
          </a:p>
        </p:txBody>
      </p:sp>
      <p:sp>
        <p:nvSpPr>
          <p:cNvPr id="12293" name="Slide Number Placeholder 5"/>
          <p:cNvSpPr>
            <a:spLocks noGrp="1"/>
          </p:cNvSpPr>
          <p:nvPr>
            <p:ph type="sldNum" sz="quarter" idx="11"/>
          </p:nvPr>
        </p:nvSpPr>
        <p:spPr>
          <a:noFill/>
        </p:spPr>
        <p:txBody>
          <a:bodyPr/>
          <a:lstStyle/>
          <a:p>
            <a:r>
              <a:rPr lang="en-US" smtClean="0"/>
              <a:t>11-</a:t>
            </a:r>
            <a:fld id="{734FD272-7748-4513-8538-5B239987B31C}" type="slidenum">
              <a:rPr lang="en-US" smtClean="0"/>
              <a:pPr/>
              <a:t>22</a:t>
            </a:fld>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304800" y="274638"/>
            <a:ext cx="8534400" cy="1143000"/>
          </a:xfrm>
        </p:spPr>
        <p:txBody>
          <a:bodyPr/>
          <a:lstStyle/>
          <a:p>
            <a:r>
              <a:rPr lang="en-US" sz="4000" dirty="0" smtClean="0"/>
              <a:t>Investment Recovery</a:t>
            </a:r>
          </a:p>
        </p:txBody>
      </p:sp>
      <p:sp>
        <p:nvSpPr>
          <p:cNvPr id="57346" name="Rectangle 3"/>
          <p:cNvSpPr>
            <a:spLocks noGrp="1" noChangeArrowheads="1"/>
          </p:cNvSpPr>
          <p:nvPr>
            <p:ph idx="1"/>
          </p:nvPr>
        </p:nvSpPr>
        <p:spPr>
          <a:xfrm>
            <a:off x="457200" y="1600200"/>
            <a:ext cx="8229600" cy="4495800"/>
          </a:xfrm>
        </p:spPr>
        <p:txBody>
          <a:bodyPr/>
          <a:lstStyle/>
          <a:p>
            <a:r>
              <a:rPr lang="en-US" sz="3000" smtClean="0"/>
              <a:t>Identifies opportunities to recover revenues or reduce costs associated with:</a:t>
            </a:r>
          </a:p>
          <a:p>
            <a:pPr lvl="1"/>
            <a:r>
              <a:rPr lang="en-US" smtClean="0"/>
              <a:t>Scrap</a:t>
            </a:r>
          </a:p>
          <a:p>
            <a:pPr lvl="1"/>
            <a:r>
              <a:rPr lang="en-US" smtClean="0"/>
              <a:t>Surplus</a:t>
            </a:r>
          </a:p>
          <a:p>
            <a:pPr lvl="1"/>
            <a:r>
              <a:rPr lang="en-US" smtClean="0"/>
              <a:t>Obsolete</a:t>
            </a:r>
          </a:p>
          <a:p>
            <a:pPr lvl="1"/>
            <a:r>
              <a:rPr lang="en-US" smtClean="0"/>
              <a:t>Waste materials</a:t>
            </a:r>
          </a:p>
          <a:p>
            <a:r>
              <a:rPr lang="en-US" sz="3000" smtClean="0"/>
              <a:t>Often the responsibility of the procurement manager</a:t>
            </a:r>
          </a:p>
          <a:p>
            <a:endParaRPr lang="en-US" sz="3000" smtClean="0"/>
          </a:p>
        </p:txBody>
      </p:sp>
      <p:sp>
        <p:nvSpPr>
          <p:cNvPr id="5734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48BE5DD-C9FC-4402-87DE-C20C417D8DD3}" type="slidenum">
              <a:rPr lang="en-US"/>
              <a:pPr>
                <a:defRPr/>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1676400" y="228600"/>
            <a:ext cx="7162800" cy="1143000"/>
          </a:xfrm>
        </p:spPr>
        <p:txBody>
          <a:bodyPr/>
          <a:lstStyle/>
          <a:p>
            <a:r>
              <a:rPr lang="en-US" sz="4000" dirty="0" smtClean="0"/>
              <a:t>Socially Responsible Procurement</a:t>
            </a:r>
          </a:p>
        </p:txBody>
      </p:sp>
      <p:sp>
        <p:nvSpPr>
          <p:cNvPr id="237571" name="Rectangle 3"/>
          <p:cNvSpPr>
            <a:spLocks noGrp="1" noChangeArrowheads="1"/>
          </p:cNvSpPr>
          <p:nvPr>
            <p:ph idx="1"/>
          </p:nvPr>
        </p:nvSpPr>
        <p:spPr>
          <a:xfrm>
            <a:off x="457200" y="1600200"/>
            <a:ext cx="8229600" cy="4495800"/>
          </a:xfrm>
        </p:spPr>
        <p:txBody>
          <a:bodyPr rtlCol="0">
            <a:normAutofit lnSpcReduction="10000"/>
          </a:bodyPr>
          <a:lstStyle/>
          <a:p>
            <a:pPr fontAlgn="auto">
              <a:spcAft>
                <a:spcPts val="0"/>
              </a:spcAft>
              <a:defRPr/>
            </a:pPr>
            <a:r>
              <a:rPr lang="en-US" sz="3000" b="1" dirty="0" smtClean="0"/>
              <a:t>Socially responsible procurement </a:t>
            </a:r>
            <a:r>
              <a:rPr lang="en-US" sz="3000" dirty="0" smtClean="0"/>
              <a:t>refers to “procurement activities that meet the ethical and discretionary responsibilities expected by society.”</a:t>
            </a:r>
          </a:p>
          <a:p>
            <a:pPr fontAlgn="auto">
              <a:spcAft>
                <a:spcPts val="0"/>
              </a:spcAft>
              <a:defRPr/>
            </a:pPr>
            <a:endParaRPr lang="en-US" sz="3000" dirty="0" smtClean="0"/>
          </a:p>
          <a:p>
            <a:pPr fontAlgn="auto">
              <a:spcAft>
                <a:spcPts val="0"/>
              </a:spcAft>
              <a:defRPr/>
            </a:pPr>
            <a:endParaRPr lang="en-US" sz="3000" dirty="0" smtClean="0"/>
          </a:p>
          <a:p>
            <a:pPr fontAlgn="auto">
              <a:spcAft>
                <a:spcPts val="0"/>
              </a:spcAft>
              <a:defRPr/>
            </a:pPr>
            <a:endParaRPr lang="en-US" sz="3000" dirty="0" smtClean="0"/>
          </a:p>
          <a:p>
            <a:pPr fontAlgn="auto">
              <a:spcAft>
                <a:spcPts val="0"/>
              </a:spcAft>
              <a:buFont typeface="Arial" pitchFamily="34" charset="0"/>
              <a:buNone/>
              <a:defRPr/>
            </a:pPr>
            <a:endParaRPr lang="en-US" sz="3000" dirty="0" smtClean="0"/>
          </a:p>
          <a:p>
            <a:pPr marL="1588" indent="-1588" fontAlgn="auto">
              <a:spcAft>
                <a:spcPts val="0"/>
              </a:spcAft>
              <a:buFont typeface="Arial" pitchFamily="34" charset="0"/>
              <a:buNone/>
              <a:defRPr/>
            </a:pPr>
            <a:r>
              <a:rPr lang="en-US" sz="1800" i="1" dirty="0" smtClean="0"/>
              <a:t>Source:  Craig R. Carter and Marianne M. Jennings, Journal of Business Logistics</a:t>
            </a:r>
          </a:p>
        </p:txBody>
      </p:sp>
      <p:sp>
        <p:nvSpPr>
          <p:cNvPr id="5939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4577189-4696-4D77-9DBA-FF1810CA4FDC}" type="slidenum">
              <a:rPr lang="en-US"/>
              <a:pPr>
                <a:defRPr/>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1371600" y="274638"/>
            <a:ext cx="7467600" cy="1143000"/>
          </a:xfrm>
        </p:spPr>
        <p:txBody>
          <a:bodyPr/>
          <a:lstStyle/>
          <a:p>
            <a:r>
              <a:rPr lang="en-US" sz="4000" dirty="0" smtClean="0"/>
              <a:t>Socially Responsible Procurement</a:t>
            </a:r>
          </a:p>
        </p:txBody>
      </p:sp>
      <p:sp>
        <p:nvSpPr>
          <p:cNvPr id="61442" name="Rectangle 3"/>
          <p:cNvSpPr>
            <a:spLocks noGrp="1" noChangeArrowheads="1"/>
          </p:cNvSpPr>
          <p:nvPr>
            <p:ph idx="1"/>
          </p:nvPr>
        </p:nvSpPr>
        <p:spPr>
          <a:xfrm>
            <a:off x="457200" y="1600200"/>
            <a:ext cx="8229600" cy="4495800"/>
          </a:xfrm>
        </p:spPr>
        <p:txBody>
          <a:bodyPr/>
          <a:lstStyle/>
          <a:p>
            <a:r>
              <a:rPr lang="en-US" smtClean="0"/>
              <a:t>Five dimensions include:</a:t>
            </a:r>
          </a:p>
          <a:p>
            <a:pPr lvl="1"/>
            <a:r>
              <a:rPr lang="en-US" sz="3200" smtClean="0"/>
              <a:t>Diversity</a:t>
            </a:r>
          </a:p>
          <a:p>
            <a:pPr lvl="1"/>
            <a:r>
              <a:rPr lang="en-US" sz="3200" smtClean="0"/>
              <a:t>The environment</a:t>
            </a:r>
          </a:p>
          <a:p>
            <a:pPr lvl="1"/>
            <a:r>
              <a:rPr lang="en-US" sz="3200" smtClean="0"/>
              <a:t>Human rights</a:t>
            </a:r>
          </a:p>
          <a:p>
            <a:pPr lvl="1"/>
            <a:r>
              <a:rPr lang="en-US" sz="3200" smtClean="0"/>
              <a:t>Philanthropy</a:t>
            </a:r>
          </a:p>
          <a:p>
            <a:pPr lvl="1"/>
            <a:r>
              <a:rPr lang="en-US" sz="3200" smtClean="0"/>
              <a:t>Safety</a:t>
            </a:r>
            <a:endParaRPr lang="en-US" sz="3600" smtClean="0"/>
          </a:p>
        </p:txBody>
      </p:sp>
      <p:sp>
        <p:nvSpPr>
          <p:cNvPr id="6144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39347EB9-84BA-4997-9D4A-0CF051B4E9CC}" type="slidenum">
              <a:rPr lang="en-US"/>
              <a:pPr>
                <a:defRPr/>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1524000" y="274638"/>
            <a:ext cx="7315200" cy="944562"/>
          </a:xfrm>
        </p:spPr>
        <p:txBody>
          <a:bodyPr/>
          <a:lstStyle/>
          <a:p>
            <a:r>
              <a:rPr lang="en-US" sz="4000" dirty="0" smtClean="0"/>
              <a:t>Socially Responsible Procurement</a:t>
            </a:r>
          </a:p>
        </p:txBody>
      </p:sp>
      <p:sp>
        <p:nvSpPr>
          <p:cNvPr id="237571" name="Rectangle 3"/>
          <p:cNvSpPr>
            <a:spLocks noGrp="1" noChangeArrowheads="1"/>
          </p:cNvSpPr>
          <p:nvPr>
            <p:ph idx="1"/>
          </p:nvPr>
        </p:nvSpPr>
        <p:spPr>
          <a:xfrm>
            <a:off x="381000" y="1600200"/>
            <a:ext cx="8458200" cy="4495800"/>
          </a:xfrm>
        </p:spPr>
        <p:txBody>
          <a:bodyPr rtlCol="0">
            <a:normAutofit fontScale="85000" lnSpcReduction="20000"/>
          </a:bodyPr>
          <a:lstStyle/>
          <a:p>
            <a:pPr fontAlgn="auto">
              <a:spcAft>
                <a:spcPts val="0"/>
              </a:spcAft>
              <a:defRPr/>
            </a:pPr>
            <a:r>
              <a:rPr lang="en-US" sz="3500" dirty="0" smtClean="0"/>
              <a:t>Ethical considerations</a:t>
            </a:r>
          </a:p>
          <a:p>
            <a:pPr lvl="1" fontAlgn="auto">
              <a:spcAft>
                <a:spcPts val="0"/>
              </a:spcAft>
              <a:defRPr/>
            </a:pPr>
            <a:r>
              <a:rPr lang="en-US" dirty="0" smtClean="0"/>
              <a:t>“win at all costs” philosophy can exacerbate unethical behavior</a:t>
            </a:r>
          </a:p>
          <a:p>
            <a:pPr fontAlgn="auto">
              <a:spcAft>
                <a:spcPts val="0"/>
              </a:spcAft>
              <a:defRPr/>
            </a:pPr>
            <a:r>
              <a:rPr lang="en-US" dirty="0" smtClean="0"/>
              <a:t>Areas of ethical concern in procurement:</a:t>
            </a:r>
          </a:p>
          <a:p>
            <a:pPr lvl="1" fontAlgn="auto">
              <a:spcAft>
                <a:spcPts val="0"/>
              </a:spcAft>
              <a:defRPr/>
            </a:pPr>
            <a:r>
              <a:rPr lang="en-US" dirty="0" smtClean="0"/>
              <a:t>Gift giving and receiving</a:t>
            </a:r>
          </a:p>
          <a:p>
            <a:pPr lvl="1" fontAlgn="auto">
              <a:spcAft>
                <a:spcPts val="0"/>
              </a:spcAft>
              <a:defRPr/>
            </a:pPr>
            <a:r>
              <a:rPr lang="en-US" dirty="0" smtClean="0"/>
              <a:t>Bribes and kickbacks</a:t>
            </a:r>
          </a:p>
          <a:p>
            <a:pPr lvl="1" fontAlgn="auto">
              <a:spcAft>
                <a:spcPts val="0"/>
              </a:spcAft>
              <a:defRPr/>
            </a:pPr>
            <a:r>
              <a:rPr lang="en-US" dirty="0" smtClean="0"/>
              <a:t>Misuse of information</a:t>
            </a:r>
          </a:p>
          <a:p>
            <a:pPr lvl="1" fontAlgn="auto">
              <a:spcAft>
                <a:spcPts val="0"/>
              </a:spcAft>
              <a:defRPr/>
            </a:pPr>
            <a:r>
              <a:rPr lang="en-US" dirty="0" smtClean="0"/>
              <a:t>Improper methods of knowledge acquisition</a:t>
            </a:r>
          </a:p>
          <a:p>
            <a:pPr lvl="1" fontAlgn="auto">
              <a:spcAft>
                <a:spcPts val="0"/>
              </a:spcAft>
              <a:defRPr/>
            </a:pPr>
            <a:r>
              <a:rPr lang="en-US" dirty="0" smtClean="0"/>
              <a:t>Lying or misrepresentation of the truth</a:t>
            </a:r>
          </a:p>
          <a:p>
            <a:pPr lvl="1" fontAlgn="auto">
              <a:spcAft>
                <a:spcPts val="0"/>
              </a:spcAft>
              <a:defRPr/>
            </a:pPr>
            <a:r>
              <a:rPr lang="en-US" dirty="0" smtClean="0"/>
              <a:t>Product quality (lack of)</a:t>
            </a:r>
          </a:p>
          <a:p>
            <a:pPr lvl="1" fontAlgn="auto">
              <a:spcAft>
                <a:spcPts val="0"/>
              </a:spcAft>
              <a:defRPr/>
            </a:pPr>
            <a:r>
              <a:rPr lang="en-US" dirty="0" smtClean="0"/>
              <a:t>Misuse of company assets</a:t>
            </a:r>
          </a:p>
          <a:p>
            <a:pPr lvl="1" fontAlgn="auto">
              <a:spcAft>
                <a:spcPts val="0"/>
              </a:spcAft>
              <a:defRPr/>
            </a:pPr>
            <a:r>
              <a:rPr lang="en-US" dirty="0" smtClean="0"/>
              <a:t>Conflicts of interest</a:t>
            </a:r>
          </a:p>
        </p:txBody>
      </p:sp>
      <p:sp>
        <p:nvSpPr>
          <p:cNvPr id="5" name="Slide Number Placeholder 5"/>
          <p:cNvSpPr>
            <a:spLocks noGrp="1"/>
          </p:cNvSpPr>
          <p:nvPr>
            <p:ph type="sldNum" sz="quarter" idx="11"/>
          </p:nvPr>
        </p:nvSpPr>
        <p:spPr/>
        <p:txBody>
          <a:bodyPr/>
          <a:lstStyle/>
          <a:p>
            <a:pPr>
              <a:defRPr/>
            </a:pPr>
            <a:r>
              <a:rPr lang="en-US"/>
              <a:t>6-</a:t>
            </a:r>
            <a:fld id="{F860210F-AEFB-42E0-94D4-D9AC9DD46A89}" type="slidenum">
              <a:rPr lang="en-US"/>
              <a:pPr>
                <a:defRPr/>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smtClean="0"/>
              <a:t>Purchasing Ethics</a:t>
            </a:r>
          </a:p>
        </p:txBody>
      </p:sp>
      <p:sp>
        <p:nvSpPr>
          <p:cNvPr id="17411" name="Rectangle 3"/>
          <p:cNvSpPr>
            <a:spLocks noGrp="1" noChangeArrowheads="1"/>
          </p:cNvSpPr>
          <p:nvPr>
            <p:ph idx="1"/>
          </p:nvPr>
        </p:nvSpPr>
        <p:spPr/>
        <p:txBody>
          <a:bodyPr/>
          <a:lstStyle/>
          <a:p>
            <a:pPr>
              <a:lnSpc>
                <a:spcPct val="90000"/>
              </a:lnSpc>
            </a:pPr>
            <a:r>
              <a:rPr lang="en-US" smtClean="0"/>
              <a:t>Breaches of purchasing ethics include:</a:t>
            </a:r>
          </a:p>
          <a:p>
            <a:pPr lvl="1">
              <a:lnSpc>
                <a:spcPct val="90000"/>
              </a:lnSpc>
            </a:pPr>
            <a:r>
              <a:rPr lang="en-US" smtClean="0"/>
              <a:t>Accepting lavish gifts</a:t>
            </a:r>
          </a:p>
          <a:p>
            <a:pPr lvl="1">
              <a:lnSpc>
                <a:spcPct val="90000"/>
              </a:lnSpc>
            </a:pPr>
            <a:r>
              <a:rPr lang="en-US" smtClean="0"/>
              <a:t>Bribes</a:t>
            </a:r>
          </a:p>
          <a:p>
            <a:pPr lvl="1">
              <a:lnSpc>
                <a:spcPct val="90000"/>
              </a:lnSpc>
            </a:pPr>
            <a:r>
              <a:rPr lang="en-US" smtClean="0"/>
              <a:t>Kickbacks</a:t>
            </a:r>
          </a:p>
          <a:p>
            <a:pPr>
              <a:lnSpc>
                <a:spcPct val="90000"/>
              </a:lnSpc>
            </a:pPr>
            <a:r>
              <a:rPr lang="en-US" smtClean="0"/>
              <a:t>Areas of ethical concern:</a:t>
            </a:r>
          </a:p>
          <a:p>
            <a:pPr lvl="1">
              <a:lnSpc>
                <a:spcPct val="90000"/>
              </a:lnSpc>
            </a:pPr>
            <a:r>
              <a:rPr lang="en-US" smtClean="0"/>
              <a:t>Handling confidential information</a:t>
            </a:r>
          </a:p>
          <a:p>
            <a:pPr lvl="1">
              <a:lnSpc>
                <a:spcPct val="90000"/>
              </a:lnSpc>
            </a:pPr>
            <a:r>
              <a:rPr lang="en-US" smtClean="0"/>
              <a:t>Purchasing for one’s private use</a:t>
            </a:r>
          </a:p>
          <a:p>
            <a:pPr lvl="1">
              <a:lnSpc>
                <a:spcPct val="90000"/>
              </a:lnSpc>
            </a:pPr>
            <a:r>
              <a:rPr lang="en-US" smtClean="0"/>
              <a:t>Interfering with a legitimate bidding process</a:t>
            </a:r>
          </a:p>
          <a:p>
            <a:pPr lvl="1">
              <a:lnSpc>
                <a:spcPct val="90000"/>
              </a:lnSpc>
            </a:pPr>
            <a:r>
              <a:rPr lang="en-US" smtClean="0"/>
              <a:t>Conflicts of interest</a:t>
            </a:r>
          </a:p>
          <a:p>
            <a:pPr lvl="1">
              <a:lnSpc>
                <a:spcPct val="90000"/>
              </a:lnSpc>
            </a:pPr>
            <a:endParaRPr lang="en-US" smtClean="0"/>
          </a:p>
        </p:txBody>
      </p:sp>
      <p:sp>
        <p:nvSpPr>
          <p:cNvPr id="17412" name="Footer Placeholder 4"/>
          <p:cNvSpPr>
            <a:spLocks noGrp="1"/>
          </p:cNvSpPr>
          <p:nvPr>
            <p:ph type="ftr" sz="quarter" idx="10"/>
          </p:nvPr>
        </p:nvSpPr>
        <p:spPr>
          <a:noFill/>
        </p:spPr>
        <p:txBody>
          <a:bodyPr/>
          <a:lstStyle/>
          <a:p>
            <a:r>
              <a:rPr lang="en-US" smtClean="0"/>
              <a:t>© 2008 Prentice Hall</a:t>
            </a:r>
          </a:p>
        </p:txBody>
      </p:sp>
      <p:sp>
        <p:nvSpPr>
          <p:cNvPr id="17413" name="Slide Number Placeholder 5"/>
          <p:cNvSpPr>
            <a:spLocks noGrp="1"/>
          </p:cNvSpPr>
          <p:nvPr>
            <p:ph type="sldNum" sz="quarter" idx="11"/>
          </p:nvPr>
        </p:nvSpPr>
        <p:spPr>
          <a:noFill/>
        </p:spPr>
        <p:txBody>
          <a:bodyPr/>
          <a:lstStyle/>
          <a:p>
            <a:r>
              <a:rPr lang="en-US" smtClean="0"/>
              <a:t>11-</a:t>
            </a:r>
            <a:fld id="{20CEAC1A-F6D2-4CFA-A93A-E0717570EFC3}" type="slidenum">
              <a:rPr lang="en-US" smtClean="0"/>
              <a:pPr/>
              <a:t>27</a:t>
            </a:fld>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3733800"/>
          </a:xfrm>
        </p:spPr>
        <p:txBody>
          <a:bodyPr/>
          <a:lstStyle/>
          <a:p>
            <a:pPr eaLnBrk="1" hangingPunct="1">
              <a:lnSpc>
                <a:spcPct val="90000"/>
              </a:lnSpc>
              <a:spcBef>
                <a:spcPts val="0"/>
              </a:spcBef>
            </a:pPr>
            <a:r>
              <a:rPr lang="en-US" sz="2400" dirty="0" smtClean="0"/>
              <a:t>Project Evaluation &amp; Review Technique</a:t>
            </a:r>
          </a:p>
          <a:p>
            <a:pPr eaLnBrk="1" hangingPunct="1">
              <a:lnSpc>
                <a:spcPct val="90000"/>
              </a:lnSpc>
              <a:spcBef>
                <a:spcPts val="0"/>
              </a:spcBef>
            </a:pPr>
            <a:r>
              <a:rPr lang="en-US" sz="2400" dirty="0" smtClean="0"/>
              <a:t>Network consists of branches (arrows) &amp; nodes</a:t>
            </a:r>
          </a:p>
          <a:p>
            <a:pPr lvl="1" eaLnBrk="1" hangingPunct="1">
              <a:lnSpc>
                <a:spcPct val="90000"/>
              </a:lnSpc>
              <a:spcBef>
                <a:spcPts val="0"/>
              </a:spcBef>
            </a:pPr>
            <a:r>
              <a:rPr lang="en-US" sz="2000" dirty="0" smtClean="0"/>
              <a:t>Activity on arrows (AOA)</a:t>
            </a:r>
          </a:p>
          <a:p>
            <a:pPr lvl="1" eaLnBrk="1" hangingPunct="1">
              <a:lnSpc>
                <a:spcPct val="90000"/>
              </a:lnSpc>
              <a:spcBef>
                <a:spcPts val="0"/>
              </a:spcBef>
            </a:pPr>
            <a:r>
              <a:rPr lang="en-US" sz="2000" dirty="0" smtClean="0"/>
              <a:t>Activity on nodes (AON)</a:t>
            </a:r>
          </a:p>
          <a:p>
            <a:pPr eaLnBrk="1" hangingPunct="1">
              <a:lnSpc>
                <a:spcPct val="90000"/>
              </a:lnSpc>
              <a:spcBef>
                <a:spcPts val="0"/>
              </a:spcBef>
            </a:pPr>
            <a:r>
              <a:rPr lang="en-US" sz="2400" dirty="0" smtClean="0"/>
              <a:t>A path is a sequence of connected activities running from start to end node in network</a:t>
            </a:r>
          </a:p>
          <a:p>
            <a:pPr eaLnBrk="1" hangingPunct="1">
              <a:lnSpc>
                <a:spcPct val="90000"/>
              </a:lnSpc>
              <a:spcBef>
                <a:spcPts val="0"/>
              </a:spcBef>
            </a:pPr>
            <a:r>
              <a:rPr lang="en-US" sz="2400" dirty="0" smtClean="0"/>
              <a:t>The critical path is the path with the longest duration in the network</a:t>
            </a:r>
          </a:p>
          <a:p>
            <a:pPr eaLnBrk="1" hangingPunct="1">
              <a:lnSpc>
                <a:spcPct val="90000"/>
              </a:lnSpc>
              <a:spcBef>
                <a:spcPts val="0"/>
              </a:spcBef>
            </a:pPr>
            <a:r>
              <a:rPr lang="en-US" sz="2400" dirty="0" smtClean="0"/>
              <a:t>Project cannot be completed in less than the time of the critical path</a:t>
            </a:r>
          </a:p>
          <a:p>
            <a:pPr eaLnBrk="1" hangingPunct="1">
              <a:lnSpc>
                <a:spcPct val="90000"/>
              </a:lnSpc>
              <a:spcBef>
                <a:spcPts val="0"/>
              </a:spcBef>
            </a:pPr>
            <a:endParaRPr lang="en-US" sz="24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28</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PERT: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11-1 Easing</a:t>
            </a:r>
            <a:r>
              <a:rPr kumimoji="0" lang="en-US" sz="3600" b="0" i="0" u="none" strike="noStrike" kern="0" cap="none" spc="0" normalizeH="0" noProof="0" dirty="0" smtClean="0">
                <a:ln>
                  <a:noFill/>
                </a:ln>
                <a:solidFill>
                  <a:schemeClr val="bg1"/>
                </a:solidFill>
                <a:effectLst/>
                <a:uLnTx/>
                <a:uFillTx/>
                <a:latin typeface="+mj-lt"/>
                <a:ea typeface="+mj-ea"/>
                <a:cs typeface="+mj-cs"/>
              </a:rPr>
              <a:t> Ira’s Ire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29</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#1: Arrange the tasks shown in Exhibit 11-A in a network or PERT chart.</a:t>
            </a:r>
          </a:p>
          <a:p>
            <a:pPr eaLnBrk="1" hangingPunct="1">
              <a:lnSpc>
                <a:spcPct val="90000"/>
              </a:lnSpc>
              <a:buNone/>
            </a:pPr>
            <a:r>
              <a:rPr lang="en-US" sz="2000" dirty="0" smtClean="0"/>
              <a:t>#2: Determine the critical path. What is the least amount of time it takes between receipt of an order and its delivery to a customer?</a:t>
            </a:r>
          </a:p>
          <a:p>
            <a:pPr eaLnBrk="1" hangingPunct="1">
              <a:lnSpc>
                <a:spcPct val="90000"/>
              </a:lnSpc>
              <a:buNone/>
            </a:pPr>
            <a:r>
              <a:rPr lang="en-US" sz="2000" dirty="0" smtClean="0"/>
              <a:t>#3: Considering your answers to Questions 1 and 2, what areas of activity do you think Wood should look at first, assuming she wants to reduce order processing and delivery times? Why?</a:t>
            </a:r>
          </a:p>
          <a:p>
            <a:pPr eaLnBrk="1" hangingPunct="1">
              <a:lnSpc>
                <a:spcPct val="90000"/>
              </a:lnSpc>
              <a:buNone/>
            </a:pPr>
            <a:r>
              <a:rPr lang="en-US" sz="2000" dirty="0" smtClean="0"/>
              <a:t>#4: Now that she is a Californian ready for the race down the information superhighway, Wood wants to be able to impress Pollack in terms of her knowledge of current technology. Recently a sales representative from a warehouse equipment company called, trying to interest her in installing a “Star Wars-Robotic” order picker for the warehouse. Controlled by lasers and powered by magnetic levitation, the device can pick orders (task H) in 15 minutes, rather than 6 hours (.75 days), the current time. How valuable would such a device be for Wood? Why?</a:t>
            </a:r>
          </a:p>
        </p:txBody>
      </p:sp>
      <p:sp>
        <p:nvSpPr>
          <p:cNvPr id="7"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11-1 Easing</a:t>
            </a:r>
            <a:r>
              <a:rPr kumimoji="0" lang="en-US" sz="3600" b="0" i="0" u="none" strike="noStrike" kern="0" cap="none" spc="0" normalizeH="0" noProof="0" dirty="0" smtClean="0">
                <a:ln>
                  <a:noFill/>
                </a:ln>
                <a:solidFill>
                  <a:schemeClr val="bg1"/>
                </a:solidFill>
                <a:effectLst/>
                <a:uLnTx/>
                <a:uFillTx/>
                <a:latin typeface="+mj-lt"/>
                <a:ea typeface="+mj-ea"/>
                <a:cs typeface="+mj-cs"/>
              </a:rPr>
              <a:t> Ira’s Ire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19200" y="274638"/>
            <a:ext cx="7467600" cy="944562"/>
          </a:xfrm>
        </p:spPr>
        <p:txBody>
          <a:bodyPr/>
          <a:lstStyle/>
          <a:p>
            <a:r>
              <a:rPr lang="en-US" sz="4000" smtClean="0"/>
              <a:t>Procurement</a:t>
            </a:r>
          </a:p>
        </p:txBody>
      </p:sp>
      <p:sp>
        <p:nvSpPr>
          <p:cNvPr id="4099" name="Rectangle 3"/>
          <p:cNvSpPr>
            <a:spLocks noGrp="1" noChangeArrowheads="1"/>
          </p:cNvSpPr>
          <p:nvPr>
            <p:ph sz="half" idx="1"/>
          </p:nvPr>
        </p:nvSpPr>
        <p:spPr>
          <a:xfrm>
            <a:off x="228600" y="1600200"/>
            <a:ext cx="4191000" cy="4495800"/>
          </a:xfrm>
        </p:spPr>
        <p:txBody>
          <a:bodyPr/>
          <a:lstStyle/>
          <a:p>
            <a:r>
              <a:rPr lang="en-US" sz="3200" b="1" smtClean="0"/>
              <a:t>Key Terms</a:t>
            </a:r>
          </a:p>
          <a:p>
            <a:pPr lvl="1">
              <a:spcBef>
                <a:spcPts val="200"/>
              </a:spcBef>
            </a:pPr>
            <a:r>
              <a:rPr lang="en-US" sz="2800" smtClean="0"/>
              <a:t>Bribes</a:t>
            </a:r>
          </a:p>
          <a:p>
            <a:pPr lvl="1">
              <a:spcBef>
                <a:spcPts val="200"/>
              </a:spcBef>
            </a:pPr>
            <a:r>
              <a:rPr lang="en-US" sz="2800" smtClean="0"/>
              <a:t>E-procurement</a:t>
            </a:r>
          </a:p>
          <a:p>
            <a:pPr lvl="1">
              <a:spcBef>
                <a:spcPts val="200"/>
              </a:spcBef>
            </a:pPr>
            <a:r>
              <a:rPr lang="en-US" sz="2800" smtClean="0"/>
              <a:t>Excess (surplus) materials</a:t>
            </a:r>
          </a:p>
          <a:p>
            <a:pPr lvl="1">
              <a:spcBef>
                <a:spcPts val="200"/>
              </a:spcBef>
            </a:pPr>
            <a:r>
              <a:rPr lang="en-US" sz="2800" smtClean="0"/>
              <a:t>Global procurement (sourcing)</a:t>
            </a:r>
          </a:p>
          <a:p>
            <a:pPr lvl="1">
              <a:spcBef>
                <a:spcPts val="200"/>
              </a:spcBef>
            </a:pPr>
            <a:r>
              <a:rPr lang="en-US" sz="2800" smtClean="0"/>
              <a:t>Investment recovery</a:t>
            </a:r>
          </a:p>
          <a:p>
            <a:pPr lvl="1">
              <a:spcBef>
                <a:spcPts val="200"/>
              </a:spcBef>
            </a:pPr>
            <a:r>
              <a:rPr lang="en-US" sz="2800" smtClean="0"/>
              <a:t>ISO 9000</a:t>
            </a:r>
          </a:p>
          <a:p>
            <a:pPr lvl="1">
              <a:spcBef>
                <a:spcPts val="200"/>
              </a:spcBef>
            </a:pPr>
            <a:r>
              <a:rPr lang="en-US" sz="2800" smtClean="0"/>
              <a:t>Kickbacks</a:t>
            </a:r>
          </a:p>
          <a:p>
            <a:pPr lvl="1">
              <a:buFontTx/>
              <a:buNone/>
            </a:pPr>
            <a:endParaRPr lang="en-US" sz="2900" b="1" smtClean="0"/>
          </a:p>
        </p:txBody>
      </p:sp>
      <p:sp>
        <p:nvSpPr>
          <p:cNvPr id="4100" name="Rectangle 4"/>
          <p:cNvSpPr>
            <a:spLocks noGrp="1" noChangeArrowheads="1"/>
          </p:cNvSpPr>
          <p:nvPr>
            <p:ph sz="half" idx="2"/>
          </p:nvPr>
        </p:nvSpPr>
        <p:spPr>
          <a:xfrm>
            <a:off x="4419600" y="1600200"/>
            <a:ext cx="4495800" cy="4411663"/>
          </a:xfrm>
        </p:spPr>
        <p:txBody>
          <a:bodyPr/>
          <a:lstStyle/>
          <a:p>
            <a:r>
              <a:rPr lang="en-US" sz="3200" b="1" smtClean="0"/>
              <a:t>Key Terms</a:t>
            </a:r>
          </a:p>
          <a:p>
            <a:pPr lvl="1">
              <a:spcBef>
                <a:spcPts val="200"/>
              </a:spcBef>
            </a:pPr>
            <a:r>
              <a:rPr lang="en-US" sz="2800" smtClean="0"/>
              <a:t>Malcolm Baldridge National Quality Award</a:t>
            </a:r>
          </a:p>
          <a:p>
            <a:pPr lvl="1">
              <a:spcBef>
                <a:spcPts val="200"/>
              </a:spcBef>
            </a:pPr>
            <a:r>
              <a:rPr lang="en-US" sz="2800" smtClean="0"/>
              <a:t>Maverick spending</a:t>
            </a:r>
          </a:p>
          <a:p>
            <a:pPr lvl="1">
              <a:spcBef>
                <a:spcPts val="200"/>
              </a:spcBef>
            </a:pPr>
            <a:r>
              <a:rPr lang="en-US" sz="2800" smtClean="0"/>
              <a:t>Obsolete materials</a:t>
            </a:r>
          </a:p>
          <a:p>
            <a:pPr lvl="1">
              <a:spcBef>
                <a:spcPts val="200"/>
              </a:spcBef>
            </a:pPr>
            <a:r>
              <a:rPr lang="en-US" sz="2800" smtClean="0"/>
              <a:t>Procurement</a:t>
            </a:r>
          </a:p>
          <a:p>
            <a:pPr lvl="1">
              <a:spcBef>
                <a:spcPts val="200"/>
              </a:spcBef>
            </a:pPr>
            <a:r>
              <a:rPr lang="en-US" sz="2800" smtClean="0"/>
              <a:t>Procurement card</a:t>
            </a:r>
          </a:p>
          <a:p>
            <a:pPr lvl="1">
              <a:spcBef>
                <a:spcPts val="200"/>
              </a:spcBef>
            </a:pPr>
            <a:r>
              <a:rPr lang="en-US" sz="2800" smtClean="0"/>
              <a:t>Purchasing</a:t>
            </a:r>
          </a:p>
          <a:p>
            <a:pPr lvl="1">
              <a:spcBef>
                <a:spcPts val="200"/>
              </a:spcBef>
            </a:pPr>
            <a:r>
              <a:rPr lang="en-US" sz="2800" smtClean="0"/>
              <a:t>Quality</a:t>
            </a:r>
          </a:p>
        </p:txBody>
      </p:sp>
      <p:sp>
        <p:nvSpPr>
          <p:cNvPr id="4101" name="Footer Placeholder 5"/>
          <p:cNvSpPr>
            <a:spLocks noGrp="1"/>
          </p:cNvSpPr>
          <p:nvPr>
            <p:ph type="ftr" sz="quarter" idx="10"/>
          </p:nvPr>
        </p:nvSpPr>
        <p:spPr>
          <a:noFill/>
        </p:spPr>
        <p:txBody>
          <a:bodyPr/>
          <a:lstStyle/>
          <a:p>
            <a:r>
              <a:rPr lang="en-US" smtClean="0"/>
              <a:t>© 2008 Prentice Hall</a:t>
            </a:r>
          </a:p>
        </p:txBody>
      </p:sp>
      <p:sp>
        <p:nvSpPr>
          <p:cNvPr id="4102" name="Slide Number Placeholder 6"/>
          <p:cNvSpPr>
            <a:spLocks noGrp="1"/>
          </p:cNvSpPr>
          <p:nvPr>
            <p:ph type="sldNum" sz="quarter" idx="11"/>
          </p:nvPr>
        </p:nvSpPr>
        <p:spPr>
          <a:noFill/>
        </p:spPr>
        <p:txBody>
          <a:bodyPr/>
          <a:lstStyle/>
          <a:p>
            <a:r>
              <a:rPr lang="en-US" smtClean="0"/>
              <a:t>11-</a:t>
            </a:r>
            <a:fld id="{6C4746E1-7A7D-4EFD-B5FC-471576F3A0D5}"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30</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#5: Another alternative is to use faster transportation. How should Wood choose between paying more for faster transportation and paying more for other improvements? Assume that her only goal is speed.</a:t>
            </a:r>
          </a:p>
          <a:p>
            <a:pPr eaLnBrk="1" hangingPunct="1">
              <a:lnSpc>
                <a:spcPct val="90000"/>
              </a:lnSpc>
              <a:buNone/>
            </a:pPr>
            <a:r>
              <a:rPr lang="en-US" sz="2000" dirty="0" smtClean="0"/>
              <a:t>#6: To offset some of the costs of speeding up the system, does the PERT chart indicate where there might be some potential savings from assigning fewer people to some tasks, thereby increasing the amount of time needed to complete these tasks? If so, which tasks are likely candidates? Why?</a:t>
            </a:r>
          </a:p>
        </p:txBody>
      </p:sp>
      <p:sp>
        <p:nvSpPr>
          <p:cNvPr id="7"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11-1 Easing</a:t>
            </a:r>
            <a:r>
              <a:rPr kumimoji="0" lang="en-US" sz="3600" b="0" i="0" u="none" strike="noStrike" kern="0" cap="none" spc="0" normalizeH="0" noProof="0" dirty="0" smtClean="0">
                <a:ln>
                  <a:noFill/>
                </a:ln>
                <a:solidFill>
                  <a:schemeClr val="bg1"/>
                </a:solidFill>
                <a:effectLst/>
                <a:uLnTx/>
                <a:uFillTx/>
                <a:latin typeface="+mj-lt"/>
                <a:ea typeface="+mj-ea"/>
                <a:cs typeface="+mj-cs"/>
              </a:rPr>
              <a:t> Ira’s Ire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smtClean="0"/>
              <a:t>Located in Antalya, </a:t>
            </a:r>
            <a:r>
              <a:rPr lang="en-US" sz="2400" dirty="0" err="1" smtClean="0"/>
              <a:t>Terim</a:t>
            </a:r>
            <a:r>
              <a:rPr lang="en-US" sz="2400" dirty="0" smtClean="0"/>
              <a:t>, Turkey</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31</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smtClean="0">
                <a:solidFill>
                  <a:schemeClr val="accent6"/>
                </a:solidFill>
                <a:latin typeface="Arial" charset="0"/>
                <a:cs typeface="Arial" charset="0"/>
              </a:rPr>
              <a:t>Deal </a:t>
            </a:r>
            <a:r>
              <a:rPr lang="en-US" b="1" smtClean="0">
                <a:solidFill>
                  <a:schemeClr val="accent6"/>
                </a:solidFill>
                <a:latin typeface="Arial" charset="0"/>
                <a:cs typeface="Arial" charset="0"/>
              </a:rPr>
              <a:t>Considering</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981200"/>
          </a:xfrm>
        </p:spPr>
        <p:txBody>
          <a:bodyPr/>
          <a:lstStyle/>
          <a:p>
            <a:pPr eaLnBrk="1" hangingPunct="1">
              <a:lnSpc>
                <a:spcPct val="90000"/>
              </a:lnSpc>
              <a:spcBef>
                <a:spcPts val="200"/>
              </a:spcBef>
            </a:pPr>
            <a:r>
              <a:rPr lang="en-US" sz="2400" dirty="0" smtClean="0"/>
              <a:t>Sell chemicals in exchange of lumber from N. Korea</a:t>
            </a:r>
          </a:p>
          <a:p>
            <a:pPr eaLnBrk="1" hangingPunct="1">
              <a:lnSpc>
                <a:spcPct val="90000"/>
              </a:lnSpc>
              <a:spcBef>
                <a:spcPts val="200"/>
              </a:spcBef>
            </a:pPr>
            <a:r>
              <a:rPr lang="en-US" sz="2400" dirty="0" smtClean="0"/>
              <a:t>2 options of shipping lumber </a:t>
            </a:r>
          </a:p>
          <a:p>
            <a:pPr lvl="1" eaLnBrk="1" hangingPunct="1">
              <a:lnSpc>
                <a:spcPct val="90000"/>
              </a:lnSpc>
              <a:spcBef>
                <a:spcPts val="200"/>
              </a:spcBef>
            </a:pPr>
            <a:r>
              <a:rPr lang="en-US" sz="2000" dirty="0" smtClean="0"/>
              <a:t>Wonsan (N. Korea) – </a:t>
            </a:r>
            <a:r>
              <a:rPr lang="en-US" sz="2000" dirty="0" err="1" smtClean="0"/>
              <a:t>Constantza</a:t>
            </a:r>
            <a:r>
              <a:rPr lang="en-US" sz="2000" dirty="0" smtClean="0"/>
              <a:t> (Romania) – Turkey</a:t>
            </a:r>
          </a:p>
          <a:p>
            <a:pPr lvl="1" eaLnBrk="1" hangingPunct="1">
              <a:lnSpc>
                <a:spcPct val="90000"/>
              </a:lnSpc>
              <a:spcBef>
                <a:spcPts val="200"/>
              </a:spcBef>
            </a:pPr>
            <a:r>
              <a:rPr lang="en-US" sz="2000" dirty="0" smtClean="0"/>
              <a:t>Wonsan (N. Korea) – </a:t>
            </a:r>
            <a:r>
              <a:rPr lang="en-US" sz="2000" dirty="0" err="1" smtClean="0"/>
              <a:t>Latakia</a:t>
            </a:r>
            <a:r>
              <a:rPr lang="en-US" sz="2000" dirty="0" smtClean="0"/>
              <a:t> (Syria) – Turkey</a:t>
            </a:r>
          </a:p>
          <a:p>
            <a:pPr eaLnBrk="1" hangingPunct="1">
              <a:lnSpc>
                <a:spcPct val="90000"/>
              </a:lnSpc>
            </a:pPr>
            <a:endParaRPr lang="en-US" dirty="0"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11-2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32</a:t>
            </a:fld>
            <a:endParaRPr lang="en-US"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11-2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pic>
        <p:nvPicPr>
          <p:cNvPr id="2050" name="Picture 2" descr="http://www.bostontoistanbul.com/maps/Turkey_Middle_east.jpg"/>
          <p:cNvPicPr>
            <a:picLocks noChangeAspect="1" noChangeArrowheads="1"/>
          </p:cNvPicPr>
          <p:nvPr/>
        </p:nvPicPr>
        <p:blipFill>
          <a:blip r:embed="rId3" cstate="print"/>
          <a:srcRect/>
          <a:stretch>
            <a:fillRect/>
          </a:stretch>
        </p:blipFill>
        <p:spPr bwMode="auto">
          <a:xfrm>
            <a:off x="0" y="-334034"/>
            <a:ext cx="9144000" cy="7705749"/>
          </a:xfrm>
          <a:prstGeom prst="rect">
            <a:avLst/>
          </a:prstGeom>
          <a:noFill/>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33</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#1: Should </a:t>
            </a:r>
            <a:r>
              <a:rPr lang="en-US" sz="2000" dirty="0" err="1" smtClean="0"/>
              <a:t>Terim</a:t>
            </a:r>
            <a:r>
              <a:rPr lang="en-US" sz="2000" dirty="0" smtClean="0"/>
              <a:t> let somebody else complete the transaction because he knows that if he does not sell to the North Koreans somebody else will?</a:t>
            </a:r>
          </a:p>
          <a:p>
            <a:pPr eaLnBrk="1" hangingPunct="1">
              <a:lnSpc>
                <a:spcPct val="90000"/>
              </a:lnSpc>
              <a:buNone/>
            </a:pPr>
            <a:r>
              <a:rPr lang="en-US" sz="2000" dirty="0" smtClean="0"/>
              <a:t>#2: What are the total costs given in the case for the option of moving via Romania?</a:t>
            </a:r>
          </a:p>
          <a:p>
            <a:pPr eaLnBrk="1" hangingPunct="1">
              <a:lnSpc>
                <a:spcPct val="90000"/>
              </a:lnSpc>
              <a:buNone/>
            </a:pPr>
            <a:r>
              <a:rPr lang="en-US" sz="2000" dirty="0" smtClean="0"/>
              <a:t>#3: What are the total costs given in the case for the option of moving via Syria?</a:t>
            </a:r>
          </a:p>
          <a:p>
            <a:pPr eaLnBrk="1" hangingPunct="1">
              <a:lnSpc>
                <a:spcPct val="90000"/>
              </a:lnSpc>
              <a:buNone/>
            </a:pPr>
            <a:r>
              <a:rPr lang="en-US" sz="2000" dirty="0" smtClean="0"/>
              <a:t>#4: Which option should </a:t>
            </a:r>
            <a:r>
              <a:rPr lang="en-US" sz="2000" dirty="0" err="1" smtClean="0"/>
              <a:t>Terim</a:t>
            </a:r>
            <a:r>
              <a:rPr lang="en-US" sz="2000" dirty="0" smtClean="0"/>
              <a:t> recommend? Why?</a:t>
            </a:r>
          </a:p>
          <a:p>
            <a:pPr eaLnBrk="1" hangingPunct="1">
              <a:lnSpc>
                <a:spcPct val="90000"/>
              </a:lnSpc>
              <a:buNone/>
            </a:pPr>
            <a:r>
              <a:rPr lang="en-US" sz="2000" dirty="0" smtClean="0"/>
              <a:t>#5: What other costs and risks are involved in these proposed transactions, including some not mentioned in the case?</a:t>
            </a:r>
          </a:p>
          <a:p>
            <a:pPr eaLnBrk="1" hangingPunct="1">
              <a:lnSpc>
                <a:spcPct val="90000"/>
              </a:lnSpc>
              <a:buNone/>
            </a:pPr>
            <a:r>
              <a:rPr lang="en-US" sz="2000" dirty="0" smtClean="0"/>
              <a:t>#6: Regarding the supply chain, how—if, at all—should bribes be included? What functions do they serve?</a:t>
            </a:r>
          </a:p>
          <a:p>
            <a:pPr eaLnBrk="1" hangingPunct="1">
              <a:lnSpc>
                <a:spcPct val="90000"/>
              </a:lnSpc>
              <a:buNone/>
            </a:pPr>
            <a:r>
              <a:rPr lang="en-US" sz="2000" dirty="0" smtClean="0"/>
              <a:t>#7: If </a:t>
            </a:r>
            <a:r>
              <a:rPr lang="en-US" sz="2000" dirty="0" err="1" smtClean="0"/>
              <a:t>Terim</a:t>
            </a:r>
            <a:r>
              <a:rPr lang="en-US" sz="2000" dirty="0" smtClean="0"/>
              <a:t> puts together this transaction, is he acting ethically? Discuss.</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11-2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34</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#8: What do you suggest should be done to bring moral values into the situation so that the developing countries are somewhat in accordance with Western standards? Keep in mind that the risks involved in such environments are much higher than the risks of conducting business in Western markets. Also, note that some cultures see bribery as a way to better distribute wealth among their citizens.</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11-2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274638"/>
            <a:ext cx="7467600" cy="944562"/>
          </a:xfrm>
        </p:spPr>
        <p:txBody>
          <a:bodyPr/>
          <a:lstStyle/>
          <a:p>
            <a:r>
              <a:rPr lang="en-US" sz="4000" smtClean="0"/>
              <a:t>Procurement</a:t>
            </a:r>
          </a:p>
        </p:txBody>
      </p:sp>
      <p:sp>
        <p:nvSpPr>
          <p:cNvPr id="5123" name="Rectangle 3"/>
          <p:cNvSpPr>
            <a:spLocks noGrp="1" noChangeArrowheads="1"/>
          </p:cNvSpPr>
          <p:nvPr>
            <p:ph sz="half" idx="1"/>
          </p:nvPr>
        </p:nvSpPr>
        <p:spPr>
          <a:xfrm>
            <a:off x="228600" y="1600200"/>
            <a:ext cx="4343400" cy="4495800"/>
          </a:xfrm>
        </p:spPr>
        <p:txBody>
          <a:bodyPr/>
          <a:lstStyle/>
          <a:p>
            <a:r>
              <a:rPr lang="en-US" sz="3200" b="1" smtClean="0"/>
              <a:t>Key Terms</a:t>
            </a:r>
          </a:p>
          <a:p>
            <a:pPr lvl="1">
              <a:spcBef>
                <a:spcPts val="200"/>
              </a:spcBef>
            </a:pPr>
            <a:r>
              <a:rPr lang="en-US" sz="2800" smtClean="0"/>
              <a:t>Reverse auctions</a:t>
            </a:r>
          </a:p>
          <a:p>
            <a:pPr lvl="1">
              <a:spcBef>
                <a:spcPts val="200"/>
              </a:spcBef>
            </a:pPr>
            <a:r>
              <a:rPr lang="en-US" sz="2800" smtClean="0"/>
              <a:t>Scrap materials</a:t>
            </a:r>
          </a:p>
          <a:p>
            <a:pPr lvl="1">
              <a:spcBef>
                <a:spcPts val="200"/>
              </a:spcBef>
            </a:pPr>
            <a:r>
              <a:rPr lang="en-US" sz="2800" smtClean="0"/>
              <a:t>Sic sigma</a:t>
            </a:r>
          </a:p>
          <a:p>
            <a:pPr lvl="1">
              <a:spcBef>
                <a:spcPts val="200"/>
              </a:spcBef>
            </a:pPr>
            <a:r>
              <a:rPr lang="en-US" sz="2800" smtClean="0"/>
              <a:t>Socially responsible procurement</a:t>
            </a:r>
          </a:p>
          <a:p>
            <a:pPr lvl="1">
              <a:spcBef>
                <a:spcPts val="200"/>
              </a:spcBef>
            </a:pPr>
            <a:r>
              <a:rPr lang="en-US" sz="2800" smtClean="0"/>
              <a:t>Supplier development (reverse marketing)</a:t>
            </a:r>
          </a:p>
          <a:p>
            <a:pPr lvl="1">
              <a:spcBef>
                <a:spcPts val="200"/>
              </a:spcBef>
            </a:pPr>
            <a:r>
              <a:rPr lang="en-US" sz="2800" smtClean="0"/>
              <a:t>Supply management</a:t>
            </a:r>
          </a:p>
          <a:p>
            <a:pPr lvl="1">
              <a:buFontTx/>
              <a:buNone/>
            </a:pPr>
            <a:endParaRPr lang="en-US" sz="2900" b="1" smtClean="0"/>
          </a:p>
        </p:txBody>
      </p:sp>
      <p:sp>
        <p:nvSpPr>
          <p:cNvPr id="5124" name="Rectangle 4"/>
          <p:cNvSpPr>
            <a:spLocks noGrp="1" noChangeArrowheads="1"/>
          </p:cNvSpPr>
          <p:nvPr>
            <p:ph sz="half" idx="2"/>
          </p:nvPr>
        </p:nvSpPr>
        <p:spPr>
          <a:xfrm>
            <a:off x="4419600" y="1600200"/>
            <a:ext cx="4495800" cy="4411663"/>
          </a:xfrm>
        </p:spPr>
        <p:txBody>
          <a:bodyPr/>
          <a:lstStyle/>
          <a:p>
            <a:r>
              <a:rPr lang="en-US" sz="3200" b="1" smtClean="0"/>
              <a:t>Key Terms</a:t>
            </a:r>
          </a:p>
          <a:p>
            <a:pPr lvl="1">
              <a:spcBef>
                <a:spcPts val="200"/>
              </a:spcBef>
            </a:pPr>
            <a:r>
              <a:rPr lang="en-US" sz="2800" smtClean="0"/>
              <a:t>Waste materials</a:t>
            </a:r>
          </a:p>
        </p:txBody>
      </p:sp>
      <p:sp>
        <p:nvSpPr>
          <p:cNvPr id="5125" name="Footer Placeholder 5"/>
          <p:cNvSpPr>
            <a:spLocks noGrp="1"/>
          </p:cNvSpPr>
          <p:nvPr>
            <p:ph type="ftr" sz="quarter" idx="10"/>
          </p:nvPr>
        </p:nvSpPr>
        <p:spPr>
          <a:noFill/>
        </p:spPr>
        <p:txBody>
          <a:bodyPr/>
          <a:lstStyle/>
          <a:p>
            <a:r>
              <a:rPr lang="en-US" smtClean="0"/>
              <a:t>© 2008 Prentice Hall</a:t>
            </a:r>
          </a:p>
        </p:txBody>
      </p:sp>
      <p:sp>
        <p:nvSpPr>
          <p:cNvPr id="5126" name="Slide Number Placeholder 6"/>
          <p:cNvSpPr>
            <a:spLocks noGrp="1"/>
          </p:cNvSpPr>
          <p:nvPr>
            <p:ph type="sldNum" sz="quarter" idx="11"/>
          </p:nvPr>
        </p:nvSpPr>
        <p:spPr>
          <a:noFill/>
        </p:spPr>
        <p:txBody>
          <a:bodyPr/>
          <a:lstStyle/>
          <a:p>
            <a:r>
              <a:rPr lang="en-US" smtClean="0"/>
              <a:t>11-</a:t>
            </a:r>
            <a:fld id="{FD752069-3630-4280-B2AD-25BB2613B5B1}" type="slidenum">
              <a:rPr lang="en-US" smtClean="0"/>
              <a:pPr/>
              <a:t>4</a:t>
            </a:fld>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sz="4000" dirty="0" smtClean="0"/>
              <a:t>Procurement</a:t>
            </a:r>
          </a:p>
        </p:txBody>
      </p:sp>
      <p:sp>
        <p:nvSpPr>
          <p:cNvPr id="34818" name="Rectangle 3"/>
          <p:cNvSpPr>
            <a:spLocks noGrp="1" noChangeArrowheads="1"/>
          </p:cNvSpPr>
          <p:nvPr>
            <p:ph idx="1"/>
          </p:nvPr>
        </p:nvSpPr>
        <p:spPr/>
        <p:txBody>
          <a:bodyPr/>
          <a:lstStyle/>
          <a:p>
            <a:r>
              <a:rPr lang="en-US" sz="3000" smtClean="0"/>
              <a:t>Refers to the raw materials, component parts, and supplies bought from outside organizations to support a company’s operations</a:t>
            </a:r>
          </a:p>
          <a:p>
            <a:r>
              <a:rPr lang="en-US" sz="3000" smtClean="0"/>
              <a:t>Procurement costs often range between 60%-80% of an organization’s revenues</a:t>
            </a:r>
            <a:endParaRPr lang="en-US" sz="1300" smtClean="0"/>
          </a:p>
        </p:txBody>
      </p:sp>
      <p:sp>
        <p:nvSpPr>
          <p:cNvPr id="3481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EDDB8493-ACBF-42C1-9DE0-F8587BCB0BEB}" type="slidenum">
              <a:rPr lang="en-US"/>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US" sz="4000" dirty="0" smtClean="0"/>
              <a:t>Procurement Objectives</a:t>
            </a:r>
          </a:p>
        </p:txBody>
      </p:sp>
      <p:sp>
        <p:nvSpPr>
          <p:cNvPr id="36866" name="Rectangle 3"/>
          <p:cNvSpPr>
            <a:spLocks noGrp="1" noChangeArrowheads="1"/>
          </p:cNvSpPr>
          <p:nvPr>
            <p:ph idx="1"/>
          </p:nvPr>
        </p:nvSpPr>
        <p:spPr/>
        <p:txBody>
          <a:bodyPr/>
          <a:lstStyle/>
          <a:p>
            <a:r>
              <a:rPr lang="en-US" sz="3000" dirty="0" smtClean="0"/>
              <a:t>Supporting organizational goals and objectives</a:t>
            </a:r>
          </a:p>
          <a:p>
            <a:r>
              <a:rPr lang="en-US" sz="3000" dirty="0" smtClean="0"/>
              <a:t>Managing the purchasing process effectively and efficiently</a:t>
            </a:r>
          </a:p>
          <a:p>
            <a:r>
              <a:rPr lang="en-US" sz="3000" dirty="0" smtClean="0"/>
              <a:t>Managing the supply base</a:t>
            </a:r>
          </a:p>
          <a:p>
            <a:r>
              <a:rPr lang="en-US" sz="3000" dirty="0" smtClean="0"/>
              <a:t>Developing strong relationships with other functional groups</a:t>
            </a:r>
          </a:p>
          <a:p>
            <a:r>
              <a:rPr lang="en-US" sz="3000" dirty="0" smtClean="0"/>
              <a:t>Supporting operational requirements</a:t>
            </a:r>
          </a:p>
        </p:txBody>
      </p:sp>
      <p:sp>
        <p:nvSpPr>
          <p:cNvPr id="3686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D7AD2E4F-1A39-4005-B15F-3FAEB106A7DA}" type="slidenum">
              <a:rPr lang="en-US"/>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smtClean="0"/>
              <a:t>Supply Management</a:t>
            </a:r>
          </a:p>
        </p:txBody>
      </p:sp>
      <p:sp>
        <p:nvSpPr>
          <p:cNvPr id="6147" name="Rectangle 3"/>
          <p:cNvSpPr>
            <a:spLocks noGrp="1" noChangeArrowheads="1"/>
          </p:cNvSpPr>
          <p:nvPr>
            <p:ph idx="1"/>
          </p:nvPr>
        </p:nvSpPr>
        <p:spPr/>
        <p:txBody>
          <a:bodyPr/>
          <a:lstStyle/>
          <a:p>
            <a:r>
              <a:rPr lang="en-US" sz="3000" smtClean="0"/>
              <a:t>Supply management is “ the identification, acquisition, access, positioning, and management of resources the organization needs or potentially needs in the attainment of its strategic objectives.”</a:t>
            </a:r>
            <a:r>
              <a:rPr lang="en-US" smtClean="0"/>
              <a:t> </a:t>
            </a:r>
            <a:r>
              <a:rPr lang="en-US" sz="1300" i="1" smtClean="0">
                <a:solidFill>
                  <a:schemeClr val="tx2"/>
                </a:solidFill>
              </a:rPr>
              <a:t>Institute of Supply Management</a:t>
            </a:r>
          </a:p>
          <a:p>
            <a:r>
              <a:rPr lang="en-US" sz="3000" smtClean="0"/>
              <a:t>Similar in meaning to procurement, purchasing</a:t>
            </a:r>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11-</a:t>
            </a:r>
            <a:fld id="{C90B65F0-1884-4946-825A-76AFBF7B7FE6}" type="slidenum">
              <a:rPr lang="en-US" smtClean="0"/>
              <a:pPr/>
              <a:t>7</a:t>
            </a:fld>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dirty="0" smtClean="0"/>
              <a:t>Purchase for Use in Manufacturing</a:t>
            </a:r>
          </a:p>
        </p:txBody>
      </p:sp>
      <p:sp>
        <p:nvSpPr>
          <p:cNvPr id="7171" name="Rectangle 3"/>
          <p:cNvSpPr>
            <a:spLocks noGrp="1" noChangeArrowheads="1"/>
          </p:cNvSpPr>
          <p:nvPr>
            <p:ph idx="1"/>
          </p:nvPr>
        </p:nvSpPr>
        <p:spPr/>
        <p:txBody>
          <a:bodyPr/>
          <a:lstStyle/>
          <a:p>
            <a:r>
              <a:rPr lang="en-US" smtClean="0"/>
              <a:t>Make or buy</a:t>
            </a:r>
          </a:p>
          <a:p>
            <a:pPr lvl="1"/>
            <a:r>
              <a:rPr lang="en-US" smtClean="0"/>
              <a:t>Availability of trained labor</a:t>
            </a:r>
          </a:p>
          <a:p>
            <a:pPr lvl="1"/>
            <a:r>
              <a:rPr lang="en-US" smtClean="0"/>
              <a:t>Physical capacity</a:t>
            </a:r>
          </a:p>
          <a:p>
            <a:r>
              <a:rPr lang="en-US" smtClean="0"/>
              <a:t>Purchase orders are a commitment to buy</a:t>
            </a:r>
          </a:p>
          <a:p>
            <a:pPr lvl="1"/>
            <a:r>
              <a:rPr lang="en-US" smtClean="0"/>
              <a:t>Indicate quantities and qualities desired</a:t>
            </a:r>
          </a:p>
          <a:p>
            <a:pPr lvl="1"/>
            <a:r>
              <a:rPr lang="en-US" smtClean="0"/>
              <a:t>Indicate dates by which the materials must be delivered</a:t>
            </a:r>
          </a:p>
        </p:txBody>
      </p:sp>
      <p:sp>
        <p:nvSpPr>
          <p:cNvPr id="7172" name="Footer Placeholder 4"/>
          <p:cNvSpPr>
            <a:spLocks noGrp="1"/>
          </p:cNvSpPr>
          <p:nvPr>
            <p:ph type="ftr" sz="quarter" idx="10"/>
          </p:nvPr>
        </p:nvSpPr>
        <p:spPr>
          <a:noFill/>
        </p:spPr>
        <p:txBody>
          <a:bodyPr/>
          <a:lstStyle/>
          <a:p>
            <a:r>
              <a:rPr lang="en-US" smtClean="0"/>
              <a:t>© 2008 Prentice Hall</a:t>
            </a:r>
          </a:p>
        </p:txBody>
      </p:sp>
      <p:sp>
        <p:nvSpPr>
          <p:cNvPr id="7173" name="Slide Number Placeholder 5"/>
          <p:cNvSpPr>
            <a:spLocks noGrp="1"/>
          </p:cNvSpPr>
          <p:nvPr>
            <p:ph type="sldNum" sz="quarter" idx="11"/>
          </p:nvPr>
        </p:nvSpPr>
        <p:spPr>
          <a:noFill/>
        </p:spPr>
        <p:txBody>
          <a:bodyPr/>
          <a:lstStyle/>
          <a:p>
            <a:r>
              <a:rPr lang="en-US" smtClean="0"/>
              <a:t>11-</a:t>
            </a:r>
            <a:fld id="{87879038-1545-41F3-A20B-BE44F32B2C2F}" type="slidenum">
              <a:rPr lang="en-US" smtClean="0"/>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smtClean="0"/>
              <a:t>Purchase for Use in Manufacturing</a:t>
            </a:r>
          </a:p>
        </p:txBody>
      </p:sp>
      <p:sp>
        <p:nvSpPr>
          <p:cNvPr id="8195" name="Rectangle 3"/>
          <p:cNvSpPr>
            <a:spLocks noGrp="1" noChangeArrowheads="1"/>
          </p:cNvSpPr>
          <p:nvPr>
            <p:ph idx="1"/>
          </p:nvPr>
        </p:nvSpPr>
        <p:spPr/>
        <p:txBody>
          <a:bodyPr/>
          <a:lstStyle/>
          <a:p>
            <a:r>
              <a:rPr lang="en-US" sz="2800" smtClean="0"/>
              <a:t>MRP Systems manage production inventory</a:t>
            </a:r>
          </a:p>
          <a:p>
            <a:r>
              <a:rPr lang="en-US" sz="2800" smtClean="0"/>
              <a:t>Just-in-Time (JIT) and Kanban were initially developed to improve quality</a:t>
            </a:r>
          </a:p>
          <a:p>
            <a:r>
              <a:rPr lang="en-US" sz="2800" smtClean="0"/>
              <a:t>JIT II ties together information systems and employees of suppliers and firms</a:t>
            </a:r>
          </a:p>
          <a:p>
            <a:r>
              <a:rPr lang="en-US" sz="2800" smtClean="0"/>
              <a:t>Supplier Product Integration refers to the acquisition of components, rather than individual parts</a:t>
            </a:r>
          </a:p>
        </p:txBody>
      </p:sp>
      <p:sp>
        <p:nvSpPr>
          <p:cNvPr id="8196" name="Footer Placeholder 4"/>
          <p:cNvSpPr>
            <a:spLocks noGrp="1"/>
          </p:cNvSpPr>
          <p:nvPr>
            <p:ph type="ftr" sz="quarter" idx="10"/>
          </p:nvPr>
        </p:nvSpPr>
        <p:spPr>
          <a:noFill/>
        </p:spPr>
        <p:txBody>
          <a:bodyPr/>
          <a:lstStyle/>
          <a:p>
            <a:r>
              <a:rPr lang="en-US" smtClean="0"/>
              <a:t>© 2008 Prentice Hall</a:t>
            </a:r>
          </a:p>
        </p:txBody>
      </p:sp>
      <p:sp>
        <p:nvSpPr>
          <p:cNvPr id="8197" name="Slide Number Placeholder 5"/>
          <p:cNvSpPr>
            <a:spLocks noGrp="1"/>
          </p:cNvSpPr>
          <p:nvPr>
            <p:ph type="sldNum" sz="quarter" idx="11"/>
          </p:nvPr>
        </p:nvSpPr>
        <p:spPr>
          <a:noFill/>
        </p:spPr>
        <p:txBody>
          <a:bodyPr/>
          <a:lstStyle/>
          <a:p>
            <a:r>
              <a:rPr lang="en-US" smtClean="0"/>
              <a:t>11-</a:t>
            </a:r>
            <a:fld id="{BD559D77-E476-4A83-83B7-446D0EBEE32D}" type="slidenum">
              <a:rPr lang="en-US" smtClean="0"/>
              <a:pPr/>
              <a:t>9</a:t>
            </a:fld>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962</TotalTime>
  <Words>1813</Words>
  <Application>Microsoft Office PowerPoint</Application>
  <PresentationFormat>On-screen Show (4:3)</PresentationFormat>
  <Paragraphs>279</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COEng PPT Template</vt:lpstr>
      <vt:lpstr>Chapter 11  Procurement  </vt:lpstr>
      <vt:lpstr>Learning Objectives</vt:lpstr>
      <vt:lpstr>Procurement</vt:lpstr>
      <vt:lpstr>Procurement</vt:lpstr>
      <vt:lpstr>Procurement</vt:lpstr>
      <vt:lpstr>Procurement Objectives</vt:lpstr>
      <vt:lpstr>Supply Management</vt:lpstr>
      <vt:lpstr>Purchase for Use in Manufacturing</vt:lpstr>
      <vt:lpstr>Purchase for Use in Manufacturing</vt:lpstr>
      <vt:lpstr>Purchasing for Resale</vt:lpstr>
      <vt:lpstr>Procuring Services</vt:lpstr>
      <vt:lpstr>Supplier Selection and Evaluation</vt:lpstr>
      <vt:lpstr>Supplier Selection</vt:lpstr>
      <vt:lpstr>Supplier Selection Framework (Figure 11-1)</vt:lpstr>
      <vt:lpstr>Supplier Development (Reverse Marketing)</vt:lpstr>
      <vt:lpstr>Supplier Development (Reverse Marketing)</vt:lpstr>
      <vt:lpstr>Quality Issues in Procurement</vt:lpstr>
      <vt:lpstr>Quality Issues in Procurement</vt:lpstr>
      <vt:lpstr>Global Procurement (Sourcing)</vt:lpstr>
      <vt:lpstr>Global Procurement (Sourcing)</vt:lpstr>
      <vt:lpstr>Global Procurement (Sourcing)</vt:lpstr>
      <vt:lpstr>E-Procurement</vt:lpstr>
      <vt:lpstr>Investment Recovery</vt:lpstr>
      <vt:lpstr>Socially Responsible Procurement</vt:lpstr>
      <vt:lpstr>Socially Responsible Procurement</vt:lpstr>
      <vt:lpstr>Socially Responsible Procurement</vt:lpstr>
      <vt:lpstr>Purchasing Ethics</vt:lpstr>
      <vt:lpstr>Slide 28</vt:lpstr>
      <vt:lpstr>Slide 29</vt:lpstr>
      <vt:lpstr>Slide 30</vt:lpstr>
      <vt:lpstr>Slide 31</vt:lpstr>
      <vt:lpstr>Slide 32</vt:lpstr>
      <vt:lpstr>Slide 33</vt:lpstr>
      <vt:lpstr>Slide 34</vt:lpstr>
    </vt:vector>
  </TitlesOfParts>
  <Company>MIIS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53</cp:revision>
  <dcterms:created xsi:type="dcterms:W3CDTF">1998-03-27T19:34:46Z</dcterms:created>
  <dcterms:modified xsi:type="dcterms:W3CDTF">2011-01-27T16:35:37Z</dcterms:modified>
</cp:coreProperties>
</file>