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comments/comment1.xml" ContentType="application/vnd.openxmlformats-officedocument.presentationml.comments+xml"/>
  <Override PartName="/ppt/notesSlides/notesSlide11.xml" ContentType="application/vnd.openxmlformats-officedocument.presentationml.notesSlide+xml"/>
  <Override PartName="/ppt/notesSlides/notesSlide20.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31"/>
  </p:notesMasterIdLst>
  <p:handoutMasterIdLst>
    <p:handoutMasterId r:id="rId32"/>
  </p:handoutMasterIdLst>
  <p:sldIdLst>
    <p:sldId id="264" r:id="rId2"/>
    <p:sldId id="265" r:id="rId3"/>
    <p:sldId id="267" r:id="rId4"/>
    <p:sldId id="268" r:id="rId5"/>
    <p:sldId id="291" r:id="rId6"/>
    <p:sldId id="292" r:id="rId7"/>
    <p:sldId id="269" r:id="rId8"/>
    <p:sldId id="281" r:id="rId9"/>
    <p:sldId id="271" r:id="rId10"/>
    <p:sldId id="272" r:id="rId11"/>
    <p:sldId id="273" r:id="rId12"/>
    <p:sldId id="293" r:id="rId13"/>
    <p:sldId id="274" r:id="rId14"/>
    <p:sldId id="275" r:id="rId15"/>
    <p:sldId id="276" r:id="rId16"/>
    <p:sldId id="277" r:id="rId17"/>
    <p:sldId id="278" r:id="rId18"/>
    <p:sldId id="279" r:id="rId19"/>
    <p:sldId id="280" r:id="rId20"/>
    <p:sldId id="294" r:id="rId21"/>
    <p:sldId id="282" r:id="rId22"/>
    <p:sldId id="283" r:id="rId23"/>
    <p:sldId id="284" r:id="rId24"/>
    <p:sldId id="285" r:id="rId25"/>
    <p:sldId id="286" r:id="rId26"/>
    <p:sldId id="287" r:id="rId27"/>
    <p:sldId id="288" r:id="rId28"/>
    <p:sldId id="289" r:id="rId29"/>
    <p:sldId id="290" r:id="rId3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eah Gowron" initials="" lastIdx="1" clrIdx="0"/>
  <p:cmAuthor id="1" name="George" initials="GWG"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FFCC"/>
    <a:srgbClr val="CC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08" autoAdjust="0"/>
    <p:restoredTop sz="94660"/>
  </p:normalViewPr>
  <p:slideViewPr>
    <p:cSldViewPr>
      <p:cViewPr varScale="1">
        <p:scale>
          <a:sx n="87" d="100"/>
          <a:sy n="87" d="100"/>
        </p:scale>
        <p:origin x="-84" y="-1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39" d="100"/>
          <a:sy n="39" d="100"/>
        </p:scale>
        <p:origin x="-1566"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07-06-04T11:02:37.484" idx="2">
    <p:pos x="5568" y="864"/>
    <p:text>Figure covers globe.</p:text>
  </p:cm>
</p:cmLst>
</file>

<file path=ppt/drawings/_rels/vmlDrawing1.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89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89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89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DF38D8C-027B-4128-AE74-E0B0FB76D271}"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p:cNvSpPr>
          <p:nvPr>
            <p:ph type="sldImg"/>
          </p:nvPr>
        </p:nvSpPr>
        <p:spPr bwMode="auto">
          <a:xfrm>
            <a:off x="1143000" y="685800"/>
            <a:ext cx="4572000" cy="3429000"/>
          </a:xfrm>
          <a:prstGeom prst="rect">
            <a:avLst/>
          </a:prstGeom>
          <a:noFill/>
          <a:ln w="12700">
            <a:solidFill>
              <a:srgbClr val="000000"/>
            </a:solidFill>
            <a:miter lim="800000"/>
            <a:headEnd/>
            <a:tailEnd/>
          </a:ln>
        </p:spPr>
      </p:sp>
      <p:sp>
        <p:nvSpPr>
          <p:cNvPr id="58371" name="Notes Placeholder 2"/>
          <p:cNvSpPr>
            <a:spLocks noGrp="1"/>
          </p:cNvSpPr>
          <p:nvPr>
            <p:ph type="body" idx="1"/>
          </p:nvPr>
        </p:nvSpPr>
        <p:spPr bwMode="auto">
          <a:xfrm>
            <a:off x="685800" y="4343400"/>
            <a:ext cx="54864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a:xfrm>
            <a:off x="685800" y="4343400"/>
            <a:ext cx="5486400" cy="4114800"/>
          </a:xfrm>
          <a:prstGeom prst="rect">
            <a:avLst/>
          </a:prstGeom>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A399FB74-DD6D-4E18-945A-446A921158BC}"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7AB8C84C-DE0C-41AB-82E0-2584EFB6E92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623F42AC-FF95-4DF3-931F-4554370A3841}"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567C3F2A-F7B3-4643-A58D-8F486D4127D6}"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0D027E76-56BE-4D9D-914D-D5E4C356C53E}"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9F6FED40-103A-4D88-B06F-B05C81BF2320}" type="slidenum">
              <a:rPr lang="en-US"/>
              <a:pPr>
                <a:defRPr/>
              </a:pPr>
              <a:t>‹#›</a:t>
            </a:fld>
            <a:endParaRPr lang="en-US"/>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BCF23568-6B19-4F03-A1F9-DE467546B0E1}" type="slidenum">
              <a:rPr lang="en-US"/>
              <a:pPr>
                <a:defRPr/>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467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pPr>
              <a:defRPr/>
            </a:pPr>
            <a:fld id="{CE15A5CD-8FAA-42D7-81F4-0EA22FBFA3F6}"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E5F2B4D-84DA-4176-9CD0-FCEE1E3D0288}"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CB14473F-4B50-48A4-8223-38CF37560C1F}"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D167FCF3-B923-4265-AF07-5712ABFC838C}"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C1638E61-DD77-49A1-8AD8-572FF52A1FFC}"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2D83FDBC-14B8-418E-94A1-90DF48A6559E}"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C52D9567-F644-42E6-A6FF-29447FB75B82}"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C3CA4E35-7904-4691-8A47-E48ECD6A4A9D}"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379C4DEB-0133-466B-BAA7-46AE52EC70D8}"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COEng PPT Background"/>
          <p:cNvPicPr>
            <a:picLocks noChangeAspect="1" noChangeArrowheads="1"/>
          </p:cNvPicPr>
          <p:nvPr/>
        </p:nvPicPr>
        <p:blipFill>
          <a:blip r:embed="rId18" cstate="print"/>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title"/>
          </p:nvPr>
        </p:nvSpPr>
        <p:spPr bwMode="auto">
          <a:xfrm>
            <a:off x="1219200" y="274638"/>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31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cs typeface="+mn-cs"/>
              </a:defRPr>
            </a:lvl1pPr>
          </a:lstStyle>
          <a:p>
            <a:pPr>
              <a:defRPr/>
            </a:pPr>
            <a:endParaRPr lang="en-US"/>
          </a:p>
        </p:txBody>
      </p:sp>
      <p:sp>
        <p:nvSpPr>
          <p:cNvPr id="1331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cs typeface="+mn-cs"/>
              </a:defRPr>
            </a:lvl1pPr>
          </a:lstStyle>
          <a:p>
            <a:pPr>
              <a:defRPr/>
            </a:pPr>
            <a:fld id="{1EA1413F-1F23-497F-9BED-F099BE4DC06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bg1"/>
          </a:solidFill>
          <a:latin typeface="Arial" charset="0"/>
          <a:cs typeface="Arial" charset="0"/>
        </a:defRPr>
      </a:lvl2pPr>
      <a:lvl3pPr algn="ctr" rtl="0" eaLnBrk="0" fontAlgn="base" hangingPunct="0">
        <a:spcBef>
          <a:spcPct val="0"/>
        </a:spcBef>
        <a:spcAft>
          <a:spcPct val="0"/>
        </a:spcAft>
        <a:defRPr sz="4400">
          <a:solidFill>
            <a:schemeClr val="bg1"/>
          </a:solidFill>
          <a:latin typeface="Arial" charset="0"/>
          <a:cs typeface="Arial" charset="0"/>
        </a:defRPr>
      </a:lvl3pPr>
      <a:lvl4pPr algn="ctr" rtl="0" eaLnBrk="0" fontAlgn="base" hangingPunct="0">
        <a:spcBef>
          <a:spcPct val="0"/>
        </a:spcBef>
        <a:spcAft>
          <a:spcPct val="0"/>
        </a:spcAft>
        <a:defRPr sz="4400">
          <a:solidFill>
            <a:schemeClr val="bg1"/>
          </a:solidFill>
          <a:latin typeface="Arial" charset="0"/>
          <a:cs typeface="Arial" charset="0"/>
        </a:defRPr>
      </a:lvl4pPr>
      <a:lvl5pPr algn="ctr" rtl="0" eaLnBrk="0" fontAlgn="base" hangingPunct="0">
        <a:spcBef>
          <a:spcPct val="0"/>
        </a:spcBef>
        <a:spcAft>
          <a:spcPct val="0"/>
        </a:spcAft>
        <a:defRPr sz="4400">
          <a:solidFill>
            <a:schemeClr val="bg1"/>
          </a:solidFill>
          <a:latin typeface="Arial" charset="0"/>
          <a:cs typeface="Arial" charset="0"/>
        </a:defRPr>
      </a:lvl5pPr>
      <a:lvl6pPr marL="457200" algn="ctr" rtl="0" fontAlgn="base">
        <a:spcBef>
          <a:spcPct val="0"/>
        </a:spcBef>
        <a:spcAft>
          <a:spcPct val="0"/>
        </a:spcAft>
        <a:defRPr sz="4400">
          <a:solidFill>
            <a:schemeClr val="bg1"/>
          </a:solidFill>
          <a:latin typeface="Arial" charset="0"/>
          <a:cs typeface="Arial" charset="0"/>
        </a:defRPr>
      </a:lvl6pPr>
      <a:lvl7pPr marL="914400" algn="ctr" rtl="0" fontAlgn="base">
        <a:spcBef>
          <a:spcPct val="0"/>
        </a:spcBef>
        <a:spcAft>
          <a:spcPct val="0"/>
        </a:spcAft>
        <a:defRPr sz="4400">
          <a:solidFill>
            <a:schemeClr val="bg1"/>
          </a:solidFill>
          <a:latin typeface="Arial" charset="0"/>
          <a:cs typeface="Arial" charset="0"/>
        </a:defRPr>
      </a:lvl7pPr>
      <a:lvl8pPr marL="1371600" algn="ctr" rtl="0" fontAlgn="base">
        <a:spcBef>
          <a:spcPct val="0"/>
        </a:spcBef>
        <a:spcAft>
          <a:spcPct val="0"/>
        </a:spcAft>
        <a:defRPr sz="4400">
          <a:solidFill>
            <a:schemeClr val="bg1"/>
          </a:solidFill>
          <a:latin typeface="Arial" charset="0"/>
          <a:cs typeface="Arial" charset="0"/>
        </a:defRPr>
      </a:lvl8pPr>
      <a:lvl9pPr marL="1828800" algn="ctr" rtl="0" fontAlgn="base">
        <a:spcBef>
          <a:spcPct val="0"/>
        </a:spcBef>
        <a:spcAft>
          <a:spcPct val="0"/>
        </a:spcAft>
        <a:defRPr sz="4400">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rgbClr val="02027A"/>
          </a:solidFill>
          <a:latin typeface="+mn-lt"/>
          <a:ea typeface="+mn-ea"/>
          <a:cs typeface="+mn-cs"/>
        </a:defRPr>
      </a:lvl1pPr>
      <a:lvl2pPr marL="742950" indent="-285750" algn="l" rtl="0" eaLnBrk="0" fontAlgn="base" hangingPunct="0">
        <a:spcBef>
          <a:spcPct val="20000"/>
        </a:spcBef>
        <a:spcAft>
          <a:spcPct val="0"/>
        </a:spcAft>
        <a:buChar char="–"/>
        <a:defRPr sz="2800">
          <a:solidFill>
            <a:srgbClr val="02027A"/>
          </a:solidFill>
          <a:latin typeface="+mn-lt"/>
          <a:cs typeface="+mn-cs"/>
        </a:defRPr>
      </a:lvl2pPr>
      <a:lvl3pPr marL="1143000" indent="-228600" algn="l" rtl="0" eaLnBrk="0" fontAlgn="base" hangingPunct="0">
        <a:spcBef>
          <a:spcPct val="20000"/>
        </a:spcBef>
        <a:spcAft>
          <a:spcPct val="0"/>
        </a:spcAft>
        <a:buChar char="•"/>
        <a:defRPr sz="2400">
          <a:solidFill>
            <a:srgbClr val="02027A"/>
          </a:solidFill>
          <a:latin typeface="+mn-lt"/>
          <a:cs typeface="+mn-cs"/>
        </a:defRPr>
      </a:lvl3pPr>
      <a:lvl4pPr marL="1600200" indent="-228600" algn="l" rtl="0" eaLnBrk="0" fontAlgn="base" hangingPunct="0">
        <a:spcBef>
          <a:spcPct val="20000"/>
        </a:spcBef>
        <a:spcAft>
          <a:spcPct val="0"/>
        </a:spcAft>
        <a:buChar char="–"/>
        <a:defRPr sz="2000">
          <a:solidFill>
            <a:srgbClr val="02027A"/>
          </a:solidFill>
          <a:latin typeface="+mn-lt"/>
          <a:cs typeface="+mn-cs"/>
        </a:defRPr>
      </a:lvl4pPr>
      <a:lvl5pPr marL="2057400" indent="-228600" algn="l" rtl="0" eaLnBrk="0" fontAlgn="base" hangingPunct="0">
        <a:spcBef>
          <a:spcPct val="20000"/>
        </a:spcBef>
        <a:spcAft>
          <a:spcPct val="0"/>
        </a:spcAft>
        <a:buChar char="»"/>
        <a:defRPr sz="2000">
          <a:solidFill>
            <a:srgbClr val="02027A"/>
          </a:solidFill>
          <a:latin typeface="+mn-lt"/>
          <a:cs typeface="+mn-cs"/>
        </a:defRPr>
      </a:lvl5pPr>
      <a:lvl6pPr marL="2514600" indent="-228600" algn="l" rtl="0" fontAlgn="base">
        <a:spcBef>
          <a:spcPct val="20000"/>
        </a:spcBef>
        <a:spcAft>
          <a:spcPct val="0"/>
        </a:spcAft>
        <a:buChar char="»"/>
        <a:defRPr sz="2000">
          <a:solidFill>
            <a:srgbClr val="02027A"/>
          </a:solidFill>
          <a:latin typeface="+mn-lt"/>
          <a:cs typeface="+mn-cs"/>
        </a:defRPr>
      </a:lvl6pPr>
      <a:lvl7pPr marL="2971800" indent="-228600" algn="l" rtl="0" fontAlgn="base">
        <a:spcBef>
          <a:spcPct val="20000"/>
        </a:spcBef>
        <a:spcAft>
          <a:spcPct val="0"/>
        </a:spcAft>
        <a:buChar char="»"/>
        <a:defRPr sz="2000">
          <a:solidFill>
            <a:srgbClr val="02027A"/>
          </a:solidFill>
          <a:latin typeface="+mn-lt"/>
          <a:cs typeface="+mn-cs"/>
        </a:defRPr>
      </a:lvl7pPr>
      <a:lvl8pPr marL="3429000" indent="-228600" algn="l" rtl="0" fontAlgn="base">
        <a:spcBef>
          <a:spcPct val="20000"/>
        </a:spcBef>
        <a:spcAft>
          <a:spcPct val="0"/>
        </a:spcAft>
        <a:buChar char="»"/>
        <a:defRPr sz="2000">
          <a:solidFill>
            <a:srgbClr val="02027A"/>
          </a:solidFill>
          <a:latin typeface="+mn-lt"/>
          <a:cs typeface="+mn-cs"/>
        </a:defRPr>
      </a:lvl8pPr>
      <a:lvl9pPr marL="3886200" indent="-228600" algn="l" rtl="0" fontAlgn="base">
        <a:spcBef>
          <a:spcPct val="20000"/>
        </a:spcBef>
        <a:spcAft>
          <a:spcPct val="0"/>
        </a:spcAft>
        <a:buChar char="»"/>
        <a:defRPr sz="2000">
          <a:solidFill>
            <a:srgbClr val="02027A"/>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oleObject" Target="../embeddings/oleObject1.bin"/><Relationship Id="rId4" Type="http://schemas.openxmlformats.org/officeDocument/2006/relationships/hyperlink" Target="http://www.win.tue.nl/cow/Q2/" TargetMode="Externa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hyperlink" Target="http://www.win.tue.nl/cow/Q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3410" name="Rectangle 2"/>
          <p:cNvSpPr>
            <a:spLocks noGrp="1" noChangeArrowheads="1"/>
          </p:cNvSpPr>
          <p:nvPr>
            <p:ph type="ctrTitle"/>
          </p:nvPr>
        </p:nvSpPr>
        <p:spPr>
          <a:xfrm>
            <a:off x="685800" y="1981201"/>
            <a:ext cx="7772400" cy="3429000"/>
          </a:xfrm>
        </p:spPr>
        <p:txBody>
          <a:bodyPr/>
          <a:lstStyle/>
          <a:p>
            <a:r>
              <a:rPr lang="en-US" dirty="0" smtClean="0">
                <a:solidFill>
                  <a:schemeClr val="accent6"/>
                </a:solidFill>
              </a:rPr>
              <a:t>Chapter 10</a:t>
            </a:r>
            <a:br>
              <a:rPr lang="en-US" dirty="0" smtClean="0">
                <a:solidFill>
                  <a:schemeClr val="accent6"/>
                </a:solidFill>
              </a:rPr>
            </a:br>
            <a:r>
              <a:rPr lang="en-US" dirty="0" smtClean="0">
                <a:solidFill>
                  <a:schemeClr val="accent6"/>
                </a:solidFill>
              </a:rPr>
              <a:t/>
            </a:r>
            <a:br>
              <a:rPr lang="en-US" dirty="0" smtClean="0">
                <a:solidFill>
                  <a:schemeClr val="accent6"/>
                </a:solidFill>
              </a:rPr>
            </a:br>
            <a:r>
              <a:rPr lang="en-US" dirty="0" smtClean="0">
                <a:solidFill>
                  <a:schemeClr val="accent6"/>
                </a:solidFill>
              </a:rPr>
              <a:t>Warehousing Management</a:t>
            </a:r>
            <a:br>
              <a:rPr lang="en-US" dirty="0" smtClean="0">
                <a:solidFill>
                  <a:schemeClr val="accent6"/>
                </a:solidFill>
              </a:rPr>
            </a:br>
            <a:r>
              <a:rPr lang="en-US" dirty="0" smtClean="0">
                <a:solidFill>
                  <a:schemeClr val="accent6"/>
                </a:solidFill>
              </a:rPr>
              <a:t/>
            </a:r>
            <a:br>
              <a:rPr lang="en-US" dirty="0" smtClean="0">
                <a:solidFill>
                  <a:schemeClr val="accent6"/>
                </a:solidFill>
              </a:rPr>
            </a:br>
            <a:endParaRPr lang="en-US" dirty="0">
              <a:solidFill>
                <a:schemeClr val="accent6"/>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p:txBody>
          <a:bodyPr/>
          <a:lstStyle/>
          <a:p>
            <a:r>
              <a:rPr lang="en-US" sz="4000" dirty="0"/>
              <a:t>Private Warehousing</a:t>
            </a:r>
          </a:p>
        </p:txBody>
      </p:sp>
      <p:sp>
        <p:nvSpPr>
          <p:cNvPr id="281603" name="Rectangle 3"/>
          <p:cNvSpPr>
            <a:spLocks noGrp="1" noChangeArrowheads="1"/>
          </p:cNvSpPr>
          <p:nvPr>
            <p:ph idx="1"/>
          </p:nvPr>
        </p:nvSpPr>
        <p:spPr>
          <a:xfrm>
            <a:off x="304800" y="1600200"/>
            <a:ext cx="8458200" cy="4525963"/>
          </a:xfrm>
        </p:spPr>
        <p:txBody>
          <a:bodyPr/>
          <a:lstStyle/>
          <a:p>
            <a:pPr fontAlgn="auto">
              <a:spcAft>
                <a:spcPts val="0"/>
              </a:spcAft>
              <a:defRPr/>
            </a:pPr>
            <a:r>
              <a:rPr lang="en-US" sz="2800" dirty="0" smtClean="0"/>
              <a:t>Private warehousing</a:t>
            </a:r>
            <a:r>
              <a:rPr lang="en-US" sz="2800" dirty="0" smtClean="0">
                <a:solidFill>
                  <a:srgbClr val="1E6DE2"/>
                </a:solidFill>
              </a:rPr>
              <a:t> </a:t>
            </a:r>
          </a:p>
          <a:p>
            <a:pPr lvl="1" fontAlgn="auto">
              <a:spcAft>
                <a:spcPts val="0"/>
              </a:spcAft>
              <a:defRPr/>
            </a:pPr>
            <a:r>
              <a:rPr lang="en-US" sz="2400" dirty="0" smtClean="0"/>
              <a:t>is owned or occupied on a long-term lease</a:t>
            </a:r>
          </a:p>
          <a:p>
            <a:pPr lvl="1" fontAlgn="auto">
              <a:spcAft>
                <a:spcPts val="0"/>
              </a:spcAft>
              <a:defRPr/>
            </a:pPr>
            <a:r>
              <a:rPr lang="en-US" sz="2400" dirty="0" smtClean="0"/>
              <a:t>Offers control to owner</a:t>
            </a:r>
          </a:p>
          <a:p>
            <a:pPr lvl="1" fontAlgn="auto">
              <a:spcAft>
                <a:spcPts val="0"/>
              </a:spcAft>
              <a:defRPr/>
            </a:pPr>
            <a:r>
              <a:rPr lang="en-US" sz="2400" dirty="0" smtClean="0"/>
              <a:t>Assumes both sufficient demand volume and stability so that warehouse remains full</a:t>
            </a:r>
          </a:p>
          <a:p>
            <a:pPr fontAlgn="auto">
              <a:spcAft>
                <a:spcPts val="0"/>
              </a:spcAft>
              <a:defRPr/>
            </a:pPr>
            <a:r>
              <a:rPr lang="en-US" sz="2800" dirty="0" smtClean="0"/>
              <a:t>Potential </a:t>
            </a:r>
            <a:r>
              <a:rPr lang="en-US" sz="2800" dirty="0" smtClean="0"/>
              <a:t>drawbacks of private </a:t>
            </a:r>
            <a:r>
              <a:rPr lang="en-US" sz="2800" dirty="0" smtClean="0"/>
              <a:t>warehouses:</a:t>
            </a:r>
            <a:endParaRPr lang="en-US" sz="2800" dirty="0" smtClean="0"/>
          </a:p>
          <a:p>
            <a:pPr lvl="1" fontAlgn="auto">
              <a:spcAft>
                <a:spcPts val="0"/>
              </a:spcAft>
              <a:defRPr/>
            </a:pPr>
            <a:r>
              <a:rPr lang="en-US" sz="2400" dirty="0" smtClean="0"/>
              <a:t>High fixed cost</a:t>
            </a:r>
          </a:p>
          <a:p>
            <a:pPr lvl="1" fontAlgn="auto">
              <a:spcAft>
                <a:spcPts val="0"/>
              </a:spcAft>
              <a:defRPr/>
            </a:pPr>
            <a:r>
              <a:rPr lang="en-US" sz="2400" dirty="0" smtClean="0"/>
              <a:t>Necessity of having high and steady demand volumes</a:t>
            </a:r>
          </a:p>
          <a:p>
            <a:pPr lvl="1" fontAlgn="auto">
              <a:spcAft>
                <a:spcPts val="0"/>
              </a:spcAft>
              <a:defRPr/>
            </a:pPr>
            <a:r>
              <a:rPr lang="en-US" sz="2400" dirty="0" smtClean="0"/>
              <a:t>May reduce an organization’s flexibility</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C0619C8E-7359-4CB8-8D34-9788B0677E6E}" type="slidenum">
              <a:rPr lang="en-US"/>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p:txBody>
          <a:bodyPr/>
          <a:lstStyle/>
          <a:p>
            <a:r>
              <a:rPr lang="en-US" sz="4000" dirty="0"/>
              <a:t>Contract Warehousing</a:t>
            </a:r>
          </a:p>
        </p:txBody>
      </p:sp>
      <p:sp>
        <p:nvSpPr>
          <p:cNvPr id="282627" name="Rectangle 3"/>
          <p:cNvSpPr>
            <a:spLocks noGrp="1" noChangeArrowheads="1"/>
          </p:cNvSpPr>
          <p:nvPr>
            <p:ph idx="1"/>
          </p:nvPr>
        </p:nvSpPr>
        <p:spPr>
          <a:xfrm>
            <a:off x="304800" y="1600200"/>
            <a:ext cx="8382000" cy="4525963"/>
          </a:xfrm>
        </p:spPr>
        <p:txBody>
          <a:bodyPr/>
          <a:lstStyle/>
          <a:p>
            <a:r>
              <a:rPr lang="en-US" dirty="0"/>
              <a:t>Contract warehousing</a:t>
            </a:r>
            <a:r>
              <a:rPr lang="en-US" dirty="0">
                <a:solidFill>
                  <a:srgbClr val="1E6DE2"/>
                </a:solidFill>
              </a:rPr>
              <a:t> </a:t>
            </a:r>
            <a:r>
              <a:rPr lang="en-US" dirty="0"/>
              <a:t>(3PL warehousing) is a long-term arrangement providing unique warehousing services to one client  </a:t>
            </a:r>
          </a:p>
          <a:p>
            <a:r>
              <a:rPr lang="en-US" dirty="0"/>
              <a:t>Both vendor and client share the risks associated with the warehousing</a:t>
            </a:r>
          </a:p>
          <a:p>
            <a:r>
              <a:rPr lang="en-US" dirty="0"/>
              <a:t>Less costly than private warehousing and more costly than public warehousing</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66CF7999-A55C-4C4F-939D-B061428860B1}" type="slidenum">
              <a:rPr lang="en-US"/>
              <a:pPr/>
              <a:t>11</a:t>
            </a:fld>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r>
              <a:rPr lang="en-US" sz="4000" dirty="0" err="1" smtClean="0"/>
              <a:t>Multiclient</a:t>
            </a:r>
            <a:r>
              <a:rPr lang="en-US" sz="4000" dirty="0" smtClean="0"/>
              <a:t> Warehousing</a:t>
            </a:r>
          </a:p>
        </p:txBody>
      </p:sp>
      <p:sp>
        <p:nvSpPr>
          <p:cNvPr id="282627" name="Rectangle 3"/>
          <p:cNvSpPr>
            <a:spLocks noGrp="1" noChangeArrowheads="1"/>
          </p:cNvSpPr>
          <p:nvPr>
            <p:ph idx="1"/>
          </p:nvPr>
        </p:nvSpPr>
        <p:spPr>
          <a:xfrm>
            <a:off x="381000" y="1600200"/>
            <a:ext cx="8305800" cy="4525963"/>
          </a:xfrm>
        </p:spPr>
        <p:txBody>
          <a:bodyPr rtlCol="0">
            <a:normAutofit lnSpcReduction="10000"/>
          </a:bodyPr>
          <a:lstStyle/>
          <a:p>
            <a:pPr fontAlgn="auto">
              <a:spcAft>
                <a:spcPts val="0"/>
              </a:spcAft>
              <a:defRPr/>
            </a:pPr>
            <a:r>
              <a:rPr lang="en-US" dirty="0" smtClean="0"/>
              <a:t>Multiclient warehousing</a:t>
            </a:r>
          </a:p>
          <a:p>
            <a:pPr lvl="1" fontAlgn="auto">
              <a:spcAft>
                <a:spcPts val="0"/>
              </a:spcAft>
              <a:defRPr/>
            </a:pPr>
            <a:r>
              <a:rPr lang="en-US" dirty="0" smtClean="0"/>
              <a:t>Mixes attributes of contract and public warehouses</a:t>
            </a:r>
          </a:p>
          <a:p>
            <a:pPr lvl="1" fontAlgn="auto">
              <a:spcAft>
                <a:spcPts val="0"/>
              </a:spcAft>
              <a:defRPr/>
            </a:pPr>
            <a:r>
              <a:rPr lang="en-US" dirty="0" smtClean="0"/>
              <a:t>Services are more differentiated than those in a public facility</a:t>
            </a:r>
          </a:p>
          <a:p>
            <a:pPr lvl="1" fontAlgn="auto">
              <a:spcAft>
                <a:spcPts val="0"/>
              </a:spcAft>
              <a:defRPr/>
            </a:pPr>
            <a:r>
              <a:rPr lang="en-US" dirty="0" smtClean="0"/>
              <a:t>Services are less customized than those in a private facility</a:t>
            </a:r>
          </a:p>
          <a:p>
            <a:pPr lvl="1" fontAlgn="auto">
              <a:spcAft>
                <a:spcPts val="0"/>
              </a:spcAft>
              <a:defRPr/>
            </a:pPr>
            <a:r>
              <a:rPr lang="en-US" dirty="0" smtClean="0"/>
              <a:t>Services are purchased through minimum 1 year contracts </a:t>
            </a:r>
          </a:p>
          <a:p>
            <a:pPr lvl="1" fontAlgn="auto">
              <a:spcAft>
                <a:spcPts val="0"/>
              </a:spcAft>
              <a:defRPr/>
            </a:pPr>
            <a:r>
              <a:rPr lang="en-US" dirty="0" smtClean="0"/>
              <a:t>Are attractive to smaller organizations </a:t>
            </a:r>
            <a:endParaRPr lang="en-US" dirty="0"/>
          </a:p>
        </p:txBody>
      </p:sp>
      <p:sp>
        <p:nvSpPr>
          <p:cNvPr id="39939"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10-</a:t>
            </a:r>
            <a:fld id="{B060BF2D-AF07-4AA6-991A-7D79873A22BD}" type="slidenum">
              <a:rPr lang="en-US"/>
              <a:pPr>
                <a:defRPr/>
              </a:pPr>
              <a:t>12</a:t>
            </a:fld>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p:txBody>
          <a:bodyPr/>
          <a:lstStyle/>
          <a:p>
            <a:r>
              <a:rPr lang="en-US" sz="4000" dirty="0"/>
              <a:t>Design Considerations in Warehousing</a:t>
            </a:r>
          </a:p>
        </p:txBody>
      </p:sp>
      <p:sp>
        <p:nvSpPr>
          <p:cNvPr id="283651" name="Rectangle 3"/>
          <p:cNvSpPr>
            <a:spLocks noGrp="1" noChangeArrowheads="1"/>
          </p:cNvSpPr>
          <p:nvPr>
            <p:ph idx="1"/>
          </p:nvPr>
        </p:nvSpPr>
        <p:spPr/>
        <p:txBody>
          <a:bodyPr/>
          <a:lstStyle/>
          <a:p>
            <a:r>
              <a:rPr lang="en-US" dirty="0"/>
              <a:t>General considerations</a:t>
            </a:r>
          </a:p>
          <a:p>
            <a:pPr lvl="1"/>
            <a:r>
              <a:rPr lang="en-US" dirty="0"/>
              <a:t>Quantity and character of goods must be known—product profiling</a:t>
            </a:r>
          </a:p>
          <a:p>
            <a:pPr lvl="1"/>
            <a:r>
              <a:rPr lang="en-US" dirty="0"/>
              <a:t>Know the purpose to be served</a:t>
            </a:r>
          </a:p>
          <a:p>
            <a:pPr lvl="2"/>
            <a:r>
              <a:rPr lang="en-US" dirty="0"/>
              <a:t>Storage</a:t>
            </a:r>
          </a:p>
          <a:p>
            <a:pPr lvl="2"/>
            <a:r>
              <a:rPr lang="en-US" dirty="0"/>
              <a:t>Distribution</a:t>
            </a:r>
          </a:p>
          <a:p>
            <a:pPr lvl="2"/>
            <a:r>
              <a:rPr lang="en-US" dirty="0"/>
              <a:t>Cross-docking</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344B3638-45A8-493A-A300-F8A88BDBE571}" type="slidenum">
              <a:rPr lang="en-US"/>
              <a:pPr/>
              <a:t>13</a:t>
            </a:fld>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4675" name="Picture 3" descr="fig10-5"/>
          <p:cNvPicPr>
            <a:picLocks noGrp="1" noChangeAspect="1" noChangeArrowheads="1"/>
          </p:cNvPicPr>
          <p:nvPr>
            <p:ph idx="1"/>
          </p:nvPr>
        </p:nvPicPr>
        <p:blipFill>
          <a:blip r:embed="rId3" cstate="print"/>
          <a:srcRect/>
          <a:stretch>
            <a:fillRect/>
          </a:stretch>
        </p:blipFill>
        <p:spPr>
          <a:xfrm>
            <a:off x="1066800" y="1828800"/>
            <a:ext cx="5943600" cy="4208236"/>
          </a:xfrm>
          <a:noFill/>
          <a:ln/>
        </p:spPr>
      </p:pic>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C9ADF6A9-4AC6-44DC-9FA9-11BFA34D16A4}" type="slidenum">
              <a:rPr lang="en-US"/>
              <a:pPr/>
              <a:t>14</a:t>
            </a:fld>
            <a:endParaRPr lang="en-US"/>
          </a:p>
        </p:txBody>
      </p:sp>
      <p:sp>
        <p:nvSpPr>
          <p:cNvPr id="6" name="TextBox 5"/>
          <p:cNvSpPr txBox="1"/>
          <p:nvPr/>
        </p:nvSpPr>
        <p:spPr>
          <a:xfrm>
            <a:off x="1447800" y="228600"/>
            <a:ext cx="7315200" cy="1200329"/>
          </a:xfrm>
          <a:prstGeom prst="rect">
            <a:avLst/>
          </a:prstGeom>
          <a:noFill/>
        </p:spPr>
        <p:txBody>
          <a:bodyPr wrap="square" rtlCol="0">
            <a:spAutoFit/>
          </a:bodyPr>
          <a:lstStyle/>
          <a:p>
            <a:r>
              <a:rPr lang="en-US" sz="3600" dirty="0" smtClean="0">
                <a:solidFill>
                  <a:schemeClr val="bg1"/>
                </a:solidFill>
                <a:latin typeface="+mj-lt"/>
              </a:rPr>
              <a:t>Ideal Facility for Pure Supplier Consolidation (Figure 10-5)</a:t>
            </a:r>
            <a:endParaRPr lang="en-US" sz="3600" dirty="0">
              <a:solidFill>
                <a:schemeClr val="bg1"/>
              </a:solidFill>
              <a:latin typeface="+mj-lt"/>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p:txBody>
          <a:bodyPr/>
          <a:lstStyle/>
          <a:p>
            <a:r>
              <a:rPr lang="en-US" sz="4000" dirty="0"/>
              <a:t>Warehousing Trade-offs</a:t>
            </a:r>
          </a:p>
        </p:txBody>
      </p:sp>
      <p:sp>
        <p:nvSpPr>
          <p:cNvPr id="285699" name="Rectangle 3"/>
          <p:cNvSpPr>
            <a:spLocks noGrp="1" noChangeArrowheads="1"/>
          </p:cNvSpPr>
          <p:nvPr>
            <p:ph idx="1"/>
          </p:nvPr>
        </p:nvSpPr>
        <p:spPr>
          <a:xfrm>
            <a:off x="304800" y="1600200"/>
            <a:ext cx="8610600" cy="4525963"/>
          </a:xfrm>
        </p:spPr>
        <p:txBody>
          <a:bodyPr/>
          <a:lstStyle/>
          <a:p>
            <a:r>
              <a:rPr lang="en-US" dirty="0"/>
              <a:t>Fixed versus variable slot locations for merchandise</a:t>
            </a:r>
          </a:p>
          <a:p>
            <a:r>
              <a:rPr lang="en-US" dirty="0"/>
              <a:t>Build out (horizontal) versus build up (vertical)</a:t>
            </a:r>
          </a:p>
          <a:p>
            <a:r>
              <a:rPr lang="en-US" dirty="0"/>
              <a:t>Order-picking versus stock-replenishing functions</a:t>
            </a:r>
          </a:p>
          <a:p>
            <a:r>
              <a:rPr lang="en-US" dirty="0"/>
              <a:t>Two-dock versus single-dock layout</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074A141B-6CF9-4D94-8412-FAF271C36628}" type="slidenum">
              <a:rPr lang="en-US"/>
              <a:pPr/>
              <a:t>15</a:t>
            </a:fld>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p:txBody>
          <a:bodyPr/>
          <a:lstStyle/>
          <a:p>
            <a:r>
              <a:rPr lang="en-US" sz="4000"/>
              <a:t>Warehousing Trade-offs</a:t>
            </a:r>
          </a:p>
        </p:txBody>
      </p:sp>
      <p:sp>
        <p:nvSpPr>
          <p:cNvPr id="286723" name="Rectangle 3"/>
          <p:cNvSpPr>
            <a:spLocks noGrp="1" noChangeArrowheads="1"/>
          </p:cNvSpPr>
          <p:nvPr>
            <p:ph idx="1"/>
          </p:nvPr>
        </p:nvSpPr>
        <p:spPr>
          <a:xfrm>
            <a:off x="304800" y="1600200"/>
            <a:ext cx="8382000" cy="4525963"/>
          </a:xfrm>
        </p:spPr>
        <p:txBody>
          <a:bodyPr/>
          <a:lstStyle/>
          <a:p>
            <a:r>
              <a:rPr lang="en-US" dirty="0"/>
              <a:t>Labor-intensive versus mechanization versus automation</a:t>
            </a:r>
          </a:p>
          <a:p>
            <a:r>
              <a:rPr lang="en-US" dirty="0"/>
              <a:t>Space devoted to aisles versus space devoted to storage</a:t>
            </a:r>
          </a:p>
          <a:p>
            <a:r>
              <a:rPr lang="en-US" dirty="0"/>
              <a:t>Picker-to-part versus part-to-picker systems</a:t>
            </a:r>
          </a:p>
          <a:p>
            <a:pPr>
              <a:buFont typeface="Monotype Sorts" pitchFamily="2" charset="2"/>
              <a:buNone/>
            </a:pPr>
            <a:endParaRPr lang="en-US" dirty="0"/>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04F6813F-40BC-47D9-AE9E-B54CB443260E}" type="slidenum">
              <a:rPr lang="en-US"/>
              <a:pPr/>
              <a:t>16</a:t>
            </a:fld>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2"/>
          <p:cNvSpPr>
            <a:spLocks noGrp="1" noChangeArrowheads="1"/>
          </p:cNvSpPr>
          <p:nvPr>
            <p:ph type="title"/>
          </p:nvPr>
        </p:nvSpPr>
        <p:spPr/>
        <p:txBody>
          <a:bodyPr/>
          <a:lstStyle/>
          <a:p>
            <a:r>
              <a:rPr lang="en-US" sz="4000" dirty="0"/>
              <a:t>Warehousing Trade-offs</a:t>
            </a:r>
          </a:p>
        </p:txBody>
      </p:sp>
      <p:sp>
        <p:nvSpPr>
          <p:cNvPr id="287747" name="Rectangle 3"/>
          <p:cNvSpPr>
            <a:spLocks noGrp="1" noChangeArrowheads="1"/>
          </p:cNvSpPr>
          <p:nvPr>
            <p:ph idx="1"/>
          </p:nvPr>
        </p:nvSpPr>
        <p:spPr/>
        <p:txBody>
          <a:bodyPr/>
          <a:lstStyle/>
          <a:p>
            <a:r>
              <a:rPr lang="en-US"/>
              <a:t>Paperless warehousing versus traditional paper-oriented warehousing operations</a:t>
            </a:r>
          </a:p>
          <a:p>
            <a:r>
              <a:rPr lang="en-US"/>
              <a:t>Virtual warehouse versus real warehouse</a:t>
            </a:r>
          </a:p>
          <a:p>
            <a:r>
              <a:rPr lang="en-US"/>
              <a:t>Other space needs</a:t>
            </a:r>
          </a:p>
          <a:p>
            <a:r>
              <a:rPr lang="en-US"/>
              <a:t>Retail storerooms</a:t>
            </a:r>
          </a:p>
          <a:p>
            <a:pPr>
              <a:buFont typeface="Monotype Sorts" pitchFamily="2" charset="2"/>
              <a:buNone/>
            </a:pPr>
            <a:endParaRPr lang="en-US"/>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7A2D4BDF-FE07-43C9-A1E2-0C7998BC7678}" type="slidenum">
              <a:rPr lang="en-US"/>
              <a:pPr/>
              <a:t>17</a:t>
            </a:fld>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r>
              <a:rPr lang="en-US" sz="4000" dirty="0"/>
              <a:t>Warehousing Operations</a:t>
            </a:r>
          </a:p>
        </p:txBody>
      </p:sp>
      <p:sp>
        <p:nvSpPr>
          <p:cNvPr id="288771" name="Rectangle 3"/>
          <p:cNvSpPr>
            <a:spLocks noGrp="1" noChangeArrowheads="1"/>
          </p:cNvSpPr>
          <p:nvPr>
            <p:ph idx="1"/>
          </p:nvPr>
        </p:nvSpPr>
        <p:spPr/>
        <p:txBody>
          <a:bodyPr/>
          <a:lstStyle/>
          <a:p>
            <a:r>
              <a:rPr lang="en-US"/>
              <a:t>Storage and handling equipment</a:t>
            </a:r>
          </a:p>
          <a:p>
            <a:r>
              <a:rPr lang="en-US"/>
              <a:t>Warehouse management systems</a:t>
            </a:r>
          </a:p>
          <a:p>
            <a:r>
              <a:rPr lang="en-US"/>
              <a:t>Employee safety</a:t>
            </a:r>
          </a:p>
          <a:p>
            <a:pPr lvl="1"/>
            <a:r>
              <a:rPr lang="en-US"/>
              <a:t>OSHA oversees</a:t>
            </a:r>
          </a:p>
          <a:p>
            <a:pPr lvl="1"/>
            <a:r>
              <a:rPr lang="en-US"/>
              <a:t>Proper handling of waste materials </a:t>
            </a:r>
          </a:p>
          <a:p>
            <a:pPr lvl="2"/>
            <a:r>
              <a:rPr lang="en-US"/>
              <a:t>Dunnage </a:t>
            </a:r>
          </a:p>
          <a:p>
            <a:pPr lvl="1"/>
            <a:r>
              <a:rPr lang="en-US"/>
              <a:t>Proper handling of breakage</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7F80020E-3728-48CB-B40A-1F01DFC55C76}" type="slidenum">
              <a:rPr lang="en-US"/>
              <a:pPr/>
              <a:t>18</a:t>
            </a:fld>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p:txBody>
          <a:bodyPr/>
          <a:lstStyle/>
          <a:p>
            <a:r>
              <a:rPr lang="en-US" sz="4000" dirty="0"/>
              <a:t>Warehousing Operations</a:t>
            </a:r>
          </a:p>
        </p:txBody>
      </p:sp>
      <p:sp>
        <p:nvSpPr>
          <p:cNvPr id="289795" name="Rectangle 3"/>
          <p:cNvSpPr>
            <a:spLocks noGrp="1" noChangeArrowheads="1"/>
          </p:cNvSpPr>
          <p:nvPr>
            <p:ph idx="1"/>
          </p:nvPr>
        </p:nvSpPr>
        <p:spPr/>
        <p:txBody>
          <a:bodyPr/>
          <a:lstStyle/>
          <a:p>
            <a:r>
              <a:rPr lang="en-US" dirty="0"/>
              <a:t>Warehousing </a:t>
            </a:r>
            <a:r>
              <a:rPr lang="en-US" dirty="0" smtClean="0"/>
              <a:t>security</a:t>
            </a:r>
          </a:p>
          <a:p>
            <a:r>
              <a:rPr lang="en-US" dirty="0" smtClean="0"/>
              <a:t>Hazardous materials</a:t>
            </a:r>
          </a:p>
          <a:p>
            <a:r>
              <a:rPr lang="en-US" dirty="0" smtClean="0"/>
              <a:t>Sanitation </a:t>
            </a:r>
            <a:r>
              <a:rPr lang="en-US" dirty="0"/>
              <a:t>issues</a:t>
            </a:r>
          </a:p>
          <a:p>
            <a:r>
              <a:rPr lang="en-US" dirty="0"/>
              <a:t>Stock controls</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F9AB76DD-030C-4063-94DE-FFA640A91781}" type="slidenum">
              <a:rPr lang="en-US"/>
              <a:pPr/>
              <a:t>19</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p:txBody>
          <a:bodyPr/>
          <a:lstStyle/>
          <a:p>
            <a:r>
              <a:rPr lang="en-US" sz="4000" dirty="0"/>
              <a:t>Learning Objectives</a:t>
            </a:r>
          </a:p>
        </p:txBody>
      </p:sp>
      <p:sp>
        <p:nvSpPr>
          <p:cNvPr id="274435" name="Rectangle 3"/>
          <p:cNvSpPr>
            <a:spLocks noGrp="1" noChangeArrowheads="1"/>
          </p:cNvSpPr>
          <p:nvPr>
            <p:ph idx="1"/>
          </p:nvPr>
        </p:nvSpPr>
        <p:spPr/>
        <p:txBody>
          <a:bodyPr/>
          <a:lstStyle/>
          <a:p>
            <a:pPr>
              <a:spcBef>
                <a:spcPts val="200"/>
              </a:spcBef>
            </a:pPr>
            <a:r>
              <a:rPr lang="en-US" sz="2800" dirty="0"/>
              <a:t>To understand the role of warehouses and distribution centers in a logistics system</a:t>
            </a:r>
          </a:p>
          <a:p>
            <a:pPr>
              <a:spcBef>
                <a:spcPts val="200"/>
              </a:spcBef>
            </a:pPr>
            <a:r>
              <a:rPr lang="en-US" sz="2800" dirty="0" smtClean="0"/>
              <a:t>To </a:t>
            </a:r>
            <a:r>
              <a:rPr lang="en-US" sz="2800" dirty="0"/>
              <a:t>identify the various types and functions of warehouses</a:t>
            </a:r>
          </a:p>
          <a:p>
            <a:pPr>
              <a:spcBef>
                <a:spcPts val="200"/>
              </a:spcBef>
            </a:pPr>
            <a:r>
              <a:rPr lang="en-US" sz="2800" dirty="0" smtClean="0"/>
              <a:t>To </a:t>
            </a:r>
            <a:r>
              <a:rPr lang="en-US" sz="2800" dirty="0"/>
              <a:t>distinguish the various alternatives available in warehouse </a:t>
            </a:r>
            <a:r>
              <a:rPr lang="en-US" sz="2800" dirty="0" smtClean="0"/>
              <a:t>design</a:t>
            </a:r>
          </a:p>
          <a:p>
            <a:pPr>
              <a:spcBef>
                <a:spcPts val="200"/>
              </a:spcBef>
            </a:pPr>
            <a:r>
              <a:rPr lang="en-US" sz="2800" dirty="0" smtClean="0"/>
              <a:t>To examine the different types of handling equipment available</a:t>
            </a:r>
          </a:p>
          <a:p>
            <a:pPr>
              <a:spcBef>
                <a:spcPts val="200"/>
              </a:spcBef>
            </a:pPr>
            <a:r>
              <a:rPr lang="en-US" sz="2800" dirty="0" smtClean="0"/>
              <a:t>To analyze the issue of employee safety in warehousing</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04AC0112-1324-4DF4-92C2-77A05342C51B}" type="slidenum">
              <a:rPr lang="en-US"/>
              <a:pPr/>
              <a:t>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mph" presetSubtype="0" fill="hold" grpId="0" nodeType="withEffect">
                                  <p:stCondLst>
                                    <p:cond delay="0"/>
                                  </p:stCondLst>
                                  <p:iterate type="lt">
                                    <p:tmPct val="4000"/>
                                  </p:iterate>
                                  <p:childTnLst>
                                    <p:set>
                                      <p:cBhvr>
                                        <p:cTn id="6" dur="500" fill="hold"/>
                                        <p:tgtEl>
                                          <p:spTgt spid="274434"/>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3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rtlCol="0">
            <a:normAutofit/>
          </a:bodyPr>
          <a:lstStyle/>
          <a:p>
            <a:pPr fontAlgn="auto">
              <a:spcAft>
                <a:spcPts val="0"/>
              </a:spcAft>
              <a:defRPr/>
            </a:pPr>
            <a:r>
              <a:rPr lang="en-US" sz="4000" dirty="0" smtClean="0"/>
              <a:t>Workplace </a:t>
            </a:r>
            <a:r>
              <a:rPr lang="en-US" sz="4000" dirty="0" smtClean="0"/>
              <a:t>Safety Issues</a:t>
            </a:r>
            <a:endParaRPr lang="en-US" sz="4000" dirty="0"/>
          </a:p>
        </p:txBody>
      </p:sp>
      <p:pic>
        <p:nvPicPr>
          <p:cNvPr id="44036" name="Picture 2"/>
          <p:cNvPicPr>
            <a:picLocks noGrp="1" noChangeAspect="1" noChangeArrowheads="1"/>
          </p:cNvPicPr>
          <p:nvPr>
            <p:ph idx="1"/>
          </p:nvPr>
        </p:nvPicPr>
        <p:blipFill>
          <a:blip r:embed="rId3" cstate="print"/>
          <a:srcRect b="10596"/>
          <a:stretch>
            <a:fillRect/>
          </a:stretch>
        </p:blipFill>
        <p:spPr>
          <a:xfrm>
            <a:off x="0" y="1436304"/>
            <a:ext cx="9144000" cy="5421696"/>
          </a:xfrm>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sz="half" idx="1"/>
          </p:nvPr>
        </p:nvSpPr>
        <p:spPr>
          <a:xfrm>
            <a:off x="685800" y="1981200"/>
            <a:ext cx="8153400" cy="533400"/>
          </a:xfrm>
        </p:spPr>
        <p:txBody>
          <a:bodyPr/>
          <a:lstStyle/>
          <a:p>
            <a:pPr eaLnBrk="1" hangingPunct="1">
              <a:lnSpc>
                <a:spcPct val="90000"/>
              </a:lnSpc>
              <a:spcBef>
                <a:spcPts val="0"/>
              </a:spcBef>
            </a:pPr>
            <a:r>
              <a:rPr lang="en-US" sz="2400" dirty="0" err="1" smtClean="0"/>
              <a:t>Mannix</a:t>
            </a:r>
            <a:r>
              <a:rPr lang="en-US" sz="2400" dirty="0" smtClean="0"/>
              <a:t> Model Markets - Omaha, Nebraska</a:t>
            </a:r>
          </a:p>
        </p:txBody>
      </p:sp>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21</a:t>
            </a:fld>
            <a:endParaRPr lang="en-US" smtClean="0"/>
          </a:p>
        </p:txBody>
      </p:sp>
      <p:sp>
        <p:nvSpPr>
          <p:cNvPr id="27655" name="Text Box 5"/>
          <p:cNvSpPr txBox="1">
            <a:spLocks noChangeArrowheads="1"/>
          </p:cNvSpPr>
          <p:nvPr/>
        </p:nvSpPr>
        <p:spPr bwMode="auto">
          <a:xfrm>
            <a:off x="228600" y="16002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Company Facts:</a:t>
            </a:r>
            <a:endParaRPr lang="en-US" b="1" dirty="0">
              <a:solidFill>
                <a:schemeClr val="accent6"/>
              </a:solidFill>
              <a:latin typeface="Arial" charset="0"/>
              <a:cs typeface="Arial" charset="0"/>
            </a:endParaRPr>
          </a:p>
        </p:txBody>
      </p:sp>
      <p:sp>
        <p:nvSpPr>
          <p:cNvPr id="10" name="Text Box 5"/>
          <p:cNvSpPr txBox="1">
            <a:spLocks noChangeArrowheads="1"/>
          </p:cNvSpPr>
          <p:nvPr/>
        </p:nvSpPr>
        <p:spPr bwMode="auto">
          <a:xfrm>
            <a:off x="228600" y="24384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Company Information:</a:t>
            </a:r>
            <a:endParaRPr lang="en-US" b="1" dirty="0">
              <a:solidFill>
                <a:schemeClr val="accent6"/>
              </a:solidFill>
              <a:latin typeface="Arial" charset="0"/>
              <a:cs typeface="Arial" charset="0"/>
            </a:endParaRPr>
          </a:p>
        </p:txBody>
      </p:sp>
      <p:sp>
        <p:nvSpPr>
          <p:cNvPr id="13" name="Rectangle 3"/>
          <p:cNvSpPr>
            <a:spLocks noGrp="1" noChangeArrowheads="1"/>
          </p:cNvSpPr>
          <p:nvPr>
            <p:ph sz="half" idx="1"/>
          </p:nvPr>
        </p:nvSpPr>
        <p:spPr>
          <a:xfrm>
            <a:off x="685800" y="2819400"/>
            <a:ext cx="8153400" cy="1295400"/>
          </a:xfrm>
        </p:spPr>
        <p:txBody>
          <a:bodyPr/>
          <a:lstStyle/>
          <a:p>
            <a:pPr eaLnBrk="1" hangingPunct="1">
              <a:lnSpc>
                <a:spcPct val="90000"/>
              </a:lnSpc>
            </a:pPr>
            <a:r>
              <a:rPr lang="en-US" sz="2400" dirty="0" smtClean="0"/>
              <a:t>55 stores, served by daily deliveries (5 days/week)</a:t>
            </a:r>
          </a:p>
          <a:p>
            <a:pPr eaLnBrk="1" hangingPunct="1">
              <a:lnSpc>
                <a:spcPct val="90000"/>
              </a:lnSpc>
            </a:pPr>
            <a:r>
              <a:rPr lang="en-US" sz="2400" dirty="0" smtClean="0"/>
              <a:t>Member of a buying cooperative</a:t>
            </a:r>
          </a:p>
          <a:p>
            <a:pPr eaLnBrk="1" hangingPunct="1">
              <a:lnSpc>
                <a:spcPct val="90000"/>
              </a:lnSpc>
            </a:pPr>
            <a:r>
              <a:rPr lang="en-US" sz="2400" dirty="0" smtClean="0"/>
              <a:t>Some items are delivered directly by vendors</a:t>
            </a:r>
          </a:p>
          <a:p>
            <a:pPr eaLnBrk="1" hangingPunct="1">
              <a:lnSpc>
                <a:spcPct val="90000"/>
              </a:lnSpc>
            </a:pPr>
            <a:endParaRPr lang="en-US" dirty="0" smtClean="0"/>
          </a:p>
        </p:txBody>
      </p:sp>
      <p:sp>
        <p:nvSpPr>
          <p:cNvPr id="16" name="Rectangle 3"/>
          <p:cNvSpPr>
            <a:spLocks noGrp="1" noChangeArrowheads="1"/>
          </p:cNvSpPr>
          <p:nvPr>
            <p:ph sz="half" idx="1"/>
          </p:nvPr>
        </p:nvSpPr>
        <p:spPr>
          <a:xfrm>
            <a:off x="685800" y="4572000"/>
            <a:ext cx="8153400" cy="1447800"/>
          </a:xfrm>
        </p:spPr>
        <p:txBody>
          <a:bodyPr/>
          <a:lstStyle/>
          <a:p>
            <a:pPr eaLnBrk="1" hangingPunct="1">
              <a:lnSpc>
                <a:spcPct val="90000"/>
              </a:lnSpc>
            </a:pPr>
            <a:r>
              <a:rPr lang="en-US" sz="2400" dirty="0" err="1" smtClean="0"/>
              <a:t>Schoenecker’s</a:t>
            </a:r>
            <a:r>
              <a:rPr lang="en-US" sz="2400" dirty="0" smtClean="0"/>
              <a:t> candies</a:t>
            </a:r>
          </a:p>
        </p:txBody>
      </p:sp>
      <p:sp>
        <p:nvSpPr>
          <p:cNvPr id="17" name="Text Box 5"/>
          <p:cNvSpPr txBox="1">
            <a:spLocks noChangeArrowheads="1"/>
          </p:cNvSpPr>
          <p:nvPr/>
        </p:nvSpPr>
        <p:spPr bwMode="auto">
          <a:xfrm>
            <a:off x="228600" y="40386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Decisions:</a:t>
            </a:r>
            <a:endParaRPr lang="en-US" b="1" dirty="0">
              <a:solidFill>
                <a:schemeClr val="accent6"/>
              </a:solidFill>
              <a:latin typeface="Arial" charset="0"/>
              <a:cs typeface="Arial" charset="0"/>
            </a:endParaRPr>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bg1"/>
                </a:solidFill>
                <a:effectLst/>
                <a:uLnTx/>
                <a:uFillTx/>
                <a:latin typeface="+mj-lt"/>
                <a:ea typeface="+mj-ea"/>
                <a:cs typeface="+mj-cs"/>
              </a:rPr>
              <a:t>Case 10-1 Sandy’s Candy</a:t>
            </a:r>
            <a:endParaRPr kumimoji="0" lang="en-US" sz="40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sz="half" idx="1"/>
          </p:nvPr>
        </p:nvSpPr>
        <p:spPr>
          <a:xfrm>
            <a:off x="685800" y="1981200"/>
            <a:ext cx="8153400" cy="533400"/>
          </a:xfrm>
        </p:spPr>
        <p:txBody>
          <a:bodyPr/>
          <a:lstStyle/>
          <a:p>
            <a:pPr eaLnBrk="1" hangingPunct="1">
              <a:lnSpc>
                <a:spcPct val="90000"/>
              </a:lnSpc>
              <a:spcBef>
                <a:spcPts val="0"/>
              </a:spcBef>
            </a:pPr>
            <a:r>
              <a:rPr lang="en-US" sz="2400" dirty="0" err="1" smtClean="0"/>
              <a:t>Mannix</a:t>
            </a:r>
            <a:r>
              <a:rPr lang="en-US" sz="2400" dirty="0" smtClean="0"/>
              <a:t> Model Markets - Omaha, Nebraska</a:t>
            </a:r>
          </a:p>
        </p:txBody>
      </p:sp>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22</a:t>
            </a:fld>
            <a:endParaRPr lang="en-US" smtClean="0"/>
          </a:p>
        </p:txBody>
      </p:sp>
      <p:sp>
        <p:nvSpPr>
          <p:cNvPr id="27655" name="Text Box 5"/>
          <p:cNvSpPr txBox="1">
            <a:spLocks noChangeArrowheads="1"/>
          </p:cNvSpPr>
          <p:nvPr/>
        </p:nvSpPr>
        <p:spPr bwMode="auto">
          <a:xfrm>
            <a:off x="228600" y="16002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Company Facts:</a:t>
            </a:r>
            <a:endParaRPr lang="en-US" b="1" dirty="0">
              <a:solidFill>
                <a:schemeClr val="accent6"/>
              </a:solidFill>
              <a:latin typeface="Arial" charset="0"/>
              <a:cs typeface="Arial" charset="0"/>
            </a:endParaRPr>
          </a:p>
        </p:txBody>
      </p:sp>
      <p:sp>
        <p:nvSpPr>
          <p:cNvPr id="10" name="Text Box 5"/>
          <p:cNvSpPr txBox="1">
            <a:spLocks noChangeArrowheads="1"/>
          </p:cNvSpPr>
          <p:nvPr/>
        </p:nvSpPr>
        <p:spPr bwMode="auto">
          <a:xfrm>
            <a:off x="228600" y="24384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Company Information:</a:t>
            </a:r>
            <a:endParaRPr lang="en-US" b="1" dirty="0">
              <a:solidFill>
                <a:schemeClr val="accent6"/>
              </a:solidFill>
              <a:latin typeface="Arial" charset="0"/>
              <a:cs typeface="Arial" charset="0"/>
            </a:endParaRPr>
          </a:p>
        </p:txBody>
      </p:sp>
      <p:sp>
        <p:nvSpPr>
          <p:cNvPr id="13" name="Rectangle 3"/>
          <p:cNvSpPr>
            <a:spLocks noGrp="1" noChangeArrowheads="1"/>
          </p:cNvSpPr>
          <p:nvPr>
            <p:ph sz="half" idx="1"/>
          </p:nvPr>
        </p:nvSpPr>
        <p:spPr>
          <a:xfrm>
            <a:off x="685800" y="2819400"/>
            <a:ext cx="8153400" cy="1295400"/>
          </a:xfrm>
        </p:spPr>
        <p:txBody>
          <a:bodyPr/>
          <a:lstStyle/>
          <a:p>
            <a:pPr eaLnBrk="1" hangingPunct="1">
              <a:lnSpc>
                <a:spcPct val="90000"/>
              </a:lnSpc>
            </a:pPr>
            <a:r>
              <a:rPr lang="en-US" sz="2400" dirty="0" smtClean="0"/>
              <a:t>55 stores, served by daily deliveries (5 days/week)</a:t>
            </a:r>
          </a:p>
          <a:p>
            <a:pPr eaLnBrk="1" hangingPunct="1">
              <a:lnSpc>
                <a:spcPct val="90000"/>
              </a:lnSpc>
            </a:pPr>
            <a:r>
              <a:rPr lang="en-US" sz="2400" dirty="0" smtClean="0"/>
              <a:t>Member of a buying cooperative</a:t>
            </a:r>
          </a:p>
          <a:p>
            <a:pPr eaLnBrk="1" hangingPunct="1">
              <a:lnSpc>
                <a:spcPct val="90000"/>
              </a:lnSpc>
            </a:pPr>
            <a:r>
              <a:rPr lang="en-US" sz="2400" dirty="0" smtClean="0"/>
              <a:t>Some items are delivered directly by vendors</a:t>
            </a:r>
          </a:p>
          <a:p>
            <a:pPr eaLnBrk="1" hangingPunct="1">
              <a:lnSpc>
                <a:spcPct val="90000"/>
              </a:lnSpc>
            </a:pPr>
            <a:endParaRPr lang="en-US" dirty="0" smtClean="0"/>
          </a:p>
        </p:txBody>
      </p:sp>
      <p:sp>
        <p:nvSpPr>
          <p:cNvPr id="16" name="Rectangle 3"/>
          <p:cNvSpPr>
            <a:spLocks noGrp="1" noChangeArrowheads="1"/>
          </p:cNvSpPr>
          <p:nvPr>
            <p:ph sz="half" idx="1"/>
          </p:nvPr>
        </p:nvSpPr>
        <p:spPr>
          <a:xfrm>
            <a:off x="685800" y="4572000"/>
            <a:ext cx="8153400" cy="1447800"/>
          </a:xfrm>
        </p:spPr>
        <p:txBody>
          <a:bodyPr/>
          <a:lstStyle/>
          <a:p>
            <a:pPr eaLnBrk="1" hangingPunct="1">
              <a:lnSpc>
                <a:spcPct val="90000"/>
              </a:lnSpc>
            </a:pPr>
            <a:r>
              <a:rPr lang="en-US" sz="2400" dirty="0" err="1" smtClean="0"/>
              <a:t>Schoenecker’s</a:t>
            </a:r>
            <a:r>
              <a:rPr lang="en-US" sz="2400" dirty="0" smtClean="0"/>
              <a:t> candies</a:t>
            </a:r>
          </a:p>
        </p:txBody>
      </p:sp>
      <p:sp>
        <p:nvSpPr>
          <p:cNvPr id="17" name="Text Box 5"/>
          <p:cNvSpPr txBox="1">
            <a:spLocks noChangeArrowheads="1"/>
          </p:cNvSpPr>
          <p:nvPr/>
        </p:nvSpPr>
        <p:spPr bwMode="auto">
          <a:xfrm>
            <a:off x="228600" y="40386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Decisions:</a:t>
            </a:r>
            <a:endParaRPr lang="en-US" b="1" dirty="0">
              <a:solidFill>
                <a:schemeClr val="accent6"/>
              </a:solidFill>
              <a:latin typeface="Arial" charset="0"/>
              <a:cs typeface="Arial" charset="0"/>
            </a:endParaRPr>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bg1"/>
                </a:solidFill>
                <a:effectLst/>
                <a:uLnTx/>
                <a:uFillTx/>
                <a:latin typeface="+mj-lt"/>
                <a:ea typeface="+mj-ea"/>
                <a:cs typeface="+mj-cs"/>
              </a:rPr>
              <a:t>Case 10-1 Sandy’s Candy</a:t>
            </a:r>
            <a:endParaRPr kumimoji="0" lang="en-US" sz="40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23</a:t>
            </a:fld>
            <a:endParaRPr lang="en-US" smtClean="0"/>
          </a:p>
        </p:txBody>
      </p:sp>
      <p:sp>
        <p:nvSpPr>
          <p:cNvPr id="17" name="Text Box 5"/>
          <p:cNvSpPr txBox="1">
            <a:spLocks noChangeArrowheads="1"/>
          </p:cNvSpPr>
          <p:nvPr/>
        </p:nvSpPr>
        <p:spPr bwMode="auto">
          <a:xfrm>
            <a:off x="0" y="1524000"/>
            <a:ext cx="8610600" cy="523220"/>
          </a:xfrm>
          <a:prstGeom prst="rect">
            <a:avLst/>
          </a:prstGeom>
          <a:noFill/>
          <a:ln w="9525" algn="ctr">
            <a:noFill/>
            <a:miter lim="800000"/>
            <a:headEnd/>
            <a:tailEnd/>
          </a:ln>
        </p:spPr>
        <p:txBody>
          <a:bodyPr wrap="square">
            <a:spAutoFit/>
          </a:bodyPr>
          <a:lstStyle/>
          <a:p>
            <a:pPr>
              <a:spcBef>
                <a:spcPts val="0"/>
              </a:spcBef>
              <a:defRPr/>
            </a:pPr>
            <a:r>
              <a:rPr lang="en-US" sz="2800" b="1" dirty="0" smtClean="0">
                <a:solidFill>
                  <a:schemeClr val="accent6"/>
                </a:solidFill>
                <a:latin typeface="Arial" charset="0"/>
                <a:cs typeface="Arial" charset="0"/>
              </a:rPr>
              <a:t>Discussion:</a:t>
            </a:r>
            <a:endParaRPr lang="en-US" sz="2800" b="1" dirty="0">
              <a:solidFill>
                <a:schemeClr val="accent6"/>
              </a:solidFill>
              <a:latin typeface="Arial" charset="0"/>
              <a:cs typeface="Arial" charset="0"/>
            </a:endParaRPr>
          </a:p>
        </p:txBody>
      </p:sp>
      <p:sp>
        <p:nvSpPr>
          <p:cNvPr id="20" name="Rectangle 3"/>
          <p:cNvSpPr>
            <a:spLocks noGrp="1" noChangeArrowheads="1"/>
          </p:cNvSpPr>
          <p:nvPr>
            <p:ph sz="half" idx="1"/>
          </p:nvPr>
        </p:nvSpPr>
        <p:spPr>
          <a:xfrm>
            <a:off x="228600" y="1981200"/>
            <a:ext cx="8763000" cy="4114800"/>
          </a:xfrm>
        </p:spPr>
        <p:txBody>
          <a:bodyPr/>
          <a:lstStyle/>
          <a:p>
            <a:pPr eaLnBrk="1" hangingPunct="1">
              <a:lnSpc>
                <a:spcPct val="90000"/>
              </a:lnSpc>
              <a:buNone/>
            </a:pPr>
            <a:r>
              <a:rPr lang="en-US" sz="2400" dirty="0" smtClean="0"/>
              <a:t>#1: Using those items of comparison for which costs can be calculated, determine the cost difference between the two delivery systems.</a:t>
            </a:r>
          </a:p>
          <a:p>
            <a:pPr eaLnBrk="1" hangingPunct="1">
              <a:lnSpc>
                <a:spcPct val="90000"/>
              </a:lnSpc>
              <a:buNone/>
            </a:pPr>
            <a:r>
              <a:rPr lang="en-US" sz="2400" dirty="0" smtClean="0"/>
              <a:t>#2: List and compare those factors for which it is difficult to assign precise costs.</a:t>
            </a:r>
          </a:p>
          <a:p>
            <a:pPr eaLnBrk="1" hangingPunct="1">
              <a:lnSpc>
                <a:spcPct val="90000"/>
              </a:lnSpc>
              <a:buNone/>
            </a:pPr>
            <a:r>
              <a:rPr lang="en-US" sz="2400" dirty="0" smtClean="0"/>
              <a:t>#3: Given the data that Sandy has, do you believe that </a:t>
            </a:r>
            <a:r>
              <a:rPr lang="en-US" sz="2400" dirty="0" err="1" smtClean="0"/>
              <a:t>Mannix</a:t>
            </a:r>
            <a:r>
              <a:rPr lang="en-US" sz="2400" dirty="0" smtClean="0"/>
              <a:t> Model Markets should get its </a:t>
            </a:r>
            <a:r>
              <a:rPr lang="en-US" sz="2400" dirty="0" err="1" smtClean="0"/>
              <a:t>Schoenecker</a:t>
            </a:r>
            <a:r>
              <a:rPr lang="en-US" sz="2400" dirty="0" smtClean="0"/>
              <a:t> candy through the buying cooperative or continue to rely on direct deliveries by </a:t>
            </a:r>
            <a:r>
              <a:rPr lang="en-US" sz="2400" dirty="0" err="1" smtClean="0"/>
              <a:t>Schoenecker’s</a:t>
            </a:r>
            <a:r>
              <a:rPr lang="en-US" sz="2400" dirty="0" smtClean="0"/>
              <a:t> drivers-salespeople? Give your reasons.</a:t>
            </a:r>
          </a:p>
          <a:p>
            <a:pPr eaLnBrk="1" hangingPunct="1">
              <a:lnSpc>
                <a:spcPct val="90000"/>
              </a:lnSpc>
              <a:buNone/>
            </a:pPr>
            <a:r>
              <a:rPr lang="en-US" sz="2400" dirty="0" smtClean="0"/>
              <a:t>#4: If you were Sandy, what additional information would you like to have before being asked to make such a recommendation? </a:t>
            </a:r>
          </a:p>
        </p:txBody>
      </p:sp>
      <p:sp>
        <p:nvSpPr>
          <p:cNvPr id="7"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bg1"/>
                </a:solidFill>
                <a:effectLst/>
                <a:uLnTx/>
                <a:uFillTx/>
                <a:latin typeface="+mj-lt"/>
                <a:ea typeface="+mj-ea"/>
                <a:cs typeface="+mj-cs"/>
              </a:rPr>
              <a:t>Case 10-1 Sandy’s Candy</a:t>
            </a:r>
            <a:endParaRPr kumimoji="0" lang="en-US" sz="40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24</a:t>
            </a:fld>
            <a:endParaRPr lang="en-US" smtClean="0"/>
          </a:p>
        </p:txBody>
      </p:sp>
      <p:sp>
        <p:nvSpPr>
          <p:cNvPr id="17" name="Text Box 5"/>
          <p:cNvSpPr txBox="1">
            <a:spLocks noChangeArrowheads="1"/>
          </p:cNvSpPr>
          <p:nvPr/>
        </p:nvSpPr>
        <p:spPr bwMode="auto">
          <a:xfrm>
            <a:off x="0" y="1524000"/>
            <a:ext cx="8610600" cy="523220"/>
          </a:xfrm>
          <a:prstGeom prst="rect">
            <a:avLst/>
          </a:prstGeom>
          <a:noFill/>
          <a:ln w="9525" algn="ctr">
            <a:noFill/>
            <a:miter lim="800000"/>
            <a:headEnd/>
            <a:tailEnd/>
          </a:ln>
        </p:spPr>
        <p:txBody>
          <a:bodyPr>
            <a:spAutoFit/>
          </a:bodyPr>
          <a:lstStyle/>
          <a:p>
            <a:pPr>
              <a:spcBef>
                <a:spcPts val="0"/>
              </a:spcBef>
              <a:defRPr/>
            </a:pPr>
            <a:r>
              <a:rPr lang="en-US" sz="2800" b="1" dirty="0" smtClean="0">
                <a:solidFill>
                  <a:schemeClr val="accent6"/>
                </a:solidFill>
                <a:latin typeface="Arial" charset="0"/>
                <a:cs typeface="Arial" charset="0"/>
              </a:rPr>
              <a:t>Discussion:</a:t>
            </a:r>
            <a:endParaRPr lang="en-US" sz="2800" b="1" dirty="0">
              <a:solidFill>
                <a:schemeClr val="accent6"/>
              </a:solidFill>
              <a:latin typeface="Arial" charset="0"/>
              <a:cs typeface="Arial" charset="0"/>
            </a:endParaRPr>
          </a:p>
        </p:txBody>
      </p:sp>
      <p:sp>
        <p:nvSpPr>
          <p:cNvPr id="20" name="Rectangle 3"/>
          <p:cNvSpPr>
            <a:spLocks noGrp="1" noChangeArrowheads="1"/>
          </p:cNvSpPr>
          <p:nvPr>
            <p:ph sz="half" idx="1"/>
          </p:nvPr>
        </p:nvSpPr>
        <p:spPr>
          <a:xfrm>
            <a:off x="228600" y="2057400"/>
            <a:ext cx="8686800" cy="4038600"/>
          </a:xfrm>
        </p:spPr>
        <p:txBody>
          <a:bodyPr/>
          <a:lstStyle/>
          <a:p>
            <a:pPr eaLnBrk="1" hangingPunct="1">
              <a:lnSpc>
                <a:spcPct val="90000"/>
              </a:lnSpc>
              <a:buNone/>
            </a:pPr>
            <a:r>
              <a:rPr lang="en-US" sz="2400" dirty="0" smtClean="0"/>
              <a:t>#5: Candy sales increase during holiday seasons. Which of the two candy distribution systems do you think would do a better job of anticipating and supplying these seasonal increases? Why?</a:t>
            </a:r>
          </a:p>
          <a:p>
            <a:pPr eaLnBrk="1" hangingPunct="1">
              <a:lnSpc>
                <a:spcPct val="90000"/>
              </a:lnSpc>
              <a:buNone/>
            </a:pPr>
            <a:r>
              <a:rPr lang="en-US" sz="2400" dirty="0" smtClean="0"/>
              <a:t>#6: Assume you are in charge of labor relations for </a:t>
            </a:r>
            <a:r>
              <a:rPr lang="en-US" sz="2400" dirty="0" err="1" smtClean="0"/>
              <a:t>Mannix</a:t>
            </a:r>
            <a:r>
              <a:rPr lang="en-US" sz="2400" dirty="0" smtClean="0"/>
              <a:t> Model Markets. Would you like to see continued reliance on drivers-salespeople to supply the markets’ candy needs? Why or why not?</a:t>
            </a:r>
          </a:p>
        </p:txBody>
      </p:sp>
      <p:sp>
        <p:nvSpPr>
          <p:cNvPr id="7"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bg1"/>
                </a:solidFill>
                <a:effectLst/>
                <a:uLnTx/>
                <a:uFillTx/>
                <a:latin typeface="+mj-lt"/>
                <a:ea typeface="+mj-ea"/>
                <a:cs typeface="+mj-cs"/>
              </a:rPr>
              <a:t>Case 10-1 Sandy’s Candy</a:t>
            </a:r>
            <a:endParaRPr kumimoji="0" lang="en-US" sz="40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sz="half" idx="1"/>
          </p:nvPr>
        </p:nvSpPr>
        <p:spPr>
          <a:xfrm>
            <a:off x="685800" y="1981200"/>
            <a:ext cx="8153400" cy="533400"/>
          </a:xfrm>
        </p:spPr>
        <p:txBody>
          <a:bodyPr/>
          <a:lstStyle/>
          <a:p>
            <a:pPr eaLnBrk="1" hangingPunct="1">
              <a:lnSpc>
                <a:spcPct val="90000"/>
              </a:lnSpc>
              <a:spcBef>
                <a:spcPts val="0"/>
              </a:spcBef>
            </a:pPr>
            <a:r>
              <a:rPr lang="en-US" sz="2400" dirty="0" smtClean="0"/>
              <a:t>Located in Minnetonka, Minnesota</a:t>
            </a:r>
          </a:p>
        </p:txBody>
      </p:sp>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25</a:t>
            </a:fld>
            <a:endParaRPr lang="en-US" smtClean="0"/>
          </a:p>
        </p:txBody>
      </p:sp>
      <p:sp>
        <p:nvSpPr>
          <p:cNvPr id="27655" name="Text Box 5"/>
          <p:cNvSpPr txBox="1">
            <a:spLocks noChangeArrowheads="1"/>
          </p:cNvSpPr>
          <p:nvPr/>
        </p:nvSpPr>
        <p:spPr bwMode="auto">
          <a:xfrm>
            <a:off x="228600" y="16002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Company Facts:</a:t>
            </a:r>
            <a:endParaRPr lang="en-US" b="1" dirty="0">
              <a:solidFill>
                <a:schemeClr val="accent6"/>
              </a:solidFill>
              <a:latin typeface="Arial" charset="0"/>
              <a:cs typeface="Arial" charset="0"/>
            </a:endParaRPr>
          </a:p>
        </p:txBody>
      </p:sp>
      <p:sp>
        <p:nvSpPr>
          <p:cNvPr id="10" name="Text Box 5"/>
          <p:cNvSpPr txBox="1">
            <a:spLocks noChangeArrowheads="1"/>
          </p:cNvSpPr>
          <p:nvPr/>
        </p:nvSpPr>
        <p:spPr bwMode="auto">
          <a:xfrm>
            <a:off x="228600" y="24384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Company Information:</a:t>
            </a:r>
            <a:endParaRPr lang="en-US" b="1" dirty="0">
              <a:solidFill>
                <a:schemeClr val="accent6"/>
              </a:solidFill>
              <a:latin typeface="Arial" charset="0"/>
              <a:cs typeface="Arial" charset="0"/>
            </a:endParaRPr>
          </a:p>
        </p:txBody>
      </p:sp>
      <p:sp>
        <p:nvSpPr>
          <p:cNvPr id="13" name="Rectangle 3"/>
          <p:cNvSpPr>
            <a:spLocks noGrp="1" noChangeArrowheads="1"/>
          </p:cNvSpPr>
          <p:nvPr>
            <p:ph sz="half" idx="1"/>
          </p:nvPr>
        </p:nvSpPr>
        <p:spPr>
          <a:xfrm>
            <a:off x="685800" y="2819400"/>
            <a:ext cx="8153400" cy="1981200"/>
          </a:xfrm>
        </p:spPr>
        <p:txBody>
          <a:bodyPr/>
          <a:lstStyle/>
          <a:p>
            <a:pPr eaLnBrk="1" hangingPunct="1">
              <a:lnSpc>
                <a:spcPct val="90000"/>
              </a:lnSpc>
            </a:pPr>
            <a:r>
              <a:rPr lang="en-US" sz="2400" dirty="0" smtClean="0"/>
              <a:t>Single unloading dock</a:t>
            </a:r>
          </a:p>
          <a:p>
            <a:pPr eaLnBrk="1" hangingPunct="1">
              <a:lnSpc>
                <a:spcPct val="90000"/>
              </a:lnSpc>
            </a:pPr>
            <a:r>
              <a:rPr lang="en-US" sz="2400" dirty="0" smtClean="0"/>
              <a:t>Warehouse workers: $14/hr, must be paid for an entire shift, cannot be assigned other tasks</a:t>
            </a:r>
          </a:p>
          <a:p>
            <a:pPr eaLnBrk="1" hangingPunct="1">
              <a:lnSpc>
                <a:spcPct val="90000"/>
              </a:lnSpc>
            </a:pPr>
            <a:r>
              <a:rPr lang="en-US" sz="2400" dirty="0" smtClean="0"/>
              <a:t>Trucks arrive randomly at 4/hr</a:t>
            </a:r>
          </a:p>
          <a:p>
            <a:pPr eaLnBrk="1" hangingPunct="1">
              <a:lnSpc>
                <a:spcPct val="90000"/>
              </a:lnSpc>
            </a:pPr>
            <a:r>
              <a:rPr lang="en-US" sz="2400" dirty="0" smtClean="0"/>
              <a:t>Penalty for idle truck: $60/hr</a:t>
            </a:r>
          </a:p>
          <a:p>
            <a:pPr eaLnBrk="1" hangingPunct="1">
              <a:lnSpc>
                <a:spcPct val="90000"/>
              </a:lnSpc>
            </a:pPr>
            <a:endParaRPr lang="en-US" dirty="0" smtClean="0"/>
          </a:p>
        </p:txBody>
      </p:sp>
      <p:sp>
        <p:nvSpPr>
          <p:cNvPr id="16" name="Rectangle 3"/>
          <p:cNvSpPr>
            <a:spLocks noGrp="1" noChangeArrowheads="1"/>
          </p:cNvSpPr>
          <p:nvPr>
            <p:ph sz="half" idx="1"/>
          </p:nvPr>
        </p:nvSpPr>
        <p:spPr>
          <a:xfrm>
            <a:off x="685800" y="5105400"/>
            <a:ext cx="8153400" cy="914400"/>
          </a:xfrm>
        </p:spPr>
        <p:txBody>
          <a:bodyPr/>
          <a:lstStyle/>
          <a:p>
            <a:pPr eaLnBrk="1" hangingPunct="1">
              <a:lnSpc>
                <a:spcPct val="90000"/>
              </a:lnSpc>
            </a:pPr>
            <a:r>
              <a:rPr lang="en-US" sz="2400" dirty="0" smtClean="0"/>
              <a:t>Team of 2, 3, 4, or 5 warehouse workers</a:t>
            </a:r>
          </a:p>
          <a:p>
            <a:pPr eaLnBrk="1" hangingPunct="1">
              <a:lnSpc>
                <a:spcPct val="90000"/>
              </a:lnSpc>
            </a:pPr>
            <a:r>
              <a:rPr lang="en-US" sz="2400" dirty="0" smtClean="0"/>
              <a:t>Unloading rate will be 5, 8, 10, and 11 trucks per hour</a:t>
            </a:r>
          </a:p>
        </p:txBody>
      </p:sp>
      <p:sp>
        <p:nvSpPr>
          <p:cNvPr id="17" name="Text Box 5"/>
          <p:cNvSpPr txBox="1">
            <a:spLocks noChangeArrowheads="1"/>
          </p:cNvSpPr>
          <p:nvPr/>
        </p:nvSpPr>
        <p:spPr bwMode="auto">
          <a:xfrm>
            <a:off x="152400" y="4724400"/>
            <a:ext cx="8610600" cy="461665"/>
          </a:xfrm>
          <a:prstGeom prst="rect">
            <a:avLst/>
          </a:prstGeom>
          <a:noFill/>
          <a:ln w="9525" algn="ctr">
            <a:noFill/>
            <a:miter lim="800000"/>
            <a:headEnd/>
            <a:tailEnd/>
          </a:ln>
        </p:spPr>
        <p:txBody>
          <a:bodyPr>
            <a:spAutoFit/>
          </a:bodyPr>
          <a:lstStyle/>
          <a:p>
            <a:pPr>
              <a:spcBef>
                <a:spcPts val="0"/>
              </a:spcBef>
              <a:defRPr/>
            </a:pPr>
            <a:r>
              <a:rPr lang="en-US" b="1" dirty="0" smtClean="0">
                <a:solidFill>
                  <a:schemeClr val="accent6"/>
                </a:solidFill>
                <a:latin typeface="Arial" charset="0"/>
                <a:cs typeface="Arial" charset="0"/>
              </a:rPr>
              <a:t>Alternatives:</a:t>
            </a:r>
            <a:endParaRPr lang="en-US" b="1" dirty="0">
              <a:solidFill>
                <a:schemeClr val="accent6"/>
              </a:solidFill>
              <a:latin typeface="Arial" charset="0"/>
              <a:cs typeface="Arial" charset="0"/>
            </a:endParaRPr>
          </a:p>
        </p:txBody>
      </p:sp>
      <p:sp>
        <p:nvSpPr>
          <p:cNvPr id="12"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10-2 Minnetonka Warehouse</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26</a:t>
            </a:fld>
            <a:endParaRPr lang="en-US" smtClean="0"/>
          </a:p>
        </p:txBody>
      </p:sp>
      <p:sp>
        <p:nvSpPr>
          <p:cNvPr id="17" name="Text Box 5"/>
          <p:cNvSpPr txBox="1">
            <a:spLocks noChangeArrowheads="1"/>
          </p:cNvSpPr>
          <p:nvPr/>
        </p:nvSpPr>
        <p:spPr bwMode="auto">
          <a:xfrm>
            <a:off x="0" y="1524000"/>
            <a:ext cx="8610600" cy="523220"/>
          </a:xfrm>
          <a:prstGeom prst="rect">
            <a:avLst/>
          </a:prstGeom>
          <a:noFill/>
          <a:ln w="9525" algn="ctr">
            <a:noFill/>
            <a:miter lim="800000"/>
            <a:headEnd/>
            <a:tailEnd/>
          </a:ln>
        </p:spPr>
        <p:txBody>
          <a:bodyPr wrap="square">
            <a:spAutoFit/>
          </a:bodyPr>
          <a:lstStyle/>
          <a:p>
            <a:pPr>
              <a:spcBef>
                <a:spcPts val="0"/>
              </a:spcBef>
              <a:defRPr/>
            </a:pPr>
            <a:r>
              <a:rPr lang="en-US" sz="2800" b="1" dirty="0" smtClean="0">
                <a:solidFill>
                  <a:schemeClr val="accent6"/>
                </a:solidFill>
                <a:latin typeface="Arial" charset="0"/>
                <a:cs typeface="Arial" charset="0"/>
              </a:rPr>
              <a:t>Discussion:</a:t>
            </a:r>
            <a:endParaRPr lang="en-US" sz="2800" b="1" dirty="0">
              <a:solidFill>
                <a:schemeClr val="accent6"/>
              </a:solidFill>
              <a:latin typeface="Arial" charset="0"/>
              <a:cs typeface="Arial" charset="0"/>
            </a:endParaRPr>
          </a:p>
        </p:txBody>
      </p:sp>
      <p:sp>
        <p:nvSpPr>
          <p:cNvPr id="20" name="Rectangle 3"/>
          <p:cNvSpPr>
            <a:spLocks noGrp="1" noChangeArrowheads="1"/>
          </p:cNvSpPr>
          <p:nvPr>
            <p:ph sz="half" idx="1"/>
          </p:nvPr>
        </p:nvSpPr>
        <p:spPr>
          <a:xfrm>
            <a:off x="228600" y="1981200"/>
            <a:ext cx="8763000" cy="4114800"/>
          </a:xfrm>
        </p:spPr>
        <p:txBody>
          <a:bodyPr/>
          <a:lstStyle/>
          <a:p>
            <a:pPr eaLnBrk="1" hangingPunct="1">
              <a:lnSpc>
                <a:spcPct val="90000"/>
              </a:lnSpc>
              <a:buNone/>
            </a:pPr>
            <a:r>
              <a:rPr lang="en-US" sz="2400" dirty="0" smtClean="0"/>
              <a:t>#1: For each of the four work team sizes, calculate the expected number of trucks in the queue waiting to be unloaded.</a:t>
            </a:r>
          </a:p>
          <a:p>
            <a:pPr eaLnBrk="1" hangingPunct="1">
              <a:lnSpc>
                <a:spcPct val="90000"/>
              </a:lnSpc>
              <a:buNone/>
            </a:pPr>
            <a:r>
              <a:rPr lang="en-US" sz="2400" dirty="0" smtClean="0"/>
              <a:t>#2: For each of the four work team sizes, calculate the expected time in the queue—that is, the expected time a truck has to wait in line to be unloaded.</a:t>
            </a:r>
          </a:p>
          <a:p>
            <a:pPr eaLnBrk="1" hangingPunct="1">
              <a:lnSpc>
                <a:spcPct val="90000"/>
              </a:lnSpc>
              <a:buNone/>
            </a:pPr>
            <a:r>
              <a:rPr lang="en-US" sz="2400" dirty="0" smtClean="0"/>
              <a:t>#3: For each of the four work team sizes, what is the probability that a truck cannot be unloaded immediately?</a:t>
            </a:r>
          </a:p>
          <a:p>
            <a:pPr eaLnBrk="1" hangingPunct="1">
              <a:lnSpc>
                <a:spcPct val="90000"/>
              </a:lnSpc>
              <a:buNone/>
            </a:pPr>
            <a:r>
              <a:rPr lang="en-US" sz="2400" dirty="0" smtClean="0"/>
              <a:t>#4: Which of the four work teams has the lowest cost to Wayne?</a:t>
            </a:r>
          </a:p>
        </p:txBody>
      </p:sp>
      <p:sp>
        <p:nvSpPr>
          <p:cNvPr id="6"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10-2 Minnetonka Warehouse</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27</a:t>
            </a:fld>
            <a:endParaRPr lang="en-US" smtClean="0"/>
          </a:p>
        </p:txBody>
      </p:sp>
      <p:sp>
        <p:nvSpPr>
          <p:cNvPr id="17" name="Text Box 5"/>
          <p:cNvSpPr txBox="1">
            <a:spLocks noChangeArrowheads="1"/>
          </p:cNvSpPr>
          <p:nvPr/>
        </p:nvSpPr>
        <p:spPr bwMode="auto">
          <a:xfrm>
            <a:off x="0" y="1524000"/>
            <a:ext cx="8610600" cy="523220"/>
          </a:xfrm>
          <a:prstGeom prst="rect">
            <a:avLst/>
          </a:prstGeom>
          <a:noFill/>
          <a:ln w="9525" algn="ctr">
            <a:noFill/>
            <a:miter lim="800000"/>
            <a:headEnd/>
            <a:tailEnd/>
          </a:ln>
        </p:spPr>
        <p:txBody>
          <a:bodyPr wrap="square">
            <a:spAutoFit/>
          </a:bodyPr>
          <a:lstStyle/>
          <a:p>
            <a:pPr>
              <a:spcBef>
                <a:spcPts val="0"/>
              </a:spcBef>
              <a:defRPr/>
            </a:pPr>
            <a:r>
              <a:rPr lang="en-US" sz="2800" b="1" dirty="0" smtClean="0">
                <a:solidFill>
                  <a:schemeClr val="accent6"/>
                </a:solidFill>
                <a:latin typeface="Arial" charset="0"/>
                <a:cs typeface="Arial" charset="0"/>
              </a:rPr>
              <a:t>Discussion:</a:t>
            </a:r>
            <a:endParaRPr lang="en-US" sz="2800" b="1" dirty="0">
              <a:solidFill>
                <a:schemeClr val="accent6"/>
              </a:solidFill>
              <a:latin typeface="Arial" charset="0"/>
              <a:cs typeface="Arial" charset="0"/>
            </a:endParaRPr>
          </a:p>
        </p:txBody>
      </p:sp>
      <p:sp>
        <p:nvSpPr>
          <p:cNvPr id="20" name="Rectangle 3"/>
          <p:cNvSpPr>
            <a:spLocks noGrp="1" noChangeArrowheads="1"/>
          </p:cNvSpPr>
          <p:nvPr>
            <p:ph sz="half" idx="1"/>
          </p:nvPr>
        </p:nvSpPr>
        <p:spPr>
          <a:xfrm>
            <a:off x="228600" y="1981200"/>
            <a:ext cx="8763000" cy="4114800"/>
          </a:xfrm>
        </p:spPr>
        <p:txBody>
          <a:bodyPr/>
          <a:lstStyle/>
          <a:p>
            <a:pPr eaLnBrk="1" hangingPunct="1">
              <a:lnSpc>
                <a:spcPct val="90000"/>
              </a:lnSpc>
              <a:buNone/>
            </a:pPr>
            <a:r>
              <a:rPr lang="en-US" sz="2200" dirty="0" smtClean="0"/>
              <a:t>#5: Wayne is also considering rental of a forklift to use in truck unloading. A team of only two would be needed, but the hourly cost would be $38 per hour ($28 for the workers and $10 for the forklift). They could unload a truck in five minutes. Should Wayne rent the forklift?</a:t>
            </a:r>
          </a:p>
          <a:p>
            <a:pPr eaLnBrk="1" hangingPunct="1">
              <a:lnSpc>
                <a:spcPct val="90000"/>
              </a:lnSpc>
              <a:buNone/>
            </a:pPr>
            <a:r>
              <a:rPr lang="en-US" sz="2200" dirty="0" smtClean="0"/>
              <a:t>#6: Disregard your answer to question 5. Labor negotiations are coming up and Wayne thinks he can get the union to give way on the work rule that prohibits warehouse workers on the unloading dock from being given other assignments when they are not unloading trucks. How much would Wayne save in unloading dock costs if he could reassign warehouse workers to other tasks when they are not unloading trucks, assuming that he has picked a good team of workers and each worker works 8 hours a day?</a:t>
            </a:r>
          </a:p>
        </p:txBody>
      </p:sp>
      <p:sp>
        <p:nvSpPr>
          <p:cNvPr id="6"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10-2 Minnetonka Warehouse</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28</a:t>
            </a:fld>
            <a:endParaRPr lang="en-US" smtClean="0"/>
          </a:p>
        </p:txBody>
      </p:sp>
      <p:sp>
        <p:nvSpPr>
          <p:cNvPr id="17" name="Text Box 5"/>
          <p:cNvSpPr txBox="1">
            <a:spLocks noChangeArrowheads="1"/>
          </p:cNvSpPr>
          <p:nvPr/>
        </p:nvSpPr>
        <p:spPr bwMode="auto">
          <a:xfrm>
            <a:off x="0" y="1524000"/>
            <a:ext cx="8610600" cy="523220"/>
          </a:xfrm>
          <a:prstGeom prst="rect">
            <a:avLst/>
          </a:prstGeom>
          <a:noFill/>
          <a:ln w="9525" algn="ctr">
            <a:noFill/>
            <a:miter lim="800000"/>
            <a:headEnd/>
            <a:tailEnd/>
          </a:ln>
        </p:spPr>
        <p:txBody>
          <a:bodyPr wrap="square">
            <a:spAutoFit/>
          </a:bodyPr>
          <a:lstStyle/>
          <a:p>
            <a:pPr>
              <a:spcBef>
                <a:spcPts val="0"/>
              </a:spcBef>
              <a:defRPr/>
            </a:pPr>
            <a:r>
              <a:rPr lang="en-US" sz="2800" b="1" dirty="0" smtClean="0">
                <a:solidFill>
                  <a:schemeClr val="accent6"/>
                </a:solidFill>
                <a:latin typeface="Arial" charset="0"/>
                <a:cs typeface="Arial" charset="0"/>
              </a:rPr>
              <a:t>Markov Model: M/M/1</a:t>
            </a:r>
            <a:endParaRPr lang="en-US" sz="2800" b="1" dirty="0">
              <a:solidFill>
                <a:schemeClr val="accent6"/>
              </a:solidFill>
              <a:latin typeface="Arial" charset="0"/>
              <a:cs typeface="Arial" charset="0"/>
            </a:endParaRPr>
          </a:p>
        </p:txBody>
      </p:sp>
      <p:sp>
        <p:nvSpPr>
          <p:cNvPr id="20" name="Rectangle 3"/>
          <p:cNvSpPr>
            <a:spLocks noGrp="1" noChangeArrowheads="1"/>
          </p:cNvSpPr>
          <p:nvPr>
            <p:ph sz="half" idx="1"/>
          </p:nvPr>
        </p:nvSpPr>
        <p:spPr>
          <a:xfrm>
            <a:off x="4038600" y="2133600"/>
            <a:ext cx="4876800" cy="3200400"/>
          </a:xfrm>
        </p:spPr>
        <p:txBody>
          <a:bodyPr/>
          <a:lstStyle/>
          <a:p>
            <a:pPr eaLnBrk="1" hangingPunct="1">
              <a:lnSpc>
                <a:spcPct val="90000"/>
              </a:lnSpc>
              <a:buNone/>
            </a:pPr>
            <a:r>
              <a:rPr lang="en-US" sz="2200" dirty="0" smtClean="0"/>
              <a:t>Where </a:t>
            </a:r>
          </a:p>
          <a:p>
            <a:pPr eaLnBrk="1" hangingPunct="1">
              <a:lnSpc>
                <a:spcPct val="90000"/>
              </a:lnSpc>
              <a:buNone/>
            </a:pPr>
            <a:r>
              <a:rPr lang="en-US" sz="2200" dirty="0" smtClean="0">
                <a:sym typeface="Symbol"/>
              </a:rPr>
              <a:t>L = Avg. # of customers in the system</a:t>
            </a:r>
          </a:p>
          <a:p>
            <a:pPr eaLnBrk="1" hangingPunct="1">
              <a:lnSpc>
                <a:spcPct val="90000"/>
              </a:lnSpc>
              <a:buNone/>
            </a:pPr>
            <a:r>
              <a:rPr lang="en-US" sz="2200" dirty="0" smtClean="0">
                <a:sym typeface="Symbol"/>
              </a:rPr>
              <a:t>w = Avg. time spent in the system</a:t>
            </a:r>
          </a:p>
          <a:p>
            <a:pPr eaLnBrk="1" hangingPunct="1">
              <a:lnSpc>
                <a:spcPct val="90000"/>
              </a:lnSpc>
              <a:buNone/>
            </a:pPr>
            <a:r>
              <a:rPr lang="en-US" sz="2200" dirty="0" err="1" smtClean="0">
                <a:sym typeface="Symbol"/>
              </a:rPr>
              <a:t>w</a:t>
            </a:r>
            <a:r>
              <a:rPr lang="en-US" sz="2200" baseline="-25000" dirty="0" err="1" smtClean="0">
                <a:sym typeface="Symbol"/>
              </a:rPr>
              <a:t>Q</a:t>
            </a:r>
            <a:r>
              <a:rPr lang="en-US" sz="2200" dirty="0" smtClean="0">
                <a:sym typeface="Symbol"/>
              </a:rPr>
              <a:t> = Avg. waiting time</a:t>
            </a:r>
          </a:p>
          <a:p>
            <a:pPr eaLnBrk="1" hangingPunct="1">
              <a:lnSpc>
                <a:spcPct val="90000"/>
              </a:lnSpc>
              <a:buNone/>
            </a:pPr>
            <a:endParaRPr lang="en-US" sz="2200" dirty="0" smtClean="0">
              <a:sym typeface="Symbol"/>
            </a:endParaRPr>
          </a:p>
          <a:p>
            <a:pPr eaLnBrk="1" hangingPunct="1">
              <a:lnSpc>
                <a:spcPct val="90000"/>
              </a:lnSpc>
              <a:buNone/>
            </a:pPr>
            <a:r>
              <a:rPr lang="en-US" sz="2200" dirty="0" smtClean="0">
                <a:sym typeface="Symbol"/>
              </a:rPr>
              <a:t> = Mean arrival rate (#/hr, #/day…)</a:t>
            </a:r>
          </a:p>
          <a:p>
            <a:pPr eaLnBrk="1" hangingPunct="1">
              <a:lnSpc>
                <a:spcPct val="90000"/>
              </a:lnSpc>
              <a:buNone/>
            </a:pPr>
            <a:r>
              <a:rPr lang="en-US" sz="2200" dirty="0" smtClean="0">
                <a:sym typeface="Symbol"/>
              </a:rPr>
              <a:t> = Mean service rate (#/hr, #/day…)</a:t>
            </a:r>
            <a:endParaRPr lang="en-US" sz="2200" dirty="0" smtClean="0"/>
          </a:p>
          <a:p>
            <a:pPr eaLnBrk="1" hangingPunct="1">
              <a:lnSpc>
                <a:spcPct val="90000"/>
              </a:lnSpc>
              <a:buNone/>
            </a:pPr>
            <a:endParaRPr lang="en-US" sz="2200" dirty="0" smtClean="0"/>
          </a:p>
        </p:txBody>
      </p:sp>
      <p:sp>
        <p:nvSpPr>
          <p:cNvPr id="6"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10-2 Minnetonka Warehouse</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sz="3600" kern="0" dirty="0" smtClean="0">
                <a:solidFill>
                  <a:schemeClr val="bg1"/>
                </a:solidFill>
                <a:latin typeface="+mj-lt"/>
                <a:ea typeface="+mj-ea"/>
                <a:cs typeface="+mj-cs"/>
              </a:rPr>
              <a:t>Queuing Theory M/M/1</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
        <p:nvSpPr>
          <p:cNvPr id="8" name="TextBox 7"/>
          <p:cNvSpPr txBox="1"/>
          <p:nvPr/>
        </p:nvSpPr>
        <p:spPr>
          <a:xfrm>
            <a:off x="457200" y="6248400"/>
            <a:ext cx="4648200" cy="830997"/>
          </a:xfrm>
          <a:prstGeom prst="rect">
            <a:avLst/>
          </a:prstGeom>
          <a:noFill/>
        </p:spPr>
        <p:txBody>
          <a:bodyPr wrap="square" rtlCol="0">
            <a:spAutoFit/>
          </a:bodyPr>
          <a:lstStyle/>
          <a:p>
            <a:r>
              <a:rPr lang="en-US" u="sng" dirty="0" smtClean="0">
                <a:solidFill>
                  <a:schemeClr val="bg1"/>
                </a:solidFill>
                <a:hlinkClick r:id="rId4"/>
              </a:rPr>
              <a:t>http://www.win.tue.nl/cow/Q2/</a:t>
            </a:r>
            <a:endParaRPr lang="en-US" dirty="0" smtClean="0">
              <a:solidFill>
                <a:schemeClr val="bg1"/>
              </a:solidFill>
            </a:endParaRPr>
          </a:p>
          <a:p>
            <a:endParaRPr lang="en-US" dirty="0"/>
          </a:p>
        </p:txBody>
      </p:sp>
      <p:graphicFrame>
        <p:nvGraphicFramePr>
          <p:cNvPr id="9" name="Object 8"/>
          <p:cNvGraphicFramePr>
            <a:graphicFrameLocks noChangeAspect="1"/>
          </p:cNvGraphicFramePr>
          <p:nvPr/>
        </p:nvGraphicFramePr>
        <p:xfrm>
          <a:off x="381000" y="2057400"/>
          <a:ext cx="1447800" cy="995363"/>
        </p:xfrm>
        <a:graphic>
          <a:graphicData uri="http://schemas.openxmlformats.org/presentationml/2006/ole">
            <p:oleObj spid="_x0000_s1026" name="Equation" r:id="rId5" imgW="609480" imgH="419040" progId="Equation.3">
              <p:embed/>
            </p:oleObj>
          </a:graphicData>
        </a:graphic>
      </p:graphicFrame>
      <p:graphicFrame>
        <p:nvGraphicFramePr>
          <p:cNvPr id="1027" name="Object 3"/>
          <p:cNvGraphicFramePr>
            <a:graphicFrameLocks noChangeAspect="1"/>
          </p:cNvGraphicFramePr>
          <p:nvPr/>
        </p:nvGraphicFramePr>
        <p:xfrm>
          <a:off x="304800" y="3581400"/>
          <a:ext cx="2171700" cy="995363"/>
        </p:xfrm>
        <a:graphic>
          <a:graphicData uri="http://schemas.openxmlformats.org/presentationml/2006/ole">
            <p:oleObj spid="_x0000_s1027" name="Equation" r:id="rId6" imgW="914400" imgH="419040" progId="Equation.3">
              <p:embed/>
            </p:oleObj>
          </a:graphicData>
        </a:graphic>
      </p:graphicFrame>
      <p:graphicFrame>
        <p:nvGraphicFramePr>
          <p:cNvPr id="1029" name="Object 4"/>
          <p:cNvGraphicFramePr>
            <a:graphicFrameLocks noChangeAspect="1"/>
          </p:cNvGraphicFramePr>
          <p:nvPr/>
        </p:nvGraphicFramePr>
        <p:xfrm>
          <a:off x="304800" y="5029200"/>
          <a:ext cx="3962400" cy="995363"/>
        </p:xfrm>
        <a:graphic>
          <a:graphicData uri="http://schemas.openxmlformats.org/presentationml/2006/ole">
            <p:oleObj spid="_x0000_s1029" name="Equation" r:id="rId7" imgW="1447560" imgH="419040" progId="Equation.3">
              <p:embed/>
            </p:oleObj>
          </a:graphicData>
        </a:graphic>
      </p:graphicFrame>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Slide Number Placeholder 6"/>
          <p:cNvSpPr>
            <a:spLocks noGrp="1"/>
          </p:cNvSpPr>
          <p:nvPr>
            <p:ph type="sldNum" sz="quarter" idx="11"/>
          </p:nvPr>
        </p:nvSpPr>
        <p:spPr/>
        <p:txBody>
          <a:bodyPr/>
          <a:lstStyle/>
          <a:p>
            <a:pPr>
              <a:defRPr/>
            </a:pPr>
            <a:r>
              <a:rPr lang="en-US" smtClean="0"/>
              <a:t>1-</a:t>
            </a:r>
            <a:fld id="{4B4A4A76-BF14-4C17-B849-87FA1E7D9DA6}" type="slidenum">
              <a:rPr lang="en-US" smtClean="0"/>
              <a:pPr>
                <a:defRPr/>
              </a:pPr>
              <a:t>29</a:t>
            </a:fld>
            <a:endParaRPr lang="en-US" smtClean="0"/>
          </a:p>
        </p:txBody>
      </p:sp>
      <p:sp>
        <p:nvSpPr>
          <p:cNvPr id="17" name="Text Box 5"/>
          <p:cNvSpPr txBox="1">
            <a:spLocks noChangeArrowheads="1"/>
          </p:cNvSpPr>
          <p:nvPr/>
        </p:nvSpPr>
        <p:spPr bwMode="auto">
          <a:xfrm>
            <a:off x="0" y="1524000"/>
            <a:ext cx="8610600" cy="523220"/>
          </a:xfrm>
          <a:prstGeom prst="rect">
            <a:avLst/>
          </a:prstGeom>
          <a:noFill/>
          <a:ln w="9525" algn="ctr">
            <a:noFill/>
            <a:miter lim="800000"/>
            <a:headEnd/>
            <a:tailEnd/>
          </a:ln>
        </p:spPr>
        <p:txBody>
          <a:bodyPr wrap="square">
            <a:spAutoFit/>
          </a:bodyPr>
          <a:lstStyle/>
          <a:p>
            <a:pPr>
              <a:spcBef>
                <a:spcPts val="0"/>
              </a:spcBef>
              <a:defRPr/>
            </a:pPr>
            <a:r>
              <a:rPr lang="en-US" sz="2800" b="1" dirty="0" smtClean="0">
                <a:solidFill>
                  <a:schemeClr val="accent6"/>
                </a:solidFill>
                <a:latin typeface="Arial" charset="0"/>
                <a:cs typeface="Arial" charset="0"/>
              </a:rPr>
              <a:t>Markov Model: M/M/1</a:t>
            </a:r>
            <a:endParaRPr lang="en-US" sz="2800" b="1" dirty="0">
              <a:solidFill>
                <a:schemeClr val="accent6"/>
              </a:solidFill>
              <a:latin typeface="Arial" charset="0"/>
              <a:cs typeface="Arial" charset="0"/>
            </a:endParaRPr>
          </a:p>
        </p:txBody>
      </p:sp>
      <p:sp>
        <p:nvSpPr>
          <p:cNvPr id="6" name="Rectangle 2"/>
          <p:cNvSpPr txBox="1">
            <a:spLocks noChangeArrowheads="1"/>
          </p:cNvSpPr>
          <p:nvPr/>
        </p:nvSpPr>
        <p:spPr bwMode="auto">
          <a:xfrm>
            <a:off x="1371600" y="228600"/>
            <a:ext cx="7467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bg1"/>
                </a:solidFill>
                <a:effectLst/>
                <a:uLnTx/>
                <a:uFillTx/>
                <a:latin typeface="+mj-lt"/>
                <a:ea typeface="+mj-ea"/>
                <a:cs typeface="+mj-cs"/>
              </a:rPr>
              <a:t>Case 10-2 Minnetonka Warehouse</a:t>
            </a:r>
          </a:p>
          <a:p>
            <a:pPr marL="0" marR="0" lvl="0" indent="0" algn="ctr" defTabSz="914400" rtl="0" eaLnBrk="0" fontAlgn="base" latinLnBrk="0" hangingPunct="0">
              <a:lnSpc>
                <a:spcPct val="100000"/>
              </a:lnSpc>
              <a:spcBef>
                <a:spcPct val="0"/>
              </a:spcBef>
              <a:spcAft>
                <a:spcPct val="0"/>
              </a:spcAft>
              <a:buClrTx/>
              <a:buSzTx/>
              <a:buFontTx/>
              <a:buNone/>
              <a:tabLst/>
              <a:defRPr/>
            </a:pPr>
            <a:r>
              <a:rPr lang="en-US" sz="3600" kern="0" dirty="0" smtClean="0">
                <a:solidFill>
                  <a:schemeClr val="bg1"/>
                </a:solidFill>
                <a:latin typeface="+mj-lt"/>
                <a:ea typeface="+mj-ea"/>
                <a:cs typeface="+mj-cs"/>
              </a:rPr>
              <a:t>Queuing Theory M/M/1</a:t>
            </a:r>
            <a:endParaRPr kumimoji="0" lang="en-US" sz="3600" b="0" i="0" u="none" strike="noStrike" kern="0" cap="none" spc="0" normalizeH="0" baseline="0" noProof="0" dirty="0">
              <a:ln>
                <a:noFill/>
              </a:ln>
              <a:solidFill>
                <a:schemeClr val="bg1"/>
              </a:solidFill>
              <a:effectLst/>
              <a:uLnTx/>
              <a:uFillTx/>
              <a:latin typeface="+mj-lt"/>
              <a:ea typeface="+mj-ea"/>
              <a:cs typeface="+mj-cs"/>
            </a:endParaRPr>
          </a:p>
        </p:txBody>
      </p:sp>
      <p:sp>
        <p:nvSpPr>
          <p:cNvPr id="8" name="TextBox 7"/>
          <p:cNvSpPr txBox="1"/>
          <p:nvPr/>
        </p:nvSpPr>
        <p:spPr>
          <a:xfrm>
            <a:off x="457200" y="6248400"/>
            <a:ext cx="4648200" cy="830997"/>
          </a:xfrm>
          <a:prstGeom prst="rect">
            <a:avLst/>
          </a:prstGeom>
          <a:noFill/>
        </p:spPr>
        <p:txBody>
          <a:bodyPr wrap="square" rtlCol="0">
            <a:spAutoFit/>
          </a:bodyPr>
          <a:lstStyle/>
          <a:p>
            <a:r>
              <a:rPr lang="en-US" u="sng" dirty="0" smtClean="0">
                <a:solidFill>
                  <a:schemeClr val="bg1"/>
                </a:solidFill>
                <a:hlinkClick r:id="rId4"/>
              </a:rPr>
              <a:t>http://www.win.tue.nl/cow/Q2/</a:t>
            </a:r>
            <a:endParaRPr lang="en-US" dirty="0" smtClean="0">
              <a:solidFill>
                <a:schemeClr val="bg1"/>
              </a:solidFill>
            </a:endParaRPr>
          </a:p>
          <a:p>
            <a:endParaRPr lang="en-US" dirty="0"/>
          </a:p>
        </p:txBody>
      </p:sp>
      <p:graphicFrame>
        <p:nvGraphicFramePr>
          <p:cNvPr id="1028" name="Object 4"/>
          <p:cNvGraphicFramePr>
            <a:graphicFrameLocks noChangeAspect="1"/>
          </p:cNvGraphicFramePr>
          <p:nvPr/>
        </p:nvGraphicFramePr>
        <p:xfrm>
          <a:off x="457200" y="2133600"/>
          <a:ext cx="3657600" cy="1055687"/>
        </p:xfrm>
        <a:graphic>
          <a:graphicData uri="http://schemas.openxmlformats.org/presentationml/2006/ole">
            <p:oleObj spid="_x0000_s2052" name="Equation" r:id="rId5" imgW="1320480" imgH="444240" progId="Equation.3">
              <p:embed/>
            </p:oleObj>
          </a:graphicData>
        </a:graphic>
      </p:graphicFrame>
      <p:sp>
        <p:nvSpPr>
          <p:cNvPr id="10" name="Rectangle 3"/>
          <p:cNvSpPr>
            <a:spLocks noGrp="1" noChangeArrowheads="1"/>
          </p:cNvSpPr>
          <p:nvPr>
            <p:ph sz="half" idx="1"/>
          </p:nvPr>
        </p:nvSpPr>
        <p:spPr>
          <a:xfrm>
            <a:off x="4572000" y="2133600"/>
            <a:ext cx="4191000" cy="3200400"/>
          </a:xfrm>
        </p:spPr>
        <p:txBody>
          <a:bodyPr/>
          <a:lstStyle/>
          <a:p>
            <a:pPr eaLnBrk="1" hangingPunct="1">
              <a:lnSpc>
                <a:spcPct val="90000"/>
              </a:lnSpc>
              <a:buNone/>
            </a:pPr>
            <a:r>
              <a:rPr lang="en-US" sz="2200" dirty="0" smtClean="0"/>
              <a:t>Where </a:t>
            </a:r>
          </a:p>
          <a:p>
            <a:pPr eaLnBrk="1" hangingPunct="1">
              <a:lnSpc>
                <a:spcPct val="90000"/>
              </a:lnSpc>
              <a:buNone/>
            </a:pPr>
            <a:r>
              <a:rPr lang="en-US" sz="2200" dirty="0" smtClean="0">
                <a:sym typeface="Symbol"/>
              </a:rPr>
              <a:t>L</a:t>
            </a:r>
            <a:r>
              <a:rPr lang="en-US" sz="2200" baseline="-25000" dirty="0" smtClean="0">
                <a:sym typeface="Symbol"/>
              </a:rPr>
              <a:t>Q</a:t>
            </a:r>
            <a:r>
              <a:rPr lang="en-US" sz="2200" dirty="0" smtClean="0">
                <a:sym typeface="Symbol"/>
              </a:rPr>
              <a:t> = Avg. waiting length</a:t>
            </a:r>
          </a:p>
          <a:p>
            <a:pPr eaLnBrk="1" hangingPunct="1">
              <a:lnSpc>
                <a:spcPct val="90000"/>
              </a:lnSpc>
              <a:buNone/>
            </a:pPr>
            <a:r>
              <a:rPr lang="en-US" sz="2200" dirty="0" smtClean="0">
                <a:sym typeface="Symbol"/>
              </a:rPr>
              <a:t>P</a:t>
            </a:r>
            <a:r>
              <a:rPr lang="en-US" sz="2200" baseline="-25000" dirty="0" smtClean="0">
                <a:sym typeface="Symbol"/>
              </a:rPr>
              <a:t>N</a:t>
            </a:r>
            <a:r>
              <a:rPr lang="en-US" sz="2200" dirty="0" smtClean="0">
                <a:sym typeface="Symbol"/>
              </a:rPr>
              <a:t> = Probability that the system has n customers</a:t>
            </a:r>
          </a:p>
          <a:p>
            <a:pPr eaLnBrk="1" hangingPunct="1">
              <a:lnSpc>
                <a:spcPct val="90000"/>
              </a:lnSpc>
              <a:buNone/>
            </a:pPr>
            <a:endParaRPr lang="en-US" sz="2200" dirty="0" smtClean="0">
              <a:sym typeface="Symbol"/>
            </a:endParaRPr>
          </a:p>
          <a:p>
            <a:pPr eaLnBrk="1" hangingPunct="1">
              <a:lnSpc>
                <a:spcPct val="90000"/>
              </a:lnSpc>
              <a:buNone/>
            </a:pPr>
            <a:r>
              <a:rPr lang="en-US" sz="2200" dirty="0" smtClean="0">
                <a:sym typeface="Symbol"/>
              </a:rPr>
              <a:t> = Mean arrival rate (#/hr, #/day…)</a:t>
            </a:r>
          </a:p>
          <a:p>
            <a:pPr eaLnBrk="1" hangingPunct="1">
              <a:lnSpc>
                <a:spcPct val="90000"/>
              </a:lnSpc>
              <a:buNone/>
            </a:pPr>
            <a:r>
              <a:rPr lang="en-US" sz="2200" dirty="0" smtClean="0">
                <a:sym typeface="Symbol"/>
              </a:rPr>
              <a:t> = Mean service rate (#/hr, #/day…)</a:t>
            </a:r>
            <a:endParaRPr lang="en-US" sz="2200" dirty="0" smtClean="0"/>
          </a:p>
          <a:p>
            <a:pPr eaLnBrk="1" hangingPunct="1">
              <a:lnSpc>
                <a:spcPct val="90000"/>
              </a:lnSpc>
              <a:buNone/>
            </a:pPr>
            <a:endParaRPr lang="en-US" sz="2200" dirty="0" smtClean="0"/>
          </a:p>
        </p:txBody>
      </p:sp>
      <p:graphicFrame>
        <p:nvGraphicFramePr>
          <p:cNvPr id="2053" name="Object 4"/>
          <p:cNvGraphicFramePr>
            <a:graphicFrameLocks noChangeAspect="1"/>
          </p:cNvGraphicFramePr>
          <p:nvPr/>
        </p:nvGraphicFramePr>
        <p:xfrm>
          <a:off x="533400" y="3810000"/>
          <a:ext cx="2895600" cy="995363"/>
        </p:xfrm>
        <a:graphic>
          <a:graphicData uri="http://schemas.openxmlformats.org/presentationml/2006/ole">
            <p:oleObj spid="_x0000_s2053" name="Equation" r:id="rId6" imgW="1015920" imgH="419040" progId="Equation.3">
              <p:embed/>
            </p:oleObj>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p:txBody>
          <a:bodyPr/>
          <a:lstStyle/>
          <a:p>
            <a:r>
              <a:rPr lang="en-US" sz="4000" dirty="0"/>
              <a:t>Warehousing Management</a:t>
            </a:r>
          </a:p>
        </p:txBody>
      </p:sp>
      <p:sp>
        <p:nvSpPr>
          <p:cNvPr id="276483" name="Rectangle 3"/>
          <p:cNvSpPr>
            <a:spLocks noGrp="1" noChangeArrowheads="1"/>
          </p:cNvSpPr>
          <p:nvPr>
            <p:ph sz="half" idx="1"/>
          </p:nvPr>
        </p:nvSpPr>
        <p:spPr>
          <a:xfrm>
            <a:off x="228600" y="1600200"/>
            <a:ext cx="4191000" cy="4495800"/>
          </a:xfrm>
        </p:spPr>
        <p:txBody>
          <a:bodyPr/>
          <a:lstStyle/>
          <a:p>
            <a:pPr>
              <a:spcBef>
                <a:spcPts val="200"/>
              </a:spcBef>
            </a:pPr>
            <a:r>
              <a:rPr lang="en-US" sz="3200" b="1" dirty="0"/>
              <a:t>Key Terms</a:t>
            </a:r>
          </a:p>
          <a:p>
            <a:pPr lvl="1">
              <a:spcBef>
                <a:spcPts val="200"/>
              </a:spcBef>
            </a:pPr>
            <a:r>
              <a:rPr lang="en-US" sz="2800" dirty="0" smtClean="0"/>
              <a:t>Accumulating (bulk-making)</a:t>
            </a:r>
          </a:p>
          <a:p>
            <a:pPr lvl="1">
              <a:spcBef>
                <a:spcPts val="200"/>
              </a:spcBef>
            </a:pPr>
            <a:r>
              <a:rPr lang="en-US" sz="2800" dirty="0" smtClean="0"/>
              <a:t>Allocating (bulk-breaking)</a:t>
            </a:r>
          </a:p>
          <a:p>
            <a:pPr lvl="1">
              <a:spcBef>
                <a:spcPts val="200"/>
              </a:spcBef>
            </a:pPr>
            <a:r>
              <a:rPr lang="en-US" sz="2800" dirty="0" smtClean="0"/>
              <a:t>Assorting</a:t>
            </a:r>
          </a:p>
          <a:p>
            <a:pPr lvl="1">
              <a:spcBef>
                <a:spcPts val="200"/>
              </a:spcBef>
            </a:pPr>
            <a:r>
              <a:rPr lang="en-US" sz="2800" dirty="0" smtClean="0"/>
              <a:t>Bonded </a:t>
            </a:r>
            <a:r>
              <a:rPr lang="en-US" sz="2800" dirty="0"/>
              <a:t>storage</a:t>
            </a:r>
          </a:p>
          <a:p>
            <a:pPr lvl="1">
              <a:spcBef>
                <a:spcPts val="200"/>
              </a:spcBef>
            </a:pPr>
            <a:r>
              <a:rPr lang="en-US" sz="2800" dirty="0"/>
              <a:t>Contract </a:t>
            </a:r>
            <a:r>
              <a:rPr lang="en-US" sz="2800" dirty="0" smtClean="0"/>
              <a:t>(3</a:t>
            </a:r>
            <a:r>
              <a:rPr lang="en-US" sz="2800" baseline="30000" dirty="0" smtClean="0"/>
              <a:t>rd</a:t>
            </a:r>
            <a:r>
              <a:rPr lang="en-US" sz="2800" dirty="0" smtClean="0"/>
              <a:t> party) warehousing</a:t>
            </a:r>
            <a:endParaRPr lang="en-US" sz="2800" dirty="0"/>
          </a:p>
          <a:p>
            <a:pPr lvl="1">
              <a:spcBef>
                <a:spcPts val="200"/>
              </a:spcBef>
            </a:pPr>
            <a:r>
              <a:rPr lang="en-US" sz="2800" dirty="0"/>
              <a:t>Cross-docking</a:t>
            </a:r>
          </a:p>
          <a:p>
            <a:pPr lvl="1">
              <a:spcBef>
                <a:spcPts val="200"/>
              </a:spcBef>
              <a:buFontTx/>
              <a:buNone/>
            </a:pPr>
            <a:endParaRPr lang="en-US" sz="2900" b="1" dirty="0"/>
          </a:p>
        </p:txBody>
      </p:sp>
      <p:sp>
        <p:nvSpPr>
          <p:cNvPr id="276484" name="Rectangle 4"/>
          <p:cNvSpPr>
            <a:spLocks noGrp="1" noChangeArrowheads="1"/>
          </p:cNvSpPr>
          <p:nvPr>
            <p:ph sz="half" idx="2"/>
          </p:nvPr>
        </p:nvSpPr>
        <p:spPr>
          <a:xfrm>
            <a:off x="4419600" y="1600200"/>
            <a:ext cx="4495800" cy="4495800"/>
          </a:xfrm>
        </p:spPr>
        <p:txBody>
          <a:bodyPr/>
          <a:lstStyle/>
          <a:p>
            <a:r>
              <a:rPr lang="en-US" sz="3200" b="1" dirty="0"/>
              <a:t>Key Terms</a:t>
            </a:r>
          </a:p>
          <a:p>
            <a:pPr lvl="1">
              <a:spcBef>
                <a:spcPts val="200"/>
              </a:spcBef>
            </a:pPr>
            <a:r>
              <a:rPr lang="en-US" sz="2800" dirty="0" smtClean="0"/>
              <a:t>Distribution centers</a:t>
            </a:r>
          </a:p>
          <a:p>
            <a:pPr lvl="1">
              <a:spcBef>
                <a:spcPts val="200"/>
              </a:spcBef>
            </a:pPr>
            <a:r>
              <a:rPr lang="en-US" sz="2800" dirty="0" err="1" smtClean="0"/>
              <a:t>Dunnage</a:t>
            </a:r>
            <a:endParaRPr lang="en-US" sz="2900" dirty="0" smtClean="0"/>
          </a:p>
          <a:p>
            <a:pPr lvl="1">
              <a:spcBef>
                <a:spcPts val="200"/>
              </a:spcBef>
            </a:pPr>
            <a:r>
              <a:rPr lang="en-US" sz="2800" dirty="0" smtClean="0"/>
              <a:t>Field </a:t>
            </a:r>
            <a:r>
              <a:rPr lang="en-US" sz="2800" dirty="0"/>
              <a:t>warehousing</a:t>
            </a:r>
          </a:p>
          <a:p>
            <a:pPr lvl="1">
              <a:spcBef>
                <a:spcPts val="200"/>
              </a:spcBef>
            </a:pPr>
            <a:r>
              <a:rPr lang="en-US" sz="2800" dirty="0" smtClean="0"/>
              <a:t>Fixed slot location</a:t>
            </a:r>
          </a:p>
          <a:p>
            <a:pPr lvl="1">
              <a:spcBef>
                <a:spcPts val="200"/>
              </a:spcBef>
            </a:pPr>
            <a:r>
              <a:rPr lang="en-US" sz="2800" dirty="0" smtClean="0"/>
              <a:t>Multi-client warehousing</a:t>
            </a:r>
          </a:p>
          <a:p>
            <a:pPr lvl="1">
              <a:spcBef>
                <a:spcPts val="200"/>
              </a:spcBef>
            </a:pPr>
            <a:r>
              <a:rPr lang="en-US" sz="2800" dirty="0" smtClean="0"/>
              <a:t>Occupational </a:t>
            </a:r>
            <a:r>
              <a:rPr lang="en-US" sz="2800" dirty="0"/>
              <a:t>Safety </a:t>
            </a:r>
            <a:r>
              <a:rPr lang="en-US" sz="2800" dirty="0" smtClean="0"/>
              <a:t>&amp; </a:t>
            </a:r>
            <a:r>
              <a:rPr lang="en-US" sz="2800" dirty="0"/>
              <a:t>Health Administration (OSHA)</a:t>
            </a:r>
          </a:p>
          <a:p>
            <a:pPr lvl="1">
              <a:buFontTx/>
              <a:buNone/>
            </a:pPr>
            <a:endParaRPr lang="en-US" sz="2900" b="1" dirty="0"/>
          </a:p>
          <a:p>
            <a:pPr lvl="2">
              <a:buFont typeface="Monotype Sorts" pitchFamily="2" charset="2"/>
              <a:buNone/>
            </a:pPr>
            <a:endParaRPr lang="en-US" sz="2600" b="1" dirty="0"/>
          </a:p>
        </p:txBody>
      </p:sp>
      <p:sp>
        <p:nvSpPr>
          <p:cNvPr id="5" name="Footer Placeholder 5"/>
          <p:cNvSpPr>
            <a:spLocks noGrp="1"/>
          </p:cNvSpPr>
          <p:nvPr>
            <p:ph type="ftr" sz="quarter" idx="10"/>
          </p:nvPr>
        </p:nvSpPr>
        <p:spPr/>
        <p:txBody>
          <a:bodyPr/>
          <a:lstStyle/>
          <a:p>
            <a:r>
              <a:rPr lang="en-US"/>
              <a:t>© 2008 Prentice Hall</a:t>
            </a:r>
          </a:p>
        </p:txBody>
      </p:sp>
      <p:sp>
        <p:nvSpPr>
          <p:cNvPr id="6" name="Slide Number Placeholder 6"/>
          <p:cNvSpPr>
            <a:spLocks noGrp="1"/>
          </p:cNvSpPr>
          <p:nvPr>
            <p:ph type="sldNum" sz="quarter" idx="11"/>
          </p:nvPr>
        </p:nvSpPr>
        <p:spPr/>
        <p:txBody>
          <a:bodyPr/>
          <a:lstStyle/>
          <a:p>
            <a:r>
              <a:rPr lang="en-US"/>
              <a:t>10-</a:t>
            </a:r>
            <a:fld id="{06AD5E70-700A-4611-B91A-326273D8A694}" type="slidenum">
              <a:rPr lang="en-US"/>
              <a:pPr/>
              <a:t>3</a:t>
            </a:fld>
            <a:endParaRPr 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p:txBody>
          <a:bodyPr/>
          <a:lstStyle/>
          <a:p>
            <a:r>
              <a:rPr lang="en-US" sz="4000" dirty="0"/>
              <a:t>Warehousing Management</a:t>
            </a:r>
          </a:p>
        </p:txBody>
      </p:sp>
      <p:sp>
        <p:nvSpPr>
          <p:cNvPr id="277507" name="Rectangle 3"/>
          <p:cNvSpPr>
            <a:spLocks noGrp="1" noChangeArrowheads="1"/>
          </p:cNvSpPr>
          <p:nvPr>
            <p:ph sz="half" idx="1"/>
          </p:nvPr>
        </p:nvSpPr>
        <p:spPr>
          <a:xfrm>
            <a:off x="152400" y="1600200"/>
            <a:ext cx="4648200" cy="4495800"/>
          </a:xfrm>
        </p:spPr>
        <p:txBody>
          <a:bodyPr/>
          <a:lstStyle/>
          <a:p>
            <a:r>
              <a:rPr lang="en-US" sz="3200" b="1" dirty="0"/>
              <a:t>Key Terms</a:t>
            </a:r>
          </a:p>
          <a:p>
            <a:pPr lvl="1">
              <a:spcBef>
                <a:spcPts val="200"/>
              </a:spcBef>
            </a:pPr>
            <a:r>
              <a:rPr lang="en-US" sz="2800" dirty="0"/>
              <a:t>Paperless warehousing</a:t>
            </a:r>
          </a:p>
          <a:p>
            <a:pPr lvl="1">
              <a:spcBef>
                <a:spcPts val="200"/>
              </a:spcBef>
            </a:pPr>
            <a:r>
              <a:rPr lang="en-US" sz="2800" dirty="0"/>
              <a:t>Private warehousing</a:t>
            </a:r>
          </a:p>
          <a:p>
            <a:pPr lvl="1">
              <a:spcBef>
                <a:spcPts val="200"/>
              </a:spcBef>
            </a:pPr>
            <a:r>
              <a:rPr lang="en-US" sz="2800" dirty="0"/>
              <a:t>Public </a:t>
            </a:r>
            <a:r>
              <a:rPr lang="en-US" sz="2800" dirty="0" smtClean="0"/>
              <a:t>warehousing</a:t>
            </a:r>
          </a:p>
          <a:p>
            <a:pPr lvl="1">
              <a:spcBef>
                <a:spcPts val="200"/>
              </a:spcBef>
            </a:pPr>
            <a:r>
              <a:rPr lang="en-US" sz="2800" dirty="0" smtClean="0"/>
              <a:t>Regrouping function</a:t>
            </a:r>
          </a:p>
          <a:p>
            <a:pPr lvl="1">
              <a:spcBef>
                <a:spcPts val="200"/>
              </a:spcBef>
            </a:pPr>
            <a:r>
              <a:rPr lang="en-US" sz="2800" dirty="0" smtClean="0"/>
              <a:t>Sorting out</a:t>
            </a:r>
          </a:p>
          <a:p>
            <a:pPr lvl="1">
              <a:spcBef>
                <a:spcPts val="200"/>
              </a:spcBef>
            </a:pPr>
            <a:r>
              <a:rPr lang="en-US" sz="2800" dirty="0" smtClean="0"/>
              <a:t>Throughput</a:t>
            </a:r>
          </a:p>
          <a:p>
            <a:pPr lvl="1">
              <a:spcBef>
                <a:spcPts val="200"/>
              </a:spcBef>
            </a:pPr>
            <a:r>
              <a:rPr lang="en-US" sz="2800" dirty="0" smtClean="0"/>
              <a:t>Variable slot location</a:t>
            </a:r>
          </a:p>
          <a:p>
            <a:pPr lvl="1">
              <a:spcBef>
                <a:spcPts val="200"/>
              </a:spcBef>
            </a:pPr>
            <a:r>
              <a:rPr lang="en-US" sz="2800" dirty="0" smtClean="0"/>
              <a:t>Warehouse</a:t>
            </a:r>
          </a:p>
          <a:p>
            <a:pPr lvl="1">
              <a:spcBef>
                <a:spcPts val="200"/>
              </a:spcBef>
            </a:pPr>
            <a:endParaRPr lang="en-US" sz="2800" dirty="0"/>
          </a:p>
        </p:txBody>
      </p:sp>
      <p:sp>
        <p:nvSpPr>
          <p:cNvPr id="277508" name="Rectangle 4"/>
          <p:cNvSpPr>
            <a:spLocks noGrp="1" noChangeArrowheads="1"/>
          </p:cNvSpPr>
          <p:nvPr>
            <p:ph sz="half" idx="2"/>
          </p:nvPr>
        </p:nvSpPr>
        <p:spPr>
          <a:xfrm>
            <a:off x="4800600" y="1657350"/>
            <a:ext cx="4038600" cy="4114800"/>
          </a:xfrm>
        </p:spPr>
        <p:txBody>
          <a:bodyPr/>
          <a:lstStyle/>
          <a:p>
            <a:r>
              <a:rPr lang="en-US" sz="3200" b="1" dirty="0"/>
              <a:t>Key Terms</a:t>
            </a:r>
          </a:p>
          <a:p>
            <a:pPr lvl="1">
              <a:lnSpc>
                <a:spcPct val="90000"/>
              </a:lnSpc>
            </a:pPr>
            <a:r>
              <a:rPr lang="en-US" sz="2800" dirty="0" smtClean="0"/>
              <a:t>Warehouse management system (WMS)</a:t>
            </a:r>
          </a:p>
          <a:p>
            <a:pPr lvl="1">
              <a:lnSpc>
                <a:spcPct val="90000"/>
              </a:lnSpc>
            </a:pPr>
            <a:r>
              <a:rPr lang="en-US" sz="2800" dirty="0" smtClean="0"/>
              <a:t>Warehousing</a:t>
            </a:r>
            <a:endParaRPr lang="en-US" sz="2800" dirty="0"/>
          </a:p>
          <a:p>
            <a:pPr lvl="1">
              <a:lnSpc>
                <a:spcPct val="90000"/>
              </a:lnSpc>
              <a:buFontTx/>
              <a:buNone/>
            </a:pPr>
            <a:endParaRPr lang="en-US" sz="2900" b="1" dirty="0"/>
          </a:p>
        </p:txBody>
      </p:sp>
      <p:sp>
        <p:nvSpPr>
          <p:cNvPr id="5" name="Footer Placeholder 5"/>
          <p:cNvSpPr>
            <a:spLocks noGrp="1"/>
          </p:cNvSpPr>
          <p:nvPr>
            <p:ph type="ftr" sz="quarter" idx="10"/>
          </p:nvPr>
        </p:nvSpPr>
        <p:spPr/>
        <p:txBody>
          <a:bodyPr/>
          <a:lstStyle/>
          <a:p>
            <a:r>
              <a:rPr lang="en-US"/>
              <a:t>© 2008 Prentice Hall</a:t>
            </a:r>
          </a:p>
        </p:txBody>
      </p:sp>
      <p:sp>
        <p:nvSpPr>
          <p:cNvPr id="6" name="Slide Number Placeholder 6"/>
          <p:cNvSpPr>
            <a:spLocks noGrp="1"/>
          </p:cNvSpPr>
          <p:nvPr>
            <p:ph type="sldNum" sz="quarter" idx="11"/>
          </p:nvPr>
        </p:nvSpPr>
        <p:spPr/>
        <p:txBody>
          <a:bodyPr/>
          <a:lstStyle/>
          <a:p>
            <a:r>
              <a:rPr lang="en-US"/>
              <a:t>10-</a:t>
            </a:r>
            <a:fld id="{25394CF0-CE56-4AE2-8200-6F3EB921447A}" type="slidenum">
              <a:rPr lang="en-US"/>
              <a:pPr/>
              <a:t>4</a:t>
            </a:fld>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en-US" sz="4000" dirty="0" smtClean="0"/>
              <a:t>Warehousing Management</a:t>
            </a:r>
          </a:p>
        </p:txBody>
      </p:sp>
      <p:sp>
        <p:nvSpPr>
          <p:cNvPr id="278531" name="Rectangle 3"/>
          <p:cNvSpPr>
            <a:spLocks noGrp="1" noChangeArrowheads="1"/>
          </p:cNvSpPr>
          <p:nvPr>
            <p:ph idx="1"/>
          </p:nvPr>
        </p:nvSpPr>
        <p:spPr>
          <a:xfrm>
            <a:off x="304800" y="1600200"/>
            <a:ext cx="8534400" cy="4525963"/>
          </a:xfrm>
        </p:spPr>
        <p:txBody>
          <a:bodyPr rtlCol="0">
            <a:normAutofit fontScale="70000" lnSpcReduction="20000"/>
          </a:bodyPr>
          <a:lstStyle/>
          <a:p>
            <a:pPr fontAlgn="auto">
              <a:spcAft>
                <a:spcPts val="0"/>
              </a:spcAft>
              <a:defRPr/>
            </a:pPr>
            <a:r>
              <a:rPr lang="en-US" sz="3700" b="1" dirty="0"/>
              <a:t>Warehousing</a:t>
            </a:r>
            <a:r>
              <a:rPr lang="en-US" sz="3700" dirty="0"/>
              <a:t> </a:t>
            </a:r>
            <a:r>
              <a:rPr lang="en-US" sz="3700" dirty="0" smtClean="0"/>
              <a:t>refers to “that part of the firm’s logistics system that stores products (raw materials, part, good-in-process, finished goods) at an between points of origin and point of consumption.”</a:t>
            </a:r>
          </a:p>
          <a:p>
            <a:pPr fontAlgn="auto">
              <a:spcAft>
                <a:spcPts val="0"/>
              </a:spcAft>
              <a:buFont typeface="Arial" pitchFamily="34" charset="0"/>
              <a:buNone/>
              <a:defRPr/>
            </a:pPr>
            <a:r>
              <a:rPr lang="en-US" sz="2800" dirty="0" smtClean="0"/>
              <a:t>	</a:t>
            </a:r>
            <a:r>
              <a:rPr lang="en-US" sz="1800" dirty="0" smtClean="0"/>
              <a:t>Source:  Douglas M. Lambert, James R. Stock, and Lisa M. Ellram, </a:t>
            </a:r>
            <a:r>
              <a:rPr lang="en-US" sz="1800" i="1" dirty="0" smtClean="0"/>
              <a:t>Fundamentals of Logistics Management </a:t>
            </a:r>
            <a:r>
              <a:rPr lang="en-US" sz="1800" dirty="0" smtClean="0"/>
              <a:t>(New York:  Irwin McGraw-Hill, 1998), Chapter 8.</a:t>
            </a:r>
          </a:p>
          <a:p>
            <a:pPr fontAlgn="auto">
              <a:spcAft>
                <a:spcPts val="0"/>
              </a:spcAft>
              <a:defRPr/>
            </a:pPr>
            <a:endParaRPr lang="en-US" sz="1700" dirty="0" smtClean="0"/>
          </a:p>
          <a:p>
            <a:pPr fontAlgn="auto">
              <a:spcAft>
                <a:spcPts val="0"/>
              </a:spcAft>
              <a:defRPr/>
            </a:pPr>
            <a:r>
              <a:rPr lang="en-US" sz="3700" dirty="0" smtClean="0"/>
              <a:t>Warehousing </a:t>
            </a:r>
            <a:r>
              <a:rPr lang="en-US" sz="3700" dirty="0" smtClean="0"/>
              <a:t>management has evolved to include value-adding services</a:t>
            </a:r>
          </a:p>
          <a:p>
            <a:pPr lvl="1" fontAlgn="auto">
              <a:spcAft>
                <a:spcPts val="0"/>
              </a:spcAft>
              <a:defRPr/>
            </a:pPr>
            <a:r>
              <a:rPr lang="en-US" sz="2600" dirty="0" smtClean="0"/>
              <a:t>Custom labeling</a:t>
            </a:r>
          </a:p>
          <a:p>
            <a:pPr lvl="1" fontAlgn="auto">
              <a:spcAft>
                <a:spcPts val="0"/>
              </a:spcAft>
              <a:defRPr/>
            </a:pPr>
            <a:r>
              <a:rPr lang="en-US" sz="2600" dirty="0" smtClean="0"/>
              <a:t>Promotional pack</a:t>
            </a:r>
          </a:p>
          <a:p>
            <a:pPr lvl="1" fontAlgn="auto">
              <a:spcAft>
                <a:spcPts val="0"/>
              </a:spcAft>
              <a:defRPr/>
            </a:pPr>
            <a:r>
              <a:rPr lang="en-US" sz="2600" dirty="0" smtClean="0"/>
              <a:t>Grouping and sorting of products</a:t>
            </a:r>
          </a:p>
          <a:p>
            <a:pPr lvl="1" fontAlgn="auto">
              <a:spcAft>
                <a:spcPts val="0"/>
              </a:spcAft>
              <a:defRPr/>
            </a:pPr>
            <a:r>
              <a:rPr lang="en-US" sz="2600" dirty="0" smtClean="0"/>
              <a:t>Kitting for production</a:t>
            </a:r>
          </a:p>
          <a:p>
            <a:pPr lvl="1" fontAlgn="auto">
              <a:spcAft>
                <a:spcPts val="0"/>
              </a:spcAft>
              <a:defRPr/>
            </a:pPr>
            <a:r>
              <a:rPr lang="en-US" sz="2600" dirty="0" smtClean="0"/>
              <a:t>Display building and packaging</a:t>
            </a:r>
          </a:p>
          <a:p>
            <a:pPr lvl="1" fontAlgn="auto">
              <a:spcAft>
                <a:spcPts val="0"/>
              </a:spcAft>
              <a:defRPr/>
            </a:pPr>
            <a:r>
              <a:rPr lang="en-US" sz="2600" dirty="0" smtClean="0"/>
              <a:t>Price marking</a:t>
            </a:r>
            <a:endParaRPr lang="en-US" sz="2600" dirty="0"/>
          </a:p>
        </p:txBody>
      </p:sp>
      <p:sp>
        <p:nvSpPr>
          <p:cNvPr id="29699"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10-</a:t>
            </a:r>
            <a:fld id="{59D9C5C2-8A5B-4310-B610-EBD9F485EC30}" type="slidenum">
              <a:rPr lang="en-US"/>
              <a:pPr>
                <a:defRPr/>
              </a:pPr>
              <a:t>5</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r>
              <a:rPr lang="en-US" sz="4000" dirty="0" smtClean="0"/>
              <a:t>Warehousing Management</a:t>
            </a:r>
          </a:p>
        </p:txBody>
      </p:sp>
      <p:sp>
        <p:nvSpPr>
          <p:cNvPr id="30722" name="Rectangle 3"/>
          <p:cNvSpPr>
            <a:spLocks noGrp="1" noChangeArrowheads="1"/>
          </p:cNvSpPr>
          <p:nvPr>
            <p:ph idx="1"/>
          </p:nvPr>
        </p:nvSpPr>
        <p:spPr/>
        <p:txBody>
          <a:bodyPr/>
          <a:lstStyle/>
          <a:p>
            <a:r>
              <a:rPr lang="en-US" sz="2800" dirty="0" smtClean="0"/>
              <a:t>Warehousing and transportation are substitutes for each other, with warehousing having been referred to as “transportation at zero miles per hour.”</a:t>
            </a:r>
            <a:endParaRPr lang="en-US" sz="1400" dirty="0" smtClean="0"/>
          </a:p>
        </p:txBody>
      </p:sp>
      <p:sp>
        <p:nvSpPr>
          <p:cNvPr id="30723" name="Footer Placeholder 4"/>
          <p:cNvSpPr>
            <a:spLocks noGrp="1"/>
          </p:cNvSpPr>
          <p:nvPr>
            <p:ph type="ftr" sz="quarter" idx="10"/>
          </p:nvPr>
        </p:nvSpPr>
        <p:spPr bwMode="auto">
          <a:noFill/>
          <a:ln>
            <a:miter lim="800000"/>
            <a:headEnd/>
            <a:tailEnd/>
          </a:ln>
        </p:spPr>
        <p:txBody>
          <a:bodyPr wrap="square" numCol="1" anchorCtr="0" compatLnSpc="1">
            <a:prstTxWarp prst="textNoShape">
              <a:avLst/>
            </a:prstTxWarp>
          </a:bodyPr>
          <a:lstStyle/>
          <a:p>
            <a:r>
              <a:rPr lang="en-US">
                <a:solidFill>
                  <a:schemeClr val="tx1"/>
                </a:solidFill>
              </a:rPr>
              <a:t>© Pearson Education, Inc. publishing as Prentice Hall</a:t>
            </a:r>
          </a:p>
        </p:txBody>
      </p:sp>
      <p:sp>
        <p:nvSpPr>
          <p:cNvPr id="5" name="Slide Number Placeholder 5"/>
          <p:cNvSpPr>
            <a:spLocks noGrp="1"/>
          </p:cNvSpPr>
          <p:nvPr>
            <p:ph type="sldNum" sz="quarter" idx="11"/>
          </p:nvPr>
        </p:nvSpPr>
        <p:spPr/>
        <p:txBody>
          <a:bodyPr/>
          <a:lstStyle/>
          <a:p>
            <a:pPr>
              <a:defRPr/>
            </a:pPr>
            <a:r>
              <a:rPr lang="en-US"/>
              <a:t>10-</a:t>
            </a:r>
            <a:fld id="{5403B0B8-B387-4227-AA70-4F28A1B021A2}" type="slidenum">
              <a:rPr lang="en-US"/>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p:txBody>
          <a:bodyPr/>
          <a:lstStyle/>
          <a:p>
            <a:r>
              <a:rPr lang="en-US" sz="4000" dirty="0"/>
              <a:t>Warehousing Management</a:t>
            </a:r>
          </a:p>
        </p:txBody>
      </p:sp>
      <p:sp>
        <p:nvSpPr>
          <p:cNvPr id="278531" name="Rectangle 3"/>
          <p:cNvSpPr>
            <a:spLocks noGrp="1" noChangeArrowheads="1"/>
          </p:cNvSpPr>
          <p:nvPr>
            <p:ph idx="1"/>
          </p:nvPr>
        </p:nvSpPr>
        <p:spPr>
          <a:xfrm>
            <a:off x="381000" y="1600201"/>
            <a:ext cx="8458200" cy="4419600"/>
          </a:xfrm>
        </p:spPr>
        <p:txBody>
          <a:bodyPr/>
          <a:lstStyle/>
          <a:p>
            <a:pPr>
              <a:spcBef>
                <a:spcPts val="200"/>
              </a:spcBef>
            </a:pPr>
            <a:r>
              <a:rPr lang="en-US" sz="2400" dirty="0" smtClean="0"/>
              <a:t>Warehousing </a:t>
            </a:r>
            <a:r>
              <a:rPr lang="en-US" sz="2400" dirty="0" smtClean="0"/>
              <a:t>serves to match different rates or volumes of flow when patterns of production and consumption do not coincide</a:t>
            </a:r>
          </a:p>
          <a:p>
            <a:pPr>
              <a:spcBef>
                <a:spcPts val="200"/>
              </a:spcBef>
            </a:pPr>
            <a:r>
              <a:rPr lang="en-US" sz="2400" dirty="0" smtClean="0"/>
              <a:t>Distribution </a:t>
            </a:r>
            <a:r>
              <a:rPr lang="en-US" sz="2400" dirty="0"/>
              <a:t>centers emphasize rapid movement of products through the facility</a:t>
            </a:r>
          </a:p>
          <a:p>
            <a:pPr>
              <a:spcBef>
                <a:spcPts val="200"/>
              </a:spcBef>
            </a:pPr>
            <a:r>
              <a:rPr lang="en-US" sz="2400" dirty="0"/>
              <a:t>Throughput is the amount of product entering and leaving a facility in a given time period</a:t>
            </a:r>
          </a:p>
          <a:p>
            <a:pPr>
              <a:spcBef>
                <a:spcPts val="200"/>
              </a:spcBef>
            </a:pPr>
            <a:r>
              <a:rPr lang="en-US" sz="2400" dirty="0"/>
              <a:t>Regrouping function</a:t>
            </a:r>
          </a:p>
          <a:p>
            <a:pPr lvl="1">
              <a:spcBef>
                <a:spcPts val="200"/>
              </a:spcBef>
            </a:pPr>
            <a:r>
              <a:rPr lang="en-US" sz="2000" dirty="0"/>
              <a:t>Accumulating (increasing quantity)</a:t>
            </a:r>
          </a:p>
          <a:p>
            <a:pPr lvl="1">
              <a:spcBef>
                <a:spcPts val="200"/>
              </a:spcBef>
            </a:pPr>
            <a:r>
              <a:rPr lang="en-US" sz="2000" dirty="0"/>
              <a:t>Allocating (reducing quantity)</a:t>
            </a:r>
          </a:p>
          <a:p>
            <a:pPr lvl="1">
              <a:spcBef>
                <a:spcPts val="200"/>
              </a:spcBef>
            </a:pPr>
            <a:r>
              <a:rPr lang="en-US" sz="2000" dirty="0"/>
              <a:t>Assorting (building up a variety of products)</a:t>
            </a:r>
          </a:p>
          <a:p>
            <a:pPr lvl="1">
              <a:spcBef>
                <a:spcPts val="200"/>
              </a:spcBef>
            </a:pPr>
            <a:r>
              <a:rPr lang="en-US" sz="2000" dirty="0"/>
              <a:t>Sorting (separating products into grades and qualities)</a:t>
            </a: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561DA2A7-DDDD-4ACE-BFCE-D2E943CB73B1}" type="slidenum">
              <a:rPr lang="en-US"/>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a:xfrm>
            <a:off x="1371600" y="379413"/>
            <a:ext cx="7543800" cy="847725"/>
          </a:xfrm>
        </p:spPr>
        <p:txBody>
          <a:bodyPr/>
          <a:lstStyle/>
          <a:p>
            <a:r>
              <a:rPr lang="en-US" sz="3300" dirty="0" smtClean="0"/>
              <a:t>Adding </a:t>
            </a:r>
            <a:r>
              <a:rPr lang="en-US" sz="3300" dirty="0"/>
              <a:t>a Warehousing Facility:  Shorter-Haul </a:t>
            </a:r>
            <a:r>
              <a:rPr lang="en-US" sz="3300" dirty="0" smtClean="0"/>
              <a:t>Transportation (Fig. 10-1) </a:t>
            </a:r>
            <a:endParaRPr lang="en-US" sz="3300" dirty="0">
              <a:solidFill>
                <a:srgbClr val="000080"/>
              </a:solidFill>
            </a:endParaRPr>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CFBE659A-DBE8-4E45-8514-703D91731296}" type="slidenum">
              <a:rPr lang="en-US"/>
              <a:pPr/>
              <a:t>8</a:t>
            </a:fld>
            <a:endParaRPr lang="en-US"/>
          </a:p>
        </p:txBody>
      </p:sp>
      <p:grpSp>
        <p:nvGrpSpPr>
          <p:cNvPr id="45" name="Group 44"/>
          <p:cNvGrpSpPr/>
          <p:nvPr/>
        </p:nvGrpSpPr>
        <p:grpSpPr>
          <a:xfrm>
            <a:off x="838200" y="1676400"/>
            <a:ext cx="7543800" cy="1680865"/>
            <a:chOff x="838200" y="1676400"/>
            <a:chExt cx="7543800" cy="1680865"/>
          </a:xfrm>
        </p:grpSpPr>
        <p:sp>
          <p:nvSpPr>
            <p:cNvPr id="8" name="TextBox 7"/>
            <p:cNvSpPr txBox="1"/>
            <p:nvPr/>
          </p:nvSpPr>
          <p:spPr>
            <a:xfrm>
              <a:off x="838200" y="2133600"/>
              <a:ext cx="1447800" cy="461665"/>
            </a:xfrm>
            <a:prstGeom prst="rect">
              <a:avLst/>
            </a:prstGeom>
            <a:solidFill>
              <a:srgbClr val="CCFFCC">
                <a:alpha val="50000"/>
              </a:srgbClr>
            </a:solidFill>
            <a:ln>
              <a:solidFill>
                <a:schemeClr val="accent6"/>
              </a:solidFill>
            </a:ln>
          </p:spPr>
          <p:txBody>
            <a:bodyPr wrap="square" rtlCol="0">
              <a:spAutoFit/>
            </a:bodyPr>
            <a:lstStyle/>
            <a:p>
              <a:r>
                <a:rPr lang="en-US" dirty="0" smtClean="0">
                  <a:solidFill>
                    <a:schemeClr val="accent6"/>
                  </a:solidFill>
                </a:rPr>
                <a:t>Producer</a:t>
              </a:r>
              <a:endParaRPr lang="en-US" dirty="0">
                <a:solidFill>
                  <a:schemeClr val="accent6"/>
                </a:solidFill>
              </a:endParaRPr>
            </a:p>
          </p:txBody>
        </p:sp>
        <p:sp>
          <p:nvSpPr>
            <p:cNvPr id="10" name="TextBox 9"/>
            <p:cNvSpPr txBox="1"/>
            <p:nvPr/>
          </p:nvSpPr>
          <p:spPr>
            <a:xfrm>
              <a:off x="6934200" y="1676400"/>
              <a:ext cx="1447800" cy="461665"/>
            </a:xfrm>
            <a:prstGeom prst="rect">
              <a:avLst/>
            </a:prstGeom>
            <a:solidFill>
              <a:srgbClr val="FFFFCC">
                <a:alpha val="49804"/>
              </a:srgbClr>
            </a:solidFill>
            <a:ln>
              <a:solidFill>
                <a:schemeClr val="accent6"/>
              </a:solidFill>
            </a:ln>
          </p:spPr>
          <p:txBody>
            <a:bodyPr wrap="square" rtlCol="0">
              <a:spAutoFit/>
            </a:bodyPr>
            <a:lstStyle/>
            <a:p>
              <a:r>
                <a:rPr lang="en-US" dirty="0" smtClean="0">
                  <a:solidFill>
                    <a:schemeClr val="accent6"/>
                  </a:solidFill>
                </a:rPr>
                <a:t>Retailer A</a:t>
              </a:r>
              <a:endParaRPr lang="en-US" dirty="0">
                <a:solidFill>
                  <a:schemeClr val="accent6"/>
                </a:solidFill>
              </a:endParaRPr>
            </a:p>
          </p:txBody>
        </p:sp>
        <p:sp>
          <p:nvSpPr>
            <p:cNvPr id="11" name="TextBox 10"/>
            <p:cNvSpPr txBox="1"/>
            <p:nvPr/>
          </p:nvSpPr>
          <p:spPr>
            <a:xfrm>
              <a:off x="6934200" y="2286000"/>
              <a:ext cx="1447800" cy="461665"/>
            </a:xfrm>
            <a:prstGeom prst="rect">
              <a:avLst/>
            </a:prstGeom>
            <a:solidFill>
              <a:srgbClr val="FFFFCC">
                <a:alpha val="49804"/>
              </a:srgbClr>
            </a:solidFill>
            <a:ln>
              <a:solidFill>
                <a:schemeClr val="accent6"/>
              </a:solidFill>
            </a:ln>
          </p:spPr>
          <p:txBody>
            <a:bodyPr wrap="square" rtlCol="0">
              <a:spAutoFit/>
            </a:bodyPr>
            <a:lstStyle/>
            <a:p>
              <a:r>
                <a:rPr lang="en-US" dirty="0" smtClean="0">
                  <a:solidFill>
                    <a:schemeClr val="accent6"/>
                  </a:solidFill>
                </a:rPr>
                <a:t>Retailer B</a:t>
              </a:r>
              <a:endParaRPr lang="en-US" dirty="0">
                <a:solidFill>
                  <a:schemeClr val="accent6"/>
                </a:solidFill>
              </a:endParaRPr>
            </a:p>
          </p:txBody>
        </p:sp>
        <p:sp>
          <p:nvSpPr>
            <p:cNvPr id="12" name="TextBox 11"/>
            <p:cNvSpPr txBox="1"/>
            <p:nvPr/>
          </p:nvSpPr>
          <p:spPr>
            <a:xfrm>
              <a:off x="6934200" y="2895600"/>
              <a:ext cx="1447800" cy="461665"/>
            </a:xfrm>
            <a:prstGeom prst="rect">
              <a:avLst/>
            </a:prstGeom>
            <a:solidFill>
              <a:srgbClr val="FFFFCC">
                <a:alpha val="49804"/>
              </a:srgbClr>
            </a:solidFill>
            <a:ln>
              <a:solidFill>
                <a:schemeClr val="accent6"/>
              </a:solidFill>
            </a:ln>
          </p:spPr>
          <p:txBody>
            <a:bodyPr wrap="square" rtlCol="0">
              <a:spAutoFit/>
            </a:bodyPr>
            <a:lstStyle/>
            <a:p>
              <a:r>
                <a:rPr lang="en-US" dirty="0" smtClean="0">
                  <a:solidFill>
                    <a:schemeClr val="accent6"/>
                  </a:solidFill>
                </a:rPr>
                <a:t>Retailer C</a:t>
              </a:r>
              <a:endParaRPr lang="en-US" dirty="0">
                <a:solidFill>
                  <a:schemeClr val="accent6"/>
                </a:solidFill>
              </a:endParaRPr>
            </a:p>
          </p:txBody>
        </p:sp>
        <p:cxnSp>
          <p:nvCxnSpPr>
            <p:cNvPr id="14" name="Straight Arrow Connector 13"/>
            <p:cNvCxnSpPr>
              <a:stCxn id="8" idx="3"/>
              <a:endCxn id="10" idx="1"/>
            </p:cNvCxnSpPr>
            <p:nvPr/>
          </p:nvCxnSpPr>
          <p:spPr bwMode="auto">
            <a:xfrm flipV="1">
              <a:off x="2286000" y="1907233"/>
              <a:ext cx="4648200" cy="457200"/>
            </a:xfrm>
            <a:prstGeom prst="straightConnector1">
              <a:avLst/>
            </a:prstGeom>
            <a:solidFill>
              <a:schemeClr val="accent2"/>
            </a:solidFill>
            <a:ln w="25400" cap="flat" cmpd="sng" algn="ctr">
              <a:solidFill>
                <a:schemeClr val="accent6"/>
              </a:solidFill>
              <a:prstDash val="solid"/>
              <a:round/>
              <a:headEnd type="none" w="med" len="med"/>
              <a:tailEnd type="arrow"/>
            </a:ln>
            <a:effectLst/>
          </p:spPr>
        </p:cxnSp>
        <p:cxnSp>
          <p:nvCxnSpPr>
            <p:cNvPr id="15" name="Straight Arrow Connector 14"/>
            <p:cNvCxnSpPr>
              <a:stCxn id="8" idx="3"/>
              <a:endCxn id="11" idx="1"/>
            </p:cNvCxnSpPr>
            <p:nvPr/>
          </p:nvCxnSpPr>
          <p:spPr bwMode="auto">
            <a:xfrm>
              <a:off x="2286000" y="2364433"/>
              <a:ext cx="4648200" cy="152400"/>
            </a:xfrm>
            <a:prstGeom prst="straightConnector1">
              <a:avLst/>
            </a:prstGeom>
            <a:solidFill>
              <a:schemeClr val="accent2"/>
            </a:solidFill>
            <a:ln w="25400" cap="flat" cmpd="sng" algn="ctr">
              <a:solidFill>
                <a:schemeClr val="accent6"/>
              </a:solidFill>
              <a:prstDash val="solid"/>
              <a:round/>
              <a:headEnd type="none" w="med" len="med"/>
              <a:tailEnd type="arrow"/>
            </a:ln>
            <a:effectLst/>
          </p:spPr>
        </p:cxnSp>
        <p:cxnSp>
          <p:nvCxnSpPr>
            <p:cNvPr id="16" name="Straight Arrow Connector 15"/>
            <p:cNvCxnSpPr>
              <a:stCxn id="8" idx="3"/>
            </p:cNvCxnSpPr>
            <p:nvPr/>
          </p:nvCxnSpPr>
          <p:spPr bwMode="auto">
            <a:xfrm>
              <a:off x="2286000" y="2364433"/>
              <a:ext cx="4648200" cy="759767"/>
            </a:xfrm>
            <a:prstGeom prst="straightConnector1">
              <a:avLst/>
            </a:prstGeom>
            <a:solidFill>
              <a:schemeClr val="accent2"/>
            </a:solidFill>
            <a:ln w="25400" cap="flat" cmpd="sng" algn="ctr">
              <a:solidFill>
                <a:schemeClr val="accent6"/>
              </a:solidFill>
              <a:prstDash val="solid"/>
              <a:round/>
              <a:headEnd type="none" w="med" len="med"/>
              <a:tailEnd type="arrow"/>
            </a:ln>
            <a:effectLst/>
          </p:spPr>
        </p:cxnSp>
      </p:grpSp>
      <p:grpSp>
        <p:nvGrpSpPr>
          <p:cNvPr id="46" name="Group 45"/>
          <p:cNvGrpSpPr/>
          <p:nvPr/>
        </p:nvGrpSpPr>
        <p:grpSpPr>
          <a:xfrm>
            <a:off x="838200" y="4114800"/>
            <a:ext cx="7543800" cy="1680865"/>
            <a:chOff x="990600" y="4114800"/>
            <a:chExt cx="7543800" cy="1680865"/>
          </a:xfrm>
        </p:grpSpPr>
        <p:sp>
          <p:nvSpPr>
            <p:cNvPr id="20" name="TextBox 19"/>
            <p:cNvSpPr txBox="1"/>
            <p:nvPr/>
          </p:nvSpPr>
          <p:spPr>
            <a:xfrm>
              <a:off x="990600" y="4572000"/>
              <a:ext cx="1447800" cy="461665"/>
            </a:xfrm>
            <a:prstGeom prst="rect">
              <a:avLst/>
            </a:prstGeom>
            <a:solidFill>
              <a:srgbClr val="CCFFCC">
                <a:alpha val="50000"/>
              </a:srgbClr>
            </a:solidFill>
            <a:ln>
              <a:solidFill>
                <a:schemeClr val="accent6"/>
              </a:solidFill>
            </a:ln>
          </p:spPr>
          <p:txBody>
            <a:bodyPr wrap="square" rtlCol="0">
              <a:spAutoFit/>
            </a:bodyPr>
            <a:lstStyle/>
            <a:p>
              <a:r>
                <a:rPr lang="en-US" dirty="0" smtClean="0">
                  <a:solidFill>
                    <a:schemeClr val="accent6"/>
                  </a:solidFill>
                </a:rPr>
                <a:t>Producer</a:t>
              </a:r>
              <a:endParaRPr lang="en-US" dirty="0">
                <a:solidFill>
                  <a:schemeClr val="accent6"/>
                </a:solidFill>
              </a:endParaRPr>
            </a:p>
          </p:txBody>
        </p:sp>
        <p:sp>
          <p:nvSpPr>
            <p:cNvPr id="21" name="TextBox 20"/>
            <p:cNvSpPr txBox="1"/>
            <p:nvPr/>
          </p:nvSpPr>
          <p:spPr>
            <a:xfrm>
              <a:off x="7086600" y="4114800"/>
              <a:ext cx="1447800" cy="461665"/>
            </a:xfrm>
            <a:prstGeom prst="rect">
              <a:avLst/>
            </a:prstGeom>
            <a:solidFill>
              <a:srgbClr val="FFFFCC">
                <a:alpha val="49804"/>
              </a:srgbClr>
            </a:solidFill>
            <a:ln>
              <a:solidFill>
                <a:schemeClr val="accent6"/>
              </a:solidFill>
            </a:ln>
          </p:spPr>
          <p:txBody>
            <a:bodyPr wrap="square" rtlCol="0">
              <a:spAutoFit/>
            </a:bodyPr>
            <a:lstStyle/>
            <a:p>
              <a:r>
                <a:rPr lang="en-US" dirty="0" smtClean="0">
                  <a:solidFill>
                    <a:schemeClr val="accent6"/>
                  </a:solidFill>
                </a:rPr>
                <a:t>Retailer A</a:t>
              </a:r>
              <a:endParaRPr lang="en-US" dirty="0">
                <a:solidFill>
                  <a:schemeClr val="accent6"/>
                </a:solidFill>
              </a:endParaRPr>
            </a:p>
          </p:txBody>
        </p:sp>
        <p:sp>
          <p:nvSpPr>
            <p:cNvPr id="22" name="TextBox 21"/>
            <p:cNvSpPr txBox="1"/>
            <p:nvPr/>
          </p:nvSpPr>
          <p:spPr>
            <a:xfrm>
              <a:off x="7086600" y="4724400"/>
              <a:ext cx="1447800" cy="461665"/>
            </a:xfrm>
            <a:prstGeom prst="rect">
              <a:avLst/>
            </a:prstGeom>
            <a:solidFill>
              <a:srgbClr val="FFFFCC">
                <a:alpha val="49804"/>
              </a:srgbClr>
            </a:solidFill>
            <a:ln>
              <a:solidFill>
                <a:schemeClr val="accent6"/>
              </a:solidFill>
            </a:ln>
          </p:spPr>
          <p:txBody>
            <a:bodyPr wrap="square" rtlCol="0">
              <a:spAutoFit/>
            </a:bodyPr>
            <a:lstStyle/>
            <a:p>
              <a:r>
                <a:rPr lang="en-US" dirty="0" smtClean="0">
                  <a:solidFill>
                    <a:schemeClr val="accent6"/>
                  </a:solidFill>
                </a:rPr>
                <a:t>Retailer B</a:t>
              </a:r>
              <a:endParaRPr lang="en-US" dirty="0">
                <a:solidFill>
                  <a:schemeClr val="accent6"/>
                </a:solidFill>
              </a:endParaRPr>
            </a:p>
          </p:txBody>
        </p:sp>
        <p:sp>
          <p:nvSpPr>
            <p:cNvPr id="23" name="TextBox 22"/>
            <p:cNvSpPr txBox="1"/>
            <p:nvPr/>
          </p:nvSpPr>
          <p:spPr>
            <a:xfrm>
              <a:off x="7086600" y="5334000"/>
              <a:ext cx="1447800" cy="461665"/>
            </a:xfrm>
            <a:prstGeom prst="rect">
              <a:avLst/>
            </a:prstGeom>
            <a:solidFill>
              <a:srgbClr val="FFFFCC">
                <a:alpha val="49804"/>
              </a:srgbClr>
            </a:solidFill>
            <a:ln>
              <a:solidFill>
                <a:schemeClr val="accent6"/>
              </a:solidFill>
            </a:ln>
          </p:spPr>
          <p:txBody>
            <a:bodyPr wrap="square" rtlCol="0">
              <a:spAutoFit/>
            </a:bodyPr>
            <a:lstStyle/>
            <a:p>
              <a:r>
                <a:rPr lang="en-US" dirty="0" smtClean="0">
                  <a:solidFill>
                    <a:schemeClr val="accent6"/>
                  </a:solidFill>
                </a:rPr>
                <a:t>Retailer C</a:t>
              </a:r>
              <a:endParaRPr lang="en-US" dirty="0">
                <a:solidFill>
                  <a:schemeClr val="accent6"/>
                </a:solidFill>
              </a:endParaRPr>
            </a:p>
          </p:txBody>
        </p:sp>
        <p:cxnSp>
          <p:nvCxnSpPr>
            <p:cNvPr id="24" name="Straight Arrow Connector 23"/>
            <p:cNvCxnSpPr>
              <a:stCxn id="27" idx="3"/>
              <a:endCxn id="21" idx="1"/>
            </p:cNvCxnSpPr>
            <p:nvPr/>
          </p:nvCxnSpPr>
          <p:spPr bwMode="auto">
            <a:xfrm flipV="1">
              <a:off x="5334000" y="4345633"/>
              <a:ext cx="1752600" cy="457200"/>
            </a:xfrm>
            <a:prstGeom prst="straightConnector1">
              <a:avLst/>
            </a:prstGeom>
            <a:solidFill>
              <a:schemeClr val="accent2"/>
            </a:solidFill>
            <a:ln w="25400" cap="flat" cmpd="sng" algn="ctr">
              <a:solidFill>
                <a:schemeClr val="accent6"/>
              </a:solidFill>
              <a:prstDash val="solid"/>
              <a:round/>
              <a:headEnd type="none" w="med" len="med"/>
              <a:tailEnd type="arrow"/>
            </a:ln>
            <a:effectLst/>
          </p:spPr>
        </p:cxnSp>
        <p:cxnSp>
          <p:nvCxnSpPr>
            <p:cNvPr id="25" name="Straight Arrow Connector 24"/>
            <p:cNvCxnSpPr>
              <a:stCxn id="27" idx="3"/>
              <a:endCxn id="22" idx="1"/>
            </p:cNvCxnSpPr>
            <p:nvPr/>
          </p:nvCxnSpPr>
          <p:spPr bwMode="auto">
            <a:xfrm>
              <a:off x="5334000" y="4802833"/>
              <a:ext cx="1752600" cy="152400"/>
            </a:xfrm>
            <a:prstGeom prst="straightConnector1">
              <a:avLst/>
            </a:prstGeom>
            <a:solidFill>
              <a:schemeClr val="accent2"/>
            </a:solidFill>
            <a:ln w="25400" cap="flat" cmpd="sng" algn="ctr">
              <a:solidFill>
                <a:schemeClr val="accent6"/>
              </a:solidFill>
              <a:prstDash val="solid"/>
              <a:round/>
              <a:headEnd type="none" w="med" len="med"/>
              <a:tailEnd type="arrow"/>
            </a:ln>
            <a:effectLst/>
          </p:spPr>
        </p:cxnSp>
        <p:cxnSp>
          <p:nvCxnSpPr>
            <p:cNvPr id="26" name="Straight Arrow Connector 25"/>
            <p:cNvCxnSpPr>
              <a:stCxn id="27" idx="3"/>
              <a:endCxn id="23" idx="1"/>
            </p:cNvCxnSpPr>
            <p:nvPr/>
          </p:nvCxnSpPr>
          <p:spPr bwMode="auto">
            <a:xfrm>
              <a:off x="5334000" y="4802833"/>
              <a:ext cx="1752600" cy="762000"/>
            </a:xfrm>
            <a:prstGeom prst="straightConnector1">
              <a:avLst/>
            </a:prstGeom>
            <a:solidFill>
              <a:schemeClr val="accent2"/>
            </a:solidFill>
            <a:ln w="25400" cap="flat" cmpd="sng" algn="ctr">
              <a:solidFill>
                <a:schemeClr val="accent6"/>
              </a:solidFill>
              <a:prstDash val="solid"/>
              <a:round/>
              <a:headEnd type="none" w="med" len="med"/>
              <a:tailEnd type="arrow"/>
            </a:ln>
            <a:effectLst/>
          </p:spPr>
        </p:cxnSp>
        <p:sp>
          <p:nvSpPr>
            <p:cNvPr id="27" name="TextBox 26"/>
            <p:cNvSpPr txBox="1"/>
            <p:nvPr/>
          </p:nvSpPr>
          <p:spPr>
            <a:xfrm>
              <a:off x="3733800" y="4572000"/>
              <a:ext cx="1600200" cy="461665"/>
            </a:xfrm>
            <a:prstGeom prst="rect">
              <a:avLst/>
            </a:prstGeom>
            <a:solidFill>
              <a:srgbClr val="CCFFCC">
                <a:alpha val="50000"/>
              </a:srgbClr>
            </a:solidFill>
            <a:ln>
              <a:solidFill>
                <a:schemeClr val="accent6"/>
              </a:solidFill>
            </a:ln>
          </p:spPr>
          <p:txBody>
            <a:bodyPr wrap="square" rtlCol="0">
              <a:spAutoFit/>
            </a:bodyPr>
            <a:lstStyle/>
            <a:p>
              <a:r>
                <a:rPr lang="en-US" dirty="0" smtClean="0">
                  <a:solidFill>
                    <a:schemeClr val="accent6"/>
                  </a:solidFill>
                </a:rPr>
                <a:t>Warehouse</a:t>
              </a:r>
              <a:endParaRPr lang="en-US" dirty="0">
                <a:solidFill>
                  <a:schemeClr val="accent6"/>
                </a:solidFill>
              </a:endParaRPr>
            </a:p>
          </p:txBody>
        </p:sp>
        <p:cxnSp>
          <p:nvCxnSpPr>
            <p:cNvPr id="33" name="Straight Arrow Connector 32"/>
            <p:cNvCxnSpPr>
              <a:stCxn id="20" idx="3"/>
              <a:endCxn id="27" idx="1"/>
            </p:cNvCxnSpPr>
            <p:nvPr/>
          </p:nvCxnSpPr>
          <p:spPr bwMode="auto">
            <a:xfrm>
              <a:off x="2438400" y="4802833"/>
              <a:ext cx="1295400" cy="1588"/>
            </a:xfrm>
            <a:prstGeom prst="straightConnector1">
              <a:avLst/>
            </a:prstGeom>
            <a:solidFill>
              <a:schemeClr val="accent2"/>
            </a:solidFill>
            <a:ln w="25400" cap="flat" cmpd="sng" algn="ctr">
              <a:solidFill>
                <a:schemeClr val="accent6"/>
              </a:solidFill>
              <a:prstDash val="solid"/>
              <a:round/>
              <a:headEnd type="none" w="med" len="med"/>
              <a:tailEnd type="arrow"/>
            </a:ln>
            <a:effectLst/>
          </p:spPr>
        </p:cxnSp>
      </p:grpSp>
      <p:sp>
        <p:nvSpPr>
          <p:cNvPr id="28" name="TextBox 27"/>
          <p:cNvSpPr txBox="1"/>
          <p:nvPr/>
        </p:nvSpPr>
        <p:spPr>
          <a:xfrm>
            <a:off x="2362200" y="4876800"/>
            <a:ext cx="1165704" cy="707886"/>
          </a:xfrm>
          <a:prstGeom prst="rect">
            <a:avLst/>
          </a:prstGeom>
          <a:noFill/>
        </p:spPr>
        <p:txBody>
          <a:bodyPr wrap="none" rtlCol="0">
            <a:spAutoFit/>
          </a:bodyPr>
          <a:lstStyle/>
          <a:p>
            <a:r>
              <a:rPr lang="en-US" sz="2000" dirty="0" smtClean="0">
                <a:solidFill>
                  <a:schemeClr val="accent6"/>
                </a:solidFill>
              </a:rPr>
              <a:t>Volume</a:t>
            </a:r>
          </a:p>
          <a:p>
            <a:r>
              <a:rPr lang="en-US" sz="2000" dirty="0" smtClean="0">
                <a:solidFill>
                  <a:schemeClr val="accent6"/>
                </a:solidFill>
              </a:rPr>
              <a:t>Shipment</a:t>
            </a:r>
            <a:endParaRPr lang="en-US" sz="2000" dirty="0">
              <a:solidFill>
                <a:schemeClr val="accent6"/>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20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6"/>
                                        </p:tgtEl>
                                        <p:attrNameLst>
                                          <p:attrName>style.visibility</p:attrName>
                                        </p:attrNameLst>
                                      </p:cBhvr>
                                      <p:to>
                                        <p:strVal val="visible"/>
                                      </p:to>
                                    </p:set>
                                    <p:animEffect transition="in" filter="wipe(left)">
                                      <p:cBhvr>
                                        <p:cTn id="12" dur="2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p:txBody>
          <a:bodyPr/>
          <a:lstStyle/>
          <a:p>
            <a:r>
              <a:rPr lang="en-US" sz="4000" dirty="0"/>
              <a:t>Public Warehousing</a:t>
            </a:r>
          </a:p>
        </p:txBody>
      </p:sp>
      <p:sp>
        <p:nvSpPr>
          <p:cNvPr id="280579" name="Rectangle 3"/>
          <p:cNvSpPr>
            <a:spLocks noGrp="1" noChangeArrowheads="1"/>
          </p:cNvSpPr>
          <p:nvPr>
            <p:ph idx="1"/>
          </p:nvPr>
        </p:nvSpPr>
        <p:spPr>
          <a:xfrm>
            <a:off x="304800" y="1600200"/>
            <a:ext cx="8610600" cy="4525963"/>
          </a:xfrm>
        </p:spPr>
        <p:txBody>
          <a:bodyPr/>
          <a:lstStyle/>
          <a:p>
            <a:pPr fontAlgn="auto">
              <a:spcBef>
                <a:spcPts val="0"/>
              </a:spcBef>
              <a:spcAft>
                <a:spcPts val="0"/>
              </a:spcAft>
              <a:defRPr/>
            </a:pPr>
            <a:r>
              <a:rPr lang="en-US" sz="2800" dirty="0" smtClean="0"/>
              <a:t>Public warehouses </a:t>
            </a:r>
          </a:p>
          <a:p>
            <a:pPr lvl="1" fontAlgn="auto">
              <a:spcBef>
                <a:spcPts val="0"/>
              </a:spcBef>
              <a:spcAft>
                <a:spcPts val="0"/>
              </a:spcAft>
              <a:defRPr/>
            </a:pPr>
            <a:r>
              <a:rPr lang="en-US" sz="2000" dirty="0" smtClean="0"/>
              <a:t>Serve all legitimate users</a:t>
            </a:r>
          </a:p>
          <a:p>
            <a:pPr lvl="1" fontAlgn="auto">
              <a:spcBef>
                <a:spcPts val="0"/>
              </a:spcBef>
              <a:spcAft>
                <a:spcPts val="0"/>
              </a:spcAft>
              <a:defRPr/>
            </a:pPr>
            <a:r>
              <a:rPr lang="en-US" sz="2000" dirty="0" smtClean="0"/>
              <a:t>Require no capital investment on the user’s part</a:t>
            </a:r>
          </a:p>
          <a:p>
            <a:pPr lvl="1" fontAlgn="auto">
              <a:spcBef>
                <a:spcPts val="0"/>
              </a:spcBef>
              <a:spcAft>
                <a:spcPts val="0"/>
              </a:spcAft>
              <a:defRPr/>
            </a:pPr>
            <a:r>
              <a:rPr lang="en-US" sz="2000" dirty="0" smtClean="0"/>
              <a:t>Allows users to rent space as needed</a:t>
            </a:r>
          </a:p>
          <a:p>
            <a:pPr lvl="1" fontAlgn="auto">
              <a:spcBef>
                <a:spcPts val="0"/>
              </a:spcBef>
              <a:spcAft>
                <a:spcPts val="0"/>
              </a:spcAft>
              <a:defRPr/>
            </a:pPr>
            <a:r>
              <a:rPr lang="en-US" sz="2000" dirty="0" smtClean="0"/>
              <a:t>Can be rented on a month-to-month basis</a:t>
            </a:r>
          </a:p>
          <a:p>
            <a:pPr lvl="1" fontAlgn="auto">
              <a:spcBef>
                <a:spcPts val="0"/>
              </a:spcBef>
              <a:spcAft>
                <a:spcPts val="0"/>
              </a:spcAft>
              <a:defRPr/>
            </a:pPr>
            <a:r>
              <a:rPr lang="en-US" sz="2000" dirty="0" smtClean="0"/>
              <a:t>Offers more </a:t>
            </a:r>
            <a:r>
              <a:rPr lang="en-US" sz="2000" dirty="0" err="1" smtClean="0"/>
              <a:t>locational</a:t>
            </a:r>
            <a:r>
              <a:rPr lang="en-US" sz="2000" dirty="0" smtClean="0"/>
              <a:t> flexibility</a:t>
            </a:r>
          </a:p>
          <a:p>
            <a:pPr lvl="1" fontAlgn="auto">
              <a:spcBef>
                <a:spcPts val="0"/>
              </a:spcBef>
              <a:spcAft>
                <a:spcPts val="0"/>
              </a:spcAft>
              <a:defRPr/>
            </a:pPr>
            <a:r>
              <a:rPr lang="en-US" sz="2000" dirty="0" smtClean="0"/>
              <a:t>May provide specialized services</a:t>
            </a:r>
          </a:p>
          <a:p>
            <a:pPr fontAlgn="auto">
              <a:spcBef>
                <a:spcPts val="0"/>
              </a:spcBef>
              <a:spcAft>
                <a:spcPts val="0"/>
              </a:spcAft>
              <a:defRPr/>
            </a:pPr>
            <a:r>
              <a:rPr lang="en-US" sz="2800" dirty="0" smtClean="0"/>
              <a:t>Potential </a:t>
            </a:r>
            <a:r>
              <a:rPr lang="en-US" sz="2800" dirty="0" smtClean="0"/>
              <a:t>drawback of public warehouses</a:t>
            </a:r>
          </a:p>
          <a:p>
            <a:pPr lvl="1" fontAlgn="auto">
              <a:spcBef>
                <a:spcPts val="0"/>
              </a:spcBef>
              <a:spcAft>
                <a:spcPts val="0"/>
              </a:spcAft>
              <a:defRPr/>
            </a:pPr>
            <a:r>
              <a:rPr lang="en-US" sz="2000" dirty="0" smtClean="0"/>
              <a:t>Lack of control by the user</a:t>
            </a:r>
          </a:p>
          <a:p>
            <a:pPr fontAlgn="auto">
              <a:spcBef>
                <a:spcPts val="0"/>
              </a:spcBef>
              <a:spcAft>
                <a:spcPts val="0"/>
              </a:spcAft>
              <a:defRPr/>
            </a:pPr>
            <a:r>
              <a:rPr lang="en-US" sz="2800" dirty="0" smtClean="0"/>
              <a:t>Warehousing </a:t>
            </a:r>
            <a:r>
              <a:rPr lang="en-US" sz="2800" dirty="0" smtClean="0"/>
              <a:t>labor safety practices monitored by Occupational Safety and Health Administration (OSHA)</a:t>
            </a:r>
            <a:endParaRPr lang="en-US" sz="2800" dirty="0"/>
          </a:p>
        </p:txBody>
      </p:sp>
      <p:sp>
        <p:nvSpPr>
          <p:cNvPr id="4" name="Footer Placeholder 4"/>
          <p:cNvSpPr>
            <a:spLocks noGrp="1"/>
          </p:cNvSpPr>
          <p:nvPr>
            <p:ph type="ftr" sz="quarter" idx="10"/>
          </p:nvPr>
        </p:nvSpPr>
        <p:spPr/>
        <p:txBody>
          <a:bodyPr/>
          <a:lstStyle/>
          <a:p>
            <a:r>
              <a:rPr lang="en-US"/>
              <a:t>© 2008 Prentice Hall</a:t>
            </a:r>
          </a:p>
        </p:txBody>
      </p:sp>
      <p:sp>
        <p:nvSpPr>
          <p:cNvPr id="5" name="Slide Number Placeholder 5"/>
          <p:cNvSpPr>
            <a:spLocks noGrp="1"/>
          </p:cNvSpPr>
          <p:nvPr>
            <p:ph type="sldNum" sz="quarter" idx="11"/>
          </p:nvPr>
        </p:nvSpPr>
        <p:spPr/>
        <p:txBody>
          <a:bodyPr/>
          <a:lstStyle/>
          <a:p>
            <a:r>
              <a:rPr lang="en-US"/>
              <a:t>10-</a:t>
            </a:r>
            <a:fld id="{AD6B0970-A730-4A12-8DFD-EF61C954A77C}" type="slidenum">
              <a:rPr lang="en-US"/>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OEng PPT Template">
  <a:themeElements>
    <a:clrScheme name="COEng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OEng PPT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med" len="med"/>
          <a:tailEnd type="none" w="med" len="med"/>
        </a:ln>
        <a:effectLst/>
      </a:spPr>
      <a:bodyPr vert="horz" wrap="none" lIns="90488" tIns="44450" rIns="90488" bIns="4445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CC0000"/>
            </a:solidFill>
            <a:effectLst/>
            <a:latin typeface="Arial" charset="0"/>
          </a:defRPr>
        </a:defPPr>
      </a:lstStyle>
    </a:spDef>
    <a:lnDef>
      <a:spPr bwMode="auto">
        <a:xfrm>
          <a:off x="0" y="0"/>
          <a:ext cx="1" cy="1"/>
        </a:xfrm>
        <a:custGeom>
          <a:avLst/>
          <a:gdLst/>
          <a:ahLst/>
          <a:cxnLst/>
          <a:rect l="0" t="0" r="0" b="0"/>
          <a:pathLst/>
        </a:custGeom>
        <a:solidFill>
          <a:schemeClr val="accent2"/>
        </a:solidFill>
        <a:ln w="12700" cap="flat" cmpd="sng" algn="ctr">
          <a:solidFill>
            <a:schemeClr val="tx1"/>
          </a:solidFill>
          <a:prstDash val="solid"/>
          <a:round/>
          <a:headEnd type="none" w="med" len="med"/>
          <a:tailEnd type="none" w="med" len="med"/>
        </a:ln>
        <a:effectLst/>
      </a:spPr>
      <a:bodyPr vert="horz" wrap="none" lIns="90488" tIns="44450" rIns="90488" bIns="4445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CC0000"/>
            </a:solidFill>
            <a:effectLst/>
            <a:latin typeface="Arial" charset="0"/>
          </a:defRPr>
        </a:defPPr>
      </a:lstStyle>
    </a:lnDef>
  </a:objectDefaults>
  <a:extraClrSchemeLst>
    <a:extraClrScheme>
      <a:clrScheme name="COEng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OEng PP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OEng PP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OEng PP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OEng PP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OEng PP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OEng PP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OEng PP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OEng PP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OEng PP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OEng PP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OEng PP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1071</TotalTime>
  <Words>1491</Words>
  <Application>Microsoft Office PowerPoint</Application>
  <PresentationFormat>On-screen Show (4:3)</PresentationFormat>
  <Paragraphs>251</Paragraphs>
  <Slides>29</Slides>
  <Notes>29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COEng PPT Template</vt:lpstr>
      <vt:lpstr>Equation</vt:lpstr>
      <vt:lpstr>Chapter 10  Warehousing Management  </vt:lpstr>
      <vt:lpstr>Learning Objectives</vt:lpstr>
      <vt:lpstr>Warehousing Management</vt:lpstr>
      <vt:lpstr>Warehousing Management</vt:lpstr>
      <vt:lpstr>Warehousing Management</vt:lpstr>
      <vt:lpstr>Warehousing Management</vt:lpstr>
      <vt:lpstr>Warehousing Management</vt:lpstr>
      <vt:lpstr>Adding a Warehousing Facility:  Shorter-Haul Transportation (Fig. 10-1) </vt:lpstr>
      <vt:lpstr>Public Warehousing</vt:lpstr>
      <vt:lpstr>Private Warehousing</vt:lpstr>
      <vt:lpstr>Contract Warehousing</vt:lpstr>
      <vt:lpstr>Multiclient Warehousing</vt:lpstr>
      <vt:lpstr>Design Considerations in Warehousing</vt:lpstr>
      <vt:lpstr>Slide 14</vt:lpstr>
      <vt:lpstr>Warehousing Trade-offs</vt:lpstr>
      <vt:lpstr>Warehousing Trade-offs</vt:lpstr>
      <vt:lpstr>Warehousing Trade-offs</vt:lpstr>
      <vt:lpstr>Warehousing Operations</vt:lpstr>
      <vt:lpstr>Warehousing Operations</vt:lpstr>
      <vt:lpstr>Workplace Safety Issues</vt:lpstr>
      <vt:lpstr>Slide 21</vt:lpstr>
      <vt:lpstr>Slide 22</vt:lpstr>
      <vt:lpstr>Slide 23</vt:lpstr>
      <vt:lpstr>Slide 24</vt:lpstr>
      <vt:lpstr>Slide 25</vt:lpstr>
      <vt:lpstr>Slide 26</vt:lpstr>
      <vt:lpstr>Slide 27</vt:lpstr>
      <vt:lpstr>Slide 28</vt:lpstr>
      <vt:lpstr>Slide 29</vt:lpstr>
    </vt:vector>
  </TitlesOfParts>
  <Company>MIIS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Global Community</dc:title>
  <dc:creator>leah gowron</dc:creator>
  <cp:lastModifiedBy>leet</cp:lastModifiedBy>
  <cp:revision>73</cp:revision>
  <dcterms:created xsi:type="dcterms:W3CDTF">1998-03-27T19:34:46Z</dcterms:created>
  <dcterms:modified xsi:type="dcterms:W3CDTF">2011-01-20T02:10:52Z</dcterms:modified>
</cp:coreProperties>
</file>