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6" r:id="rId2"/>
    <p:sldId id="267" r:id="rId3"/>
    <p:sldId id="269" r:id="rId4"/>
    <p:sldId id="292" r:id="rId5"/>
    <p:sldId id="272" r:id="rId6"/>
    <p:sldId id="271" r:id="rId7"/>
    <p:sldId id="308" r:id="rId8"/>
    <p:sldId id="309" r:id="rId9"/>
    <p:sldId id="312" r:id="rId10"/>
    <p:sldId id="311" r:id="rId11"/>
    <p:sldId id="310" r:id="rId12"/>
    <p:sldId id="273" r:id="rId13"/>
    <p:sldId id="314" r:id="rId14"/>
    <p:sldId id="315" r:id="rId15"/>
    <p:sldId id="316" r:id="rId16"/>
    <p:sldId id="274" r:id="rId17"/>
    <p:sldId id="275" r:id="rId18"/>
    <p:sldId id="307" r:id="rId19"/>
    <p:sldId id="277" r:id="rId20"/>
    <p:sldId id="313" r:id="rId21"/>
    <p:sldId id="278" r:id="rId22"/>
    <p:sldId id="279" r:id="rId23"/>
    <p:sldId id="280" r:id="rId24"/>
    <p:sldId id="304" r:id="rId25"/>
    <p:sldId id="305" r:id="rId26"/>
    <p:sldId id="283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Gowron" initials="" lastIdx="1" clrIdx="0"/>
  <p:cmAuthor id="1" name="George" initials="GW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87" autoAdjust="0"/>
  </p:normalViewPr>
  <p:slideViewPr>
    <p:cSldViewPr>
      <p:cViewPr varScale="1">
        <p:scale>
          <a:sx n="49" d="100"/>
          <a:sy n="49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6-04T10:17:05.375" idx="1">
    <p:pos x="10" y="10"/>
    <p:text>Figure is covering globe.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1B797-84EC-4380-9E32-7829954A9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202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7784-8511-4654-801F-CA5E56B73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BD70-39A4-4840-8923-17B0EDD54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3156-3516-4B89-AD28-13215FA5B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DC97-D187-4C42-833B-C91040E0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9FE0-9E16-483E-952A-30E4829D6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E93D-00DF-4F9E-9452-713E67FD9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A223-FC19-4D82-B8EA-C5D0EF13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98DA-558D-4612-9CED-AE0453A8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0F9A-325A-4B07-8EDD-064AE8B0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9C3B-F43C-44FB-A3E5-9D5C0A01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78FA-399A-4628-B9BC-7F32B198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B63D-6D0D-4124-A0FB-1561518E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FAB3-CAEC-4391-B069-FC82E571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220C-E62F-42F6-8D4E-3BBF18DA0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975-50A6-42DA-944D-B8C2A76AD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8C6D-545F-4653-9A76-27FA45AE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Eng PPT Backgroun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C3FCD69-52BB-4F82-96FE-597FD178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202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2027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2027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2027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nasianbiz.com/india/map-of-china-the-15-most-usefu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texas.edu/maps/middle_east_and_asia/china_population_83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panasianbiz.com/india/map-of-china-the-15-most-usefu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texas.edu/maps/middle_east_and_asia/china_specialec_97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panasianbiz.com/india/map-of-china-the-15-most-usefu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est/states/NST-ann-es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2971801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Chapter </a:t>
            </a:r>
            <a:r>
              <a:rPr lang="en-US" dirty="0" smtClean="0">
                <a:solidFill>
                  <a:schemeClr val="accent6"/>
                </a:solidFill>
              </a:rPr>
              <a:t>9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Distribution Center, Warehouse, and Plant Location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Persons per Square Mile: 2009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pic>
        <p:nvPicPr>
          <p:cNvPr id="2050" name="Picture 2" descr="http://factfinder.census.gov/leg2/23/1722693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185647" cy="457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</a:t>
            </a:r>
            <a:r>
              <a:rPr lang="en-US" sz="1600" smtClean="0">
                <a:solidFill>
                  <a:schemeClr val="bg1"/>
                </a:solidFill>
              </a:rPr>
              <a:t>://factfinder.census.gov/leg2/23/172269323.gif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Shipment Characteristics by Origin Geography by Mode: 2007 and 2002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pic>
        <p:nvPicPr>
          <p:cNvPr id="2050" name="Picture 2" descr="http://factfinder.census.gov/leg2/96/1725953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63758"/>
            <a:ext cx="6248400" cy="4618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396335"/>
            <a:ext cx="3829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</a:t>
            </a:r>
            <a:r>
              <a:rPr lang="en-US" sz="1400" smtClean="0">
                <a:solidFill>
                  <a:schemeClr val="bg1"/>
                </a:solidFill>
              </a:rPr>
              <a:t>://factfinder.census.gov/leg2/96/172595396.gif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Determining the Number of Facilities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58200" cy="4411663"/>
          </a:xfrm>
        </p:spPr>
        <p:txBody>
          <a:bodyPr/>
          <a:lstStyle/>
          <a:p>
            <a:r>
              <a:rPr lang="en-US" sz="2800" dirty="0"/>
              <a:t>Facilities are generally added when service levels become unacceptable</a:t>
            </a:r>
          </a:p>
          <a:p>
            <a:r>
              <a:rPr lang="en-US" sz="2800" dirty="0"/>
              <a:t>Software packages exist to help in determining the number and location of facilities</a:t>
            </a:r>
          </a:p>
          <a:p>
            <a:r>
              <a:rPr lang="en-US" sz="2800" dirty="0"/>
              <a:t>Key issue—time it takes to get from facility to majority of the </a:t>
            </a:r>
            <a:r>
              <a:rPr lang="en-US" sz="2800" dirty="0" smtClean="0"/>
              <a:t>U.S. </a:t>
            </a:r>
            <a:r>
              <a:rPr lang="en-US" sz="2800" dirty="0"/>
              <a:t>(or target) population</a:t>
            </a:r>
          </a:p>
          <a:p>
            <a:pPr lvl="1"/>
            <a:r>
              <a:rPr lang="en-US" sz="2400" dirty="0"/>
              <a:t>Moving from 2 to 5 facilities saves </a:t>
            </a:r>
            <a:r>
              <a:rPr lang="en-US" sz="2400" dirty="0" smtClean="0"/>
              <a:t>1 day </a:t>
            </a:r>
            <a:r>
              <a:rPr lang="en-US" sz="2400" dirty="0"/>
              <a:t>lead time</a:t>
            </a:r>
          </a:p>
          <a:p>
            <a:pPr lvl="1"/>
            <a:r>
              <a:rPr lang="en-US" sz="2400" dirty="0"/>
              <a:t>Moving from 5 to 10 facilities saves </a:t>
            </a:r>
            <a:r>
              <a:rPr lang="en-US" sz="2400" dirty="0" smtClean="0"/>
              <a:t>½ </a:t>
            </a:r>
            <a:r>
              <a:rPr lang="en-US" sz="2400" dirty="0"/>
              <a:t>day lead time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Capitals of all the Provinces </a:t>
            </a:r>
            <a:br>
              <a:rPr lang="en-US" sz="3600" dirty="0" smtClean="0"/>
            </a:br>
            <a:r>
              <a:rPr lang="en-US" sz="3600" dirty="0" smtClean="0"/>
              <a:t>Map of China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13</a:t>
            </a:fld>
            <a:endParaRPr lang="en-US"/>
          </a:p>
        </p:txBody>
      </p:sp>
      <p:pic>
        <p:nvPicPr>
          <p:cNvPr id="2050" name="Picture 2" descr="china_map_capita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5582631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6396335"/>
            <a:ext cx="5866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http://www.panasianbiz.com/india/map-of-china-the-15-most-useful/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Population Density</a:t>
            </a:r>
            <a:endParaRPr lang="en-US" sz="4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396335"/>
            <a:ext cx="6835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http://www.lib.utexas.edu/maps/middle_east_and_asia/china_population_83.jpg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/>
          </a:p>
        </p:txBody>
      </p:sp>
      <p:pic>
        <p:nvPicPr>
          <p:cNvPr id="89090" name="Picture 2" descr="http://www.lib.utexas.edu/maps/middle_east_and_asia/china_population_83.jpg"/>
          <p:cNvPicPr>
            <a:picLocks noChangeAspect="1" noChangeArrowheads="1"/>
          </p:cNvPicPr>
          <p:nvPr/>
        </p:nvPicPr>
        <p:blipFill>
          <a:blip r:embed="rId5" cstate="print"/>
          <a:srcRect l="1766" t="10115" r="1991" b="8046"/>
          <a:stretch>
            <a:fillRect/>
          </a:stretch>
        </p:blipFill>
        <p:spPr bwMode="auto">
          <a:xfrm>
            <a:off x="1676400" y="1524000"/>
            <a:ext cx="5715000" cy="4666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1143000"/>
          </a:xfrm>
        </p:spPr>
        <p:txBody>
          <a:bodyPr/>
          <a:lstStyle/>
          <a:p>
            <a:r>
              <a:rPr lang="en-US" sz="3200" dirty="0" smtClean="0"/>
              <a:t>Special economic zones and Economic and Technical Development Zones</a:t>
            </a:r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396335"/>
            <a:ext cx="670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http://www.lib.utexas.edu/maps/middle_east_and_asia/china_specialec_97.jpg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/>
          </a:p>
        </p:txBody>
      </p:sp>
      <p:pic>
        <p:nvPicPr>
          <p:cNvPr id="91138" name="Picture 2" descr="http://www.lib.utexas.edu/maps/middle_east_and_asia/china_specialec_97.jpg"/>
          <p:cNvPicPr>
            <a:picLocks noChangeAspect="1" noChangeArrowheads="1"/>
          </p:cNvPicPr>
          <p:nvPr/>
        </p:nvPicPr>
        <p:blipFill>
          <a:blip r:embed="rId5" cstate="print"/>
          <a:srcRect t="3226" r="707" b="1613"/>
          <a:stretch>
            <a:fillRect/>
          </a:stretch>
        </p:blipFill>
        <p:spPr bwMode="auto">
          <a:xfrm>
            <a:off x="1295400" y="1524000"/>
            <a:ext cx="6248400" cy="4726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67600" cy="1143000"/>
          </a:xfrm>
        </p:spPr>
        <p:txBody>
          <a:bodyPr/>
          <a:lstStyle/>
          <a:p>
            <a:r>
              <a:rPr lang="en-US" sz="3600" dirty="0"/>
              <a:t>General Factors Influencing Facility Location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6106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2800" dirty="0"/>
              <a:t>Natural Resources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Pure materials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Weight-losing products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Weight-gaining products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2800" dirty="0"/>
              <a:t>Population Characteristics—Market for Goods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2800" dirty="0"/>
              <a:t>Population Characteristics—Labor 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 err="1"/>
              <a:t>Maquiladoras</a:t>
            </a:r>
            <a:endParaRPr lang="en-US" sz="24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Sweatshops 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Right-to-work </a:t>
            </a:r>
            <a:r>
              <a:rPr lang="en-US" sz="2400" dirty="0" smtClean="0"/>
              <a:t>laws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 smtClean="0"/>
              <a:t>Expatriate workers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688691F0-57C8-40E2-8E62-AAC1619B02D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General Factors Influencing Facility Location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r>
              <a:rPr lang="en-US" dirty="0"/>
              <a:t>Taxes and Subsidies</a:t>
            </a:r>
          </a:p>
          <a:p>
            <a:pPr lvl="1"/>
            <a:r>
              <a:rPr lang="en-US" dirty="0"/>
              <a:t>Tax-free bonds</a:t>
            </a:r>
          </a:p>
          <a:p>
            <a:pPr lvl="1"/>
            <a:r>
              <a:rPr lang="en-US" dirty="0"/>
              <a:t>Empowerment zones</a:t>
            </a:r>
          </a:p>
          <a:p>
            <a:pPr lvl="1"/>
            <a:r>
              <a:rPr lang="en-US" dirty="0"/>
              <a:t>National competitive strategy</a:t>
            </a:r>
          </a:p>
          <a:p>
            <a:r>
              <a:rPr lang="en-US" dirty="0"/>
              <a:t>Transportation Considerations</a:t>
            </a:r>
          </a:p>
          <a:p>
            <a:r>
              <a:rPr lang="en-US" dirty="0"/>
              <a:t>Customer Considerations</a:t>
            </a:r>
          </a:p>
          <a:p>
            <a:r>
              <a:rPr lang="en-US" dirty="0"/>
              <a:t>Trade Patterns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95DB3818-4922-4DDC-B40B-193F358B887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Figure </a:t>
            </a:r>
            <a:r>
              <a:rPr lang="en-US" sz="3600" dirty="0" smtClean="0"/>
              <a:t>9-4</a:t>
            </a:r>
            <a:r>
              <a:rPr lang="en-US" sz="3600" dirty="0"/>
              <a:t>:</a:t>
            </a:r>
            <a:r>
              <a:rPr lang="en-US" sz="3600" dirty="0">
                <a:solidFill>
                  <a:srgbClr val="000080"/>
                </a:solidFill>
              </a:rPr>
              <a:t>  </a:t>
            </a:r>
            <a:r>
              <a:rPr lang="en-US" sz="3600" dirty="0"/>
              <a:t>Truck Distances from Oklahoma</a:t>
            </a:r>
            <a:endParaRPr lang="en-US" sz="3600" dirty="0">
              <a:solidFill>
                <a:srgbClr val="000080"/>
              </a:solidFill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295" r="1501"/>
          <a:stretch>
            <a:fillRect/>
          </a:stretch>
        </p:blipFill>
        <p:spPr>
          <a:xfrm>
            <a:off x="1717675" y="1577975"/>
            <a:ext cx="6413500" cy="46101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General Factors Influencing Facility Location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3733800"/>
          </a:xfrm>
        </p:spPr>
        <p:txBody>
          <a:bodyPr/>
          <a:lstStyle/>
          <a:p>
            <a:r>
              <a:rPr lang="en-US" dirty="0"/>
              <a:t>Quality of Life Considerations</a:t>
            </a:r>
          </a:p>
          <a:p>
            <a:r>
              <a:rPr lang="en-US" dirty="0"/>
              <a:t>Locating in Other </a:t>
            </a:r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8DBEDC99-AB6E-4F3A-A217-A5A5C8D3FCF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sz="2600" dirty="0"/>
              <a:t>To examine the strategic importance of facility location</a:t>
            </a:r>
          </a:p>
          <a:p>
            <a:r>
              <a:rPr lang="en-US" sz="2600" dirty="0"/>
              <a:t>To explain the general process of determining the optimum number of facilities</a:t>
            </a:r>
          </a:p>
          <a:p>
            <a:r>
              <a:rPr lang="en-US" sz="2600" dirty="0"/>
              <a:t>To describe the major factors that influence facility location</a:t>
            </a:r>
          </a:p>
          <a:p>
            <a:r>
              <a:rPr lang="en-US" sz="2600" dirty="0"/>
              <a:t>To examine a site’s specialized location characteristics</a:t>
            </a:r>
          </a:p>
          <a:p>
            <a:r>
              <a:rPr lang="en-US" sz="2600" dirty="0"/>
              <a:t>To explain location decisions using simple grid systems</a:t>
            </a:r>
          </a:p>
          <a:p>
            <a:r>
              <a:rPr lang="en-US" sz="2600" dirty="0"/>
              <a:t>To learn about facility relocation and facility closing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77690848-90B2-4E14-9F23-E449AF56736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z="3600" dirty="0" smtClean="0"/>
              <a:t>Specialized Location Characteristics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419600"/>
          </a:xfrm>
        </p:spPr>
        <p:txBody>
          <a:bodyPr/>
          <a:lstStyle/>
          <a:p>
            <a:r>
              <a:rPr lang="en-US" dirty="0" smtClean="0"/>
              <a:t>Current zoning of the land</a:t>
            </a:r>
          </a:p>
          <a:p>
            <a:r>
              <a:rPr lang="en-US" dirty="0" smtClean="0"/>
              <a:t>Local unions</a:t>
            </a:r>
          </a:p>
          <a:p>
            <a:r>
              <a:rPr lang="en-US" dirty="0" smtClean="0"/>
              <a:t>Title search</a:t>
            </a:r>
          </a:p>
          <a:p>
            <a:r>
              <a:rPr lang="en-US" dirty="0" smtClean="0"/>
              <a:t>Engineers examine site for proper drainage, etc.</a:t>
            </a:r>
          </a:p>
          <a:p>
            <a:r>
              <a:rPr lang="en-US" dirty="0" err="1" smtClean="0"/>
              <a:t>Brownfields</a:t>
            </a:r>
            <a:r>
              <a:rPr lang="en-US" dirty="0" smtClean="0"/>
              <a:t> – previous use of land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Free Trade Zone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Finding the Lowest-Cost Location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systems</a:t>
            </a:r>
          </a:p>
          <a:p>
            <a:r>
              <a:rPr lang="en-US" dirty="0"/>
              <a:t>Center-of-gravity approach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DAE3FC5F-A73E-4AF4-B0BE-38A4F3ED95B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542088" cy="1092200"/>
          </a:xfrm>
        </p:spPr>
        <p:txBody>
          <a:bodyPr/>
          <a:lstStyle/>
          <a:p>
            <a:r>
              <a:rPr lang="en-US" sz="3000" dirty="0"/>
              <a:t>Figure </a:t>
            </a:r>
            <a:r>
              <a:rPr lang="en-US" sz="3000" dirty="0" smtClean="0"/>
              <a:t>9-6</a:t>
            </a:r>
            <a:r>
              <a:rPr lang="en-US" sz="3000" dirty="0"/>
              <a:t>:  Center-of-Gravity Location for a Warehouse Serving Five Retail Stores</a:t>
            </a:r>
            <a:endParaRPr lang="en-US" sz="3000" dirty="0">
              <a:solidFill>
                <a:srgbClr val="000080"/>
              </a:solidFill>
            </a:endParaRPr>
          </a:p>
        </p:txBody>
      </p:sp>
      <p:pic>
        <p:nvPicPr>
          <p:cNvPr id="366595" name="Picture 3" descr="fig8-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00994"/>
            <a:ext cx="7620000" cy="4524375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844B29DF-2FDD-4C3B-9808-100EC00B40D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020762"/>
          </a:xfrm>
        </p:spPr>
        <p:txBody>
          <a:bodyPr/>
          <a:lstStyle/>
          <a:p>
            <a:r>
              <a:rPr lang="en-US" sz="4000" dirty="0"/>
              <a:t>Table 8-1: Weighted Center-of-Gravity Example</a:t>
            </a:r>
            <a:endParaRPr lang="en-US" sz="4000" dirty="0">
              <a:solidFill>
                <a:srgbClr val="000080"/>
              </a:solidFill>
            </a:endParaRPr>
          </a:p>
        </p:txBody>
      </p:sp>
      <p:graphicFrame>
        <p:nvGraphicFramePr>
          <p:cNvPr id="367619" name="Group 3"/>
          <p:cNvGraphicFramePr>
            <a:graphicFrameLocks noGrp="1"/>
          </p:cNvGraphicFramePr>
          <p:nvPr>
            <p:ph idx="1"/>
          </p:nvPr>
        </p:nvGraphicFramePr>
        <p:xfrm>
          <a:off x="342900" y="1676400"/>
          <a:ext cx="8610600" cy="4221480"/>
        </p:xfrm>
        <a:graphic>
          <a:graphicData uri="http://schemas.openxmlformats.org/drawingml/2006/table">
            <a:tbl>
              <a:tblPr/>
              <a:tblGrid>
                <a:gridCol w="1028700"/>
                <a:gridCol w="1333500"/>
                <a:gridCol w="1409700"/>
                <a:gridCol w="1905000"/>
                <a:gridCol w="1524000"/>
                <a:gridCol w="14097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Store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North 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East 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Mo.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volume (tons)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North x volume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East x volume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(3x3)=9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(1x3)=3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(3x5)=15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(3x5)=15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(2x4)=8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(4x4)=16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(1x2)=2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(2x2)=4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(3x6)=18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(6x6)=36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Weighted average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2.6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3.7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162800" cy="958850"/>
          </a:xfrm>
        </p:spPr>
        <p:txBody>
          <a:bodyPr/>
          <a:lstStyle/>
          <a:p>
            <a:r>
              <a:rPr lang="en-US" sz="3600" dirty="0" smtClean="0"/>
              <a:t>Facility Relocation and Facility Closing</a:t>
            </a:r>
            <a:endParaRPr lang="en-US" sz="3600" dirty="0" smtClean="0">
              <a:solidFill>
                <a:srgbClr val="000080"/>
              </a:solidFill>
            </a:endParaRP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76A67653-5888-4553-A7E2-624A73D5DAB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3012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b="1" dirty="0" smtClean="0"/>
              <a:t>Facility relocation </a:t>
            </a:r>
            <a:r>
              <a:rPr lang="en-US" dirty="0" smtClean="0"/>
              <a:t>occurs when a firm decides that it can no longer continue operations in its present facility and must move operations to another facility to better serve suppliers or customers.</a:t>
            </a:r>
          </a:p>
          <a:p>
            <a:r>
              <a:rPr lang="en-US" dirty="0" smtClean="0"/>
              <a:t>Example leading to facility relocation:</a:t>
            </a:r>
          </a:p>
          <a:p>
            <a:pPr lvl="1"/>
            <a:r>
              <a:rPr lang="en-US" dirty="0" smtClean="0"/>
              <a:t>Lack of room for expansion at current 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934200" cy="958850"/>
          </a:xfrm>
        </p:spPr>
        <p:txBody>
          <a:bodyPr/>
          <a:lstStyle/>
          <a:p>
            <a:r>
              <a:rPr lang="en-US" sz="3600" dirty="0" smtClean="0"/>
              <a:t>Facility Relocation and Facility Closing</a:t>
            </a:r>
            <a:endParaRPr lang="en-US" sz="3600" dirty="0" smtClean="0">
              <a:solidFill>
                <a:srgbClr val="000080"/>
              </a:solidFill>
            </a:endParaRP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93C00143-569A-4A7F-B3B5-F084C479623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Facility Closing </a:t>
            </a:r>
            <a:r>
              <a:rPr lang="en-US" dirty="0" smtClean="0"/>
              <a:t>occurs when a company decides to discontinue operations at a current site because the operations may no longer be needed or can by absorbed by </a:t>
            </a:r>
            <a:r>
              <a:rPr lang="en-US" smtClean="0"/>
              <a:t>other facilities.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Examples leading to facility closure: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Eliminating redundant capacity in mergers and acquisitions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Improving supply chain efficiency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Poor planning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Insufficient volume of business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Located in South Delhi, India (1996)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Company Facts: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Service Provided: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819400"/>
            <a:ext cx="81534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Customized solutions and services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4953000"/>
            <a:ext cx="81534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1,000 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covered warehouse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 407 Tata trucks, 5 low-bed trailers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Handles 200+ TEUs of imports and exports </a:t>
            </a:r>
            <a:r>
              <a:rPr lang="en-US" sz="2400" smtClean="0"/>
              <a:t>per mo.</a:t>
            </a:r>
            <a:endParaRPr lang="en-US" sz="2400" dirty="0" smtClean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Current Capability: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9-1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200400"/>
            <a:ext cx="7391400" cy="129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Import consolidation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Door-to-door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Consultancy on customs and logistics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2286000" cy="33528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Case </a:t>
            </a:r>
            <a:r>
              <a:rPr lang="en-US" sz="3600" dirty="0" smtClean="0">
                <a:solidFill>
                  <a:schemeClr val="accent6"/>
                </a:solidFill>
              </a:rPr>
              <a:t>9-1 </a:t>
            </a:r>
            <a:r>
              <a:rPr lang="en-US" sz="3600" dirty="0" smtClean="0">
                <a:solidFill>
                  <a:schemeClr val="accent6"/>
                </a:solidFill>
              </a:rPr>
              <a:t>Aero Marine Logistics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D355DBAC-ECAD-4004-AD3B-B2D13EF01576}" type="slidenum">
              <a:rPr lang="en-US"/>
              <a:pPr/>
              <a:t>27</a:t>
            </a:fld>
            <a:endParaRPr lang="en-US"/>
          </a:p>
        </p:txBody>
      </p:sp>
      <p:pic>
        <p:nvPicPr>
          <p:cNvPr id="4100" name="Picture 4" descr="http://www.theworkingcentre.org/wscd/ctx/maps/images/india%20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213" y="0"/>
            <a:ext cx="637978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Frozen mushroom @150,000 kg/mo from Amsterdam to Mumbai to Delhi </a:t>
            </a:r>
            <a:r>
              <a:rPr lang="en-US" sz="2400" smtClean="0"/>
              <a:t>at US$0.20/kg</a:t>
            </a:r>
            <a:endParaRPr lang="en-US" sz="2400" dirty="0" smtClean="0"/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New Opportunity: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New Equipment Needed: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9-1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3200400"/>
            <a:ext cx="8305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Upgrades to Flatbed Trailers </a:t>
            </a:r>
            <a:r>
              <a:rPr lang="en-US" sz="2400" smtClean="0"/>
              <a:t>(each)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Retrofit Cost: 9 </a:t>
            </a:r>
            <a:r>
              <a:rPr lang="en-US" sz="2000" dirty="0" err="1" smtClean="0"/>
              <a:t>lakhs</a:t>
            </a:r>
            <a:r>
              <a:rPr lang="en-US" sz="2000" dirty="0" smtClean="0"/>
              <a:t> (US$19,998)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Energy Cost: 3 </a:t>
            </a:r>
            <a:r>
              <a:rPr lang="en-US" sz="2000" dirty="0" err="1" smtClean="0"/>
              <a:t>lakhs</a:t>
            </a:r>
            <a:r>
              <a:rPr lang="en-US" sz="2000" dirty="0" smtClean="0"/>
              <a:t>/yr (US$6,666/yr)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4267200"/>
            <a:ext cx="8305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20-foot containers (used)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Purchase Price: 7 </a:t>
            </a:r>
            <a:r>
              <a:rPr lang="en-US" sz="2000" dirty="0" err="1" smtClean="0"/>
              <a:t>lakhs</a:t>
            </a:r>
            <a:r>
              <a:rPr lang="en-US" sz="2000" dirty="0" smtClean="0"/>
              <a:t> (US$15,554)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Service Charge: 1 </a:t>
            </a:r>
            <a:r>
              <a:rPr lang="en-US" sz="2000" dirty="0" err="1" smtClean="0"/>
              <a:t>lakhs</a:t>
            </a:r>
            <a:r>
              <a:rPr lang="en-US" sz="2000" dirty="0" smtClean="0"/>
              <a:t>/yr (US$2,222/yr)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10 containers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Expected life: 5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New Equipment Needed: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9-1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057400"/>
            <a:ext cx="8305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40-foot containers (new)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Purchase Price: 15 </a:t>
            </a:r>
            <a:r>
              <a:rPr lang="en-US" sz="2000" dirty="0" err="1" smtClean="0"/>
              <a:t>lakhs</a:t>
            </a:r>
            <a:r>
              <a:rPr lang="en-US" sz="2000" dirty="0" smtClean="0"/>
              <a:t> (US$33,330)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Service Charge: First year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5 containers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Expected life: 10 years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Transportation Costs: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200" y="4191000"/>
          <a:ext cx="79248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884988"/>
                <a:gridCol w="2001212"/>
              </a:tblGrid>
              <a:tr h="304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20-foot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40-foot container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From Amsterdam to Mumbai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US$1,700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US$2,600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From Mumbai to Delhi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US$500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Return Charge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50%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50%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Probability of finding backhaul cargo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10%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10%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Key Terms</a:t>
            </a:r>
            <a:endParaRPr lang="en-US" sz="3600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9663" y="1562100"/>
            <a:ext cx="4953000" cy="4564062"/>
          </a:xfrm>
        </p:spPr>
        <p:txBody>
          <a:bodyPr/>
          <a:lstStyle/>
          <a:p>
            <a:pPr marL="290513" lvl="1">
              <a:spcBef>
                <a:spcPts val="200"/>
              </a:spcBef>
            </a:pPr>
            <a:r>
              <a:rPr lang="en-US" dirty="0" smtClean="0"/>
              <a:t>Agglomeration </a:t>
            </a:r>
            <a:r>
              <a:rPr lang="en-US" dirty="0"/>
              <a:t>(industry cluster)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Brownfields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Center-of-gravity approach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Expatriate workers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Facility closing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Facility </a:t>
            </a:r>
            <a:r>
              <a:rPr lang="en-US" dirty="0" smtClean="0"/>
              <a:t>location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Facility relocation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Free trade zone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Grid system</a:t>
            </a:r>
          </a:p>
          <a:p>
            <a:pPr marL="290513" lvl="1">
              <a:spcBef>
                <a:spcPts val="200"/>
              </a:spcBef>
            </a:pPr>
            <a:r>
              <a:rPr lang="en-US" dirty="0"/>
              <a:t>Intermodal competition</a:t>
            </a:r>
          </a:p>
          <a:p>
            <a:pPr marL="290513" lvl="1">
              <a:spcBef>
                <a:spcPts val="200"/>
              </a:spcBef>
            </a:pPr>
            <a:r>
              <a:rPr lang="en-US" dirty="0" err="1"/>
              <a:t>Intramodal</a:t>
            </a:r>
            <a:r>
              <a:rPr lang="en-US" dirty="0"/>
              <a:t> </a:t>
            </a: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8D0A5A36-A5BB-4A6F-B8ED-BBADBFEC2B95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81600" y="1600200"/>
            <a:ext cx="39624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Inventory </a:t>
            </a:r>
            <a:r>
              <a:rPr lang="en-US" kern="0" dirty="0">
                <a:solidFill>
                  <a:srgbClr val="02027A"/>
                </a:solidFill>
                <a:latin typeface="+mn-lt"/>
              </a:rPr>
              <a:t>tax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 err="1">
                <a:solidFill>
                  <a:srgbClr val="02027A"/>
                </a:solidFill>
                <a:latin typeface="+mn-lt"/>
              </a:rPr>
              <a:t>Locavore</a:t>
            </a:r>
            <a:r>
              <a:rPr lang="en-US" kern="0" dirty="0">
                <a:solidFill>
                  <a:srgbClr val="02027A"/>
                </a:solidFill>
                <a:latin typeface="+mn-lt"/>
              </a:rPr>
              <a:t> strategy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Maquiladoras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Pure materials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Quality-of-life </a:t>
            </a: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considerations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Right-to-work laws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Supplier parks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Sweatshops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Weight-gaining products</a:t>
            </a:r>
          </a:p>
          <a:p>
            <a:pPr marL="290513" lvl="1" indent="-285750">
              <a:spcBef>
                <a:spcPts val="200"/>
              </a:spcBef>
              <a:buFontTx/>
              <a:buChar char="–"/>
              <a:defRPr/>
            </a:pPr>
            <a:r>
              <a:rPr lang="en-US" kern="0" dirty="0">
                <a:solidFill>
                  <a:srgbClr val="02027A"/>
                </a:solidFill>
                <a:latin typeface="+mn-lt"/>
              </a:rPr>
              <a:t>Weight-losing products</a:t>
            </a:r>
          </a:p>
          <a:p>
            <a:pPr lvl="1">
              <a:spcBef>
                <a:spcPts val="200"/>
              </a:spcBef>
              <a:defRPr/>
            </a:pPr>
            <a:endParaRPr lang="en-US" kern="0" dirty="0">
              <a:solidFill>
                <a:srgbClr val="02027A"/>
              </a:solidFill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rgbClr val="02027A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9-1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#1: What would the first-year costs be to AML if they purchased the 10 used 20-foot containers?  How long would it take to recoup the investment, assuming that the mushroom traffic continued?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#2: What would the first-year costs be to AML if they purchased 5 new 40-foot containers? How long would it take to recoup the investment, assuming that the mushroom traffic continued?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#3: Is either of the alternatives covered in questions 1 and 2 riskier? Why?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#4</a:t>
            </a:r>
            <a:r>
              <a:rPr lang="en-US" sz="2000" smtClean="0"/>
              <a:t>: Mr. </a:t>
            </a:r>
            <a:r>
              <a:rPr lang="en-US" sz="2000" dirty="0" smtClean="0"/>
              <a:t>Singh has read about the supply-chain concept that attempts to identify and link all the participants from suppliers’ suppliers to customers</a:t>
            </a:r>
            <a:r>
              <a:rPr lang="en-US" sz="2000" smtClean="0"/>
              <a:t>’ customers. </a:t>
            </a:r>
            <a:r>
              <a:rPr lang="en-US" sz="2000" dirty="0" smtClean="0"/>
              <a:t>Who are all of the participants in the supply chain, a part of which has been discussed in the case?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#5: Logistics partnerships involve sharing costs </a:t>
            </a:r>
            <a:r>
              <a:rPr lang="en-US" sz="2000" smtClean="0"/>
              <a:t>and risks. </a:t>
            </a:r>
            <a:r>
              <a:rPr lang="en-US" sz="2000" dirty="0" smtClean="0"/>
              <a:t>What are </a:t>
            </a:r>
            <a:r>
              <a:rPr lang="en-US" sz="2000" i="1" dirty="0" smtClean="0"/>
              <a:t>all</a:t>
            </a:r>
            <a:r>
              <a:rPr lang="en-US" sz="2000" dirty="0" smtClean="0"/>
              <a:t> the costs and risks that this venture entails? How might they be shared?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Discussions: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Distribution Center, Warehouse, and Plant </a:t>
            </a:r>
            <a:r>
              <a:rPr lang="en-US" sz="4000" dirty="0" smtClean="0"/>
              <a:t>Location </a:t>
            </a:r>
            <a:endParaRPr lang="en-US" sz="4000" dirty="0"/>
          </a:p>
        </p:txBody>
      </p:sp>
      <p:sp>
        <p:nvSpPr>
          <p:cNvPr id="2969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2CC75D5E-3F65-406D-941F-EFB8CAF3BC9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Facility location </a:t>
            </a:r>
            <a:r>
              <a:rPr lang="en-US" dirty="0" smtClean="0"/>
              <a:t>refers to choosing the locations for distribution centers, warehouses, and production facilities to facilitate logistical effectiveness </a:t>
            </a:r>
            <a:r>
              <a:rPr lang="en-US" smtClean="0"/>
              <a:t>and efficiency.</a:t>
            </a:r>
            <a:endParaRPr lang="en-US" dirty="0" smtClean="0">
              <a:solidFill>
                <a:srgbClr val="1E6DE2"/>
              </a:solidFill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1676400"/>
            <a:ext cx="3467100" cy="4114800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</a:rPr>
              <a:t>Figure </a:t>
            </a:r>
            <a:r>
              <a:rPr lang="en-US" sz="2800" dirty="0" smtClean="0">
                <a:solidFill>
                  <a:schemeClr val="accent6"/>
                </a:solidFill>
              </a:rPr>
              <a:t>9-1</a:t>
            </a:r>
            <a:r>
              <a:rPr lang="en-US" sz="2800" dirty="0">
                <a:solidFill>
                  <a:schemeClr val="accent6"/>
                </a:solidFill>
              </a:rPr>
              <a:t>:  Advertisement Showing a Site’s Location as an Advantage in Reaching British and Continental European Markets</a:t>
            </a:r>
          </a:p>
        </p:txBody>
      </p:sp>
      <p:pic>
        <p:nvPicPr>
          <p:cNvPr id="359427" name="Picture 3" descr="fig8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533400"/>
            <a:ext cx="3581400" cy="5715000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F95E87D7-FA5A-4B7B-A3CF-41BB8CA38EC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Facility Location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Accommodates the movement of inventories to customers</a:t>
            </a:r>
          </a:p>
          <a:p>
            <a:r>
              <a:rPr lang="en-US" dirty="0"/>
              <a:t>Near markets</a:t>
            </a:r>
          </a:p>
          <a:p>
            <a:r>
              <a:rPr lang="en-US" dirty="0"/>
              <a:t>Resource availability</a:t>
            </a:r>
          </a:p>
          <a:p>
            <a:r>
              <a:rPr lang="en-US" dirty="0"/>
              <a:t>Labor availability</a:t>
            </a:r>
          </a:p>
          <a:p>
            <a:r>
              <a:rPr lang="en-US" dirty="0"/>
              <a:t>Transportation system</a:t>
            </a:r>
            <a:endParaRPr lang="en-US" dirty="0">
              <a:solidFill>
                <a:srgbClr val="1E6DE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156F06EE-8374-4C48-B6B3-2D6A2BFE2ED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972300" cy="1295400"/>
          </a:xfrm>
        </p:spPr>
        <p:txBody>
          <a:bodyPr/>
          <a:lstStyle/>
          <a:p>
            <a:r>
              <a:rPr lang="en-US" sz="3600" dirty="0" smtClean="0"/>
              <a:t>The Strategic Importance of Facility Location</a:t>
            </a:r>
            <a:endParaRPr lang="en-US" sz="3600" dirty="0" smtClean="0">
              <a:solidFill>
                <a:srgbClr val="000080"/>
              </a:solidFill>
            </a:endParaRP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2AF24EF3-290F-4C00-A4FF-FE2A255D995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174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Factors that can influence facility location decisions include:</a:t>
            </a:r>
          </a:p>
          <a:p>
            <a:pPr lvl="1"/>
            <a:r>
              <a:rPr lang="en-US" smtClean="0"/>
              <a:t>Cost considerations</a:t>
            </a:r>
          </a:p>
          <a:p>
            <a:pPr lvl="1"/>
            <a:r>
              <a:rPr lang="en-US" smtClean="0"/>
              <a:t>Customer service expectations</a:t>
            </a:r>
          </a:p>
          <a:p>
            <a:pPr lvl="1"/>
            <a:r>
              <a:rPr lang="en-US" smtClean="0"/>
              <a:t>Location of Customer or Supply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Five Most Populous States in the United States – 1960, 1980, 2005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1469D5C6-277A-41F2-85C9-12EC1172737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905000"/>
          <a:ext cx="7239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38"/>
                <a:gridCol w="2077145"/>
                <a:gridCol w="2175767"/>
                <a:gridCol w="1809750"/>
              </a:tblGrid>
              <a:tr h="4953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1980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2005</a:t>
                      </a:r>
                      <a:endParaRPr lang="en-US" sz="2000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Texas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Pennsylvania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Texas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Pennsylvania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Florida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Ohio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400800"/>
            <a:ext cx="174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www.census.gov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Annual Population Estimates: 2009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676400"/>
          <a:ext cx="2362200" cy="4343398"/>
        </p:xfrm>
        <a:graphic>
          <a:graphicData uri="http://schemas.openxmlformats.org/drawingml/2006/table">
            <a:tbl>
              <a:tblPr/>
              <a:tblGrid>
                <a:gridCol w="1402556"/>
                <a:gridCol w="959644"/>
              </a:tblGrid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36,961,664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Texas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24,782,302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19,541,453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Florida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18,537,969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12,910,409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Pennsylvania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12,604,767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Ohio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11,542,645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Michigan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9,969,727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Georgia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9,829,211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 Carolina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9,380,884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New Jersey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8,707,739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Virginia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7,882,590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Washington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6,664,195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Arizona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6,595,778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6,593,587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Indiana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6,423,113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Tennessee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6,296,254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396335"/>
            <a:ext cx="524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hlinkClick r:id="rId3"/>
              </a:rPr>
              <a:t>http://www.census.gov/popest/states/NST-ann-est.html</a:t>
            </a:r>
            <a:endParaRPr lang="en-US" sz="1800" dirty="0">
              <a:solidFill>
                <a:schemeClr val="accent6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76600" y="1676400"/>
          <a:ext cx="2209800" cy="4343415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</a:tblGrid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Missouri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5,987,580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Maryland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5,699,478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Wisconsin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5,654,774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Minnesota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5,266,214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Colorado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5,024,748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Alabama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4,708,708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S Carolina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4,561,242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Louisiana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4,492,076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Kentucky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4,314,113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Oregon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3,825,657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Oklahoma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3,687,050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Connecticut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3,518,288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Iowa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3,007,856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Mississippi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2,951,996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Arkansas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2,889,450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Kansas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2,818,747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Utah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2,784,572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48400" y="1676406"/>
          <a:ext cx="2438400" cy="4343398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</a:tblGrid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Nevada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2,643,085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New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2,009,671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 Virginia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1,819,777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Nebraska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1,796,619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Idaho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1,545,801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New Hampshire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1,324,575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Maine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1,318,301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Hawaii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1,295,178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1,053,209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Montana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974,989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Delaware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885,122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S Dakota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812,383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Alaska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698,473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 Dakota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646,844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Vermont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621,760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Dist of Columbia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599,657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Wyoming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544,270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Eng PPT Template">
  <a:themeElements>
    <a:clrScheme name="COEng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Eng 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Eng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9331</TotalTime>
  <Words>1287</Words>
  <Application>Microsoft Office PowerPoint</Application>
  <PresentationFormat>On-screen Show (4:3)</PresentationFormat>
  <Paragraphs>373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COEng PPT Template</vt:lpstr>
      <vt:lpstr>Chapter 9  Distribution Center, Warehouse, and Plant Location   </vt:lpstr>
      <vt:lpstr>Learning Objectives</vt:lpstr>
      <vt:lpstr>Key Terms</vt:lpstr>
      <vt:lpstr>Distribution Center, Warehouse, and Plant Location </vt:lpstr>
      <vt:lpstr>Figure 9-1:  Advertisement Showing a Site’s Location as an Advantage in Reaching British and Continental European Markets</vt:lpstr>
      <vt:lpstr>Facility Location</vt:lpstr>
      <vt:lpstr>The Strategic Importance of Facility Location</vt:lpstr>
      <vt:lpstr>Five Most Populous States in the United States – 1960, 1980, 2005</vt:lpstr>
      <vt:lpstr>Annual Population Estimates: 2009</vt:lpstr>
      <vt:lpstr>Persons per Square Mile: 2009</vt:lpstr>
      <vt:lpstr>Shipment Characteristics by Origin Geography by Mode: 2007 and 2002</vt:lpstr>
      <vt:lpstr>Determining the Number of Facilities</vt:lpstr>
      <vt:lpstr>Capitals of all the Provinces  Map of China</vt:lpstr>
      <vt:lpstr>Population Density</vt:lpstr>
      <vt:lpstr>Special economic zones and Economic and Technical Development Zones</vt:lpstr>
      <vt:lpstr>General Factors Influencing Facility Location</vt:lpstr>
      <vt:lpstr>General Factors Influencing Facility Location</vt:lpstr>
      <vt:lpstr>Figure 9-4:  Truck Distances from Oklahoma</vt:lpstr>
      <vt:lpstr>General Factors Influencing Facility Location</vt:lpstr>
      <vt:lpstr>Specialized Location Characteristics</vt:lpstr>
      <vt:lpstr>Finding the Lowest-Cost Location</vt:lpstr>
      <vt:lpstr>Figure 9-6:  Center-of-Gravity Location for a Warehouse Serving Five Retail Stores</vt:lpstr>
      <vt:lpstr>Table 8-1: Weighted Center-of-Gravity Example</vt:lpstr>
      <vt:lpstr>Facility Relocation and Facility Closing</vt:lpstr>
      <vt:lpstr>Facility Relocation and Facility Closing</vt:lpstr>
      <vt:lpstr>PowerPoint Presentation</vt:lpstr>
      <vt:lpstr>Case 9-1 Aero Marine Logistics</vt:lpstr>
      <vt:lpstr>PowerPoint Presentation</vt:lpstr>
      <vt:lpstr>PowerPoint Presentation</vt:lpstr>
      <vt:lpstr>PowerPoint Presentation</vt:lpstr>
    </vt:vector>
  </TitlesOfParts>
  <Company>MIIS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Community</dc:title>
  <dc:creator>leah gowron</dc:creator>
  <cp:lastModifiedBy>leet</cp:lastModifiedBy>
  <cp:revision>146</cp:revision>
  <dcterms:created xsi:type="dcterms:W3CDTF">1998-03-27T19:34:46Z</dcterms:created>
  <dcterms:modified xsi:type="dcterms:W3CDTF">2011-11-02T19:08:43Z</dcterms:modified>
</cp:coreProperties>
</file>