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38"/>
  </p:notesMasterIdLst>
  <p:handoutMasterIdLst>
    <p:handoutMasterId r:id="rId39"/>
  </p:handoutMasterIdLst>
  <p:sldIdLst>
    <p:sldId id="270" r:id="rId2"/>
    <p:sldId id="271" r:id="rId3"/>
    <p:sldId id="273" r:id="rId4"/>
    <p:sldId id="315" r:id="rId5"/>
    <p:sldId id="275" r:id="rId6"/>
    <p:sldId id="294" r:id="rId7"/>
    <p:sldId id="295" r:id="rId8"/>
    <p:sldId id="293" r:id="rId9"/>
    <p:sldId id="276" r:id="rId10"/>
    <p:sldId id="278" r:id="rId11"/>
    <p:sldId id="279" r:id="rId12"/>
    <p:sldId id="316" r:id="rId13"/>
    <p:sldId id="280" r:id="rId14"/>
    <p:sldId id="297" r:id="rId15"/>
    <p:sldId id="282" r:id="rId16"/>
    <p:sldId id="283" r:id="rId17"/>
    <p:sldId id="317" r:id="rId18"/>
    <p:sldId id="307" r:id="rId19"/>
    <p:sldId id="284" r:id="rId20"/>
    <p:sldId id="285" r:id="rId21"/>
    <p:sldId id="286" r:id="rId22"/>
    <p:sldId id="287" r:id="rId23"/>
    <p:sldId id="308" r:id="rId24"/>
    <p:sldId id="309" r:id="rId25"/>
    <p:sldId id="310" r:id="rId26"/>
    <p:sldId id="288" r:id="rId27"/>
    <p:sldId id="311" r:id="rId28"/>
    <p:sldId id="314" r:id="rId29"/>
    <p:sldId id="312" r:id="rId30"/>
    <p:sldId id="313" r:id="rId31"/>
    <p:sldId id="290" r:id="rId32"/>
    <p:sldId id="318" r:id="rId33"/>
    <p:sldId id="319" r:id="rId34"/>
    <p:sldId id="320" r:id="rId35"/>
    <p:sldId id="304" r:id="rId36"/>
    <p:sldId id="306" r:id="rId3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ah Gowron" initials="" lastIdx="1" clrIdx="0"/>
  <p:cmAuthor id="1" name="George" initials="GWG"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65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156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8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8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8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8CC6354-0D8B-4670-BBDA-C0C97441EC28}" type="slidenum">
              <a:rPr lang="en-US"/>
              <a:pPr/>
              <a:t>‹#›</a:t>
            </a:fld>
            <a:endParaRPr lang="en-US"/>
          </a:p>
        </p:txBody>
      </p:sp>
    </p:spTree>
    <p:extLst>
      <p:ext uri="{BB962C8B-B14F-4D97-AF65-F5344CB8AC3E}">
        <p14:creationId xmlns:p14="http://schemas.microsoft.com/office/powerpoint/2010/main" val="1146707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99493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US"/>
          </a:p>
        </p:txBody>
      </p:sp>
    </p:spTree>
    <p:extLst>
      <p:ext uri="{BB962C8B-B14F-4D97-AF65-F5344CB8AC3E}">
        <p14:creationId xmlns:p14="http://schemas.microsoft.com/office/powerpoint/2010/main" val="2629170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lstStyle/>
          <a:p>
            <a:endParaRPr lang="en-US"/>
          </a:p>
        </p:txBody>
      </p:sp>
    </p:spTree>
    <p:extLst>
      <p:ext uri="{BB962C8B-B14F-4D97-AF65-F5344CB8AC3E}">
        <p14:creationId xmlns:p14="http://schemas.microsoft.com/office/powerpoint/2010/main" val="31589368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41906F58-484D-455F-967E-FA5CD5B9E223}"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7C16852-77AB-4C28-8C64-8768967236B0}"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A19363E-59AC-4604-9784-B724F5371255}"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2EE1BAAD-DF71-497D-887D-15CDD9CCF3E5}"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7A9D72C4-60F3-4B17-9225-38D3F43732CC}"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3E9B2B41-3236-415A-BD7A-D6EE55F8CB23}"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7FEF2428-8F17-4780-82C1-AD30F4A0A6CB}"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8A247935-08B8-46AD-8981-4E22724E06B5}"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8A2EB92-4B26-4EB2-8975-006565BCDAA5}"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E1EAFA07-D7A8-4A30-B938-EED893479F99}"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51CC036-E4F4-4ED8-B283-D1EA4B7063D5}"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CDE13FED-885A-4C9E-971E-DC2DD2285D50}"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096030B4-FA20-4D4C-A606-988BDE2CD73B}"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88C6A98C-B828-4079-B750-E07E77202624}"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D226D477-111E-443C-BF47-743613775036}"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FE8E161E-3F21-4B0D-B49A-45565536F2B0}"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COEng PPT Background"/>
          <p:cNvPicPr>
            <a:picLocks noChangeAspect="1" noChangeArrowheads="1"/>
          </p:cNvPicPr>
          <p:nvPr/>
        </p:nvPicPr>
        <p:blipFill>
          <a:blip r:embed="rId18"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1219200" y="274638"/>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cs typeface="+mn-cs"/>
              </a:defRPr>
            </a:lvl1pPr>
          </a:lstStyle>
          <a:p>
            <a:pPr>
              <a:defRPr/>
            </a:pPr>
            <a:endParaRPr lang="en-US"/>
          </a:p>
        </p:txBody>
      </p:sp>
      <p:sp>
        <p:nvSpPr>
          <p:cNvPr id="133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cs typeface="+mn-cs"/>
              </a:defRPr>
            </a:lvl1pPr>
          </a:lstStyle>
          <a:p>
            <a:pPr>
              <a:defRPr/>
            </a:pPr>
            <a:fld id="{A3AC4B5E-324B-4440-B2D6-7A206604E5D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cs typeface="Arial" charset="0"/>
        </a:defRPr>
      </a:lvl2pPr>
      <a:lvl3pPr algn="ctr" rtl="0" eaLnBrk="0" fontAlgn="base" hangingPunct="0">
        <a:spcBef>
          <a:spcPct val="0"/>
        </a:spcBef>
        <a:spcAft>
          <a:spcPct val="0"/>
        </a:spcAft>
        <a:defRPr sz="4400">
          <a:solidFill>
            <a:schemeClr val="bg1"/>
          </a:solidFill>
          <a:latin typeface="Arial" charset="0"/>
          <a:cs typeface="Arial" charset="0"/>
        </a:defRPr>
      </a:lvl3pPr>
      <a:lvl4pPr algn="ctr" rtl="0" eaLnBrk="0" fontAlgn="base" hangingPunct="0">
        <a:spcBef>
          <a:spcPct val="0"/>
        </a:spcBef>
        <a:spcAft>
          <a:spcPct val="0"/>
        </a:spcAft>
        <a:defRPr sz="4400">
          <a:solidFill>
            <a:schemeClr val="bg1"/>
          </a:solidFill>
          <a:latin typeface="Arial" charset="0"/>
          <a:cs typeface="Arial" charset="0"/>
        </a:defRPr>
      </a:lvl4pPr>
      <a:lvl5pPr algn="ctr" rtl="0" eaLnBrk="0" fontAlgn="base" hangingPunct="0">
        <a:spcBef>
          <a:spcPct val="0"/>
        </a:spcBef>
        <a:spcAft>
          <a:spcPct val="0"/>
        </a:spcAft>
        <a:defRPr sz="4400">
          <a:solidFill>
            <a:schemeClr val="bg1"/>
          </a:solidFill>
          <a:latin typeface="Arial" charset="0"/>
          <a:cs typeface="Arial" charset="0"/>
        </a:defRPr>
      </a:lvl5pPr>
      <a:lvl6pPr marL="457200" algn="ctr" rtl="0" fontAlgn="base">
        <a:spcBef>
          <a:spcPct val="0"/>
        </a:spcBef>
        <a:spcAft>
          <a:spcPct val="0"/>
        </a:spcAft>
        <a:defRPr sz="4400">
          <a:solidFill>
            <a:schemeClr val="bg1"/>
          </a:solidFill>
          <a:latin typeface="Arial" charset="0"/>
          <a:cs typeface="Arial" charset="0"/>
        </a:defRPr>
      </a:lvl6pPr>
      <a:lvl7pPr marL="914400" algn="ctr" rtl="0" fontAlgn="base">
        <a:spcBef>
          <a:spcPct val="0"/>
        </a:spcBef>
        <a:spcAft>
          <a:spcPct val="0"/>
        </a:spcAft>
        <a:defRPr sz="4400">
          <a:solidFill>
            <a:schemeClr val="bg1"/>
          </a:solidFill>
          <a:latin typeface="Arial" charset="0"/>
          <a:cs typeface="Arial" charset="0"/>
        </a:defRPr>
      </a:lvl7pPr>
      <a:lvl8pPr marL="1371600" algn="ctr" rtl="0" fontAlgn="base">
        <a:spcBef>
          <a:spcPct val="0"/>
        </a:spcBef>
        <a:spcAft>
          <a:spcPct val="0"/>
        </a:spcAft>
        <a:defRPr sz="4400">
          <a:solidFill>
            <a:schemeClr val="bg1"/>
          </a:solidFill>
          <a:latin typeface="Arial" charset="0"/>
          <a:cs typeface="Arial" charset="0"/>
        </a:defRPr>
      </a:lvl8pPr>
      <a:lvl9pPr marL="1828800" algn="ctr" rtl="0" fontAlgn="base">
        <a:spcBef>
          <a:spcPct val="0"/>
        </a:spcBef>
        <a:spcAft>
          <a:spcPct val="0"/>
        </a:spcAft>
        <a:defRPr sz="44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2027A"/>
          </a:solidFill>
          <a:latin typeface="+mn-lt"/>
          <a:ea typeface="+mn-ea"/>
          <a:cs typeface="+mn-cs"/>
        </a:defRPr>
      </a:lvl1pPr>
      <a:lvl2pPr marL="742950" indent="-285750" algn="l" rtl="0" eaLnBrk="0" fontAlgn="base" hangingPunct="0">
        <a:spcBef>
          <a:spcPct val="20000"/>
        </a:spcBef>
        <a:spcAft>
          <a:spcPct val="0"/>
        </a:spcAft>
        <a:buChar char="–"/>
        <a:defRPr sz="2800">
          <a:solidFill>
            <a:srgbClr val="02027A"/>
          </a:solidFill>
          <a:latin typeface="+mn-lt"/>
          <a:cs typeface="+mn-cs"/>
        </a:defRPr>
      </a:lvl2pPr>
      <a:lvl3pPr marL="1143000" indent="-228600" algn="l" rtl="0" eaLnBrk="0" fontAlgn="base" hangingPunct="0">
        <a:spcBef>
          <a:spcPct val="20000"/>
        </a:spcBef>
        <a:spcAft>
          <a:spcPct val="0"/>
        </a:spcAft>
        <a:buChar char="•"/>
        <a:defRPr sz="2400">
          <a:solidFill>
            <a:srgbClr val="02027A"/>
          </a:solidFill>
          <a:latin typeface="+mn-lt"/>
          <a:cs typeface="+mn-cs"/>
        </a:defRPr>
      </a:lvl3pPr>
      <a:lvl4pPr marL="1600200" indent="-228600" algn="l" rtl="0" eaLnBrk="0" fontAlgn="base" hangingPunct="0">
        <a:spcBef>
          <a:spcPct val="20000"/>
        </a:spcBef>
        <a:spcAft>
          <a:spcPct val="0"/>
        </a:spcAft>
        <a:buChar char="–"/>
        <a:defRPr sz="2000">
          <a:solidFill>
            <a:srgbClr val="02027A"/>
          </a:solidFill>
          <a:latin typeface="+mn-lt"/>
          <a:cs typeface="+mn-cs"/>
        </a:defRPr>
      </a:lvl4pPr>
      <a:lvl5pPr marL="2057400" indent="-228600" algn="l" rtl="0" eaLnBrk="0" fontAlgn="base" hangingPunct="0">
        <a:spcBef>
          <a:spcPct val="20000"/>
        </a:spcBef>
        <a:spcAft>
          <a:spcPct val="0"/>
        </a:spcAft>
        <a:buChar char="»"/>
        <a:defRPr sz="2000">
          <a:solidFill>
            <a:srgbClr val="02027A"/>
          </a:solidFill>
          <a:latin typeface="+mn-lt"/>
          <a:cs typeface="+mn-cs"/>
        </a:defRPr>
      </a:lvl5pPr>
      <a:lvl6pPr marL="2514600" indent="-228600" algn="l" rtl="0" fontAlgn="base">
        <a:spcBef>
          <a:spcPct val="20000"/>
        </a:spcBef>
        <a:spcAft>
          <a:spcPct val="0"/>
        </a:spcAft>
        <a:buChar char="»"/>
        <a:defRPr sz="2000">
          <a:solidFill>
            <a:srgbClr val="02027A"/>
          </a:solidFill>
          <a:latin typeface="+mn-lt"/>
          <a:cs typeface="+mn-cs"/>
        </a:defRPr>
      </a:lvl6pPr>
      <a:lvl7pPr marL="2971800" indent="-228600" algn="l" rtl="0" fontAlgn="base">
        <a:spcBef>
          <a:spcPct val="20000"/>
        </a:spcBef>
        <a:spcAft>
          <a:spcPct val="0"/>
        </a:spcAft>
        <a:buChar char="»"/>
        <a:defRPr sz="2000">
          <a:solidFill>
            <a:srgbClr val="02027A"/>
          </a:solidFill>
          <a:latin typeface="+mn-lt"/>
          <a:cs typeface="+mn-cs"/>
        </a:defRPr>
      </a:lvl7pPr>
      <a:lvl8pPr marL="3429000" indent="-228600" algn="l" rtl="0" fontAlgn="base">
        <a:spcBef>
          <a:spcPct val="20000"/>
        </a:spcBef>
        <a:spcAft>
          <a:spcPct val="0"/>
        </a:spcAft>
        <a:buChar char="»"/>
        <a:defRPr sz="2000">
          <a:solidFill>
            <a:srgbClr val="02027A"/>
          </a:solidFill>
          <a:latin typeface="+mn-lt"/>
          <a:cs typeface="+mn-cs"/>
        </a:defRPr>
      </a:lvl8pPr>
      <a:lvl9pPr marL="3886200" indent="-228600" algn="l" rtl="0" fontAlgn="base">
        <a:spcBef>
          <a:spcPct val="20000"/>
        </a:spcBef>
        <a:spcAft>
          <a:spcPct val="0"/>
        </a:spcAft>
        <a:buChar char="»"/>
        <a:defRPr sz="2000">
          <a:solidFill>
            <a:srgbClr val="02027A"/>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4466" name="Rectangle 2"/>
          <p:cNvSpPr>
            <a:spLocks noGrp="1" noChangeArrowheads="1"/>
          </p:cNvSpPr>
          <p:nvPr>
            <p:ph type="ctrTitle"/>
          </p:nvPr>
        </p:nvSpPr>
        <p:spPr>
          <a:xfrm>
            <a:off x="685800" y="1828801"/>
            <a:ext cx="7772400" cy="3886200"/>
          </a:xfrm>
        </p:spPr>
        <p:txBody>
          <a:bodyPr/>
          <a:lstStyle/>
          <a:p>
            <a:r>
              <a:rPr lang="en-US" dirty="0">
                <a:solidFill>
                  <a:schemeClr val="accent6"/>
                </a:solidFill>
              </a:rPr>
              <a:t>CHAPTER </a:t>
            </a:r>
            <a:r>
              <a:rPr lang="en-US" dirty="0" smtClean="0">
                <a:solidFill>
                  <a:schemeClr val="accent6"/>
                </a:solidFill>
              </a:rPr>
              <a:t>7</a:t>
            </a:r>
            <a:r>
              <a:rPr lang="en-US" dirty="0" smtClean="0">
                <a:solidFill>
                  <a:schemeClr val="accent6"/>
                </a:solidFill>
              </a:rPr>
              <a:t/>
            </a:r>
            <a:br>
              <a:rPr lang="en-US" dirty="0" smtClean="0">
                <a:solidFill>
                  <a:schemeClr val="accent6"/>
                </a:solidFill>
              </a:rPr>
            </a:br>
            <a:r>
              <a:rPr lang="en-US" dirty="0" smtClean="0">
                <a:solidFill>
                  <a:schemeClr val="accent6"/>
                </a:solidFill>
              </a:rPr>
              <a:t/>
            </a:r>
            <a:br>
              <a:rPr lang="en-US" dirty="0" smtClean="0">
                <a:solidFill>
                  <a:schemeClr val="accent6"/>
                </a:solidFill>
              </a:rPr>
            </a:br>
            <a:r>
              <a:rPr lang="en-US" b="1" dirty="0" smtClean="0">
                <a:solidFill>
                  <a:schemeClr val="accent6"/>
                </a:solidFill>
              </a:rPr>
              <a:t>Demand Management, Order Management, and Customer Service</a:t>
            </a:r>
            <a:r>
              <a:rPr lang="en-US" b="1" dirty="0" smtClean="0"/>
              <a:t/>
            </a:r>
            <a:br>
              <a:rPr lang="en-US" b="1" dirty="0" smtClean="0"/>
            </a:br>
            <a:endParaRPr lang="en-US" dirty="0">
              <a:solidFill>
                <a:schemeClr val="accent6"/>
              </a:solidFill>
            </a:endParaRPr>
          </a:p>
        </p:txBody>
      </p:sp>
      <p:sp>
        <p:nvSpPr>
          <p:cNvPr id="574468" name="Text Box 4"/>
          <p:cNvSpPr txBox="1">
            <a:spLocks noChangeArrowheads="1"/>
          </p:cNvSpPr>
          <p:nvPr/>
        </p:nvSpPr>
        <p:spPr bwMode="auto">
          <a:xfrm>
            <a:off x="7620000" y="6400800"/>
            <a:ext cx="838200" cy="274638"/>
          </a:xfrm>
          <a:prstGeom prst="rect">
            <a:avLst/>
          </a:prstGeom>
          <a:noFill/>
          <a:ln w="12700">
            <a:noFill/>
            <a:miter lim="800000"/>
            <a:headEnd type="none" w="sm" len="sm"/>
            <a:tailEnd type="none" w="sm" len="sm"/>
          </a:ln>
          <a:effectLst/>
        </p:spPr>
        <p:txBody>
          <a:bodyPr>
            <a:spAutoFit/>
          </a:bodyPr>
          <a:lstStyle/>
          <a:p>
            <a:pPr>
              <a:spcBef>
                <a:spcPct val="50000"/>
              </a:spcBef>
            </a:pPr>
            <a:endParaRPr lang="en-US" sz="120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p:txBody>
          <a:bodyPr/>
          <a:lstStyle/>
          <a:p>
            <a:r>
              <a:rPr lang="en-US"/>
              <a:t>Order Management</a:t>
            </a:r>
          </a:p>
        </p:txBody>
      </p:sp>
      <p:sp>
        <p:nvSpPr>
          <p:cNvPr id="582659" name="Rectangle 3"/>
          <p:cNvSpPr>
            <a:spLocks noGrp="1" noChangeArrowheads="1"/>
          </p:cNvSpPr>
          <p:nvPr>
            <p:ph idx="1"/>
          </p:nvPr>
        </p:nvSpPr>
        <p:spPr/>
        <p:txBody>
          <a:bodyPr/>
          <a:lstStyle/>
          <a:p>
            <a:pPr>
              <a:lnSpc>
                <a:spcPct val="90000"/>
              </a:lnSpc>
            </a:pPr>
            <a:r>
              <a:rPr lang="en-US" sz="3000"/>
              <a:t>Order transmittal</a:t>
            </a:r>
            <a:r>
              <a:rPr lang="en-US" sz="3000">
                <a:solidFill>
                  <a:srgbClr val="1E6DE2"/>
                </a:solidFill>
              </a:rPr>
              <a:t> </a:t>
            </a:r>
            <a:r>
              <a:rPr lang="en-US" sz="3000"/>
              <a:t>is the series of events that occur between the time a customer places or sends an order and the time the seller receives the order</a:t>
            </a:r>
            <a:endParaRPr lang="en-US" sz="3000">
              <a:solidFill>
                <a:srgbClr val="1E6DE2"/>
              </a:solidFill>
            </a:endParaRPr>
          </a:p>
          <a:p>
            <a:pPr lvl="1">
              <a:lnSpc>
                <a:spcPct val="90000"/>
              </a:lnSpc>
            </a:pPr>
            <a:r>
              <a:rPr lang="en-US" sz="2600"/>
              <a:t>Methods of order transmittal</a:t>
            </a:r>
          </a:p>
          <a:p>
            <a:pPr lvl="2">
              <a:lnSpc>
                <a:spcPct val="90000"/>
              </a:lnSpc>
            </a:pPr>
            <a:r>
              <a:rPr lang="en-US" sz="2200"/>
              <a:t>Phone</a:t>
            </a:r>
          </a:p>
          <a:p>
            <a:pPr lvl="2">
              <a:lnSpc>
                <a:spcPct val="90000"/>
              </a:lnSpc>
            </a:pPr>
            <a:r>
              <a:rPr lang="en-US" sz="2200"/>
              <a:t>FAX</a:t>
            </a:r>
          </a:p>
          <a:p>
            <a:pPr lvl="2">
              <a:lnSpc>
                <a:spcPct val="90000"/>
              </a:lnSpc>
            </a:pPr>
            <a:r>
              <a:rPr lang="en-US" sz="2200"/>
              <a:t>Mail</a:t>
            </a:r>
          </a:p>
          <a:p>
            <a:pPr lvl="2">
              <a:lnSpc>
                <a:spcPct val="90000"/>
              </a:lnSpc>
            </a:pPr>
            <a:r>
              <a:rPr lang="en-US" sz="2200"/>
              <a:t>Scanning bar codes-electronic submission</a:t>
            </a:r>
          </a:p>
          <a:p>
            <a:pPr lvl="2">
              <a:lnSpc>
                <a:spcPct val="90000"/>
              </a:lnSpc>
            </a:pPr>
            <a:r>
              <a:rPr lang="en-US" sz="2200"/>
              <a:t>POS registers</a:t>
            </a:r>
          </a:p>
          <a:p>
            <a:pPr lvl="2">
              <a:lnSpc>
                <a:spcPct val="90000"/>
              </a:lnSpc>
            </a:pPr>
            <a:r>
              <a:rPr lang="en-US" sz="2200"/>
              <a:t>Internet</a:t>
            </a:r>
          </a:p>
          <a:p>
            <a:pPr>
              <a:lnSpc>
                <a:spcPct val="90000"/>
              </a:lnSpc>
            </a:pPr>
            <a:endParaRPr lang="en-US" sz="3000">
              <a:solidFill>
                <a:srgbClr val="1E6DE2"/>
              </a:solidFill>
            </a:endParaRP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04AED869-8E1C-409D-A1BE-0060992B6847}" type="slidenum">
              <a:rPr lang="en-US"/>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83683" name="Picture 3" descr="fig4-1"/>
          <p:cNvPicPr>
            <a:picLocks noGrp="1" noChangeAspect="1" noChangeArrowheads="1"/>
          </p:cNvPicPr>
          <p:nvPr>
            <p:ph idx="1"/>
          </p:nvPr>
        </p:nvPicPr>
        <p:blipFill>
          <a:blip r:embed="rId3" cstate="print"/>
          <a:srcRect/>
          <a:stretch>
            <a:fillRect/>
          </a:stretch>
        </p:blipFill>
        <p:spPr>
          <a:xfrm>
            <a:off x="3657600" y="533400"/>
            <a:ext cx="4953000" cy="5638800"/>
          </a:xfrm>
          <a:noFill/>
          <a:ln/>
        </p:spPr>
      </p:pic>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CE78DB83-14F6-4908-AD9E-02B033E06CA0}" type="slidenum">
              <a:rPr lang="en-US"/>
              <a:pPr/>
              <a:t>11</a:t>
            </a:fld>
            <a:endParaRPr lang="en-US"/>
          </a:p>
        </p:txBody>
      </p:sp>
      <p:sp>
        <p:nvSpPr>
          <p:cNvPr id="7" name="TextBox 6"/>
          <p:cNvSpPr txBox="1"/>
          <p:nvPr/>
        </p:nvSpPr>
        <p:spPr>
          <a:xfrm>
            <a:off x="304800" y="2209800"/>
            <a:ext cx="2819399" cy="830997"/>
          </a:xfrm>
          <a:prstGeom prst="rect">
            <a:avLst/>
          </a:prstGeom>
          <a:noFill/>
        </p:spPr>
        <p:txBody>
          <a:bodyPr wrap="square" rtlCol="0">
            <a:spAutoFit/>
          </a:bodyPr>
          <a:lstStyle/>
          <a:p>
            <a:r>
              <a:rPr lang="en-US" dirty="0" smtClean="0">
                <a:solidFill>
                  <a:schemeClr val="accent6"/>
                </a:solidFill>
                <a:latin typeface="+mj-lt"/>
              </a:rPr>
              <a:t>Example of Mail-in Order Form</a:t>
            </a:r>
            <a:endParaRPr lang="en-US" dirty="0">
              <a:solidFill>
                <a:schemeClr val="accent6"/>
              </a:solidFill>
              <a:latin typeface="+mj-lt"/>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r>
              <a:rPr lang="en-US" smtClean="0"/>
              <a:t>Order Management</a:t>
            </a:r>
          </a:p>
        </p:txBody>
      </p:sp>
      <p:sp>
        <p:nvSpPr>
          <p:cNvPr id="37890" name="Rectangle 3"/>
          <p:cNvSpPr>
            <a:spLocks noGrp="1" noChangeArrowheads="1"/>
          </p:cNvSpPr>
          <p:nvPr>
            <p:ph idx="1"/>
          </p:nvPr>
        </p:nvSpPr>
        <p:spPr>
          <a:xfrm>
            <a:off x="304800" y="1600200"/>
            <a:ext cx="8534400" cy="4267200"/>
          </a:xfrm>
        </p:spPr>
        <p:txBody>
          <a:bodyPr/>
          <a:lstStyle/>
          <a:p>
            <a:pPr>
              <a:lnSpc>
                <a:spcPct val="90000"/>
              </a:lnSpc>
            </a:pPr>
            <a:r>
              <a:rPr lang="en-US" b="1" dirty="0" smtClean="0"/>
              <a:t>Order processing </a:t>
            </a:r>
            <a:r>
              <a:rPr lang="en-US" dirty="0" smtClean="0"/>
              <a:t>refers to the time from when the seller receives an order until an appropriate location (i.e. warehouse) is authorized to fill the order</a:t>
            </a:r>
          </a:p>
        </p:txBody>
      </p:sp>
      <p:sp>
        <p:nvSpPr>
          <p:cNvPr id="37891" name="Footer Placeholder 4"/>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200"/>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7</a:t>
            </a:r>
            <a:r>
              <a:rPr lang="en-US" dirty="0"/>
              <a:t>-</a:t>
            </a:r>
            <a:fld id="{8E64DC7A-060F-42FB-A9B6-7821FE8FC445}" type="slidenum">
              <a:rPr lang="en-US"/>
              <a:pPr>
                <a:defRPr/>
              </a:pPr>
              <a:t>12</a:t>
            </a:fld>
            <a:endParaRPr lang="en-US" dirty="0"/>
          </a:p>
        </p:txBody>
      </p:sp>
    </p:spTree>
    <p:extLst>
      <p:ext uri="{BB962C8B-B14F-4D97-AF65-F5344CB8AC3E}">
        <p14:creationId xmlns:p14="http://schemas.microsoft.com/office/powerpoint/2010/main" val="54644846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4706" name="Rectangle 2"/>
          <p:cNvSpPr>
            <a:spLocks noGrp="1" noChangeArrowheads="1"/>
          </p:cNvSpPr>
          <p:nvPr>
            <p:ph type="title"/>
          </p:nvPr>
        </p:nvSpPr>
        <p:spPr/>
        <p:txBody>
          <a:bodyPr/>
          <a:lstStyle/>
          <a:p>
            <a:r>
              <a:rPr lang="en-US"/>
              <a:t>Order Management</a:t>
            </a:r>
          </a:p>
        </p:txBody>
      </p:sp>
      <p:sp>
        <p:nvSpPr>
          <p:cNvPr id="584707" name="Rectangle 3"/>
          <p:cNvSpPr>
            <a:spLocks noGrp="1" noChangeArrowheads="1"/>
          </p:cNvSpPr>
          <p:nvPr>
            <p:ph idx="1"/>
          </p:nvPr>
        </p:nvSpPr>
        <p:spPr>
          <a:xfrm>
            <a:off x="228600" y="1524000"/>
            <a:ext cx="8686800" cy="4572000"/>
          </a:xfrm>
        </p:spPr>
        <p:txBody>
          <a:bodyPr/>
          <a:lstStyle/>
          <a:p>
            <a:pPr>
              <a:lnSpc>
                <a:spcPct val="90000"/>
              </a:lnSpc>
              <a:spcBef>
                <a:spcPts val="200"/>
              </a:spcBef>
            </a:pPr>
            <a:r>
              <a:rPr lang="en-US" dirty="0"/>
              <a:t>Order processing includes:</a:t>
            </a:r>
          </a:p>
          <a:p>
            <a:pPr lvl="1">
              <a:lnSpc>
                <a:spcPct val="90000"/>
              </a:lnSpc>
              <a:spcBef>
                <a:spcPts val="200"/>
              </a:spcBef>
            </a:pPr>
            <a:r>
              <a:rPr lang="en-US" dirty="0"/>
              <a:t>Checking for completeness and accuracy</a:t>
            </a:r>
          </a:p>
          <a:p>
            <a:pPr lvl="1">
              <a:lnSpc>
                <a:spcPct val="90000"/>
              </a:lnSpc>
              <a:spcBef>
                <a:spcPts val="200"/>
              </a:spcBef>
            </a:pPr>
            <a:r>
              <a:rPr lang="en-US" dirty="0"/>
              <a:t>A customer credit check</a:t>
            </a:r>
          </a:p>
          <a:p>
            <a:pPr lvl="1">
              <a:lnSpc>
                <a:spcPct val="90000"/>
              </a:lnSpc>
              <a:spcBef>
                <a:spcPts val="200"/>
              </a:spcBef>
            </a:pPr>
            <a:r>
              <a:rPr lang="en-US" dirty="0"/>
              <a:t>Order entry into the computer system</a:t>
            </a:r>
          </a:p>
          <a:p>
            <a:pPr lvl="1">
              <a:lnSpc>
                <a:spcPct val="90000"/>
              </a:lnSpc>
              <a:spcBef>
                <a:spcPts val="200"/>
              </a:spcBef>
            </a:pPr>
            <a:r>
              <a:rPr lang="en-US" dirty="0"/>
              <a:t>Marketing department credits salesperson</a:t>
            </a:r>
          </a:p>
          <a:p>
            <a:pPr lvl="1">
              <a:lnSpc>
                <a:spcPct val="90000"/>
              </a:lnSpc>
              <a:spcBef>
                <a:spcPts val="200"/>
              </a:spcBef>
            </a:pPr>
            <a:r>
              <a:rPr lang="en-US" dirty="0"/>
              <a:t>Accounting department records transaction</a:t>
            </a:r>
          </a:p>
          <a:p>
            <a:pPr lvl="1">
              <a:lnSpc>
                <a:spcPct val="90000"/>
              </a:lnSpc>
              <a:spcBef>
                <a:spcPts val="200"/>
              </a:spcBef>
            </a:pPr>
            <a:r>
              <a:rPr lang="en-US" dirty="0" smtClean="0"/>
              <a:t>Inventory </a:t>
            </a:r>
            <a:r>
              <a:rPr lang="en-US" dirty="0"/>
              <a:t>department locates nearest warehouse to customer and advises them to pick the order</a:t>
            </a:r>
          </a:p>
          <a:p>
            <a:pPr lvl="1">
              <a:lnSpc>
                <a:spcPct val="90000"/>
              </a:lnSpc>
              <a:spcBef>
                <a:spcPts val="200"/>
              </a:spcBef>
            </a:pPr>
            <a:r>
              <a:rPr lang="en-US" dirty="0"/>
              <a:t>Transportation department arranges for shipment</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D81189A2-FF76-4F17-9D7B-C00C628E9291}" type="slidenum">
              <a:rPr lang="en-US"/>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p:nvPr>
        </p:nvSpPr>
        <p:spPr>
          <a:xfrm>
            <a:off x="1219200" y="152400"/>
            <a:ext cx="7467600" cy="914400"/>
          </a:xfrm>
        </p:spPr>
        <p:txBody>
          <a:bodyPr/>
          <a:lstStyle/>
          <a:p>
            <a:r>
              <a:rPr lang="en-US" sz="3200" dirty="0" smtClean="0"/>
              <a:t>Flowchart </a:t>
            </a:r>
            <a:r>
              <a:rPr lang="en-US" sz="3200" dirty="0"/>
              <a:t>of Order Handling </a:t>
            </a:r>
            <a:r>
              <a:rPr lang="en-US" sz="3200" dirty="0" smtClean="0"/>
              <a:t/>
            </a:r>
            <a:br>
              <a:rPr lang="en-US" sz="3200" dirty="0" smtClean="0"/>
            </a:br>
            <a:r>
              <a:rPr lang="en-US" sz="3200" dirty="0" smtClean="0"/>
              <a:t>(</a:t>
            </a:r>
            <a:r>
              <a:rPr lang="en-US" sz="3200" dirty="0"/>
              <a:t>Order Processing) System</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86832223-4CA2-453B-B5E1-3B12E96533CB}" type="slidenum">
              <a:rPr lang="en-US"/>
              <a:pPr/>
              <a:t>14</a:t>
            </a:fld>
            <a:endParaRPr lang="en-US"/>
          </a:p>
        </p:txBody>
      </p:sp>
      <p:pic>
        <p:nvPicPr>
          <p:cNvPr id="599042" name="Picture 2"/>
          <p:cNvPicPr>
            <a:picLocks noChangeAspect="1" noChangeArrowheads="1"/>
          </p:cNvPicPr>
          <p:nvPr/>
        </p:nvPicPr>
        <p:blipFill>
          <a:blip r:embed="rId3" cstate="print"/>
          <a:srcRect/>
          <a:stretch>
            <a:fillRect/>
          </a:stretch>
        </p:blipFill>
        <p:spPr bwMode="auto">
          <a:xfrm>
            <a:off x="0" y="1219200"/>
            <a:ext cx="9119023" cy="5410200"/>
          </a:xfrm>
          <a:prstGeom prst="rect">
            <a:avLst/>
          </a:prstGeom>
          <a:noFill/>
          <a:ln w="12700" cap="flat" cmpd="sng">
            <a:noFill/>
            <a:prstDash val="solid"/>
            <a:miter lim="800000"/>
            <a:headEnd type="none" w="sm" len="sm"/>
            <a:tailEnd type="none" w="sm" len="sm"/>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6754" name="Rectangle 2"/>
          <p:cNvSpPr>
            <a:spLocks noGrp="1" noChangeArrowheads="1"/>
          </p:cNvSpPr>
          <p:nvPr>
            <p:ph type="title"/>
          </p:nvPr>
        </p:nvSpPr>
        <p:spPr/>
        <p:txBody>
          <a:bodyPr/>
          <a:lstStyle/>
          <a:p>
            <a:r>
              <a:rPr lang="en-US" sz="4000" dirty="0"/>
              <a:t>Order Management</a:t>
            </a:r>
          </a:p>
        </p:txBody>
      </p:sp>
      <p:sp>
        <p:nvSpPr>
          <p:cNvPr id="586755" name="Rectangle 3"/>
          <p:cNvSpPr>
            <a:spLocks noGrp="1" noChangeArrowheads="1"/>
          </p:cNvSpPr>
          <p:nvPr>
            <p:ph idx="1"/>
          </p:nvPr>
        </p:nvSpPr>
        <p:spPr>
          <a:xfrm>
            <a:off x="304800" y="1600200"/>
            <a:ext cx="8534400" cy="4267200"/>
          </a:xfrm>
        </p:spPr>
        <p:txBody>
          <a:bodyPr/>
          <a:lstStyle/>
          <a:p>
            <a:pPr>
              <a:lnSpc>
                <a:spcPct val="90000"/>
              </a:lnSpc>
            </a:pPr>
            <a:r>
              <a:rPr lang="en-US"/>
              <a:t>Order processing</a:t>
            </a:r>
          </a:p>
          <a:p>
            <a:pPr lvl="1">
              <a:lnSpc>
                <a:spcPct val="90000"/>
              </a:lnSpc>
            </a:pPr>
            <a:r>
              <a:rPr lang="en-US"/>
              <a:t>If there is a stockout</a:t>
            </a:r>
          </a:p>
          <a:p>
            <a:pPr lvl="2">
              <a:lnSpc>
                <a:spcPct val="90000"/>
              </a:lnSpc>
            </a:pPr>
            <a:r>
              <a:rPr lang="en-US"/>
              <a:t>Notify the customer as soon as possible of stockout</a:t>
            </a:r>
          </a:p>
          <a:p>
            <a:pPr lvl="2">
              <a:lnSpc>
                <a:spcPct val="90000"/>
              </a:lnSpc>
            </a:pPr>
            <a:r>
              <a:rPr lang="en-US"/>
              <a:t>Notify when shipment will occur</a:t>
            </a:r>
          </a:p>
          <a:p>
            <a:pPr lvl="2">
              <a:lnSpc>
                <a:spcPct val="90000"/>
              </a:lnSpc>
            </a:pPr>
            <a:r>
              <a:rPr lang="en-US"/>
              <a:t>Give the customer the option of accepting in-stock, similar products</a:t>
            </a:r>
          </a:p>
          <a:p>
            <a:pPr lvl="1">
              <a:lnSpc>
                <a:spcPct val="90000"/>
              </a:lnSpc>
            </a:pPr>
            <a:r>
              <a:rPr lang="en-US"/>
              <a:t>Export orders</a:t>
            </a:r>
          </a:p>
          <a:p>
            <a:pPr lvl="2">
              <a:lnSpc>
                <a:spcPct val="90000"/>
              </a:lnSpc>
            </a:pPr>
            <a:r>
              <a:rPr lang="en-US"/>
              <a:t>Need a letter of credit </a:t>
            </a:r>
          </a:p>
          <a:p>
            <a:pPr lvl="2">
              <a:lnSpc>
                <a:spcPct val="90000"/>
              </a:lnSpc>
            </a:pPr>
            <a:r>
              <a:rPr lang="en-US"/>
              <a:t>International freight forwarders prepare documents and arrange shipment</a:t>
            </a:r>
          </a:p>
          <a:p>
            <a:pPr lvl="2">
              <a:lnSpc>
                <a:spcPct val="90000"/>
              </a:lnSpc>
            </a:pPr>
            <a:endParaRPr lang="en-US"/>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432A6390-B396-497E-B38A-78F118F1CD9B}" type="slidenum">
              <a:rPr lang="en-US"/>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a:xfrm>
            <a:off x="1219200" y="274638"/>
            <a:ext cx="7467600" cy="1020762"/>
          </a:xfrm>
        </p:spPr>
        <p:txBody>
          <a:bodyPr/>
          <a:lstStyle/>
          <a:p>
            <a:r>
              <a:rPr lang="en-US" sz="4000" dirty="0"/>
              <a:t>Order Management</a:t>
            </a:r>
          </a:p>
        </p:txBody>
      </p:sp>
      <p:sp>
        <p:nvSpPr>
          <p:cNvPr id="587779" name="Rectangle 3"/>
          <p:cNvSpPr>
            <a:spLocks noGrp="1" noChangeArrowheads="1"/>
          </p:cNvSpPr>
          <p:nvPr>
            <p:ph idx="1"/>
          </p:nvPr>
        </p:nvSpPr>
        <p:spPr>
          <a:xfrm>
            <a:off x="228600" y="1600200"/>
            <a:ext cx="8763000" cy="4419600"/>
          </a:xfrm>
        </p:spPr>
        <p:txBody>
          <a:bodyPr/>
          <a:lstStyle/>
          <a:p>
            <a:pPr>
              <a:spcBef>
                <a:spcPts val="0"/>
              </a:spcBef>
            </a:pPr>
            <a:r>
              <a:rPr lang="en-US" dirty="0"/>
              <a:t>Order picking and assembly includes</a:t>
            </a:r>
          </a:p>
          <a:p>
            <a:pPr lvl="1">
              <a:spcBef>
                <a:spcPts val="0"/>
              </a:spcBef>
            </a:pPr>
            <a:r>
              <a:rPr lang="en-US" dirty="0"/>
              <a:t>Notifying the warehouse to assemble a given order</a:t>
            </a:r>
          </a:p>
          <a:p>
            <a:pPr lvl="1">
              <a:spcBef>
                <a:spcPts val="0"/>
              </a:spcBef>
            </a:pPr>
            <a:r>
              <a:rPr lang="en-US" dirty="0"/>
              <a:t>Providing an order picking list, indicating items and order of pick to a warehouse employee</a:t>
            </a:r>
          </a:p>
          <a:p>
            <a:pPr lvl="1">
              <a:spcBef>
                <a:spcPts val="0"/>
              </a:spcBef>
            </a:pPr>
            <a:r>
              <a:rPr lang="en-US" dirty="0"/>
              <a:t>Checking picked orders for accuracy</a:t>
            </a:r>
          </a:p>
          <a:p>
            <a:pPr lvl="1">
              <a:spcBef>
                <a:spcPts val="0"/>
              </a:spcBef>
            </a:pPr>
            <a:r>
              <a:rPr lang="en-US" dirty="0" err="1"/>
              <a:t>Stockout</a:t>
            </a:r>
            <a:r>
              <a:rPr lang="en-US" dirty="0"/>
              <a:t> information sent to order handling department so that documents can be adjusted</a:t>
            </a:r>
          </a:p>
          <a:p>
            <a:pPr lvl="1">
              <a:spcBef>
                <a:spcPts val="0"/>
              </a:spcBef>
            </a:pPr>
            <a:r>
              <a:rPr lang="en-US" dirty="0"/>
              <a:t>Packing list enclosed with order including employee initials of person who packed </a:t>
            </a:r>
            <a:r>
              <a:rPr lang="en-US" dirty="0" smtClean="0"/>
              <a:t>order</a:t>
            </a:r>
          </a:p>
          <a:p>
            <a:pPr lvl="1">
              <a:spcBef>
                <a:spcPts val="0"/>
              </a:spcBef>
            </a:pPr>
            <a:endParaRPr lang="en-US" dirty="0" smtClean="0"/>
          </a:p>
          <a:p>
            <a:pPr lvl="1"/>
            <a:endParaRPr lang="en-US"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D3BBD73B-51D6-4110-9CD0-E21172A94A91}" type="slidenum">
              <a:rPr lang="en-US"/>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r>
              <a:rPr lang="en-US" smtClean="0"/>
              <a:t>Order Management</a:t>
            </a:r>
          </a:p>
        </p:txBody>
      </p:sp>
      <p:sp>
        <p:nvSpPr>
          <p:cNvPr id="40962" name="Rectangle 3"/>
          <p:cNvSpPr>
            <a:spLocks noGrp="1" noChangeArrowheads="1"/>
          </p:cNvSpPr>
          <p:nvPr>
            <p:ph idx="1"/>
          </p:nvPr>
        </p:nvSpPr>
        <p:spPr>
          <a:xfrm>
            <a:off x="304800" y="1600200"/>
            <a:ext cx="8534400" cy="4267200"/>
          </a:xfrm>
        </p:spPr>
        <p:txBody>
          <a:bodyPr/>
          <a:lstStyle/>
          <a:p>
            <a:r>
              <a:rPr lang="en-US" b="1" smtClean="0"/>
              <a:t>Order picking and assembly </a:t>
            </a:r>
            <a:r>
              <a:rPr lang="en-US" smtClean="0"/>
              <a:t>includes all activities from when an appropriate location is authorized to fill the order until goods are loaded aboard an outbound carrier</a:t>
            </a:r>
          </a:p>
          <a:p>
            <a:pPr lvl="1"/>
            <a:endParaRPr lang="en-US" smtClean="0"/>
          </a:p>
          <a:p>
            <a:pPr lvl="1">
              <a:buFont typeface="Arial" pitchFamily="34" charset="0"/>
              <a:buNone/>
            </a:pPr>
            <a:endParaRPr lang="en-US" smtClean="0"/>
          </a:p>
        </p:txBody>
      </p:sp>
      <p:sp>
        <p:nvSpPr>
          <p:cNvPr id="40963" name="Footer Placeholder 4"/>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200"/>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7</a:t>
            </a:r>
            <a:r>
              <a:rPr lang="en-US" dirty="0"/>
              <a:t>-</a:t>
            </a:r>
            <a:fld id="{CAE507CE-8A9E-4243-9132-CE1476A7783A}" type="slidenum">
              <a:rPr lang="en-US"/>
              <a:pPr>
                <a:defRPr/>
              </a:pPr>
              <a:t>17</a:t>
            </a:fld>
            <a:endParaRPr lang="en-US" dirty="0"/>
          </a:p>
        </p:txBody>
      </p:sp>
    </p:spTree>
    <p:extLst>
      <p:ext uri="{BB962C8B-B14F-4D97-AF65-F5344CB8AC3E}">
        <p14:creationId xmlns:p14="http://schemas.microsoft.com/office/powerpoint/2010/main" val="235451563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a:xfrm>
            <a:off x="1219200" y="274638"/>
            <a:ext cx="7467600" cy="1020762"/>
          </a:xfrm>
        </p:spPr>
        <p:txBody>
          <a:bodyPr/>
          <a:lstStyle/>
          <a:p>
            <a:r>
              <a:rPr lang="en-US" sz="4000" dirty="0"/>
              <a:t>Order Management</a:t>
            </a:r>
          </a:p>
        </p:txBody>
      </p:sp>
      <p:sp>
        <p:nvSpPr>
          <p:cNvPr id="587779" name="Rectangle 3"/>
          <p:cNvSpPr>
            <a:spLocks noGrp="1" noChangeArrowheads="1"/>
          </p:cNvSpPr>
          <p:nvPr>
            <p:ph idx="1"/>
          </p:nvPr>
        </p:nvSpPr>
        <p:spPr>
          <a:xfrm>
            <a:off x="228600" y="1600200"/>
            <a:ext cx="8763000" cy="4419600"/>
          </a:xfrm>
        </p:spPr>
        <p:txBody>
          <a:bodyPr/>
          <a:lstStyle/>
          <a:p>
            <a:pPr>
              <a:spcBef>
                <a:spcPts val="0"/>
              </a:spcBef>
              <a:spcAft>
                <a:spcPts val="0"/>
              </a:spcAft>
            </a:pPr>
            <a:r>
              <a:rPr lang="en-US" sz="2800" dirty="0"/>
              <a:t>Order picking and assembly </a:t>
            </a:r>
            <a:r>
              <a:rPr lang="en-US" sz="2400" dirty="0" smtClean="0"/>
              <a:t>Often </a:t>
            </a:r>
            <a:r>
              <a:rPr lang="en-US" sz="2400" dirty="0" smtClean="0"/>
              <a:t>represents the best opportunity to improve the effectiveness and efficiency of an order cycle</a:t>
            </a:r>
          </a:p>
          <a:p>
            <a:pPr lvl="1" fontAlgn="auto">
              <a:spcBef>
                <a:spcPts val="0"/>
              </a:spcBef>
              <a:spcAft>
                <a:spcPts val="0"/>
              </a:spcAft>
              <a:defRPr/>
            </a:pPr>
            <a:r>
              <a:rPr lang="en-US" sz="2400" dirty="0" smtClean="0"/>
              <a:t>Can account for up to 2/3 of a facility’s operating cost and time</a:t>
            </a:r>
          </a:p>
          <a:p>
            <a:pPr fontAlgn="auto">
              <a:spcBef>
                <a:spcPts val="0"/>
              </a:spcBef>
              <a:spcAft>
                <a:spcPts val="0"/>
              </a:spcAft>
              <a:defRPr/>
            </a:pPr>
            <a:r>
              <a:rPr lang="en-US" sz="2800" dirty="0" smtClean="0"/>
              <a:t>Examples of Order Picking and Assembly technology:</a:t>
            </a:r>
          </a:p>
          <a:p>
            <a:pPr lvl="1" fontAlgn="auto">
              <a:spcBef>
                <a:spcPts val="0"/>
              </a:spcBef>
              <a:spcAft>
                <a:spcPts val="0"/>
              </a:spcAft>
              <a:defRPr/>
            </a:pPr>
            <a:r>
              <a:rPr lang="en-US" sz="2400" dirty="0" smtClean="0"/>
              <a:t>Handheld scanners</a:t>
            </a:r>
          </a:p>
          <a:p>
            <a:pPr lvl="1" fontAlgn="auto">
              <a:spcBef>
                <a:spcPts val="0"/>
              </a:spcBef>
              <a:spcAft>
                <a:spcPts val="0"/>
              </a:spcAft>
              <a:defRPr/>
            </a:pPr>
            <a:r>
              <a:rPr lang="en-US" sz="2400" dirty="0" smtClean="0"/>
              <a:t>Radio-frequency identification (RFID)</a:t>
            </a:r>
          </a:p>
          <a:p>
            <a:pPr lvl="1" fontAlgn="auto">
              <a:spcBef>
                <a:spcPts val="0"/>
              </a:spcBef>
              <a:spcAft>
                <a:spcPts val="0"/>
              </a:spcAft>
              <a:defRPr/>
            </a:pPr>
            <a:r>
              <a:rPr lang="en-US" sz="2400" dirty="0" smtClean="0"/>
              <a:t>Voice-based order picking</a:t>
            </a:r>
          </a:p>
          <a:p>
            <a:pPr lvl="1" fontAlgn="auto">
              <a:spcBef>
                <a:spcPts val="0"/>
              </a:spcBef>
              <a:spcAft>
                <a:spcPts val="0"/>
              </a:spcAft>
              <a:defRPr/>
            </a:pPr>
            <a:r>
              <a:rPr lang="en-US" sz="2400" dirty="0" smtClean="0"/>
              <a:t>Pick-to-light </a:t>
            </a:r>
          </a:p>
          <a:p>
            <a:pPr fontAlgn="auto">
              <a:spcAft>
                <a:spcPts val="0"/>
              </a:spcAft>
              <a:defRPr/>
            </a:pPr>
            <a:endParaRPr lang="en-US" dirty="0" smtClean="0"/>
          </a:p>
          <a:p>
            <a:pPr lvl="1">
              <a:spcBef>
                <a:spcPts val="0"/>
              </a:spcBef>
              <a:buNone/>
            </a:pPr>
            <a:endParaRPr lang="en-US" dirty="0" smtClean="0"/>
          </a:p>
          <a:p>
            <a:pPr lvl="1"/>
            <a:endParaRPr lang="en-US"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D3BBD73B-51D6-4110-9CD0-E21172A94A91}" type="slidenum">
              <a:rPr lang="en-US"/>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p:txBody>
          <a:bodyPr/>
          <a:lstStyle/>
          <a:p>
            <a:r>
              <a:rPr lang="en-US" sz="4000" dirty="0"/>
              <a:t>Order Management</a:t>
            </a:r>
          </a:p>
        </p:txBody>
      </p:sp>
      <p:sp>
        <p:nvSpPr>
          <p:cNvPr id="588803" name="Rectangle 3"/>
          <p:cNvSpPr>
            <a:spLocks noGrp="1" noChangeArrowheads="1"/>
          </p:cNvSpPr>
          <p:nvPr>
            <p:ph idx="1"/>
          </p:nvPr>
        </p:nvSpPr>
        <p:spPr>
          <a:xfrm>
            <a:off x="304800" y="1600200"/>
            <a:ext cx="8534400" cy="4267200"/>
          </a:xfrm>
        </p:spPr>
        <p:txBody>
          <a:bodyPr/>
          <a:lstStyle/>
          <a:p>
            <a:r>
              <a:rPr lang="en-US" dirty="0"/>
              <a:t>Order delivery is the time from when a carrier picks up the shipment until it is delivered to the customer’s receiving dock</a:t>
            </a:r>
          </a:p>
          <a:p>
            <a:pPr lvl="1"/>
            <a:r>
              <a:rPr lang="en-US" dirty="0"/>
              <a:t>Load planning is the arrangement of goods within the trailer or container</a:t>
            </a:r>
          </a:p>
          <a:p>
            <a:pPr lvl="1"/>
            <a:r>
              <a:rPr lang="en-US" dirty="0"/>
              <a:t>Carriers establish their own service standards</a:t>
            </a:r>
          </a:p>
          <a:p>
            <a:pPr lvl="1"/>
            <a:r>
              <a:rPr lang="en-US" dirty="0"/>
              <a:t>Some customers pick up their orders</a:t>
            </a:r>
            <a:endParaRPr lang="en-US" dirty="0">
              <a:solidFill>
                <a:srgbClr val="1E6DE2"/>
              </a:solidFill>
            </a:endParaRP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95EE8320-1AED-4007-9504-A9440804745F}" type="slidenum">
              <a:rPr lang="en-US"/>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5490" name="Rectangle 2"/>
          <p:cNvSpPr>
            <a:spLocks noGrp="1" noChangeArrowheads="1"/>
          </p:cNvSpPr>
          <p:nvPr>
            <p:ph type="title"/>
          </p:nvPr>
        </p:nvSpPr>
        <p:spPr>
          <a:xfrm>
            <a:off x="1295400" y="274638"/>
            <a:ext cx="7391400" cy="944562"/>
          </a:xfrm>
        </p:spPr>
        <p:txBody>
          <a:bodyPr/>
          <a:lstStyle/>
          <a:p>
            <a:r>
              <a:rPr lang="en-US" sz="4000" dirty="0"/>
              <a:t>Learning Objectives</a:t>
            </a:r>
          </a:p>
        </p:txBody>
      </p:sp>
      <p:sp>
        <p:nvSpPr>
          <p:cNvPr id="575491" name="Rectangle 3"/>
          <p:cNvSpPr>
            <a:spLocks noGrp="1" noChangeArrowheads="1"/>
          </p:cNvSpPr>
          <p:nvPr>
            <p:ph idx="1"/>
          </p:nvPr>
        </p:nvSpPr>
        <p:spPr/>
        <p:txBody>
          <a:bodyPr/>
          <a:lstStyle/>
          <a:p>
            <a:pPr>
              <a:spcBef>
                <a:spcPts val="0"/>
              </a:spcBef>
            </a:pPr>
            <a:r>
              <a:rPr lang="en-US" sz="2800" dirty="0"/>
              <a:t>To understand the linkages between demand management, order management, and customer service</a:t>
            </a:r>
          </a:p>
          <a:p>
            <a:pPr>
              <a:spcBef>
                <a:spcPts val="0"/>
              </a:spcBef>
            </a:pPr>
            <a:r>
              <a:rPr lang="en-US" sz="2800" dirty="0" smtClean="0"/>
              <a:t>To </a:t>
            </a:r>
            <a:r>
              <a:rPr lang="en-US" sz="2800" dirty="0"/>
              <a:t>learn about demand forecasting models</a:t>
            </a:r>
          </a:p>
          <a:p>
            <a:pPr>
              <a:spcBef>
                <a:spcPts val="0"/>
              </a:spcBef>
            </a:pPr>
            <a:r>
              <a:rPr lang="en-US" sz="2800" dirty="0" smtClean="0"/>
              <a:t>To </a:t>
            </a:r>
            <a:r>
              <a:rPr lang="en-US" sz="2800" dirty="0"/>
              <a:t>examine the order cycle and its four </a:t>
            </a:r>
            <a:r>
              <a:rPr lang="en-US" sz="2800" dirty="0" smtClean="0"/>
              <a:t>components</a:t>
            </a:r>
          </a:p>
          <a:p>
            <a:pPr>
              <a:spcBef>
                <a:spcPts val="0"/>
              </a:spcBef>
            </a:pPr>
            <a:r>
              <a:rPr lang="en-US" sz="2800" dirty="0"/>
              <a:t>To understand the four dimensions of customer service as they pertain to logistics</a:t>
            </a:r>
          </a:p>
          <a:p>
            <a:pPr>
              <a:spcBef>
                <a:spcPts val="0"/>
              </a:spcBef>
            </a:pPr>
            <a:r>
              <a:rPr lang="en-US" sz="2800" dirty="0" smtClean="0"/>
              <a:t>To </a:t>
            </a:r>
            <a:r>
              <a:rPr lang="en-US" sz="2800" dirty="0"/>
              <a:t>familiarize you with select managerial issues associated with customer service</a:t>
            </a:r>
          </a:p>
          <a:p>
            <a:pPr>
              <a:spcBef>
                <a:spcPts val="0"/>
              </a:spcBef>
            </a:pPr>
            <a:endParaRPr lang="en-US" sz="2800" dirty="0"/>
          </a:p>
          <a:p>
            <a:endParaRPr lang="en-US" sz="2800" dirty="0"/>
          </a:p>
          <a:p>
            <a:endParaRPr lang="en-US" sz="2800" dirty="0"/>
          </a:p>
          <a:p>
            <a:pPr>
              <a:buFont typeface="Monotype Sorts" pitchFamily="2" charset="2"/>
              <a:buNone/>
            </a:pPr>
            <a:endParaRPr lang="en-US" sz="2800" dirty="0"/>
          </a:p>
          <a:p>
            <a:endParaRPr lang="en-US" sz="2800" dirty="0"/>
          </a:p>
          <a:p>
            <a:pPr>
              <a:buFont typeface="Monotype Sorts" pitchFamily="2" charset="2"/>
              <a:buNone/>
            </a:pPr>
            <a:endParaRPr lang="en-US" sz="2800"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05B4097E-C76A-42D4-9CD4-4D1110F1A9A5}" type="slidenum">
              <a:rPr lang="en-US"/>
              <a:pPr/>
              <a:t>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575490"/>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5490"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9826" name="Rectangle 2"/>
          <p:cNvSpPr>
            <a:spLocks noGrp="1" noChangeArrowheads="1"/>
          </p:cNvSpPr>
          <p:nvPr>
            <p:ph type="title"/>
          </p:nvPr>
        </p:nvSpPr>
        <p:spPr/>
        <p:txBody>
          <a:bodyPr/>
          <a:lstStyle/>
          <a:p>
            <a:r>
              <a:rPr lang="en-US" sz="4000" dirty="0"/>
              <a:t>Order Management</a:t>
            </a:r>
          </a:p>
        </p:txBody>
      </p:sp>
      <p:sp>
        <p:nvSpPr>
          <p:cNvPr id="589827" name="Rectangle 3"/>
          <p:cNvSpPr>
            <a:spLocks noGrp="1" noChangeArrowheads="1"/>
          </p:cNvSpPr>
          <p:nvPr>
            <p:ph idx="1"/>
          </p:nvPr>
        </p:nvSpPr>
        <p:spPr>
          <a:xfrm>
            <a:off x="304800" y="1600200"/>
            <a:ext cx="8534400" cy="4572000"/>
          </a:xfrm>
        </p:spPr>
        <p:txBody>
          <a:bodyPr/>
          <a:lstStyle/>
          <a:p>
            <a:pPr>
              <a:lnSpc>
                <a:spcPct val="90000"/>
              </a:lnSpc>
            </a:pPr>
            <a:r>
              <a:rPr lang="en-US" dirty="0"/>
              <a:t>Importance of the</a:t>
            </a:r>
            <a:r>
              <a:rPr lang="en-US" dirty="0">
                <a:solidFill>
                  <a:srgbClr val="1E6DE2"/>
                </a:solidFill>
              </a:rPr>
              <a:t> </a:t>
            </a:r>
            <a:r>
              <a:rPr lang="en-US" dirty="0"/>
              <a:t>order cycle</a:t>
            </a:r>
          </a:p>
          <a:p>
            <a:pPr lvl="1">
              <a:lnSpc>
                <a:spcPct val="90000"/>
              </a:lnSpc>
            </a:pPr>
            <a:r>
              <a:rPr lang="en-US" dirty="0"/>
              <a:t>Short cycle time used as a marketing and sales tool</a:t>
            </a:r>
          </a:p>
          <a:p>
            <a:pPr lvl="1">
              <a:lnSpc>
                <a:spcPct val="90000"/>
              </a:lnSpc>
            </a:pPr>
            <a:r>
              <a:rPr lang="en-US" dirty="0"/>
              <a:t>Monitoring the order cycle can increase firm efficiency</a:t>
            </a:r>
          </a:p>
          <a:p>
            <a:pPr lvl="1">
              <a:lnSpc>
                <a:spcPct val="90000"/>
              </a:lnSpc>
            </a:pPr>
            <a:r>
              <a:rPr lang="en-US" dirty="0"/>
              <a:t>Efficient Consumer Response (ECR)/Quick Response (QR)</a:t>
            </a:r>
          </a:p>
          <a:p>
            <a:pPr lvl="2">
              <a:lnSpc>
                <a:spcPct val="90000"/>
              </a:lnSpc>
            </a:pPr>
            <a:r>
              <a:rPr lang="en-US" dirty="0"/>
              <a:t>Used in grocery industry and by mass merchandisers</a:t>
            </a:r>
          </a:p>
          <a:p>
            <a:pPr lvl="2">
              <a:lnSpc>
                <a:spcPct val="90000"/>
              </a:lnSpc>
            </a:pPr>
            <a:r>
              <a:rPr lang="en-US" dirty="0"/>
              <a:t>POS data used to trigger order</a:t>
            </a:r>
          </a:p>
          <a:p>
            <a:pPr lvl="2">
              <a:lnSpc>
                <a:spcPct val="90000"/>
              </a:lnSpc>
            </a:pPr>
            <a:r>
              <a:rPr lang="en-US" dirty="0"/>
              <a:t>Keyed to more orderly, regular flow of product, smaller inventory</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F8830781-B773-447B-B834-638DA240685C}" type="slidenum">
              <a:rPr lang="en-US"/>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p:txBody>
          <a:bodyPr/>
          <a:lstStyle/>
          <a:p>
            <a:r>
              <a:rPr lang="en-US" sz="4000" dirty="0"/>
              <a:t>Customer Service</a:t>
            </a:r>
          </a:p>
        </p:txBody>
      </p:sp>
      <p:sp>
        <p:nvSpPr>
          <p:cNvPr id="590851" name="Rectangle 3"/>
          <p:cNvSpPr>
            <a:spLocks noGrp="1" noChangeArrowheads="1"/>
          </p:cNvSpPr>
          <p:nvPr>
            <p:ph idx="1"/>
          </p:nvPr>
        </p:nvSpPr>
        <p:spPr>
          <a:xfrm>
            <a:off x="304800" y="1600200"/>
            <a:ext cx="8534400" cy="4495800"/>
          </a:xfrm>
        </p:spPr>
        <p:txBody>
          <a:bodyPr/>
          <a:lstStyle/>
          <a:p>
            <a:r>
              <a:rPr lang="en-US" sz="2800" dirty="0" smtClean="0"/>
              <a:t>“the ability of logistics management to satisfy users in terms of time, dependability, communication, and convenience.”</a:t>
            </a:r>
          </a:p>
          <a:p>
            <a:r>
              <a:rPr lang="en-US" sz="2800" dirty="0" smtClean="0"/>
              <a:t>Customer </a:t>
            </a:r>
            <a:r>
              <a:rPr lang="en-US" sz="2800" dirty="0"/>
              <a:t>service is a collection of activities performed in a way that keeps customers happy and creates in the customer’s mind the perception of an organization that is easy to do business with</a:t>
            </a:r>
          </a:p>
          <a:p>
            <a:r>
              <a:rPr lang="en-US" sz="2800" dirty="0"/>
              <a:t>Customer service is much more difficult for competitors to imitate than price cuts or other competitive strategies</a:t>
            </a:r>
          </a:p>
          <a:p>
            <a:endParaRPr lang="en-US" sz="2800" dirty="0">
              <a:solidFill>
                <a:srgbClr val="1E6DE2"/>
              </a:solidFill>
            </a:endParaRP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9EF6AF99-3B4B-4831-8E53-65313BB559F1}" type="slidenum">
              <a:rPr lang="en-US"/>
              <a:pPr/>
              <a:t>21</a:t>
            </a:fld>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1874" name="Rectangle 2"/>
          <p:cNvSpPr>
            <a:spLocks noGrp="1" noChangeArrowheads="1"/>
          </p:cNvSpPr>
          <p:nvPr>
            <p:ph type="title"/>
          </p:nvPr>
        </p:nvSpPr>
        <p:spPr/>
        <p:txBody>
          <a:bodyPr/>
          <a:lstStyle/>
          <a:p>
            <a:r>
              <a:rPr lang="en-US" sz="3600" dirty="0" smtClean="0"/>
              <a:t>4 Dimensions of Customer </a:t>
            </a:r>
            <a:r>
              <a:rPr lang="en-US" sz="3600" dirty="0"/>
              <a:t>Service</a:t>
            </a:r>
          </a:p>
        </p:txBody>
      </p:sp>
      <p:sp>
        <p:nvSpPr>
          <p:cNvPr id="591875" name="Rectangle 3"/>
          <p:cNvSpPr>
            <a:spLocks noGrp="1" noChangeArrowheads="1"/>
          </p:cNvSpPr>
          <p:nvPr>
            <p:ph idx="1"/>
          </p:nvPr>
        </p:nvSpPr>
        <p:spPr>
          <a:xfrm>
            <a:off x="304800" y="1600200"/>
            <a:ext cx="8534400" cy="4267200"/>
          </a:xfrm>
        </p:spPr>
        <p:txBody>
          <a:bodyPr/>
          <a:lstStyle/>
          <a:p>
            <a:pPr>
              <a:spcBef>
                <a:spcPts val="0"/>
              </a:spcBef>
            </a:pPr>
            <a:r>
              <a:rPr lang="en-US" dirty="0" smtClean="0"/>
              <a:t>Time</a:t>
            </a:r>
          </a:p>
          <a:p>
            <a:pPr>
              <a:spcBef>
                <a:spcPts val="0"/>
              </a:spcBef>
            </a:pPr>
            <a:r>
              <a:rPr lang="en-US" dirty="0" smtClean="0"/>
              <a:t>Dependability</a:t>
            </a:r>
          </a:p>
          <a:p>
            <a:pPr lvl="1">
              <a:spcBef>
                <a:spcPts val="0"/>
              </a:spcBef>
            </a:pPr>
            <a:r>
              <a:rPr lang="en-US" sz="2400" dirty="0" smtClean="0"/>
              <a:t>Consistent order cycles</a:t>
            </a:r>
          </a:p>
          <a:p>
            <a:pPr lvl="1">
              <a:spcBef>
                <a:spcPts val="0"/>
              </a:spcBef>
            </a:pPr>
            <a:r>
              <a:rPr lang="en-US" sz="2400" dirty="0" smtClean="0"/>
              <a:t>Safe delivery</a:t>
            </a:r>
          </a:p>
          <a:p>
            <a:pPr lvl="1">
              <a:spcBef>
                <a:spcPts val="0"/>
              </a:spcBef>
            </a:pPr>
            <a:r>
              <a:rPr lang="en-US" sz="2400" dirty="0" smtClean="0"/>
              <a:t>Complete delivery</a:t>
            </a:r>
          </a:p>
          <a:p>
            <a:pPr>
              <a:spcBef>
                <a:spcPts val="0"/>
              </a:spcBef>
            </a:pPr>
            <a:r>
              <a:rPr lang="en-US" dirty="0" smtClean="0"/>
              <a:t>Communication</a:t>
            </a:r>
          </a:p>
          <a:p>
            <a:pPr>
              <a:spcBef>
                <a:spcPts val="0"/>
              </a:spcBef>
            </a:pPr>
            <a:r>
              <a:rPr lang="en-US" dirty="0" smtClean="0"/>
              <a:t>Convenience</a:t>
            </a:r>
            <a:endParaRPr lang="en-US" dirty="0"/>
          </a:p>
          <a:p>
            <a:pPr lvl="1"/>
            <a:endParaRPr lang="en-US"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5F06F8CD-D9D4-4CA6-B50E-A29D1C9BE29D}" type="slidenum">
              <a:rPr lang="en-US"/>
              <a:pPr/>
              <a:t>22</a:t>
            </a:fld>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r>
              <a:rPr lang="en-US" sz="4000" dirty="0" smtClean="0"/>
              <a:t>Managing Customer Service</a:t>
            </a:r>
          </a:p>
        </p:txBody>
      </p:sp>
      <p:sp>
        <p:nvSpPr>
          <p:cNvPr id="47106" name="Rectangle 3"/>
          <p:cNvSpPr>
            <a:spLocks noGrp="1" noChangeArrowheads="1"/>
          </p:cNvSpPr>
          <p:nvPr>
            <p:ph idx="1"/>
          </p:nvPr>
        </p:nvSpPr>
        <p:spPr>
          <a:xfrm>
            <a:off x="304800" y="1600200"/>
            <a:ext cx="8534400" cy="4267200"/>
          </a:xfrm>
        </p:spPr>
        <p:txBody>
          <a:bodyPr/>
          <a:lstStyle/>
          <a:p>
            <a:r>
              <a:rPr lang="en-US" smtClean="0"/>
              <a:t>Four specific customer service considerations include:</a:t>
            </a:r>
          </a:p>
          <a:p>
            <a:pPr lvl="1"/>
            <a:r>
              <a:rPr lang="en-US" smtClean="0"/>
              <a:t>Customer profitability analysis (CPA)</a:t>
            </a:r>
          </a:p>
          <a:p>
            <a:pPr lvl="1"/>
            <a:r>
              <a:rPr lang="en-US" smtClean="0"/>
              <a:t>Establishing customer service objectives</a:t>
            </a:r>
          </a:p>
          <a:p>
            <a:pPr lvl="1"/>
            <a:r>
              <a:rPr lang="en-US" smtClean="0"/>
              <a:t>Measuring customer service</a:t>
            </a:r>
          </a:p>
          <a:p>
            <a:pPr lvl="1"/>
            <a:r>
              <a:rPr lang="en-US" smtClean="0"/>
              <a:t>Service failure and recovery</a:t>
            </a:r>
          </a:p>
          <a:p>
            <a:pPr lvl="1">
              <a:buFont typeface="Arial" pitchFamily="34" charset="0"/>
              <a:buNone/>
            </a:pPr>
            <a:endParaRPr lang="en-US" smtClean="0"/>
          </a:p>
        </p:txBody>
      </p:sp>
      <p:sp>
        <p:nvSpPr>
          <p:cNvPr id="47107"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7-</a:t>
            </a:r>
            <a:fld id="{148709A1-1275-4108-B7CE-BE6EB5434403}" type="slidenum">
              <a:rPr lang="en-US"/>
              <a:pPr>
                <a:defRPr/>
              </a:pPr>
              <a:t>23</a:t>
            </a:fld>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r>
              <a:rPr lang="en-US" sz="4000" dirty="0" smtClean="0"/>
              <a:t>Managing Customer Service</a:t>
            </a:r>
          </a:p>
        </p:txBody>
      </p:sp>
      <p:sp>
        <p:nvSpPr>
          <p:cNvPr id="48130" name="Rectangle 3"/>
          <p:cNvSpPr>
            <a:spLocks noGrp="1" noChangeArrowheads="1"/>
          </p:cNvSpPr>
          <p:nvPr>
            <p:ph idx="1"/>
          </p:nvPr>
        </p:nvSpPr>
        <p:spPr>
          <a:xfrm>
            <a:off x="152400" y="1447800"/>
            <a:ext cx="8839200" cy="4800600"/>
          </a:xfrm>
        </p:spPr>
        <p:txBody>
          <a:bodyPr/>
          <a:lstStyle/>
          <a:p>
            <a:r>
              <a:rPr lang="en-US" b="1" smtClean="0"/>
              <a:t>Customer Profitability Analysis</a:t>
            </a:r>
            <a:r>
              <a:rPr lang="en-US" smtClean="0"/>
              <a:t> </a:t>
            </a:r>
            <a:r>
              <a:rPr lang="en-US" b="1" smtClean="0"/>
              <a:t>(CPA) </a:t>
            </a:r>
            <a:r>
              <a:rPr lang="en-US" smtClean="0"/>
              <a:t>is the allocation of revenues and costs to customer segments or individual customers to calculate the profitability of the segments or customers</a:t>
            </a:r>
          </a:p>
        </p:txBody>
      </p:sp>
      <p:sp>
        <p:nvSpPr>
          <p:cNvPr id="5" name="Slide Number Placeholder 5"/>
          <p:cNvSpPr>
            <a:spLocks noGrp="1"/>
          </p:cNvSpPr>
          <p:nvPr>
            <p:ph type="sldNum" sz="quarter" idx="11"/>
          </p:nvPr>
        </p:nvSpPr>
        <p:spPr/>
        <p:txBody>
          <a:bodyPr/>
          <a:lstStyle/>
          <a:p>
            <a:pPr>
              <a:defRPr/>
            </a:pPr>
            <a:r>
              <a:rPr lang="en-US" dirty="0"/>
              <a:t>7-</a:t>
            </a:r>
            <a:fld id="{362FCD1D-2A27-4018-AE6D-08B2BC9605FA}" type="slidenum">
              <a:rPr lang="en-US"/>
              <a:pPr>
                <a:defRPr/>
              </a:pPr>
              <a:t>24</a:t>
            </a:fld>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r>
              <a:rPr lang="en-US" sz="4000" dirty="0" smtClean="0"/>
              <a:t>Managing Customer Service</a:t>
            </a:r>
          </a:p>
        </p:txBody>
      </p:sp>
      <p:sp>
        <p:nvSpPr>
          <p:cNvPr id="592899" name="Rectangle 3"/>
          <p:cNvSpPr>
            <a:spLocks noGrp="1" noChangeArrowheads="1"/>
          </p:cNvSpPr>
          <p:nvPr>
            <p:ph idx="1"/>
          </p:nvPr>
        </p:nvSpPr>
        <p:spPr>
          <a:xfrm>
            <a:off x="152400" y="1600200"/>
            <a:ext cx="8839200" cy="4648200"/>
          </a:xfrm>
        </p:spPr>
        <p:txBody>
          <a:bodyPr rtlCol="0">
            <a:normAutofit fontScale="92500" lnSpcReduction="10000"/>
          </a:bodyPr>
          <a:lstStyle/>
          <a:p>
            <a:pPr fontAlgn="auto">
              <a:spcAft>
                <a:spcPts val="0"/>
              </a:spcAft>
              <a:defRPr/>
            </a:pPr>
            <a:r>
              <a:rPr lang="en-US" dirty="0" smtClean="0"/>
              <a:t>Customer Profitability Analysis (CPA)</a:t>
            </a:r>
          </a:p>
          <a:p>
            <a:pPr lvl="1" fontAlgn="auto">
              <a:spcAft>
                <a:spcPts val="0"/>
              </a:spcAft>
              <a:defRPr/>
            </a:pPr>
            <a:r>
              <a:rPr lang="en-US" dirty="0" smtClean="0"/>
              <a:t>Suggests that different customers consume differing amounts and types of resources</a:t>
            </a:r>
          </a:p>
          <a:p>
            <a:pPr lvl="1" fontAlgn="auto">
              <a:spcAft>
                <a:spcPts val="0"/>
              </a:spcAft>
              <a:defRPr/>
            </a:pPr>
            <a:r>
              <a:rPr lang="en-US" dirty="0" smtClean="0"/>
              <a:t>Recognizes that all customers are not the same and some customers are more valuable than others to an organization</a:t>
            </a:r>
          </a:p>
          <a:p>
            <a:pPr lvl="1" fontAlgn="auto">
              <a:spcAft>
                <a:spcPts val="0"/>
              </a:spcAft>
              <a:defRPr/>
            </a:pPr>
            <a:r>
              <a:rPr lang="en-US" dirty="0" smtClean="0"/>
              <a:t>Can help to identify when an organization should pursue different logistical approaches for different customer groups</a:t>
            </a:r>
          </a:p>
          <a:p>
            <a:pPr lvl="1" fontAlgn="auto">
              <a:spcAft>
                <a:spcPts val="0"/>
              </a:spcAft>
              <a:defRPr/>
            </a:pPr>
            <a:r>
              <a:rPr lang="en-US" dirty="0" smtClean="0"/>
              <a:t>Has been facilitated by the acceptance of activity-based costing</a:t>
            </a:r>
          </a:p>
        </p:txBody>
      </p:sp>
      <p:sp>
        <p:nvSpPr>
          <p:cNvPr id="49155"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7-</a:t>
            </a:r>
            <a:fld id="{79256C3D-316D-472B-93CF-FD7CF4C70991}" type="slidenum">
              <a:rPr lang="en-US"/>
              <a:pPr>
                <a:defRPr/>
              </a:pPr>
              <a:t>25</a:t>
            </a:fld>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2898" name="Rectangle 2"/>
          <p:cNvSpPr>
            <a:spLocks noGrp="1" noChangeArrowheads="1"/>
          </p:cNvSpPr>
          <p:nvPr>
            <p:ph type="title"/>
          </p:nvPr>
        </p:nvSpPr>
        <p:spPr/>
        <p:txBody>
          <a:bodyPr/>
          <a:lstStyle/>
          <a:p>
            <a:r>
              <a:rPr lang="en-US" sz="4000" dirty="0"/>
              <a:t>Customer Service</a:t>
            </a:r>
          </a:p>
        </p:txBody>
      </p:sp>
      <p:sp>
        <p:nvSpPr>
          <p:cNvPr id="592899" name="Rectangle 3"/>
          <p:cNvSpPr>
            <a:spLocks noGrp="1" noChangeArrowheads="1"/>
          </p:cNvSpPr>
          <p:nvPr>
            <p:ph idx="1"/>
          </p:nvPr>
        </p:nvSpPr>
        <p:spPr>
          <a:xfrm>
            <a:off x="304800" y="1600200"/>
            <a:ext cx="8534400" cy="4267200"/>
          </a:xfrm>
        </p:spPr>
        <p:txBody>
          <a:bodyPr/>
          <a:lstStyle/>
          <a:p>
            <a:r>
              <a:rPr lang="en-US" dirty="0"/>
              <a:t>Establishing Objectives</a:t>
            </a:r>
          </a:p>
          <a:p>
            <a:pPr lvl="1"/>
            <a:r>
              <a:rPr lang="en-US" dirty="0"/>
              <a:t>Specific</a:t>
            </a:r>
          </a:p>
          <a:p>
            <a:pPr lvl="1"/>
            <a:r>
              <a:rPr lang="en-US" dirty="0"/>
              <a:t>Measurable</a:t>
            </a:r>
          </a:p>
          <a:p>
            <a:pPr lvl="1"/>
            <a:r>
              <a:rPr lang="en-US" dirty="0"/>
              <a:t>Achievable</a:t>
            </a:r>
          </a:p>
          <a:p>
            <a:pPr lvl="1"/>
            <a:r>
              <a:rPr lang="en-US" dirty="0"/>
              <a:t>Cost-effective</a:t>
            </a:r>
          </a:p>
          <a:p>
            <a:pPr marL="457200" lvl="1" indent="0">
              <a:buNone/>
            </a:pPr>
            <a:endParaRPr lang="en-US"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8800BB60-348D-44FD-BDC4-C46B3234B129}" type="slidenum">
              <a:rPr lang="en-US"/>
              <a:pPr/>
              <a:t>26</a:t>
            </a:fld>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r>
              <a:rPr lang="en-US" sz="4000" dirty="0" smtClean="0"/>
              <a:t>Managing Customer Service</a:t>
            </a:r>
          </a:p>
        </p:txBody>
      </p:sp>
      <p:sp>
        <p:nvSpPr>
          <p:cNvPr id="51202" name="Rectangle 3"/>
          <p:cNvSpPr>
            <a:spLocks noGrp="1" noChangeArrowheads="1"/>
          </p:cNvSpPr>
          <p:nvPr>
            <p:ph idx="1"/>
          </p:nvPr>
        </p:nvSpPr>
        <p:spPr>
          <a:xfrm>
            <a:off x="304800" y="1600200"/>
            <a:ext cx="8534400" cy="4267200"/>
          </a:xfrm>
        </p:spPr>
        <p:txBody>
          <a:bodyPr/>
          <a:lstStyle/>
          <a:p>
            <a:r>
              <a:rPr lang="en-US" smtClean="0"/>
              <a:t>Measuring Customer Service</a:t>
            </a:r>
          </a:p>
          <a:p>
            <a:pPr lvl="1"/>
            <a:r>
              <a:rPr lang="en-US" smtClean="0"/>
              <a:t>“you can’t manage what you can’t measure”</a:t>
            </a:r>
          </a:p>
          <a:p>
            <a:pPr lvl="1"/>
            <a:r>
              <a:rPr lang="en-US" smtClean="0"/>
              <a:t>Must determine data sources to be used</a:t>
            </a:r>
          </a:p>
          <a:p>
            <a:pPr lvl="1"/>
            <a:r>
              <a:rPr lang="en-US" smtClean="0"/>
              <a:t>Must determine what factors to measure</a:t>
            </a:r>
          </a:p>
          <a:p>
            <a:pPr lvl="1"/>
            <a:r>
              <a:rPr lang="en-US" smtClean="0"/>
              <a:t>Organizations must resist excessive measurement</a:t>
            </a:r>
          </a:p>
          <a:p>
            <a:pPr lvl="1">
              <a:buFont typeface="Arial" pitchFamily="34" charset="0"/>
              <a:buNone/>
            </a:pPr>
            <a:endParaRPr lang="en-US" smtClean="0"/>
          </a:p>
          <a:p>
            <a:pPr lvl="1"/>
            <a:endParaRPr lang="en-US" smtClean="0"/>
          </a:p>
        </p:txBody>
      </p:sp>
      <p:sp>
        <p:nvSpPr>
          <p:cNvPr id="51203"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7-</a:t>
            </a:r>
            <a:fld id="{2A7AEC8F-7459-4CB9-8BBF-733357391EDA}" type="slidenum">
              <a:rPr lang="en-US"/>
              <a:pPr>
                <a:defRPr/>
              </a:pPr>
              <a:t>27</a:t>
            </a:fld>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p:txBody>
          <a:bodyPr/>
          <a:lstStyle/>
          <a:p>
            <a:r>
              <a:rPr lang="en-US" sz="4000" dirty="0"/>
              <a:t>Measuring and Controlling Customer Service</a:t>
            </a:r>
          </a:p>
        </p:txBody>
      </p:sp>
      <p:sp>
        <p:nvSpPr>
          <p:cNvPr id="595971" name="Rectangle 3"/>
          <p:cNvSpPr>
            <a:spLocks noGrp="1" noChangeArrowheads="1"/>
          </p:cNvSpPr>
          <p:nvPr>
            <p:ph idx="1"/>
          </p:nvPr>
        </p:nvSpPr>
        <p:spPr>
          <a:xfrm>
            <a:off x="457200" y="1524000"/>
            <a:ext cx="8229600" cy="4648200"/>
          </a:xfrm>
        </p:spPr>
        <p:txBody>
          <a:bodyPr/>
          <a:lstStyle/>
          <a:p>
            <a:pPr>
              <a:spcBef>
                <a:spcPts val="0"/>
              </a:spcBef>
            </a:pPr>
            <a:r>
              <a:rPr lang="en-US" sz="2800" dirty="0" smtClean="0"/>
              <a:t>Time</a:t>
            </a:r>
          </a:p>
          <a:p>
            <a:pPr lvl="1">
              <a:spcBef>
                <a:spcPts val="0"/>
              </a:spcBef>
            </a:pPr>
            <a:r>
              <a:rPr lang="en-US" sz="2400" dirty="0" smtClean="0"/>
              <a:t>Order cycle time</a:t>
            </a:r>
          </a:p>
          <a:p>
            <a:pPr lvl="1">
              <a:spcBef>
                <a:spcPts val="0"/>
              </a:spcBef>
            </a:pPr>
            <a:r>
              <a:rPr lang="en-US" sz="2400" dirty="0" smtClean="0"/>
              <a:t>Inquiry response time</a:t>
            </a:r>
          </a:p>
          <a:p>
            <a:pPr>
              <a:spcBef>
                <a:spcPts val="0"/>
              </a:spcBef>
            </a:pPr>
            <a:r>
              <a:rPr lang="en-US" sz="2800" dirty="0" smtClean="0"/>
              <a:t>Dependability</a:t>
            </a:r>
          </a:p>
          <a:p>
            <a:pPr lvl="1">
              <a:spcBef>
                <a:spcPts val="0"/>
              </a:spcBef>
            </a:pPr>
            <a:r>
              <a:rPr lang="en-US" sz="2400" dirty="0" smtClean="0"/>
              <a:t>Perfect order</a:t>
            </a:r>
          </a:p>
          <a:p>
            <a:pPr lvl="1">
              <a:spcBef>
                <a:spcPts val="0"/>
              </a:spcBef>
            </a:pPr>
            <a:r>
              <a:rPr lang="en-US" sz="2400" dirty="0" smtClean="0"/>
              <a:t>On-time delivery</a:t>
            </a:r>
          </a:p>
          <a:p>
            <a:pPr>
              <a:spcBef>
                <a:spcPts val="0"/>
              </a:spcBef>
            </a:pPr>
            <a:r>
              <a:rPr lang="en-US" sz="2800" dirty="0" smtClean="0"/>
              <a:t>Communication</a:t>
            </a:r>
          </a:p>
          <a:p>
            <a:pPr lvl="1">
              <a:spcBef>
                <a:spcPts val="0"/>
              </a:spcBef>
            </a:pPr>
            <a:r>
              <a:rPr lang="en-US" sz="2400" dirty="0" smtClean="0"/>
              <a:t>Customer complaints</a:t>
            </a:r>
          </a:p>
          <a:p>
            <a:pPr lvl="1">
              <a:spcBef>
                <a:spcPts val="0"/>
              </a:spcBef>
            </a:pPr>
            <a:r>
              <a:rPr lang="en-US" sz="2400" dirty="0" smtClean="0"/>
              <a:t>Order status information</a:t>
            </a:r>
          </a:p>
          <a:p>
            <a:pPr>
              <a:spcBef>
                <a:spcPts val="0"/>
              </a:spcBef>
            </a:pPr>
            <a:r>
              <a:rPr lang="en-US" sz="2800" dirty="0" smtClean="0"/>
              <a:t>Convenience</a:t>
            </a:r>
          </a:p>
          <a:p>
            <a:pPr lvl="1">
              <a:spcBef>
                <a:spcPts val="0"/>
              </a:spcBef>
            </a:pPr>
            <a:r>
              <a:rPr lang="en-US" sz="2400" dirty="0" smtClean="0"/>
              <a:t>Return Process</a:t>
            </a:r>
          </a:p>
          <a:p>
            <a:pPr lvl="1">
              <a:spcBef>
                <a:spcPts val="0"/>
              </a:spcBef>
            </a:pPr>
            <a:r>
              <a:rPr lang="en-US" sz="2400" dirty="0" smtClean="0"/>
              <a:t>Response to emergency situations</a:t>
            </a:r>
            <a:endParaRPr lang="en-US" sz="2400"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E2FBCAEE-D457-4219-A919-AD9223C454F1}" type="slidenum">
              <a:rPr lang="en-US"/>
              <a:pPr/>
              <a:t>28</a:t>
            </a:fld>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r>
              <a:rPr lang="en-US" sz="4000" dirty="0" smtClean="0"/>
              <a:t>Managing Customer Service</a:t>
            </a:r>
          </a:p>
        </p:txBody>
      </p:sp>
      <p:sp>
        <p:nvSpPr>
          <p:cNvPr id="52226" name="Rectangle 3"/>
          <p:cNvSpPr>
            <a:spLocks noGrp="1" noChangeArrowheads="1"/>
          </p:cNvSpPr>
          <p:nvPr>
            <p:ph idx="1"/>
          </p:nvPr>
        </p:nvSpPr>
        <p:spPr>
          <a:xfrm>
            <a:off x="304800" y="1524000"/>
            <a:ext cx="8534400" cy="4648200"/>
          </a:xfrm>
        </p:spPr>
        <p:txBody>
          <a:bodyPr/>
          <a:lstStyle/>
          <a:p>
            <a:pPr>
              <a:spcBef>
                <a:spcPts val="0"/>
              </a:spcBef>
            </a:pPr>
            <a:r>
              <a:rPr lang="en-US" dirty="0" smtClean="0"/>
              <a:t>Service Failure and Recovery</a:t>
            </a:r>
          </a:p>
          <a:p>
            <a:pPr lvl="1">
              <a:spcBef>
                <a:spcPts val="0"/>
              </a:spcBef>
            </a:pPr>
            <a:r>
              <a:rPr lang="en-US" dirty="0" smtClean="0"/>
              <a:t>Situations will occur where actual performance does not meet the customer’s expected performance (i.e. service failure)</a:t>
            </a:r>
          </a:p>
          <a:p>
            <a:pPr lvl="1">
              <a:spcBef>
                <a:spcPts val="0"/>
              </a:spcBef>
            </a:pPr>
            <a:r>
              <a:rPr lang="en-US" dirty="0" smtClean="0"/>
              <a:t>Examples of order-related service failures include:</a:t>
            </a:r>
          </a:p>
          <a:p>
            <a:pPr lvl="2">
              <a:spcBef>
                <a:spcPts val="0"/>
              </a:spcBef>
            </a:pPr>
            <a:r>
              <a:rPr lang="en-US" dirty="0" smtClean="0"/>
              <a:t>Lost delivery</a:t>
            </a:r>
          </a:p>
          <a:p>
            <a:pPr lvl="2">
              <a:spcBef>
                <a:spcPts val="0"/>
              </a:spcBef>
            </a:pPr>
            <a:r>
              <a:rPr lang="en-US" dirty="0" smtClean="0"/>
              <a:t>Late delivery</a:t>
            </a:r>
          </a:p>
          <a:p>
            <a:pPr lvl="2">
              <a:spcBef>
                <a:spcPts val="0"/>
              </a:spcBef>
            </a:pPr>
            <a:r>
              <a:rPr lang="en-US" dirty="0" smtClean="0"/>
              <a:t>Early delivery</a:t>
            </a:r>
          </a:p>
          <a:p>
            <a:pPr lvl="2">
              <a:spcBef>
                <a:spcPts val="0"/>
              </a:spcBef>
            </a:pPr>
            <a:r>
              <a:rPr lang="en-US" dirty="0" smtClean="0"/>
              <a:t>Damaged delivery</a:t>
            </a:r>
          </a:p>
          <a:p>
            <a:pPr lvl="2">
              <a:spcBef>
                <a:spcPts val="0"/>
              </a:spcBef>
            </a:pPr>
            <a:r>
              <a:rPr lang="en-US" dirty="0" smtClean="0"/>
              <a:t>Incorrect delivery quantity</a:t>
            </a:r>
          </a:p>
          <a:p>
            <a:pPr lvl="1"/>
            <a:endParaRPr lang="en-US" dirty="0" smtClean="0"/>
          </a:p>
          <a:p>
            <a:pPr lvl="1"/>
            <a:endParaRPr lang="en-US" dirty="0" smtClean="0"/>
          </a:p>
        </p:txBody>
      </p:sp>
      <p:sp>
        <p:nvSpPr>
          <p:cNvPr id="5" name="Slide Number Placeholder 5"/>
          <p:cNvSpPr>
            <a:spLocks noGrp="1"/>
          </p:cNvSpPr>
          <p:nvPr>
            <p:ph type="sldNum" sz="quarter" idx="11"/>
          </p:nvPr>
        </p:nvSpPr>
        <p:spPr/>
        <p:txBody>
          <a:bodyPr/>
          <a:lstStyle/>
          <a:p>
            <a:pPr>
              <a:defRPr/>
            </a:pPr>
            <a:r>
              <a:rPr lang="en-US" dirty="0"/>
              <a:t>7-</a:t>
            </a:r>
            <a:fld id="{83DFD305-CC67-4D08-B1BF-EDDD47444F11}" type="slidenum">
              <a:rPr lang="en-US"/>
              <a:pPr>
                <a:defRPr/>
              </a:pPr>
              <a:t>29</a:t>
            </a:fld>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a:xfrm>
            <a:off x="1219200" y="152400"/>
            <a:ext cx="7696200" cy="1143000"/>
          </a:xfrm>
        </p:spPr>
        <p:txBody>
          <a:bodyPr/>
          <a:lstStyle/>
          <a:p>
            <a:r>
              <a:rPr lang="en-US" sz="3200" dirty="0" smtClean="0"/>
              <a:t>Demand Management, Order </a:t>
            </a:r>
            <a:r>
              <a:rPr lang="en-US" sz="3200" dirty="0"/>
              <a:t>Management and Customer </a:t>
            </a:r>
            <a:r>
              <a:rPr lang="en-US" sz="3200" dirty="0" smtClean="0"/>
              <a:t>Service</a:t>
            </a:r>
            <a:br>
              <a:rPr lang="en-US" sz="3200" dirty="0" smtClean="0"/>
            </a:br>
            <a:r>
              <a:rPr lang="en-US" sz="3200" dirty="0" smtClean="0"/>
              <a:t>Key Terms</a:t>
            </a:r>
            <a:endParaRPr lang="en-US" sz="3200" dirty="0"/>
          </a:p>
        </p:txBody>
      </p:sp>
      <p:sp>
        <p:nvSpPr>
          <p:cNvPr id="577539" name="Rectangle 3"/>
          <p:cNvSpPr>
            <a:spLocks noGrp="1" noChangeArrowheads="1"/>
          </p:cNvSpPr>
          <p:nvPr>
            <p:ph sz="half" idx="1"/>
          </p:nvPr>
        </p:nvSpPr>
        <p:spPr>
          <a:xfrm>
            <a:off x="0" y="1600200"/>
            <a:ext cx="4800600" cy="4411662"/>
          </a:xfrm>
        </p:spPr>
        <p:txBody>
          <a:bodyPr/>
          <a:lstStyle/>
          <a:p>
            <a:pPr lvl="1"/>
            <a:r>
              <a:rPr lang="en-US" sz="2800" dirty="0" smtClean="0"/>
              <a:t>Activity-based </a:t>
            </a:r>
            <a:r>
              <a:rPr lang="en-US" sz="2800" dirty="0"/>
              <a:t>costing</a:t>
            </a:r>
          </a:p>
          <a:p>
            <a:pPr lvl="1"/>
            <a:r>
              <a:rPr lang="en-US" sz="2800" dirty="0" smtClean="0"/>
              <a:t>Benchmarking</a:t>
            </a:r>
            <a:endParaRPr lang="en-US" sz="2900" dirty="0"/>
          </a:p>
          <a:p>
            <a:pPr lvl="1"/>
            <a:r>
              <a:rPr lang="en-US" sz="2800" dirty="0" smtClean="0"/>
              <a:t>Cause-and effect (associative) forecasting</a:t>
            </a:r>
          </a:p>
          <a:p>
            <a:pPr lvl="1"/>
            <a:r>
              <a:rPr lang="en-US" sz="2800" dirty="0" smtClean="0"/>
              <a:t>Collaborative planning, forecasting and replenishment (CPFR</a:t>
            </a:r>
            <a:r>
              <a:rPr lang="en-US" sz="2800" dirty="0" smtClean="0"/>
              <a:t>)</a:t>
            </a:r>
          </a:p>
          <a:p>
            <a:pPr lvl="1"/>
            <a:r>
              <a:rPr lang="en-US" sz="2800" dirty="0"/>
              <a:t>Customer profitability analysis (CPA)</a:t>
            </a:r>
          </a:p>
          <a:p>
            <a:pPr marL="457200" lvl="1" indent="0">
              <a:buNone/>
            </a:pPr>
            <a:endParaRPr lang="en-US" sz="2800" dirty="0" smtClean="0"/>
          </a:p>
          <a:p>
            <a:pPr lvl="1">
              <a:buFontTx/>
              <a:buNone/>
            </a:pPr>
            <a:endParaRPr lang="en-US" sz="2900" b="1" dirty="0"/>
          </a:p>
        </p:txBody>
      </p:sp>
      <p:sp>
        <p:nvSpPr>
          <p:cNvPr id="577540" name="Rectangle 4"/>
          <p:cNvSpPr>
            <a:spLocks noGrp="1" noChangeArrowheads="1"/>
          </p:cNvSpPr>
          <p:nvPr>
            <p:ph sz="half" idx="2"/>
          </p:nvPr>
        </p:nvSpPr>
        <p:spPr>
          <a:xfrm>
            <a:off x="4648200" y="1600200"/>
            <a:ext cx="4495800" cy="4648200"/>
          </a:xfrm>
        </p:spPr>
        <p:txBody>
          <a:bodyPr/>
          <a:lstStyle/>
          <a:p>
            <a:pPr lvl="1">
              <a:lnSpc>
                <a:spcPct val="90000"/>
              </a:lnSpc>
            </a:pPr>
            <a:r>
              <a:rPr lang="en-US" sz="2800" dirty="0" smtClean="0"/>
              <a:t>Customer </a:t>
            </a:r>
            <a:r>
              <a:rPr lang="en-US" sz="2800" dirty="0"/>
              <a:t>service</a:t>
            </a:r>
          </a:p>
          <a:p>
            <a:pPr lvl="1">
              <a:lnSpc>
                <a:spcPct val="90000"/>
              </a:lnSpc>
            </a:pPr>
            <a:r>
              <a:rPr lang="en-US" sz="2800" dirty="0" smtClean="0"/>
              <a:t>Demand </a:t>
            </a:r>
            <a:r>
              <a:rPr lang="en-US" sz="2800" dirty="0" smtClean="0"/>
              <a:t>Management</a:t>
            </a:r>
          </a:p>
          <a:p>
            <a:pPr lvl="1">
              <a:lnSpc>
                <a:spcPct val="90000"/>
              </a:lnSpc>
            </a:pPr>
            <a:r>
              <a:rPr lang="en-US" sz="2800" dirty="0" smtClean="0"/>
              <a:t>Judgmental forecasting</a:t>
            </a:r>
          </a:p>
          <a:p>
            <a:pPr lvl="1">
              <a:lnSpc>
                <a:spcPct val="90000"/>
              </a:lnSpc>
            </a:pPr>
            <a:r>
              <a:rPr lang="en-US" sz="2800" dirty="0" smtClean="0"/>
              <a:t>Make-to-order</a:t>
            </a:r>
          </a:p>
          <a:p>
            <a:pPr lvl="1">
              <a:lnSpc>
                <a:spcPct val="90000"/>
              </a:lnSpc>
            </a:pPr>
            <a:r>
              <a:rPr lang="en-US" sz="2800" dirty="0" smtClean="0"/>
              <a:t>Make-to-stock</a:t>
            </a:r>
          </a:p>
          <a:p>
            <a:pPr lvl="1">
              <a:lnSpc>
                <a:spcPct val="90000"/>
              </a:lnSpc>
            </a:pPr>
            <a:r>
              <a:rPr lang="en-US" sz="2800" dirty="0"/>
              <a:t>Multichannel marketing systems</a:t>
            </a:r>
          </a:p>
          <a:p>
            <a:pPr lvl="1">
              <a:lnSpc>
                <a:spcPct val="90000"/>
              </a:lnSpc>
            </a:pPr>
            <a:r>
              <a:rPr lang="en-US" sz="2800" dirty="0" smtClean="0"/>
              <a:t>Order cycle</a:t>
            </a:r>
            <a:endParaRPr lang="en-US" sz="2800" dirty="0" smtClean="0"/>
          </a:p>
        </p:txBody>
      </p:sp>
      <p:sp>
        <p:nvSpPr>
          <p:cNvPr id="7" name="Slide Number Placeholder 6"/>
          <p:cNvSpPr>
            <a:spLocks noGrp="1"/>
          </p:cNvSpPr>
          <p:nvPr>
            <p:ph type="sldNum" sz="quarter" idx="11"/>
          </p:nvPr>
        </p:nvSpPr>
        <p:spPr/>
        <p:txBody>
          <a:bodyPr/>
          <a:lstStyle/>
          <a:p>
            <a:r>
              <a:rPr lang="en-US"/>
              <a:t>4-</a:t>
            </a:r>
            <a:fld id="{064057FE-74CB-4DB5-A502-F0555F3AC0AB}" type="slidenum">
              <a:rPr lang="en-US"/>
              <a:pPr/>
              <a:t>3</a:t>
            </a:fld>
            <a:endParaRPr lang="en-US"/>
          </a:p>
        </p:txBody>
      </p:sp>
      <p:sp>
        <p:nvSpPr>
          <p:cNvPr id="577541" name="Text Box 5"/>
          <p:cNvSpPr txBox="1">
            <a:spLocks noChangeArrowheads="1"/>
          </p:cNvSpPr>
          <p:nvPr/>
        </p:nvSpPr>
        <p:spPr bwMode="auto">
          <a:xfrm>
            <a:off x="7620000" y="6400800"/>
            <a:ext cx="838200" cy="274638"/>
          </a:xfrm>
          <a:prstGeom prst="rect">
            <a:avLst/>
          </a:prstGeom>
          <a:noFill/>
          <a:ln w="12700">
            <a:noFill/>
            <a:miter lim="800000"/>
            <a:headEnd type="none" w="sm" len="sm"/>
            <a:tailEnd type="none" w="sm" len="sm"/>
          </a:ln>
          <a:effectLst/>
        </p:spPr>
        <p:txBody>
          <a:bodyPr>
            <a:spAutoFit/>
          </a:bodyPr>
          <a:lstStyle/>
          <a:p>
            <a:pPr>
              <a:spcBef>
                <a:spcPct val="50000"/>
              </a:spcBef>
            </a:pPr>
            <a:endParaRPr lang="en-US" sz="120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r>
              <a:rPr lang="en-US" sz="4000" dirty="0" smtClean="0"/>
              <a:t>Managing Customer Service</a:t>
            </a:r>
          </a:p>
        </p:txBody>
      </p:sp>
      <p:sp>
        <p:nvSpPr>
          <p:cNvPr id="53250" name="Rectangle 3"/>
          <p:cNvSpPr>
            <a:spLocks noGrp="1" noChangeArrowheads="1"/>
          </p:cNvSpPr>
          <p:nvPr>
            <p:ph idx="1"/>
          </p:nvPr>
        </p:nvSpPr>
        <p:spPr>
          <a:xfrm>
            <a:off x="304800" y="1447800"/>
            <a:ext cx="8534400" cy="4724400"/>
          </a:xfrm>
        </p:spPr>
        <p:txBody>
          <a:bodyPr/>
          <a:lstStyle/>
          <a:p>
            <a:r>
              <a:rPr lang="en-US" smtClean="0"/>
              <a:t>Service Failure and Recovery</a:t>
            </a:r>
          </a:p>
          <a:p>
            <a:pPr lvl="1"/>
            <a:r>
              <a:rPr lang="en-US" sz="3000" smtClean="0"/>
              <a:t>Service recovery</a:t>
            </a:r>
          </a:p>
          <a:p>
            <a:pPr lvl="2"/>
            <a:r>
              <a:rPr lang="en-US" sz="2800" smtClean="0"/>
              <a:t>Process for returning a customer to a state of satisfaction after a service or product has failed to live up to expectations</a:t>
            </a:r>
          </a:p>
          <a:p>
            <a:pPr lvl="2"/>
            <a:r>
              <a:rPr lang="en-US" sz="2800" smtClean="0"/>
              <a:t>Is often costly</a:t>
            </a:r>
          </a:p>
          <a:p>
            <a:pPr lvl="2"/>
            <a:r>
              <a:rPr lang="en-US" sz="2800" smtClean="0"/>
              <a:t>May lead to increases customer loyalty</a:t>
            </a:r>
          </a:p>
          <a:p>
            <a:pPr lvl="2"/>
            <a:r>
              <a:rPr lang="en-US" sz="2800" smtClean="0"/>
              <a:t>Unsatisfactory service recovery magnifies the initial failure</a:t>
            </a:r>
          </a:p>
          <a:p>
            <a:pPr lvl="1">
              <a:buFont typeface="Arial" pitchFamily="34" charset="0"/>
              <a:buNone/>
            </a:pPr>
            <a:endParaRPr lang="en-US" smtClean="0"/>
          </a:p>
          <a:p>
            <a:pPr lvl="1"/>
            <a:endParaRPr lang="en-US" smtClean="0"/>
          </a:p>
        </p:txBody>
      </p:sp>
      <p:sp>
        <p:nvSpPr>
          <p:cNvPr id="53251"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7-</a:t>
            </a:r>
            <a:fld id="{56D58705-E268-498D-9DA2-D5A22AD5F775}" type="slidenum">
              <a:rPr lang="en-US"/>
              <a:pPr>
                <a:defRPr/>
              </a:pPr>
              <a:t>30</a:t>
            </a:fld>
            <a:endParaRPr 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a:xfrm>
            <a:off x="838200" y="152400"/>
            <a:ext cx="7620000" cy="1143000"/>
          </a:xfrm>
        </p:spPr>
        <p:txBody>
          <a:bodyPr/>
          <a:lstStyle/>
          <a:p>
            <a:r>
              <a:rPr lang="en-US" sz="3600" dirty="0"/>
              <a:t>Role of Logistics in Establishing Customer Service Levels</a:t>
            </a:r>
          </a:p>
        </p:txBody>
      </p:sp>
      <p:sp>
        <p:nvSpPr>
          <p:cNvPr id="594947" name="Rectangle 3"/>
          <p:cNvSpPr>
            <a:spLocks noGrp="1" noChangeArrowheads="1"/>
          </p:cNvSpPr>
          <p:nvPr>
            <p:ph idx="1"/>
          </p:nvPr>
        </p:nvSpPr>
        <p:spPr>
          <a:xfrm>
            <a:off x="457200" y="1600200"/>
            <a:ext cx="8229600" cy="4495800"/>
          </a:xfrm>
        </p:spPr>
        <p:txBody>
          <a:bodyPr/>
          <a:lstStyle/>
          <a:p>
            <a:pPr>
              <a:spcBef>
                <a:spcPts val="0"/>
              </a:spcBef>
            </a:pPr>
            <a:r>
              <a:rPr lang="en-US" dirty="0"/>
              <a:t>Advisor to marketing</a:t>
            </a:r>
          </a:p>
          <a:p>
            <a:pPr>
              <a:spcBef>
                <a:spcPts val="0"/>
              </a:spcBef>
            </a:pPr>
            <a:r>
              <a:rPr lang="en-US" dirty="0"/>
              <a:t>Establishing a customer service program</a:t>
            </a:r>
          </a:p>
          <a:p>
            <a:pPr lvl="1">
              <a:spcBef>
                <a:spcPts val="0"/>
              </a:spcBef>
            </a:pPr>
            <a:r>
              <a:rPr lang="en-US" dirty="0"/>
              <a:t>Ask the customer what is important to them</a:t>
            </a:r>
          </a:p>
          <a:p>
            <a:pPr lvl="1">
              <a:spcBef>
                <a:spcPts val="0"/>
              </a:spcBef>
            </a:pPr>
            <a:r>
              <a:rPr lang="en-US" dirty="0"/>
              <a:t>Investigate the service offered by competitors</a:t>
            </a:r>
          </a:p>
          <a:p>
            <a:pPr lvl="1">
              <a:spcBef>
                <a:spcPts val="0"/>
              </a:spcBef>
            </a:pPr>
            <a:r>
              <a:rPr lang="en-US" dirty="0"/>
              <a:t>Consider the cost of alternative service programs</a:t>
            </a:r>
          </a:p>
          <a:p>
            <a:pPr lvl="1">
              <a:spcBef>
                <a:spcPts val="0"/>
              </a:spcBef>
            </a:pPr>
            <a:r>
              <a:rPr lang="en-US" dirty="0"/>
              <a:t>Analyze the information and write the objectives</a:t>
            </a:r>
          </a:p>
          <a:p>
            <a:pPr>
              <a:spcBef>
                <a:spcPts val="0"/>
              </a:spcBef>
            </a:pPr>
            <a:r>
              <a:rPr lang="en-US" dirty="0"/>
              <a:t>Using the Internet to improve customer service</a:t>
            </a:r>
          </a:p>
          <a:p>
            <a:pPr lvl="1"/>
            <a:endParaRPr lang="en-US"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81372AF5-FF5C-4978-9A16-3BAC30B4AA43}" type="slidenum">
              <a:rPr lang="en-US"/>
              <a:pPr/>
              <a:t>31</a:t>
            </a:fld>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a:xfrm>
            <a:off x="838200" y="152400"/>
            <a:ext cx="7620000" cy="1143000"/>
          </a:xfrm>
        </p:spPr>
        <p:txBody>
          <a:bodyPr/>
          <a:lstStyle/>
          <a:p>
            <a:r>
              <a:rPr lang="en-US" sz="4000" dirty="0" smtClean="0"/>
              <a:t>Appendix 7-A</a:t>
            </a:r>
            <a:br>
              <a:rPr lang="en-US" sz="4000" dirty="0" smtClean="0"/>
            </a:br>
            <a:r>
              <a:rPr lang="en-US" sz="4000" dirty="0" smtClean="0"/>
              <a:t>Activity-based costing</a:t>
            </a:r>
            <a:endParaRPr lang="en-US" sz="4000" dirty="0"/>
          </a:p>
        </p:txBody>
      </p:sp>
      <p:sp>
        <p:nvSpPr>
          <p:cNvPr id="594947" name="Rectangle 3"/>
          <p:cNvSpPr>
            <a:spLocks noGrp="1" noChangeArrowheads="1"/>
          </p:cNvSpPr>
          <p:nvPr>
            <p:ph idx="1"/>
          </p:nvPr>
        </p:nvSpPr>
        <p:spPr>
          <a:xfrm>
            <a:off x="457200" y="1600200"/>
            <a:ext cx="8229600" cy="4495800"/>
          </a:xfrm>
        </p:spPr>
        <p:txBody>
          <a:bodyPr/>
          <a:lstStyle/>
          <a:p>
            <a:pPr marL="0" indent="0">
              <a:buNone/>
            </a:pPr>
            <a:r>
              <a:rPr lang="en-US" dirty="0" smtClean="0"/>
              <a:t>Five steps in ABC</a:t>
            </a:r>
          </a:p>
          <a:p>
            <a:r>
              <a:rPr lang="en-US" dirty="0" smtClean="0"/>
              <a:t>Identify activities</a:t>
            </a:r>
          </a:p>
          <a:p>
            <a:r>
              <a:rPr lang="en-US" dirty="0" smtClean="0"/>
              <a:t>Determine cost for each activity</a:t>
            </a:r>
          </a:p>
          <a:p>
            <a:r>
              <a:rPr lang="en-US" dirty="0" smtClean="0"/>
              <a:t>Determine cost drivers</a:t>
            </a:r>
          </a:p>
          <a:p>
            <a:r>
              <a:rPr lang="en-US" dirty="0" smtClean="0"/>
              <a:t>Collect activity data</a:t>
            </a:r>
          </a:p>
          <a:p>
            <a:r>
              <a:rPr lang="en-US" dirty="0" smtClean="0"/>
              <a:t>Calculate product cost</a:t>
            </a:r>
            <a:endParaRPr lang="en-US"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81372AF5-FF5C-4978-9A16-3BAC30B4AA43}" type="slidenum">
              <a:rPr lang="en-US"/>
              <a:pPr/>
              <a:t>32</a:t>
            </a:fld>
            <a:endParaRPr lang="en-US"/>
          </a:p>
        </p:txBody>
      </p:sp>
    </p:spTree>
    <p:extLst>
      <p:ext uri="{BB962C8B-B14F-4D97-AF65-F5344CB8AC3E}">
        <p14:creationId xmlns:p14="http://schemas.microsoft.com/office/powerpoint/2010/main" val="3344573506"/>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a:xfrm>
            <a:off x="838200" y="152400"/>
            <a:ext cx="7620000" cy="1143000"/>
          </a:xfrm>
        </p:spPr>
        <p:txBody>
          <a:bodyPr/>
          <a:lstStyle/>
          <a:p>
            <a:r>
              <a:rPr lang="en-US" sz="4000" dirty="0" smtClean="0"/>
              <a:t>Appendix 7-A</a:t>
            </a:r>
            <a:br>
              <a:rPr lang="en-US" sz="4000" dirty="0" smtClean="0"/>
            </a:br>
            <a:r>
              <a:rPr lang="en-US" sz="4000" dirty="0" smtClean="0"/>
              <a:t>Cost </a:t>
            </a:r>
            <a:r>
              <a:rPr lang="en-US" sz="4000" dirty="0" smtClean="0"/>
              <a:t>for each Activity</a:t>
            </a:r>
            <a:endParaRPr lang="en-US" sz="4000"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81372AF5-FF5C-4978-9A16-3BAC30B4AA43}" type="slidenum">
              <a:rPr lang="en-US"/>
              <a:pPr/>
              <a:t>33</a:t>
            </a:fld>
            <a:endParaRPr lang="en-US"/>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452666595"/>
              </p:ext>
            </p:extLst>
          </p:nvPr>
        </p:nvGraphicFramePr>
        <p:xfrm>
          <a:off x="457200" y="1600200"/>
          <a:ext cx="8229600" cy="4023360"/>
        </p:xfrm>
        <a:graphic>
          <a:graphicData uri="http://schemas.openxmlformats.org/drawingml/2006/table">
            <a:tbl>
              <a:tblPr firstRow="1" bandRow="1">
                <a:tableStyleId>{5C22544A-7EE6-4342-B048-85BDC9FD1C3A}</a:tableStyleId>
              </a:tblPr>
              <a:tblGrid>
                <a:gridCol w="5181600"/>
                <a:gridCol w="3048000"/>
              </a:tblGrid>
              <a:tr h="777240">
                <a:tc>
                  <a:txBody>
                    <a:bodyPr/>
                    <a:lstStyle/>
                    <a:p>
                      <a:r>
                        <a:rPr lang="en-US" sz="3200" dirty="0" smtClean="0">
                          <a:solidFill>
                            <a:srgbClr val="002060"/>
                          </a:solidFill>
                        </a:rPr>
                        <a:t>Activity</a:t>
                      </a:r>
                      <a:endParaRPr lang="en-US" sz="3200" dirty="0">
                        <a:solidFill>
                          <a:srgbClr val="002060"/>
                        </a:solidFill>
                      </a:endParaRPr>
                    </a:p>
                  </a:txBody>
                  <a:tcPr/>
                </a:tc>
                <a:tc>
                  <a:txBody>
                    <a:bodyPr/>
                    <a:lstStyle/>
                    <a:p>
                      <a:r>
                        <a:rPr lang="en-US" sz="3200" dirty="0" smtClean="0">
                          <a:solidFill>
                            <a:srgbClr val="002060"/>
                          </a:solidFill>
                        </a:rPr>
                        <a:t>Cost</a:t>
                      </a:r>
                      <a:endParaRPr lang="en-US" sz="3200" dirty="0">
                        <a:solidFill>
                          <a:srgbClr val="002060"/>
                        </a:solidFill>
                      </a:endParaRPr>
                    </a:p>
                  </a:txBody>
                  <a:tcPr/>
                </a:tc>
              </a:tr>
              <a:tr h="777240">
                <a:tc>
                  <a:txBody>
                    <a:bodyPr/>
                    <a:lstStyle/>
                    <a:p>
                      <a:pPr marL="11113" lvl="1" indent="0"/>
                      <a:r>
                        <a:rPr lang="en-US" sz="2800" dirty="0" smtClean="0">
                          <a:solidFill>
                            <a:srgbClr val="002060"/>
                          </a:solidFill>
                        </a:rPr>
                        <a:t>Order transmittal</a:t>
                      </a:r>
                    </a:p>
                    <a:p>
                      <a:endParaRPr lang="en-US" sz="2000" dirty="0">
                        <a:solidFill>
                          <a:srgbClr val="002060"/>
                        </a:solidFill>
                      </a:endParaRPr>
                    </a:p>
                  </a:txBody>
                  <a:tcPr/>
                </a:tc>
                <a:tc>
                  <a:txBody>
                    <a:bodyPr/>
                    <a:lstStyle/>
                    <a:p>
                      <a:pPr algn="ctr"/>
                      <a:r>
                        <a:rPr lang="en-US" sz="2800" dirty="0" smtClean="0">
                          <a:solidFill>
                            <a:srgbClr val="002060"/>
                          </a:solidFill>
                        </a:rPr>
                        <a:t>$1,000</a:t>
                      </a:r>
                      <a:endParaRPr lang="en-US" sz="2800" dirty="0">
                        <a:solidFill>
                          <a:srgbClr val="002060"/>
                        </a:solidFill>
                      </a:endParaRPr>
                    </a:p>
                  </a:txBody>
                  <a:tcPr/>
                </a:tc>
              </a:tr>
              <a:tr h="7772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800" dirty="0" smtClean="0">
                          <a:solidFill>
                            <a:srgbClr val="002060"/>
                          </a:solidFill>
                        </a:rPr>
                        <a:t>Order processing</a:t>
                      </a:r>
                    </a:p>
                    <a:p>
                      <a:endParaRPr lang="en-US" sz="2000" dirty="0">
                        <a:solidFill>
                          <a:srgbClr val="002060"/>
                        </a:solidFill>
                      </a:endParaRPr>
                    </a:p>
                  </a:txBody>
                  <a:tcPr/>
                </a:tc>
                <a:tc>
                  <a:txBody>
                    <a:bodyPr/>
                    <a:lstStyle/>
                    <a:p>
                      <a:pPr algn="ctr"/>
                      <a:r>
                        <a:rPr lang="en-US" sz="2800" dirty="0" smtClean="0">
                          <a:solidFill>
                            <a:srgbClr val="002060"/>
                          </a:solidFill>
                        </a:rPr>
                        <a:t>$3,000</a:t>
                      </a:r>
                      <a:endParaRPr lang="en-US" sz="2800" dirty="0">
                        <a:solidFill>
                          <a:srgbClr val="002060"/>
                        </a:solidFill>
                      </a:endParaRPr>
                    </a:p>
                  </a:txBody>
                  <a:tcPr/>
                </a:tc>
              </a:tr>
              <a:tr h="7772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800" dirty="0" smtClean="0">
                          <a:solidFill>
                            <a:srgbClr val="002060"/>
                          </a:solidFill>
                        </a:rPr>
                        <a:t>Order picking and assembly</a:t>
                      </a:r>
                    </a:p>
                  </a:txBody>
                  <a:tcPr/>
                </a:tc>
                <a:tc>
                  <a:txBody>
                    <a:bodyPr/>
                    <a:lstStyle/>
                    <a:p>
                      <a:pPr algn="ctr"/>
                      <a:r>
                        <a:rPr lang="en-US" sz="2800" dirty="0" smtClean="0">
                          <a:solidFill>
                            <a:srgbClr val="002060"/>
                          </a:solidFill>
                        </a:rPr>
                        <a:t>$12,000</a:t>
                      </a:r>
                      <a:endParaRPr lang="en-US" sz="2800" dirty="0">
                        <a:solidFill>
                          <a:srgbClr val="002060"/>
                        </a:solidFill>
                      </a:endParaRPr>
                    </a:p>
                  </a:txBody>
                  <a:tcPr/>
                </a:tc>
              </a:tr>
              <a:tr h="7772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800" dirty="0" smtClean="0">
                          <a:solidFill>
                            <a:srgbClr val="002060"/>
                          </a:solidFill>
                        </a:rPr>
                        <a:t>Order delivery</a:t>
                      </a:r>
                    </a:p>
                    <a:p>
                      <a:endParaRPr lang="en-US" sz="2000" dirty="0">
                        <a:solidFill>
                          <a:srgbClr val="002060"/>
                        </a:solidFill>
                      </a:endParaRPr>
                    </a:p>
                  </a:txBody>
                  <a:tcPr/>
                </a:tc>
                <a:tc>
                  <a:txBody>
                    <a:bodyPr/>
                    <a:lstStyle/>
                    <a:p>
                      <a:pPr algn="ctr"/>
                      <a:r>
                        <a:rPr lang="en-US" sz="2800" dirty="0" smtClean="0">
                          <a:solidFill>
                            <a:srgbClr val="002060"/>
                          </a:solidFill>
                        </a:rPr>
                        <a:t>$6,000</a:t>
                      </a:r>
                      <a:endParaRPr lang="en-US" sz="2800" dirty="0">
                        <a:solidFill>
                          <a:srgbClr val="002060"/>
                        </a:solidFill>
                      </a:endParaRPr>
                    </a:p>
                  </a:txBody>
                  <a:tcPr/>
                </a:tc>
              </a:tr>
            </a:tbl>
          </a:graphicData>
        </a:graphic>
      </p:graphicFrame>
    </p:spTree>
    <p:extLst>
      <p:ext uri="{BB962C8B-B14F-4D97-AF65-F5344CB8AC3E}">
        <p14:creationId xmlns:p14="http://schemas.microsoft.com/office/powerpoint/2010/main" val="1149742567"/>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a:xfrm>
            <a:off x="1219200" y="152400"/>
            <a:ext cx="7391400" cy="1143000"/>
          </a:xfrm>
        </p:spPr>
        <p:txBody>
          <a:bodyPr/>
          <a:lstStyle/>
          <a:p>
            <a:r>
              <a:rPr lang="en-US" sz="4000" dirty="0" smtClean="0"/>
              <a:t>Appendix 7-A</a:t>
            </a:r>
            <a:br>
              <a:rPr lang="en-US" sz="4000" dirty="0" smtClean="0"/>
            </a:br>
            <a:r>
              <a:rPr lang="en-US" sz="4000" dirty="0" smtClean="0"/>
              <a:t>Activity Data and Product Cost</a:t>
            </a:r>
            <a:endParaRPr lang="en-US" sz="4000" dirty="0"/>
          </a:p>
        </p:txBody>
      </p:sp>
      <p:sp>
        <p:nvSpPr>
          <p:cNvPr id="5" name="Slide Number Placeholder 5"/>
          <p:cNvSpPr>
            <a:spLocks noGrp="1"/>
          </p:cNvSpPr>
          <p:nvPr>
            <p:ph type="sldNum" sz="quarter" idx="11"/>
          </p:nvPr>
        </p:nvSpPr>
        <p:spPr/>
        <p:txBody>
          <a:bodyPr/>
          <a:lstStyle/>
          <a:p>
            <a:r>
              <a:rPr lang="en-US"/>
              <a:t>4-</a:t>
            </a:r>
            <a:fld id="{81372AF5-FF5C-4978-9A16-3BAC30B4AA43}" type="slidenum">
              <a:rPr lang="en-US"/>
              <a:pPr/>
              <a:t>34</a:t>
            </a:fld>
            <a:endParaRPr lang="en-US"/>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007660031"/>
              </p:ext>
            </p:extLst>
          </p:nvPr>
        </p:nvGraphicFramePr>
        <p:xfrm>
          <a:off x="152400" y="1600201"/>
          <a:ext cx="8991599" cy="4490428"/>
        </p:xfrm>
        <a:graphic>
          <a:graphicData uri="http://schemas.openxmlformats.org/drawingml/2006/table">
            <a:tbl>
              <a:tblPr firstRow="1" bandRow="1">
                <a:tableStyleId>{5C22544A-7EE6-4342-B048-85BDC9FD1C3A}</a:tableStyleId>
              </a:tblPr>
              <a:tblGrid>
                <a:gridCol w="1798319"/>
                <a:gridCol w="1441897"/>
                <a:gridCol w="1451052"/>
                <a:gridCol w="1404732"/>
                <a:gridCol w="1371600"/>
                <a:gridCol w="1523999"/>
              </a:tblGrid>
              <a:tr h="498499">
                <a:tc>
                  <a:txBody>
                    <a:bodyPr/>
                    <a:lstStyle/>
                    <a:p>
                      <a:r>
                        <a:rPr lang="en-US" sz="2400" dirty="0" smtClean="0">
                          <a:solidFill>
                            <a:srgbClr val="002060"/>
                          </a:solidFill>
                        </a:rPr>
                        <a:t>Activity</a:t>
                      </a:r>
                      <a:endParaRPr lang="en-US" sz="2400" dirty="0">
                        <a:solidFill>
                          <a:srgbClr val="002060"/>
                        </a:solidFill>
                      </a:endParaRPr>
                    </a:p>
                  </a:txBody>
                  <a:tcPr/>
                </a:tc>
                <a:tc>
                  <a:txBody>
                    <a:bodyPr/>
                    <a:lstStyle/>
                    <a:p>
                      <a:r>
                        <a:rPr lang="en-US" sz="2400" dirty="0" smtClean="0">
                          <a:solidFill>
                            <a:srgbClr val="002060"/>
                          </a:solidFill>
                        </a:rPr>
                        <a:t>Cost</a:t>
                      </a:r>
                      <a:endParaRPr lang="en-US" sz="2400" dirty="0">
                        <a:solidFill>
                          <a:srgbClr val="002060"/>
                        </a:solidFill>
                      </a:endParaRPr>
                    </a:p>
                  </a:txBody>
                  <a:tcPr/>
                </a:tc>
                <a:tc>
                  <a:txBody>
                    <a:bodyPr/>
                    <a:lstStyle/>
                    <a:p>
                      <a:r>
                        <a:rPr lang="en-US" sz="2400" dirty="0" smtClean="0">
                          <a:solidFill>
                            <a:srgbClr val="002060"/>
                          </a:solidFill>
                        </a:rPr>
                        <a:t>Product</a:t>
                      </a:r>
                      <a:r>
                        <a:rPr lang="en-US" sz="2400" baseline="0" dirty="0" smtClean="0">
                          <a:solidFill>
                            <a:srgbClr val="002060"/>
                          </a:solidFill>
                        </a:rPr>
                        <a:t> 1 data</a:t>
                      </a:r>
                      <a:endParaRPr lang="en-US" sz="2400"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2060"/>
                          </a:solidFill>
                        </a:rPr>
                        <a:t>Product</a:t>
                      </a:r>
                      <a:r>
                        <a:rPr lang="en-US" sz="2400" baseline="0" dirty="0" smtClean="0">
                          <a:solidFill>
                            <a:srgbClr val="002060"/>
                          </a:solidFill>
                        </a:rPr>
                        <a:t> 1 cost</a:t>
                      </a:r>
                      <a:endParaRPr lang="en-US" sz="2400" dirty="0" smtClean="0">
                        <a:solidFill>
                          <a:srgbClr val="002060"/>
                        </a:solidFill>
                      </a:endParaRPr>
                    </a:p>
                  </a:txBody>
                  <a:tcPr/>
                </a:tc>
                <a:tc>
                  <a:txBody>
                    <a:bodyPr/>
                    <a:lstStyle/>
                    <a:p>
                      <a:r>
                        <a:rPr lang="en-US" sz="2400" dirty="0" smtClean="0">
                          <a:solidFill>
                            <a:srgbClr val="002060"/>
                          </a:solidFill>
                        </a:rPr>
                        <a:t>Product</a:t>
                      </a:r>
                      <a:r>
                        <a:rPr lang="en-US" sz="2400" baseline="0" dirty="0" smtClean="0">
                          <a:solidFill>
                            <a:srgbClr val="002060"/>
                          </a:solidFill>
                        </a:rPr>
                        <a:t> </a:t>
                      </a:r>
                      <a:r>
                        <a:rPr lang="en-US" sz="2400" baseline="0" dirty="0" smtClean="0">
                          <a:solidFill>
                            <a:srgbClr val="002060"/>
                          </a:solidFill>
                        </a:rPr>
                        <a:t>2 </a:t>
                      </a:r>
                      <a:r>
                        <a:rPr lang="en-US" sz="2400" baseline="0" dirty="0" smtClean="0">
                          <a:solidFill>
                            <a:srgbClr val="002060"/>
                          </a:solidFill>
                        </a:rPr>
                        <a:t>data</a:t>
                      </a:r>
                      <a:endParaRPr lang="en-US" sz="2400"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2060"/>
                          </a:solidFill>
                        </a:rPr>
                        <a:t>Product</a:t>
                      </a:r>
                      <a:r>
                        <a:rPr lang="en-US" sz="2400" baseline="0" dirty="0" smtClean="0">
                          <a:solidFill>
                            <a:srgbClr val="002060"/>
                          </a:solidFill>
                        </a:rPr>
                        <a:t> 2 cost</a:t>
                      </a:r>
                      <a:endParaRPr lang="en-US" sz="2400" dirty="0" smtClean="0">
                        <a:solidFill>
                          <a:srgbClr val="002060"/>
                        </a:solidFill>
                      </a:endParaRPr>
                    </a:p>
                  </a:txBody>
                  <a:tcPr/>
                </a:tc>
              </a:tr>
              <a:tr h="796900">
                <a:tc>
                  <a:txBody>
                    <a:bodyPr/>
                    <a:lstStyle/>
                    <a:p>
                      <a:pPr marL="11113" lvl="1" indent="0"/>
                      <a:r>
                        <a:rPr lang="en-US" sz="2000" dirty="0" smtClean="0">
                          <a:solidFill>
                            <a:srgbClr val="002060"/>
                          </a:solidFill>
                        </a:rPr>
                        <a:t>Order transmittal</a:t>
                      </a:r>
                    </a:p>
                  </a:txBody>
                  <a:tcPr/>
                </a:tc>
                <a:tc>
                  <a:txBody>
                    <a:bodyPr/>
                    <a:lstStyle/>
                    <a:p>
                      <a:pPr algn="ctr"/>
                      <a:r>
                        <a:rPr lang="en-US" sz="2000" dirty="0" smtClean="0">
                          <a:solidFill>
                            <a:srgbClr val="002060"/>
                          </a:solidFill>
                        </a:rPr>
                        <a:t>$1,000</a:t>
                      </a:r>
                      <a:endParaRPr lang="en-US" sz="2000" dirty="0">
                        <a:solidFill>
                          <a:srgbClr val="002060"/>
                        </a:solidFill>
                      </a:endParaRPr>
                    </a:p>
                  </a:txBody>
                  <a:tcPr/>
                </a:tc>
                <a:tc>
                  <a:txBody>
                    <a:bodyPr/>
                    <a:lstStyle/>
                    <a:p>
                      <a:pPr algn="ctr"/>
                      <a:r>
                        <a:rPr lang="en-US" sz="2000" dirty="0" smtClean="0">
                          <a:solidFill>
                            <a:srgbClr val="002060"/>
                          </a:solidFill>
                        </a:rPr>
                        <a:t>3 orders</a:t>
                      </a:r>
                      <a:endParaRPr lang="en-US" sz="2000" dirty="0">
                        <a:solidFill>
                          <a:srgbClr val="002060"/>
                        </a:solidFill>
                      </a:endParaRPr>
                    </a:p>
                  </a:txBody>
                  <a:tcPr/>
                </a:tc>
                <a:tc>
                  <a:txBody>
                    <a:bodyPr/>
                    <a:lstStyle/>
                    <a:p>
                      <a:pPr algn="ctr"/>
                      <a:r>
                        <a:rPr lang="en-US" sz="2000" dirty="0" smtClean="0">
                          <a:solidFill>
                            <a:srgbClr val="002060"/>
                          </a:solidFill>
                        </a:rPr>
                        <a:t>$300</a:t>
                      </a:r>
                      <a:endParaRPr lang="en-US" sz="2000" dirty="0">
                        <a:solidFill>
                          <a:srgbClr val="002060"/>
                        </a:solidFill>
                      </a:endParaRPr>
                    </a:p>
                  </a:txBody>
                  <a:tcPr/>
                </a:tc>
                <a:tc>
                  <a:txBody>
                    <a:bodyPr/>
                    <a:lstStyle/>
                    <a:p>
                      <a:pPr algn="ctr"/>
                      <a:r>
                        <a:rPr lang="en-US" sz="2000" dirty="0" smtClean="0">
                          <a:solidFill>
                            <a:srgbClr val="002060"/>
                          </a:solidFill>
                        </a:rPr>
                        <a:t>7 </a:t>
                      </a:r>
                      <a:r>
                        <a:rPr lang="en-US" sz="2000" dirty="0" smtClean="0">
                          <a:solidFill>
                            <a:srgbClr val="002060"/>
                          </a:solidFill>
                        </a:rPr>
                        <a:t>orders</a:t>
                      </a:r>
                      <a:endParaRPr lang="en-US" sz="2000" dirty="0">
                        <a:solidFill>
                          <a:srgbClr val="002060"/>
                        </a:solidFill>
                      </a:endParaRPr>
                    </a:p>
                  </a:txBody>
                  <a:tcPr/>
                </a:tc>
                <a:tc>
                  <a:txBody>
                    <a:bodyPr/>
                    <a:lstStyle/>
                    <a:p>
                      <a:pPr algn="ctr"/>
                      <a:r>
                        <a:rPr lang="en-US" sz="2000" dirty="0" smtClean="0">
                          <a:solidFill>
                            <a:srgbClr val="002060"/>
                          </a:solidFill>
                        </a:rPr>
                        <a:t>$700</a:t>
                      </a:r>
                      <a:endParaRPr lang="en-US" sz="2000" dirty="0">
                        <a:solidFill>
                          <a:srgbClr val="002060"/>
                        </a:solidFill>
                      </a:endParaRPr>
                    </a:p>
                  </a:txBody>
                  <a:tcPr/>
                </a:tc>
              </a:tr>
              <a:tr h="76200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2060"/>
                          </a:solidFill>
                        </a:rPr>
                        <a:t>Order processing</a:t>
                      </a:r>
                    </a:p>
                  </a:txBody>
                  <a:tcPr/>
                </a:tc>
                <a:tc>
                  <a:txBody>
                    <a:bodyPr/>
                    <a:lstStyle/>
                    <a:p>
                      <a:pPr algn="ctr"/>
                      <a:r>
                        <a:rPr lang="en-US" sz="2000" dirty="0" smtClean="0">
                          <a:solidFill>
                            <a:srgbClr val="002060"/>
                          </a:solidFill>
                        </a:rPr>
                        <a:t>$3,000</a:t>
                      </a:r>
                      <a:endParaRPr lang="en-US" sz="2000" dirty="0">
                        <a:solidFill>
                          <a:srgbClr val="002060"/>
                        </a:solidFill>
                      </a:endParaRPr>
                    </a:p>
                  </a:txBody>
                  <a:tcPr/>
                </a:tc>
                <a:tc>
                  <a:txBody>
                    <a:bodyPr/>
                    <a:lstStyle/>
                    <a:p>
                      <a:pPr algn="ctr"/>
                      <a:r>
                        <a:rPr lang="en-US" sz="2000" dirty="0" smtClean="0">
                          <a:solidFill>
                            <a:srgbClr val="002060"/>
                          </a:solidFill>
                        </a:rPr>
                        <a:t>4 activities</a:t>
                      </a:r>
                      <a:endParaRPr lang="en-US" sz="2000" dirty="0">
                        <a:solidFill>
                          <a:srgbClr val="002060"/>
                        </a:solidFill>
                      </a:endParaRPr>
                    </a:p>
                  </a:txBody>
                  <a:tcPr/>
                </a:tc>
                <a:tc>
                  <a:txBody>
                    <a:bodyPr/>
                    <a:lstStyle/>
                    <a:p>
                      <a:pPr algn="ctr"/>
                      <a:r>
                        <a:rPr lang="en-US" sz="2000" dirty="0" smtClean="0">
                          <a:solidFill>
                            <a:srgbClr val="002060"/>
                          </a:solidFill>
                        </a:rPr>
                        <a:t>$1,200</a:t>
                      </a:r>
                      <a:endParaRPr lang="en-US" sz="2000" dirty="0">
                        <a:solidFill>
                          <a:srgbClr val="002060"/>
                        </a:solidFill>
                      </a:endParaRPr>
                    </a:p>
                  </a:txBody>
                  <a:tcPr/>
                </a:tc>
                <a:tc>
                  <a:txBody>
                    <a:bodyPr/>
                    <a:lstStyle/>
                    <a:p>
                      <a:pPr algn="ctr"/>
                      <a:r>
                        <a:rPr lang="en-US" sz="2000" dirty="0" smtClean="0">
                          <a:solidFill>
                            <a:srgbClr val="002060"/>
                          </a:solidFill>
                        </a:rPr>
                        <a:t>6 </a:t>
                      </a:r>
                      <a:r>
                        <a:rPr lang="en-US" sz="2000" dirty="0" smtClean="0">
                          <a:solidFill>
                            <a:srgbClr val="002060"/>
                          </a:solidFill>
                        </a:rPr>
                        <a:t>activities</a:t>
                      </a:r>
                      <a:endParaRPr lang="en-US" sz="2000" dirty="0">
                        <a:solidFill>
                          <a:srgbClr val="002060"/>
                        </a:solidFill>
                      </a:endParaRPr>
                    </a:p>
                  </a:txBody>
                  <a:tcPr/>
                </a:tc>
                <a:tc>
                  <a:txBody>
                    <a:bodyPr/>
                    <a:lstStyle/>
                    <a:p>
                      <a:pPr algn="ctr"/>
                      <a:r>
                        <a:rPr lang="en-US" sz="2000" dirty="0" smtClean="0">
                          <a:solidFill>
                            <a:srgbClr val="002060"/>
                          </a:solidFill>
                        </a:rPr>
                        <a:t>$1,800</a:t>
                      </a:r>
                      <a:endParaRPr lang="en-US" sz="2000" dirty="0">
                        <a:solidFill>
                          <a:srgbClr val="002060"/>
                        </a:solidFill>
                      </a:endParaRPr>
                    </a:p>
                  </a:txBody>
                  <a:tcPr/>
                </a:tc>
              </a:tr>
              <a:tr h="659524">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2060"/>
                          </a:solidFill>
                        </a:rPr>
                        <a:t>Order picking &amp;assembly</a:t>
                      </a:r>
                    </a:p>
                  </a:txBody>
                  <a:tcPr/>
                </a:tc>
                <a:tc>
                  <a:txBody>
                    <a:bodyPr/>
                    <a:lstStyle/>
                    <a:p>
                      <a:pPr algn="ctr"/>
                      <a:r>
                        <a:rPr lang="en-US" sz="2000" dirty="0" smtClean="0">
                          <a:solidFill>
                            <a:srgbClr val="002060"/>
                          </a:solidFill>
                        </a:rPr>
                        <a:t>$12,000</a:t>
                      </a:r>
                      <a:endParaRPr lang="en-US" sz="2000" dirty="0">
                        <a:solidFill>
                          <a:srgbClr val="002060"/>
                        </a:solidFill>
                      </a:endParaRPr>
                    </a:p>
                  </a:txBody>
                  <a:tcPr/>
                </a:tc>
                <a:tc>
                  <a:txBody>
                    <a:bodyPr/>
                    <a:lstStyle/>
                    <a:p>
                      <a:pPr algn="ctr"/>
                      <a:r>
                        <a:rPr lang="en-US" sz="2000" dirty="0" smtClean="0">
                          <a:solidFill>
                            <a:srgbClr val="002060"/>
                          </a:solidFill>
                        </a:rPr>
                        <a:t>110 boxes</a:t>
                      </a:r>
                      <a:endParaRPr lang="en-US" sz="2000" dirty="0">
                        <a:solidFill>
                          <a:srgbClr val="002060"/>
                        </a:solidFill>
                      </a:endParaRPr>
                    </a:p>
                  </a:txBody>
                  <a:tcPr/>
                </a:tc>
                <a:tc>
                  <a:txBody>
                    <a:bodyPr/>
                    <a:lstStyle/>
                    <a:p>
                      <a:pPr algn="ctr"/>
                      <a:r>
                        <a:rPr lang="en-US" sz="2000" dirty="0" smtClean="0">
                          <a:solidFill>
                            <a:srgbClr val="002060"/>
                          </a:solidFill>
                        </a:rPr>
                        <a:t>$6,600</a:t>
                      </a:r>
                      <a:endParaRPr lang="en-US" sz="2000" dirty="0">
                        <a:solidFill>
                          <a:srgbClr val="002060"/>
                        </a:solidFill>
                      </a:endParaRPr>
                    </a:p>
                  </a:txBody>
                  <a:tcPr/>
                </a:tc>
                <a:tc>
                  <a:txBody>
                    <a:bodyPr/>
                    <a:lstStyle/>
                    <a:p>
                      <a:pPr algn="ctr"/>
                      <a:r>
                        <a:rPr lang="en-US" sz="2000" dirty="0" smtClean="0">
                          <a:solidFill>
                            <a:srgbClr val="002060"/>
                          </a:solidFill>
                        </a:rPr>
                        <a:t>90 </a:t>
                      </a:r>
                      <a:r>
                        <a:rPr lang="en-US" sz="2000" dirty="0" smtClean="0">
                          <a:solidFill>
                            <a:srgbClr val="002060"/>
                          </a:solidFill>
                        </a:rPr>
                        <a:t>boxes</a:t>
                      </a:r>
                      <a:endParaRPr lang="en-US" sz="2000" dirty="0">
                        <a:solidFill>
                          <a:srgbClr val="002060"/>
                        </a:solidFill>
                      </a:endParaRPr>
                    </a:p>
                  </a:txBody>
                  <a:tcPr/>
                </a:tc>
                <a:tc>
                  <a:txBody>
                    <a:bodyPr/>
                    <a:lstStyle/>
                    <a:p>
                      <a:pPr algn="ctr"/>
                      <a:r>
                        <a:rPr lang="en-US" sz="2000" dirty="0" smtClean="0">
                          <a:solidFill>
                            <a:srgbClr val="002060"/>
                          </a:solidFill>
                        </a:rPr>
                        <a:t>$5,400</a:t>
                      </a:r>
                      <a:endParaRPr lang="en-US" sz="2000" dirty="0">
                        <a:solidFill>
                          <a:srgbClr val="002060"/>
                        </a:solidFill>
                      </a:endParaRPr>
                    </a:p>
                  </a:txBody>
                  <a:tcPr/>
                </a:tc>
              </a:tr>
              <a:tr h="703764">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2060"/>
                          </a:solidFill>
                        </a:rPr>
                        <a:t>Order delivery</a:t>
                      </a:r>
                    </a:p>
                  </a:txBody>
                  <a:tcPr/>
                </a:tc>
                <a:tc>
                  <a:txBody>
                    <a:bodyPr/>
                    <a:lstStyle/>
                    <a:p>
                      <a:pPr algn="ctr"/>
                      <a:r>
                        <a:rPr lang="en-US" sz="2000" dirty="0" smtClean="0">
                          <a:solidFill>
                            <a:srgbClr val="002060"/>
                          </a:solidFill>
                        </a:rPr>
                        <a:t>$6,000</a:t>
                      </a:r>
                      <a:endParaRPr lang="en-US" sz="2000" dirty="0">
                        <a:solidFill>
                          <a:srgbClr val="002060"/>
                        </a:solidFill>
                      </a:endParaRPr>
                    </a:p>
                  </a:txBody>
                  <a:tcPr/>
                </a:tc>
                <a:tc>
                  <a:txBody>
                    <a:bodyPr/>
                    <a:lstStyle/>
                    <a:p>
                      <a:pPr algn="ctr"/>
                      <a:r>
                        <a:rPr lang="en-US" sz="2000" dirty="0" smtClean="0">
                          <a:solidFill>
                            <a:srgbClr val="002060"/>
                          </a:solidFill>
                        </a:rPr>
                        <a:t>30 locations</a:t>
                      </a:r>
                      <a:endParaRPr lang="en-US" sz="2000" dirty="0">
                        <a:solidFill>
                          <a:srgbClr val="002060"/>
                        </a:solidFill>
                      </a:endParaRPr>
                    </a:p>
                  </a:txBody>
                  <a:tcPr/>
                </a:tc>
                <a:tc>
                  <a:txBody>
                    <a:bodyPr/>
                    <a:lstStyle/>
                    <a:p>
                      <a:pPr algn="ctr"/>
                      <a:r>
                        <a:rPr lang="en-US" sz="2000" dirty="0" smtClean="0">
                          <a:solidFill>
                            <a:srgbClr val="002060"/>
                          </a:solidFill>
                        </a:rPr>
                        <a:t>$4,500</a:t>
                      </a:r>
                      <a:endParaRPr lang="en-US" sz="2000" dirty="0">
                        <a:solidFill>
                          <a:srgbClr val="002060"/>
                        </a:solidFill>
                      </a:endParaRPr>
                    </a:p>
                  </a:txBody>
                  <a:tcPr/>
                </a:tc>
                <a:tc>
                  <a:txBody>
                    <a:bodyPr/>
                    <a:lstStyle/>
                    <a:p>
                      <a:pPr algn="ctr"/>
                      <a:r>
                        <a:rPr lang="en-US" sz="2000" dirty="0" smtClean="0">
                          <a:solidFill>
                            <a:srgbClr val="002060"/>
                          </a:solidFill>
                        </a:rPr>
                        <a:t>10 </a:t>
                      </a:r>
                      <a:r>
                        <a:rPr lang="en-US" sz="2000" dirty="0" smtClean="0">
                          <a:solidFill>
                            <a:srgbClr val="002060"/>
                          </a:solidFill>
                        </a:rPr>
                        <a:t>locations</a:t>
                      </a:r>
                      <a:endParaRPr lang="en-US" sz="2000" dirty="0">
                        <a:solidFill>
                          <a:srgbClr val="002060"/>
                        </a:solidFill>
                      </a:endParaRPr>
                    </a:p>
                  </a:txBody>
                  <a:tcPr/>
                </a:tc>
                <a:tc>
                  <a:txBody>
                    <a:bodyPr/>
                    <a:lstStyle/>
                    <a:p>
                      <a:pPr algn="ctr"/>
                      <a:r>
                        <a:rPr lang="en-US" sz="2000" dirty="0" smtClean="0">
                          <a:solidFill>
                            <a:srgbClr val="002060"/>
                          </a:solidFill>
                        </a:rPr>
                        <a:t>$1,500</a:t>
                      </a:r>
                      <a:endParaRPr lang="en-US" sz="2000" dirty="0">
                        <a:solidFill>
                          <a:srgbClr val="002060"/>
                        </a:solidFill>
                      </a:endParaRPr>
                    </a:p>
                  </a:txBody>
                  <a:tcPr/>
                </a:tc>
              </a:tr>
              <a:tr h="703764">
                <a:tc>
                  <a:txBody>
                    <a:bodyPr/>
                    <a:lstStyle/>
                    <a:p>
                      <a:r>
                        <a:rPr lang="en-US" sz="2000" b="1" dirty="0" smtClean="0">
                          <a:solidFill>
                            <a:srgbClr val="002060"/>
                          </a:solidFill>
                        </a:rPr>
                        <a:t>Total</a:t>
                      </a:r>
                      <a:endParaRPr lang="en-US" sz="2000" b="1" dirty="0">
                        <a:solidFill>
                          <a:srgbClr val="002060"/>
                        </a:solidFill>
                      </a:endParaRPr>
                    </a:p>
                  </a:txBody>
                  <a:tcPr/>
                </a:tc>
                <a:tc>
                  <a:txBody>
                    <a:bodyPr/>
                    <a:lstStyle/>
                    <a:p>
                      <a:pPr algn="ctr"/>
                      <a:r>
                        <a:rPr lang="en-US" sz="2000" dirty="0" smtClean="0">
                          <a:solidFill>
                            <a:srgbClr val="002060"/>
                          </a:solidFill>
                        </a:rPr>
                        <a:t>$22,000</a:t>
                      </a:r>
                      <a:endParaRPr lang="en-US" sz="2000" dirty="0">
                        <a:solidFill>
                          <a:srgbClr val="002060"/>
                        </a:solidFill>
                      </a:endParaRPr>
                    </a:p>
                  </a:txBody>
                  <a:tcPr/>
                </a:tc>
                <a:tc>
                  <a:txBody>
                    <a:bodyPr/>
                    <a:lstStyle/>
                    <a:p>
                      <a:pPr algn="ctr"/>
                      <a:endParaRPr lang="en-US" sz="2000" dirty="0">
                        <a:solidFill>
                          <a:srgbClr val="002060"/>
                        </a:solidFill>
                      </a:endParaRPr>
                    </a:p>
                  </a:txBody>
                  <a:tcPr/>
                </a:tc>
                <a:tc>
                  <a:txBody>
                    <a:bodyPr/>
                    <a:lstStyle/>
                    <a:p>
                      <a:pPr algn="ctr"/>
                      <a:r>
                        <a:rPr lang="en-US" sz="2000" dirty="0" smtClean="0">
                          <a:solidFill>
                            <a:srgbClr val="002060"/>
                          </a:solidFill>
                        </a:rPr>
                        <a:t>$12,600</a:t>
                      </a:r>
                      <a:endParaRPr lang="en-US" sz="2000" dirty="0">
                        <a:solidFill>
                          <a:srgbClr val="002060"/>
                        </a:solidFill>
                      </a:endParaRPr>
                    </a:p>
                  </a:txBody>
                  <a:tcPr/>
                </a:tc>
                <a:tc>
                  <a:txBody>
                    <a:bodyPr/>
                    <a:lstStyle/>
                    <a:p>
                      <a:pPr algn="ctr"/>
                      <a:endParaRPr lang="en-US" sz="2000" dirty="0">
                        <a:solidFill>
                          <a:srgbClr val="002060"/>
                        </a:solidFill>
                      </a:endParaRPr>
                    </a:p>
                  </a:txBody>
                  <a:tcPr/>
                </a:tc>
                <a:tc>
                  <a:txBody>
                    <a:bodyPr/>
                    <a:lstStyle/>
                    <a:p>
                      <a:pPr algn="ctr"/>
                      <a:r>
                        <a:rPr lang="en-US" sz="2000" dirty="0" smtClean="0">
                          <a:solidFill>
                            <a:srgbClr val="002060"/>
                          </a:solidFill>
                        </a:rPr>
                        <a:t>$9,400</a:t>
                      </a:r>
                      <a:endParaRPr lang="en-US" sz="2000" dirty="0">
                        <a:solidFill>
                          <a:srgbClr val="002060"/>
                        </a:solidFill>
                      </a:endParaRPr>
                    </a:p>
                  </a:txBody>
                  <a:tcPr/>
                </a:tc>
              </a:tr>
            </a:tbl>
          </a:graphicData>
        </a:graphic>
      </p:graphicFrame>
    </p:spTree>
    <p:extLst>
      <p:ext uri="{BB962C8B-B14F-4D97-AF65-F5344CB8AC3E}">
        <p14:creationId xmlns:p14="http://schemas.microsoft.com/office/powerpoint/2010/main" val="1999509947"/>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685800" y="2133600"/>
            <a:ext cx="8153400" cy="457200"/>
          </a:xfrm>
        </p:spPr>
        <p:txBody>
          <a:bodyPr/>
          <a:lstStyle/>
          <a:p>
            <a:pPr eaLnBrk="1" hangingPunct="1">
              <a:lnSpc>
                <a:spcPct val="90000"/>
              </a:lnSpc>
              <a:spcBef>
                <a:spcPts val="0"/>
              </a:spcBef>
            </a:pPr>
            <a:r>
              <a:rPr lang="en-US" sz="2400" dirty="0" smtClean="0"/>
              <a:t>Located St. Louis, Missouri</a:t>
            </a:r>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35</a:t>
            </a:fld>
            <a:endParaRPr lang="en-US" smtClean="0"/>
          </a:p>
        </p:txBody>
      </p:sp>
      <p:sp>
        <p:nvSpPr>
          <p:cNvPr id="27655" name="Text Box 5"/>
          <p:cNvSpPr txBox="1">
            <a:spLocks noChangeArrowheads="1"/>
          </p:cNvSpPr>
          <p:nvPr/>
        </p:nvSpPr>
        <p:spPr bwMode="auto">
          <a:xfrm>
            <a:off x="228600" y="1600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Company Facts:</a:t>
            </a:r>
            <a:endParaRPr lang="en-US" b="1" dirty="0">
              <a:solidFill>
                <a:schemeClr val="accent6"/>
              </a:solidFill>
              <a:latin typeface="Arial" charset="0"/>
              <a:cs typeface="Arial" charset="0"/>
            </a:endParaRPr>
          </a:p>
        </p:txBody>
      </p:sp>
      <p:sp>
        <p:nvSpPr>
          <p:cNvPr id="10" name="Text Box 5"/>
          <p:cNvSpPr txBox="1">
            <a:spLocks noChangeArrowheads="1"/>
          </p:cNvSpPr>
          <p:nvPr/>
        </p:nvSpPr>
        <p:spPr bwMode="auto">
          <a:xfrm>
            <a:off x="228600" y="25908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Product Facts:</a:t>
            </a:r>
            <a:endParaRPr lang="en-US" b="1" dirty="0">
              <a:solidFill>
                <a:schemeClr val="accent6"/>
              </a:solidFill>
              <a:latin typeface="Arial" charset="0"/>
              <a:cs typeface="Arial" charset="0"/>
            </a:endParaRPr>
          </a:p>
        </p:txBody>
      </p:sp>
      <p:sp>
        <p:nvSpPr>
          <p:cNvPr id="11" name="Text Box 5"/>
          <p:cNvSpPr txBox="1">
            <a:spLocks noChangeArrowheads="1"/>
          </p:cNvSpPr>
          <p:nvPr/>
        </p:nvSpPr>
        <p:spPr bwMode="auto">
          <a:xfrm>
            <a:off x="304800" y="41910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Distribution Channels:</a:t>
            </a:r>
            <a:endParaRPr lang="en-US" b="1" dirty="0">
              <a:solidFill>
                <a:schemeClr val="accent6"/>
              </a:solidFill>
              <a:latin typeface="Arial" charset="0"/>
              <a:cs typeface="Arial" charset="0"/>
            </a:endParaRPr>
          </a:p>
        </p:txBody>
      </p:sp>
      <p:sp>
        <p:nvSpPr>
          <p:cNvPr id="12" name="Rectangle 3"/>
          <p:cNvSpPr>
            <a:spLocks noGrp="1" noChangeArrowheads="1"/>
          </p:cNvSpPr>
          <p:nvPr>
            <p:ph sz="half" idx="1"/>
          </p:nvPr>
        </p:nvSpPr>
        <p:spPr>
          <a:xfrm>
            <a:off x="685800" y="4648200"/>
            <a:ext cx="8305800" cy="1143000"/>
          </a:xfrm>
        </p:spPr>
        <p:txBody>
          <a:bodyPr/>
          <a:lstStyle/>
          <a:p>
            <a:pPr eaLnBrk="1" hangingPunct="1">
              <a:lnSpc>
                <a:spcPct val="90000"/>
              </a:lnSpc>
            </a:pPr>
            <a:r>
              <a:rPr lang="en-US" sz="2400" dirty="0" smtClean="0"/>
              <a:t>Retailer: no inventory</a:t>
            </a:r>
          </a:p>
          <a:p>
            <a:pPr eaLnBrk="1" hangingPunct="1">
              <a:lnSpc>
                <a:spcPct val="90000"/>
              </a:lnSpc>
            </a:pPr>
            <a:r>
              <a:rPr lang="en-US" sz="2400" dirty="0" smtClean="0"/>
              <a:t>Dealers (Factory Distributors): carry all 47 items (5 each) </a:t>
            </a:r>
          </a:p>
        </p:txBody>
      </p:sp>
      <p:sp>
        <p:nvSpPr>
          <p:cNvPr id="14" name="Rectangle 2"/>
          <p:cNvSpPr>
            <a:spLocks noGrp="1" noChangeArrowheads="1"/>
          </p:cNvSpPr>
          <p:nvPr>
            <p:ph type="title"/>
          </p:nvPr>
        </p:nvSpPr>
        <p:spPr>
          <a:xfrm>
            <a:off x="1219200" y="274638"/>
            <a:ext cx="7467600" cy="1020762"/>
          </a:xfrm>
        </p:spPr>
        <p:txBody>
          <a:bodyPr/>
          <a:lstStyle/>
          <a:p>
            <a:r>
              <a:rPr lang="en-US" sz="4000" dirty="0" smtClean="0"/>
              <a:t>Case </a:t>
            </a:r>
            <a:r>
              <a:rPr lang="en-US" sz="4000" dirty="0" smtClean="0"/>
              <a:t>7-1 </a:t>
            </a:r>
            <a:r>
              <a:rPr lang="en-US" sz="4000" dirty="0" smtClean="0"/>
              <a:t>Handy Andy, Inc.</a:t>
            </a:r>
            <a:endParaRPr lang="en-US" sz="4000" dirty="0"/>
          </a:p>
        </p:txBody>
      </p:sp>
      <p:sp>
        <p:nvSpPr>
          <p:cNvPr id="13" name="Rectangle 3"/>
          <p:cNvSpPr>
            <a:spLocks noGrp="1" noChangeArrowheads="1"/>
          </p:cNvSpPr>
          <p:nvPr>
            <p:ph sz="half" idx="1"/>
          </p:nvPr>
        </p:nvSpPr>
        <p:spPr>
          <a:xfrm>
            <a:off x="685800" y="2971800"/>
            <a:ext cx="8153400" cy="1219200"/>
          </a:xfrm>
        </p:spPr>
        <p:txBody>
          <a:bodyPr/>
          <a:lstStyle/>
          <a:p>
            <a:pPr eaLnBrk="1" hangingPunct="1">
              <a:lnSpc>
                <a:spcPct val="90000"/>
              </a:lnSpc>
            </a:pPr>
            <a:r>
              <a:rPr lang="en-US" sz="2400" dirty="0" smtClean="0"/>
              <a:t>Garbage compactors</a:t>
            </a:r>
          </a:p>
          <a:p>
            <a:pPr eaLnBrk="1" hangingPunct="1">
              <a:lnSpc>
                <a:spcPct val="90000"/>
              </a:lnSpc>
            </a:pPr>
            <a:r>
              <a:rPr lang="en-US" sz="2400" dirty="0" smtClean="0"/>
              <a:t>Standard Model: 5 colors, 3 trims (15), $310~350</a:t>
            </a:r>
          </a:p>
          <a:p>
            <a:pPr eaLnBrk="1" hangingPunct="1">
              <a:lnSpc>
                <a:spcPct val="90000"/>
              </a:lnSpc>
            </a:pPr>
            <a:r>
              <a:rPr lang="en-US" sz="2400" dirty="0" smtClean="0"/>
              <a:t>Deluxe Model: 8 colors, 4 trims (32), $390~450</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36</a:t>
            </a:fld>
            <a:endParaRPr lang="en-US" smtClean="0"/>
          </a:p>
        </p:txBody>
      </p:sp>
      <p:sp>
        <p:nvSpPr>
          <p:cNvPr id="10" name="Rectangle 3"/>
          <p:cNvSpPr>
            <a:spLocks noGrp="1" noChangeArrowheads="1"/>
          </p:cNvSpPr>
          <p:nvPr>
            <p:ph sz="half" idx="1"/>
          </p:nvPr>
        </p:nvSpPr>
        <p:spPr>
          <a:xfrm>
            <a:off x="381000" y="2057400"/>
            <a:ext cx="8305800" cy="4114800"/>
          </a:xfrm>
        </p:spPr>
        <p:txBody>
          <a:bodyPr/>
          <a:lstStyle/>
          <a:p>
            <a:pPr eaLnBrk="1" hangingPunct="1">
              <a:lnSpc>
                <a:spcPct val="90000"/>
              </a:lnSpc>
            </a:pPr>
            <a:r>
              <a:rPr lang="en-US" sz="2200" dirty="0" smtClean="0"/>
              <a:t>#1: Is this a customer service problem? Why or why not?</a:t>
            </a:r>
          </a:p>
          <a:p>
            <a:pPr eaLnBrk="1" hangingPunct="1">
              <a:lnSpc>
                <a:spcPct val="90000"/>
              </a:lnSpc>
            </a:pPr>
            <a:r>
              <a:rPr lang="en-US" sz="2200" dirty="0" smtClean="0"/>
              <a:t>#2: Marketing channels are the arrangement of intermediaries (wholesalers, retailers, and the like) that the firm uses to achieve its marketing objectives. Is the problem discussed in Handy Andy’s marketing channels? Why or why not?</a:t>
            </a:r>
          </a:p>
          <a:p>
            <a:pPr eaLnBrk="1" hangingPunct="1">
              <a:lnSpc>
                <a:spcPct val="90000"/>
              </a:lnSpc>
            </a:pPr>
            <a:r>
              <a:rPr lang="en-US" sz="2200" dirty="0" smtClean="0"/>
              <a:t>#3: Logistics channels handle the physical flow of goods or service. Is the problem discussed in Handy Andy’s logistics channel? Why or why not?</a:t>
            </a:r>
          </a:p>
        </p:txBody>
      </p:sp>
      <p:sp>
        <p:nvSpPr>
          <p:cNvPr id="13" name="Text Box 5"/>
          <p:cNvSpPr txBox="1">
            <a:spLocks noChangeArrowheads="1"/>
          </p:cNvSpPr>
          <p:nvPr/>
        </p:nvSpPr>
        <p:spPr bwMode="auto">
          <a:xfrm>
            <a:off x="228600" y="1600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Discussions:</a:t>
            </a:r>
            <a:endParaRPr lang="en-US" b="1" dirty="0">
              <a:solidFill>
                <a:schemeClr val="accent6"/>
              </a:solidFill>
              <a:latin typeface="Arial" charset="0"/>
              <a:cs typeface="Arial" charset="0"/>
            </a:endParaRPr>
          </a:p>
        </p:txBody>
      </p:sp>
      <p:sp>
        <p:nvSpPr>
          <p:cNvPr id="8" name="Rectangle 2"/>
          <p:cNvSpPr>
            <a:spLocks noGrp="1" noChangeArrowheads="1"/>
          </p:cNvSpPr>
          <p:nvPr>
            <p:ph type="title"/>
          </p:nvPr>
        </p:nvSpPr>
        <p:spPr>
          <a:xfrm>
            <a:off x="1219200" y="274638"/>
            <a:ext cx="7467600" cy="1020762"/>
          </a:xfrm>
        </p:spPr>
        <p:txBody>
          <a:bodyPr/>
          <a:lstStyle/>
          <a:p>
            <a:r>
              <a:rPr lang="en-US" sz="4000" dirty="0" smtClean="0"/>
              <a:t>Case </a:t>
            </a:r>
            <a:r>
              <a:rPr lang="en-US" sz="4000" dirty="0" smtClean="0"/>
              <a:t>7-1 </a:t>
            </a:r>
            <a:r>
              <a:rPr lang="en-US" sz="4000" dirty="0" smtClean="0"/>
              <a:t>Handy Andy, Inc.</a:t>
            </a:r>
            <a:endParaRPr lang="en-US" sz="40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a:xfrm>
            <a:off x="1219200" y="152400"/>
            <a:ext cx="7696200" cy="1143000"/>
          </a:xfrm>
        </p:spPr>
        <p:txBody>
          <a:bodyPr/>
          <a:lstStyle/>
          <a:p>
            <a:r>
              <a:rPr lang="en-US" sz="3200" dirty="0" smtClean="0"/>
              <a:t>Demand Management, Order </a:t>
            </a:r>
            <a:r>
              <a:rPr lang="en-US" sz="3200" dirty="0"/>
              <a:t>Management and Customer </a:t>
            </a:r>
            <a:r>
              <a:rPr lang="en-US" sz="3200" dirty="0" smtClean="0"/>
              <a:t>Service</a:t>
            </a:r>
            <a:br>
              <a:rPr lang="en-US" sz="3200" dirty="0" smtClean="0"/>
            </a:br>
            <a:r>
              <a:rPr lang="en-US" sz="3200" dirty="0" smtClean="0"/>
              <a:t>Key Terms</a:t>
            </a:r>
            <a:endParaRPr lang="en-US" sz="3200" dirty="0"/>
          </a:p>
        </p:txBody>
      </p:sp>
      <p:sp>
        <p:nvSpPr>
          <p:cNvPr id="577539" name="Rectangle 3"/>
          <p:cNvSpPr>
            <a:spLocks noGrp="1" noChangeArrowheads="1"/>
          </p:cNvSpPr>
          <p:nvPr>
            <p:ph sz="half" idx="1"/>
          </p:nvPr>
        </p:nvSpPr>
        <p:spPr>
          <a:xfrm>
            <a:off x="0" y="1600200"/>
            <a:ext cx="4800600" cy="4411662"/>
          </a:xfrm>
        </p:spPr>
        <p:txBody>
          <a:bodyPr/>
          <a:lstStyle/>
          <a:p>
            <a:pPr lvl="1"/>
            <a:r>
              <a:rPr lang="en-US" sz="2800" dirty="0"/>
              <a:t>Order delivery</a:t>
            </a:r>
          </a:p>
          <a:p>
            <a:pPr lvl="1"/>
            <a:r>
              <a:rPr lang="en-US" sz="2800" dirty="0"/>
              <a:t>Order fill rate</a:t>
            </a:r>
          </a:p>
          <a:p>
            <a:pPr lvl="1"/>
            <a:r>
              <a:rPr lang="en-US" sz="2800" dirty="0"/>
              <a:t>Order management</a:t>
            </a:r>
          </a:p>
          <a:p>
            <a:pPr lvl="1"/>
            <a:r>
              <a:rPr lang="en-US" sz="2800" dirty="0"/>
              <a:t>Order picking and assembly</a:t>
            </a:r>
          </a:p>
          <a:p>
            <a:pPr lvl="1"/>
            <a:r>
              <a:rPr lang="en-US" sz="2800" dirty="0"/>
              <a:t>Order processing</a:t>
            </a:r>
          </a:p>
          <a:p>
            <a:pPr lvl="1"/>
            <a:r>
              <a:rPr lang="en-US" sz="2800" dirty="0"/>
              <a:t>Order to cash cycle</a:t>
            </a:r>
          </a:p>
          <a:p>
            <a:pPr lvl="1"/>
            <a:r>
              <a:rPr lang="en-US" sz="2800" dirty="0"/>
              <a:t>Order </a:t>
            </a:r>
            <a:r>
              <a:rPr lang="en-US" sz="2800" dirty="0" smtClean="0"/>
              <a:t>transmittal</a:t>
            </a:r>
            <a:endParaRPr lang="en-US" sz="2800" dirty="0" smtClean="0"/>
          </a:p>
          <a:p>
            <a:pPr lvl="1">
              <a:buFontTx/>
              <a:buNone/>
            </a:pPr>
            <a:endParaRPr lang="en-US" sz="2900" b="1" dirty="0"/>
          </a:p>
        </p:txBody>
      </p:sp>
      <p:sp>
        <p:nvSpPr>
          <p:cNvPr id="577540" name="Rectangle 4"/>
          <p:cNvSpPr>
            <a:spLocks noGrp="1" noChangeArrowheads="1"/>
          </p:cNvSpPr>
          <p:nvPr>
            <p:ph sz="half" idx="2"/>
          </p:nvPr>
        </p:nvSpPr>
        <p:spPr>
          <a:xfrm>
            <a:off x="4495800" y="1600200"/>
            <a:ext cx="4648200" cy="4648200"/>
          </a:xfrm>
        </p:spPr>
        <p:txBody>
          <a:bodyPr/>
          <a:lstStyle/>
          <a:p>
            <a:pPr lvl="1">
              <a:lnSpc>
                <a:spcPct val="90000"/>
              </a:lnSpc>
            </a:pPr>
            <a:r>
              <a:rPr lang="en-US" sz="2800" dirty="0"/>
              <a:t>Order triage</a:t>
            </a:r>
          </a:p>
          <a:p>
            <a:pPr lvl="1">
              <a:lnSpc>
                <a:spcPct val="90000"/>
              </a:lnSpc>
            </a:pPr>
            <a:r>
              <a:rPr lang="en-US" sz="2800" dirty="0"/>
              <a:t>Pick-to-light technology</a:t>
            </a:r>
          </a:p>
          <a:p>
            <a:pPr lvl="1">
              <a:lnSpc>
                <a:spcPct val="90000"/>
              </a:lnSpc>
            </a:pPr>
            <a:r>
              <a:rPr lang="en-US" sz="2800" dirty="0"/>
              <a:t>Service recovery</a:t>
            </a:r>
          </a:p>
          <a:p>
            <a:pPr lvl="1">
              <a:lnSpc>
                <a:spcPct val="90000"/>
              </a:lnSpc>
            </a:pPr>
            <a:r>
              <a:rPr lang="en-US" sz="2800" dirty="0"/>
              <a:t>Time series forecasting</a:t>
            </a:r>
          </a:p>
          <a:p>
            <a:pPr lvl="1">
              <a:lnSpc>
                <a:spcPct val="90000"/>
              </a:lnSpc>
            </a:pPr>
            <a:r>
              <a:rPr lang="en-US" sz="2800" dirty="0"/>
              <a:t>Voice-based order picking</a:t>
            </a:r>
          </a:p>
        </p:txBody>
      </p:sp>
      <p:sp>
        <p:nvSpPr>
          <p:cNvPr id="7" name="Slide Number Placeholder 6"/>
          <p:cNvSpPr>
            <a:spLocks noGrp="1"/>
          </p:cNvSpPr>
          <p:nvPr>
            <p:ph type="sldNum" sz="quarter" idx="11"/>
          </p:nvPr>
        </p:nvSpPr>
        <p:spPr/>
        <p:txBody>
          <a:bodyPr/>
          <a:lstStyle/>
          <a:p>
            <a:r>
              <a:rPr lang="en-US"/>
              <a:t>4-</a:t>
            </a:r>
            <a:fld id="{064057FE-74CB-4DB5-A502-F0555F3AC0AB}" type="slidenum">
              <a:rPr lang="en-US"/>
              <a:pPr/>
              <a:t>4</a:t>
            </a:fld>
            <a:endParaRPr lang="en-US"/>
          </a:p>
        </p:txBody>
      </p:sp>
      <p:sp>
        <p:nvSpPr>
          <p:cNvPr id="577541" name="Text Box 5"/>
          <p:cNvSpPr txBox="1">
            <a:spLocks noChangeArrowheads="1"/>
          </p:cNvSpPr>
          <p:nvPr/>
        </p:nvSpPr>
        <p:spPr bwMode="auto">
          <a:xfrm>
            <a:off x="7620000" y="6400800"/>
            <a:ext cx="838200" cy="274638"/>
          </a:xfrm>
          <a:prstGeom prst="rect">
            <a:avLst/>
          </a:prstGeom>
          <a:noFill/>
          <a:ln w="12700">
            <a:noFill/>
            <a:miter lim="800000"/>
            <a:headEnd type="none" w="sm" len="sm"/>
            <a:tailEnd type="none" w="sm" len="sm"/>
          </a:ln>
          <a:effectLst/>
        </p:spPr>
        <p:txBody>
          <a:bodyPr>
            <a:spAutoFit/>
          </a:bodyPr>
          <a:lstStyle/>
          <a:p>
            <a:pPr>
              <a:spcBef>
                <a:spcPct val="50000"/>
              </a:spcBef>
            </a:pPr>
            <a:endParaRPr lang="en-US" sz="1200"/>
          </a:p>
        </p:txBody>
      </p:sp>
    </p:spTree>
    <p:extLst>
      <p:ext uri="{BB962C8B-B14F-4D97-AF65-F5344CB8AC3E}">
        <p14:creationId xmlns:p14="http://schemas.microsoft.com/office/powerpoint/2010/main" val="26584886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p:txBody>
          <a:bodyPr/>
          <a:lstStyle/>
          <a:p>
            <a:r>
              <a:rPr lang="en-US" sz="4000" dirty="0" smtClean="0"/>
              <a:t>Demand </a:t>
            </a:r>
            <a:r>
              <a:rPr lang="en-US" sz="4000" dirty="0"/>
              <a:t>Management</a:t>
            </a:r>
          </a:p>
        </p:txBody>
      </p:sp>
      <p:sp>
        <p:nvSpPr>
          <p:cNvPr id="579587" name="Rectangle 3"/>
          <p:cNvSpPr>
            <a:spLocks noGrp="1" noChangeArrowheads="1"/>
          </p:cNvSpPr>
          <p:nvPr>
            <p:ph idx="1"/>
          </p:nvPr>
        </p:nvSpPr>
        <p:spPr>
          <a:xfrm>
            <a:off x="381000" y="1676400"/>
            <a:ext cx="8458200" cy="4411663"/>
          </a:xfrm>
        </p:spPr>
        <p:txBody>
          <a:bodyPr/>
          <a:lstStyle/>
          <a:p>
            <a:r>
              <a:rPr lang="en-US" sz="2800" dirty="0" smtClean="0"/>
              <a:t>Demand management can be defined as “the creation across the supply chain and its markets of a coordinated flow of demand.”</a:t>
            </a:r>
          </a:p>
          <a:p>
            <a:r>
              <a:rPr lang="en-US" sz="1600" dirty="0" smtClean="0"/>
              <a:t>Source:  John T. </a:t>
            </a:r>
            <a:r>
              <a:rPr lang="en-US" sz="1600" dirty="0" err="1" smtClean="0"/>
              <a:t>Mentzer</a:t>
            </a:r>
            <a:r>
              <a:rPr lang="en-US" sz="1600" dirty="0" smtClean="0"/>
              <a:t>, “A Telling Fortune”, Industrial Engineer, April 2006, 42-47.</a:t>
            </a:r>
          </a:p>
          <a:p>
            <a:r>
              <a:rPr lang="en-US" sz="2800" dirty="0" smtClean="0"/>
              <a:t>Demand </a:t>
            </a:r>
            <a:r>
              <a:rPr lang="en-US" sz="2800" dirty="0" smtClean="0"/>
              <a:t> (sales) Forecast</a:t>
            </a:r>
            <a:endParaRPr lang="en-US" sz="2800" dirty="0" smtClean="0"/>
          </a:p>
          <a:p>
            <a:pPr lvl="1"/>
            <a:r>
              <a:rPr lang="en-US" sz="2400" dirty="0"/>
              <a:t>Refers to an effort to project future demand</a:t>
            </a:r>
          </a:p>
          <a:p>
            <a:pPr lvl="1"/>
            <a:r>
              <a:rPr lang="en-US" sz="2400" dirty="0"/>
              <a:t>Is a key component in demand management</a:t>
            </a:r>
          </a:p>
          <a:p>
            <a:pPr lvl="1"/>
            <a:r>
              <a:rPr lang="en-US" sz="2400" dirty="0"/>
              <a:t>Is helpful in make-to-stock situations</a:t>
            </a:r>
          </a:p>
          <a:p>
            <a:pPr lvl="1"/>
            <a:r>
              <a:rPr lang="en-US" sz="2400" dirty="0"/>
              <a:t>Is helpful in make-to-order situations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p:txBody>
          <a:bodyPr/>
          <a:lstStyle/>
          <a:p>
            <a:r>
              <a:rPr lang="en-US" sz="4000" dirty="0" smtClean="0"/>
              <a:t>Demand Forecasting Models</a:t>
            </a:r>
            <a:endParaRPr lang="en-US" sz="4000" dirty="0"/>
          </a:p>
        </p:txBody>
      </p:sp>
      <p:sp>
        <p:nvSpPr>
          <p:cNvPr id="579587" name="Rectangle 3"/>
          <p:cNvSpPr>
            <a:spLocks noGrp="1" noChangeArrowheads="1"/>
          </p:cNvSpPr>
          <p:nvPr>
            <p:ph idx="1"/>
          </p:nvPr>
        </p:nvSpPr>
        <p:spPr>
          <a:xfrm>
            <a:off x="381000" y="1676400"/>
            <a:ext cx="8458200" cy="4411663"/>
          </a:xfrm>
        </p:spPr>
        <p:txBody>
          <a:bodyPr/>
          <a:lstStyle/>
          <a:p>
            <a:r>
              <a:rPr lang="en-US" sz="2800" dirty="0" smtClean="0"/>
              <a:t>Judgmental Forecasting</a:t>
            </a:r>
          </a:p>
          <a:p>
            <a:pPr lvl="1"/>
            <a:r>
              <a:rPr lang="en-US" sz="2400" dirty="0" smtClean="0"/>
              <a:t>Surveys</a:t>
            </a:r>
          </a:p>
          <a:p>
            <a:pPr lvl="1"/>
            <a:r>
              <a:rPr lang="en-US" sz="2400" dirty="0" smtClean="0"/>
              <a:t>Analog techniques</a:t>
            </a:r>
          </a:p>
          <a:p>
            <a:pPr lvl="1"/>
            <a:r>
              <a:rPr lang="en-US" sz="2400" dirty="0" smtClean="0"/>
              <a:t>Delphi method</a:t>
            </a:r>
          </a:p>
          <a:p>
            <a:r>
              <a:rPr lang="en-US" sz="2800" dirty="0" smtClean="0"/>
              <a:t>Time Series Forecasting</a:t>
            </a:r>
          </a:p>
          <a:p>
            <a:r>
              <a:rPr lang="en-US" sz="2800" dirty="0" smtClean="0"/>
              <a:t>Cause-and-Effect (Associative) Forecasting</a:t>
            </a:r>
          </a:p>
          <a:p>
            <a:pPr lvl="1"/>
            <a:r>
              <a:rPr lang="en-US" sz="2400" dirty="0" smtClean="0"/>
              <a:t>Simple Regression</a:t>
            </a:r>
          </a:p>
          <a:p>
            <a:pPr lvl="1"/>
            <a:r>
              <a:rPr lang="en-US" sz="2400" dirty="0" smtClean="0"/>
              <a:t>Multiple Regression</a:t>
            </a:r>
            <a:endParaRPr lang="en-US" sz="2400"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05B97A3A-3879-4BB6-92C1-9655C36F1104}" type="slidenum">
              <a:rPr lang="en-US"/>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p:txBody>
          <a:bodyPr/>
          <a:lstStyle/>
          <a:p>
            <a:r>
              <a:rPr lang="en-US" sz="4000" dirty="0" smtClean="0"/>
              <a:t>Demand Forecasting Issues</a:t>
            </a:r>
            <a:endParaRPr lang="en-US" sz="4000" dirty="0"/>
          </a:p>
        </p:txBody>
      </p:sp>
      <p:sp>
        <p:nvSpPr>
          <p:cNvPr id="579587" name="Rectangle 3"/>
          <p:cNvSpPr>
            <a:spLocks noGrp="1" noChangeArrowheads="1"/>
          </p:cNvSpPr>
          <p:nvPr>
            <p:ph idx="1"/>
          </p:nvPr>
        </p:nvSpPr>
        <p:spPr>
          <a:xfrm>
            <a:off x="381000" y="1676400"/>
            <a:ext cx="8458200" cy="4411663"/>
          </a:xfrm>
        </p:spPr>
        <p:txBody>
          <a:bodyPr/>
          <a:lstStyle/>
          <a:p>
            <a:r>
              <a:rPr lang="en-US" sz="2800" dirty="0" smtClean="0"/>
              <a:t>Factors in Selecting </a:t>
            </a:r>
            <a:r>
              <a:rPr lang="en-US" sz="2800" dirty="0" smtClean="0"/>
              <a:t>Forecasting Techniques</a:t>
            </a:r>
          </a:p>
          <a:p>
            <a:pPr lvl="1"/>
            <a:r>
              <a:rPr lang="en-US" sz="2400" dirty="0" smtClean="0"/>
              <a:t>Situation at hand</a:t>
            </a:r>
          </a:p>
          <a:p>
            <a:pPr lvl="1"/>
            <a:r>
              <a:rPr lang="en-US" sz="2400" dirty="0" smtClean="0"/>
              <a:t>Forecasting costs (time &amp; money)</a:t>
            </a:r>
          </a:p>
          <a:p>
            <a:pPr lvl="1"/>
            <a:r>
              <a:rPr lang="en-US" sz="2400" dirty="0" smtClean="0"/>
              <a:t>Accuracy</a:t>
            </a:r>
          </a:p>
          <a:p>
            <a:pPr lvl="2"/>
            <a:r>
              <a:rPr lang="en-US" sz="2000" dirty="0"/>
              <a:t>Selecting an inappropriate technique will reduce forecast accuracy</a:t>
            </a:r>
          </a:p>
          <a:p>
            <a:pPr lvl="2"/>
            <a:r>
              <a:rPr lang="en-US" sz="2000" dirty="0"/>
              <a:t>Forecast accuracy can have important logistical implications</a:t>
            </a:r>
          </a:p>
          <a:p>
            <a:pPr lvl="2"/>
            <a:r>
              <a:rPr lang="en-US" sz="2000" dirty="0"/>
              <a:t>Computer forecasting software unable to completely eliminate forecast errors</a:t>
            </a:r>
          </a:p>
          <a:p>
            <a:r>
              <a:rPr lang="en-US" sz="2800" dirty="0" smtClean="0"/>
              <a:t>Collaborative </a:t>
            </a:r>
            <a:r>
              <a:rPr lang="en-US" sz="2800" dirty="0" smtClean="0"/>
              <a:t>Planning, Forecasting, and Replenishment (CPFR)</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05B97A3A-3879-4BB6-92C1-9655C36F1104}" type="slidenum">
              <a:rPr lang="en-US"/>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p:txBody>
          <a:bodyPr/>
          <a:lstStyle/>
          <a:p>
            <a:r>
              <a:rPr lang="en-US" sz="4000" dirty="0"/>
              <a:t>Order Management</a:t>
            </a:r>
          </a:p>
        </p:txBody>
      </p:sp>
      <p:sp>
        <p:nvSpPr>
          <p:cNvPr id="579587" name="Rectangle 3"/>
          <p:cNvSpPr>
            <a:spLocks noGrp="1" noChangeArrowheads="1"/>
          </p:cNvSpPr>
          <p:nvPr>
            <p:ph idx="1"/>
          </p:nvPr>
        </p:nvSpPr>
        <p:spPr>
          <a:xfrm>
            <a:off x="457200" y="1676400"/>
            <a:ext cx="8229600" cy="4411663"/>
          </a:xfrm>
        </p:spPr>
        <p:txBody>
          <a:bodyPr/>
          <a:lstStyle/>
          <a:p>
            <a:r>
              <a:rPr lang="en-US" sz="3000" dirty="0"/>
              <a:t>Order management is the activities that take place in the period between the time a firm receives an order and the time a warehouse is notified to ship the goods to fill that order</a:t>
            </a:r>
          </a:p>
          <a:p>
            <a:pPr lvl="1"/>
            <a:r>
              <a:rPr lang="en-US" sz="2600" dirty="0"/>
              <a:t>Order planning-connected to sales forecasting</a:t>
            </a:r>
          </a:p>
          <a:p>
            <a:pPr lvl="1"/>
            <a:r>
              <a:rPr lang="en-US" sz="2600" dirty="0"/>
              <a:t>Order transmittal</a:t>
            </a:r>
          </a:p>
          <a:p>
            <a:pPr lvl="1"/>
            <a:r>
              <a:rPr lang="en-US" sz="2600" dirty="0"/>
              <a:t>Order processing</a:t>
            </a:r>
          </a:p>
          <a:p>
            <a:pPr lvl="1"/>
            <a:r>
              <a:rPr lang="en-US" sz="2600" dirty="0"/>
              <a:t>Order picking and assembly</a:t>
            </a:r>
          </a:p>
          <a:p>
            <a:pPr lvl="1"/>
            <a:r>
              <a:rPr lang="en-US" sz="2600" dirty="0"/>
              <a:t>Order delivery</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05B97A3A-3879-4BB6-92C1-9655C36F1104}" type="slidenum">
              <a:rPr lang="en-US"/>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0610" name="Rectangle 2"/>
          <p:cNvSpPr>
            <a:spLocks noGrp="1" noChangeArrowheads="1"/>
          </p:cNvSpPr>
          <p:nvPr>
            <p:ph type="title"/>
          </p:nvPr>
        </p:nvSpPr>
        <p:spPr>
          <a:xfrm>
            <a:off x="1219200" y="274638"/>
            <a:ext cx="7467600" cy="1020762"/>
          </a:xfrm>
        </p:spPr>
        <p:txBody>
          <a:bodyPr/>
          <a:lstStyle/>
          <a:p>
            <a:r>
              <a:rPr lang="en-US" sz="4000" dirty="0"/>
              <a:t>Order Management</a:t>
            </a:r>
          </a:p>
        </p:txBody>
      </p:sp>
      <p:sp>
        <p:nvSpPr>
          <p:cNvPr id="580611" name="Rectangle 3"/>
          <p:cNvSpPr>
            <a:spLocks noGrp="1" noChangeArrowheads="1"/>
          </p:cNvSpPr>
          <p:nvPr>
            <p:ph idx="1"/>
          </p:nvPr>
        </p:nvSpPr>
        <p:spPr>
          <a:xfrm>
            <a:off x="304800" y="1600200"/>
            <a:ext cx="8458200" cy="4525963"/>
          </a:xfrm>
        </p:spPr>
        <p:txBody>
          <a:bodyPr/>
          <a:lstStyle/>
          <a:p>
            <a:pPr>
              <a:lnSpc>
                <a:spcPct val="90000"/>
              </a:lnSpc>
            </a:pPr>
            <a:r>
              <a:rPr lang="en-US" sz="3000" dirty="0"/>
              <a:t>Order cycle defined by the seller:  time from when an order is received to when the goods arrive at the customer’s dock</a:t>
            </a:r>
          </a:p>
          <a:p>
            <a:pPr>
              <a:lnSpc>
                <a:spcPct val="90000"/>
              </a:lnSpc>
            </a:pPr>
            <a:r>
              <a:rPr lang="en-US" sz="3000" dirty="0"/>
              <a:t>Order cycle defined by the buyer:  time from when an order is placed to when the goods are received.  Also called replenishment cycle</a:t>
            </a:r>
          </a:p>
          <a:p>
            <a:pPr lvl="1">
              <a:lnSpc>
                <a:spcPct val="90000"/>
              </a:lnSpc>
            </a:pPr>
            <a:r>
              <a:rPr lang="en-US" sz="2600" dirty="0"/>
              <a:t>Getting shorter</a:t>
            </a:r>
          </a:p>
          <a:p>
            <a:pPr lvl="1">
              <a:lnSpc>
                <a:spcPct val="90000"/>
              </a:lnSpc>
            </a:pPr>
            <a:r>
              <a:rPr lang="en-US" sz="2600" dirty="0"/>
              <a:t>More precise delivery times</a:t>
            </a:r>
          </a:p>
          <a:p>
            <a:pPr lvl="1">
              <a:lnSpc>
                <a:spcPct val="90000"/>
              </a:lnSpc>
            </a:pPr>
            <a:r>
              <a:rPr lang="en-US" sz="2600" dirty="0"/>
              <a:t>Customer can track orders</a:t>
            </a:r>
          </a:p>
          <a:p>
            <a:pPr lvl="1">
              <a:lnSpc>
                <a:spcPct val="90000"/>
              </a:lnSpc>
            </a:pPr>
            <a:r>
              <a:rPr lang="en-US" sz="2600" dirty="0"/>
              <a:t>Quality is important and is benchmarked</a:t>
            </a:r>
          </a:p>
          <a:p>
            <a:pPr lvl="1">
              <a:lnSpc>
                <a:spcPct val="90000"/>
              </a:lnSpc>
            </a:pPr>
            <a:endParaRPr lang="en-US" sz="2600" dirty="0"/>
          </a:p>
          <a:p>
            <a:pPr>
              <a:lnSpc>
                <a:spcPct val="90000"/>
              </a:lnSpc>
            </a:pPr>
            <a:endParaRPr lang="en-US" sz="3000"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4-</a:t>
            </a:r>
            <a:fld id="{2E5F53EC-5E0E-4E1A-9395-242915B3B2A5}" type="slidenum">
              <a:rPr lang="en-US"/>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OEng PPT Template">
  <a:themeElements>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Eng PPT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spDef>
    <a:ln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lnDef>
  </a:objectDefaults>
  <a:extraClrSchemeLst>
    <a:extraClrScheme>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Eng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Eng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Eng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Eng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Eng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Eng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Eng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Eng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Eng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Eng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Eng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2288</TotalTime>
  <Words>1723</Words>
  <Application>Microsoft Office PowerPoint</Application>
  <PresentationFormat>On-screen Show (4:3)</PresentationFormat>
  <Paragraphs>343</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COEng PPT Template</vt:lpstr>
      <vt:lpstr>CHAPTER 7  Demand Management, Order Management, and Customer Service </vt:lpstr>
      <vt:lpstr>Learning Objectives</vt:lpstr>
      <vt:lpstr>Demand Management, Order Management and Customer Service Key Terms</vt:lpstr>
      <vt:lpstr>Demand Management, Order Management and Customer Service Key Terms</vt:lpstr>
      <vt:lpstr>Demand Management</vt:lpstr>
      <vt:lpstr>Demand Forecasting Models</vt:lpstr>
      <vt:lpstr>Demand Forecasting Issues</vt:lpstr>
      <vt:lpstr>Order Management</vt:lpstr>
      <vt:lpstr>Order Management</vt:lpstr>
      <vt:lpstr>Order Management</vt:lpstr>
      <vt:lpstr>PowerPoint Presentation</vt:lpstr>
      <vt:lpstr>Order Management</vt:lpstr>
      <vt:lpstr>Order Management</vt:lpstr>
      <vt:lpstr>Flowchart of Order Handling  (Order Processing) System</vt:lpstr>
      <vt:lpstr>Order Management</vt:lpstr>
      <vt:lpstr>Order Management</vt:lpstr>
      <vt:lpstr>Order Management</vt:lpstr>
      <vt:lpstr>Order Management</vt:lpstr>
      <vt:lpstr>Order Management</vt:lpstr>
      <vt:lpstr>Order Management</vt:lpstr>
      <vt:lpstr>Customer Service</vt:lpstr>
      <vt:lpstr>4 Dimensions of Customer Service</vt:lpstr>
      <vt:lpstr>Managing Customer Service</vt:lpstr>
      <vt:lpstr>Managing Customer Service</vt:lpstr>
      <vt:lpstr>Managing Customer Service</vt:lpstr>
      <vt:lpstr>Customer Service</vt:lpstr>
      <vt:lpstr>Managing Customer Service</vt:lpstr>
      <vt:lpstr>Measuring and Controlling Customer Service</vt:lpstr>
      <vt:lpstr>Managing Customer Service</vt:lpstr>
      <vt:lpstr>Managing Customer Service</vt:lpstr>
      <vt:lpstr>Role of Logistics in Establishing Customer Service Levels</vt:lpstr>
      <vt:lpstr>Appendix 7-A Activity-based costing</vt:lpstr>
      <vt:lpstr>Appendix 7-A Cost for each Activity</vt:lpstr>
      <vt:lpstr>Appendix 7-A Activity Data and Product Cost</vt:lpstr>
      <vt:lpstr>Case 7-1 Handy Andy, Inc.</vt:lpstr>
      <vt:lpstr>Case 7-1 Handy Andy, Inc.</vt:lpstr>
    </vt:vector>
  </TitlesOfParts>
  <Company>MIIS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Global Community</dc:title>
  <dc:creator>leah gowron</dc:creator>
  <cp:lastModifiedBy>leet</cp:lastModifiedBy>
  <cp:revision>79</cp:revision>
  <dcterms:created xsi:type="dcterms:W3CDTF">1998-03-27T19:34:46Z</dcterms:created>
  <dcterms:modified xsi:type="dcterms:W3CDTF">2011-10-05T19:39:12Z</dcterms:modified>
</cp:coreProperties>
</file>