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4" r:id="rId1"/>
  </p:sldMasterIdLst>
  <p:notesMasterIdLst>
    <p:notesMasterId r:id="rId42"/>
  </p:notesMasterIdLst>
  <p:handoutMasterIdLst>
    <p:handoutMasterId r:id="rId43"/>
  </p:handoutMasterIdLst>
  <p:sldIdLst>
    <p:sldId id="261" r:id="rId2"/>
    <p:sldId id="263" r:id="rId3"/>
    <p:sldId id="265" r:id="rId4"/>
    <p:sldId id="283" r:id="rId5"/>
    <p:sldId id="282" r:id="rId6"/>
    <p:sldId id="285" r:id="rId7"/>
    <p:sldId id="286" r:id="rId8"/>
    <p:sldId id="267" r:id="rId9"/>
    <p:sldId id="287" r:id="rId10"/>
    <p:sldId id="268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291" r:id="rId19"/>
    <p:sldId id="292" r:id="rId20"/>
    <p:sldId id="270" r:id="rId21"/>
    <p:sldId id="293" r:id="rId22"/>
    <p:sldId id="319" r:id="rId23"/>
    <p:sldId id="320" r:id="rId24"/>
    <p:sldId id="321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22" r:id="rId37"/>
    <p:sldId id="323" r:id="rId38"/>
    <p:sldId id="309" r:id="rId39"/>
    <p:sldId id="310" r:id="rId40"/>
    <p:sldId id="311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ah Gowr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3891D5-369C-4666-AAC7-6F77BF738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21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9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FB74-DD6D-4E18-945A-446A92115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0585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C84C-DE0C-41AB-82E0-2584EFB6E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0884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42AC-FF95-4DF3-931F-4554370A3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8909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C3F2A-F7B3-4643-A58D-8F486D412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5795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27E76-56BE-4D9D-914D-D5E4C356C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3907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FED40-103A-4D88-B06F-B05C81BF2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1909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3568-6B19-4F03-A1F9-DE467546B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710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5A5CD-8FAA-42D7-81F4-0EA22FBFA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016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2B4D-84DA-4176-9CD0-FCEE1E3D0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6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4473F-4B50-48A4-8223-38CF37560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798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7FCF3-B923-4265-AF07-5712ABFC8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28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8E61-DD77-49A1-8AD8-572FF52A1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88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3FDBC-14B8-418E-94A1-90DF48A65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482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D9567-F644-42E6-A6FF-29447FB75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576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A4E35-7904-4691-8A47-E48ECD6A4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733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C4DEB-0133-466B-BAA7-46AE52EC7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94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Eng PPT Background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EA1413F-1F23-497F-9BED-F099BE4DC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0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2027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2027A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2027A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2027A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22237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Chapter </a:t>
            </a:r>
            <a:r>
              <a:rPr lang="en-US" dirty="0" smtClean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429000"/>
            <a:ext cx="6400800" cy="24384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Organizational and Managerial Issues in Logistics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0"/>
          </p:nvPr>
        </p:nvSpPr>
        <p:spPr bwMode="auto">
          <a:xfrm>
            <a:off x="2667000" y="6400800"/>
            <a:ext cx="3810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© Pearson Education, Inc. publishing as Prentice Hall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Organizational Design for Logistics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4419600"/>
          </a:xfrm>
        </p:spPr>
        <p:txBody>
          <a:bodyPr/>
          <a:lstStyle/>
          <a:p>
            <a:r>
              <a:rPr lang="en-US" sz="2800" dirty="0" smtClean="0"/>
              <a:t>Three primary types of organizational design include:</a:t>
            </a:r>
          </a:p>
          <a:p>
            <a:pPr lvl="1"/>
            <a:r>
              <a:rPr lang="en-US" dirty="0" smtClean="0"/>
              <a:t>Hierarchical (functional)</a:t>
            </a:r>
          </a:p>
          <a:p>
            <a:pPr lvl="2"/>
            <a:r>
              <a:rPr lang="en-US" sz="2800" dirty="0" smtClean="0"/>
              <a:t>Top-down flow</a:t>
            </a:r>
          </a:p>
          <a:p>
            <a:pPr lvl="1"/>
            <a:r>
              <a:rPr lang="en-US" dirty="0" smtClean="0"/>
              <a:t>Matrix</a:t>
            </a:r>
          </a:p>
          <a:p>
            <a:pPr lvl="2"/>
            <a:r>
              <a:rPr lang="en-US" sz="2800" dirty="0" smtClean="0"/>
              <a:t>Cross-functional responsibilities</a:t>
            </a:r>
          </a:p>
          <a:p>
            <a:pPr lvl="1"/>
            <a:r>
              <a:rPr lang="en-US" dirty="0" smtClean="0"/>
              <a:t>Network</a:t>
            </a:r>
          </a:p>
          <a:p>
            <a:pPr lvl="2"/>
            <a:r>
              <a:rPr lang="en-US" sz="2800" dirty="0" smtClean="0"/>
              <a:t>Process philosophy focused on combing tasks into value-creating products and activities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Hierarchical </a:t>
            </a:r>
            <a:r>
              <a:rPr lang="en-US" sz="4000" dirty="0" smtClean="0"/>
              <a:t>(Functional</a:t>
            </a:r>
            <a:r>
              <a:rPr lang="en-US" sz="4000" dirty="0"/>
              <a:t>)</a:t>
            </a:r>
            <a:br>
              <a:rPr lang="en-US" sz="4000" dirty="0"/>
            </a:br>
            <a:r>
              <a:rPr lang="en-US" sz="4000" dirty="0"/>
              <a:t>Organizational </a:t>
            </a:r>
            <a:r>
              <a:rPr lang="en-US" sz="4000" dirty="0" smtClean="0"/>
              <a:t>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96258" name="Picture 2" descr="http://www.emeraldinsight.com/content_images/fig/02602307030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5887"/>
            <a:ext cx="875728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6276945"/>
            <a:ext cx="7641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http://www.emeraldinsight.com/content_images/fig/0260230703001.png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72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Hierarchical </a:t>
            </a:r>
            <a:r>
              <a:rPr lang="en-US" sz="4000" dirty="0" smtClean="0"/>
              <a:t>(Functional</a:t>
            </a:r>
            <a:r>
              <a:rPr lang="en-US" sz="4000" dirty="0"/>
              <a:t>)</a:t>
            </a:r>
            <a:br>
              <a:rPr lang="en-US" sz="4000" dirty="0"/>
            </a:br>
            <a:r>
              <a:rPr lang="en-US" sz="4000" dirty="0"/>
              <a:t>Organizational </a:t>
            </a:r>
            <a:r>
              <a:rPr lang="en-US" sz="4000" dirty="0" smtClean="0"/>
              <a:t>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343400" cy="441166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Advantages:</a:t>
            </a:r>
            <a:endParaRPr lang="en-US" sz="3200" dirty="0" smtClean="0"/>
          </a:p>
          <a:p>
            <a:r>
              <a:rPr lang="en-US" sz="2400" dirty="0"/>
              <a:t>Authority and responsibility and clearly defined</a:t>
            </a:r>
          </a:p>
          <a:p>
            <a:r>
              <a:rPr lang="en-US" sz="2400" dirty="0"/>
              <a:t>Clearly defined promotion path.</a:t>
            </a:r>
          </a:p>
          <a:p>
            <a:r>
              <a:rPr lang="en-US" sz="2400" dirty="0" smtClean="0"/>
              <a:t>Employees </a:t>
            </a:r>
            <a:r>
              <a:rPr lang="en-US" sz="2400" dirty="0"/>
              <a:t>very loyal to their department within the </a:t>
            </a:r>
            <a:r>
              <a:rPr lang="en-US" sz="2400" dirty="0" smtClean="0"/>
              <a:t>organization.</a:t>
            </a:r>
          </a:p>
          <a:p>
            <a:r>
              <a:rPr lang="en-US" sz="2400" dirty="0"/>
              <a:t>Flexibility in exercising commands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 pitchFamily="34" charset="0"/>
              <a:buNone/>
            </a:pPr>
            <a:endParaRPr lang="en-US" sz="32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95967" y="1600200"/>
            <a:ext cx="43434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Disadvantages:</a:t>
            </a:r>
          </a:p>
          <a:p>
            <a:r>
              <a:rPr lang="en-US" sz="2400" dirty="0" smtClean="0"/>
              <a:t>Can </a:t>
            </a:r>
            <a:r>
              <a:rPr lang="en-US" sz="2400" dirty="0"/>
              <a:t>be bureaucratic and respond slowly to changing customer needs and the </a:t>
            </a:r>
            <a:r>
              <a:rPr lang="en-US" sz="2400" dirty="0" smtClean="0"/>
              <a:t>market</a:t>
            </a:r>
          </a:p>
          <a:p>
            <a:r>
              <a:rPr lang="en-US" sz="2400" dirty="0"/>
              <a:t>Communication across </a:t>
            </a:r>
            <a:r>
              <a:rPr lang="en-US" sz="2400" dirty="0" smtClean="0"/>
              <a:t>sections </a:t>
            </a:r>
            <a:r>
              <a:rPr lang="en-US" sz="2400" dirty="0"/>
              <a:t>can be </a:t>
            </a:r>
            <a:r>
              <a:rPr lang="en-US" sz="2400" dirty="0" smtClean="0"/>
              <a:t>poor</a:t>
            </a:r>
          </a:p>
          <a:p>
            <a:r>
              <a:rPr lang="en-US" sz="2400" dirty="0" smtClean="0"/>
              <a:t>Local optimization</a:t>
            </a:r>
          </a:p>
          <a:p>
            <a:r>
              <a:rPr lang="en-US" sz="2400" dirty="0" smtClean="0"/>
              <a:t>Societal changes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27471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Matrix Organizational 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276945"/>
            <a:ext cx="5928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http://coolreferat.com/ref-1_1892739354-44921.coolpic</a:t>
            </a: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98306" name="Picture 2" descr="http://coolreferat.com/ref-1_1892739354-44921.coolp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94" y="1473290"/>
            <a:ext cx="7507406" cy="473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178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Matrix </a:t>
            </a:r>
            <a:r>
              <a:rPr lang="en-US" sz="4000" dirty="0" smtClean="0"/>
              <a:t>Organizational 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767" y="1562669"/>
            <a:ext cx="4648200" cy="44116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 smtClean="0"/>
              <a:t>Advantages:</a:t>
            </a:r>
            <a:endParaRPr lang="en-US" sz="32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Ability </a:t>
            </a:r>
            <a:r>
              <a:rPr lang="en-US" sz="2400" dirty="0"/>
              <a:t>to access resources across the old functional and geographic silos.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Better </a:t>
            </a:r>
            <a:r>
              <a:rPr lang="en-US" sz="2400" dirty="0"/>
              <a:t>coordination on shared technologies across the </a:t>
            </a:r>
            <a:r>
              <a:rPr lang="en-US" sz="2400" dirty="0" smtClean="0"/>
              <a:t>organization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Faster decentralized decisions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Increased </a:t>
            </a:r>
            <a:r>
              <a:rPr lang="en-US" sz="2400" dirty="0"/>
              <a:t>communication and coordination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Reflects </a:t>
            </a:r>
            <a:r>
              <a:rPr lang="en-US" sz="2400" dirty="0"/>
              <a:t>the needs of global or regional customers</a:t>
            </a:r>
            <a:endParaRPr lang="en-US" sz="2400" dirty="0" smtClean="0"/>
          </a:p>
          <a:p>
            <a:pPr>
              <a:buFont typeface="Arial" pitchFamily="34" charset="0"/>
              <a:buNone/>
            </a:pPr>
            <a:endParaRPr lang="en-US" sz="32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876799" y="1600200"/>
            <a:ext cx="4162567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Disadvantages:</a:t>
            </a:r>
          </a:p>
          <a:p>
            <a:r>
              <a:rPr lang="en-US" sz="2400" dirty="0" smtClean="0"/>
              <a:t>Conflict </a:t>
            </a:r>
            <a:r>
              <a:rPr lang="en-US" sz="2400" dirty="0"/>
              <a:t>of loyalty </a:t>
            </a:r>
            <a:endParaRPr lang="en-US" sz="2400" dirty="0" smtClean="0"/>
          </a:p>
          <a:p>
            <a:r>
              <a:rPr lang="en-US" sz="2400" dirty="0" smtClean="0"/>
              <a:t>Can </a:t>
            </a:r>
            <a:r>
              <a:rPr lang="en-US" sz="2400" dirty="0"/>
              <a:t>be difficult to monitor if teams have a lot of independence.</a:t>
            </a:r>
          </a:p>
          <a:p>
            <a:r>
              <a:rPr lang="en-US" sz="2400" dirty="0"/>
              <a:t>Costs can be </a:t>
            </a:r>
            <a:r>
              <a:rPr lang="en-US" sz="2400" dirty="0" smtClean="0"/>
              <a:t>increased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0821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Network Organizational 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6280245"/>
            <a:ext cx="5390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http://www.a2dinc.com/images/a2dnetworkorg.jpg</a:t>
            </a: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104450" name="Picture 2" descr="http://www.a2dinc.com/images/a2dnetworkor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1600200"/>
            <a:ext cx="609599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48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Network Organizational 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766" y="1562669"/>
            <a:ext cx="8639033" cy="44116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/>
              <a:t>Management </a:t>
            </a:r>
            <a:r>
              <a:rPr lang="en-US" sz="2400" dirty="0"/>
              <a:t>structure is inward-out versus </a:t>
            </a:r>
            <a:r>
              <a:rPr lang="en-US" sz="2400" dirty="0" smtClean="0"/>
              <a:t>top-down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Tasks </a:t>
            </a:r>
            <a:r>
              <a:rPr lang="en-US" sz="2400" dirty="0"/>
              <a:t>are disseminated directly to the responsible member(s) of the company who then assume Direction, Responsibility &amp; Authority (DRA) over that task.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objective is to utilize whatever resources needed to get the task completed as effectively and as efficiently as possible.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Members </a:t>
            </a:r>
            <a:r>
              <a:rPr lang="en-US" sz="2400" dirty="0"/>
              <a:t>who have DRA </a:t>
            </a:r>
            <a:r>
              <a:rPr lang="en-US" sz="2400" dirty="0" smtClean="0"/>
              <a:t>can request </a:t>
            </a:r>
            <a:r>
              <a:rPr lang="en-US" sz="2400" dirty="0"/>
              <a:t>resource support from anyone within in the organization in order to get the task completed.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Across-the-board communication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25254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Network Organizational Design</a:t>
            </a:r>
            <a:endParaRPr lang="en-US" sz="4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D234069-EF5D-4776-94FF-33736C785779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766" y="1562669"/>
            <a:ext cx="8562833" cy="44116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 smtClean="0"/>
              <a:t>Advantages:</a:t>
            </a:r>
            <a:endParaRPr lang="en-US" sz="32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Anyone </a:t>
            </a:r>
            <a:r>
              <a:rPr lang="en-US" sz="2400" dirty="0"/>
              <a:t>within the organization can provide real-time, client-specific support.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Each </a:t>
            </a:r>
            <a:r>
              <a:rPr lang="en-US" sz="2400" dirty="0"/>
              <a:t>member is managed based on performance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98113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Network Organizational </a:t>
            </a:r>
            <a:r>
              <a:rPr lang="en-US" sz="4000" dirty="0" smtClean="0"/>
              <a:t>Design for Logistics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763000" cy="4343400"/>
          </a:xfrm>
        </p:spPr>
        <p:txBody>
          <a:bodyPr/>
          <a:lstStyle/>
          <a:p>
            <a:r>
              <a:rPr lang="en-US" sz="2800" dirty="0" smtClean="0"/>
              <a:t>Network organizational design is exhibited in terms of:</a:t>
            </a:r>
          </a:p>
          <a:p>
            <a:pPr lvl="1"/>
            <a:r>
              <a:rPr lang="en-US" dirty="0" smtClean="0"/>
              <a:t>Relevancy: satisfying current and emerging customer needs</a:t>
            </a:r>
            <a:endParaRPr lang="en-US" dirty="0" smtClean="0"/>
          </a:p>
          <a:p>
            <a:pPr lvl="1"/>
            <a:r>
              <a:rPr lang="en-US" dirty="0" smtClean="0"/>
              <a:t>Responsiveness: accommodating unique or unplanned customer requests</a:t>
            </a:r>
            <a:endParaRPr lang="en-US" dirty="0" smtClean="0"/>
          </a:p>
          <a:p>
            <a:pPr lvl="1"/>
            <a:r>
              <a:rPr lang="en-US" dirty="0" smtClean="0"/>
              <a:t>Flexibility: addressing unexpected operational situations</a:t>
            </a: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6B9E100-7DB4-4210-8636-1F4063B54052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Managerial Issues in Logistics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106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Productivity</a:t>
            </a:r>
            <a:r>
              <a:rPr lang="en-US" sz="28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can be defined as the amount of output divided by the amount of input.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Provides insight into the efficiency with which corporate resources are being utilized.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Three ways to improve productivity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Reduce the amount of input while holding output constant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Increase the amount of output while holding input constant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Increase output while decreasing input</a:t>
            </a:r>
          </a:p>
          <a:p>
            <a:pPr>
              <a:buFont typeface="Arial" pitchFamily="34" charset="0"/>
              <a:buNone/>
            </a:pPr>
            <a:endParaRPr lang="en-US" sz="2800" dirty="0" smtClean="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ABAAA67-A06D-40FE-9A48-D6EBE702191E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467600" cy="1020762"/>
          </a:xfrm>
        </p:spPr>
        <p:txBody>
          <a:bodyPr/>
          <a:lstStyle/>
          <a:p>
            <a:r>
              <a:rPr lang="en-US" sz="4000" dirty="0" smtClean="0"/>
              <a:t>Learning Objectives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To examine organizational structure for logistics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To learn about traditional and contemporary organizational design for logistics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To explore productivity issues in logistics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To learn about ways to manage theft and </a:t>
            </a:r>
            <a:r>
              <a:rPr lang="en-US" sz="2800" dirty="0" smtClean="0"/>
              <a:t>pilferage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To introduce you to the concept of logistics social responsibility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To discuss issues associated with reverse logistics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To expose you to programs designed to lessen the impact of terrorism on logistics systems</a:t>
            </a:r>
          </a:p>
          <a:p>
            <a:endParaRPr lang="en-US" sz="2800" dirty="0" smtClean="0"/>
          </a:p>
          <a:p>
            <a:pPr>
              <a:buFont typeface="Monotype Sorts"/>
              <a:buNone/>
            </a:pPr>
            <a:endParaRPr lang="en-US" sz="2800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Worker Productivity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Warehousing and transportation are heavily dependent on human labor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Human labor is an input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Logistics-operating employees are unionized in some areas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Warehousing facilities have specific work rules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Warehouse employees can be monitored by direct supervision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Transportation employees (truck drivers) can be monitored through technology, i.e. </a:t>
            </a:r>
            <a:r>
              <a:rPr lang="en-US" dirty="0" err="1" smtClean="0"/>
              <a:t>tachograph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D35E69B-963A-438C-92E9-06983783BC9D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143000"/>
          </a:xfrm>
        </p:spPr>
        <p:txBody>
          <a:bodyPr/>
          <a:lstStyle/>
          <a:p>
            <a:r>
              <a:rPr lang="en-US" sz="3600" dirty="0" smtClean="0"/>
              <a:t>Sample </a:t>
            </a:r>
            <a:r>
              <a:rPr lang="en-US" sz="3600" dirty="0" smtClean="0"/>
              <a:t>Warehouse Work </a:t>
            </a:r>
            <a:r>
              <a:rPr lang="en-US" sz="3600" dirty="0"/>
              <a:t>Rules</a:t>
            </a:r>
            <a:br>
              <a:rPr lang="en-US" sz="3600" dirty="0"/>
            </a:br>
            <a:r>
              <a:rPr lang="en-US" sz="2400" dirty="0"/>
              <a:t>Violations Subject to Discharge on the First </a:t>
            </a:r>
            <a:r>
              <a:rPr lang="en-US" sz="2400" dirty="0" smtClean="0"/>
              <a:t>Offense</a:t>
            </a:r>
            <a:endParaRPr lang="en-US" sz="3600" dirty="0" smtClean="0"/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AE98355-ED9F-40BD-BFF2-05222A0DBB30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dirty="0"/>
              <a:t>possession of, drinking of, or use of any alcoholic beverages or narcotic drugs on </a:t>
            </a:r>
            <a:r>
              <a:rPr lang="en-US" sz="2000" dirty="0" smtClean="0"/>
              <a:t>company </a:t>
            </a:r>
            <a:r>
              <a:rPr lang="en-US" sz="2000" dirty="0"/>
              <a:t>property; or being on company premises at any time under the influence of alcohol, </a:t>
            </a:r>
            <a:r>
              <a:rPr lang="en-US" sz="2000" dirty="0" smtClean="0"/>
              <a:t>or drugs</a:t>
            </a:r>
            <a:r>
              <a:rPr lang="en-US" sz="2000" dirty="0"/>
              <a:t>, or while suffering from an alcoholic hangover which materially affects </a:t>
            </a:r>
            <a:r>
              <a:rPr lang="en-US" sz="2000" dirty="0" smtClean="0"/>
              <a:t>work performance</a:t>
            </a:r>
            <a:r>
              <a:rPr lang="en-US" sz="2000" dirty="0"/>
              <a:t>.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dirty="0"/>
              <a:t>transportation of, or failure to notify the company of, unauthorized persons on </a:t>
            </a:r>
            <a:r>
              <a:rPr lang="en-US" sz="2000" dirty="0" smtClean="0"/>
              <a:t>company </a:t>
            </a:r>
            <a:r>
              <a:rPr lang="en-US" sz="2000" dirty="0"/>
              <a:t>equipment or its property.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Theft </a:t>
            </a:r>
            <a:r>
              <a:rPr lang="en-US" sz="2000" dirty="0"/>
              <a:t>or misappropriation of company property or the property of any of its customers </a:t>
            </a:r>
            <a:r>
              <a:rPr lang="en-US" sz="2000" dirty="0" smtClean="0"/>
              <a:t>or employees</a:t>
            </a:r>
            <a:r>
              <a:rPr lang="en-US" sz="2000" dirty="0"/>
              <a:t>.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Deliberate </a:t>
            </a:r>
            <a:r>
              <a:rPr lang="en-US" sz="2000" dirty="0"/>
              <a:t>or malicious damage to the company’s equipment and warehouse facilities or </a:t>
            </a:r>
            <a:r>
              <a:rPr lang="en-US" sz="2000" dirty="0" smtClean="0"/>
              <a:t>to the </a:t>
            </a:r>
            <a:r>
              <a:rPr lang="en-US" sz="2000" dirty="0"/>
              <a:t>merchandise and property of its customers.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Intentional </a:t>
            </a:r>
            <a:r>
              <a:rPr lang="en-US" sz="2000" dirty="0"/>
              <a:t>falsification of records in any form, including ringing another employee’s </a:t>
            </a:r>
            <a:r>
              <a:rPr lang="en-US" sz="2000" dirty="0" smtClean="0"/>
              <a:t>time card</a:t>
            </a:r>
            <a:r>
              <a:rPr lang="en-US" sz="2000" dirty="0"/>
              <a:t>, or falsifying employment application.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143000"/>
          </a:xfrm>
        </p:spPr>
        <p:txBody>
          <a:bodyPr/>
          <a:lstStyle/>
          <a:p>
            <a:r>
              <a:rPr lang="en-US" sz="3600" dirty="0" smtClean="0"/>
              <a:t>Sample </a:t>
            </a:r>
            <a:r>
              <a:rPr lang="en-US" sz="3600" dirty="0" smtClean="0"/>
              <a:t>Warehouse Work </a:t>
            </a:r>
            <a:r>
              <a:rPr lang="en-US" sz="3600" dirty="0"/>
              <a:t>Rules</a:t>
            </a:r>
            <a:br>
              <a:rPr lang="en-US" sz="3600" dirty="0"/>
            </a:br>
            <a:r>
              <a:rPr lang="en-US" sz="2400" dirty="0"/>
              <a:t>Violations Subject to Discharge on the First </a:t>
            </a:r>
            <a:r>
              <a:rPr lang="en-US" sz="2400" dirty="0" smtClean="0"/>
              <a:t>Offense</a:t>
            </a:r>
            <a:endParaRPr lang="en-US" sz="3600" dirty="0" smtClean="0"/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AE98355-ED9F-40BD-BFF2-05222A0DBB30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r>
              <a:rPr lang="en-US" sz="2000" dirty="0" smtClean="0"/>
              <a:t>Fighting </a:t>
            </a:r>
            <a:r>
              <a:rPr lang="en-US" sz="2000" dirty="0"/>
              <a:t>while on duty or on company premises or provoking others to fight.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r>
              <a:rPr lang="en-US" sz="2000" dirty="0" smtClean="0"/>
              <a:t>Smoking </a:t>
            </a:r>
            <a:r>
              <a:rPr lang="en-US" sz="2000" dirty="0"/>
              <a:t>in a building or van, or any restricted area, or while loading or unloading </a:t>
            </a:r>
            <a:r>
              <a:rPr lang="en-US" sz="2000" dirty="0" smtClean="0"/>
              <a:t>merchandise </a:t>
            </a:r>
            <a:r>
              <a:rPr lang="en-US" sz="2000" dirty="0"/>
              <a:t>and other items.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r>
              <a:rPr lang="en-US" sz="2000" dirty="0"/>
              <a:t>I</a:t>
            </a:r>
            <a:r>
              <a:rPr lang="en-US" sz="2000" dirty="0" smtClean="0"/>
              <a:t>mmoral </a:t>
            </a:r>
            <a:r>
              <a:rPr lang="en-US" sz="2000" dirty="0"/>
              <a:t>or indecent conduct which affects work performance or makes the employee </a:t>
            </a:r>
            <a:r>
              <a:rPr lang="en-US" sz="2000" dirty="0" smtClean="0"/>
              <a:t>unsuited </a:t>
            </a:r>
            <a:r>
              <a:rPr lang="en-US" sz="2000" dirty="0"/>
              <a:t>for the work required.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r>
              <a:rPr lang="en-US" sz="2000" dirty="0" smtClean="0"/>
              <a:t>Unauthorized </a:t>
            </a:r>
            <a:r>
              <a:rPr lang="en-US" sz="2000" dirty="0"/>
              <a:t>possession of, or carrying of, firearms or other weapons.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r>
              <a:rPr lang="en-US" sz="2000" dirty="0" smtClean="0"/>
              <a:t>Insubordination </a:t>
            </a:r>
            <a:r>
              <a:rPr lang="en-US" sz="2000" dirty="0"/>
              <a:t>— refusal to perform assigned work or to obey a supervisor’s order, </a:t>
            </a:r>
            <a:r>
              <a:rPr lang="en-US" sz="2000" dirty="0" smtClean="0"/>
              <a:t>or encouraging </a:t>
            </a:r>
            <a:r>
              <a:rPr lang="en-US" sz="2000" dirty="0"/>
              <a:t>others to disobey such an order.</a:t>
            </a:r>
            <a:endParaRPr lang="en-US" sz="20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 startAt="6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35655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143000"/>
          </a:xfrm>
        </p:spPr>
        <p:txBody>
          <a:bodyPr/>
          <a:lstStyle/>
          <a:p>
            <a:r>
              <a:rPr lang="en-US" sz="3600" dirty="0" smtClean="0"/>
              <a:t>Sample </a:t>
            </a:r>
            <a:r>
              <a:rPr lang="en-US" sz="3600" dirty="0" smtClean="0"/>
              <a:t>Warehouse Work </a:t>
            </a:r>
            <a:r>
              <a:rPr lang="en-US" sz="3600" dirty="0"/>
              <a:t>Rules</a:t>
            </a:r>
            <a:br>
              <a:rPr lang="en-US" sz="3600" dirty="0"/>
            </a:br>
            <a:r>
              <a:rPr lang="en-US" sz="2400" dirty="0"/>
              <a:t>Violations Subject to Constructive Discipline</a:t>
            </a:r>
            <a:endParaRPr lang="en-US" sz="3600" dirty="0" smtClean="0"/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AE98355-ED9F-40BD-BFF2-05222A0DBB30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Excessive </a:t>
            </a:r>
            <a:r>
              <a:rPr lang="en-US" sz="2000" dirty="0"/>
              <a:t>tardiness regardless of cause. (Being tardy and not ready to perform work at </a:t>
            </a:r>
            <a:r>
              <a:rPr lang="en-US" sz="2000" dirty="0" smtClean="0"/>
              <a:t>the designated </a:t>
            </a:r>
            <a:r>
              <a:rPr lang="en-US" sz="2000" dirty="0"/>
              <a:t>starting time may at the company’s option result in the employee being sent </a:t>
            </a:r>
            <a:r>
              <a:rPr lang="en-US" sz="2000" dirty="0" smtClean="0"/>
              <a:t>home without </a:t>
            </a:r>
            <a:r>
              <a:rPr lang="en-US" sz="2000" dirty="0"/>
              <a:t>pay.)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Absenteeism </a:t>
            </a:r>
            <a:r>
              <a:rPr lang="en-US" sz="2000" dirty="0"/>
              <a:t>without just cause and excessive absenteeism regardless of cause. lf you must </a:t>
            </a:r>
            <a:r>
              <a:rPr lang="en-US" sz="2000" dirty="0" smtClean="0"/>
              <a:t>be absent </a:t>
            </a:r>
            <a:r>
              <a:rPr lang="en-US" sz="2000" dirty="0"/>
              <a:t>for a justifiable reason notify the company in advance. </a:t>
            </a:r>
            <a:r>
              <a:rPr lang="en-US" sz="2000" dirty="0" smtClean="0"/>
              <a:t>  Justified </a:t>
            </a:r>
            <a:r>
              <a:rPr lang="en-US" sz="2000" dirty="0"/>
              <a:t>absence will </a:t>
            </a:r>
            <a:r>
              <a:rPr lang="en-US" sz="2000" dirty="0" smtClean="0"/>
              <a:t>be excused </a:t>
            </a:r>
            <a:r>
              <a:rPr lang="en-US" sz="2000" dirty="0"/>
              <a:t>if the company is notified as soon as possible before the beginning of the shift</a:t>
            </a:r>
            <a:r>
              <a:rPr lang="en-US" sz="2000" dirty="0" smtClean="0"/>
              <a:t>; however</a:t>
            </a:r>
            <a:r>
              <a:rPr lang="en-US" sz="2000" dirty="0"/>
              <a:t>, too many justified and excused absences may be grounds for constructive </a:t>
            </a:r>
            <a:r>
              <a:rPr lang="en-US" sz="2000" dirty="0" smtClean="0"/>
              <a:t>discipline as </a:t>
            </a:r>
            <a:r>
              <a:rPr lang="en-US" sz="2000" dirty="0"/>
              <a:t>well as unjustified, unexcused absence. lf you are absent from work for three </a:t>
            </a:r>
            <a:r>
              <a:rPr lang="en-US" sz="2000" dirty="0" smtClean="0"/>
              <a:t>consecutive work </a:t>
            </a:r>
            <a:r>
              <a:rPr lang="en-US" sz="2000" dirty="0"/>
              <a:t>days without notification followed by failure to report for work on the fourth day </a:t>
            </a:r>
            <a:r>
              <a:rPr lang="en-US" sz="2000" dirty="0" smtClean="0"/>
              <a:t>you will </a:t>
            </a:r>
            <a:r>
              <a:rPr lang="en-US" sz="2000" dirty="0"/>
              <a:t>automatically be removed from the payroll with the notification "quit without notice."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Failure </a:t>
            </a:r>
            <a:r>
              <a:rPr lang="en-US" sz="2000" dirty="0"/>
              <a:t>to work reasonable overtime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781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143000"/>
          </a:xfrm>
        </p:spPr>
        <p:txBody>
          <a:bodyPr/>
          <a:lstStyle/>
          <a:p>
            <a:r>
              <a:rPr lang="en-US" sz="3600" dirty="0" smtClean="0"/>
              <a:t>Sample </a:t>
            </a:r>
            <a:r>
              <a:rPr lang="en-US" sz="3600" dirty="0" smtClean="0"/>
              <a:t>Warehouse Work </a:t>
            </a:r>
            <a:r>
              <a:rPr lang="en-US" sz="3600" dirty="0"/>
              <a:t>Rules</a:t>
            </a:r>
            <a:br>
              <a:rPr lang="en-US" sz="3600" dirty="0"/>
            </a:br>
            <a:r>
              <a:rPr lang="en-US" sz="2400" dirty="0"/>
              <a:t>Violations Subject to Constructive Discipline</a:t>
            </a:r>
            <a:endParaRPr lang="en-US" sz="36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AE98355-ED9F-40BD-BFF2-05222A0DBB30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534400" cy="4724400"/>
          </a:xfrm>
        </p:spPr>
        <p:txBody>
          <a:bodyPr/>
          <a:lstStyle/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Unauthorized </a:t>
            </a:r>
            <a:r>
              <a:rPr lang="en-US" sz="1900" dirty="0"/>
              <a:t>absence from assigned work location.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Failure </a:t>
            </a:r>
            <a:r>
              <a:rPr lang="en-US" sz="1900" dirty="0"/>
              <a:t>to observe proper break periods, lunch periods, and quitting times, unless </a:t>
            </a:r>
            <a:r>
              <a:rPr lang="en-US" sz="1900" dirty="0" smtClean="0"/>
              <a:t>otherwise directed </a:t>
            </a:r>
            <a:r>
              <a:rPr lang="en-US" sz="1900" dirty="0"/>
              <a:t>by your supervisor.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Disregard </a:t>
            </a:r>
            <a:r>
              <a:rPr lang="en-US" sz="1900" dirty="0"/>
              <a:t>for common rules of safety, safe practices, good housekeeping and sanitation.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Unauthorized </a:t>
            </a:r>
            <a:r>
              <a:rPr lang="en-US" sz="1900" dirty="0"/>
              <a:t>or negligent operation or use of machines, tools, vehicles, equipment </a:t>
            </a:r>
            <a:r>
              <a:rPr lang="en-US" sz="1900" dirty="0" smtClean="0"/>
              <a:t>and materials</a:t>
            </a:r>
            <a:r>
              <a:rPr lang="en-US" sz="1900" dirty="0"/>
              <a:t>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Loss </a:t>
            </a:r>
            <a:r>
              <a:rPr lang="en-US" sz="1900" dirty="0"/>
              <a:t>or damage to the property of the company or its customers which could have </a:t>
            </a:r>
            <a:r>
              <a:rPr lang="en-US" sz="1900" dirty="0" smtClean="0"/>
              <a:t>been reasonably </a:t>
            </a:r>
            <a:r>
              <a:rPr lang="en-US" sz="1900" dirty="0"/>
              <a:t>avoided.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Failure </a:t>
            </a:r>
            <a:r>
              <a:rPr lang="en-US" sz="1900" dirty="0"/>
              <a:t>to complete work assignments within a reasonable length of time or loafing on </a:t>
            </a:r>
            <a:r>
              <a:rPr lang="en-US" sz="1900" dirty="0" smtClean="0"/>
              <a:t>such assignments</a:t>
            </a:r>
            <a:r>
              <a:rPr lang="en-US" sz="1900" dirty="0"/>
              <a:t>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Garnishments </a:t>
            </a:r>
            <a:r>
              <a:rPr lang="en-US" sz="1900" dirty="0"/>
              <a:t>not satisfied prior to the hearing before the court issuing same.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Gambling </a:t>
            </a:r>
            <a:r>
              <a:rPr lang="en-US" sz="1900" dirty="0"/>
              <a:t>on company premises.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Use </a:t>
            </a:r>
            <a:r>
              <a:rPr lang="en-US" sz="1900" dirty="0"/>
              <a:t>of immoral, obscene or indecent language on company premises.</a:t>
            </a:r>
          </a:p>
          <a:p>
            <a:pPr marL="341313" indent="-341313">
              <a:lnSpc>
                <a:spcPct val="95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900" dirty="0" smtClean="0"/>
              <a:t>Trying </a:t>
            </a:r>
            <a:r>
              <a:rPr lang="en-US" sz="1900" dirty="0"/>
              <a:t>to persuade or organize other employees to disobey any </a:t>
            </a:r>
            <a:r>
              <a:rPr lang="en-US" sz="1900" dirty="0" smtClean="0"/>
              <a:t>of these </a:t>
            </a:r>
            <a:r>
              <a:rPr lang="en-US" sz="1900" dirty="0"/>
              <a:t>rules and regulations. </a:t>
            </a:r>
          </a:p>
        </p:txBody>
      </p:sp>
    </p:spTree>
    <p:extLst>
      <p:ext uri="{BB962C8B-B14F-4D97-AF65-F5344CB8AC3E}">
        <p14:creationId xmlns:p14="http://schemas.microsoft.com/office/powerpoint/2010/main" val="2885467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152400"/>
            <a:ext cx="8519535" cy="1143000"/>
          </a:xfrm>
        </p:spPr>
        <p:txBody>
          <a:bodyPr/>
          <a:lstStyle/>
          <a:p>
            <a:r>
              <a:rPr lang="en-US" sz="3200" dirty="0" smtClean="0"/>
              <a:t>Figure 4-3: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Printout </a:t>
            </a:r>
            <a:r>
              <a:rPr lang="en-US" sz="3200" dirty="0" smtClean="0"/>
              <a:t>from a Truck </a:t>
            </a:r>
            <a:r>
              <a:rPr lang="en-US" sz="3200" dirty="0" err="1" smtClean="0"/>
              <a:t>Tachograph</a:t>
            </a:r>
            <a:endParaRPr lang="en-US" sz="3200" dirty="0" smtClean="0"/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51DA212C-10B4-4E48-89C3-866E646699C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3"/>
          <a:stretch/>
        </p:blipFill>
        <p:spPr bwMode="auto">
          <a:xfrm>
            <a:off x="1295398" y="1371601"/>
            <a:ext cx="719540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Asset Productivity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Asset-related productivity concerns include:</a:t>
            </a:r>
          </a:p>
          <a:p>
            <a:pPr lvl="1"/>
            <a:r>
              <a:rPr lang="en-US" dirty="0" smtClean="0"/>
              <a:t>Space utilization</a:t>
            </a:r>
          </a:p>
          <a:p>
            <a:pPr lvl="2"/>
            <a:r>
              <a:rPr lang="en-US" sz="2800" dirty="0" smtClean="0"/>
              <a:t>Excess capacity</a:t>
            </a:r>
          </a:p>
          <a:p>
            <a:pPr lvl="1"/>
            <a:r>
              <a:rPr lang="en-US" dirty="0" smtClean="0"/>
              <a:t>Improving the output from existing assets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0AAAE7A-AC36-4040-A154-7EE3A177752A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Theft and Pilferage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Thoughts regarding theft</a:t>
            </a:r>
          </a:p>
          <a:p>
            <a:pPr lvl="1"/>
            <a:r>
              <a:rPr lang="en-US" dirty="0" smtClean="0"/>
              <a:t>Insurance companies may reimburse for loss, but time and costs tend not to be covered</a:t>
            </a:r>
          </a:p>
          <a:p>
            <a:pPr lvl="1"/>
            <a:r>
              <a:rPr lang="en-US" dirty="0" smtClean="0"/>
              <a:t>Theft results in the planned flow of goods being interrupted which can lead to </a:t>
            </a:r>
            <a:r>
              <a:rPr lang="en-US" dirty="0" err="1" smtClean="0"/>
              <a:t>stockouts</a:t>
            </a:r>
            <a:endParaRPr lang="en-US" dirty="0" smtClean="0"/>
          </a:p>
          <a:p>
            <a:pPr lvl="1"/>
            <a:r>
              <a:rPr lang="en-US" dirty="0" smtClean="0"/>
              <a:t>Theft can factor into facility location decisions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EA89BB0-4FBE-49D9-9BE2-D3210EEA0645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Theft and Pilferage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Thoughts regarding pilferage</a:t>
            </a:r>
          </a:p>
          <a:p>
            <a:pPr lvl="1"/>
            <a:r>
              <a:rPr lang="en-US" dirty="0" smtClean="0"/>
              <a:t>Transportation and warehousing operations are particularly vulnerable to pilferage</a:t>
            </a:r>
          </a:p>
          <a:p>
            <a:pPr lvl="1"/>
            <a:r>
              <a:rPr lang="en-US" dirty="0" smtClean="0"/>
              <a:t>Managing pilferage begins with the hiring process</a:t>
            </a:r>
          </a:p>
          <a:p>
            <a:pPr lvl="1"/>
            <a:r>
              <a:rPr lang="en-US" dirty="0" smtClean="0"/>
              <a:t>Zero tolerance pilferage policy</a:t>
            </a:r>
          </a:p>
          <a:p>
            <a:pPr lvl="1"/>
            <a:r>
              <a:rPr lang="en-US" dirty="0" smtClean="0"/>
              <a:t>Keep goods moving through the system</a:t>
            </a:r>
          </a:p>
          <a:p>
            <a:pPr lvl="1"/>
            <a:r>
              <a:rPr lang="en-US" dirty="0" smtClean="0"/>
              <a:t>Recent increase in pirate attacks 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A4973777-FCA5-4706-95A1-BB8EA6860CC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sz="4000" dirty="0" smtClean="0"/>
              <a:t>Logistics Social Responsibility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Logistics Social Responsibility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Corporate social responsibility issues that relate directly to logistics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sz="1700" dirty="0" smtClean="0"/>
              <a:t>Source:  Craig R. Carter and Marianne M. Jennings, “Logistics Social Responsibility:  An Integrative Framework,” </a:t>
            </a:r>
            <a:r>
              <a:rPr lang="en-US" sz="1700" i="1" dirty="0" smtClean="0"/>
              <a:t>Journal of Business Logistics </a:t>
            </a:r>
            <a:r>
              <a:rPr lang="en-US" sz="1700" dirty="0" smtClean="0"/>
              <a:t>23, no. 2 (2002):  145-180.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Potential dimensions include: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The environment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Ethics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Diversity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Safety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Philanthropy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Human rights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Others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5194C3D6-983E-4DBE-8D8F-EB612CA3D7C9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467600" cy="1143000"/>
          </a:xfrm>
        </p:spPr>
        <p:txBody>
          <a:bodyPr/>
          <a:lstStyle/>
          <a:p>
            <a:r>
              <a:rPr lang="en-US" sz="3600" dirty="0" smtClean="0"/>
              <a:t>Organizational and Managerial Issues in Logistics Key Terms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19263"/>
            <a:ext cx="4267200" cy="44116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“C-level” position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Centralized logistics organization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Container Security Initiative (CSI)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Customs Trade Partnership Against Terrorism (C-TPAT)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z="3200" dirty="0"/>
          </a:p>
        </p:txBody>
      </p:sp>
      <p:sp>
        <p:nvSpPr>
          <p:cNvPr id="144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84338"/>
            <a:ext cx="3733800" cy="44116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Decentralized logistics organization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Excess capacity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Flexibility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Fragmented logistics structure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Importer Security Filing (ISF) rule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900" b="1" dirty="0"/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BBF628DE-D437-4A60-A224-7EB57818AB80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Managing Reverse Logistics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/>
          <a:lstStyle/>
          <a:p>
            <a:r>
              <a:rPr lang="en-US" b="1" dirty="0" smtClean="0"/>
              <a:t>Reverse logistics</a:t>
            </a:r>
          </a:p>
          <a:p>
            <a:pPr lvl="1"/>
            <a:r>
              <a:rPr lang="en-US" dirty="0" smtClean="0"/>
              <a:t>Is the process of managing return goods</a:t>
            </a:r>
          </a:p>
          <a:p>
            <a:pPr lvl="1"/>
            <a:r>
              <a:rPr lang="en-US" dirty="0" smtClean="0"/>
              <a:t>Exceeds $100 billion in U.S. alone</a:t>
            </a:r>
          </a:p>
          <a:p>
            <a:pPr lvl="1"/>
            <a:r>
              <a:rPr lang="en-US" dirty="0" smtClean="0"/>
              <a:t>Can be 4-5 times more expensive than forward logistics</a:t>
            </a:r>
          </a:p>
          <a:p>
            <a:pPr lvl="1"/>
            <a:r>
              <a:rPr lang="en-US" dirty="0" smtClean="0"/>
              <a:t>Process can take 12 times as many steps as forward logistics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880898E8-B197-4A43-BC2E-27444A04262A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Managing Reverse Logistics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Reverse logistics process focuses on:</a:t>
            </a:r>
          </a:p>
          <a:p>
            <a:pPr lvl="1"/>
            <a:r>
              <a:rPr lang="en-US" dirty="0" smtClean="0"/>
              <a:t>Why products are returned</a:t>
            </a:r>
          </a:p>
          <a:p>
            <a:pPr lvl="1"/>
            <a:r>
              <a:rPr lang="en-US" dirty="0" smtClean="0"/>
              <a:t>How to optimize reverse logistics</a:t>
            </a:r>
          </a:p>
          <a:p>
            <a:pPr lvl="1"/>
            <a:r>
              <a:rPr lang="en-US" dirty="0" smtClean="0"/>
              <a:t>Whether reverse logistics should be managed internally or outsourced to a third party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8B713AAB-2EAE-49AF-93B0-AB99EB4EA169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467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Lessening the Impact of Terrorism on Logistics Systems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Terrorism</a:t>
            </a:r>
            <a:r>
              <a:rPr lang="en-US" dirty="0" smtClean="0"/>
              <a:t> can be defined as “the unlawful use or threatened use of force or violence by a person or an organized group against people or property with the intention of intimidating or coercing societies or government, </a:t>
            </a:r>
            <a:r>
              <a:rPr lang="en-US" dirty="0" smtClean="0"/>
              <a:t>often </a:t>
            </a:r>
            <a:r>
              <a:rPr lang="en-US" dirty="0" smtClean="0"/>
              <a:t>for </a:t>
            </a:r>
            <a:r>
              <a:rPr lang="en-US" dirty="0" smtClean="0"/>
              <a:t>ideological </a:t>
            </a:r>
            <a:r>
              <a:rPr lang="en-US" dirty="0" smtClean="0"/>
              <a:t>or </a:t>
            </a:r>
            <a:r>
              <a:rPr lang="en-US" dirty="0" smtClean="0"/>
              <a:t>political </a:t>
            </a:r>
            <a:r>
              <a:rPr lang="en-US" dirty="0" smtClean="0"/>
              <a:t>reasons.”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/>
              <a:t>	Source:  Terrorism, </a:t>
            </a:r>
            <a:r>
              <a:rPr lang="en-US" sz="1600" i="1" dirty="0" smtClean="0"/>
              <a:t>The American Heritage® Dictionary of the English Language</a:t>
            </a:r>
            <a:r>
              <a:rPr lang="en-US" sz="1600" dirty="0" smtClean="0"/>
              <a:t>,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ed. (</a:t>
            </a:r>
            <a:r>
              <a:rPr lang="en-US" sz="1600" dirty="0" err="1" smtClean="0"/>
              <a:t>n.d</a:t>
            </a:r>
            <a:r>
              <a:rPr lang="en-US" sz="1600" dirty="0" smtClean="0"/>
              <a:t>.).  Retrieved from Dictionary.com website: </a:t>
            </a:r>
            <a:r>
              <a:rPr lang="en-US" sz="1600" i="1" dirty="0" smtClean="0"/>
              <a:t>http://dictionary.reference.com/browse/terrorism.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0051E349-446F-4AA4-B556-F62C5BDFBA95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Lessening the Impact of Terrorism on Logistics Systems</a:t>
            </a:r>
            <a:endParaRPr lang="en-US" dirty="0"/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September 11 terrorist attacks have impacted logistics practices on a worldwide basis</a:t>
            </a:r>
          </a:p>
          <a:p>
            <a:r>
              <a:rPr lang="en-US" dirty="0" smtClean="0"/>
              <a:t>Greater attention given to:</a:t>
            </a:r>
          </a:p>
          <a:p>
            <a:pPr lvl="1"/>
            <a:r>
              <a:rPr lang="en-US" dirty="0" smtClean="0"/>
              <a:t>Processes </a:t>
            </a:r>
          </a:p>
          <a:p>
            <a:pPr lvl="1"/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Activities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F1CB2F8-3E5C-4BA6-82A8-D49635F815A2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Lessening the Impact of Terrorism on Logistics Systems</a:t>
            </a:r>
            <a:endParaRPr lang="en-US" dirty="0"/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r>
              <a:rPr lang="en-US" sz="2800" dirty="0" smtClean="0"/>
              <a:t>Creation of the Department of Homeland Security (DHS)</a:t>
            </a:r>
          </a:p>
          <a:p>
            <a:pPr lvl="1"/>
            <a:r>
              <a:rPr lang="en-US" dirty="0" smtClean="0"/>
              <a:t>Federal agency</a:t>
            </a:r>
          </a:p>
          <a:p>
            <a:pPr lvl="1"/>
            <a:r>
              <a:rPr lang="en-US" dirty="0" smtClean="0"/>
              <a:t>Goals are</a:t>
            </a:r>
          </a:p>
          <a:p>
            <a:pPr lvl="2"/>
            <a:r>
              <a:rPr lang="en-US" dirty="0" smtClean="0"/>
              <a:t>To prevent terrorist attacks in the U.S. </a:t>
            </a:r>
          </a:p>
          <a:p>
            <a:pPr lvl="2"/>
            <a:r>
              <a:rPr lang="en-US" dirty="0" smtClean="0"/>
              <a:t>To reduce the vulnerability of the U.S. to terrorism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1031654-DB1A-4A43-B1EF-08943950D773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Lessening the Impact of Terrorism on Logistics Systems</a:t>
            </a:r>
            <a:endParaRPr lang="en-US" dirty="0"/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r>
              <a:rPr lang="en-US" dirty="0" smtClean="0"/>
              <a:t>22 separate government entities were incorporated into DHS</a:t>
            </a:r>
          </a:p>
          <a:p>
            <a:pPr lvl="1"/>
            <a:r>
              <a:rPr lang="en-US" dirty="0" smtClean="0"/>
              <a:t>Transportation Security Administration (TSA)</a:t>
            </a:r>
          </a:p>
          <a:p>
            <a:pPr lvl="2"/>
            <a:r>
              <a:rPr lang="en-US" dirty="0" smtClean="0"/>
              <a:t>Transportation Worker Identification Credential (TWIC)</a:t>
            </a:r>
          </a:p>
          <a:p>
            <a:pPr lvl="1"/>
            <a:r>
              <a:rPr lang="en-US" dirty="0" smtClean="0"/>
              <a:t>Customs and Border Protection (CBP)</a:t>
            </a:r>
          </a:p>
          <a:p>
            <a:pPr lvl="2"/>
            <a:r>
              <a:rPr lang="en-US" dirty="0" smtClean="0"/>
              <a:t>Container Security Initiative (CSI)</a:t>
            </a:r>
          </a:p>
          <a:p>
            <a:pPr lvl="2"/>
            <a:r>
              <a:rPr lang="en-US" dirty="0" smtClean="0"/>
              <a:t>Customs Trade Partnership Against Terrorism (C-TPAT)</a:t>
            </a:r>
          </a:p>
          <a:p>
            <a:pPr lvl="2"/>
            <a:r>
              <a:rPr lang="en-US" dirty="0" smtClean="0"/>
              <a:t>Importer Security Filing (ISF) rule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D2A809E9-20EA-4095-A2D6-386ECA1680C4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Table 4-1:  Timeline for Presenting Electronic Advance Manifest Information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9850E7F-298C-4679-9B9F-52D56DE99F9E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09836"/>
              </p:ext>
            </p:extLst>
          </p:nvPr>
        </p:nvGraphicFramePr>
        <p:xfrm>
          <a:off x="304800" y="1752595"/>
          <a:ext cx="8686800" cy="3942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/>
                <a:gridCol w="6858000"/>
              </a:tblGrid>
              <a:tr h="27686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Inbound to the United States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Mode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</a:rPr>
                        <a:t>Timeline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Air and courier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4 hours prior to arrival in the United States, or "wheels up" from certain nearby airports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Rail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2 hours prior to arrival at a U.S. port of entry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Ocean vessel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Twenty-four hours prior to lading at foreign port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10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Truck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Free and Secure Trade (FAST): 30 minutes prior to arrival in the 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US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non-FAST: 1 hour prior to arrival in the United States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Outbound from the United States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effectLst/>
                        </a:rPr>
                        <a:t>Mode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</a:rPr>
                        <a:t>Timeline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Air and courier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2 hours prior to scheduled departure from the United States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Rail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2 hours prior to the arrival of the train at the border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Ocean vessel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24 hours prior to departure from U.S. port where cargo is laden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Truck </a:t>
                      </a:r>
                      <a:endParaRPr lang="en-US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1 hour prior to the arrival of the truck at the border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221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Table 4-2:  Information Required for 10+2 Rule</a:t>
            </a:r>
          </a:p>
        </p:txBody>
      </p:sp>
      <p:sp>
        <p:nvSpPr>
          <p:cNvPr id="79874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2569F1D-A705-4C43-A836-D20800496010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/>
              <a:t>Importer: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1. </a:t>
            </a:r>
            <a:r>
              <a:rPr lang="en-US" sz="2200" dirty="0" smtClean="0"/>
              <a:t>Manufacturers </a:t>
            </a:r>
            <a:r>
              <a:rPr lang="en-US" sz="2200" dirty="0"/>
              <a:t>name and address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2. </a:t>
            </a:r>
            <a:r>
              <a:rPr lang="en-US" sz="2200" dirty="0" smtClean="0"/>
              <a:t>Seller’s </a:t>
            </a:r>
            <a:r>
              <a:rPr lang="en-US" sz="2200" dirty="0"/>
              <a:t>name and address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3. Buyer's name and address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4. Ship to name and address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5. Scheduled container stuffing location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6. </a:t>
            </a:r>
            <a:r>
              <a:rPr lang="en-US" sz="2200" dirty="0" smtClean="0"/>
              <a:t>Consolidator’s </a:t>
            </a:r>
            <a:r>
              <a:rPr lang="en-US" sz="2200" dirty="0"/>
              <a:t>name and address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7. Importer of record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8. Consignee identification number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9. Country of origin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10. Harmonized tariff schedule at minimum six-digit level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b="1" dirty="0"/>
              <a:t>Carriers: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1. Vessel </a:t>
            </a:r>
            <a:r>
              <a:rPr lang="en-US" sz="2200" dirty="0" smtClean="0"/>
              <a:t>stow </a:t>
            </a:r>
            <a:r>
              <a:rPr lang="en-US" sz="2200" dirty="0"/>
              <a:t>plan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2. Container status </a:t>
            </a:r>
            <a:r>
              <a:rPr lang="en-US" sz="2200" dirty="0" smtClean="0"/>
              <a:t>message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9497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905000"/>
            <a:ext cx="81534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Operates a chain of grocery stores in New England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Distribution Centers in Providence, Rhode Island and Newburgh, NY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Company Facts: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8600" y="3048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Problems: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371600" y="2286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4-1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 Spot Markets Company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800" y="3657600"/>
          <a:ext cx="5486400" cy="1524000"/>
        </p:xfrm>
        <a:graphic>
          <a:graphicData uri="http://schemas.openxmlformats.org/drawingml/2006/table">
            <a:tbl>
              <a:tblPr/>
              <a:tblGrid>
                <a:gridCol w="1656403"/>
                <a:gridCol w="1845107"/>
                <a:gridCol w="1984890"/>
              </a:tblGrid>
              <a:tr h="508000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accent2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sng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Newburgh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sng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Providence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accent2"/>
                          </a:solidFill>
                          <a:latin typeface="Calibri"/>
                        </a:rPr>
                        <a:t>Throughput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4% higher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chemeClr val="accent2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accent2"/>
                          </a:solidFill>
                          <a:latin typeface="Calibri"/>
                        </a:rPr>
                        <a:t>Shrinkage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accent2"/>
                          </a:solidFill>
                          <a:latin typeface="Calibri"/>
                        </a:rPr>
                        <a:t>3.60%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accent2"/>
                          </a:solidFill>
                          <a:latin typeface="Calibri"/>
                        </a:rPr>
                        <a:t>5.90%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541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05000"/>
            <a:ext cx="8305800" cy="41910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How should Fosdick respond to the immediate situation?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What controls, of the types discussed in this chapter, might have been used by Red Spot Markets to reduce or eliminate the problems discussed in the case?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What longer-range steps should Fosdick take to control the operations of the Providence distribution center?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What longer-range steps should Fosdick take to improve the Providence distribution center’s productivity?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What longer-range steps can Fosdick take to reduce the distribution center’s high rate of shrinkage?</a:t>
            </a:r>
            <a:endParaRPr lang="en-US" sz="22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Questions: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371600" y="2286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4-1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 Spot Markets Company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9046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Organizational and Managerial Issues in Logistics Key Terms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19263"/>
            <a:ext cx="4267200" cy="4411662"/>
          </a:xfrm>
        </p:spPr>
        <p:txBody>
          <a:bodyPr/>
          <a:lstStyle/>
          <a:p>
            <a:r>
              <a:rPr lang="en-US" sz="3200" dirty="0" smtClean="0"/>
              <a:t>Logistics social responsibility</a:t>
            </a:r>
          </a:p>
          <a:p>
            <a:r>
              <a:rPr lang="en-US" sz="3200" dirty="0" smtClean="0"/>
              <a:t>Pilferage</a:t>
            </a:r>
          </a:p>
          <a:p>
            <a:r>
              <a:rPr lang="en-US" sz="3200" dirty="0" smtClean="0"/>
              <a:t>Productivity</a:t>
            </a:r>
          </a:p>
          <a:p>
            <a:r>
              <a:rPr lang="en-US" sz="3200" dirty="0" smtClean="0"/>
              <a:t>Relevancy</a:t>
            </a:r>
          </a:p>
          <a:p>
            <a:r>
              <a:rPr lang="en-US" sz="3200" dirty="0" smtClean="0"/>
              <a:t>Responsiveness</a:t>
            </a:r>
          </a:p>
          <a:p>
            <a:r>
              <a:rPr lang="en-US" sz="3200" dirty="0" smtClean="0"/>
              <a:t>Reverse logistics</a:t>
            </a:r>
          </a:p>
          <a:p>
            <a:pPr>
              <a:buFont typeface="Arial" pitchFamily="34" charset="0"/>
              <a:buNone/>
            </a:pPr>
            <a:endParaRPr lang="en-US" sz="3200" dirty="0" smtClean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76400"/>
            <a:ext cx="4267200" cy="4411663"/>
          </a:xfrm>
        </p:spPr>
        <p:txBody>
          <a:bodyPr/>
          <a:lstStyle/>
          <a:p>
            <a:r>
              <a:rPr lang="en-US" sz="3200" dirty="0" err="1" smtClean="0"/>
              <a:t>Tachograph</a:t>
            </a:r>
            <a:endParaRPr lang="en-US" sz="3200" dirty="0" smtClean="0"/>
          </a:p>
          <a:p>
            <a:r>
              <a:rPr lang="en-US" sz="3200" dirty="0" smtClean="0"/>
              <a:t>Theft</a:t>
            </a:r>
          </a:p>
          <a:p>
            <a:r>
              <a:rPr lang="en-US" sz="3200" dirty="0" smtClean="0"/>
              <a:t>Transportation Worker Identification Credential (TWIC)</a:t>
            </a:r>
          </a:p>
          <a:p>
            <a:r>
              <a:rPr lang="en-US" sz="3200" dirty="0" smtClean="0"/>
              <a:t>Unified logistics structure</a:t>
            </a:r>
          </a:p>
          <a:p>
            <a:pPr lvl="1"/>
            <a:endParaRPr lang="en-US" sz="2900" b="1" dirty="0" smtClean="0"/>
          </a:p>
        </p:txBody>
      </p:sp>
      <p:sp>
        <p:nvSpPr>
          <p:cNvPr id="32772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337F64E1-A6E6-4757-80D2-1D4D2BB474C9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05000"/>
            <a:ext cx="8305800" cy="41910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en-US" sz="2200" dirty="0" smtClean="0"/>
              <a:t>Assume that Fosdick decides that the practice of free lunches from the open cases of goods must be stopped. Develop and present arguments he should give in a meeting with a union shop steward.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en-US" sz="2200" dirty="0" smtClean="0"/>
              <a:t>(This is a continuation of question 6.) Assume, instead, that you are the union shop steward. Develop and present your argument that the free lunches represent a long-standing employee benefit enjoyed by the distribution center’s employees, and that management’s attempt to stop them is a breach of an unwritten contract and will be resisted.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en-US" sz="2200" dirty="0" smtClean="0"/>
              <a:t>Much of the situation described in the case seems to revolve around the personality of T.D. Bigelow. How should he be treated? Why?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40</a:t>
            </a:fld>
            <a:endParaRPr lang="en-US" smtClean="0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Questions: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371600" y="2286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4-1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 Spot Markets Company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0517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Organizing Logistics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within </a:t>
            </a:r>
            <a:r>
              <a:rPr lang="en-US" sz="4000" dirty="0" smtClean="0"/>
              <a:t>the Firm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Two key organizational logistics topics</a:t>
            </a:r>
          </a:p>
          <a:p>
            <a:pPr lvl="1"/>
            <a:r>
              <a:rPr lang="en-US" dirty="0" smtClean="0"/>
              <a:t>Organizational structure </a:t>
            </a:r>
          </a:p>
          <a:p>
            <a:pPr lvl="1"/>
            <a:r>
              <a:rPr lang="en-US" dirty="0" smtClean="0"/>
              <a:t>Organizational design</a:t>
            </a:r>
          </a:p>
          <a:p>
            <a:pPr>
              <a:buFont typeface="Monotype Sorts"/>
              <a:buNone/>
            </a:pPr>
            <a:endParaRPr lang="en-US" dirty="0" smtClean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4-6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Organizational Structure for Logistics</a:t>
            </a:r>
            <a:endParaRPr lang="en-US" dirty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3600" dirty="0" smtClean="0"/>
              <a:t>Two basic organizational </a:t>
            </a:r>
            <a:r>
              <a:rPr lang="en-US" sz="3600" dirty="0" smtClean="0"/>
              <a:t>structures:</a:t>
            </a:r>
            <a:endParaRPr lang="en-US" sz="3600" dirty="0" smtClean="0"/>
          </a:p>
          <a:p>
            <a:pPr lvl="1"/>
            <a:r>
              <a:rPr lang="en-US" sz="3200" dirty="0" smtClean="0"/>
              <a:t>Fragmented logistics structure</a:t>
            </a:r>
          </a:p>
          <a:p>
            <a:pPr lvl="2"/>
            <a:r>
              <a:rPr lang="en-US" sz="2800" dirty="0" smtClean="0"/>
              <a:t>Logistics activities are managed in multiple departments throughout an organization</a:t>
            </a:r>
          </a:p>
          <a:p>
            <a:pPr lvl="1"/>
            <a:r>
              <a:rPr lang="en-US" sz="3200" dirty="0" smtClean="0"/>
              <a:t>Unified logistics structure</a:t>
            </a:r>
          </a:p>
          <a:p>
            <a:pPr lvl="2"/>
            <a:r>
              <a:rPr lang="en-US" sz="2800" dirty="0" smtClean="0"/>
              <a:t>Multiple logistics activities are combined into and managed as a single department</a:t>
            </a:r>
          </a:p>
          <a:p>
            <a:endParaRPr lang="en-US" sz="3600" dirty="0" smtClean="0"/>
          </a:p>
          <a:p>
            <a:pPr>
              <a:buFont typeface="Monotype Sorts"/>
              <a:buNone/>
            </a:pPr>
            <a:endParaRPr lang="en-US" sz="3600" dirty="0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Organizational Structure for Logistics</a:t>
            </a:r>
            <a:endParaRPr lang="en-US" dirty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basic organizational structures for logistics departments are:</a:t>
            </a:r>
          </a:p>
          <a:p>
            <a:pPr lvl="1"/>
            <a:r>
              <a:rPr lang="en-US" smtClean="0"/>
              <a:t>Centralized logistics organization</a:t>
            </a:r>
          </a:p>
          <a:p>
            <a:pPr lvl="2"/>
            <a:r>
              <a:rPr lang="en-US" smtClean="0"/>
              <a:t>Company maintains a single logistics department that administers the related activities for the entire company from the home office</a:t>
            </a:r>
          </a:p>
          <a:p>
            <a:pPr lvl="1"/>
            <a:r>
              <a:rPr lang="en-US" smtClean="0"/>
              <a:t>Decentralized logistics organization</a:t>
            </a:r>
          </a:p>
          <a:p>
            <a:pPr lvl="2"/>
            <a:r>
              <a:rPr lang="en-US" smtClean="0"/>
              <a:t>Logistics-related decisions are made separately at the divisional or product group level and often in different geographic regions</a:t>
            </a:r>
          </a:p>
          <a:p>
            <a:endParaRPr lang="en-US" smtClean="0"/>
          </a:p>
          <a:p>
            <a:pPr>
              <a:buFont typeface="Monotype Sorts"/>
              <a:buNone/>
            </a:pPr>
            <a:endParaRPr lang="en-US" smtClean="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696200" cy="1219200"/>
          </a:xfrm>
        </p:spPr>
        <p:txBody>
          <a:bodyPr/>
          <a:lstStyle/>
          <a:p>
            <a:r>
              <a:rPr lang="en-US" sz="3300" dirty="0" smtClean="0"/>
              <a:t>Figure 4-1:</a:t>
            </a:r>
            <a:r>
              <a:rPr lang="en-US" sz="3300" dirty="0" smtClean="0">
                <a:solidFill>
                  <a:srgbClr val="000080"/>
                </a:solidFill>
              </a:rPr>
              <a:t>  </a:t>
            </a:r>
            <a:r>
              <a:rPr lang="en-US" sz="3300" dirty="0" smtClean="0"/>
              <a:t>Becton </a:t>
            </a:r>
            <a:r>
              <a:rPr lang="en-US" sz="3300" dirty="0" smtClean="0"/>
              <a:t>Dickinson’s Worldwide </a:t>
            </a:r>
            <a:r>
              <a:rPr lang="en-US" sz="3300" dirty="0" smtClean="0"/>
              <a:t>Sources (Decentralized)</a:t>
            </a:r>
            <a:endParaRPr lang="en-US" sz="3300" dirty="0" smtClean="0">
              <a:solidFill>
                <a:srgbClr val="000080"/>
              </a:solidFill>
            </a:endParaRP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32755AF9-5812-4ADA-B2BF-E009B289F8A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3"/>
          <a:stretch/>
        </p:blipFill>
        <p:spPr bwMode="auto">
          <a:xfrm>
            <a:off x="990600" y="1586552"/>
            <a:ext cx="7098224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Organizational Structure for Logistics</a:t>
            </a:r>
            <a:endParaRPr lang="en-US" dirty="0"/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Job title or corporate rank </a:t>
            </a:r>
          </a:p>
          <a:p>
            <a:pPr lvl="1"/>
            <a:r>
              <a:rPr lang="en-US" smtClean="0"/>
              <a:t>Leading edge organizations tend to head the logistics department by senior-level personnel</a:t>
            </a:r>
          </a:p>
          <a:p>
            <a:pPr lvl="1"/>
            <a:r>
              <a:rPr lang="en-US" smtClean="0"/>
              <a:t>Generally excluded from holding a “C-level” position</a:t>
            </a:r>
          </a:p>
          <a:p>
            <a:endParaRPr lang="en-US" smtClean="0"/>
          </a:p>
          <a:p>
            <a:pPr>
              <a:buFont typeface="Monotype Sorts"/>
              <a:buNone/>
            </a:pPr>
            <a:endParaRPr lang="en-US" smtClean="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4-10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Eng PPT Template">
  <a:themeElements>
    <a:clrScheme name="COEng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Eng PP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Eng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AmiesTheme</Template>
  <TotalTime>4700</TotalTime>
  <Words>2435</Words>
  <Application>Microsoft Office PowerPoint</Application>
  <PresentationFormat>On-screen Show (4:3)</PresentationFormat>
  <Paragraphs>354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Times New Roman</vt:lpstr>
      <vt:lpstr>Arial</vt:lpstr>
      <vt:lpstr>Calibri</vt:lpstr>
      <vt:lpstr>Monotype Sorts</vt:lpstr>
      <vt:lpstr>ＭＳ Ｐゴシック</vt:lpstr>
      <vt:lpstr>COEng PPT Template</vt:lpstr>
      <vt:lpstr>Chapter 4</vt:lpstr>
      <vt:lpstr>Learning Objectives</vt:lpstr>
      <vt:lpstr>Organizational and Managerial Issues in Logistics Key Terms</vt:lpstr>
      <vt:lpstr>Organizational and Managerial Issues in Logistics Key Terms</vt:lpstr>
      <vt:lpstr>Organizing Logistics  within the Firm</vt:lpstr>
      <vt:lpstr>Organizational Structure for Logistics</vt:lpstr>
      <vt:lpstr>Organizational Structure for Logistics</vt:lpstr>
      <vt:lpstr>Figure 4-1:  Becton Dickinson’s Worldwide Sources (Decentralized)</vt:lpstr>
      <vt:lpstr>Organizational Structure for Logistics</vt:lpstr>
      <vt:lpstr>Organizational Design for Logistics</vt:lpstr>
      <vt:lpstr>Hierarchical (Functional) Organizational Design</vt:lpstr>
      <vt:lpstr>Hierarchical (Functional) Organizational Design</vt:lpstr>
      <vt:lpstr>Matrix Organizational Design</vt:lpstr>
      <vt:lpstr>Matrix Organizational Design</vt:lpstr>
      <vt:lpstr>Network Organizational Design</vt:lpstr>
      <vt:lpstr>Network Organizational Design</vt:lpstr>
      <vt:lpstr>Network Organizational Design</vt:lpstr>
      <vt:lpstr>Network Organizational Design for Logistics</vt:lpstr>
      <vt:lpstr>Managerial Issues in Logistics</vt:lpstr>
      <vt:lpstr>Worker Productivity</vt:lpstr>
      <vt:lpstr>Sample Warehouse Work Rules Violations Subject to Discharge on the First Offense</vt:lpstr>
      <vt:lpstr>Sample Warehouse Work Rules Violations Subject to Discharge on the First Offense</vt:lpstr>
      <vt:lpstr>Sample Warehouse Work Rules Violations Subject to Constructive Discipline</vt:lpstr>
      <vt:lpstr>Sample Warehouse Work Rules Violations Subject to Constructive Discipline</vt:lpstr>
      <vt:lpstr>Figure 4-3:   Printout from a Truck Tachograph</vt:lpstr>
      <vt:lpstr>Asset Productivity</vt:lpstr>
      <vt:lpstr>Theft and Pilferage</vt:lpstr>
      <vt:lpstr>Theft and Pilferage</vt:lpstr>
      <vt:lpstr>Logistics Social Responsibility</vt:lpstr>
      <vt:lpstr>Managing Reverse Logistics</vt:lpstr>
      <vt:lpstr>Managing Reverse Logistics</vt:lpstr>
      <vt:lpstr>Lessening the Impact of Terrorism on Logistics Systems</vt:lpstr>
      <vt:lpstr>Lessening the Impact of Terrorism on Logistics Systems</vt:lpstr>
      <vt:lpstr>Lessening the Impact of Terrorism on Logistics Systems</vt:lpstr>
      <vt:lpstr>Lessening the Impact of Terrorism on Logistics Systems</vt:lpstr>
      <vt:lpstr>Table 4-1:  Timeline for Presenting Electronic Advance Manifest Information</vt:lpstr>
      <vt:lpstr>Table 4-2:  Information Required for 10+2 Rule</vt:lpstr>
      <vt:lpstr>PowerPoint Presentation</vt:lpstr>
      <vt:lpstr>PowerPoint Presentation</vt:lpstr>
      <vt:lpstr>PowerPoint Presentation</vt:lpstr>
    </vt:vector>
  </TitlesOfParts>
  <Company>MIIS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Scott Ellis</dc:creator>
  <cp:lastModifiedBy>leet</cp:lastModifiedBy>
  <cp:revision>61</cp:revision>
  <dcterms:created xsi:type="dcterms:W3CDTF">1998-03-27T19:34:46Z</dcterms:created>
  <dcterms:modified xsi:type="dcterms:W3CDTF">2011-09-14T20:38:08Z</dcterms:modified>
</cp:coreProperties>
</file>