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92" r:id="rId1"/>
  </p:sldMasterIdLst>
  <p:notesMasterIdLst>
    <p:notesMasterId r:id="rId40"/>
  </p:notesMasterIdLst>
  <p:handoutMasterIdLst>
    <p:handoutMasterId r:id="rId41"/>
  </p:handoutMasterIdLst>
  <p:sldIdLst>
    <p:sldId id="288" r:id="rId2"/>
    <p:sldId id="289" r:id="rId3"/>
    <p:sldId id="291" r:id="rId4"/>
    <p:sldId id="292" r:id="rId5"/>
    <p:sldId id="293" r:id="rId6"/>
    <p:sldId id="334" r:id="rId7"/>
    <p:sldId id="315" r:id="rId8"/>
    <p:sldId id="316" r:id="rId9"/>
    <p:sldId id="318" r:id="rId10"/>
    <p:sldId id="319" r:id="rId11"/>
    <p:sldId id="320" r:id="rId12"/>
    <p:sldId id="336" r:id="rId13"/>
    <p:sldId id="324" r:id="rId14"/>
    <p:sldId id="337" r:id="rId15"/>
    <p:sldId id="322" r:id="rId16"/>
    <p:sldId id="326" r:id="rId17"/>
    <p:sldId id="325" r:id="rId18"/>
    <p:sldId id="338" r:id="rId19"/>
    <p:sldId id="328" r:id="rId20"/>
    <p:sldId id="329" r:id="rId21"/>
    <p:sldId id="330" r:id="rId22"/>
    <p:sldId id="331" r:id="rId23"/>
    <p:sldId id="332" r:id="rId24"/>
    <p:sldId id="333" r:id="rId25"/>
    <p:sldId id="339" r:id="rId26"/>
    <p:sldId id="340" r:id="rId27"/>
    <p:sldId id="341" r:id="rId28"/>
    <p:sldId id="342" r:id="rId29"/>
    <p:sldId id="343" r:id="rId30"/>
    <p:sldId id="344" r:id="rId31"/>
    <p:sldId id="345" r:id="rId32"/>
    <p:sldId id="346" r:id="rId33"/>
    <p:sldId id="347" r:id="rId34"/>
    <p:sldId id="348" r:id="rId35"/>
    <p:sldId id="350" r:id="rId36"/>
    <p:sldId id="352" r:id="rId37"/>
    <p:sldId id="353" r:id="rId38"/>
    <p:sldId id="351" r:id="rId3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eah Gowron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70" autoAdjust="0"/>
    <p:restoredTop sz="94660"/>
  </p:normalViewPr>
  <p:slideViewPr>
    <p:cSldViewPr>
      <p:cViewPr varScale="1">
        <p:scale>
          <a:sx n="70" d="100"/>
          <a:sy n="70" d="100"/>
        </p:scale>
        <p:origin x="-33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9" d="100"/>
          <a:sy n="39" d="100"/>
        </p:scale>
        <p:origin x="-1566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1919C3B9-0A53-466D-B59F-18A87C0969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7427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400722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2866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9578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0420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4669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645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47814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62617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45473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02201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0591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2218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10916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04582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74425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6870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51256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51256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51256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51256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51256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5125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98555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42606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42606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42606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7544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4470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2642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1348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6768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4844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583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4F8724-9A42-44F0-AA51-1883D9C294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755849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21329B-009C-4422-838E-67A6A202B3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196110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59224A-7AC8-4861-A134-CE5C6B6210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655206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7467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9859DD-DF37-451A-8473-E912B72033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12906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7467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38F944-AC5F-45A8-9023-73A95B3D7C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780880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7467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E16AA7-9CE7-4B39-835C-07980C4CB2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843369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85C05B-C4B9-4B0B-BF59-52DF792D22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235713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7467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4CDA2C-2744-46FB-9F88-E366A40CF1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107162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24DBAE-CB61-44EF-9024-2BB0F354D5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073391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2ABA3-438E-4A9D-87E9-6051F4F879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74284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6534B1-F434-4C5B-B2C3-4BD318EE30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664072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E7B32D-462B-43F4-B614-B2829E8DD8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086432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81F3B1-79B4-4462-8BAF-45621A19C2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772347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1674B6-8769-44B6-A9A6-26B427124E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571316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068491-F817-4F19-B17C-BEC6B2E356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16538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B16A61-2B68-4409-8FD1-F478ACCE76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633069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OEng PPT Background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4638"/>
            <a:ext cx="746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3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32468BDD-17EB-4AF0-BC8A-757E6BD8FD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967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4" r:id="rId12"/>
    <p:sldLayoutId id="2147483705" r:id="rId13"/>
    <p:sldLayoutId id="2147483706" r:id="rId14"/>
    <p:sldLayoutId id="2147483707" r:id="rId15"/>
    <p:sldLayoutId id="2147483708" r:id="rId16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2027A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2027A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2027A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2027A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2027A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2027A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2027A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2027A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2027A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CHAPTER 3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781800" cy="1752600"/>
          </a:xfrm>
        </p:spPr>
        <p:txBody>
          <a:bodyPr/>
          <a:lstStyle/>
          <a:p>
            <a:r>
              <a:rPr lang="en-US" sz="4400" b="1" dirty="0" smtClean="0">
                <a:solidFill>
                  <a:srgbClr val="002060"/>
                </a:solidFill>
              </a:rPr>
              <a:t>Strategic and Financial Logistics</a:t>
            </a: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0"/>
          </p:nvPr>
        </p:nvSpPr>
        <p:spPr bwMode="auto">
          <a:xfrm>
            <a:off x="2667000" y="6400800"/>
            <a:ext cx="38100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© Pearson Education, Inc. publishing as Prentice Hall</a:t>
            </a:r>
          </a:p>
        </p:txBody>
      </p:sp>
      <p:sp>
        <p:nvSpPr>
          <p:cNvPr id="24579" name="Text Box 4"/>
          <p:cNvSpPr txBox="1">
            <a:spLocks noChangeArrowheads="1"/>
          </p:cNvSpPr>
          <p:nvPr/>
        </p:nvSpPr>
        <p:spPr bwMode="auto">
          <a:xfrm>
            <a:off x="7620000" y="6400800"/>
            <a:ext cx="8382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endParaRPr lang="en-US" sz="12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Connecting Strategy to Financial Performance</a:t>
            </a:r>
            <a:endParaRPr lang="en-US" dirty="0"/>
          </a:p>
        </p:txBody>
      </p:sp>
      <p:sp>
        <p:nvSpPr>
          <p:cNvPr id="35844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Logistics function can positively affect the financial outcome of an organization by designing a strategy to optimally support the requirement of the business.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Pearson Education, Inc. publishing as Prentice Hall</a:t>
            </a:r>
          </a:p>
          <a:p>
            <a:pPr>
              <a:defRPr/>
            </a:pPr>
            <a:endParaRPr lang="en-US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64275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n-US"/>
              <a:t>3-</a:t>
            </a:r>
            <a:fld id="{BAF148C4-989C-4FAE-97DB-4DE5C6CB157C}" type="slidenum">
              <a:rPr lang="en-US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Basic Financial Terminology</a:t>
            </a:r>
          </a:p>
        </p:txBody>
      </p:sp>
      <p:sp>
        <p:nvSpPr>
          <p:cNvPr id="3686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Income statement shows for a period of time:</a:t>
            </a:r>
          </a:p>
          <a:p>
            <a:pPr lvl="1"/>
            <a:r>
              <a:rPr lang="en-US" smtClean="0"/>
              <a:t>Revenues</a:t>
            </a:r>
          </a:p>
          <a:p>
            <a:pPr lvl="1"/>
            <a:r>
              <a:rPr lang="en-US" smtClean="0"/>
              <a:t>Expenses </a:t>
            </a:r>
          </a:p>
          <a:p>
            <a:pPr lvl="1"/>
            <a:r>
              <a:rPr lang="en-US" smtClean="0"/>
              <a:t>Profit</a:t>
            </a:r>
          </a:p>
          <a:p>
            <a:r>
              <a:rPr lang="en-US" smtClean="0"/>
              <a:t>Also referred to as a profit and loss (P&amp;L) statement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Pearson Education, Inc. publishing as Prentice Hall</a:t>
            </a:r>
          </a:p>
          <a:p>
            <a:pPr>
              <a:defRPr/>
            </a:pPr>
            <a:endParaRPr lang="en-US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64275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n-US"/>
              <a:t>3-</a:t>
            </a:r>
            <a:fld id="{07F93AF5-6220-48B2-9119-8D8D0E36AF58}" type="slidenum">
              <a:rPr lang="en-US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74638"/>
            <a:ext cx="83058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Figure 3-1:  Example Income Statement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Pearson Education, Inc. publishing as Prentice Hall</a:t>
            </a:r>
          </a:p>
          <a:p>
            <a:pPr>
              <a:defRPr/>
            </a:pPr>
            <a:endParaRPr lang="en-US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64275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n-US"/>
              <a:t>3-</a:t>
            </a:r>
            <a:fld id="{C56BBA1A-8F4A-411C-BBCF-A6C4D0E8C850}" type="slidenum">
              <a:rPr lang="en-US"/>
              <a:pPr>
                <a:defRPr/>
              </a:pPr>
              <a:t>12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6562776"/>
              </p:ext>
            </p:extLst>
          </p:nvPr>
        </p:nvGraphicFramePr>
        <p:xfrm>
          <a:off x="609600" y="1752600"/>
          <a:ext cx="8229600" cy="40862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92586"/>
                <a:gridCol w="2289214"/>
                <a:gridCol w="1447800"/>
              </a:tblGrid>
              <a:tr h="31024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Sales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2000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$200,000 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024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</a:rPr>
                        <a:t>   Cost of Goods Sold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2000" u="sng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$130,000 </a:t>
                      </a:r>
                      <a:endParaRPr lang="en-US" sz="2000" b="0" i="0" u="sng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024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</a:rPr>
                        <a:t>Gross Profit Margin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2000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  $70,000 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0243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024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</a:rPr>
                        <a:t>   Transportation Cost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2000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  $6,000 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024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   Warehousing Cost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2000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  $3,000 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024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</a:rPr>
                        <a:t>   Inventory Carrying Cost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2000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  $1,000 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024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</a:rPr>
                        <a:t>   Other Operating Costs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2000" u="sng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$30,000 </a:t>
                      </a:r>
                      <a:endParaRPr lang="en-US" sz="2000" b="0" i="0" u="sng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024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</a:rPr>
                        <a:t>Total Operation Costs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2000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$40,000 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024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</a:rPr>
                        <a:t>Earnings before interest and taxes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2000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$30,000 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024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</a:rPr>
                        <a:t>   Interest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2000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$11,000 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024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</a:rPr>
                        <a:t>   Taxes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sng" strike="noStrike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2000" u="sng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  $6,000 </a:t>
                      </a:r>
                      <a:endParaRPr lang="en-US" sz="2000" b="0" i="0" u="sng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024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</a:rPr>
                        <a:t>Ne Income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2000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$13,000 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33008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74638"/>
            <a:ext cx="7543800" cy="1143000"/>
          </a:xfrm>
        </p:spPr>
        <p:txBody>
          <a:bodyPr/>
          <a:lstStyle/>
          <a:p>
            <a:r>
              <a:rPr lang="en-US" sz="4000" dirty="0" smtClean="0"/>
              <a:t>Basic Financial Terminology</a:t>
            </a:r>
          </a:p>
        </p:txBody>
      </p:sp>
      <p:sp>
        <p:nvSpPr>
          <p:cNvPr id="38916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Balance sheet reflects at any given point in time:</a:t>
            </a:r>
          </a:p>
          <a:p>
            <a:pPr lvl="1"/>
            <a:r>
              <a:rPr lang="en-US" smtClean="0"/>
              <a:t>Assets</a:t>
            </a:r>
          </a:p>
          <a:p>
            <a:pPr lvl="1"/>
            <a:r>
              <a:rPr lang="en-US" smtClean="0"/>
              <a:t>Liabilities</a:t>
            </a:r>
          </a:p>
          <a:p>
            <a:pPr lvl="1"/>
            <a:r>
              <a:rPr lang="en-US" smtClean="0"/>
              <a:t>Owner’s equity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Pearson Education, Inc. publishing as Prentice Hall</a:t>
            </a:r>
          </a:p>
          <a:p>
            <a:pPr>
              <a:defRPr/>
            </a:pPr>
            <a:endParaRPr lang="en-US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64275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n-US"/>
              <a:t>3-</a:t>
            </a:r>
            <a:fld id="{2CDC4E72-FF83-4FE1-8E27-94B05836B78B}" type="slidenum">
              <a:rPr lang="en-US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74638"/>
            <a:ext cx="7543800" cy="1143000"/>
          </a:xfrm>
        </p:spPr>
        <p:txBody>
          <a:bodyPr/>
          <a:lstStyle/>
          <a:p>
            <a:r>
              <a:rPr lang="en-US" sz="4000" dirty="0" smtClean="0"/>
              <a:t>Figure 3-2:  Example Balance Sheet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9765635"/>
              </p:ext>
            </p:extLst>
          </p:nvPr>
        </p:nvGraphicFramePr>
        <p:xfrm>
          <a:off x="228600" y="1752601"/>
          <a:ext cx="8763000" cy="33527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71800"/>
                <a:gridCol w="1143000"/>
                <a:gridCol w="304800"/>
                <a:gridCol w="2969680"/>
                <a:gridCol w="1373720"/>
              </a:tblGrid>
              <a:tr h="50377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Assets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</a:rPr>
                        <a:t>Liabilities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6180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      Cash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</a:rPr>
                        <a:t>$20,000 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</a:rPr>
                        <a:t>   Current Liabilities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</a:rPr>
                        <a:t>$60,000 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7213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      Accounts Receivable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$35,000 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   Long-term Debt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sng" strike="noStrike" dirty="0">
                          <a:solidFill>
                            <a:srgbClr val="002060"/>
                          </a:solidFill>
                          <a:effectLst/>
                        </a:rPr>
                        <a:t>$30,000 </a:t>
                      </a:r>
                      <a:endParaRPr lang="en-US" sz="2000" b="0" i="0" u="sng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0377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</a:rPr>
                        <a:t>      Inventory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sng" strike="noStrike" dirty="0">
                          <a:solidFill>
                            <a:srgbClr val="002060"/>
                          </a:solidFill>
                          <a:effectLst/>
                        </a:rPr>
                        <a:t>$15,000 </a:t>
                      </a:r>
                      <a:endParaRPr lang="en-US" sz="2000" b="0" i="0" u="sng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</a:rPr>
                        <a:t>Total Liabilities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</a:rPr>
                        <a:t>$90,000 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0377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</a:rPr>
                        <a:t>   Total Current Assets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</a:rPr>
                        <a:t>$70,000 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</a:rPr>
                        <a:t>Shareholders' Equity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sng" strike="noStrike" dirty="0">
                          <a:solidFill>
                            <a:srgbClr val="002060"/>
                          </a:solidFill>
                          <a:effectLst/>
                        </a:rPr>
                        <a:t>$60,000 </a:t>
                      </a:r>
                      <a:endParaRPr lang="en-US" sz="2000" b="0" i="0" u="sng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0377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   Net Fixed Assets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sng" strike="noStrike" dirty="0">
                          <a:solidFill>
                            <a:srgbClr val="002060"/>
                          </a:solidFill>
                          <a:effectLst/>
                        </a:rPr>
                        <a:t>$80,000 </a:t>
                      </a:r>
                      <a:endParaRPr lang="en-US" sz="2000" b="0" i="0" u="sng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</a:rPr>
                        <a:t>Total Liabilities and Equity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dbl" strike="noStrike" baseline="0" dirty="0">
                          <a:solidFill>
                            <a:srgbClr val="002060"/>
                          </a:solidFill>
                          <a:effectLst/>
                        </a:rPr>
                        <a:t>$150,000 </a:t>
                      </a:r>
                      <a:endParaRPr lang="en-US" sz="2000" b="0" i="0" u="dbl" strike="noStrike" baseline="0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0377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</a:rPr>
                        <a:t>Total Assets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dbl" strike="noStrike" baseline="0" dirty="0">
                          <a:solidFill>
                            <a:srgbClr val="002060"/>
                          </a:solidFill>
                          <a:effectLst/>
                        </a:rPr>
                        <a:t>$150,000 </a:t>
                      </a:r>
                      <a:endParaRPr lang="en-US" sz="2000" b="0" i="0" u="dbl" strike="noStrike" baseline="0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32934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74638"/>
            <a:ext cx="7543800" cy="1143000"/>
          </a:xfrm>
        </p:spPr>
        <p:txBody>
          <a:bodyPr/>
          <a:lstStyle/>
          <a:p>
            <a:r>
              <a:rPr lang="en-US" sz="4000" dirty="0" smtClean="0"/>
              <a:t>Strategic Profit Model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228600" y="1600200"/>
            <a:ext cx="8534400" cy="4525963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Issues with reporting financial figures without appropriate context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Many financial measures reported as ratios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Profitability analysis is useful in assessing logistics activities 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Return On Investment (ROI) is a common measure of organizational financial success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Return On Net Worth (RONW) measures profitability of funds invested in the business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Return On Assets (ROA) provides insight on how well managers utilize operational assets to generate profits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Pearson Education, Inc. publishing as Prentice Hall</a:t>
            </a:r>
          </a:p>
          <a:p>
            <a:pPr>
              <a:defRPr/>
            </a:pPr>
            <a:endParaRPr lang="en-US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64275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n-US"/>
              <a:t>3-</a:t>
            </a:r>
            <a:fld id="{4FEE1F99-6C94-475B-8909-D87FB356311A}" type="slidenum">
              <a:rPr lang="en-US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274638"/>
            <a:ext cx="7391400" cy="1143000"/>
          </a:xfrm>
        </p:spPr>
        <p:txBody>
          <a:bodyPr/>
          <a:lstStyle/>
          <a:p>
            <a:r>
              <a:rPr lang="en-US" sz="4000" dirty="0" smtClean="0"/>
              <a:t>Strategic Profit Model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Return On Investment (ROI)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 smtClean="0"/>
              <a:t>common measure of organizational financial success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Return On Net Worth (RONW) 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 smtClean="0"/>
              <a:t>measures profitability of funds invested in the business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Return On Assets (ROA) 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 smtClean="0"/>
              <a:t>Indicates what percentage of every dollar invested in the business is ultimately returned to the organization as profit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Pearson Education, Inc. publishing as Prentice Hall</a:t>
            </a:r>
          </a:p>
          <a:p>
            <a:pPr>
              <a:defRPr/>
            </a:pPr>
            <a:endParaRPr lang="en-US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64275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n-US"/>
              <a:t>3-</a:t>
            </a:r>
            <a:fld id="{E86D333A-2F46-4EC7-82A1-E31ACC1B51FD}" type="slidenum">
              <a:rPr lang="en-US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274638"/>
            <a:ext cx="7315200" cy="1143000"/>
          </a:xfrm>
        </p:spPr>
        <p:txBody>
          <a:bodyPr/>
          <a:lstStyle/>
          <a:p>
            <a:r>
              <a:rPr lang="en-US" sz="4000" dirty="0" smtClean="0"/>
              <a:t>Strategic Profit Model</a:t>
            </a:r>
          </a:p>
        </p:txBody>
      </p:sp>
      <p:sp>
        <p:nvSpPr>
          <p:cNvPr id="43012" name="Content Placeholder 7"/>
          <p:cNvSpPr>
            <a:spLocks noGrp="1"/>
          </p:cNvSpPr>
          <p:nvPr>
            <p:ph idx="1"/>
          </p:nvPr>
        </p:nvSpPr>
        <p:spPr>
          <a:xfrm>
            <a:off x="304800" y="1600200"/>
            <a:ext cx="8382000" cy="4525963"/>
          </a:xfrm>
        </p:spPr>
        <p:txBody>
          <a:bodyPr/>
          <a:lstStyle/>
          <a:p>
            <a:r>
              <a:rPr lang="en-US" dirty="0" smtClean="0"/>
              <a:t>Strategic Profit Model (SPM) </a:t>
            </a:r>
          </a:p>
          <a:p>
            <a:pPr lvl="1"/>
            <a:r>
              <a:rPr lang="en-US" dirty="0" smtClean="0"/>
              <a:t>provides the framework for conducting ROA analysis </a:t>
            </a:r>
          </a:p>
          <a:p>
            <a:pPr lvl="1"/>
            <a:r>
              <a:rPr lang="en-US" dirty="0" smtClean="0"/>
              <a:t>Incorporates revenues and expenses to generate </a:t>
            </a:r>
            <a:r>
              <a:rPr lang="en-US" b="1" dirty="0" smtClean="0"/>
              <a:t>net profit margin</a:t>
            </a:r>
          </a:p>
          <a:p>
            <a:pPr lvl="1"/>
            <a:r>
              <a:rPr lang="en-US" dirty="0" smtClean="0"/>
              <a:t>Includes assets to measure </a:t>
            </a:r>
            <a:r>
              <a:rPr lang="en-US" b="1" dirty="0" smtClean="0"/>
              <a:t>asset turnover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Pearson Education, Inc. publishing as Prentice Hall</a:t>
            </a:r>
          </a:p>
          <a:p>
            <a:pPr>
              <a:defRPr/>
            </a:pPr>
            <a:endParaRPr lang="en-US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64275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n-US"/>
              <a:t>3-</a:t>
            </a:r>
            <a:fld id="{5EA9104B-0FE4-425F-961A-875A4E01C352}" type="slidenum">
              <a:rPr lang="en-US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274638"/>
            <a:ext cx="7467600" cy="1143000"/>
          </a:xfrm>
        </p:spPr>
        <p:txBody>
          <a:bodyPr/>
          <a:lstStyle/>
          <a:p>
            <a:r>
              <a:rPr lang="en-US" sz="4000" dirty="0" smtClean="0"/>
              <a:t>Figure 3-3:  Strategic Profit Model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64275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n-US"/>
              <a:t>3-</a:t>
            </a:r>
            <a:fld id="{6FBC8894-8914-417A-B4BC-35A2310C99BF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81000" y="1600200"/>
            <a:ext cx="1821330" cy="430887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Sales</a:t>
            </a:r>
            <a:endParaRPr lang="en-US" sz="2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" y="2208663"/>
            <a:ext cx="1821330" cy="646331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Cost of Goods</a:t>
            </a:r>
          </a:p>
          <a:p>
            <a:r>
              <a:rPr lang="en-US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Sold</a:t>
            </a:r>
            <a:endParaRPr lang="en-US" sz="1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8488" y="3038901"/>
            <a:ext cx="1821328" cy="646331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Variable </a:t>
            </a:r>
          </a:p>
          <a:p>
            <a:r>
              <a:rPr lang="en-US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Expenses</a:t>
            </a:r>
            <a:endParaRPr lang="en-US" sz="1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0999" y="3908286"/>
            <a:ext cx="1821331" cy="369332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Fixed Expenses</a:t>
            </a:r>
            <a:endParaRPr lang="en-US" sz="1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6689" y="4438161"/>
            <a:ext cx="1821331" cy="369332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Inventory</a:t>
            </a:r>
            <a:endParaRPr lang="en-US" sz="1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6689" y="4965649"/>
            <a:ext cx="1821331" cy="646331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Accounts Receivable</a:t>
            </a:r>
            <a:endParaRPr lang="en-US" sz="1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80998" y="5737223"/>
            <a:ext cx="1821331" cy="646331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Other Current Assets</a:t>
            </a:r>
            <a:endParaRPr lang="en-US" sz="1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590800" y="1847825"/>
            <a:ext cx="1295400" cy="646331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Gross </a:t>
            </a:r>
          </a:p>
          <a:p>
            <a:r>
              <a:rPr lang="en-US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Margin</a:t>
            </a:r>
            <a:endParaRPr lang="en-US" sz="1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590800" y="3362066"/>
            <a:ext cx="1295400" cy="646331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Total Expenses</a:t>
            </a:r>
            <a:endParaRPr lang="en-US" sz="1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90800" y="4607409"/>
            <a:ext cx="1295400" cy="646331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Current</a:t>
            </a:r>
          </a:p>
          <a:p>
            <a:r>
              <a:rPr lang="en-US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Assets</a:t>
            </a:r>
            <a:endParaRPr lang="en-US" sz="1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587388" y="5414057"/>
            <a:ext cx="1295400" cy="646331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Fixed</a:t>
            </a:r>
          </a:p>
          <a:p>
            <a:r>
              <a:rPr lang="en-US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Assets</a:t>
            </a:r>
            <a:endParaRPr lang="en-US" sz="1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267200" y="2308632"/>
            <a:ext cx="1295400" cy="369332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Net Profit</a:t>
            </a:r>
            <a:endParaRPr lang="en-US" sz="1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267200" y="2998011"/>
            <a:ext cx="1295400" cy="369332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Sales</a:t>
            </a:r>
            <a:endParaRPr lang="en-US" sz="1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943600" y="2497159"/>
            <a:ext cx="1295400" cy="646331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Net Profit</a:t>
            </a:r>
          </a:p>
          <a:p>
            <a:r>
              <a:rPr lang="en-US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Margin</a:t>
            </a:r>
            <a:endParaRPr lang="en-US" sz="1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267200" y="4303534"/>
            <a:ext cx="1295400" cy="369332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Sales</a:t>
            </a:r>
            <a:endParaRPr lang="en-US" sz="1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267200" y="4965649"/>
            <a:ext cx="1295400" cy="646331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Total</a:t>
            </a:r>
          </a:p>
          <a:p>
            <a:r>
              <a:rPr lang="en-US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Assets</a:t>
            </a:r>
            <a:endParaRPr lang="en-US" sz="1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943600" y="4488200"/>
            <a:ext cx="1295400" cy="646331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Asset</a:t>
            </a:r>
          </a:p>
          <a:p>
            <a:r>
              <a:rPr lang="en-US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Turnover</a:t>
            </a:r>
            <a:endParaRPr lang="en-US" sz="1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620000" y="3451953"/>
            <a:ext cx="1295400" cy="646331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Return on Assets</a:t>
            </a:r>
          </a:p>
        </p:txBody>
      </p:sp>
      <p:cxnSp>
        <p:nvCxnSpPr>
          <p:cNvPr id="4" name="Straight Connector 3"/>
          <p:cNvCxnSpPr>
            <a:stCxn id="2" idx="3"/>
            <a:endCxn id="14" idx="1"/>
          </p:cNvCxnSpPr>
          <p:nvPr/>
        </p:nvCxnSpPr>
        <p:spPr bwMode="auto">
          <a:xfrm>
            <a:off x="2202330" y="1815644"/>
            <a:ext cx="388470" cy="355347"/>
          </a:xfrm>
          <a:prstGeom prst="line">
            <a:avLst/>
          </a:prstGeom>
          <a:solidFill>
            <a:schemeClr val="accent2"/>
          </a:solidFill>
          <a:ln w="1905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>
            <a:endCxn id="14" idx="1"/>
          </p:cNvCxnSpPr>
          <p:nvPr/>
        </p:nvCxnSpPr>
        <p:spPr bwMode="auto">
          <a:xfrm flipV="1">
            <a:off x="2208020" y="2170991"/>
            <a:ext cx="382780" cy="360837"/>
          </a:xfrm>
          <a:prstGeom prst="line">
            <a:avLst/>
          </a:prstGeom>
          <a:solidFill>
            <a:schemeClr val="accent2"/>
          </a:solidFill>
          <a:ln w="1905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>
            <a:endCxn id="15" idx="1"/>
          </p:cNvCxnSpPr>
          <p:nvPr/>
        </p:nvCxnSpPr>
        <p:spPr bwMode="auto">
          <a:xfrm>
            <a:off x="2189816" y="3358849"/>
            <a:ext cx="400984" cy="326383"/>
          </a:xfrm>
          <a:prstGeom prst="line">
            <a:avLst/>
          </a:prstGeom>
          <a:solidFill>
            <a:schemeClr val="accent2"/>
          </a:solidFill>
          <a:ln w="1905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>
            <a:stCxn id="10" idx="3"/>
            <a:endCxn id="15" idx="1"/>
          </p:cNvCxnSpPr>
          <p:nvPr/>
        </p:nvCxnSpPr>
        <p:spPr bwMode="auto">
          <a:xfrm flipV="1">
            <a:off x="2202330" y="3685232"/>
            <a:ext cx="388470" cy="407720"/>
          </a:xfrm>
          <a:prstGeom prst="line">
            <a:avLst/>
          </a:prstGeom>
          <a:solidFill>
            <a:schemeClr val="accent2"/>
          </a:solidFill>
          <a:ln w="1905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>
            <a:endCxn id="16" idx="1"/>
          </p:cNvCxnSpPr>
          <p:nvPr/>
        </p:nvCxnSpPr>
        <p:spPr bwMode="auto">
          <a:xfrm>
            <a:off x="2208020" y="4607409"/>
            <a:ext cx="382780" cy="323166"/>
          </a:xfrm>
          <a:prstGeom prst="line">
            <a:avLst/>
          </a:prstGeom>
          <a:solidFill>
            <a:schemeClr val="accent2"/>
          </a:solidFill>
          <a:ln w="1905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>
            <a:endCxn id="16" idx="1"/>
          </p:cNvCxnSpPr>
          <p:nvPr/>
        </p:nvCxnSpPr>
        <p:spPr bwMode="auto">
          <a:xfrm flipV="1">
            <a:off x="2221668" y="4930575"/>
            <a:ext cx="369132" cy="338297"/>
          </a:xfrm>
          <a:prstGeom prst="line">
            <a:avLst/>
          </a:prstGeom>
          <a:solidFill>
            <a:schemeClr val="accent2"/>
          </a:solidFill>
          <a:ln w="1905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>
            <a:endCxn id="16" idx="1"/>
          </p:cNvCxnSpPr>
          <p:nvPr/>
        </p:nvCxnSpPr>
        <p:spPr bwMode="auto">
          <a:xfrm flipV="1">
            <a:off x="2221668" y="4930575"/>
            <a:ext cx="369132" cy="1129813"/>
          </a:xfrm>
          <a:prstGeom prst="line">
            <a:avLst/>
          </a:prstGeom>
          <a:solidFill>
            <a:schemeClr val="accent2"/>
          </a:solidFill>
          <a:ln w="1905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>
            <a:off x="3878730" y="2145717"/>
            <a:ext cx="388470" cy="355347"/>
          </a:xfrm>
          <a:prstGeom prst="line">
            <a:avLst/>
          </a:prstGeom>
          <a:solidFill>
            <a:schemeClr val="accent2"/>
          </a:solidFill>
          <a:ln w="1905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>
            <a:stCxn id="15" idx="3"/>
            <a:endCxn id="18" idx="1"/>
          </p:cNvCxnSpPr>
          <p:nvPr/>
        </p:nvCxnSpPr>
        <p:spPr bwMode="auto">
          <a:xfrm flipV="1">
            <a:off x="3886200" y="2493298"/>
            <a:ext cx="381000" cy="1191934"/>
          </a:xfrm>
          <a:prstGeom prst="line">
            <a:avLst/>
          </a:prstGeom>
          <a:solidFill>
            <a:schemeClr val="accent2"/>
          </a:solidFill>
          <a:ln w="1905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>
            <a:off x="5562600" y="2501064"/>
            <a:ext cx="388470" cy="355347"/>
          </a:xfrm>
          <a:prstGeom prst="line">
            <a:avLst/>
          </a:prstGeom>
          <a:solidFill>
            <a:schemeClr val="accent2"/>
          </a:solidFill>
          <a:ln w="1905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>
            <a:endCxn id="20" idx="1"/>
          </p:cNvCxnSpPr>
          <p:nvPr/>
        </p:nvCxnSpPr>
        <p:spPr bwMode="auto">
          <a:xfrm flipV="1">
            <a:off x="5562600" y="2820325"/>
            <a:ext cx="381000" cy="346368"/>
          </a:xfrm>
          <a:prstGeom prst="line">
            <a:avLst/>
          </a:prstGeom>
          <a:solidFill>
            <a:schemeClr val="accent2"/>
          </a:solidFill>
          <a:ln w="1905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/>
          <p:cNvCxnSpPr>
            <a:endCxn id="24" idx="1"/>
          </p:cNvCxnSpPr>
          <p:nvPr/>
        </p:nvCxnSpPr>
        <p:spPr bwMode="auto">
          <a:xfrm>
            <a:off x="7231530" y="2788143"/>
            <a:ext cx="388470" cy="986976"/>
          </a:xfrm>
          <a:prstGeom prst="line">
            <a:avLst/>
          </a:prstGeom>
          <a:solidFill>
            <a:schemeClr val="accent2"/>
          </a:solidFill>
          <a:ln w="1905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/>
          <p:cNvCxnSpPr>
            <a:endCxn id="22" idx="1"/>
          </p:cNvCxnSpPr>
          <p:nvPr/>
        </p:nvCxnSpPr>
        <p:spPr bwMode="auto">
          <a:xfrm>
            <a:off x="3886200" y="4943336"/>
            <a:ext cx="381000" cy="345479"/>
          </a:xfrm>
          <a:prstGeom prst="line">
            <a:avLst/>
          </a:prstGeom>
          <a:solidFill>
            <a:schemeClr val="accent2"/>
          </a:solidFill>
          <a:ln w="1905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>
            <a:endCxn id="22" idx="1"/>
          </p:cNvCxnSpPr>
          <p:nvPr/>
        </p:nvCxnSpPr>
        <p:spPr bwMode="auto">
          <a:xfrm flipV="1">
            <a:off x="3886200" y="5288815"/>
            <a:ext cx="381000" cy="475055"/>
          </a:xfrm>
          <a:prstGeom prst="line">
            <a:avLst/>
          </a:prstGeom>
          <a:solidFill>
            <a:schemeClr val="accent2"/>
          </a:solidFill>
          <a:ln w="1905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Connector 51"/>
          <p:cNvCxnSpPr>
            <a:stCxn id="22" idx="3"/>
            <a:endCxn id="23" idx="1"/>
          </p:cNvCxnSpPr>
          <p:nvPr/>
        </p:nvCxnSpPr>
        <p:spPr bwMode="auto">
          <a:xfrm flipV="1">
            <a:off x="5562600" y="4811366"/>
            <a:ext cx="381000" cy="477449"/>
          </a:xfrm>
          <a:prstGeom prst="line">
            <a:avLst/>
          </a:prstGeom>
          <a:solidFill>
            <a:schemeClr val="accent2"/>
          </a:solidFill>
          <a:ln w="1905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/>
          <p:cNvCxnSpPr>
            <a:endCxn id="23" idx="1"/>
          </p:cNvCxnSpPr>
          <p:nvPr/>
        </p:nvCxnSpPr>
        <p:spPr bwMode="auto">
          <a:xfrm>
            <a:off x="5566335" y="4498847"/>
            <a:ext cx="377265" cy="312519"/>
          </a:xfrm>
          <a:prstGeom prst="line">
            <a:avLst/>
          </a:prstGeom>
          <a:solidFill>
            <a:schemeClr val="accent2"/>
          </a:solidFill>
          <a:ln w="1905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Connector 56"/>
          <p:cNvCxnSpPr>
            <a:endCxn id="24" idx="1"/>
          </p:cNvCxnSpPr>
          <p:nvPr/>
        </p:nvCxnSpPr>
        <p:spPr bwMode="auto">
          <a:xfrm flipV="1">
            <a:off x="7231530" y="3775119"/>
            <a:ext cx="388470" cy="1037747"/>
          </a:xfrm>
          <a:prstGeom prst="line">
            <a:avLst/>
          </a:prstGeom>
          <a:solidFill>
            <a:schemeClr val="accent2"/>
          </a:solidFill>
          <a:ln w="1905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1137535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274638"/>
            <a:ext cx="7391400" cy="1143000"/>
          </a:xfrm>
        </p:spPr>
        <p:txBody>
          <a:bodyPr/>
          <a:lstStyle/>
          <a:p>
            <a:r>
              <a:rPr lang="en-US" sz="4000" dirty="0" smtClean="0"/>
              <a:t>Strategic Profit Model</a:t>
            </a:r>
          </a:p>
        </p:txBody>
      </p:sp>
      <p:sp>
        <p:nvSpPr>
          <p:cNvPr id="45060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Strategic Profit Model (SPM) </a:t>
            </a:r>
          </a:p>
          <a:p>
            <a:pPr lvl="1"/>
            <a:r>
              <a:rPr lang="en-US" smtClean="0"/>
              <a:t>Provides a way for managers to examine how a proposed change to their logistics system influences profit performance and ROA</a:t>
            </a:r>
          </a:p>
          <a:p>
            <a:pPr lvl="1"/>
            <a:r>
              <a:rPr lang="en-US" smtClean="0"/>
              <a:t>Fails to:</a:t>
            </a:r>
          </a:p>
          <a:p>
            <a:pPr lvl="2"/>
            <a:r>
              <a:rPr lang="en-US" sz="2800" smtClean="0"/>
              <a:t>Consider the timing of cash flows</a:t>
            </a:r>
          </a:p>
          <a:p>
            <a:pPr lvl="2"/>
            <a:r>
              <a:rPr lang="en-US" sz="2800" smtClean="0"/>
              <a:t>Subject to manipulation in the short run</a:t>
            </a:r>
          </a:p>
          <a:p>
            <a:pPr lvl="2"/>
            <a:r>
              <a:rPr lang="en-US" sz="2800" smtClean="0"/>
              <a:t>Fails to recognize assets dedicated to specific relationships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Pearson Education, Inc. publishing as Prentice Hall</a:t>
            </a:r>
          </a:p>
          <a:p>
            <a:pPr>
              <a:defRPr/>
            </a:pPr>
            <a:endParaRPr lang="en-US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64275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n-US"/>
              <a:t>3-</a:t>
            </a:r>
            <a:fld id="{8C1ED936-3334-4ACA-BD33-F5123B535B90}" type="slidenum">
              <a:rPr lang="en-US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Learning Objectives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600200"/>
            <a:ext cx="8382000" cy="4525963"/>
          </a:xfrm>
        </p:spPr>
        <p:txBody>
          <a:bodyPr/>
          <a:lstStyle/>
          <a:p>
            <a:r>
              <a:rPr lang="en-US" sz="3000" dirty="0" smtClean="0"/>
              <a:t>To appreciate how logistics can influence an organization’s strategic financial outcomes</a:t>
            </a:r>
          </a:p>
          <a:p>
            <a:r>
              <a:rPr lang="en-US" sz="3000" dirty="0" smtClean="0"/>
              <a:t>To </a:t>
            </a:r>
            <a:r>
              <a:rPr lang="en-US" sz="3000" dirty="0" smtClean="0"/>
              <a:t>review basic financial terminology</a:t>
            </a:r>
          </a:p>
          <a:p>
            <a:r>
              <a:rPr lang="en-US" sz="3000" dirty="0"/>
              <a:t>To understand how the Strategic Profit Model can demonstrate the financial impact of logistics activities</a:t>
            </a:r>
          </a:p>
          <a:p>
            <a:r>
              <a:rPr lang="en-US" sz="3000" dirty="0" smtClean="0"/>
              <a:t>To </a:t>
            </a:r>
            <a:r>
              <a:rPr lang="en-US" sz="3000" dirty="0"/>
              <a:t>become aware of some of the more common measures of logistics performance</a:t>
            </a:r>
          </a:p>
          <a:p>
            <a:pPr>
              <a:buFont typeface="Arial" pitchFamily="34" charset="0"/>
              <a:buNone/>
            </a:pPr>
            <a:endParaRPr lang="en-US" dirty="0" smtClean="0"/>
          </a:p>
          <a:p>
            <a:endParaRPr lang="en-US" dirty="0" smtClean="0"/>
          </a:p>
          <a:p>
            <a:pPr>
              <a:buFont typeface="Monotype Sorts"/>
              <a:buNone/>
            </a:pPr>
            <a:endParaRPr lang="en-US" dirty="0" smtClean="0"/>
          </a:p>
          <a:p>
            <a:endParaRPr lang="en-US" dirty="0" smtClean="0"/>
          </a:p>
          <a:p>
            <a:pPr>
              <a:buFont typeface="Monotype Sorts"/>
              <a:buNone/>
            </a:pPr>
            <a:endParaRPr lang="en-US" dirty="0" smtClean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Pearson Education, Inc. publishing as Prentice Hall</a:t>
            </a:r>
          </a:p>
          <a:p>
            <a:pPr>
              <a:defRPr/>
            </a:pPr>
            <a:endParaRPr lang="en-US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A27DDEDC-0AF9-4CE2-A4DF-0F3AB0C66533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152400"/>
            <a:ext cx="7543800" cy="1143000"/>
          </a:xfrm>
        </p:spPr>
        <p:txBody>
          <a:bodyPr/>
          <a:lstStyle/>
          <a:p>
            <a:r>
              <a:rPr lang="en-US" sz="4000" dirty="0" smtClean="0"/>
              <a:t>Logistics Connections to 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Net </a:t>
            </a:r>
            <a:r>
              <a:rPr lang="en-US" sz="4000" dirty="0" smtClean="0"/>
              <a:t>Profit Margin</a:t>
            </a:r>
          </a:p>
        </p:txBody>
      </p:sp>
      <p:sp>
        <p:nvSpPr>
          <p:cNvPr id="46084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Net Profit Margin = net profit/sales</a:t>
            </a:r>
          </a:p>
          <a:p>
            <a:r>
              <a:rPr lang="en-US" smtClean="0"/>
              <a:t>Multiple ways in which net profit margin can be influenced by managerial decisions</a:t>
            </a:r>
          </a:p>
          <a:p>
            <a:r>
              <a:rPr lang="en-US" smtClean="0"/>
              <a:t>Relevant categories include:</a:t>
            </a:r>
          </a:p>
          <a:p>
            <a:pPr lvl="1"/>
            <a:r>
              <a:rPr lang="en-US" smtClean="0"/>
              <a:t>Sales</a:t>
            </a:r>
          </a:p>
          <a:p>
            <a:pPr lvl="1"/>
            <a:r>
              <a:rPr lang="en-US" smtClean="0"/>
              <a:t>Cost of goods sold</a:t>
            </a:r>
          </a:p>
          <a:p>
            <a:pPr lvl="1"/>
            <a:r>
              <a:rPr lang="en-US" smtClean="0"/>
              <a:t>Total expenses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Pearson Education, Inc. publishing as Prentice Hall</a:t>
            </a:r>
          </a:p>
          <a:p>
            <a:pPr>
              <a:defRPr/>
            </a:pPr>
            <a:endParaRPr lang="en-US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64275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n-US"/>
              <a:t>3-</a:t>
            </a:r>
            <a:fld id="{8250E833-E479-4143-AC9F-9806ABB47EED}" type="slidenum">
              <a:rPr lang="en-US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274638"/>
            <a:ext cx="7620000" cy="1143000"/>
          </a:xfrm>
        </p:spPr>
        <p:txBody>
          <a:bodyPr/>
          <a:lstStyle/>
          <a:p>
            <a:r>
              <a:rPr lang="en-US" sz="4000" dirty="0" smtClean="0"/>
              <a:t>Logistics Connections to 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Asset </a:t>
            </a:r>
            <a:r>
              <a:rPr lang="en-US" sz="4000" dirty="0" smtClean="0"/>
              <a:t>Turnover</a:t>
            </a:r>
          </a:p>
        </p:txBody>
      </p:sp>
      <p:sp>
        <p:nvSpPr>
          <p:cNvPr id="4710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Asset turnover= total sales/total assets</a:t>
            </a:r>
          </a:p>
          <a:p>
            <a:r>
              <a:rPr lang="en-US" smtClean="0"/>
              <a:t>Inventory is the most relevant logistics asset</a:t>
            </a:r>
          </a:p>
          <a:p>
            <a:r>
              <a:rPr lang="en-US" smtClean="0"/>
              <a:t>Logistics decisions can influence speed at which invoices are paid – accounts receivable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Pearson Education, Inc. publishing as Prentice Hall</a:t>
            </a:r>
          </a:p>
          <a:p>
            <a:pPr>
              <a:defRPr/>
            </a:pPr>
            <a:endParaRPr lang="en-US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64275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n-US"/>
              <a:t>3-</a:t>
            </a:r>
            <a:fld id="{7EA64F50-BA45-45CF-881E-7A045C6449D9}" type="slidenum">
              <a:rPr lang="en-US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274638"/>
            <a:ext cx="7696200" cy="1143000"/>
          </a:xfrm>
        </p:spPr>
        <p:txBody>
          <a:bodyPr/>
          <a:lstStyle/>
          <a:p>
            <a:r>
              <a:rPr lang="en-US" sz="4000" dirty="0" smtClean="0"/>
              <a:t>Balanced Scorecard</a:t>
            </a:r>
          </a:p>
        </p:txBody>
      </p:sp>
      <p:sp>
        <p:nvSpPr>
          <p:cNvPr id="48132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smtClean="0"/>
              <a:t>Balance scorecard (BSC) </a:t>
            </a:r>
            <a:r>
              <a:rPr lang="en-US" smtClean="0"/>
              <a:t>is a strategic planning and performance management system used in industry, government, and nonprofit organizations.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Pearson Education, Inc. publishing as Prentice Hall</a:t>
            </a:r>
          </a:p>
          <a:p>
            <a:pPr>
              <a:defRPr/>
            </a:pPr>
            <a:endParaRPr lang="en-US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64275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n-US"/>
              <a:t>3-</a:t>
            </a:r>
            <a:fld id="{4BC138E5-A904-4D00-BA26-F16BC0D688CA}" type="slidenum">
              <a:rPr lang="en-US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274638"/>
            <a:ext cx="7543800" cy="1143000"/>
          </a:xfrm>
        </p:spPr>
        <p:txBody>
          <a:bodyPr/>
          <a:lstStyle/>
          <a:p>
            <a:r>
              <a:rPr lang="en-US" sz="4000" smtClean="0"/>
              <a:t>Balanced Scorecard</a:t>
            </a:r>
          </a:p>
        </p:txBody>
      </p:sp>
      <p:sp>
        <p:nvSpPr>
          <p:cNvPr id="49156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Management should evaluate their businesses from four perspectives</a:t>
            </a:r>
          </a:p>
          <a:p>
            <a:pPr lvl="1"/>
            <a:r>
              <a:rPr lang="en-US" dirty="0" smtClean="0"/>
              <a:t>Customers</a:t>
            </a:r>
          </a:p>
          <a:p>
            <a:pPr lvl="1"/>
            <a:r>
              <a:rPr lang="en-US" dirty="0" smtClean="0"/>
              <a:t>Internal business processes</a:t>
            </a:r>
          </a:p>
          <a:p>
            <a:pPr lvl="1"/>
            <a:r>
              <a:rPr lang="en-US" dirty="0" smtClean="0"/>
              <a:t>Learning and growth</a:t>
            </a:r>
          </a:p>
          <a:p>
            <a:pPr lvl="1"/>
            <a:r>
              <a:rPr lang="en-US" dirty="0" smtClean="0"/>
              <a:t>Financial</a:t>
            </a:r>
          </a:p>
          <a:p>
            <a:r>
              <a:rPr lang="en-US" dirty="0" smtClean="0"/>
              <a:t>Forces managers to look beyond traditional financial measures (more holistic approach)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Pearson Education, Inc. publishing as Prentice Hall</a:t>
            </a:r>
          </a:p>
          <a:p>
            <a:pPr>
              <a:defRPr/>
            </a:pPr>
            <a:endParaRPr lang="en-US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64275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n-US"/>
              <a:t>3-</a:t>
            </a:r>
            <a:fld id="{983BECAA-3C84-4E9B-AA30-5676D996B1E7}" type="slidenum">
              <a:rPr lang="en-US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274638"/>
            <a:ext cx="7696200" cy="1143000"/>
          </a:xfrm>
        </p:spPr>
        <p:txBody>
          <a:bodyPr/>
          <a:lstStyle/>
          <a:p>
            <a:r>
              <a:rPr lang="en-US" sz="4000" dirty="0" smtClean="0"/>
              <a:t>Common Logistics Measures</a:t>
            </a:r>
          </a:p>
        </p:txBody>
      </p:sp>
      <p:sp>
        <p:nvSpPr>
          <p:cNvPr id="50180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5 types of performance in Logistics Management Systems:</a:t>
            </a:r>
          </a:p>
          <a:p>
            <a:r>
              <a:rPr lang="en-US" dirty="0" smtClean="0"/>
              <a:t>Asset management</a:t>
            </a:r>
          </a:p>
          <a:p>
            <a:r>
              <a:rPr lang="en-US" dirty="0" smtClean="0"/>
              <a:t>Cost</a:t>
            </a:r>
          </a:p>
          <a:p>
            <a:r>
              <a:rPr lang="en-US" dirty="0" smtClean="0"/>
              <a:t>Customer service</a:t>
            </a:r>
          </a:p>
          <a:p>
            <a:r>
              <a:rPr lang="en-US" dirty="0" smtClean="0"/>
              <a:t>Productivity</a:t>
            </a:r>
          </a:p>
          <a:p>
            <a:r>
              <a:rPr lang="en-US" dirty="0" smtClean="0"/>
              <a:t>Logistics quality</a:t>
            </a:r>
            <a:endParaRPr lang="en-US" dirty="0" smtClean="0"/>
          </a:p>
          <a:p>
            <a:endParaRPr lang="en-US" dirty="0" smtClean="0"/>
          </a:p>
          <a:p>
            <a:pPr>
              <a:buFont typeface="Arial" pitchFamily="34" charset="0"/>
              <a:buNone/>
            </a:pPr>
            <a:endParaRPr lang="en-US" dirty="0" smtClean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Pearson Education, Inc. publishing as Prentice Hall</a:t>
            </a:r>
          </a:p>
          <a:p>
            <a:pPr>
              <a:defRPr/>
            </a:pPr>
            <a:endParaRPr lang="en-US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64275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n-US"/>
              <a:t>3-</a:t>
            </a:r>
            <a:fld id="{D28D8D6D-84CB-4392-BC7B-A335D1D5168F}" type="slidenum">
              <a:rPr lang="en-US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274638"/>
            <a:ext cx="7696200" cy="1143000"/>
          </a:xfrm>
        </p:spPr>
        <p:txBody>
          <a:bodyPr/>
          <a:lstStyle/>
          <a:p>
            <a:r>
              <a:rPr lang="en-US" sz="4000" dirty="0" smtClean="0"/>
              <a:t>Common Logistics Measures</a:t>
            </a:r>
          </a:p>
        </p:txBody>
      </p:sp>
      <p:sp>
        <p:nvSpPr>
          <p:cNvPr id="50180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Transportation</a:t>
            </a:r>
          </a:p>
          <a:p>
            <a:r>
              <a:rPr lang="en-US" dirty="0" smtClean="0"/>
              <a:t>Warehousing</a:t>
            </a:r>
          </a:p>
          <a:p>
            <a:r>
              <a:rPr lang="en-US" dirty="0" smtClean="0"/>
              <a:t>Inventory</a:t>
            </a:r>
          </a:p>
          <a:p>
            <a:r>
              <a:rPr lang="en-US" dirty="0" smtClean="0"/>
              <a:t>Design and implementation of measures</a:t>
            </a:r>
          </a:p>
          <a:p>
            <a:pPr>
              <a:buFont typeface="Arial" pitchFamily="34" charset="0"/>
              <a:buNone/>
            </a:pPr>
            <a:endParaRPr lang="en-US" dirty="0" smtClean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Pearson Education, Inc. publishing as Prentice Hall</a:t>
            </a:r>
          </a:p>
          <a:p>
            <a:pPr>
              <a:defRPr/>
            </a:pPr>
            <a:endParaRPr lang="en-US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64275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n-US"/>
              <a:t>3-</a:t>
            </a:r>
            <a:fld id="{D28D8D6D-84CB-4392-BC7B-A335D1D5168F}" type="slidenum">
              <a:rPr lang="en-US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90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274638"/>
            <a:ext cx="7696200" cy="1143000"/>
          </a:xfrm>
        </p:spPr>
        <p:txBody>
          <a:bodyPr/>
          <a:lstStyle/>
          <a:p>
            <a:r>
              <a:rPr lang="en-US" sz="4000" dirty="0" smtClean="0"/>
              <a:t>Transportation Measures</a:t>
            </a:r>
            <a:endParaRPr lang="en-US" sz="4000" dirty="0" smtClean="0"/>
          </a:p>
        </p:txBody>
      </p:sp>
      <p:sp>
        <p:nvSpPr>
          <p:cNvPr id="50180" name="Content Placeholder 7"/>
          <p:cNvSpPr>
            <a:spLocks noGrp="1"/>
          </p:cNvSpPr>
          <p:nvPr>
            <p:ph idx="1"/>
          </p:nvPr>
        </p:nvSpPr>
        <p:spPr>
          <a:xfrm>
            <a:off x="457200" y="1600200"/>
            <a:ext cx="2743200" cy="4525963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Focus:</a:t>
            </a:r>
          </a:p>
          <a:p>
            <a:r>
              <a:rPr lang="en-US" dirty="0" smtClean="0"/>
              <a:t>Labor</a:t>
            </a:r>
          </a:p>
          <a:p>
            <a:r>
              <a:rPr lang="en-US" dirty="0" smtClean="0"/>
              <a:t>Cost</a:t>
            </a:r>
          </a:p>
          <a:p>
            <a:r>
              <a:rPr lang="en-US" dirty="0" smtClean="0"/>
              <a:t>Equipment</a:t>
            </a:r>
          </a:p>
          <a:p>
            <a:r>
              <a:rPr lang="en-US" dirty="0" smtClean="0"/>
              <a:t>Energy</a:t>
            </a:r>
          </a:p>
          <a:p>
            <a:r>
              <a:rPr lang="en-US" dirty="0" smtClean="0"/>
              <a:t>Transit time</a:t>
            </a:r>
            <a:endParaRPr lang="en-US" dirty="0" smtClean="0"/>
          </a:p>
          <a:p>
            <a:pPr>
              <a:buFont typeface="Arial" pitchFamily="34" charset="0"/>
              <a:buNone/>
            </a:pPr>
            <a:endParaRPr lang="en-US" b="1" dirty="0" smtClean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Pearson Education, Inc. publishing as Prentice Hall</a:t>
            </a:r>
          </a:p>
          <a:p>
            <a:pPr>
              <a:defRPr/>
            </a:pPr>
            <a:endParaRPr lang="en-US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64275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n-US"/>
              <a:t>3-</a:t>
            </a:r>
            <a:fld id="{D28D8D6D-84CB-4392-BC7B-A335D1D5168F}" type="slidenum">
              <a:rPr lang="en-US"/>
              <a:pPr>
                <a:defRPr/>
              </a:pPr>
              <a:t>26</a:t>
            </a:fld>
            <a:endParaRPr lang="en-US"/>
          </a:p>
        </p:txBody>
      </p:sp>
      <p:sp>
        <p:nvSpPr>
          <p:cNvPr id="8" name="Content Placeholder 7"/>
          <p:cNvSpPr txBox="1">
            <a:spLocks/>
          </p:cNvSpPr>
          <p:nvPr/>
        </p:nvSpPr>
        <p:spPr bwMode="auto">
          <a:xfrm>
            <a:off x="4191000" y="1676399"/>
            <a:ext cx="4724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2027A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02027A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2027A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2027A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2027A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2027A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2027A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2027A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2027A"/>
                </a:solidFill>
                <a:latin typeface="+mn-lt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US" b="1" dirty="0" smtClean="0"/>
              <a:t>Measurements:</a:t>
            </a:r>
          </a:p>
          <a:p>
            <a:r>
              <a:rPr lang="en-US" dirty="0" smtClean="0"/>
              <a:t>ROI</a:t>
            </a:r>
          </a:p>
          <a:p>
            <a:r>
              <a:rPr lang="en-US" dirty="0" smtClean="0"/>
              <a:t>Outbound freight costs</a:t>
            </a:r>
          </a:p>
          <a:p>
            <a:r>
              <a:rPr lang="en-US" dirty="0" smtClean="0"/>
              <a:t>Transportation labor productivity</a:t>
            </a:r>
          </a:p>
          <a:p>
            <a:r>
              <a:rPr lang="en-US" dirty="0" smtClean="0"/>
              <a:t>On-time deliveries</a:t>
            </a:r>
          </a:p>
          <a:p>
            <a:r>
              <a:rPr lang="en-US" dirty="0" smtClean="0"/>
              <a:t>In-transit damage frequency</a:t>
            </a:r>
          </a:p>
          <a:p>
            <a:pPr>
              <a:buFont typeface="Arial" pitchFamily="34" charset="0"/>
              <a:buNone/>
            </a:pP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68159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274638"/>
            <a:ext cx="7696200" cy="1143000"/>
          </a:xfrm>
        </p:spPr>
        <p:txBody>
          <a:bodyPr/>
          <a:lstStyle/>
          <a:p>
            <a:r>
              <a:rPr lang="en-US" sz="4000" dirty="0" smtClean="0"/>
              <a:t>Warehousing Measures</a:t>
            </a:r>
            <a:endParaRPr lang="en-US" sz="4000" dirty="0" smtClean="0"/>
          </a:p>
        </p:txBody>
      </p:sp>
      <p:sp>
        <p:nvSpPr>
          <p:cNvPr id="50180" name="Content Placeholder 7"/>
          <p:cNvSpPr>
            <a:spLocks noGrp="1"/>
          </p:cNvSpPr>
          <p:nvPr>
            <p:ph idx="1"/>
          </p:nvPr>
        </p:nvSpPr>
        <p:spPr>
          <a:xfrm>
            <a:off x="381000" y="1600200"/>
            <a:ext cx="3200400" cy="4525963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Focus:</a:t>
            </a:r>
          </a:p>
          <a:p>
            <a:r>
              <a:rPr lang="en-US" dirty="0" smtClean="0"/>
              <a:t>Labor</a:t>
            </a:r>
          </a:p>
          <a:p>
            <a:r>
              <a:rPr lang="en-US" dirty="0" smtClean="0"/>
              <a:t>Cost</a:t>
            </a:r>
          </a:p>
          <a:p>
            <a:r>
              <a:rPr lang="en-US" dirty="0" smtClean="0"/>
              <a:t>Time</a:t>
            </a:r>
          </a:p>
          <a:p>
            <a:r>
              <a:rPr lang="en-US" dirty="0" smtClean="0"/>
              <a:t>Utilization</a:t>
            </a:r>
          </a:p>
          <a:p>
            <a:r>
              <a:rPr lang="en-US" dirty="0" smtClean="0"/>
              <a:t>Administration</a:t>
            </a:r>
            <a:endParaRPr lang="en-US" dirty="0" smtClean="0"/>
          </a:p>
          <a:p>
            <a:pPr>
              <a:buFont typeface="Arial" pitchFamily="34" charset="0"/>
              <a:buNone/>
            </a:pPr>
            <a:endParaRPr lang="en-US" b="1" dirty="0" smtClean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Pearson Education, Inc. publishing as Prentice Hall</a:t>
            </a:r>
          </a:p>
          <a:p>
            <a:pPr>
              <a:defRPr/>
            </a:pPr>
            <a:endParaRPr lang="en-US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64275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n-US"/>
              <a:t>3-</a:t>
            </a:r>
            <a:fld id="{D28D8D6D-84CB-4392-BC7B-A335D1D5168F}" type="slidenum">
              <a:rPr lang="en-US"/>
              <a:pPr>
                <a:defRPr/>
              </a:pPr>
              <a:t>27</a:t>
            </a:fld>
            <a:endParaRPr lang="en-US"/>
          </a:p>
        </p:txBody>
      </p:sp>
      <p:sp>
        <p:nvSpPr>
          <p:cNvPr id="8" name="Content Placeholder 7"/>
          <p:cNvSpPr txBox="1">
            <a:spLocks/>
          </p:cNvSpPr>
          <p:nvPr/>
        </p:nvSpPr>
        <p:spPr bwMode="auto">
          <a:xfrm>
            <a:off x="4191000" y="1676399"/>
            <a:ext cx="4724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2027A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02027A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2027A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2027A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2027A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2027A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2027A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2027A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2027A"/>
                </a:solidFill>
                <a:latin typeface="+mn-lt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US" b="1" dirty="0" smtClean="0"/>
              <a:t>Measurements:</a:t>
            </a:r>
          </a:p>
          <a:p>
            <a:r>
              <a:rPr lang="en-US" dirty="0" smtClean="0"/>
              <a:t>ROI</a:t>
            </a:r>
          </a:p>
          <a:p>
            <a:r>
              <a:rPr lang="en-US" dirty="0" smtClean="0"/>
              <a:t>Warehouse order processing costs</a:t>
            </a:r>
          </a:p>
          <a:p>
            <a:r>
              <a:rPr lang="en-US" dirty="0" smtClean="0"/>
              <a:t>Warehouse labor productivity</a:t>
            </a:r>
          </a:p>
          <a:p>
            <a:r>
              <a:rPr lang="en-US" dirty="0" smtClean="0"/>
              <a:t>Picking errors</a:t>
            </a:r>
          </a:p>
        </p:txBody>
      </p:sp>
    </p:spTree>
    <p:extLst>
      <p:ext uri="{BB962C8B-B14F-4D97-AF65-F5344CB8AC3E}">
        <p14:creationId xmlns:p14="http://schemas.microsoft.com/office/powerpoint/2010/main" val="26989493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274638"/>
            <a:ext cx="7696200" cy="1143000"/>
          </a:xfrm>
        </p:spPr>
        <p:txBody>
          <a:bodyPr/>
          <a:lstStyle/>
          <a:p>
            <a:r>
              <a:rPr lang="en-US" sz="4000" dirty="0" smtClean="0"/>
              <a:t>Inventory Measures</a:t>
            </a:r>
            <a:endParaRPr lang="en-US" sz="4000" dirty="0" smtClean="0"/>
          </a:p>
        </p:txBody>
      </p:sp>
      <p:sp>
        <p:nvSpPr>
          <p:cNvPr id="50180" name="Content Placeholder 7"/>
          <p:cNvSpPr>
            <a:spLocks noGrp="1"/>
          </p:cNvSpPr>
          <p:nvPr>
            <p:ph idx="1"/>
          </p:nvPr>
        </p:nvSpPr>
        <p:spPr>
          <a:xfrm>
            <a:off x="381000" y="1600200"/>
            <a:ext cx="3200400" cy="4525963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Focus:</a:t>
            </a:r>
          </a:p>
          <a:p>
            <a:r>
              <a:rPr lang="en-US" dirty="0" smtClean="0"/>
              <a:t>Service levels </a:t>
            </a:r>
            <a:endParaRPr lang="en-US" dirty="0" smtClean="0"/>
          </a:p>
          <a:p>
            <a:r>
              <a:rPr lang="en-US" dirty="0" smtClean="0"/>
              <a:t>Inventory investment</a:t>
            </a:r>
          </a:p>
          <a:p>
            <a:pPr>
              <a:buFont typeface="Arial" pitchFamily="34" charset="0"/>
              <a:buNone/>
            </a:pPr>
            <a:endParaRPr lang="en-US" b="1" dirty="0" smtClean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Pearson Education, Inc. publishing as Prentice Hall</a:t>
            </a:r>
          </a:p>
          <a:p>
            <a:pPr>
              <a:defRPr/>
            </a:pPr>
            <a:endParaRPr lang="en-US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64275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n-US"/>
              <a:t>3-</a:t>
            </a:r>
            <a:fld id="{D28D8D6D-84CB-4392-BC7B-A335D1D5168F}" type="slidenum">
              <a:rPr lang="en-US"/>
              <a:pPr>
                <a:defRPr/>
              </a:pPr>
              <a:t>28</a:t>
            </a:fld>
            <a:endParaRPr lang="en-US"/>
          </a:p>
        </p:txBody>
      </p:sp>
      <p:sp>
        <p:nvSpPr>
          <p:cNvPr id="8" name="Content Placeholder 7"/>
          <p:cNvSpPr txBox="1">
            <a:spLocks/>
          </p:cNvSpPr>
          <p:nvPr/>
        </p:nvSpPr>
        <p:spPr bwMode="auto">
          <a:xfrm>
            <a:off x="4038600" y="1676399"/>
            <a:ext cx="4876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2027A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02027A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2027A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2027A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2027A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2027A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2027A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2027A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2027A"/>
                </a:solidFill>
                <a:latin typeface="+mn-lt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US" b="1" dirty="0" smtClean="0"/>
              <a:t>Measurements:</a:t>
            </a:r>
          </a:p>
          <a:p>
            <a:r>
              <a:rPr lang="en-US" dirty="0" smtClean="0"/>
              <a:t>Obsolete inventory</a:t>
            </a:r>
          </a:p>
          <a:p>
            <a:r>
              <a:rPr lang="en-US" dirty="0" smtClean="0"/>
              <a:t>Inventory carrying costs</a:t>
            </a:r>
          </a:p>
          <a:p>
            <a:r>
              <a:rPr lang="en-US" dirty="0" smtClean="0"/>
              <a:t>Inventory turnover</a:t>
            </a:r>
          </a:p>
          <a:p>
            <a:r>
              <a:rPr lang="en-US" dirty="0" smtClean="0"/>
              <a:t>Information availability</a:t>
            </a:r>
          </a:p>
        </p:txBody>
      </p:sp>
    </p:spTree>
    <p:extLst>
      <p:ext uri="{BB962C8B-B14F-4D97-AF65-F5344CB8AC3E}">
        <p14:creationId xmlns:p14="http://schemas.microsoft.com/office/powerpoint/2010/main" val="25138362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274638"/>
            <a:ext cx="7696200" cy="1143000"/>
          </a:xfrm>
        </p:spPr>
        <p:txBody>
          <a:bodyPr/>
          <a:lstStyle/>
          <a:p>
            <a:r>
              <a:rPr lang="en-US" sz="4000" dirty="0" smtClean="0"/>
              <a:t>Design and Implementation of Measures</a:t>
            </a:r>
            <a:endParaRPr lang="en-US" sz="4000" dirty="0" smtClean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Pearson Education, Inc. publishing as Prentice Hall</a:t>
            </a:r>
          </a:p>
          <a:p>
            <a:pPr>
              <a:defRPr/>
            </a:pPr>
            <a:endParaRPr lang="en-US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64275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n-US"/>
              <a:t>3-</a:t>
            </a:r>
            <a:fld id="{D28D8D6D-84CB-4392-BC7B-A335D1D5168F}" type="slidenum">
              <a:rPr lang="en-US"/>
              <a:pPr>
                <a:defRPr/>
              </a:pPr>
              <a:t>29</a:t>
            </a:fld>
            <a:endParaRPr lang="en-US"/>
          </a:p>
        </p:txBody>
      </p:sp>
      <p:sp>
        <p:nvSpPr>
          <p:cNvPr id="8" name="Content Placeholder 7"/>
          <p:cNvSpPr txBox="1">
            <a:spLocks/>
          </p:cNvSpPr>
          <p:nvPr/>
        </p:nvSpPr>
        <p:spPr bwMode="auto">
          <a:xfrm>
            <a:off x="533400" y="1676399"/>
            <a:ext cx="8382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2027A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02027A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2027A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2027A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2027A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2027A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2027A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2027A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2027A"/>
                </a:solidFill>
                <a:latin typeface="+mn-lt"/>
                <a:cs typeface="+mn-cs"/>
              </a:defRPr>
            </a:lvl9pPr>
          </a:lstStyle>
          <a:p>
            <a:r>
              <a:rPr lang="en-US" dirty="0" smtClean="0"/>
              <a:t>Tailored to organization and level of decision making</a:t>
            </a:r>
          </a:p>
          <a:p>
            <a:r>
              <a:rPr lang="en-US" dirty="0" smtClean="0"/>
              <a:t>Data collection and analysis</a:t>
            </a:r>
          </a:p>
          <a:p>
            <a:r>
              <a:rPr lang="en-US" dirty="0" smtClean="0"/>
              <a:t>Behavioral issues (change management)</a:t>
            </a:r>
          </a:p>
          <a:p>
            <a:r>
              <a:rPr lang="en-US" dirty="0" smtClean="0"/>
              <a:t>Frequent communication and constant updating</a:t>
            </a:r>
          </a:p>
        </p:txBody>
      </p:sp>
    </p:spTree>
    <p:extLst>
      <p:ext uri="{BB962C8B-B14F-4D97-AF65-F5344CB8AC3E}">
        <p14:creationId xmlns:p14="http://schemas.microsoft.com/office/powerpoint/2010/main" val="1538464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625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Strategic and Financial </a:t>
            </a:r>
            <a:r>
              <a:rPr lang="en-US" dirty="0" smtClean="0"/>
              <a:t>Logistics Key </a:t>
            </a:r>
            <a:r>
              <a:rPr lang="en-US" dirty="0" smtClean="0"/>
              <a:t>Terms</a:t>
            </a:r>
            <a:endParaRPr lang="en-US" dirty="0"/>
          </a:p>
        </p:txBody>
      </p:sp>
      <p:sp>
        <p:nvSpPr>
          <p:cNvPr id="28674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228600" y="1676400"/>
            <a:ext cx="4267200" cy="4419600"/>
          </a:xfrm>
        </p:spPr>
        <p:txBody>
          <a:bodyPr/>
          <a:lstStyle/>
          <a:p>
            <a:r>
              <a:rPr lang="en-US" sz="3200" dirty="0" smtClean="0"/>
              <a:t>Assets</a:t>
            </a:r>
          </a:p>
          <a:p>
            <a:r>
              <a:rPr lang="en-US" sz="3200" dirty="0" smtClean="0"/>
              <a:t>Asset turnover</a:t>
            </a:r>
          </a:p>
          <a:p>
            <a:r>
              <a:rPr lang="en-US" sz="3200" dirty="0" smtClean="0"/>
              <a:t>Balanced scorecard (BSC)</a:t>
            </a:r>
          </a:p>
          <a:p>
            <a:r>
              <a:rPr lang="en-US" sz="3200" dirty="0" smtClean="0"/>
              <a:t>Balance sheet</a:t>
            </a:r>
          </a:p>
          <a:p>
            <a:pPr lvl="1">
              <a:buFontTx/>
              <a:buNone/>
            </a:pPr>
            <a:endParaRPr lang="en-US" sz="2900" b="1" dirty="0" smtClean="0"/>
          </a:p>
          <a:p>
            <a:pPr lvl="1"/>
            <a:endParaRPr lang="en-US" sz="2900" b="1" dirty="0" smtClean="0"/>
          </a:p>
        </p:txBody>
      </p:sp>
      <p:sp>
        <p:nvSpPr>
          <p:cNvPr id="28675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572000" y="1752600"/>
            <a:ext cx="4419600" cy="434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 smtClean="0"/>
              <a:t>Cost leadership strategy</a:t>
            </a:r>
          </a:p>
          <a:p>
            <a:pPr>
              <a:lnSpc>
                <a:spcPct val="90000"/>
              </a:lnSpc>
            </a:pPr>
            <a:r>
              <a:rPr lang="en-US" sz="3200" dirty="0" smtClean="0"/>
              <a:t>Differentiation strategy</a:t>
            </a:r>
          </a:p>
          <a:p>
            <a:pPr>
              <a:lnSpc>
                <a:spcPct val="90000"/>
              </a:lnSpc>
            </a:pPr>
            <a:r>
              <a:rPr lang="en-US" sz="3200" dirty="0" smtClean="0"/>
              <a:t>Expenses (costs)</a:t>
            </a:r>
          </a:p>
          <a:p>
            <a:pPr>
              <a:lnSpc>
                <a:spcPct val="90000"/>
              </a:lnSpc>
            </a:pPr>
            <a:r>
              <a:rPr lang="en-US" sz="3200" dirty="0" smtClean="0"/>
              <a:t>Focus strategy</a:t>
            </a:r>
          </a:p>
          <a:p>
            <a:pPr lvl="1">
              <a:buFont typeface="Arial" pitchFamily="34" charset="0"/>
              <a:buNone/>
            </a:pPr>
            <a:endParaRPr lang="en-US" sz="2900" b="1" dirty="0" smtClean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743200" y="6356350"/>
            <a:ext cx="3733800" cy="365125"/>
          </a:xfrm>
        </p:spPr>
        <p:txBody>
          <a:bodyPr/>
          <a:lstStyle/>
          <a:p>
            <a:pPr>
              <a:defRPr/>
            </a:pPr>
            <a:r>
              <a:rPr lang="en-US" smtClean="0"/>
              <a:t>© Pearson Education, Inc. publishing as Prentice Hall</a:t>
            </a:r>
          </a:p>
          <a:p>
            <a:pPr>
              <a:defRPr/>
            </a:pPr>
            <a:endParaRPr lang="en-US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9F1F2BF1-4EE1-4FD3-871D-2DEAD03F174A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7620000" y="6400800"/>
            <a:ext cx="8382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endParaRPr lang="en-US" sz="12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379413"/>
            <a:ext cx="7010400" cy="646112"/>
          </a:xfrm>
        </p:spPr>
        <p:txBody>
          <a:bodyPr/>
          <a:lstStyle/>
          <a:p>
            <a:pPr eaLnBrk="1" hangingPunct="1"/>
            <a:r>
              <a:rPr lang="en-US" sz="4000" dirty="0" smtClean="0"/>
              <a:t>Case </a:t>
            </a:r>
            <a:r>
              <a:rPr lang="en-US" sz="4000" dirty="0" smtClean="0"/>
              <a:t>3-1 Brant Freezer Co.</a:t>
            </a:r>
            <a:endParaRPr lang="en-US" sz="4000" dirty="0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533400" y="2062163"/>
            <a:ext cx="8153400" cy="3762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Located in </a:t>
            </a:r>
            <a:r>
              <a:rPr lang="en-US" sz="2400" dirty="0" smtClean="0"/>
              <a:t>Fargo, N. Dakota</a:t>
            </a:r>
            <a:endParaRPr lang="en-US" sz="2400" dirty="0" smtClean="0"/>
          </a:p>
        </p:txBody>
      </p:sp>
      <p:sp>
        <p:nvSpPr>
          <p:cNvPr id="27654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1-</a:t>
            </a:r>
            <a:fld id="{82EA19D6-D6AF-4204-A7EF-EBCFC1F67380}" type="slidenum">
              <a:rPr lang="en-US" smtClean="0"/>
              <a:pPr>
                <a:defRPr/>
              </a:pPr>
              <a:t>30</a:t>
            </a:fld>
            <a:endParaRPr lang="en-US" smtClean="0"/>
          </a:p>
        </p:txBody>
      </p:sp>
      <p:sp>
        <p:nvSpPr>
          <p:cNvPr id="27655" name="Text Box 5"/>
          <p:cNvSpPr txBox="1">
            <a:spLocks noChangeArrowheads="1"/>
          </p:cNvSpPr>
          <p:nvPr/>
        </p:nvSpPr>
        <p:spPr bwMode="auto">
          <a:xfrm>
            <a:off x="228600" y="1600200"/>
            <a:ext cx="8610600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en-US" b="1" dirty="0">
                <a:solidFill>
                  <a:schemeClr val="accent6"/>
                </a:solidFill>
                <a:latin typeface="Arial" charset="0"/>
              </a:rPr>
              <a:t>Company Facts:</a:t>
            </a:r>
          </a:p>
        </p:txBody>
      </p:sp>
      <p:sp>
        <p:nvSpPr>
          <p:cNvPr id="30726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533400" y="3142503"/>
            <a:ext cx="8153400" cy="609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Industrial freezers (one size)</a:t>
            </a:r>
            <a:endParaRPr lang="en-US" sz="2400" dirty="0" smtClean="0"/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304800" y="2680540"/>
            <a:ext cx="8610600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en-US" b="1" dirty="0">
                <a:solidFill>
                  <a:schemeClr val="accent6"/>
                </a:solidFill>
                <a:latin typeface="Arial" charset="0"/>
              </a:rPr>
              <a:t>Product Facts:</a:t>
            </a: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304800" y="3962400"/>
            <a:ext cx="8610600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en-US" b="1" dirty="0">
                <a:solidFill>
                  <a:schemeClr val="accent6"/>
                </a:solidFill>
                <a:latin typeface="Arial" charset="0"/>
              </a:rPr>
              <a:t>Market Facts:</a:t>
            </a:r>
          </a:p>
        </p:txBody>
      </p:sp>
      <p:sp>
        <p:nvSpPr>
          <p:cNvPr id="3072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533400" y="4441422"/>
            <a:ext cx="8382000" cy="119737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Distributed through public warehouses in Atlanta, Boston, Chicago, Denver, Los Angels, Portland, and St. </a:t>
            </a:r>
            <a:r>
              <a:rPr lang="en-US" sz="2400" dirty="0" smtClean="0"/>
              <a:t>Louis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Fargo warehouse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2250385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379413"/>
            <a:ext cx="7010400" cy="646112"/>
          </a:xfrm>
        </p:spPr>
        <p:txBody>
          <a:bodyPr/>
          <a:lstStyle/>
          <a:p>
            <a:pPr eaLnBrk="1" hangingPunct="1"/>
            <a:r>
              <a:rPr lang="en-US" sz="4000" dirty="0" smtClean="0"/>
              <a:t>Case </a:t>
            </a:r>
            <a:r>
              <a:rPr lang="en-US" sz="4000" dirty="0" smtClean="0"/>
              <a:t>3-1 Brant Freezer Co.</a:t>
            </a:r>
            <a:endParaRPr lang="en-US" sz="4000" dirty="0" smtClean="0"/>
          </a:p>
        </p:txBody>
      </p:sp>
      <p:sp>
        <p:nvSpPr>
          <p:cNvPr id="27654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1-</a:t>
            </a:r>
            <a:fld id="{82EA19D6-D6AF-4204-A7EF-EBCFC1F67380}" type="slidenum">
              <a:rPr lang="en-US" smtClean="0"/>
              <a:pPr>
                <a:defRPr/>
              </a:pPr>
              <a:t>31</a:t>
            </a:fld>
            <a:endParaRPr lang="en-US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7713416"/>
              </p:ext>
            </p:extLst>
          </p:nvPr>
        </p:nvGraphicFramePr>
        <p:xfrm>
          <a:off x="457200" y="1752600"/>
          <a:ext cx="8153400" cy="381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76242"/>
                <a:gridCol w="1498954"/>
                <a:gridCol w="1547628"/>
                <a:gridCol w="87594"/>
                <a:gridCol w="1771491"/>
                <a:gridCol w="1771491"/>
              </a:tblGrid>
              <a:tr h="322608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2009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83920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Units Shipped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Warehouse </a:t>
                      </a:r>
                      <a:r>
                        <a:rPr lang="en-US" sz="20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Costs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2608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 mo.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 mo.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 mo.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 mo.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260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Atlanta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17,431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4,080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$156,830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$35,890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260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Boston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6,920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3,061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$63,417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$27,915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260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Chicago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28,104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14,621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$246,315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$131,618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260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Denver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3,021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1,005*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$28,019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$</a:t>
                      </a:r>
                      <a:r>
                        <a:rPr lang="en-US" sz="20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8,600*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260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Fargo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2,016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980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$16,411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$8,883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260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LA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16,491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11,431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$151,975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$109,690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260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Portland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8,333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4,028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$73,015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$36,021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260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St. Louis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5,921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2,331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$51,819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$23,232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09600" y="5895158"/>
            <a:ext cx="5801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* Denver warehouse closed by strike march 4-19, 2009</a:t>
            </a:r>
            <a:endParaRPr lang="en-US" sz="1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04592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379413"/>
            <a:ext cx="7010400" cy="646112"/>
          </a:xfrm>
        </p:spPr>
        <p:txBody>
          <a:bodyPr/>
          <a:lstStyle/>
          <a:p>
            <a:pPr eaLnBrk="1" hangingPunct="1"/>
            <a:r>
              <a:rPr lang="en-US" sz="4000" dirty="0" smtClean="0"/>
              <a:t>Case </a:t>
            </a:r>
            <a:r>
              <a:rPr lang="en-US" sz="4000" dirty="0" smtClean="0"/>
              <a:t>3-1 Brant Freezer Co.</a:t>
            </a:r>
            <a:endParaRPr lang="en-US" sz="4000" dirty="0" smtClean="0"/>
          </a:p>
        </p:txBody>
      </p:sp>
      <p:sp>
        <p:nvSpPr>
          <p:cNvPr id="27654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1-</a:t>
            </a:r>
            <a:fld id="{82EA19D6-D6AF-4204-A7EF-EBCFC1F67380}" type="slidenum">
              <a:rPr lang="en-US" smtClean="0"/>
              <a:pPr>
                <a:defRPr/>
              </a:pPr>
              <a:t>32</a:t>
            </a:fld>
            <a:endParaRPr lang="en-US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9580604"/>
              </p:ext>
            </p:extLst>
          </p:nvPr>
        </p:nvGraphicFramePr>
        <p:xfrm>
          <a:off x="457200" y="1828800"/>
          <a:ext cx="8001000" cy="37961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47800"/>
                <a:gridCol w="1143000"/>
                <a:gridCol w="1481230"/>
                <a:gridCol w="44450"/>
                <a:gridCol w="1979520"/>
                <a:gridCol w="740104"/>
                <a:gridCol w="1164896"/>
              </a:tblGrid>
              <a:tr h="347747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</a:rPr>
                        <a:t>2,010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47747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Units Shipped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Warehouse Costs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7747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12 mo.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5 mo.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12 mo.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5 mo.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4774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</a:rPr>
                        <a:t>Atlanta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</a:rPr>
                        <a:t>18,000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7,035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</a:rPr>
                        <a:t>$178,000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</a:rPr>
                        <a:t>$40,228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8541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</a:rPr>
                        <a:t>Boston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</a:rPr>
                        <a:t>7,200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</a:rPr>
                        <a:t>3,119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</a:rPr>
                        <a:t>$7,300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</a:rPr>
                        <a:t>$29,416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5208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Chicago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</a:rPr>
                        <a:t>30,000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</a:rPr>
                        <a:t>15,230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</a:rPr>
                        <a:t>$285,000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</a:rPr>
                        <a:t>$141,222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4774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</a:rPr>
                        <a:t>Denver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</a:rPr>
                        <a:t>3,100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</a:rPr>
                        <a:t>1,421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</a:rPr>
                        <a:t>$31,000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</a:rPr>
                        <a:t>$14,900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4774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</a:rPr>
                        <a:t>Fargo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</a:rPr>
                        <a:t>2,000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</a:rPr>
                        <a:t>804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</a:rPr>
                        <a:t>$17,000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</a:rPr>
                        <a:t>$9,605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4774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</a:rPr>
                        <a:t>LA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</a:rPr>
                        <a:t>17,000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</a:rPr>
                        <a:t>9,444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</a:rPr>
                        <a:t>$176,000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</a:rPr>
                        <a:t>$93,280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4774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</a:rPr>
                        <a:t>Portland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</a:rPr>
                        <a:t>9,000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</a:rPr>
                        <a:t>4,600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</a:rPr>
                        <a:t>$85,000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</a:rPr>
                        <a:t>$42,616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4774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</a:rPr>
                        <a:t>St. Louis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</a:rPr>
                        <a:t>8,000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</a:rPr>
                        <a:t>2,116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</a:rPr>
                        <a:t>$56,000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$19,191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85320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379413"/>
            <a:ext cx="7010400" cy="646112"/>
          </a:xfrm>
        </p:spPr>
        <p:txBody>
          <a:bodyPr/>
          <a:lstStyle/>
          <a:p>
            <a:pPr eaLnBrk="1" hangingPunct="1"/>
            <a:r>
              <a:rPr lang="en-US" sz="4000" dirty="0" smtClean="0"/>
              <a:t>Case </a:t>
            </a:r>
            <a:r>
              <a:rPr lang="en-US" sz="4000" dirty="0" smtClean="0"/>
              <a:t>3-1 Brant Freezer Co.</a:t>
            </a:r>
            <a:endParaRPr lang="en-US" sz="4000" dirty="0" smtClean="0"/>
          </a:p>
        </p:txBody>
      </p:sp>
      <p:sp>
        <p:nvSpPr>
          <p:cNvPr id="27654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1-</a:t>
            </a:r>
            <a:fld id="{82EA19D6-D6AF-4204-A7EF-EBCFC1F67380}" type="slidenum">
              <a:rPr lang="en-US" smtClean="0"/>
              <a:pPr>
                <a:defRPr/>
              </a:pPr>
              <a:t>33</a:t>
            </a:fld>
            <a:endParaRPr lang="en-US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3889134"/>
              </p:ext>
            </p:extLst>
          </p:nvPr>
        </p:nvGraphicFramePr>
        <p:xfrm>
          <a:off x="457200" y="1676404"/>
          <a:ext cx="8305800" cy="43612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59354"/>
                <a:gridCol w="1969253"/>
                <a:gridCol w="1977193"/>
              </a:tblGrid>
              <a:tr h="18632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Income Statement </a:t>
                      </a:r>
                      <a:r>
                        <a:rPr lang="en-US" sz="2000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2009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3724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</a:rPr>
                        <a:t>Sales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</a:rPr>
                        <a:t> $  4,003,450 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3724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</a:rPr>
                        <a:t>   Cost of Goods Sold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2000" u="sng" strike="noStrike" dirty="0">
                          <a:solidFill>
                            <a:srgbClr val="002060"/>
                          </a:solidFill>
                          <a:effectLst/>
                        </a:rPr>
                        <a:t>$    </a:t>
                      </a:r>
                      <a:r>
                        <a:rPr lang="en-US" sz="2000" u="sng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2000" u="sng" strike="noStrike" dirty="0">
                          <a:solidFill>
                            <a:srgbClr val="002060"/>
                          </a:solidFill>
                          <a:effectLst/>
                        </a:rPr>
                        <a:t>937,000 </a:t>
                      </a:r>
                      <a:endParaRPr lang="en-US" sz="2000" b="0" i="0" u="sng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3724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</a:rPr>
                        <a:t>Gross Profit Margin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</a:rPr>
                        <a:t> $  3,066,450 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3724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   Transportation Cost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</a:rPr>
                        <a:t> $      657,322 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3724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</a:rPr>
                        <a:t>   Warehousing Cost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</a:rPr>
                        <a:t> $      735,982 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3724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</a:rPr>
                        <a:t>   Inventory Carrying Cost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</a:rPr>
                        <a:t> $      567,987 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3724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</a:rPr>
                        <a:t>   Other Operating Costs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2000" u="sng" strike="noStrike" dirty="0">
                          <a:solidFill>
                            <a:srgbClr val="002060"/>
                          </a:solidFill>
                          <a:effectLst/>
                        </a:rPr>
                        <a:t>$      345,876 </a:t>
                      </a:r>
                      <a:endParaRPr lang="en-US" sz="2000" b="0" i="0" u="sng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3724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</a:rPr>
                        <a:t>Total Operation Costs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 $  </a:t>
                      </a:r>
                      <a:r>
                        <a:rPr lang="en-US" sz="2000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 2,307,167 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37246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</a:rPr>
                        <a:t>Earnings before interest and taxes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 $      759,283 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3724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</a:rPr>
                        <a:t>   Interest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</a:rPr>
                        <a:t> $      110,000 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3724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</a:rPr>
                        <a:t>   Taxes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2000" u="sng" strike="noStrike" dirty="0">
                          <a:solidFill>
                            <a:srgbClr val="002060"/>
                          </a:solidFill>
                          <a:effectLst/>
                        </a:rPr>
                        <a:t>$        69,000 </a:t>
                      </a:r>
                      <a:endParaRPr lang="en-US" sz="2000" b="0" i="0" u="sng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3724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</a:rPr>
                        <a:t>Ne Income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 $      580,283 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8113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379413"/>
            <a:ext cx="7010400" cy="646112"/>
          </a:xfrm>
        </p:spPr>
        <p:txBody>
          <a:bodyPr/>
          <a:lstStyle/>
          <a:p>
            <a:pPr eaLnBrk="1" hangingPunct="1"/>
            <a:r>
              <a:rPr lang="en-US" sz="4000" dirty="0" smtClean="0"/>
              <a:t>Case </a:t>
            </a:r>
            <a:r>
              <a:rPr lang="en-US" sz="4000" dirty="0" smtClean="0"/>
              <a:t>3-1 Brant Freezer Co.</a:t>
            </a:r>
            <a:endParaRPr lang="en-US" sz="4000" dirty="0" smtClean="0"/>
          </a:p>
        </p:txBody>
      </p:sp>
      <p:sp>
        <p:nvSpPr>
          <p:cNvPr id="27654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1-</a:t>
            </a:r>
            <a:fld id="{82EA19D6-D6AF-4204-A7EF-EBCFC1F67380}" type="slidenum">
              <a:rPr lang="en-US" smtClean="0"/>
              <a:pPr>
                <a:defRPr/>
              </a:pPr>
              <a:t>34</a:t>
            </a:fld>
            <a:endParaRPr lang="en-US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0669030"/>
              </p:ext>
            </p:extLst>
          </p:nvPr>
        </p:nvGraphicFramePr>
        <p:xfrm>
          <a:off x="304800" y="1905000"/>
          <a:ext cx="8534399" cy="3581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55201"/>
                <a:gridCol w="1289782"/>
                <a:gridCol w="436861"/>
                <a:gridCol w="2766789"/>
                <a:gridCol w="1185766"/>
              </a:tblGrid>
              <a:tr h="4476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Balance Sheet 2009</a:t>
                      </a:r>
                      <a:endParaRPr lang="en-US" sz="18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476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solidFill>
                            <a:srgbClr val="002060"/>
                          </a:solidFill>
                          <a:effectLst/>
                        </a:rPr>
                        <a:t>Assets</a:t>
                      </a:r>
                      <a:endParaRPr lang="en-US" sz="18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solidFill>
                            <a:srgbClr val="002060"/>
                          </a:solidFill>
                          <a:effectLst/>
                        </a:rPr>
                        <a:t>Liabilities</a:t>
                      </a:r>
                      <a:endParaRPr lang="en-US" sz="18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476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solidFill>
                            <a:srgbClr val="002060"/>
                          </a:solidFill>
                          <a:effectLst/>
                        </a:rPr>
                        <a:t>      Cash</a:t>
                      </a:r>
                      <a:endParaRPr lang="en-US" sz="18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solidFill>
                            <a:srgbClr val="002060"/>
                          </a:solidFill>
                          <a:effectLst/>
                        </a:rPr>
                        <a:t>$706,034 </a:t>
                      </a:r>
                      <a:endParaRPr lang="en-US" sz="18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solidFill>
                            <a:srgbClr val="002060"/>
                          </a:solidFill>
                          <a:effectLst/>
                        </a:rPr>
                        <a:t>   Current Liabilities</a:t>
                      </a:r>
                      <a:endParaRPr lang="en-US" sz="18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solidFill>
                            <a:srgbClr val="002060"/>
                          </a:solidFill>
                          <a:effectLst/>
                        </a:rPr>
                        <a:t>$1,678,589 </a:t>
                      </a:r>
                      <a:endParaRPr lang="en-US" sz="18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476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solidFill>
                            <a:srgbClr val="002060"/>
                          </a:solidFill>
                          <a:effectLst/>
                        </a:rPr>
                        <a:t>      Accounts Receivable</a:t>
                      </a:r>
                      <a:endParaRPr lang="en-US" sz="18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solidFill>
                            <a:srgbClr val="002060"/>
                          </a:solidFill>
                          <a:effectLst/>
                        </a:rPr>
                        <a:t>$355,450 </a:t>
                      </a:r>
                      <a:endParaRPr lang="en-US" sz="18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solidFill>
                            <a:srgbClr val="002060"/>
                          </a:solidFill>
                          <a:effectLst/>
                        </a:rPr>
                        <a:t>   Long-term Debt</a:t>
                      </a:r>
                      <a:endParaRPr lang="en-US" sz="18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sng" strike="noStrike" dirty="0">
                          <a:solidFill>
                            <a:srgbClr val="002060"/>
                          </a:solidFill>
                          <a:effectLst/>
                        </a:rPr>
                        <a:t>$398,060 </a:t>
                      </a:r>
                      <a:endParaRPr lang="en-US" sz="1800" b="0" i="0" u="sng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476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solidFill>
                            <a:srgbClr val="002060"/>
                          </a:solidFill>
                          <a:effectLst/>
                        </a:rPr>
                        <a:t>      Inventory</a:t>
                      </a:r>
                      <a:endParaRPr lang="en-US" sz="18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sng" strike="noStrike" dirty="0">
                          <a:solidFill>
                            <a:srgbClr val="002060"/>
                          </a:solidFill>
                          <a:effectLst/>
                        </a:rPr>
                        <a:t>$1,590,435 </a:t>
                      </a:r>
                      <a:endParaRPr lang="en-US" sz="1800" b="0" i="0" u="sng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solidFill>
                            <a:srgbClr val="002060"/>
                          </a:solidFill>
                          <a:effectLst/>
                        </a:rPr>
                        <a:t>Total Liabilities</a:t>
                      </a:r>
                      <a:endParaRPr lang="en-US" sz="18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solidFill>
                            <a:srgbClr val="002060"/>
                          </a:solidFill>
                          <a:effectLst/>
                        </a:rPr>
                        <a:t>$2,076,649 </a:t>
                      </a:r>
                      <a:endParaRPr lang="en-US" sz="18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476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solidFill>
                            <a:srgbClr val="002060"/>
                          </a:solidFill>
                          <a:effectLst/>
                        </a:rPr>
                        <a:t>   Total Current Assets</a:t>
                      </a:r>
                      <a:endParaRPr lang="en-US" sz="18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solidFill>
                            <a:srgbClr val="002060"/>
                          </a:solidFill>
                          <a:effectLst/>
                        </a:rPr>
                        <a:t>$2,651,919 </a:t>
                      </a:r>
                      <a:endParaRPr lang="en-US" sz="18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solidFill>
                            <a:srgbClr val="002060"/>
                          </a:solidFill>
                          <a:effectLst/>
                        </a:rPr>
                        <a:t>Shareholders' Equity</a:t>
                      </a:r>
                      <a:endParaRPr lang="en-US" sz="18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sng" strike="noStrike" dirty="0">
                          <a:solidFill>
                            <a:srgbClr val="002060"/>
                          </a:solidFill>
                          <a:effectLst/>
                        </a:rPr>
                        <a:t>$1,378,326 </a:t>
                      </a:r>
                      <a:endParaRPr lang="en-US" sz="1800" b="0" i="0" u="sng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476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solidFill>
                            <a:srgbClr val="002060"/>
                          </a:solidFill>
                          <a:effectLst/>
                        </a:rPr>
                        <a:t>   Net Fixed Assets</a:t>
                      </a:r>
                      <a:endParaRPr lang="en-US" sz="18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sng" strike="noStrike" dirty="0">
                          <a:solidFill>
                            <a:srgbClr val="002060"/>
                          </a:solidFill>
                          <a:effectLst/>
                        </a:rPr>
                        <a:t>$803,056 </a:t>
                      </a:r>
                      <a:endParaRPr lang="en-US" sz="1800" b="0" i="0" u="sng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solidFill>
                            <a:srgbClr val="002060"/>
                          </a:solidFill>
                          <a:effectLst/>
                        </a:rPr>
                        <a:t>Total Liabilities and Equity</a:t>
                      </a:r>
                      <a:endParaRPr lang="en-US" sz="18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solidFill>
                            <a:srgbClr val="002060"/>
                          </a:solidFill>
                          <a:effectLst/>
                        </a:rPr>
                        <a:t>$3,454,975 </a:t>
                      </a:r>
                      <a:endParaRPr lang="en-US" sz="18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476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solidFill>
                            <a:srgbClr val="002060"/>
                          </a:solidFill>
                          <a:effectLst/>
                        </a:rPr>
                        <a:t>Total Assets</a:t>
                      </a:r>
                      <a:endParaRPr lang="en-US" sz="18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solidFill>
                            <a:srgbClr val="002060"/>
                          </a:solidFill>
                          <a:effectLst/>
                        </a:rPr>
                        <a:t>$3,454,975 </a:t>
                      </a:r>
                      <a:endParaRPr lang="en-US" sz="18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59721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Case 3-1 Brant Freezer Co.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8534400" cy="4525963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Questions</a:t>
            </a:r>
          </a:p>
          <a:p>
            <a:pPr marL="341313" indent="-341313">
              <a:spcBef>
                <a:spcPts val="0"/>
              </a:spcBef>
              <a:buFont typeface="+mj-lt"/>
              <a:buAutoNum type="arabicPeriod"/>
            </a:pPr>
            <a:r>
              <a:rPr lang="en-US" sz="2400" dirty="0" smtClean="0"/>
              <a:t>When </a:t>
            </a:r>
            <a:r>
              <a:rPr lang="en-US" sz="2400" dirty="0"/>
              <a:t>comparing performance during the first </a:t>
            </a:r>
            <a:r>
              <a:rPr lang="en-US" sz="2400" dirty="0" smtClean="0"/>
              <a:t>five months of </a:t>
            </a:r>
            <a:r>
              <a:rPr lang="en-US" sz="2400" dirty="0"/>
              <a:t>2010 with performance in 2009, which warehouse </a:t>
            </a:r>
            <a:r>
              <a:rPr lang="en-US" sz="2400" dirty="0" smtClean="0"/>
              <a:t>shows the </a:t>
            </a:r>
            <a:r>
              <a:rPr lang="en-US" sz="2400" dirty="0"/>
              <a:t>most improvement?</a:t>
            </a:r>
          </a:p>
          <a:p>
            <a:pPr marL="341313" indent="-341313">
              <a:spcBef>
                <a:spcPts val="0"/>
              </a:spcBef>
              <a:buFont typeface="+mj-lt"/>
              <a:buAutoNum type="arabicPeriod"/>
            </a:pPr>
            <a:r>
              <a:rPr lang="en-US" sz="2400" dirty="0" smtClean="0"/>
              <a:t>When </a:t>
            </a:r>
            <a:r>
              <a:rPr lang="en-US" sz="2400" dirty="0"/>
              <a:t>comparing performance during the first </a:t>
            </a:r>
            <a:r>
              <a:rPr lang="en-US" sz="2400" dirty="0" smtClean="0"/>
              <a:t>five months of </a:t>
            </a:r>
            <a:r>
              <a:rPr lang="en-US" sz="2400" dirty="0"/>
              <a:t>2010 with performance in 2009, which warehouse </a:t>
            </a:r>
            <a:r>
              <a:rPr lang="en-US" sz="2400" dirty="0" smtClean="0"/>
              <a:t>shows the </a:t>
            </a:r>
            <a:r>
              <a:rPr lang="en-US" sz="2400" dirty="0"/>
              <a:t>poorest change in performance?</a:t>
            </a:r>
          </a:p>
          <a:p>
            <a:pPr marL="341313" indent="-341313">
              <a:spcBef>
                <a:spcPts val="0"/>
              </a:spcBef>
              <a:buFont typeface="+mj-lt"/>
              <a:buAutoNum type="arabicPeriod"/>
            </a:pPr>
            <a:r>
              <a:rPr lang="en-US" sz="2400" dirty="0" smtClean="0"/>
              <a:t>When </a:t>
            </a:r>
            <a:r>
              <a:rPr lang="en-US" sz="2400" dirty="0"/>
              <a:t>comparisons are made among all eight warehouses</a:t>
            </a:r>
            <a:r>
              <a:rPr lang="en-US" sz="2400" dirty="0" smtClean="0"/>
              <a:t>, which </a:t>
            </a:r>
            <a:r>
              <a:rPr lang="en-US" sz="2400" dirty="0"/>
              <a:t>one do you think does the best job for the </a:t>
            </a:r>
            <a:r>
              <a:rPr lang="en-US" sz="2400" dirty="0" smtClean="0"/>
              <a:t>Brant Company</a:t>
            </a:r>
            <a:r>
              <a:rPr lang="en-US" sz="2400" dirty="0"/>
              <a:t>? What criteria did you use? Why</a:t>
            </a:r>
            <a:r>
              <a:rPr lang="en-US" sz="2400" dirty="0" smtClean="0"/>
              <a:t>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69510508"/>
      </p:ext>
    </p:extLst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Case 3-1 Brant Freezer Co.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8534400" cy="4525963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Questions</a:t>
            </a:r>
          </a:p>
          <a:p>
            <a:pPr marL="341313" indent="-341313">
              <a:spcBef>
                <a:spcPts val="0"/>
              </a:spcBef>
              <a:buFont typeface="+mj-lt"/>
              <a:buAutoNum type="arabicPeriod" startAt="4"/>
            </a:pPr>
            <a:r>
              <a:rPr lang="en-US" sz="2400" dirty="0" smtClean="0"/>
              <a:t>J. </a:t>
            </a:r>
            <a:r>
              <a:rPr lang="en-US" sz="2400" dirty="0"/>
              <a:t>Q. is aggressive and is going to recommend that his </a:t>
            </a:r>
            <a:r>
              <a:rPr lang="en-US" sz="2400" dirty="0" smtClean="0"/>
              <a:t>father cancel </a:t>
            </a:r>
            <a:r>
              <a:rPr lang="en-US" sz="2400" dirty="0"/>
              <a:t>the contract with one of the warehouses and </a:t>
            </a:r>
            <a:r>
              <a:rPr lang="en-US" sz="2400" dirty="0" smtClean="0"/>
              <a:t>give that </a:t>
            </a:r>
            <a:r>
              <a:rPr lang="en-US" sz="2400" dirty="0"/>
              <a:t>business to a competing warehouse in the same city</a:t>
            </a:r>
            <a:r>
              <a:rPr lang="en-US" sz="2400" dirty="0" smtClean="0"/>
              <a:t>.  J. </a:t>
            </a:r>
            <a:r>
              <a:rPr lang="en-US" sz="2400" dirty="0"/>
              <a:t>Q. feels that when word of this gets around, the </a:t>
            </a:r>
            <a:r>
              <a:rPr lang="en-US" sz="2400" dirty="0" smtClean="0"/>
              <a:t>other warehouses </a:t>
            </a:r>
            <a:r>
              <a:rPr lang="en-US" sz="2400" dirty="0"/>
              <a:t>they use will “shape up.” </a:t>
            </a:r>
            <a:r>
              <a:rPr lang="en-US" sz="2400" dirty="0" smtClean="0"/>
              <a:t> Which </a:t>
            </a:r>
            <a:r>
              <a:rPr lang="en-US" sz="2400" dirty="0"/>
              <a:t>of the </a:t>
            </a:r>
            <a:r>
              <a:rPr lang="en-US" sz="2400" dirty="0" smtClean="0"/>
              <a:t>seven should J. </a:t>
            </a:r>
            <a:r>
              <a:rPr lang="en-US" sz="2400" dirty="0"/>
              <a:t>Q. recommend be dropped? Why?</a:t>
            </a:r>
          </a:p>
          <a:p>
            <a:pPr marL="341313" indent="-341313">
              <a:spcBef>
                <a:spcPts val="0"/>
              </a:spcBef>
              <a:buFont typeface="+mj-lt"/>
              <a:buAutoNum type="arabicPeriod" startAt="4"/>
            </a:pPr>
            <a:r>
              <a:rPr lang="en-US" sz="2400" dirty="0" smtClean="0"/>
              <a:t>The </a:t>
            </a:r>
            <a:r>
              <a:rPr lang="en-US" sz="2400" dirty="0"/>
              <a:t>year 2010 is nearly half over. </a:t>
            </a:r>
            <a:r>
              <a:rPr lang="en-US" sz="2400" dirty="0" smtClean="0"/>
              <a:t> J. </a:t>
            </a:r>
            <a:r>
              <a:rPr lang="en-US" sz="2400" dirty="0"/>
              <a:t>Q. is told to </a:t>
            </a:r>
            <a:r>
              <a:rPr lang="en-US" sz="2400" dirty="0" smtClean="0"/>
              <a:t>determine how </a:t>
            </a:r>
            <a:r>
              <a:rPr lang="en-US" sz="2400" dirty="0"/>
              <a:t>much the firm is likely to spend for warehousing </a:t>
            </a:r>
            <a:r>
              <a:rPr lang="en-US" sz="2400" dirty="0" smtClean="0"/>
              <a:t>at each </a:t>
            </a:r>
            <a:r>
              <a:rPr lang="en-US" sz="2400" dirty="0"/>
              <a:t>of the eight warehouses for the last six months </a:t>
            </a:r>
            <a:r>
              <a:rPr lang="en-US" sz="2400" dirty="0" smtClean="0"/>
              <a:t>in 2010</a:t>
            </a:r>
            <a:r>
              <a:rPr lang="en-US" sz="2400" dirty="0"/>
              <a:t>. </a:t>
            </a:r>
            <a:r>
              <a:rPr lang="en-US" sz="2400" dirty="0" smtClean="0"/>
              <a:t> Do </a:t>
            </a:r>
            <a:r>
              <a:rPr lang="en-US" sz="2400" dirty="0"/>
              <a:t>his work for him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15595920"/>
      </p:ext>
    </p:extLst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Case 3-1 Brant Freezer Co.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8534400" cy="4525963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Questions</a:t>
            </a:r>
          </a:p>
          <a:p>
            <a:pPr marL="395288" indent="-395288">
              <a:spcBef>
                <a:spcPts val="0"/>
              </a:spcBef>
              <a:buFont typeface="+mj-lt"/>
              <a:buAutoNum type="arabicPeriod" startAt="6"/>
            </a:pPr>
            <a:r>
              <a:rPr lang="en-US" sz="2400" dirty="0" smtClean="0"/>
              <a:t>When </a:t>
            </a:r>
            <a:r>
              <a:rPr lang="en-US" sz="2400" dirty="0"/>
              <a:t>comparing the 2009 figures with the 2010 </a:t>
            </a:r>
            <a:r>
              <a:rPr lang="en-US" sz="2400" dirty="0" smtClean="0"/>
              <a:t>figures shown </a:t>
            </a:r>
            <a:r>
              <a:rPr lang="en-US" sz="2400" dirty="0"/>
              <a:t>in the table, the amount budgeted for each </a:t>
            </a:r>
            <a:r>
              <a:rPr lang="en-US" sz="2400" dirty="0" smtClean="0"/>
              <a:t>warehouse </a:t>
            </a:r>
            <a:r>
              <a:rPr lang="en-US" sz="2400" dirty="0"/>
              <a:t>in 2010 was greater than actual 2009 costs. </a:t>
            </a:r>
            <a:r>
              <a:rPr lang="en-US" sz="2400" dirty="0" smtClean="0"/>
              <a:t>How much </a:t>
            </a:r>
            <a:r>
              <a:rPr lang="en-US" sz="2400" dirty="0"/>
              <a:t>of the increase is caused by increased volume </a:t>
            </a:r>
            <a:r>
              <a:rPr lang="en-US" sz="2400" dirty="0" smtClean="0"/>
              <a:t>of business </a:t>
            </a:r>
            <a:r>
              <a:rPr lang="en-US" sz="2400" dirty="0"/>
              <a:t>(units shipped) and how much by inflation?</a:t>
            </a:r>
          </a:p>
          <a:p>
            <a:pPr marL="341313" indent="-341313">
              <a:spcBef>
                <a:spcPts val="0"/>
              </a:spcBef>
              <a:buFont typeface="+mj-lt"/>
              <a:buAutoNum type="arabicPeriod" startAt="6"/>
            </a:pPr>
            <a:r>
              <a:rPr lang="en-US" sz="2400" dirty="0" smtClean="0"/>
              <a:t>Use </a:t>
            </a:r>
            <a:r>
              <a:rPr lang="en-US" sz="2400" dirty="0"/>
              <a:t>the 2009 income statement and balance sheet </a:t>
            </a:r>
            <a:r>
              <a:rPr lang="en-US" sz="2400" dirty="0" smtClean="0"/>
              <a:t>to complete </a:t>
            </a:r>
            <a:r>
              <a:rPr lang="en-US" sz="2400" dirty="0"/>
              <a:t>a Strategic Profit Model for </a:t>
            </a:r>
            <a:r>
              <a:rPr lang="en-US" sz="2400" dirty="0" smtClean="0"/>
              <a:t>J. </a:t>
            </a:r>
            <a:r>
              <a:rPr lang="en-US" sz="2400" dirty="0"/>
              <a:t>Q.</a:t>
            </a:r>
          </a:p>
          <a:p>
            <a:pPr marL="341313" indent="-341313">
              <a:spcBef>
                <a:spcPts val="0"/>
              </a:spcBef>
              <a:buFont typeface="+mj-lt"/>
              <a:buAutoNum type="arabicPeriod" startAt="6"/>
            </a:pPr>
            <a:r>
              <a:rPr lang="en-US" sz="2400" smtClean="0"/>
              <a:t>Holding </a:t>
            </a:r>
            <a:r>
              <a:rPr lang="en-US" sz="2400" dirty="0"/>
              <a:t>all other information constant, what </a:t>
            </a:r>
            <a:r>
              <a:rPr lang="en-US" sz="2400"/>
              <a:t>would </a:t>
            </a:r>
            <a:r>
              <a:rPr lang="en-US" sz="2400" smtClean="0"/>
              <a:t>be the </a:t>
            </a:r>
            <a:r>
              <a:rPr lang="en-US" sz="2400" dirty="0"/>
              <a:t>effect on ROA for 2010 if warehousing </a:t>
            </a:r>
            <a:r>
              <a:rPr lang="en-US" sz="2400"/>
              <a:t>costs </a:t>
            </a:r>
            <a:r>
              <a:rPr lang="en-US" sz="2400" smtClean="0"/>
              <a:t>declined 10 </a:t>
            </a:r>
            <a:r>
              <a:rPr lang="en-US" sz="2400" dirty="0"/>
              <a:t>percent from 2009 levels?</a:t>
            </a:r>
          </a:p>
          <a:p>
            <a:pPr marL="341313" indent="-341313">
              <a:spcBef>
                <a:spcPts val="0"/>
              </a:spcBef>
              <a:buFont typeface="+mj-lt"/>
              <a:buAutoNum type="arabicPeriod" startAt="6"/>
            </a:pPr>
            <a:endParaRPr lang="en-US" sz="2400" dirty="0"/>
          </a:p>
          <a:p>
            <a:pPr marL="341313" indent="-341313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04600491"/>
      </p:ext>
    </p:extLst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141580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8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Strategic and Financial </a:t>
            </a:r>
            <a:r>
              <a:rPr lang="en-US" dirty="0" smtClean="0"/>
              <a:t>Logistics Key </a:t>
            </a:r>
            <a:r>
              <a:rPr lang="en-US" dirty="0" smtClean="0"/>
              <a:t>Terms</a:t>
            </a:r>
            <a:endParaRPr lang="en-US" dirty="0"/>
          </a:p>
        </p:txBody>
      </p:sp>
      <p:sp>
        <p:nvSpPr>
          <p:cNvPr id="29698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81000" y="1600200"/>
            <a:ext cx="4191000" cy="4564063"/>
          </a:xfrm>
        </p:spPr>
        <p:txBody>
          <a:bodyPr/>
          <a:lstStyle/>
          <a:p>
            <a:r>
              <a:rPr lang="en-US" sz="3200" dirty="0" smtClean="0"/>
              <a:t>Income statement</a:t>
            </a:r>
          </a:p>
          <a:p>
            <a:r>
              <a:rPr lang="en-US" sz="3200" dirty="0" smtClean="0"/>
              <a:t>Liabilities</a:t>
            </a:r>
          </a:p>
          <a:p>
            <a:r>
              <a:rPr lang="en-US" sz="3200" dirty="0" smtClean="0"/>
              <a:t>Net profit margin</a:t>
            </a:r>
          </a:p>
          <a:p>
            <a:r>
              <a:rPr lang="en-US" sz="3200" dirty="0" smtClean="0"/>
              <a:t>Owner’s equity</a:t>
            </a:r>
          </a:p>
          <a:p>
            <a:pPr lvl="1"/>
            <a:endParaRPr lang="en-US" sz="2900" b="1" dirty="0" smtClean="0"/>
          </a:p>
          <a:p>
            <a:pPr lvl="1">
              <a:buFontTx/>
              <a:buNone/>
            </a:pPr>
            <a:endParaRPr lang="en-US" sz="2900" b="1" dirty="0" smtClean="0"/>
          </a:p>
        </p:txBody>
      </p:sp>
      <p:sp>
        <p:nvSpPr>
          <p:cNvPr id="29699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643438" y="1600200"/>
            <a:ext cx="4043362" cy="4572000"/>
          </a:xfrm>
        </p:spPr>
        <p:txBody>
          <a:bodyPr/>
          <a:lstStyle/>
          <a:p>
            <a:r>
              <a:rPr lang="en-US" sz="3200" dirty="0" smtClean="0"/>
              <a:t>Return on assets (ROA)</a:t>
            </a:r>
          </a:p>
          <a:p>
            <a:r>
              <a:rPr lang="en-US" sz="3200" dirty="0" smtClean="0"/>
              <a:t>Revenues (sales)</a:t>
            </a:r>
          </a:p>
          <a:p>
            <a:r>
              <a:rPr lang="en-US" sz="3200" dirty="0" smtClean="0"/>
              <a:t>Strategic Profit Model (SPM)</a:t>
            </a:r>
          </a:p>
          <a:p>
            <a:pPr lvl="1"/>
            <a:endParaRPr lang="en-US" sz="2900" b="1" dirty="0" smtClean="0"/>
          </a:p>
          <a:p>
            <a:pPr lvl="1"/>
            <a:endParaRPr lang="en-US" sz="2900" dirty="0" smtClean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743200" y="6356350"/>
            <a:ext cx="3733800" cy="365125"/>
          </a:xfrm>
        </p:spPr>
        <p:txBody>
          <a:bodyPr/>
          <a:lstStyle/>
          <a:p>
            <a:pPr>
              <a:defRPr/>
            </a:pPr>
            <a:r>
              <a:rPr lang="en-US" smtClean="0"/>
              <a:t>© Pearson Education, Inc. publishing as Prentice Hall</a:t>
            </a:r>
          </a:p>
          <a:p>
            <a:pPr>
              <a:defRPr/>
            </a:pPr>
            <a:endParaRPr lang="en-US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0939043F-434A-4EB6-A1ED-8F9250426487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7620000" y="6400800"/>
            <a:ext cx="8382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endParaRPr lang="en-US" sz="12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Connecting Strategy to Financial Performance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Logistics managers must find ways to: 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 smtClean="0"/>
              <a:t>communicate how logistics capabilities provide value 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 smtClean="0"/>
              <a:t>support corporate strategy and success in financial terms.  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Logistics resides at the functional level of the organization.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Functional units must translate corporate and business unit strategies into discrete action plans.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Pearson Education, Inc. publishing as Prentice Hall</a:t>
            </a:r>
          </a:p>
          <a:p>
            <a:pPr>
              <a:defRPr/>
            </a:pPr>
            <a:endParaRPr lang="en-US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64275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n-US"/>
              <a:t>3-</a:t>
            </a:r>
            <a:fld id="{FB9D0C04-F25F-44EF-AC80-43140933B505}" type="slidenum">
              <a:rPr lang="en-US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Connecting Strategy to Financial Performance</a:t>
            </a:r>
            <a:endParaRPr lang="en-US" dirty="0"/>
          </a:p>
        </p:txBody>
      </p:sp>
      <p:sp>
        <p:nvSpPr>
          <p:cNvPr id="3174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Three generic strategies that can be pursued by an organization</a:t>
            </a:r>
          </a:p>
          <a:p>
            <a:pPr lvl="1"/>
            <a:r>
              <a:rPr lang="en-US" smtClean="0"/>
              <a:t>Cost leadership strategy</a:t>
            </a:r>
          </a:p>
          <a:p>
            <a:pPr lvl="1"/>
            <a:r>
              <a:rPr lang="en-US" smtClean="0"/>
              <a:t>Differentiation strategy</a:t>
            </a:r>
          </a:p>
          <a:p>
            <a:pPr lvl="1"/>
            <a:r>
              <a:rPr lang="en-US" smtClean="0"/>
              <a:t>Focus strategy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Pearson Education, Inc. publishing as Prentice Hall</a:t>
            </a:r>
          </a:p>
          <a:p>
            <a:pPr>
              <a:defRPr/>
            </a:pPr>
            <a:endParaRPr lang="en-US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64275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n-US"/>
              <a:t>3-</a:t>
            </a:r>
            <a:fld id="{E7697999-4640-4D4B-AC94-A06581B085AC}" type="slidenum">
              <a:rPr lang="en-US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Connecting Strategy to Financial Performance</a:t>
            </a:r>
            <a:endParaRPr lang="en-US" dirty="0"/>
          </a:p>
        </p:txBody>
      </p:sp>
      <p:sp>
        <p:nvSpPr>
          <p:cNvPr id="32772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Functional level strategies exist in:</a:t>
            </a:r>
          </a:p>
          <a:p>
            <a:pPr lvl="1"/>
            <a:r>
              <a:rPr lang="en-US" smtClean="0"/>
              <a:t>Marketing</a:t>
            </a:r>
          </a:p>
          <a:p>
            <a:pPr lvl="1"/>
            <a:r>
              <a:rPr lang="en-US" smtClean="0"/>
              <a:t>Finance</a:t>
            </a:r>
          </a:p>
          <a:p>
            <a:pPr lvl="1"/>
            <a:r>
              <a:rPr lang="en-US" smtClean="0"/>
              <a:t>Manufacturing</a:t>
            </a:r>
          </a:p>
          <a:p>
            <a:pPr lvl="1"/>
            <a:r>
              <a:rPr lang="en-US" smtClean="0"/>
              <a:t>Logistics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Pearson Education, Inc. publishing as Prentice Hall</a:t>
            </a:r>
          </a:p>
          <a:p>
            <a:pPr>
              <a:defRPr/>
            </a:pPr>
            <a:endParaRPr lang="en-US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64275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n-US"/>
              <a:t>3-</a:t>
            </a:r>
            <a:fld id="{410607AC-945F-4A32-9AC5-1708EAA07C52}" type="slidenum">
              <a:rPr lang="en-US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Connecting Strategy to Financial Performance</a:t>
            </a:r>
            <a:endParaRPr lang="en-US" dirty="0"/>
          </a:p>
        </p:txBody>
      </p:sp>
      <p:sp>
        <p:nvSpPr>
          <p:cNvPr id="33796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Logistic strategy decisions involve:</a:t>
            </a:r>
          </a:p>
          <a:p>
            <a:pPr lvl="1"/>
            <a:r>
              <a:rPr lang="en-US" smtClean="0"/>
              <a:t>Determining the number and location of warehouses</a:t>
            </a:r>
          </a:p>
          <a:p>
            <a:pPr lvl="1"/>
            <a:r>
              <a:rPr lang="en-US" smtClean="0"/>
              <a:t>Selecting appropriate transportation modes</a:t>
            </a:r>
          </a:p>
          <a:p>
            <a:pPr lvl="1"/>
            <a:r>
              <a:rPr lang="en-US" smtClean="0"/>
              <a:t>Deploying inventory</a:t>
            </a:r>
          </a:p>
          <a:p>
            <a:pPr lvl="1"/>
            <a:r>
              <a:rPr lang="en-US" smtClean="0"/>
              <a:t>Investments in technology that support logistics activities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Pearson Education, Inc. publishing as Prentice Hall</a:t>
            </a:r>
          </a:p>
          <a:p>
            <a:pPr>
              <a:defRPr/>
            </a:pPr>
            <a:endParaRPr lang="en-US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64275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n-US"/>
              <a:t>3-</a:t>
            </a:r>
            <a:fld id="{07F096BA-AE14-44D6-9E05-2D92BCEA2C05}" type="slidenum">
              <a:rPr lang="en-US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Connecting Strategy to Financial Performance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Logistics strategy is directly influenced by strategic decisions in functional areas of: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 smtClean="0"/>
              <a:t>Marketing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en-US" dirty="0" smtClean="0"/>
              <a:t>Product availability, desired customer service levels, and packaging design directly influence logistics decisions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 smtClean="0"/>
              <a:t>Manufacturing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en-US" dirty="0" smtClean="0"/>
              <a:t>Strategic decisions by manufacturing to implement just-in-time system would influence logistics decisions in warehousing, transportation and inventory management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Pearson Education, Inc. publishing as Prentice Hall</a:t>
            </a:r>
          </a:p>
          <a:p>
            <a:pPr>
              <a:defRPr/>
            </a:pPr>
            <a:endParaRPr lang="en-US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64275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n-US"/>
              <a:t>3-</a:t>
            </a:r>
            <a:fld id="{A8C554A5-D9DA-4F70-AE63-21E592827405}" type="slidenum">
              <a:rPr lang="en-US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Eng PPT Template">
  <a:themeElements>
    <a:clrScheme name="COEng PPT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OEng PPT Templat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488" tIns="44450" rIns="90488" bIns="4445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rgbClr val="CC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488" tIns="44450" rIns="90488" bIns="4445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rgbClr val="CC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OEng PPT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Eng PPT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Eng PPT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Eng PPT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Eng PPT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Eng PPT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Eng PPT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Eng PPT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Eng PPT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Eng PPT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Eng PPT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Eng PPT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AmiesTheme</Template>
  <TotalTime>2545</TotalTime>
  <Words>1976</Words>
  <Application>Microsoft Office PowerPoint</Application>
  <PresentationFormat>On-screen Show (4:3)</PresentationFormat>
  <Paragraphs>475</Paragraphs>
  <Slides>38</Slides>
  <Notes>38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COEng PPT Template</vt:lpstr>
      <vt:lpstr>CHAPTER 3</vt:lpstr>
      <vt:lpstr>Learning Objectives</vt:lpstr>
      <vt:lpstr>Strategic and Financial Logistics Key Terms</vt:lpstr>
      <vt:lpstr>Strategic and Financial Logistics Key Terms</vt:lpstr>
      <vt:lpstr>Connecting Strategy to Financial Performance</vt:lpstr>
      <vt:lpstr>Connecting Strategy to Financial Performance</vt:lpstr>
      <vt:lpstr>Connecting Strategy to Financial Performance</vt:lpstr>
      <vt:lpstr>Connecting Strategy to Financial Performance</vt:lpstr>
      <vt:lpstr>Connecting Strategy to Financial Performance</vt:lpstr>
      <vt:lpstr>Connecting Strategy to Financial Performance</vt:lpstr>
      <vt:lpstr>Basic Financial Terminology</vt:lpstr>
      <vt:lpstr>Figure 3-1:  Example Income Statement</vt:lpstr>
      <vt:lpstr>Basic Financial Terminology</vt:lpstr>
      <vt:lpstr>Figure 3-2:  Example Balance Sheet</vt:lpstr>
      <vt:lpstr>Strategic Profit Model</vt:lpstr>
      <vt:lpstr>Strategic Profit Model</vt:lpstr>
      <vt:lpstr>Strategic Profit Model</vt:lpstr>
      <vt:lpstr>Figure 3-3:  Strategic Profit Model</vt:lpstr>
      <vt:lpstr>Strategic Profit Model</vt:lpstr>
      <vt:lpstr>Logistics Connections to  Net Profit Margin</vt:lpstr>
      <vt:lpstr>Logistics Connections to  Asset Turnover</vt:lpstr>
      <vt:lpstr>Balanced Scorecard</vt:lpstr>
      <vt:lpstr>Balanced Scorecard</vt:lpstr>
      <vt:lpstr>Common Logistics Measures</vt:lpstr>
      <vt:lpstr>Common Logistics Measures</vt:lpstr>
      <vt:lpstr>Transportation Measures</vt:lpstr>
      <vt:lpstr>Warehousing Measures</vt:lpstr>
      <vt:lpstr>Inventory Measures</vt:lpstr>
      <vt:lpstr>Design and Implementation of Measures</vt:lpstr>
      <vt:lpstr>Case 3-1 Brant Freezer Co.</vt:lpstr>
      <vt:lpstr>Case 3-1 Brant Freezer Co.</vt:lpstr>
      <vt:lpstr>Case 3-1 Brant Freezer Co.</vt:lpstr>
      <vt:lpstr>Case 3-1 Brant Freezer Co.</vt:lpstr>
      <vt:lpstr>Case 3-1 Brant Freezer Co.</vt:lpstr>
      <vt:lpstr>Case 3-1 Brant Freezer Co.</vt:lpstr>
      <vt:lpstr>Case 3-1 Brant Freezer Co.</vt:lpstr>
      <vt:lpstr>Case 3-1 Brant Freezer Co.</vt:lpstr>
      <vt:lpstr>PowerPoint Presentation</vt:lpstr>
    </vt:vector>
  </TitlesOfParts>
  <Company>MIIS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3</dc:title>
  <dc:creator>Scott Ellis</dc:creator>
  <cp:lastModifiedBy>leet</cp:lastModifiedBy>
  <cp:revision>100</cp:revision>
  <dcterms:created xsi:type="dcterms:W3CDTF">1998-03-27T19:34:46Z</dcterms:created>
  <dcterms:modified xsi:type="dcterms:W3CDTF">2011-09-07T20:37:45Z</dcterms:modified>
</cp:coreProperties>
</file>