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88" r:id="rId2"/>
    <p:sldId id="289" r:id="rId3"/>
    <p:sldId id="291" r:id="rId4"/>
    <p:sldId id="292" r:id="rId5"/>
    <p:sldId id="293" r:id="rId6"/>
    <p:sldId id="295" r:id="rId7"/>
    <p:sldId id="334" r:id="rId8"/>
    <p:sldId id="335" r:id="rId9"/>
    <p:sldId id="310" r:id="rId10"/>
    <p:sldId id="296" r:id="rId11"/>
    <p:sldId id="297" r:id="rId12"/>
    <p:sldId id="299" r:id="rId13"/>
    <p:sldId id="300" r:id="rId14"/>
    <p:sldId id="301" r:id="rId15"/>
    <p:sldId id="302" r:id="rId16"/>
    <p:sldId id="303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8" r:id="rId28"/>
    <p:sldId id="331" r:id="rId29"/>
    <p:sldId id="332" r:id="rId30"/>
    <p:sldId id="333" r:id="rId31"/>
    <p:sldId id="316" r:id="rId32"/>
    <p:sldId id="315" r:id="rId33"/>
    <p:sldId id="313" r:id="rId34"/>
    <p:sldId id="314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ah Gowro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6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B3D166-B5B0-403F-BF6C-368A5CF186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47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9243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06F58-484D-455F-967E-FA5CD5B9E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16852-77AB-4C28-8C64-876896723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9363E-59AC-4604-9784-B724F5371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1BAAD-DF71-497D-887D-15CDD9CCF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D72C4-60F3-4B17-9225-38D3F4373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B2B41-3236-415A-BD7A-D6EE55F8C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F2428-8F17-4780-82C1-AD30F4A0A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47935-08B8-46AD-8981-4E22724E0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2EB92-4B26-4EB2-8975-006565BCD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AFA07-D7A8-4A30-B938-EED893479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CC036-E4F4-4ED8-B283-D1EA4B706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13FED-885A-4C9E-971E-DC2DD2285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030B4-FA20-4D4C-A606-988BDE2CD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A98C-B828-4079-B750-E07E77202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6D477-111E-443C-BF47-743613775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E161E-3F21-4B0D-B49A-45565536F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Eng PPT Background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A3AC4B5E-324B-4440-B2D6-7A206604E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2027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2027A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2027A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2027A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2027A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38100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CHAPTER </a:t>
            </a:r>
            <a:r>
              <a:rPr lang="en-US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Logistics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and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Information Technology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33188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467600" cy="1020762"/>
          </a:xfrm>
        </p:spPr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534400" cy="4343400"/>
          </a:xfrm>
        </p:spPr>
        <p:txBody>
          <a:bodyPr/>
          <a:lstStyle/>
          <a:p>
            <a:r>
              <a:rPr lang="en-US" dirty="0"/>
              <a:t>Communication system</a:t>
            </a:r>
          </a:p>
          <a:p>
            <a:pPr lvl="1"/>
            <a:r>
              <a:rPr lang="en-US" dirty="0"/>
              <a:t>Help stakeholders work together by interacting and sharing information</a:t>
            </a:r>
          </a:p>
          <a:p>
            <a:pPr lvl="1"/>
            <a:r>
              <a:rPr lang="en-US" dirty="0"/>
              <a:t>Examples of use</a:t>
            </a:r>
          </a:p>
          <a:p>
            <a:pPr lvl="2"/>
            <a:r>
              <a:rPr lang="en-US" dirty="0" smtClean="0"/>
              <a:t>Virtual </a:t>
            </a:r>
            <a:r>
              <a:rPr lang="en-US" dirty="0"/>
              <a:t>meetings</a:t>
            </a:r>
          </a:p>
          <a:p>
            <a:pPr lvl="2"/>
            <a:r>
              <a:rPr lang="en-US" dirty="0" smtClean="0"/>
              <a:t>Voice-based </a:t>
            </a:r>
            <a:r>
              <a:rPr lang="en-US" dirty="0"/>
              <a:t>order picking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9D17C46C-FC07-45F6-BA94-441F8BA47FE9}" type="slidenum">
              <a:rPr lang="en-US"/>
              <a:pPr/>
              <a:t>10</a:t>
            </a:fld>
            <a:endParaRPr lang="en-US"/>
          </a:p>
        </p:txBody>
      </p:sp>
      <p:sp>
        <p:nvSpPr>
          <p:cNvPr id="741380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4724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Transaction Processing System (TPS)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Collects </a:t>
            </a:r>
            <a:r>
              <a:rPr lang="en-US" dirty="0"/>
              <a:t>and stores information about transactions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Efficient </a:t>
            </a:r>
            <a:r>
              <a:rPr lang="en-US" dirty="0"/>
              <a:t>processing of transactions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Real-time processing</a:t>
            </a:r>
          </a:p>
          <a:p>
            <a:pPr lvl="2">
              <a:spcBef>
                <a:spcPts val="0"/>
              </a:spcBef>
            </a:pPr>
            <a:r>
              <a:rPr lang="en-US" dirty="0"/>
              <a:t>Batch </a:t>
            </a:r>
            <a:r>
              <a:rPr lang="en-US" dirty="0" smtClean="0"/>
              <a:t>processing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/>
              <a:t>Examples of use</a:t>
            </a:r>
          </a:p>
          <a:p>
            <a:pPr marL="971550" lvl="1" indent="-514350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/>
              <a:t>Electronic data interchange (EDI)</a:t>
            </a:r>
          </a:p>
          <a:p>
            <a:pPr marL="971550" lvl="1" indent="-514350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/>
              <a:t>Automatic identification technologies</a:t>
            </a:r>
          </a:p>
          <a:p>
            <a:pPr marL="971550" lvl="1" indent="-514350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sz="2400" dirty="0"/>
              <a:t>Point-of-sale (POS) systems</a:t>
            </a:r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9A567B3D-1DBF-4004-9F09-E0A94A43F045}" type="slidenum">
              <a:rPr lang="en-US"/>
              <a:pPr/>
              <a:t>11</a:t>
            </a:fld>
            <a:endParaRPr lang="en-US"/>
          </a:p>
        </p:txBody>
      </p:sp>
      <p:sp>
        <p:nvSpPr>
          <p:cNvPr id="742404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534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Transaction Processing System (TPS) (continued)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Automatic identification </a:t>
            </a:r>
            <a:r>
              <a:rPr lang="en-US" sz="2600" dirty="0" smtClean="0"/>
              <a:t>technologies </a:t>
            </a:r>
            <a:r>
              <a:rPr lang="en-US" sz="2300" dirty="0" smtClean="0"/>
              <a:t>Types</a:t>
            </a:r>
            <a:r>
              <a:rPr lang="en-US" sz="23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300" dirty="0"/>
              <a:t>Optical character recognition</a:t>
            </a:r>
          </a:p>
          <a:p>
            <a:pPr lvl="2">
              <a:lnSpc>
                <a:spcPct val="90000"/>
              </a:lnSpc>
            </a:pPr>
            <a:r>
              <a:rPr lang="en-US" sz="2300" dirty="0"/>
              <a:t>Machine vision</a:t>
            </a:r>
          </a:p>
          <a:p>
            <a:pPr lvl="2">
              <a:lnSpc>
                <a:spcPct val="90000"/>
              </a:lnSpc>
            </a:pPr>
            <a:r>
              <a:rPr lang="en-US" sz="2300" dirty="0"/>
              <a:t>Voice-data entry</a:t>
            </a:r>
          </a:p>
          <a:p>
            <a:pPr lvl="2">
              <a:lnSpc>
                <a:spcPct val="90000"/>
              </a:lnSpc>
            </a:pPr>
            <a:r>
              <a:rPr lang="en-US" sz="2300" dirty="0"/>
              <a:t>Radio-frequency </a:t>
            </a:r>
            <a:r>
              <a:rPr lang="en-US" sz="2300" dirty="0" smtClean="0"/>
              <a:t>identification (RFID)</a:t>
            </a:r>
            <a:endParaRPr lang="en-US" sz="2300" dirty="0"/>
          </a:p>
          <a:p>
            <a:pPr lvl="2">
              <a:lnSpc>
                <a:spcPct val="90000"/>
              </a:lnSpc>
            </a:pPr>
            <a:r>
              <a:rPr lang="en-US" sz="2300" dirty="0"/>
              <a:t>Magnetic strips</a:t>
            </a:r>
          </a:p>
          <a:p>
            <a:pPr lvl="2">
              <a:lnSpc>
                <a:spcPct val="90000"/>
              </a:lnSpc>
            </a:pPr>
            <a:r>
              <a:rPr lang="en-US" sz="2300" dirty="0"/>
              <a:t>Bar code scanners</a:t>
            </a:r>
          </a:p>
          <a:p>
            <a:pPr lvl="1">
              <a:lnSpc>
                <a:spcPct val="90000"/>
              </a:lnSpc>
            </a:pPr>
            <a:r>
              <a:rPr lang="en-US" sz="2500" dirty="0"/>
              <a:t>Point-of-sale systems (POS) enhance decision making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E59EB36F-E3C8-40D2-B18D-88F2FC4E5914}" type="slidenum">
              <a:rPr lang="en-US"/>
              <a:pPr/>
              <a:t>12</a:t>
            </a:fld>
            <a:endParaRPr lang="en-US"/>
          </a:p>
        </p:txBody>
      </p:sp>
      <p:sp>
        <p:nvSpPr>
          <p:cNvPr id="744452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274638"/>
            <a:ext cx="7467600" cy="1020762"/>
          </a:xfrm>
        </p:spPr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7454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35138"/>
            <a:ext cx="8534400" cy="40560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Management Information System (MIS) and Executive Information System (EIS)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/>
              <a:t>Convert TPS data into information for monitoring performance and managing an organization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 smtClean="0"/>
              <a:t>Examples </a:t>
            </a:r>
            <a:r>
              <a:rPr lang="en-US" sz="2400" dirty="0"/>
              <a:t>of use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Logistics </a:t>
            </a:r>
            <a:r>
              <a:rPr lang="en-US" sz="2400" dirty="0"/>
              <a:t>information system:  </a:t>
            </a:r>
            <a:r>
              <a:rPr lang="en-US" sz="2400" dirty="0" smtClean="0"/>
              <a:t>“the </a:t>
            </a:r>
            <a:r>
              <a:rPr lang="en-US" sz="2400" dirty="0"/>
              <a:t>people, equipment, and procedures to gather, sort, analyze, evaluate, and distribute </a:t>
            </a:r>
            <a:r>
              <a:rPr lang="en-US" sz="2400" b="1" i="1" dirty="0"/>
              <a:t>needed</a:t>
            </a:r>
            <a:r>
              <a:rPr lang="en-US" sz="2400" dirty="0"/>
              <a:t>, </a:t>
            </a:r>
            <a:r>
              <a:rPr lang="en-US" sz="2400" b="1" i="1" dirty="0"/>
              <a:t>timely</a:t>
            </a:r>
            <a:r>
              <a:rPr lang="en-US" sz="2400" dirty="0"/>
              <a:t>, and </a:t>
            </a:r>
            <a:r>
              <a:rPr lang="en-US" sz="2400" b="1" i="1" dirty="0"/>
              <a:t>accurate</a:t>
            </a:r>
            <a:r>
              <a:rPr lang="en-US" sz="2400" dirty="0"/>
              <a:t> information to logistics decision </a:t>
            </a:r>
            <a:r>
              <a:rPr lang="en-US" sz="2400" dirty="0" smtClean="0"/>
              <a:t>makers”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BE4D4F92-AC61-4C81-9CF1-50358F702461}" type="slidenum">
              <a:rPr lang="en-US"/>
              <a:pPr/>
              <a:t>13</a:t>
            </a:fld>
            <a:endParaRPr lang="en-US"/>
          </a:p>
        </p:txBody>
      </p:sp>
      <p:sp>
        <p:nvSpPr>
          <p:cNvPr id="745476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467600" cy="1143000"/>
          </a:xfrm>
        </p:spPr>
        <p:txBody>
          <a:bodyPr/>
          <a:lstStyle/>
          <a:p>
            <a:r>
              <a:rPr lang="en-US" sz="3700" dirty="0" smtClean="0"/>
              <a:t>Structure </a:t>
            </a:r>
            <a:r>
              <a:rPr lang="en-US" sz="3700" dirty="0"/>
              <a:t>and Function of a Logistics Information System</a:t>
            </a:r>
            <a:endParaRPr lang="en-US" sz="3700" dirty="0">
              <a:solidFill>
                <a:srgbClr val="000080"/>
              </a:solidFill>
            </a:endParaRPr>
          </a:p>
        </p:txBody>
      </p:sp>
      <p:pic>
        <p:nvPicPr>
          <p:cNvPr id="746499" name="Picture 3" descr="fig3-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1828799"/>
            <a:ext cx="7848600" cy="4273127"/>
          </a:xfrm>
          <a:noFill/>
          <a:ln/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65CE4DA0-09E6-4207-BBC1-ED17D789B4B4}" type="slidenum">
              <a:rPr lang="en-US"/>
              <a:pPr/>
              <a:t>14</a:t>
            </a:fld>
            <a:endParaRPr lang="en-US"/>
          </a:p>
        </p:txBody>
      </p:sp>
      <p:sp>
        <p:nvSpPr>
          <p:cNvPr id="746500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7475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534400" cy="4114800"/>
          </a:xfrm>
        </p:spPr>
        <p:txBody>
          <a:bodyPr/>
          <a:lstStyle/>
          <a:p>
            <a:r>
              <a:rPr lang="en-US" dirty="0"/>
              <a:t>Decision Support Systems (DSS</a:t>
            </a:r>
            <a:r>
              <a:rPr lang="en-US" dirty="0" smtClean="0"/>
              <a:t>)</a:t>
            </a:r>
          </a:p>
          <a:p>
            <a:pPr marL="738188" indent="-274638" fontAlgn="auto"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US" dirty="0"/>
              <a:t>helps managers make decisions by providing information, models, or analysis tools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dirty="0" smtClean="0"/>
              <a:t>Examples </a:t>
            </a:r>
            <a:r>
              <a:rPr lang="en-US" sz="2800" dirty="0"/>
              <a:t>of use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Simulation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Application specific software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Data mining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4A4DB935-6F75-4475-ACDC-2BF741B9BD1E}" type="slidenum">
              <a:rPr lang="en-US"/>
              <a:pPr/>
              <a:t>15</a:t>
            </a:fld>
            <a:endParaRPr lang="en-US"/>
          </a:p>
        </p:txBody>
      </p:sp>
      <p:sp>
        <p:nvSpPr>
          <p:cNvPr id="747524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534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400" dirty="0"/>
              <a:t>Enterprise resource planning (ERP)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 company functional areas use a common database to: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Standardize manufacturing processes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Integrate financial data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Standardize human resource data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Shortcomings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Costs of installation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Time-consuming installation process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F00C9C7C-ACDD-4782-8FEC-F664E636145F}" type="slidenum">
              <a:rPr lang="en-US"/>
              <a:pPr/>
              <a:t>16</a:t>
            </a:fld>
            <a:endParaRPr lang="en-US"/>
          </a:p>
        </p:txBody>
      </p:sp>
      <p:sp>
        <p:nvSpPr>
          <p:cNvPr id="748548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Internet’s Influence on Logistics</a:t>
            </a:r>
            <a:endParaRPr lang="en-US" dirty="0"/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534400" cy="4648200"/>
          </a:xfrm>
        </p:spPr>
        <p:txBody>
          <a:bodyPr/>
          <a:lstStyle/>
          <a:p>
            <a:r>
              <a:rPr lang="en-US" dirty="0" smtClean="0"/>
              <a:t>Approximately 25% of the world’s population uses the internet – up from 5% at the beginning of the 21</a:t>
            </a:r>
            <a:r>
              <a:rPr lang="en-US" baseline="30000" dirty="0" smtClean="0"/>
              <a:t>st</a:t>
            </a:r>
            <a:r>
              <a:rPr lang="en-US" dirty="0" smtClean="0"/>
              <a:t> century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r>
              <a:rPr lang="en-US" dirty="0" smtClean="0"/>
              <a:t>3 Specific Influences on Logistics Include:</a:t>
            </a:r>
          </a:p>
          <a:p>
            <a:pPr lvl="1"/>
            <a:r>
              <a:rPr lang="en-US" sz="3200" dirty="0" smtClean="0"/>
              <a:t>Online Retailing</a:t>
            </a:r>
          </a:p>
          <a:p>
            <a:pPr lvl="1"/>
            <a:r>
              <a:rPr lang="en-US" sz="3200" dirty="0" smtClean="0"/>
              <a:t>On-Demand Software</a:t>
            </a:r>
          </a:p>
          <a:p>
            <a:pPr lvl="1"/>
            <a:r>
              <a:rPr lang="en-US" sz="3200" dirty="0" smtClean="0"/>
              <a:t>Electronic Procurement</a:t>
            </a: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B845DC7B-BB76-4DCA-8CE4-6E2D31CD01A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20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1"/>
            <a:ext cx="7620000" cy="1219200"/>
          </a:xfrm>
        </p:spPr>
        <p:txBody>
          <a:bodyPr/>
          <a:lstStyle/>
          <a:p>
            <a:r>
              <a:rPr lang="en-US" sz="4000" dirty="0" smtClean="0"/>
              <a:t>The Internet’s Influence on Logistics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2133600"/>
            <a:ext cx="4419600" cy="3687763"/>
          </a:xfrm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marL="1588" indent="-1588"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n-US" dirty="0" smtClean="0"/>
              <a:t>Logistical Functions &amp; Activities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Transportation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Warehousing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Materials handling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Order management</a:t>
            </a:r>
            <a:endParaRPr lang="en-US" dirty="0"/>
          </a:p>
        </p:txBody>
      </p:sp>
      <p:sp>
        <p:nvSpPr>
          <p:cNvPr id="43011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6877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Equipment &amp; Materials</a:t>
            </a:r>
          </a:p>
          <a:p>
            <a:r>
              <a:rPr lang="en-US" dirty="0" smtClean="0"/>
              <a:t>Bar coding</a:t>
            </a:r>
          </a:p>
          <a:p>
            <a:r>
              <a:rPr lang="en-US" dirty="0" smtClean="0"/>
              <a:t>WMSs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7338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© Pearson Education, Inc. publishing as Prentice Hall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2-</a:t>
            </a:r>
            <a:fld id="{D7440673-EB44-43AC-A54E-C1F9A4969176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200"/>
          </a:p>
        </p:txBody>
      </p:sp>
      <p:sp>
        <p:nvSpPr>
          <p:cNvPr id="43015" name="TextBox 8"/>
          <p:cNvSpPr txBox="1">
            <a:spLocks noChangeArrowheads="1"/>
          </p:cNvSpPr>
          <p:nvPr/>
        </p:nvSpPr>
        <p:spPr bwMode="auto">
          <a:xfrm>
            <a:off x="152400" y="1524000"/>
            <a:ext cx="85344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600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Similarities between online retailing and in-store retailing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Internet’s Influence on Logistics</a:t>
            </a:r>
            <a:endParaRPr lang="en-US" dirty="0"/>
          </a:p>
        </p:txBody>
      </p:sp>
      <p:sp>
        <p:nvSpPr>
          <p:cNvPr id="7526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2133600"/>
            <a:ext cx="4267200" cy="4038600"/>
          </a:xfrm>
          <a:ln>
            <a:solidFill>
              <a:schemeClr val="accent1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Online Retailing</a:t>
            </a:r>
            <a:endParaRPr lang="en-US" dirty="0"/>
          </a:p>
          <a:p>
            <a:pPr marL="285750"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Many logistical functions and activities occur</a:t>
            </a:r>
          </a:p>
          <a:p>
            <a:pPr marL="285750"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More, smaller orders</a:t>
            </a:r>
          </a:p>
          <a:p>
            <a:pPr marL="285750"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Order management and information management systems must handle large volumes of orders	</a:t>
            </a:r>
          </a:p>
          <a:p>
            <a:pPr marL="285750"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Smaller orders dictate open-case picking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Monotype Sorts" pitchFamily="2" charset="2"/>
              <a:buNone/>
              <a:defRPr/>
            </a:pPr>
            <a:endParaRPr lang="en-US" dirty="0"/>
          </a:p>
        </p:txBody>
      </p:sp>
      <p:sp>
        <p:nvSpPr>
          <p:cNvPr id="7526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2133600"/>
            <a:ext cx="4195762" cy="4038600"/>
          </a:xfrm>
          <a:ln>
            <a:solidFill>
              <a:schemeClr val="accent1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In-store Retailing</a:t>
            </a:r>
            <a:endParaRPr lang="en-US" dirty="0"/>
          </a:p>
          <a:p>
            <a:pPr marL="339725" lvl="1" indent="-339725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Many logistical functions and activities occur</a:t>
            </a:r>
          </a:p>
          <a:p>
            <a:pPr marL="339725" lvl="1" indent="-339725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Fewer, larger orders</a:t>
            </a:r>
          </a:p>
          <a:p>
            <a:pPr marL="339725" lvl="1" indent="-339725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Order management system is set up to handle orders from resellers, not consumers</a:t>
            </a:r>
          </a:p>
          <a:p>
            <a:pPr marL="339725" lvl="1" indent="-339725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Full-case picking</a:t>
            </a:r>
          </a:p>
          <a:p>
            <a:pPr marL="339725" lvl="1" indent="-339725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Warehouse set up to handle large volume orders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40CA40C-5DB1-4529-AAAB-AD42C33088A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2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356350"/>
            <a:ext cx="37338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4039" name="TextBox 8"/>
          <p:cNvSpPr txBox="1">
            <a:spLocks noChangeArrowheads="1"/>
          </p:cNvSpPr>
          <p:nvPr/>
        </p:nvSpPr>
        <p:spPr bwMode="auto">
          <a:xfrm>
            <a:off x="152400" y="1524000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Differences between online retailing and in-store retailing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Objectives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r>
              <a:rPr lang="en-US" sz="2800" dirty="0"/>
              <a:t>To appreciate the importance of effective and efficient utilization of information for logistics management</a:t>
            </a:r>
          </a:p>
          <a:p>
            <a:r>
              <a:rPr lang="en-US" sz="2800" dirty="0" smtClean="0"/>
              <a:t>To </a:t>
            </a:r>
            <a:r>
              <a:rPr lang="en-US" sz="2800" dirty="0"/>
              <a:t>learn about general types of information systems and their logistical </a:t>
            </a:r>
            <a:r>
              <a:rPr lang="en-US" sz="2800" dirty="0" smtClean="0"/>
              <a:t>applications</a:t>
            </a:r>
          </a:p>
          <a:p>
            <a:r>
              <a:rPr lang="en-US" sz="2800" dirty="0"/>
              <a:t>To look at the Internet’s influence on logistics</a:t>
            </a:r>
          </a:p>
          <a:p>
            <a:r>
              <a:rPr lang="en-US" sz="2800" dirty="0" smtClean="0"/>
              <a:t>To </a:t>
            </a:r>
            <a:r>
              <a:rPr lang="en-US" sz="2800" dirty="0"/>
              <a:t>learn about select information technology challenges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  <a:p>
            <a:pPr>
              <a:buFont typeface="Monotype Sorts" pitchFamily="2" charset="2"/>
              <a:buNone/>
            </a:pPr>
            <a:endParaRPr lang="en-US" dirty="0"/>
          </a:p>
          <a:p>
            <a:endParaRPr lang="en-US" dirty="0"/>
          </a:p>
          <a:p>
            <a:pPr>
              <a:buFont typeface="Monotype Sorts" pitchFamily="2" charset="2"/>
              <a:buNone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0C079615-B353-48F1-A1DF-12ACB0E1124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7342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Internet’s Influence on Logistics</a:t>
            </a:r>
            <a:endParaRPr lang="en-US" dirty="0"/>
          </a:p>
        </p:txBody>
      </p:sp>
      <p:sp>
        <p:nvSpPr>
          <p:cNvPr id="4505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2065338"/>
            <a:ext cx="4038600" cy="4183062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Online Retailing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Products slotted to facilitate picking smaller orders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Totes and push carts used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Packaging is small cartons, envelopes, bags suited to holding small quantities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4505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2057400"/>
            <a:ext cx="4043362" cy="41148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In-Store Retailing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Warehouse set up to handle large volume orders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Variety of materials handling equipment used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Packaging generally cartons that hold large volume orders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9ECD025A-41D2-4B7D-96CA-F180FC0AE587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200"/>
          </a:p>
        </p:txBody>
      </p:sp>
      <p:sp>
        <p:nvSpPr>
          <p:cNvPr id="45062" name="TextBox 7"/>
          <p:cNvSpPr txBox="1">
            <a:spLocks noChangeArrowheads="1"/>
          </p:cNvSpPr>
          <p:nvPr/>
        </p:nvSpPr>
        <p:spPr bwMode="auto">
          <a:xfrm>
            <a:off x="152400" y="1524000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/>
              <a:t>Differences between online retailing and in-store retailing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356350"/>
            <a:ext cx="37338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Internet’s Influence on Logistics</a:t>
            </a:r>
            <a:endParaRPr lang="en-US" dirty="0"/>
          </a:p>
        </p:txBody>
      </p:sp>
      <p:sp>
        <p:nvSpPr>
          <p:cNvPr id="7546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989138"/>
            <a:ext cx="4038600" cy="4183062"/>
          </a:xfrm>
          <a:ln>
            <a:solidFill>
              <a:schemeClr val="accent1"/>
            </a:solidFill>
          </a:ln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Online Retailing</a:t>
            </a: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Transportation companies used with extensive delivery networks; experience in parcel shipments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Outbound shipments usually picked up by vans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Return rates much higher and from ultimate consumers</a:t>
            </a:r>
          </a:p>
        </p:txBody>
      </p:sp>
      <p:sp>
        <p:nvSpPr>
          <p:cNvPr id="7546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9138"/>
            <a:ext cx="4038600" cy="4183062"/>
          </a:xfrm>
          <a:ln>
            <a:solidFill>
              <a:schemeClr val="accent1"/>
            </a:solidFill>
          </a:ln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In-store Retailing</a:t>
            </a: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Transportation methods and companies vary by request of buyer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Outbound shipments may be picked up by tractor trailers or railcars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Return rates lower and from resellers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4682359B-C138-4B4E-A09A-71791EE67E07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200"/>
          </a:p>
        </p:txBody>
      </p:sp>
      <p:sp>
        <p:nvSpPr>
          <p:cNvPr id="46086" name="TextBox 7"/>
          <p:cNvSpPr txBox="1">
            <a:spLocks noChangeArrowheads="1"/>
          </p:cNvSpPr>
          <p:nvPr/>
        </p:nvSpPr>
        <p:spPr bwMode="auto">
          <a:xfrm>
            <a:off x="304800" y="1447800"/>
            <a:ext cx="853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/>
              <a:t>Differences between online retailing and in-store retailing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356350"/>
            <a:ext cx="37338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Content Placeholder 11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3916362"/>
          </a:xfrm>
        </p:spPr>
        <p:txBody>
          <a:bodyPr/>
          <a:lstStyle/>
          <a:p>
            <a:r>
              <a:rPr lang="en-US" dirty="0" smtClean="0"/>
              <a:t>Numerous logistics-related applications </a:t>
            </a:r>
          </a:p>
          <a:p>
            <a:pPr lvl="1"/>
            <a:r>
              <a:rPr lang="en-US" dirty="0" smtClean="0"/>
              <a:t>Collaborative forecasting</a:t>
            </a:r>
          </a:p>
          <a:p>
            <a:pPr lvl="1"/>
            <a:r>
              <a:rPr lang="en-US" dirty="0" smtClean="0"/>
              <a:t>Inventory optimization</a:t>
            </a:r>
          </a:p>
          <a:p>
            <a:pPr lvl="1"/>
            <a:r>
              <a:rPr lang="en-US" dirty="0" smtClean="0"/>
              <a:t>TMSs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2B98BD1F-AC57-4039-B448-1878D51CB69B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Internet’s Influence on Logistics</a:t>
            </a:r>
            <a:endParaRPr lang="en-US" dirty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200"/>
          </a:p>
        </p:txBody>
      </p:sp>
      <p:sp>
        <p:nvSpPr>
          <p:cNvPr id="47110" name="TextBox 7"/>
          <p:cNvSpPr txBox="1">
            <a:spLocks noChangeArrowheads="1"/>
          </p:cNvSpPr>
          <p:nvPr/>
        </p:nvSpPr>
        <p:spPr bwMode="auto">
          <a:xfrm>
            <a:off x="304800" y="1447800"/>
            <a:ext cx="8534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600" dirty="0">
                <a:solidFill>
                  <a:schemeClr val="accent6"/>
                </a:solidFill>
                <a:latin typeface="Arial" pitchFamily="34" charset="0"/>
              </a:rPr>
              <a:t>On-Demand Software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Internet’s Influence on Logistics</a:t>
            </a:r>
            <a:endParaRPr lang="en-US" dirty="0"/>
          </a:p>
        </p:txBody>
      </p:sp>
      <p:sp>
        <p:nvSpPr>
          <p:cNvPr id="48130" name="Text Placeholder 13"/>
          <p:cNvSpPr>
            <a:spLocks noGrp="1"/>
          </p:cNvSpPr>
          <p:nvPr>
            <p:ph type="body" idx="1"/>
          </p:nvPr>
        </p:nvSpPr>
        <p:spPr>
          <a:xfrm>
            <a:off x="457200" y="2038350"/>
            <a:ext cx="4040188" cy="565150"/>
          </a:xfrm>
        </p:spPr>
        <p:txBody>
          <a:bodyPr/>
          <a:lstStyle/>
          <a:p>
            <a:r>
              <a:rPr lang="en-US" sz="2800" smtClean="0"/>
              <a:t>Advantages</a:t>
            </a:r>
          </a:p>
        </p:txBody>
      </p:sp>
      <p:sp>
        <p:nvSpPr>
          <p:cNvPr id="48131" name="Content Placeholder 14"/>
          <p:cNvSpPr>
            <a:spLocks noGrp="1"/>
          </p:cNvSpPr>
          <p:nvPr>
            <p:ph sz="half" idx="2"/>
          </p:nvPr>
        </p:nvSpPr>
        <p:spPr>
          <a:xfrm>
            <a:off x="457200" y="2678113"/>
            <a:ext cx="4040188" cy="3494087"/>
          </a:xfrm>
        </p:spPr>
        <p:txBody>
          <a:bodyPr/>
          <a:lstStyle/>
          <a:p>
            <a:r>
              <a:rPr lang="en-US" sz="2800" dirty="0" smtClean="0"/>
              <a:t>Pay-per-use</a:t>
            </a:r>
          </a:p>
          <a:p>
            <a:r>
              <a:rPr lang="en-US" sz="2800" dirty="0" smtClean="0"/>
              <a:t>Faster installation</a:t>
            </a:r>
          </a:p>
          <a:p>
            <a:r>
              <a:rPr lang="en-US" sz="2800" dirty="0" smtClean="0"/>
              <a:t>Less-costly installation</a:t>
            </a:r>
          </a:p>
          <a:p>
            <a:r>
              <a:rPr lang="en-US" sz="2800" dirty="0" smtClean="0"/>
              <a:t>Smaller IT staff</a:t>
            </a:r>
          </a:p>
          <a:p>
            <a:r>
              <a:rPr lang="en-US" sz="2800" dirty="0" smtClean="0"/>
              <a:t>Regular upgrades </a:t>
            </a:r>
          </a:p>
          <a:p>
            <a:r>
              <a:rPr lang="en-US" sz="2800" dirty="0" smtClean="0"/>
              <a:t>Regular updates</a:t>
            </a:r>
          </a:p>
        </p:txBody>
      </p:sp>
      <p:sp>
        <p:nvSpPr>
          <p:cNvPr id="48132" name="Text Placeholder 15"/>
          <p:cNvSpPr>
            <a:spLocks noGrp="1"/>
          </p:cNvSpPr>
          <p:nvPr>
            <p:ph type="body" sz="quarter" idx="3"/>
          </p:nvPr>
        </p:nvSpPr>
        <p:spPr>
          <a:xfrm>
            <a:off x="4645025" y="2038350"/>
            <a:ext cx="4041775" cy="565150"/>
          </a:xfrm>
        </p:spPr>
        <p:txBody>
          <a:bodyPr/>
          <a:lstStyle/>
          <a:p>
            <a:r>
              <a:rPr lang="en-US" sz="2800" smtClean="0"/>
              <a:t>Disadvantages</a:t>
            </a:r>
          </a:p>
        </p:txBody>
      </p:sp>
      <p:sp>
        <p:nvSpPr>
          <p:cNvPr id="48133" name="Content Placeholder 16"/>
          <p:cNvSpPr>
            <a:spLocks noGrp="1"/>
          </p:cNvSpPr>
          <p:nvPr>
            <p:ph sz="quarter" idx="4"/>
          </p:nvPr>
        </p:nvSpPr>
        <p:spPr>
          <a:xfrm>
            <a:off x="4645025" y="2678113"/>
            <a:ext cx="4041775" cy="3494087"/>
          </a:xfrm>
        </p:spPr>
        <p:txBody>
          <a:bodyPr/>
          <a:lstStyle/>
          <a:p>
            <a:r>
              <a:rPr lang="en-US" sz="2800" smtClean="0"/>
              <a:t>Upgrades and updates can be too numerous and too frequent</a:t>
            </a:r>
          </a:p>
          <a:p>
            <a:r>
              <a:rPr lang="en-US" sz="2800" smtClean="0"/>
              <a:t>Limited amount of customization</a:t>
            </a:r>
          </a:p>
          <a:p>
            <a:r>
              <a:rPr lang="en-US" sz="2800" smtClean="0"/>
              <a:t>Security issues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2-</a:t>
            </a:r>
            <a:fld id="{DD82E6C6-5FFB-4868-A79C-F569CFA76BE4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200"/>
          </a:p>
        </p:txBody>
      </p:sp>
      <p:sp>
        <p:nvSpPr>
          <p:cNvPr id="48137" name="TextBox 7"/>
          <p:cNvSpPr txBox="1">
            <a:spLocks noChangeArrowheads="1"/>
          </p:cNvSpPr>
          <p:nvPr/>
        </p:nvSpPr>
        <p:spPr bwMode="auto">
          <a:xfrm>
            <a:off x="304800" y="1447800"/>
            <a:ext cx="8534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600" dirty="0">
                <a:solidFill>
                  <a:schemeClr val="accent6"/>
                </a:solidFill>
                <a:latin typeface="Arial" pitchFamily="34" charset="0"/>
              </a:rPr>
              <a:t>On-Demand Software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Content Placeholder 11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3916362"/>
          </a:xfrm>
        </p:spPr>
        <p:txBody>
          <a:bodyPr/>
          <a:lstStyle/>
          <a:p>
            <a:r>
              <a:rPr lang="en-US" smtClean="0"/>
              <a:t>Types of benefits realized from e-procurement include:</a:t>
            </a:r>
          </a:p>
          <a:p>
            <a:pPr lvl="1"/>
            <a:r>
              <a:rPr lang="en-US" smtClean="0"/>
              <a:t>Transactional</a:t>
            </a:r>
          </a:p>
          <a:p>
            <a:pPr lvl="1"/>
            <a:r>
              <a:rPr lang="en-US" smtClean="0"/>
              <a:t>Compliance</a:t>
            </a:r>
          </a:p>
          <a:p>
            <a:pPr lvl="1"/>
            <a:r>
              <a:rPr lang="en-US" smtClean="0"/>
              <a:t>Management information</a:t>
            </a:r>
          </a:p>
          <a:p>
            <a:pPr lvl="1"/>
            <a:r>
              <a:rPr lang="en-US" smtClean="0"/>
              <a:t>Price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5A26F3A7-D160-4F41-981A-C48A04631784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Internet’s Influence on Logistics</a:t>
            </a:r>
            <a:endParaRPr lang="en-US" dirty="0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200"/>
          </a:p>
        </p:txBody>
      </p:sp>
      <p:sp>
        <p:nvSpPr>
          <p:cNvPr id="49158" name="TextBox 7"/>
          <p:cNvSpPr txBox="1">
            <a:spLocks noChangeArrowheads="1"/>
          </p:cNvSpPr>
          <p:nvPr/>
        </p:nvSpPr>
        <p:spPr bwMode="auto">
          <a:xfrm>
            <a:off x="304800" y="1447800"/>
            <a:ext cx="8534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600" dirty="0">
                <a:solidFill>
                  <a:schemeClr val="accent6"/>
                </a:solidFill>
                <a:latin typeface="Arial" pitchFamily="34" charset="0"/>
              </a:rPr>
              <a:t>Electronic Procurement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Content Placeholder 11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3916362"/>
          </a:xfrm>
        </p:spPr>
        <p:txBody>
          <a:bodyPr/>
          <a:lstStyle/>
          <a:p>
            <a:r>
              <a:rPr lang="en-US" dirty="0" smtClean="0"/>
              <a:t>Drawbacks of using e-procurement</a:t>
            </a:r>
          </a:p>
          <a:p>
            <a:pPr lvl="1"/>
            <a:r>
              <a:rPr lang="en-US" dirty="0" smtClean="0"/>
              <a:t>Security risk</a:t>
            </a:r>
          </a:p>
          <a:p>
            <a:pPr lvl="1"/>
            <a:r>
              <a:rPr lang="en-US" dirty="0" smtClean="0"/>
              <a:t>Impersonal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5982FD3C-63CD-47D6-819B-5D7DCE2F172B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Internet’s Influence on Logistics</a:t>
            </a:r>
            <a:endParaRPr lang="en-US" dirty="0"/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200"/>
          </a:p>
        </p:txBody>
      </p:sp>
      <p:sp>
        <p:nvSpPr>
          <p:cNvPr id="50182" name="TextBox 7"/>
          <p:cNvSpPr txBox="1">
            <a:spLocks noChangeArrowheads="1"/>
          </p:cNvSpPr>
          <p:nvPr/>
        </p:nvSpPr>
        <p:spPr bwMode="auto">
          <a:xfrm>
            <a:off x="304800" y="1447800"/>
            <a:ext cx="8534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600" dirty="0">
                <a:solidFill>
                  <a:schemeClr val="accent6"/>
                </a:solidFill>
                <a:latin typeface="Arial" pitchFamily="34" charset="0"/>
              </a:rPr>
              <a:t>Electronic Procurement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 is a tool that can help manage organizational problems, but it is not a be-all/end-all solution for organizational problems</a:t>
            </a:r>
          </a:p>
          <a:p>
            <a:r>
              <a:rPr lang="en-US" smtClean="0"/>
              <a:t>Theft of proprietary information </a:t>
            </a:r>
          </a:p>
          <a:p>
            <a:pPr lvl="1"/>
            <a:r>
              <a:rPr lang="en-US" smtClean="0"/>
              <a:t>Decreasing size and increasing portability of technology devices</a:t>
            </a:r>
          </a:p>
          <a:p>
            <a:r>
              <a:rPr lang="en-US" smtClean="0"/>
              <a:t>Employee resistance to IT implementations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Pearson Education, Inc. publishing as Prentice Hall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</a:t>
            </a:r>
            <a:fld id="{8F6A8B3E-BC43-47DE-AC99-3B4EFABB8C73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120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Technology Challenges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79413"/>
            <a:ext cx="7620000" cy="64611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2-1 </a:t>
            </a:r>
            <a:r>
              <a:rPr lang="en-US" sz="4000" dirty="0" smtClean="0"/>
              <a:t>JIT in Kalamazoo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2133600"/>
            <a:ext cx="81534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Located Kalamazoo, Michigan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Company Facts: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3048000"/>
            <a:ext cx="81534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Mini motor homes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Largest component: truck or van chassis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Virtually the entire product was assembled from purchased components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28600" y="25908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Product Facts: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04800" y="48006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Market Facts: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5257800"/>
            <a:ext cx="8153400" cy="83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Expanded from local Midwest market a national 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79413"/>
            <a:ext cx="7620000" cy="64611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2-1 </a:t>
            </a:r>
            <a:r>
              <a:rPr lang="en-US" sz="4000" dirty="0" smtClean="0"/>
              <a:t>JIT in Kalamazoo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2057400"/>
            <a:ext cx="8534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Public warehouse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Inventory between $500,000 and $1,000,000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More than 1.5% / month interest for borrowed funds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Costs of safety stock were going 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4 weeks of use for items supplied by vendors more than 500 miles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 week of use for items supplied by vendors nearby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Inventory carrying costs: 20% / year (including acquisition and transportation)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Average inventory = lot size / 2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Inventory/Warehousing information: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79413"/>
            <a:ext cx="7620000" cy="64611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2-1 </a:t>
            </a:r>
            <a:r>
              <a:rPr lang="en-US" sz="4000" dirty="0" smtClean="0"/>
              <a:t>JIT in Kalamazoo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981200"/>
            <a:ext cx="8534400" cy="3733800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What is the total annual cost of maintaining the components inventory under the present system? </a:t>
            </a:r>
          </a:p>
          <a:p>
            <a:pPr marL="339725" indent="-339725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What would be the total annual cost of maintaining the components inventory under the JIT system ( assuming no safety stocks)? </a:t>
            </a:r>
          </a:p>
          <a:p>
            <a:pPr marL="339725" indent="-339725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Should Ballenger take into account any other costs or benefits from the JIT system? If so, what are they? </a:t>
            </a:r>
          </a:p>
          <a:p>
            <a:pPr marL="339725" indent="-339725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If the JIT system is adopted, are there safety stocks of any item that should be maintained?  If so, which ones and how much? </a:t>
            </a:r>
          </a:p>
          <a:p>
            <a:pPr marL="339725" indent="-339725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000" dirty="0" smtClean="0"/>
              <a:t>If the JIT system is adopted, what changes, if any, should occur in the relationships between Ballenger’s firm and his suppliers of components? Discuss.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Questions: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/>
          <a:p>
            <a:r>
              <a:rPr lang="en-US" sz="4000" dirty="0"/>
              <a:t>Logistics and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Information </a:t>
            </a:r>
            <a:r>
              <a:rPr lang="en-US" sz="4000" dirty="0"/>
              <a:t>Technology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719263"/>
            <a:ext cx="4267200" cy="4411662"/>
          </a:xfrm>
        </p:spPr>
        <p:txBody>
          <a:bodyPr/>
          <a:lstStyle/>
          <a:p>
            <a:r>
              <a:rPr lang="en-US" sz="3300" b="1" dirty="0"/>
              <a:t>Key Terms</a:t>
            </a:r>
          </a:p>
          <a:p>
            <a:pPr lvl="1"/>
            <a:r>
              <a:rPr lang="en-US" dirty="0" smtClean="0"/>
              <a:t>Application-specific software</a:t>
            </a:r>
            <a:endParaRPr lang="en-US" dirty="0"/>
          </a:p>
          <a:p>
            <a:pPr lvl="1"/>
            <a:r>
              <a:rPr lang="en-US" dirty="0" smtClean="0"/>
              <a:t>Data</a:t>
            </a:r>
            <a:endParaRPr lang="en-US" dirty="0"/>
          </a:p>
          <a:p>
            <a:pPr lvl="1"/>
            <a:r>
              <a:rPr lang="en-US" dirty="0"/>
              <a:t>Data mining</a:t>
            </a:r>
          </a:p>
          <a:p>
            <a:pPr lvl="1"/>
            <a:r>
              <a:rPr lang="en-US" dirty="0"/>
              <a:t>Data warehouse</a:t>
            </a:r>
          </a:p>
          <a:p>
            <a:pPr lvl="1"/>
            <a:r>
              <a:rPr lang="en-US" dirty="0"/>
              <a:t>Electronic data interchange (EDI</a:t>
            </a:r>
            <a:r>
              <a:rPr lang="en-US" dirty="0" smtClean="0"/>
              <a:t>)</a:t>
            </a:r>
            <a:endParaRPr lang="en-US" sz="2900" b="1" dirty="0"/>
          </a:p>
          <a:p>
            <a:pPr lvl="1"/>
            <a:endParaRPr lang="en-US" sz="2900" b="1" dirty="0"/>
          </a:p>
        </p:txBody>
      </p:sp>
      <p:sp>
        <p:nvSpPr>
          <p:cNvPr id="73626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1657350"/>
            <a:ext cx="4043362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300" b="1" dirty="0"/>
              <a:t>Key Terms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Electronic procurement  </a:t>
            </a:r>
            <a:r>
              <a:rPr lang="en-US" dirty="0" smtClean="0"/>
              <a:t>(</a:t>
            </a:r>
            <a:r>
              <a:rPr lang="en-US" dirty="0"/>
              <a:t>e-procurement)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Enterprise </a:t>
            </a:r>
            <a:r>
              <a:rPr lang="en-US" dirty="0"/>
              <a:t>resource planning (ERP) system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Global positioning systems (GPS)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56D635C9-BA8E-439C-A807-48E8E6186150}" type="slidenum">
              <a:rPr lang="en-US"/>
              <a:pPr/>
              <a:t>3</a:t>
            </a:fld>
            <a:endParaRPr lang="en-US"/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79413"/>
            <a:ext cx="7620000" cy="646112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2-1 </a:t>
            </a:r>
            <a:r>
              <a:rPr lang="en-US" sz="4000" dirty="0" smtClean="0"/>
              <a:t>JIT in Kalamazoo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981200"/>
            <a:ext cx="8534400" cy="3733800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buAutoNum type="arabicPeriod" startAt="6"/>
            </a:pPr>
            <a:r>
              <a:rPr lang="en-US" sz="2000" dirty="0" smtClean="0"/>
              <a:t>Assume that Ballenger has switched to the JIT system and that he receives a surprise phone call from a competitor who is going out of business. The competitor wants to sell Ballenger 7,000 dome lights of the type listed. Should Ballenger buy them? If so, at what price? </a:t>
            </a:r>
          </a:p>
          <a:p>
            <a:pPr marL="339725" indent="-339725" eaLnBrk="1" hangingPunct="1">
              <a:lnSpc>
                <a:spcPct val="90000"/>
              </a:lnSpc>
              <a:buAutoNum type="arabicPeriod" startAt="6"/>
            </a:pPr>
            <a:r>
              <a:rPr lang="en-US" sz="2000" dirty="0" smtClean="0"/>
              <a:t>Carrying costs are 20 percent.  Is there a level of carrying costs at which both Ballenger’s present system and a JIT system have similar costs?  If so, what is it?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861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b="1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Questions:</a:t>
            </a:r>
            <a:endParaRPr lang="en-US" b="1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5438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2-1 </a:t>
            </a:r>
            <a:r>
              <a:rPr lang="en-US" sz="4000" dirty="0" smtClean="0"/>
              <a:t>JIT in Kalamazoo</a:t>
            </a:r>
            <a:br>
              <a:rPr lang="en-US" sz="4000" dirty="0" smtClean="0"/>
            </a:br>
            <a:r>
              <a:rPr lang="en-US" sz="3600" dirty="0" smtClean="0"/>
              <a:t>(Current System)</a:t>
            </a:r>
            <a:endParaRPr lang="en-US" sz="40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799" y="1553772"/>
          <a:ext cx="8458200" cy="4422522"/>
        </p:xfrm>
        <a:graphic>
          <a:graphicData uri="http://schemas.openxmlformats.org/drawingml/2006/table">
            <a:tbl>
              <a:tblPr/>
              <a:tblGrid>
                <a:gridCol w="2286001"/>
                <a:gridCol w="1394883"/>
                <a:gridCol w="1174750"/>
                <a:gridCol w="1392767"/>
                <a:gridCol w="995397"/>
                <a:gridCol w="1214402"/>
              </a:tblGrid>
              <a:tr h="13136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Item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Average distance from vendor (in miles)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Number of units used each week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Current lot size purchased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Unit cost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Average freight cost per unit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Gas range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1,145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$100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$20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Toilet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606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240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$80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$18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Pump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$16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$3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Refrigerator (large)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$110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$20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Refrigerator (small)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$95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$15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Foam cushion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490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675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1,500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$8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$2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CB radio (type D)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1,800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$136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$11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Dome lights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824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1,720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$2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None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Awning bracket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540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1,200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$4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$1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Insect screen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159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570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1,240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$7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$1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5438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2-1 </a:t>
            </a:r>
            <a:r>
              <a:rPr lang="en-US" sz="4000" dirty="0" smtClean="0"/>
              <a:t>JIT in Kalamazoo</a:t>
            </a:r>
            <a:br>
              <a:rPr lang="en-US" sz="4000" dirty="0" smtClean="0"/>
            </a:br>
            <a:r>
              <a:rPr lang="en-US" sz="3600" dirty="0" smtClean="0"/>
              <a:t>(JIT)</a:t>
            </a:r>
            <a:endParaRPr lang="en-US" sz="40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799" y="1553772"/>
          <a:ext cx="8458200" cy="4422522"/>
        </p:xfrm>
        <a:graphic>
          <a:graphicData uri="http://schemas.openxmlformats.org/drawingml/2006/table">
            <a:tbl>
              <a:tblPr/>
              <a:tblGrid>
                <a:gridCol w="2286001"/>
                <a:gridCol w="1394883"/>
                <a:gridCol w="1174750"/>
                <a:gridCol w="1392767"/>
                <a:gridCol w="995397"/>
                <a:gridCol w="1214402"/>
              </a:tblGrid>
              <a:tr h="13136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Item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Average distance from vendor (in miles)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Number of units used each week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Current lot size purchased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Unit cost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chemeClr val="accent6"/>
                          </a:solidFill>
                          <a:latin typeface="+mn-lt"/>
                        </a:rPr>
                        <a:t>Average freight cost per unit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Gas range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1,145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$105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$22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Toilet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606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$100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$18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Pump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$15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$4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Refrigerator (large)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$113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$25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Refrigerator (small)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$85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$15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Foam cushion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490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675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$7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$3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CB radio (type D)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1,800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$130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$26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Dome lights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824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$4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49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Awning bracket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540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$5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$1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6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6"/>
                          </a:solidFill>
                          <a:latin typeface="+mn-lt"/>
                        </a:rPr>
                        <a:t>Insect screen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159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570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$7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$2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5438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2-1 </a:t>
            </a:r>
            <a:r>
              <a:rPr lang="en-US" sz="4000" dirty="0" smtClean="0"/>
              <a:t>JIT in Kalamazoo</a:t>
            </a:r>
            <a:br>
              <a:rPr lang="en-US" sz="4000" dirty="0" smtClean="0"/>
            </a:br>
            <a:r>
              <a:rPr lang="en-US" sz="3600" dirty="0" smtClean="0"/>
              <a:t>(Current System)</a:t>
            </a:r>
            <a:endParaRPr lang="en-US" sz="4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599" y="1600198"/>
          <a:ext cx="8686800" cy="4399001"/>
        </p:xfrm>
        <a:graphic>
          <a:graphicData uri="http://schemas.openxmlformats.org/drawingml/2006/table">
            <a:tbl>
              <a:tblPr/>
              <a:tblGrid>
                <a:gridCol w="2057401"/>
                <a:gridCol w="838200"/>
                <a:gridCol w="838200"/>
                <a:gridCol w="914400"/>
                <a:gridCol w="1219200"/>
                <a:gridCol w="1371600"/>
                <a:gridCol w="1447799"/>
              </a:tblGrid>
              <a:tr h="974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Item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Safety Stock (Unit)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Avg. Inv.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(</a:t>
                      </a:r>
                      <a:r>
                        <a:rPr lang="en-US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Unit)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Inv. (</a:t>
                      </a:r>
                      <a:r>
                        <a:rPr lang="en-US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Unit)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Inventory ($)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Inventory Cost ($/yr)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Investment ($/yr)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Gas range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$16,800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$3,360.0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$62,400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Toilet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$15,680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$3,136.0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$50,960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Pump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62.5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118.5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$2,252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$450.3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$55,328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Refrigerator (large)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$8,580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$1,716.0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$40,560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0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Refrigerator (small)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7.5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14.5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$1,595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$319.0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$40,040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Foam cushion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1350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750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2100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$21,000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$4,200.0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$351,000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CB radio (type D)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$7,056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$1,411.2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$68,796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Dome lights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824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860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1684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$3,368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$673.6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$85,696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Awning bracket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540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1140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$5,700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$1,140.0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$140,400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Insect screen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1140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620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1760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$14,080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$2,816.0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$237,120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$96,111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$19,222.1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$1,132,300 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4B4A4A76-BF14-4C17-B849-87FA1E7D9DA6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5438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Case </a:t>
            </a:r>
            <a:r>
              <a:rPr lang="en-US" sz="4000" dirty="0" smtClean="0"/>
              <a:t>2-1 </a:t>
            </a:r>
            <a:r>
              <a:rPr lang="en-US" sz="4000" dirty="0" smtClean="0"/>
              <a:t>JIT in Kalamazoo</a:t>
            </a:r>
            <a:br>
              <a:rPr lang="en-US" sz="4000" dirty="0" smtClean="0"/>
            </a:br>
            <a:r>
              <a:rPr lang="en-US" sz="3600" dirty="0" smtClean="0"/>
              <a:t>(JIT)</a:t>
            </a:r>
            <a:endParaRPr lang="en-US" sz="4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599" y="1600198"/>
          <a:ext cx="8686800" cy="4278733"/>
        </p:xfrm>
        <a:graphic>
          <a:graphicData uri="http://schemas.openxmlformats.org/drawingml/2006/table">
            <a:tbl>
              <a:tblPr/>
              <a:tblGrid>
                <a:gridCol w="2057401"/>
                <a:gridCol w="838200"/>
                <a:gridCol w="838200"/>
                <a:gridCol w="914400"/>
                <a:gridCol w="1219200"/>
                <a:gridCol w="1371600"/>
                <a:gridCol w="1447799"/>
              </a:tblGrid>
              <a:tr h="9743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Item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Safety Stock (Unit)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Avg. Inv.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(</a:t>
                      </a:r>
                      <a:r>
                        <a:rPr lang="en-US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Unit)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2000" b="0" i="0" u="none" strike="noStrike" dirty="0" smtClean="0">
                          <a:solidFill>
                            <a:srgbClr val="002060"/>
                          </a:solidFill>
                          <a:latin typeface="Calibri"/>
                        </a:rPr>
                        <a:t>Inv. (</a:t>
                      </a:r>
                      <a:r>
                        <a:rPr lang="en-US" sz="2000" b="0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Unit)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Total Inventory ($)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Inventory Cost ($/yr)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Investment ($/yr)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Gas range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$5,715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$1,143.0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$66,040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Toilet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$5,310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$1,062.0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$61,360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Pump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59.5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$1,131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$226.1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$55,328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Refrigerator (large)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$1,242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$248.4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$43,056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80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Refrigerator (small)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$750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$150.0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$36,400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Foam cushion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1350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37.5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1387.5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$13,875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$2,775.0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$351,000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CB radio (type D)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37.5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$5,850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$1,170.0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$73,008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Dome lights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824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842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$3,368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$673.6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$171,392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Awning bracket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540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570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$3,420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$684.0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$168,480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Insect screen</a:t>
                      </a:r>
                    </a:p>
                  </a:txBody>
                  <a:tcPr marL="6531" marR="6531" marT="653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1140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1165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$10,485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$2,097.0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$266,760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206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$51,146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2060"/>
                          </a:solidFill>
                          <a:latin typeface="+mj-lt"/>
                        </a:rPr>
                        <a:t>$10,229.1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$1,292,824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Logistics and Information Technology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752600"/>
            <a:ext cx="4038600" cy="4411663"/>
          </a:xfrm>
        </p:spPr>
        <p:txBody>
          <a:bodyPr/>
          <a:lstStyle/>
          <a:p>
            <a:r>
              <a:rPr lang="en-US" sz="3300" b="1" dirty="0"/>
              <a:t>Key Terms</a:t>
            </a:r>
          </a:p>
          <a:p>
            <a:pPr lvl="1"/>
            <a:r>
              <a:rPr lang="en-US" dirty="0"/>
              <a:t>Logistics information system (LIS)</a:t>
            </a:r>
          </a:p>
          <a:p>
            <a:pPr lvl="1"/>
            <a:r>
              <a:rPr lang="en-US" dirty="0" smtClean="0"/>
              <a:t>On-demand </a:t>
            </a:r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Radio-frequency identification (RFID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Reverse auction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Tx/>
              <a:buNone/>
            </a:pPr>
            <a:endParaRPr lang="en-US" sz="2900" b="1" dirty="0"/>
          </a:p>
        </p:txBody>
      </p:sp>
      <p:sp>
        <p:nvSpPr>
          <p:cNvPr id="7372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3438" y="1657350"/>
            <a:ext cx="3670300" cy="4114800"/>
          </a:xfrm>
        </p:spPr>
        <p:txBody>
          <a:bodyPr/>
          <a:lstStyle/>
          <a:p>
            <a:r>
              <a:rPr lang="en-US" sz="3300" b="1" dirty="0"/>
              <a:t>Key Terms</a:t>
            </a:r>
          </a:p>
          <a:p>
            <a:pPr lvl="1"/>
            <a:r>
              <a:rPr lang="en-US" dirty="0"/>
              <a:t>Simulation</a:t>
            </a:r>
          </a:p>
          <a:p>
            <a:pPr lvl="1"/>
            <a:r>
              <a:rPr lang="en-US" dirty="0"/>
              <a:t>Transportation Management System (TMS)</a:t>
            </a:r>
          </a:p>
          <a:p>
            <a:pPr lvl="1"/>
            <a:r>
              <a:rPr lang="en-US" dirty="0"/>
              <a:t>Warehouse Management System (WMS)</a:t>
            </a:r>
          </a:p>
          <a:p>
            <a:pPr lvl="1"/>
            <a:r>
              <a:rPr lang="en-US" dirty="0" smtClean="0"/>
              <a:t>Wireless </a:t>
            </a: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C8B0DE3A-9027-4AF4-B1E2-0540C52438D8}" type="slidenum">
              <a:rPr lang="en-US"/>
              <a:pPr/>
              <a:t>4</a:t>
            </a:fld>
            <a:endParaRPr lang="en-US"/>
          </a:p>
        </p:txBody>
      </p:sp>
      <p:sp>
        <p:nvSpPr>
          <p:cNvPr id="737285" name="Text Box 5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Benefits of Effective and Efficient Use of Information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000"/>
              <a:t>Replacement of inventory with information</a:t>
            </a:r>
          </a:p>
          <a:p>
            <a:r>
              <a:rPr lang="en-US" sz="3000"/>
              <a:t>Reduced variability in the supply chain</a:t>
            </a:r>
          </a:p>
          <a:p>
            <a:r>
              <a:rPr lang="en-US" sz="3000"/>
              <a:t>Better coordination of manufacturing, marketing, and distribution </a:t>
            </a:r>
          </a:p>
          <a:p>
            <a:r>
              <a:rPr lang="en-US" sz="3000"/>
              <a:t>Streamlined order processing and reduced lead-times</a:t>
            </a:r>
          </a:p>
          <a:p>
            <a:pPr>
              <a:buFont typeface="Monotype Sorts" pitchFamily="2" charset="2"/>
              <a:buNone/>
            </a:pPr>
            <a:endParaRPr lang="en-US" sz="3000"/>
          </a:p>
          <a:p>
            <a:pPr>
              <a:buFont typeface="Monotype Sorts" pitchFamily="2" charset="2"/>
              <a:buNone/>
            </a:pPr>
            <a:endParaRPr lang="en-US" sz="30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2DC9F7D5-0DFE-4CCD-BD98-E6231A88F4BB}" type="slidenum">
              <a:rPr lang="en-US"/>
              <a:pPr/>
              <a:t>5</a:t>
            </a:fld>
            <a:endParaRPr lang="en-US"/>
          </a:p>
        </p:txBody>
      </p:sp>
      <p:sp>
        <p:nvSpPr>
          <p:cNvPr id="738308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534400" cy="3962400"/>
          </a:xfrm>
        </p:spPr>
        <p:txBody>
          <a:bodyPr/>
          <a:lstStyle/>
          <a:p>
            <a:r>
              <a:rPr lang="en-US" dirty="0"/>
              <a:t>Office automation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Communication system</a:t>
            </a:r>
          </a:p>
          <a:p>
            <a:r>
              <a:rPr lang="en-US" dirty="0" smtClean="0"/>
              <a:t>Transaction processing system (TPS)</a:t>
            </a:r>
          </a:p>
          <a:p>
            <a:r>
              <a:rPr lang="en-US" dirty="0" smtClean="0"/>
              <a:t>Management information system (MIS) and Executive information system (EIS)</a:t>
            </a:r>
          </a:p>
          <a:p>
            <a:r>
              <a:rPr lang="en-US" dirty="0" smtClean="0"/>
              <a:t>Decision support system (DSS)</a:t>
            </a:r>
          </a:p>
          <a:p>
            <a:r>
              <a:rPr lang="en-US" dirty="0" smtClean="0"/>
              <a:t>Enterprise system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CE352E8-DD05-43B9-980B-E2FF53376757}" type="slidenum">
              <a:rPr lang="en-US"/>
              <a:pPr/>
              <a:t>6</a:t>
            </a:fld>
            <a:endParaRPr lang="en-US"/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CE352E8-DD05-43B9-980B-E2FF53376757}" type="slidenum">
              <a:rPr lang="en-US"/>
              <a:pPr/>
              <a:t>7</a:t>
            </a:fld>
            <a:endParaRPr lang="en-US"/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145403"/>
              </p:ext>
            </p:extLst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System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Logistics examples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Office automation system: provides</a:t>
                      </a:r>
                    </a:p>
                    <a:p>
                      <a:r>
                        <a:rPr lang="en-US" dirty="0" smtClean="0"/>
                        <a:t>effective ways to process personal and organizational business data, to perform calculations, and to create documents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Spreadsheet applications to calculate optimal order quantities, facility location, transport cost minimization, among others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 system: helps people work together by interacting and sharing information in many different forms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Virtual meetings via computer technology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Voice-based order picking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 processing system (TPS): collects and stores information about transactions; controls some aspects of transactions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Electronic data interchange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Automatic identification technologies such as bar codes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Point-of-sale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19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CE352E8-DD05-43B9-980B-E2FF53376757}" type="slidenum">
              <a:rPr lang="en-US"/>
              <a:pPr/>
              <a:t>8</a:t>
            </a:fld>
            <a:endParaRPr lang="en-US"/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299914"/>
              </p:ext>
            </p:extLst>
          </p:nvPr>
        </p:nvGraphicFramePr>
        <p:xfrm>
          <a:off x="304800" y="1600200"/>
          <a:ext cx="8686800" cy="4578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  <a:gridCol w="3886200"/>
              </a:tblGrid>
              <a:tr h="356489">
                <a:tc>
                  <a:txBody>
                    <a:bodyPr/>
                    <a:lstStyle/>
                    <a:p>
                      <a:r>
                        <a:rPr lang="en-US" dirty="0" smtClean="0"/>
                        <a:t>System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Logistics examples</a:t>
                      </a:r>
                    </a:p>
                  </a:txBody>
                  <a:tcPr/>
                </a:tc>
              </a:tr>
              <a:tr h="1693593">
                <a:tc>
                  <a:txBody>
                    <a:bodyPr/>
                    <a:lstStyle/>
                    <a:p>
                      <a:r>
                        <a:rPr lang="en-US" dirty="0" smtClean="0"/>
                        <a:t>Management information system (MIS) and executive information system (EIS): converts TPS data into information for monitoring performance and managing an</a:t>
                      </a:r>
                    </a:p>
                    <a:p>
                      <a:r>
                        <a:rPr lang="en-US" dirty="0" smtClean="0"/>
                        <a:t>organization; provides executives</a:t>
                      </a:r>
                    </a:p>
                    <a:p>
                      <a:r>
                        <a:rPr lang="en-US" dirty="0" smtClean="0"/>
                        <a:t>information in a readily accessible format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Logistics information system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287131">
                <a:tc>
                  <a:txBody>
                    <a:bodyPr/>
                    <a:lstStyle/>
                    <a:p>
                      <a:r>
                        <a:rPr lang="en-US" dirty="0" smtClean="0"/>
                        <a:t>Decision support system (DSS): helps people make decisions by providing</a:t>
                      </a:r>
                    </a:p>
                    <a:p>
                      <a:r>
                        <a:rPr lang="en-US" dirty="0" smtClean="0"/>
                        <a:t>information, models, or analysis tools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Simulation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Application-specific software such as warehouse </a:t>
                      </a:r>
                      <a:r>
                        <a:rPr lang="en-US" dirty="0" err="1" smtClean="0"/>
                        <a:t>mgmt</a:t>
                      </a:r>
                      <a:r>
                        <a:rPr lang="en-US" dirty="0" smtClean="0"/>
                        <a:t> sys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Data mining</a:t>
                      </a:r>
                      <a:endParaRPr lang="en-US" dirty="0"/>
                    </a:p>
                  </a:txBody>
                  <a:tcPr/>
                </a:tc>
              </a:tr>
              <a:tr h="1158588">
                <a:tc>
                  <a:txBody>
                    <a:bodyPr/>
                    <a:lstStyle/>
                    <a:p>
                      <a:r>
                        <a:rPr lang="en-US" dirty="0" smtClean="0"/>
                        <a:t>Enterprise system: creates and maintains consistent data processing methods and an integrated database across multiple business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Logistics modules of enterprise resource planning systems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0296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Types of Information Management Systems</a:t>
            </a:r>
          </a:p>
        </p:txBody>
      </p:sp>
      <p:sp>
        <p:nvSpPr>
          <p:cNvPr id="7403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534400" cy="4038600"/>
          </a:xfrm>
        </p:spPr>
        <p:txBody>
          <a:bodyPr/>
          <a:lstStyle/>
          <a:p>
            <a:r>
              <a:rPr lang="en-US" dirty="0"/>
              <a:t>Office automation system</a:t>
            </a:r>
          </a:p>
          <a:p>
            <a:pPr lvl="1"/>
            <a:r>
              <a:rPr lang="en-US" dirty="0"/>
              <a:t>Process personal and organizational business data</a:t>
            </a:r>
          </a:p>
          <a:p>
            <a:pPr lvl="1"/>
            <a:r>
              <a:rPr lang="en-US" dirty="0"/>
              <a:t>Perform calculations</a:t>
            </a:r>
          </a:p>
          <a:p>
            <a:pPr lvl="1"/>
            <a:r>
              <a:rPr lang="en-US" dirty="0"/>
              <a:t>Create </a:t>
            </a:r>
            <a:r>
              <a:rPr lang="en-US" dirty="0" smtClean="0"/>
              <a:t>documents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Examples of use</a:t>
            </a:r>
          </a:p>
          <a:p>
            <a:pPr lvl="1"/>
            <a:r>
              <a:rPr lang="en-US" dirty="0"/>
              <a:t>Spreadsheet applications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2008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3-</a:t>
            </a:r>
            <a:fld id="{ACE352E8-DD05-43B9-980B-E2FF53376757}" type="slidenum">
              <a:rPr lang="en-US"/>
              <a:pPr/>
              <a:t>9</a:t>
            </a:fld>
            <a:endParaRPr lang="en-US"/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7620000" y="6400800"/>
            <a:ext cx="8382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Eng PPT Template">
  <a:themeElements>
    <a:clrScheme name="COEng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Eng PPT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Eng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Eng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Eng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2174</Words>
  <Application>Microsoft Office PowerPoint</Application>
  <PresentationFormat>On-screen Show (4:3)</PresentationFormat>
  <Paragraphs>601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COEng PPT Template</vt:lpstr>
      <vt:lpstr>CHAPTER 2  Logistics  and  Information Technology </vt:lpstr>
      <vt:lpstr>Learning Objectives</vt:lpstr>
      <vt:lpstr>Logistics and  Information Technology</vt:lpstr>
      <vt:lpstr>Logistics and Information Technology</vt:lpstr>
      <vt:lpstr>Benefits of Effective and Efficient Use of Information</vt:lpstr>
      <vt:lpstr>General Types of Information Management Systems</vt:lpstr>
      <vt:lpstr>General Types of Information Management Systems</vt:lpstr>
      <vt:lpstr>General Types of Information Management Systems</vt:lpstr>
      <vt:lpstr>General Types of Information Management Systems</vt:lpstr>
      <vt:lpstr>General Types of Information Management Systems</vt:lpstr>
      <vt:lpstr>General Types of Information Management Systems</vt:lpstr>
      <vt:lpstr>General Types of Information Management Systems</vt:lpstr>
      <vt:lpstr>General Types of Information Management Systems</vt:lpstr>
      <vt:lpstr>Structure and Function of a Logistics Information System</vt:lpstr>
      <vt:lpstr>General Types of Information Management Systems</vt:lpstr>
      <vt:lpstr>General Types of Information Management Systems</vt:lpstr>
      <vt:lpstr>The Internet’s Influence on Logistics</vt:lpstr>
      <vt:lpstr>The Internet’s Influence on Logistics</vt:lpstr>
      <vt:lpstr>The Internet’s Influence on Logistics</vt:lpstr>
      <vt:lpstr>The Internet’s Influence on Logistics</vt:lpstr>
      <vt:lpstr>The Internet’s Influence on Logistics</vt:lpstr>
      <vt:lpstr>The Internet’s Influence on Logistics</vt:lpstr>
      <vt:lpstr>The Internet’s Influence on Logistics</vt:lpstr>
      <vt:lpstr>The Internet’s Influence on Logistics</vt:lpstr>
      <vt:lpstr>The Internet’s Influence on Logistics</vt:lpstr>
      <vt:lpstr>Information Technology Challenges</vt:lpstr>
      <vt:lpstr>Case 2-1 JIT in Kalamazoo</vt:lpstr>
      <vt:lpstr>Case 2-1 JIT in Kalamazoo</vt:lpstr>
      <vt:lpstr>Case 2-1 JIT in Kalamazoo</vt:lpstr>
      <vt:lpstr>Case 2-1 JIT in Kalamazoo</vt:lpstr>
      <vt:lpstr>Case 2-1 JIT in Kalamazoo (Current System)</vt:lpstr>
      <vt:lpstr>Case 2-1 JIT in Kalamazoo (JIT)</vt:lpstr>
      <vt:lpstr>Case 2-1 JIT in Kalamazoo (Current System)</vt:lpstr>
      <vt:lpstr>Case 2-1 JIT in Kalamazoo (JIT)</vt:lpstr>
    </vt:vector>
  </TitlesOfParts>
  <Company>MIIS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Community</dc:title>
  <dc:creator>leah gowron</dc:creator>
  <cp:lastModifiedBy>leet</cp:lastModifiedBy>
  <cp:revision>107</cp:revision>
  <dcterms:created xsi:type="dcterms:W3CDTF">1998-03-27T19:34:46Z</dcterms:created>
  <dcterms:modified xsi:type="dcterms:W3CDTF">2011-08-31T18:30:55Z</dcterms:modified>
</cp:coreProperties>
</file>