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omments/comment1.xml" ContentType="application/vnd.openxmlformats-officedocument.presentationml.comment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51"/>
  </p:notesMasterIdLst>
  <p:handoutMasterIdLst>
    <p:handoutMasterId r:id="rId52"/>
  </p:handoutMasterIdLst>
  <p:sldIdLst>
    <p:sldId id="274" r:id="rId2"/>
    <p:sldId id="275" r:id="rId3"/>
    <p:sldId id="277" r:id="rId4"/>
    <p:sldId id="278" r:id="rId5"/>
    <p:sldId id="279" r:id="rId6"/>
    <p:sldId id="280" r:id="rId7"/>
    <p:sldId id="320" r:id="rId8"/>
    <p:sldId id="300" r:id="rId9"/>
    <p:sldId id="330" r:id="rId10"/>
    <p:sldId id="322" r:id="rId11"/>
    <p:sldId id="325" r:id="rId12"/>
    <p:sldId id="321" r:id="rId13"/>
    <p:sldId id="304" r:id="rId14"/>
    <p:sldId id="323" r:id="rId15"/>
    <p:sldId id="324" r:id="rId16"/>
    <p:sldId id="326" r:id="rId17"/>
    <p:sldId id="327" r:id="rId18"/>
    <p:sldId id="328" r:id="rId19"/>
    <p:sldId id="329" r:id="rId20"/>
    <p:sldId id="283" r:id="rId21"/>
    <p:sldId id="331" r:id="rId22"/>
    <p:sldId id="307" r:id="rId23"/>
    <p:sldId id="306" r:id="rId24"/>
    <p:sldId id="284" r:id="rId25"/>
    <p:sldId id="282" r:id="rId26"/>
    <p:sldId id="287" r:id="rId27"/>
    <p:sldId id="288" r:id="rId28"/>
    <p:sldId id="302" r:id="rId29"/>
    <p:sldId id="303" r:id="rId30"/>
    <p:sldId id="290" r:id="rId31"/>
    <p:sldId id="308" r:id="rId32"/>
    <p:sldId id="291" r:id="rId33"/>
    <p:sldId id="292" r:id="rId34"/>
    <p:sldId id="293" r:id="rId35"/>
    <p:sldId id="299" r:id="rId36"/>
    <p:sldId id="295" r:id="rId37"/>
    <p:sldId id="296" r:id="rId38"/>
    <p:sldId id="297" r:id="rId39"/>
    <p:sldId id="309" r:id="rId40"/>
    <p:sldId id="310" r:id="rId41"/>
    <p:sldId id="311" r:id="rId42"/>
    <p:sldId id="312" r:id="rId43"/>
    <p:sldId id="313" r:id="rId44"/>
    <p:sldId id="314" r:id="rId45"/>
    <p:sldId id="315" r:id="rId46"/>
    <p:sldId id="316" r:id="rId47"/>
    <p:sldId id="317" r:id="rId48"/>
    <p:sldId id="318" r:id="rId49"/>
    <p:sldId id="319" r:id="rId5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orge" initials="GWG"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6600"/>
    <a:srgbClr val="CC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279" autoAdjust="0"/>
    <p:restoredTop sz="94660"/>
  </p:normalViewPr>
  <p:slideViewPr>
    <p:cSldViewPr>
      <p:cViewPr varScale="1">
        <p:scale>
          <a:sx n="48" d="100"/>
          <a:sy n="48" d="100"/>
        </p:scale>
        <p:origin x="-96" y="-5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6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7-05-31T13:31:35.671" idx="5">
    <p:pos x="5520" y="180"/>
    <p:text>Duplicate.</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A3EE3B-EC2D-4FBD-8AD4-A19B6CF61598}" type="doc">
      <dgm:prSet loTypeId="urn:microsoft.com/office/officeart/2005/8/layout/venn3" loCatId="relationship" qsTypeId="urn:microsoft.com/office/officeart/2005/8/quickstyle/simple1" qsCatId="simple" csTypeId="urn:microsoft.com/office/officeart/2005/8/colors/accent1_2" csCatId="accent1" phldr="1"/>
      <dgm:spPr/>
    </dgm:pt>
    <dgm:pt modelId="{8AEFF380-D431-4209-AEFF-9FB963CF6724}">
      <dgm:prSet phldrT="[Text]"/>
      <dgm:spPr/>
      <dgm:t>
        <a:bodyPr/>
        <a:lstStyle/>
        <a:p>
          <a:r>
            <a:rPr lang="en-US" dirty="0" smtClean="0"/>
            <a:t>Purchasing</a:t>
          </a:r>
          <a:endParaRPr lang="en-US" dirty="0"/>
        </a:p>
      </dgm:t>
    </dgm:pt>
    <dgm:pt modelId="{106F4ACB-0B56-44D4-84C4-6BD3349FCCB2}" type="parTrans" cxnId="{A9D11C54-4F89-4415-A7EC-6E6D74CB7D7D}">
      <dgm:prSet/>
      <dgm:spPr/>
      <dgm:t>
        <a:bodyPr/>
        <a:lstStyle/>
        <a:p>
          <a:endParaRPr lang="en-US"/>
        </a:p>
      </dgm:t>
    </dgm:pt>
    <dgm:pt modelId="{E67C4FEB-9296-4C16-8FC8-06CAD8D4B484}" type="sibTrans" cxnId="{A9D11C54-4F89-4415-A7EC-6E6D74CB7D7D}">
      <dgm:prSet/>
      <dgm:spPr/>
      <dgm:t>
        <a:bodyPr/>
        <a:lstStyle/>
        <a:p>
          <a:endParaRPr lang="en-US"/>
        </a:p>
      </dgm:t>
    </dgm:pt>
    <dgm:pt modelId="{35FBED44-886B-4F6C-93D2-A778D492F6C4}">
      <dgm:prSet phldrT="[Text]"/>
      <dgm:spPr/>
      <dgm:t>
        <a:bodyPr/>
        <a:lstStyle/>
        <a:p>
          <a:r>
            <a:rPr lang="en-US" dirty="0" smtClean="0"/>
            <a:t>Raw Materials Inventory</a:t>
          </a:r>
          <a:endParaRPr lang="en-US" dirty="0"/>
        </a:p>
      </dgm:t>
    </dgm:pt>
    <dgm:pt modelId="{2FD47698-F664-4269-B589-DD0C24BE5428}" type="parTrans" cxnId="{25B42B1A-7061-421A-A443-0BEAD53D1D65}">
      <dgm:prSet/>
      <dgm:spPr/>
      <dgm:t>
        <a:bodyPr/>
        <a:lstStyle/>
        <a:p>
          <a:endParaRPr lang="en-US"/>
        </a:p>
      </dgm:t>
    </dgm:pt>
    <dgm:pt modelId="{2DE75A62-AE69-453F-9EBE-E875B39E5B4D}" type="sibTrans" cxnId="{25B42B1A-7061-421A-A443-0BEAD53D1D65}">
      <dgm:prSet/>
      <dgm:spPr/>
      <dgm:t>
        <a:bodyPr/>
        <a:lstStyle/>
        <a:p>
          <a:endParaRPr lang="en-US"/>
        </a:p>
      </dgm:t>
    </dgm:pt>
    <dgm:pt modelId="{93431F8B-DDAC-4C5C-910D-14E364C7693E}">
      <dgm:prSet phldrT="[Text]"/>
      <dgm:spPr/>
      <dgm:t>
        <a:bodyPr/>
        <a:lstStyle/>
        <a:p>
          <a:r>
            <a:rPr lang="en-US" dirty="0" smtClean="0"/>
            <a:t>Production</a:t>
          </a:r>
          <a:endParaRPr lang="en-US" dirty="0"/>
        </a:p>
      </dgm:t>
    </dgm:pt>
    <dgm:pt modelId="{15DF388B-D38C-4889-A891-6802DDB14AD5}" type="parTrans" cxnId="{3950C30D-20AB-4545-B119-5DD789488D8E}">
      <dgm:prSet/>
      <dgm:spPr/>
      <dgm:t>
        <a:bodyPr/>
        <a:lstStyle/>
        <a:p>
          <a:endParaRPr lang="en-US"/>
        </a:p>
      </dgm:t>
    </dgm:pt>
    <dgm:pt modelId="{555853EC-803D-4DBB-8186-96BED04A5D22}" type="sibTrans" cxnId="{3950C30D-20AB-4545-B119-5DD789488D8E}">
      <dgm:prSet/>
      <dgm:spPr/>
      <dgm:t>
        <a:bodyPr/>
        <a:lstStyle/>
        <a:p>
          <a:endParaRPr lang="en-US"/>
        </a:p>
      </dgm:t>
    </dgm:pt>
    <dgm:pt modelId="{A60CB4A5-7BB0-4F95-9E9A-FA8237CC288B}">
      <dgm:prSet/>
      <dgm:spPr/>
      <dgm:t>
        <a:bodyPr/>
        <a:lstStyle/>
        <a:p>
          <a:r>
            <a:rPr lang="en-US" dirty="0" smtClean="0"/>
            <a:t>Marketing</a:t>
          </a:r>
          <a:endParaRPr lang="en-US" dirty="0"/>
        </a:p>
      </dgm:t>
    </dgm:pt>
    <dgm:pt modelId="{80033BB4-DED4-4EEB-90FD-CEBFD2C06988}" type="parTrans" cxnId="{5F7F2A5F-1241-4227-A0B1-4C73D7126EB3}">
      <dgm:prSet/>
      <dgm:spPr/>
      <dgm:t>
        <a:bodyPr/>
        <a:lstStyle/>
        <a:p>
          <a:endParaRPr lang="en-US"/>
        </a:p>
      </dgm:t>
    </dgm:pt>
    <dgm:pt modelId="{8900BEEA-12B3-4567-89A3-7DE989D7238D}" type="sibTrans" cxnId="{5F7F2A5F-1241-4227-A0B1-4C73D7126EB3}">
      <dgm:prSet/>
      <dgm:spPr/>
      <dgm:t>
        <a:bodyPr/>
        <a:lstStyle/>
        <a:p>
          <a:endParaRPr lang="en-US"/>
        </a:p>
      </dgm:t>
    </dgm:pt>
    <dgm:pt modelId="{0637D2E1-20B8-48AF-96E7-2DBCEF187DBE}">
      <dgm:prSet phldrT="[Text]"/>
      <dgm:spPr/>
      <dgm:t>
        <a:bodyPr/>
        <a:lstStyle/>
        <a:p>
          <a:r>
            <a:rPr lang="en-US" dirty="0" smtClean="0"/>
            <a:t>Finished Goods Inventory</a:t>
          </a:r>
          <a:endParaRPr lang="en-US" dirty="0"/>
        </a:p>
      </dgm:t>
    </dgm:pt>
    <dgm:pt modelId="{867735B6-0B14-417C-8CF8-638A3E5109FE}" type="parTrans" cxnId="{992ECAA9-FE43-44DD-8807-EA03B05E2A33}">
      <dgm:prSet/>
      <dgm:spPr/>
      <dgm:t>
        <a:bodyPr/>
        <a:lstStyle/>
        <a:p>
          <a:endParaRPr lang="en-US"/>
        </a:p>
      </dgm:t>
    </dgm:pt>
    <dgm:pt modelId="{0420DCE9-5832-4F72-A463-15FB8A5906EE}" type="sibTrans" cxnId="{992ECAA9-FE43-44DD-8807-EA03B05E2A33}">
      <dgm:prSet/>
      <dgm:spPr/>
      <dgm:t>
        <a:bodyPr/>
        <a:lstStyle/>
        <a:p>
          <a:endParaRPr lang="en-US"/>
        </a:p>
      </dgm:t>
    </dgm:pt>
    <dgm:pt modelId="{104B2E35-65C2-49D6-B919-E79B9B3E0F85}" type="pres">
      <dgm:prSet presAssocID="{EEA3EE3B-EC2D-4FBD-8AD4-A19B6CF61598}" presName="Name0" presStyleCnt="0">
        <dgm:presLayoutVars>
          <dgm:dir/>
          <dgm:resizeHandles val="exact"/>
        </dgm:presLayoutVars>
      </dgm:prSet>
      <dgm:spPr/>
    </dgm:pt>
    <dgm:pt modelId="{579E0F3D-8A7A-4DA6-A3BA-792DBE43B626}" type="pres">
      <dgm:prSet presAssocID="{8AEFF380-D431-4209-AEFF-9FB963CF6724}" presName="Name5" presStyleLbl="vennNode1" presStyleIdx="0" presStyleCnt="5" custLinFactNeighborX="78513" custLinFactNeighborY="-3388">
        <dgm:presLayoutVars>
          <dgm:bulletEnabled val="1"/>
        </dgm:presLayoutVars>
      </dgm:prSet>
      <dgm:spPr/>
      <dgm:t>
        <a:bodyPr/>
        <a:lstStyle/>
        <a:p>
          <a:endParaRPr lang="en-US"/>
        </a:p>
      </dgm:t>
    </dgm:pt>
    <dgm:pt modelId="{D839EE6D-2BA3-429F-BE66-DCD5CE2A36E9}" type="pres">
      <dgm:prSet presAssocID="{E67C4FEB-9296-4C16-8FC8-06CAD8D4B484}" presName="space" presStyleCnt="0"/>
      <dgm:spPr/>
    </dgm:pt>
    <dgm:pt modelId="{25D72340-B37D-4B22-BC26-695655FF198E}" type="pres">
      <dgm:prSet presAssocID="{35FBED44-886B-4F6C-93D2-A778D492F6C4}" presName="Name5" presStyleLbl="vennNode1" presStyleIdx="1" presStyleCnt="5" custLinFactNeighborX="-6410" custLinFactNeighborY="49125">
        <dgm:presLayoutVars>
          <dgm:bulletEnabled val="1"/>
        </dgm:presLayoutVars>
      </dgm:prSet>
      <dgm:spPr/>
      <dgm:t>
        <a:bodyPr/>
        <a:lstStyle/>
        <a:p>
          <a:endParaRPr lang="en-US"/>
        </a:p>
      </dgm:t>
    </dgm:pt>
    <dgm:pt modelId="{A8002563-F58A-4B08-9792-4DD366F9AD35}" type="pres">
      <dgm:prSet presAssocID="{2DE75A62-AE69-453F-9EBE-E875B39E5B4D}" presName="space" presStyleCnt="0"/>
      <dgm:spPr/>
    </dgm:pt>
    <dgm:pt modelId="{9C54EC82-E4B4-410D-80A3-71DA6F359BA7}" type="pres">
      <dgm:prSet presAssocID="{0637D2E1-20B8-48AF-96E7-2DBCEF187DBE}" presName="Name5" presStyleLbl="vennNode1" presStyleIdx="2" presStyleCnt="5" custLinFactX="24749" custLinFactNeighborX="100000" custLinFactNeighborY="49125">
        <dgm:presLayoutVars>
          <dgm:bulletEnabled val="1"/>
        </dgm:presLayoutVars>
      </dgm:prSet>
      <dgm:spPr/>
      <dgm:t>
        <a:bodyPr/>
        <a:lstStyle/>
        <a:p>
          <a:endParaRPr lang="en-US"/>
        </a:p>
      </dgm:t>
    </dgm:pt>
    <dgm:pt modelId="{AC686CE2-782C-4A60-B1C2-2BE5BA2328B6}" type="pres">
      <dgm:prSet presAssocID="{0420DCE9-5832-4F72-A463-15FB8A5906EE}" presName="space" presStyleCnt="0"/>
      <dgm:spPr/>
    </dgm:pt>
    <dgm:pt modelId="{36440EA9-A3BE-49FB-B46B-2FFCF7795099}" type="pres">
      <dgm:prSet presAssocID="{93431F8B-DDAC-4C5C-910D-14E364C7693E}" presName="Name5" presStyleLbl="vennNode1" presStyleIdx="3" presStyleCnt="5" custLinFactX="-78267" custLinFactNeighborX="-100000" custLinFactNeighborY="-3388">
        <dgm:presLayoutVars>
          <dgm:bulletEnabled val="1"/>
        </dgm:presLayoutVars>
      </dgm:prSet>
      <dgm:spPr/>
      <dgm:t>
        <a:bodyPr/>
        <a:lstStyle/>
        <a:p>
          <a:endParaRPr lang="en-US"/>
        </a:p>
      </dgm:t>
    </dgm:pt>
    <dgm:pt modelId="{C66883AE-DD30-46D3-B125-D2025FF7E967}" type="pres">
      <dgm:prSet presAssocID="{555853EC-803D-4DBB-8186-96BED04A5D22}" presName="space" presStyleCnt="0"/>
      <dgm:spPr/>
    </dgm:pt>
    <dgm:pt modelId="{B68FA7C7-C8A2-4C5A-833E-9E6842D93B9A}" type="pres">
      <dgm:prSet presAssocID="{A60CB4A5-7BB0-4F95-9E9A-FA8237CC288B}" presName="Name5" presStyleLbl="vennNode1" presStyleIdx="4" presStyleCnt="5" custLinFactX="-37487" custLinFactNeighborX="-100000" custLinFactNeighborY="-3388">
        <dgm:presLayoutVars>
          <dgm:bulletEnabled val="1"/>
        </dgm:presLayoutVars>
      </dgm:prSet>
      <dgm:spPr/>
      <dgm:t>
        <a:bodyPr/>
        <a:lstStyle/>
        <a:p>
          <a:endParaRPr lang="en-US"/>
        </a:p>
      </dgm:t>
    </dgm:pt>
  </dgm:ptLst>
  <dgm:cxnLst>
    <dgm:cxn modelId="{3950C30D-20AB-4545-B119-5DD789488D8E}" srcId="{EEA3EE3B-EC2D-4FBD-8AD4-A19B6CF61598}" destId="{93431F8B-DDAC-4C5C-910D-14E364C7693E}" srcOrd="3" destOrd="0" parTransId="{15DF388B-D38C-4889-A891-6802DDB14AD5}" sibTransId="{555853EC-803D-4DBB-8186-96BED04A5D22}"/>
    <dgm:cxn modelId="{83A4B521-9169-404B-A88B-68F87B0A17EC}" type="presOf" srcId="{35FBED44-886B-4F6C-93D2-A778D492F6C4}" destId="{25D72340-B37D-4B22-BC26-695655FF198E}" srcOrd="0" destOrd="0" presId="urn:microsoft.com/office/officeart/2005/8/layout/venn3"/>
    <dgm:cxn modelId="{C515E1BD-2E51-4D95-89FB-79D0200A8742}" type="presOf" srcId="{0637D2E1-20B8-48AF-96E7-2DBCEF187DBE}" destId="{9C54EC82-E4B4-410D-80A3-71DA6F359BA7}" srcOrd="0" destOrd="0" presId="urn:microsoft.com/office/officeart/2005/8/layout/venn3"/>
    <dgm:cxn modelId="{992ECAA9-FE43-44DD-8807-EA03B05E2A33}" srcId="{EEA3EE3B-EC2D-4FBD-8AD4-A19B6CF61598}" destId="{0637D2E1-20B8-48AF-96E7-2DBCEF187DBE}" srcOrd="2" destOrd="0" parTransId="{867735B6-0B14-417C-8CF8-638A3E5109FE}" sibTransId="{0420DCE9-5832-4F72-A463-15FB8A5906EE}"/>
    <dgm:cxn modelId="{5F7F2A5F-1241-4227-A0B1-4C73D7126EB3}" srcId="{EEA3EE3B-EC2D-4FBD-8AD4-A19B6CF61598}" destId="{A60CB4A5-7BB0-4F95-9E9A-FA8237CC288B}" srcOrd="4" destOrd="0" parTransId="{80033BB4-DED4-4EEB-90FD-CEBFD2C06988}" sibTransId="{8900BEEA-12B3-4567-89A3-7DE989D7238D}"/>
    <dgm:cxn modelId="{25B42B1A-7061-421A-A443-0BEAD53D1D65}" srcId="{EEA3EE3B-EC2D-4FBD-8AD4-A19B6CF61598}" destId="{35FBED44-886B-4F6C-93D2-A778D492F6C4}" srcOrd="1" destOrd="0" parTransId="{2FD47698-F664-4269-B589-DD0C24BE5428}" sibTransId="{2DE75A62-AE69-453F-9EBE-E875B39E5B4D}"/>
    <dgm:cxn modelId="{A9D11C54-4F89-4415-A7EC-6E6D74CB7D7D}" srcId="{EEA3EE3B-EC2D-4FBD-8AD4-A19B6CF61598}" destId="{8AEFF380-D431-4209-AEFF-9FB963CF6724}" srcOrd="0" destOrd="0" parTransId="{106F4ACB-0B56-44D4-84C4-6BD3349FCCB2}" sibTransId="{E67C4FEB-9296-4C16-8FC8-06CAD8D4B484}"/>
    <dgm:cxn modelId="{05651839-C94C-4386-9BE3-102625BA27E9}" type="presOf" srcId="{93431F8B-DDAC-4C5C-910D-14E364C7693E}" destId="{36440EA9-A3BE-49FB-B46B-2FFCF7795099}" srcOrd="0" destOrd="0" presId="urn:microsoft.com/office/officeart/2005/8/layout/venn3"/>
    <dgm:cxn modelId="{A9F1EFA6-84FD-4752-BEFC-49B490BA4F73}" type="presOf" srcId="{8AEFF380-D431-4209-AEFF-9FB963CF6724}" destId="{579E0F3D-8A7A-4DA6-A3BA-792DBE43B626}" srcOrd="0" destOrd="0" presId="urn:microsoft.com/office/officeart/2005/8/layout/venn3"/>
    <dgm:cxn modelId="{DCA90566-6B0F-404E-9B0E-5AC2564DF86C}" type="presOf" srcId="{EEA3EE3B-EC2D-4FBD-8AD4-A19B6CF61598}" destId="{104B2E35-65C2-49D6-B919-E79B9B3E0F85}" srcOrd="0" destOrd="0" presId="urn:microsoft.com/office/officeart/2005/8/layout/venn3"/>
    <dgm:cxn modelId="{27E17E31-77CC-47EB-B117-BE6ECE9DA7B1}" type="presOf" srcId="{A60CB4A5-7BB0-4F95-9E9A-FA8237CC288B}" destId="{B68FA7C7-C8A2-4C5A-833E-9E6842D93B9A}" srcOrd="0" destOrd="0" presId="urn:microsoft.com/office/officeart/2005/8/layout/venn3"/>
    <dgm:cxn modelId="{57664F18-ACA4-4D95-ACC0-97EC4F555A2E}" type="presParOf" srcId="{104B2E35-65C2-49D6-B919-E79B9B3E0F85}" destId="{579E0F3D-8A7A-4DA6-A3BA-792DBE43B626}" srcOrd="0" destOrd="0" presId="urn:microsoft.com/office/officeart/2005/8/layout/venn3"/>
    <dgm:cxn modelId="{98A3FA1A-BD4D-40DF-988B-50236E7D1EC3}" type="presParOf" srcId="{104B2E35-65C2-49D6-B919-E79B9B3E0F85}" destId="{D839EE6D-2BA3-429F-BE66-DCD5CE2A36E9}" srcOrd="1" destOrd="0" presId="urn:microsoft.com/office/officeart/2005/8/layout/venn3"/>
    <dgm:cxn modelId="{DAE94719-9BDD-450A-831A-EE7CDA92D066}" type="presParOf" srcId="{104B2E35-65C2-49D6-B919-E79B9B3E0F85}" destId="{25D72340-B37D-4B22-BC26-695655FF198E}" srcOrd="2" destOrd="0" presId="urn:microsoft.com/office/officeart/2005/8/layout/venn3"/>
    <dgm:cxn modelId="{9EF31C01-8221-4154-B165-08ADED826A05}" type="presParOf" srcId="{104B2E35-65C2-49D6-B919-E79B9B3E0F85}" destId="{A8002563-F58A-4B08-9792-4DD366F9AD35}" srcOrd="3" destOrd="0" presId="urn:microsoft.com/office/officeart/2005/8/layout/venn3"/>
    <dgm:cxn modelId="{29E12CDE-DC0F-42D6-A871-ABA94CE04AED}" type="presParOf" srcId="{104B2E35-65C2-49D6-B919-E79B9B3E0F85}" destId="{9C54EC82-E4B4-410D-80A3-71DA6F359BA7}" srcOrd="4" destOrd="0" presId="urn:microsoft.com/office/officeart/2005/8/layout/venn3"/>
    <dgm:cxn modelId="{6A39131A-AEA2-4CF1-8BA0-13CC359D18B5}" type="presParOf" srcId="{104B2E35-65C2-49D6-B919-E79B9B3E0F85}" destId="{AC686CE2-782C-4A60-B1C2-2BE5BA2328B6}" srcOrd="5" destOrd="0" presId="urn:microsoft.com/office/officeart/2005/8/layout/venn3"/>
    <dgm:cxn modelId="{56363E12-046F-4763-861A-52481D5756E8}" type="presParOf" srcId="{104B2E35-65C2-49D6-B919-E79B9B3E0F85}" destId="{36440EA9-A3BE-49FB-B46B-2FFCF7795099}" srcOrd="6" destOrd="0" presId="urn:microsoft.com/office/officeart/2005/8/layout/venn3"/>
    <dgm:cxn modelId="{28B69A15-9CA0-4693-AB42-6CA508348CF3}" type="presParOf" srcId="{104B2E35-65C2-49D6-B919-E79B9B3E0F85}" destId="{C66883AE-DD30-46D3-B125-D2025FF7E967}" srcOrd="7" destOrd="0" presId="urn:microsoft.com/office/officeart/2005/8/layout/venn3"/>
    <dgm:cxn modelId="{A3356A80-5F07-45DA-88BB-C87714093043}" type="presParOf" srcId="{104B2E35-65C2-49D6-B919-E79B9B3E0F85}" destId="{B68FA7C7-C8A2-4C5A-833E-9E6842D93B9A}"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A3EE3B-EC2D-4FBD-8AD4-A19B6CF61598}" type="doc">
      <dgm:prSet loTypeId="urn:microsoft.com/office/officeart/2005/8/layout/venn3" loCatId="relationship" qsTypeId="urn:microsoft.com/office/officeart/2005/8/quickstyle/simple1" qsCatId="simple" csTypeId="urn:microsoft.com/office/officeart/2005/8/colors/accent1_2" csCatId="accent1" phldr="1"/>
      <dgm:spPr/>
    </dgm:pt>
    <dgm:pt modelId="{8AEFF380-D431-4209-AEFF-9FB963CF6724}">
      <dgm:prSet phldrT="[Text]"/>
      <dgm:spPr/>
      <dgm:t>
        <a:bodyPr/>
        <a:lstStyle/>
        <a:p>
          <a:r>
            <a:rPr lang="en-US" dirty="0" smtClean="0"/>
            <a:t>Purchasing</a:t>
          </a:r>
          <a:endParaRPr lang="en-US" dirty="0"/>
        </a:p>
      </dgm:t>
    </dgm:pt>
    <dgm:pt modelId="{106F4ACB-0B56-44D4-84C4-6BD3349FCCB2}" type="parTrans" cxnId="{A9D11C54-4F89-4415-A7EC-6E6D74CB7D7D}">
      <dgm:prSet/>
      <dgm:spPr/>
      <dgm:t>
        <a:bodyPr/>
        <a:lstStyle/>
        <a:p>
          <a:endParaRPr lang="en-US"/>
        </a:p>
      </dgm:t>
    </dgm:pt>
    <dgm:pt modelId="{E67C4FEB-9296-4C16-8FC8-06CAD8D4B484}" type="sibTrans" cxnId="{A9D11C54-4F89-4415-A7EC-6E6D74CB7D7D}">
      <dgm:prSet/>
      <dgm:spPr/>
      <dgm:t>
        <a:bodyPr/>
        <a:lstStyle/>
        <a:p>
          <a:endParaRPr lang="en-US"/>
        </a:p>
      </dgm:t>
    </dgm:pt>
    <dgm:pt modelId="{A60CB4A5-7BB0-4F95-9E9A-FA8237CC288B}">
      <dgm:prSet/>
      <dgm:spPr/>
      <dgm:t>
        <a:bodyPr/>
        <a:lstStyle/>
        <a:p>
          <a:r>
            <a:rPr lang="en-US" dirty="0" smtClean="0"/>
            <a:t>Marketing</a:t>
          </a:r>
          <a:endParaRPr lang="en-US" dirty="0"/>
        </a:p>
      </dgm:t>
    </dgm:pt>
    <dgm:pt modelId="{80033BB4-DED4-4EEB-90FD-CEBFD2C06988}" type="parTrans" cxnId="{5F7F2A5F-1241-4227-A0B1-4C73D7126EB3}">
      <dgm:prSet/>
      <dgm:spPr/>
      <dgm:t>
        <a:bodyPr/>
        <a:lstStyle/>
        <a:p>
          <a:endParaRPr lang="en-US"/>
        </a:p>
      </dgm:t>
    </dgm:pt>
    <dgm:pt modelId="{8900BEEA-12B3-4567-89A3-7DE989D7238D}" type="sibTrans" cxnId="{5F7F2A5F-1241-4227-A0B1-4C73D7126EB3}">
      <dgm:prSet/>
      <dgm:spPr/>
      <dgm:t>
        <a:bodyPr/>
        <a:lstStyle/>
        <a:p>
          <a:endParaRPr lang="en-US"/>
        </a:p>
      </dgm:t>
    </dgm:pt>
    <dgm:pt modelId="{43A2985E-C912-4B01-9FD4-5C994E35DA08}">
      <dgm:prSet phldrT="[Text]"/>
      <dgm:spPr/>
      <dgm:t>
        <a:bodyPr/>
        <a:lstStyle/>
        <a:p>
          <a:r>
            <a:rPr lang="en-US" dirty="0" smtClean="0"/>
            <a:t>Production</a:t>
          </a:r>
          <a:endParaRPr lang="en-US" dirty="0"/>
        </a:p>
      </dgm:t>
    </dgm:pt>
    <dgm:pt modelId="{11C950FF-A26C-451A-922D-1E8D80D9F696}" type="parTrans" cxnId="{71D82F96-4F12-4B42-A3F6-8F255ABBED5F}">
      <dgm:prSet/>
      <dgm:spPr/>
      <dgm:t>
        <a:bodyPr/>
        <a:lstStyle/>
        <a:p>
          <a:endParaRPr lang="en-US"/>
        </a:p>
      </dgm:t>
    </dgm:pt>
    <dgm:pt modelId="{E61FF6FD-CEF6-4DF6-9203-B7616EA700D8}" type="sibTrans" cxnId="{71D82F96-4F12-4B42-A3F6-8F255ABBED5F}">
      <dgm:prSet/>
      <dgm:spPr/>
      <dgm:t>
        <a:bodyPr/>
        <a:lstStyle/>
        <a:p>
          <a:endParaRPr lang="en-US"/>
        </a:p>
      </dgm:t>
    </dgm:pt>
    <dgm:pt modelId="{104B2E35-65C2-49D6-B919-E79B9B3E0F85}" type="pres">
      <dgm:prSet presAssocID="{EEA3EE3B-EC2D-4FBD-8AD4-A19B6CF61598}" presName="Name0" presStyleCnt="0">
        <dgm:presLayoutVars>
          <dgm:dir/>
          <dgm:resizeHandles val="exact"/>
        </dgm:presLayoutVars>
      </dgm:prSet>
      <dgm:spPr/>
    </dgm:pt>
    <dgm:pt modelId="{579E0F3D-8A7A-4DA6-A3BA-792DBE43B626}" type="pres">
      <dgm:prSet presAssocID="{8AEFF380-D431-4209-AEFF-9FB963CF6724}" presName="Name5" presStyleLbl="vennNode1" presStyleIdx="0" presStyleCnt="3" custLinFactNeighborX="-54009" custLinFactNeighborY="3684">
        <dgm:presLayoutVars>
          <dgm:bulletEnabled val="1"/>
        </dgm:presLayoutVars>
      </dgm:prSet>
      <dgm:spPr/>
      <dgm:t>
        <a:bodyPr/>
        <a:lstStyle/>
        <a:p>
          <a:endParaRPr lang="en-US"/>
        </a:p>
      </dgm:t>
    </dgm:pt>
    <dgm:pt modelId="{D839EE6D-2BA3-429F-BE66-DCD5CE2A36E9}" type="pres">
      <dgm:prSet presAssocID="{E67C4FEB-9296-4C16-8FC8-06CAD8D4B484}" presName="space" presStyleCnt="0"/>
      <dgm:spPr/>
    </dgm:pt>
    <dgm:pt modelId="{B2D847D9-D5BD-4E72-B57E-C1B16E0C598A}" type="pres">
      <dgm:prSet presAssocID="{43A2985E-C912-4B01-9FD4-5C994E35DA08}" presName="Name5" presStyleLbl="vennNode1" presStyleIdx="1" presStyleCnt="3" custLinFactNeighborX="-27898" custLinFactNeighborY="-3727">
        <dgm:presLayoutVars>
          <dgm:bulletEnabled val="1"/>
        </dgm:presLayoutVars>
      </dgm:prSet>
      <dgm:spPr/>
      <dgm:t>
        <a:bodyPr/>
        <a:lstStyle/>
        <a:p>
          <a:endParaRPr lang="en-US"/>
        </a:p>
      </dgm:t>
    </dgm:pt>
    <dgm:pt modelId="{ECB9FF11-749E-4F9C-8C7A-A7DAF56EA246}" type="pres">
      <dgm:prSet presAssocID="{E61FF6FD-CEF6-4DF6-9203-B7616EA700D8}" presName="space" presStyleCnt="0"/>
      <dgm:spPr/>
    </dgm:pt>
    <dgm:pt modelId="{B68FA7C7-C8A2-4C5A-833E-9E6842D93B9A}" type="pres">
      <dgm:prSet presAssocID="{A60CB4A5-7BB0-4F95-9E9A-FA8237CC288B}" presName="Name5" presStyleLbl="vennNode1" presStyleIdx="2" presStyleCnt="3" custLinFactNeighborX="-1787" custLinFactNeighborY="-22">
        <dgm:presLayoutVars>
          <dgm:bulletEnabled val="1"/>
        </dgm:presLayoutVars>
      </dgm:prSet>
      <dgm:spPr/>
      <dgm:t>
        <a:bodyPr/>
        <a:lstStyle/>
        <a:p>
          <a:endParaRPr lang="en-US"/>
        </a:p>
      </dgm:t>
    </dgm:pt>
  </dgm:ptLst>
  <dgm:cxnLst>
    <dgm:cxn modelId="{5F7F2A5F-1241-4227-A0B1-4C73D7126EB3}" srcId="{EEA3EE3B-EC2D-4FBD-8AD4-A19B6CF61598}" destId="{A60CB4A5-7BB0-4F95-9E9A-FA8237CC288B}" srcOrd="2" destOrd="0" parTransId="{80033BB4-DED4-4EEB-90FD-CEBFD2C06988}" sibTransId="{8900BEEA-12B3-4567-89A3-7DE989D7238D}"/>
    <dgm:cxn modelId="{81039353-9339-41AF-9132-213431D5DF2A}" type="presOf" srcId="{A60CB4A5-7BB0-4F95-9E9A-FA8237CC288B}" destId="{B68FA7C7-C8A2-4C5A-833E-9E6842D93B9A}" srcOrd="0" destOrd="0" presId="urn:microsoft.com/office/officeart/2005/8/layout/venn3"/>
    <dgm:cxn modelId="{71D82F96-4F12-4B42-A3F6-8F255ABBED5F}" srcId="{EEA3EE3B-EC2D-4FBD-8AD4-A19B6CF61598}" destId="{43A2985E-C912-4B01-9FD4-5C994E35DA08}" srcOrd="1" destOrd="0" parTransId="{11C950FF-A26C-451A-922D-1E8D80D9F696}" sibTransId="{E61FF6FD-CEF6-4DF6-9203-B7616EA700D8}"/>
    <dgm:cxn modelId="{70741FF9-DBA7-4FD6-BF62-762B9A6538A0}" type="presOf" srcId="{8AEFF380-D431-4209-AEFF-9FB963CF6724}" destId="{579E0F3D-8A7A-4DA6-A3BA-792DBE43B626}" srcOrd="0" destOrd="0" presId="urn:microsoft.com/office/officeart/2005/8/layout/venn3"/>
    <dgm:cxn modelId="{D5DAD875-EAE5-4CF4-ADFC-DC8098824FC1}" type="presOf" srcId="{EEA3EE3B-EC2D-4FBD-8AD4-A19B6CF61598}" destId="{104B2E35-65C2-49D6-B919-E79B9B3E0F85}" srcOrd="0" destOrd="0" presId="urn:microsoft.com/office/officeart/2005/8/layout/venn3"/>
    <dgm:cxn modelId="{786872AC-184C-4554-85A5-B17CABFDA6D6}" type="presOf" srcId="{43A2985E-C912-4B01-9FD4-5C994E35DA08}" destId="{B2D847D9-D5BD-4E72-B57E-C1B16E0C598A}" srcOrd="0" destOrd="0" presId="urn:microsoft.com/office/officeart/2005/8/layout/venn3"/>
    <dgm:cxn modelId="{A9D11C54-4F89-4415-A7EC-6E6D74CB7D7D}" srcId="{EEA3EE3B-EC2D-4FBD-8AD4-A19B6CF61598}" destId="{8AEFF380-D431-4209-AEFF-9FB963CF6724}" srcOrd="0" destOrd="0" parTransId="{106F4ACB-0B56-44D4-84C4-6BD3349FCCB2}" sibTransId="{E67C4FEB-9296-4C16-8FC8-06CAD8D4B484}"/>
    <dgm:cxn modelId="{5D05E871-57D1-4BF5-9B25-3D5E765035AC}" type="presParOf" srcId="{104B2E35-65C2-49D6-B919-E79B9B3E0F85}" destId="{579E0F3D-8A7A-4DA6-A3BA-792DBE43B626}" srcOrd="0" destOrd="0" presId="urn:microsoft.com/office/officeart/2005/8/layout/venn3"/>
    <dgm:cxn modelId="{A58E5888-053D-42EF-BE64-E0B95EBECB76}" type="presParOf" srcId="{104B2E35-65C2-49D6-B919-E79B9B3E0F85}" destId="{D839EE6D-2BA3-429F-BE66-DCD5CE2A36E9}" srcOrd="1" destOrd="0" presId="urn:microsoft.com/office/officeart/2005/8/layout/venn3"/>
    <dgm:cxn modelId="{A355564E-93D8-434A-860A-E81F289AA018}" type="presParOf" srcId="{104B2E35-65C2-49D6-B919-E79B9B3E0F85}" destId="{B2D847D9-D5BD-4E72-B57E-C1B16E0C598A}" srcOrd="2" destOrd="0" presId="urn:microsoft.com/office/officeart/2005/8/layout/venn3"/>
    <dgm:cxn modelId="{42F08B0F-17FA-4197-A0D1-8E7E954A3241}" type="presParOf" srcId="{104B2E35-65C2-49D6-B919-E79B9B3E0F85}" destId="{ECB9FF11-749E-4F9C-8C7A-A7DAF56EA246}" srcOrd="3" destOrd="0" presId="urn:microsoft.com/office/officeart/2005/8/layout/venn3"/>
    <dgm:cxn modelId="{B831DA40-6ABE-4043-8A40-C486606418EF}" type="presParOf" srcId="{104B2E35-65C2-49D6-B919-E79B9B3E0F85}" destId="{B68FA7C7-C8A2-4C5A-833E-9E6842D93B9A}"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E0F3D-8A7A-4DA6-A3BA-792DBE43B626}">
      <dsp:nvSpPr>
        <dsp:cNvPr id="0" name=""/>
        <dsp:cNvSpPr/>
      </dsp:nvSpPr>
      <dsp:spPr>
        <a:xfrm>
          <a:off x="260033" y="1099979"/>
          <a:ext cx="1650596" cy="16505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0838" tIns="19050" rIns="90838" bIns="19050" numCol="1" spcCol="1270" anchor="ctr" anchorCtr="0">
          <a:noAutofit/>
        </a:bodyPr>
        <a:lstStyle/>
        <a:p>
          <a:pPr lvl="0" algn="ctr" defTabSz="666750">
            <a:lnSpc>
              <a:spcPct val="90000"/>
            </a:lnSpc>
            <a:spcBef>
              <a:spcPct val="0"/>
            </a:spcBef>
            <a:spcAft>
              <a:spcPct val="35000"/>
            </a:spcAft>
          </a:pPr>
          <a:r>
            <a:rPr lang="en-US" sz="1500" kern="1200" dirty="0" smtClean="0"/>
            <a:t>Purchasing</a:t>
          </a:r>
          <a:endParaRPr lang="en-US" sz="1500" kern="1200" dirty="0"/>
        </a:p>
      </dsp:txBody>
      <dsp:txXfrm>
        <a:off x="501757" y="1341703"/>
        <a:ext cx="1167148" cy="1167148"/>
      </dsp:txXfrm>
    </dsp:sp>
    <dsp:sp modelId="{25D72340-B37D-4B22-BC26-695655FF198E}">
      <dsp:nvSpPr>
        <dsp:cNvPr id="0" name=""/>
        <dsp:cNvSpPr/>
      </dsp:nvSpPr>
      <dsp:spPr>
        <a:xfrm>
          <a:off x="1300163" y="1966757"/>
          <a:ext cx="1650596" cy="16505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0838" tIns="19050" rIns="90838" bIns="19050" numCol="1" spcCol="1270" anchor="ctr" anchorCtr="0">
          <a:noAutofit/>
        </a:bodyPr>
        <a:lstStyle/>
        <a:p>
          <a:pPr lvl="0" algn="ctr" defTabSz="666750">
            <a:lnSpc>
              <a:spcPct val="90000"/>
            </a:lnSpc>
            <a:spcBef>
              <a:spcPct val="0"/>
            </a:spcBef>
            <a:spcAft>
              <a:spcPct val="35000"/>
            </a:spcAft>
          </a:pPr>
          <a:r>
            <a:rPr lang="en-US" sz="1500" kern="1200" dirty="0" smtClean="0"/>
            <a:t>Raw Materials Inventory</a:t>
          </a:r>
          <a:endParaRPr lang="en-US" sz="1500" kern="1200" dirty="0"/>
        </a:p>
      </dsp:txBody>
      <dsp:txXfrm>
        <a:off x="1541887" y="2208481"/>
        <a:ext cx="1167148" cy="1167148"/>
      </dsp:txXfrm>
    </dsp:sp>
    <dsp:sp modelId="{9C54EC82-E4B4-410D-80A3-71DA6F359BA7}">
      <dsp:nvSpPr>
        <dsp:cNvPr id="0" name=""/>
        <dsp:cNvSpPr/>
      </dsp:nvSpPr>
      <dsp:spPr>
        <a:xfrm>
          <a:off x="3380427" y="1966757"/>
          <a:ext cx="1650596" cy="16505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0838" tIns="19050" rIns="90838" bIns="19050" numCol="1" spcCol="1270" anchor="ctr" anchorCtr="0">
          <a:noAutofit/>
        </a:bodyPr>
        <a:lstStyle/>
        <a:p>
          <a:pPr lvl="0" algn="ctr" defTabSz="666750">
            <a:lnSpc>
              <a:spcPct val="90000"/>
            </a:lnSpc>
            <a:spcBef>
              <a:spcPct val="0"/>
            </a:spcBef>
            <a:spcAft>
              <a:spcPct val="35000"/>
            </a:spcAft>
          </a:pPr>
          <a:r>
            <a:rPr lang="en-US" sz="1500" kern="1200" dirty="0" smtClean="0"/>
            <a:t>Finished Goods Inventory</a:t>
          </a:r>
          <a:endParaRPr lang="en-US" sz="1500" kern="1200" dirty="0"/>
        </a:p>
      </dsp:txBody>
      <dsp:txXfrm>
        <a:off x="3622151" y="2208481"/>
        <a:ext cx="1167148" cy="1167148"/>
      </dsp:txXfrm>
    </dsp:sp>
    <dsp:sp modelId="{36440EA9-A3BE-49FB-B46B-2FFCF7795099}">
      <dsp:nvSpPr>
        <dsp:cNvPr id="0" name=""/>
        <dsp:cNvSpPr/>
      </dsp:nvSpPr>
      <dsp:spPr>
        <a:xfrm>
          <a:off x="2340286" y="1099979"/>
          <a:ext cx="1650596" cy="16505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0838" tIns="19050" rIns="90838" bIns="19050" numCol="1" spcCol="1270" anchor="ctr" anchorCtr="0">
          <a:noAutofit/>
        </a:bodyPr>
        <a:lstStyle/>
        <a:p>
          <a:pPr lvl="0" algn="ctr" defTabSz="666750">
            <a:lnSpc>
              <a:spcPct val="90000"/>
            </a:lnSpc>
            <a:spcBef>
              <a:spcPct val="0"/>
            </a:spcBef>
            <a:spcAft>
              <a:spcPct val="35000"/>
            </a:spcAft>
          </a:pPr>
          <a:r>
            <a:rPr lang="en-US" sz="1500" kern="1200" dirty="0" smtClean="0"/>
            <a:t>Production</a:t>
          </a:r>
          <a:endParaRPr lang="en-US" sz="1500" kern="1200" dirty="0"/>
        </a:p>
      </dsp:txBody>
      <dsp:txXfrm>
        <a:off x="2582010" y="1341703"/>
        <a:ext cx="1167148" cy="1167148"/>
      </dsp:txXfrm>
    </dsp:sp>
    <dsp:sp modelId="{B68FA7C7-C8A2-4C5A-833E-9E6842D93B9A}">
      <dsp:nvSpPr>
        <dsp:cNvPr id="0" name=""/>
        <dsp:cNvSpPr/>
      </dsp:nvSpPr>
      <dsp:spPr>
        <a:xfrm>
          <a:off x="4333877" y="1099979"/>
          <a:ext cx="1650596" cy="16505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0838" tIns="19050" rIns="90838" bIns="19050" numCol="1" spcCol="1270" anchor="ctr" anchorCtr="0">
          <a:noAutofit/>
        </a:bodyPr>
        <a:lstStyle/>
        <a:p>
          <a:pPr lvl="0" algn="ctr" defTabSz="666750">
            <a:lnSpc>
              <a:spcPct val="90000"/>
            </a:lnSpc>
            <a:spcBef>
              <a:spcPct val="0"/>
            </a:spcBef>
            <a:spcAft>
              <a:spcPct val="35000"/>
            </a:spcAft>
          </a:pPr>
          <a:r>
            <a:rPr lang="en-US" sz="1500" kern="1200" dirty="0" smtClean="0"/>
            <a:t>Marketing</a:t>
          </a:r>
          <a:endParaRPr lang="en-US" sz="1500" kern="1200" dirty="0"/>
        </a:p>
      </dsp:txBody>
      <dsp:txXfrm>
        <a:off x="4575601" y="1341703"/>
        <a:ext cx="1167148" cy="1167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E0F3D-8A7A-4DA6-A3BA-792DBE43B626}">
      <dsp:nvSpPr>
        <dsp:cNvPr id="0" name=""/>
        <dsp:cNvSpPr/>
      </dsp:nvSpPr>
      <dsp:spPr>
        <a:xfrm>
          <a:off x="838201" y="892"/>
          <a:ext cx="2056507" cy="20565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3176" tIns="24130" rIns="113176" bIns="24130" numCol="1" spcCol="1270" anchor="ctr" anchorCtr="0">
          <a:noAutofit/>
        </a:bodyPr>
        <a:lstStyle/>
        <a:p>
          <a:pPr lvl="0" algn="ctr" defTabSz="844550">
            <a:lnSpc>
              <a:spcPct val="90000"/>
            </a:lnSpc>
            <a:spcBef>
              <a:spcPct val="0"/>
            </a:spcBef>
            <a:spcAft>
              <a:spcPct val="35000"/>
            </a:spcAft>
          </a:pPr>
          <a:r>
            <a:rPr lang="en-US" sz="1900" kern="1200" dirty="0" smtClean="0"/>
            <a:t>Purchasing</a:t>
          </a:r>
          <a:endParaRPr lang="en-US" sz="1900" kern="1200" dirty="0"/>
        </a:p>
      </dsp:txBody>
      <dsp:txXfrm>
        <a:off x="1139369" y="302060"/>
        <a:ext cx="1454171" cy="1454171"/>
      </dsp:txXfrm>
    </dsp:sp>
    <dsp:sp modelId="{B2D847D9-D5BD-4E72-B57E-C1B16E0C598A}">
      <dsp:nvSpPr>
        <dsp:cNvPr id="0" name=""/>
        <dsp:cNvSpPr/>
      </dsp:nvSpPr>
      <dsp:spPr>
        <a:xfrm>
          <a:off x="2590801" y="0"/>
          <a:ext cx="2056507" cy="20565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3176" tIns="24130" rIns="113176" bIns="24130" numCol="1" spcCol="1270" anchor="ctr" anchorCtr="0">
          <a:noAutofit/>
        </a:bodyPr>
        <a:lstStyle/>
        <a:p>
          <a:pPr lvl="0" algn="ctr" defTabSz="844550">
            <a:lnSpc>
              <a:spcPct val="90000"/>
            </a:lnSpc>
            <a:spcBef>
              <a:spcPct val="0"/>
            </a:spcBef>
            <a:spcAft>
              <a:spcPct val="35000"/>
            </a:spcAft>
          </a:pPr>
          <a:r>
            <a:rPr lang="en-US" sz="1900" kern="1200" dirty="0" smtClean="0"/>
            <a:t>Production</a:t>
          </a:r>
          <a:endParaRPr lang="en-US" sz="1900" kern="1200" dirty="0"/>
        </a:p>
      </dsp:txBody>
      <dsp:txXfrm>
        <a:off x="2891969" y="301168"/>
        <a:ext cx="1454171" cy="1454171"/>
      </dsp:txXfrm>
    </dsp:sp>
    <dsp:sp modelId="{B68FA7C7-C8A2-4C5A-833E-9E6842D93B9A}">
      <dsp:nvSpPr>
        <dsp:cNvPr id="0" name=""/>
        <dsp:cNvSpPr/>
      </dsp:nvSpPr>
      <dsp:spPr>
        <a:xfrm>
          <a:off x="4343402" y="0"/>
          <a:ext cx="2056507" cy="20565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3176" tIns="24130" rIns="113176" bIns="24130" numCol="1" spcCol="1270" anchor="ctr" anchorCtr="0">
          <a:noAutofit/>
        </a:bodyPr>
        <a:lstStyle/>
        <a:p>
          <a:pPr lvl="0" algn="ctr" defTabSz="844550">
            <a:lnSpc>
              <a:spcPct val="90000"/>
            </a:lnSpc>
            <a:spcBef>
              <a:spcPct val="0"/>
            </a:spcBef>
            <a:spcAft>
              <a:spcPct val="35000"/>
            </a:spcAft>
          </a:pPr>
          <a:r>
            <a:rPr lang="en-US" sz="1900" kern="1200" dirty="0" smtClean="0"/>
            <a:t>Marketing</a:t>
          </a:r>
          <a:endParaRPr lang="en-US" sz="1900" kern="1200" dirty="0"/>
        </a:p>
      </dsp:txBody>
      <dsp:txXfrm>
        <a:off x="4644570" y="301168"/>
        <a:ext cx="1454171" cy="1454171"/>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58200016-3031-4C0B-B945-9CAF831F1999}" type="slidenum">
              <a:rPr lang="en-US"/>
              <a:pPr>
                <a:defRPr/>
              </a:pPr>
              <a:t>‹#›</a:t>
            </a:fld>
            <a:endParaRPr lang="en-US"/>
          </a:p>
        </p:txBody>
      </p:sp>
    </p:spTree>
    <p:extLst>
      <p:ext uri="{BB962C8B-B14F-4D97-AF65-F5344CB8AC3E}">
        <p14:creationId xmlns:p14="http://schemas.microsoft.com/office/powerpoint/2010/main" val="2090902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670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11F50B2-CA8E-433E-B611-A9237E47D954}" type="slidenum">
              <a:rPr lang="en-US"/>
              <a:pPr>
                <a:defRPr/>
              </a:pPr>
              <a:t>‹#›</a:t>
            </a:fld>
            <a:endParaRPr lang="en-US"/>
          </a:p>
        </p:txBody>
      </p:sp>
    </p:spTree>
    <p:extLst>
      <p:ext uri="{BB962C8B-B14F-4D97-AF65-F5344CB8AC3E}">
        <p14:creationId xmlns:p14="http://schemas.microsoft.com/office/powerpoint/2010/main" val="39651475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CAAE934-E9C4-4F4C-8B54-28FA61961EBF}" type="slidenum">
              <a:rPr lang="en-US"/>
              <a:pPr>
                <a:defRPr/>
              </a:pPr>
              <a:t>‹#›</a:t>
            </a:fld>
            <a:endParaRPr lang="en-US"/>
          </a:p>
        </p:txBody>
      </p:sp>
    </p:spTree>
    <p:extLst>
      <p:ext uri="{BB962C8B-B14F-4D97-AF65-F5344CB8AC3E}">
        <p14:creationId xmlns:p14="http://schemas.microsoft.com/office/powerpoint/2010/main" val="352790138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4A4B7FD-DAFB-4F80-8DBB-ECDE6511E7AC}" type="slidenum">
              <a:rPr lang="en-US"/>
              <a:pPr>
                <a:defRPr/>
              </a:pPr>
              <a:t>‹#›</a:t>
            </a:fld>
            <a:endParaRPr lang="en-US"/>
          </a:p>
        </p:txBody>
      </p:sp>
    </p:spTree>
    <p:extLst>
      <p:ext uri="{BB962C8B-B14F-4D97-AF65-F5344CB8AC3E}">
        <p14:creationId xmlns:p14="http://schemas.microsoft.com/office/powerpoint/2010/main" val="187016926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5A14181-E878-4CF5-9BAE-9D6F9490D3E3}" type="slidenum">
              <a:rPr lang="en-US"/>
              <a:pPr>
                <a:defRPr/>
              </a:pPr>
              <a:t>‹#›</a:t>
            </a:fld>
            <a:endParaRPr lang="en-US"/>
          </a:p>
        </p:txBody>
      </p:sp>
    </p:spTree>
    <p:extLst>
      <p:ext uri="{BB962C8B-B14F-4D97-AF65-F5344CB8AC3E}">
        <p14:creationId xmlns:p14="http://schemas.microsoft.com/office/powerpoint/2010/main" val="2476159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472C02D9-AE8C-461D-A308-0155409F999D}" type="slidenum">
              <a:rPr lang="en-US"/>
              <a:pPr>
                <a:defRPr/>
              </a:pPr>
              <a:t>‹#›</a:t>
            </a:fld>
            <a:endParaRPr lang="en-US"/>
          </a:p>
        </p:txBody>
      </p:sp>
    </p:spTree>
    <p:extLst>
      <p:ext uri="{BB962C8B-B14F-4D97-AF65-F5344CB8AC3E}">
        <p14:creationId xmlns:p14="http://schemas.microsoft.com/office/powerpoint/2010/main" val="221685491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E79DFCB-A986-4DE4-BF9F-4DF4B5460DD4}" type="slidenum">
              <a:rPr lang="en-US"/>
              <a:pPr>
                <a:defRPr/>
              </a:pPr>
              <a:t>‹#›</a:t>
            </a:fld>
            <a:endParaRPr lang="en-US"/>
          </a:p>
        </p:txBody>
      </p:sp>
    </p:spTree>
    <p:extLst>
      <p:ext uri="{BB962C8B-B14F-4D97-AF65-F5344CB8AC3E}">
        <p14:creationId xmlns:p14="http://schemas.microsoft.com/office/powerpoint/2010/main" val="284244439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E7F42B00-37F5-40FD-8B10-7F4E267D421F}" type="slidenum">
              <a:rPr lang="en-US"/>
              <a:pPr>
                <a:defRPr/>
              </a:pPr>
              <a:t>‹#›</a:t>
            </a:fld>
            <a:endParaRPr lang="en-US"/>
          </a:p>
        </p:txBody>
      </p:sp>
    </p:spTree>
    <p:extLst>
      <p:ext uri="{BB962C8B-B14F-4D97-AF65-F5344CB8AC3E}">
        <p14:creationId xmlns:p14="http://schemas.microsoft.com/office/powerpoint/2010/main" val="238750171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8BAB9C0A-714D-453E-A8E2-A77602FE5F0E}" type="slidenum">
              <a:rPr lang="en-US"/>
              <a:pPr>
                <a:defRPr/>
              </a:pPr>
              <a:t>‹#›</a:t>
            </a:fld>
            <a:endParaRPr lang="en-US"/>
          </a:p>
        </p:txBody>
      </p:sp>
    </p:spTree>
    <p:extLst>
      <p:ext uri="{BB962C8B-B14F-4D97-AF65-F5344CB8AC3E}">
        <p14:creationId xmlns:p14="http://schemas.microsoft.com/office/powerpoint/2010/main" val="212520001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BFE29A0-BA64-4D00-89B0-E18F56DCDC43}" type="slidenum">
              <a:rPr lang="en-US"/>
              <a:pPr>
                <a:defRPr/>
              </a:pPr>
              <a:t>‹#›</a:t>
            </a:fld>
            <a:endParaRPr lang="en-US"/>
          </a:p>
        </p:txBody>
      </p:sp>
    </p:spTree>
    <p:extLst>
      <p:ext uri="{BB962C8B-B14F-4D97-AF65-F5344CB8AC3E}">
        <p14:creationId xmlns:p14="http://schemas.microsoft.com/office/powerpoint/2010/main" val="42694113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4E3B4EE-5875-4042-8A7E-95E4EABFCCCE}" type="slidenum">
              <a:rPr lang="en-US"/>
              <a:pPr>
                <a:defRPr/>
              </a:pPr>
              <a:t>‹#›</a:t>
            </a:fld>
            <a:endParaRPr lang="en-US"/>
          </a:p>
        </p:txBody>
      </p:sp>
    </p:spTree>
    <p:extLst>
      <p:ext uri="{BB962C8B-B14F-4D97-AF65-F5344CB8AC3E}">
        <p14:creationId xmlns:p14="http://schemas.microsoft.com/office/powerpoint/2010/main" val="89510842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88217DE1-95CD-41BD-A48E-30987A5FA519}" type="slidenum">
              <a:rPr lang="en-US"/>
              <a:pPr>
                <a:defRPr/>
              </a:pPr>
              <a:t>‹#›</a:t>
            </a:fld>
            <a:endParaRPr lang="en-US"/>
          </a:p>
        </p:txBody>
      </p:sp>
    </p:spTree>
    <p:extLst>
      <p:ext uri="{BB962C8B-B14F-4D97-AF65-F5344CB8AC3E}">
        <p14:creationId xmlns:p14="http://schemas.microsoft.com/office/powerpoint/2010/main" val="62103284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49BD678A-526D-4CD6-9B29-ACFFDB9E6103}" type="slidenum">
              <a:rPr lang="en-US"/>
              <a:pPr>
                <a:defRPr/>
              </a:pPr>
              <a:t>‹#›</a:t>
            </a:fld>
            <a:endParaRPr lang="en-US"/>
          </a:p>
        </p:txBody>
      </p:sp>
    </p:spTree>
    <p:extLst>
      <p:ext uri="{BB962C8B-B14F-4D97-AF65-F5344CB8AC3E}">
        <p14:creationId xmlns:p14="http://schemas.microsoft.com/office/powerpoint/2010/main" val="20284753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E61964C3-C576-4C74-B052-03DC9981C700}" type="slidenum">
              <a:rPr lang="en-US"/>
              <a:pPr>
                <a:defRPr/>
              </a:pPr>
              <a:t>‹#›</a:t>
            </a:fld>
            <a:endParaRPr lang="en-US"/>
          </a:p>
        </p:txBody>
      </p:sp>
    </p:spTree>
    <p:extLst>
      <p:ext uri="{BB962C8B-B14F-4D97-AF65-F5344CB8AC3E}">
        <p14:creationId xmlns:p14="http://schemas.microsoft.com/office/powerpoint/2010/main" val="222159180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1C393EE1-363B-4135-8B4D-4B2139DC1ED7}" type="slidenum">
              <a:rPr lang="en-US"/>
              <a:pPr>
                <a:defRPr/>
              </a:pPr>
              <a:t>‹#›</a:t>
            </a:fld>
            <a:endParaRPr lang="en-US"/>
          </a:p>
        </p:txBody>
      </p:sp>
    </p:spTree>
    <p:extLst>
      <p:ext uri="{BB962C8B-B14F-4D97-AF65-F5344CB8AC3E}">
        <p14:creationId xmlns:p14="http://schemas.microsoft.com/office/powerpoint/2010/main" val="161794436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8DFBFC3-C94F-43DD-AD05-AAC97A23C5C1}" type="slidenum">
              <a:rPr lang="en-US"/>
              <a:pPr>
                <a:defRPr/>
              </a:pPr>
              <a:t>‹#›</a:t>
            </a:fld>
            <a:endParaRPr lang="en-US"/>
          </a:p>
        </p:txBody>
      </p:sp>
    </p:spTree>
    <p:extLst>
      <p:ext uri="{BB962C8B-B14F-4D97-AF65-F5344CB8AC3E}">
        <p14:creationId xmlns:p14="http://schemas.microsoft.com/office/powerpoint/2010/main" val="305494098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ECBE4F6-B499-4821-87CF-960E9BB99116}" type="slidenum">
              <a:rPr lang="en-US"/>
              <a:pPr>
                <a:defRPr/>
              </a:pPr>
              <a:t>‹#›</a:t>
            </a:fld>
            <a:endParaRPr lang="en-US"/>
          </a:p>
        </p:txBody>
      </p:sp>
    </p:spTree>
    <p:extLst>
      <p:ext uri="{BB962C8B-B14F-4D97-AF65-F5344CB8AC3E}">
        <p14:creationId xmlns:p14="http://schemas.microsoft.com/office/powerpoint/2010/main" val="204141413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Eng PPT Background"/>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219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cs typeface="+mn-cs"/>
              </a:defRPr>
            </a:lvl1pPr>
          </a:lstStyle>
          <a:p>
            <a:pPr>
              <a:defRPr/>
            </a:pPr>
            <a:endParaRPr lang="en-US"/>
          </a:p>
        </p:txBody>
      </p:sp>
      <p:sp>
        <p:nvSpPr>
          <p:cNvPr id="133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cs typeface="+mn-cs"/>
              </a:defRPr>
            </a:lvl1pPr>
          </a:lstStyle>
          <a:p>
            <a:pPr>
              <a:defRPr/>
            </a:pPr>
            <a:fld id="{918730E6-5293-43D3-9332-C2C5324C3A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cs typeface="Arial" charset="0"/>
        </a:defRPr>
      </a:lvl2pPr>
      <a:lvl3pPr algn="ctr" rtl="0" eaLnBrk="0" fontAlgn="base" hangingPunct="0">
        <a:spcBef>
          <a:spcPct val="0"/>
        </a:spcBef>
        <a:spcAft>
          <a:spcPct val="0"/>
        </a:spcAft>
        <a:defRPr sz="4400">
          <a:solidFill>
            <a:schemeClr val="bg1"/>
          </a:solidFill>
          <a:latin typeface="Arial" charset="0"/>
          <a:cs typeface="Arial" charset="0"/>
        </a:defRPr>
      </a:lvl3pPr>
      <a:lvl4pPr algn="ctr" rtl="0" eaLnBrk="0" fontAlgn="base" hangingPunct="0">
        <a:spcBef>
          <a:spcPct val="0"/>
        </a:spcBef>
        <a:spcAft>
          <a:spcPct val="0"/>
        </a:spcAft>
        <a:defRPr sz="4400">
          <a:solidFill>
            <a:schemeClr val="bg1"/>
          </a:solidFill>
          <a:latin typeface="Arial" charset="0"/>
          <a:cs typeface="Arial" charset="0"/>
        </a:defRPr>
      </a:lvl4pPr>
      <a:lvl5pPr algn="ctr" rtl="0" eaLnBrk="0" fontAlgn="base" hangingPunct="0">
        <a:spcBef>
          <a:spcPct val="0"/>
        </a:spcBef>
        <a:spcAft>
          <a:spcPct val="0"/>
        </a:spcAft>
        <a:defRPr sz="4400">
          <a:solidFill>
            <a:schemeClr val="bg1"/>
          </a:solidFill>
          <a:latin typeface="Arial" charset="0"/>
          <a:cs typeface="Arial" charset="0"/>
        </a:defRPr>
      </a:lvl5pPr>
      <a:lvl6pPr marL="457200" algn="ctr" rtl="0" fontAlgn="base">
        <a:spcBef>
          <a:spcPct val="0"/>
        </a:spcBef>
        <a:spcAft>
          <a:spcPct val="0"/>
        </a:spcAft>
        <a:defRPr sz="4400">
          <a:solidFill>
            <a:schemeClr val="bg1"/>
          </a:solidFill>
          <a:latin typeface="Arial" charset="0"/>
          <a:cs typeface="Arial" charset="0"/>
        </a:defRPr>
      </a:lvl6pPr>
      <a:lvl7pPr marL="914400" algn="ctr" rtl="0" fontAlgn="base">
        <a:spcBef>
          <a:spcPct val="0"/>
        </a:spcBef>
        <a:spcAft>
          <a:spcPct val="0"/>
        </a:spcAft>
        <a:defRPr sz="4400">
          <a:solidFill>
            <a:schemeClr val="bg1"/>
          </a:solidFill>
          <a:latin typeface="Arial" charset="0"/>
          <a:cs typeface="Arial" charset="0"/>
        </a:defRPr>
      </a:lvl7pPr>
      <a:lvl8pPr marL="1371600" algn="ctr" rtl="0" fontAlgn="base">
        <a:spcBef>
          <a:spcPct val="0"/>
        </a:spcBef>
        <a:spcAft>
          <a:spcPct val="0"/>
        </a:spcAft>
        <a:defRPr sz="4400">
          <a:solidFill>
            <a:schemeClr val="bg1"/>
          </a:solidFill>
          <a:latin typeface="Arial" charset="0"/>
          <a:cs typeface="Arial" charset="0"/>
        </a:defRPr>
      </a:lvl8pPr>
      <a:lvl9pPr marL="1828800" algn="ctr" rtl="0" fontAlgn="base">
        <a:spcBef>
          <a:spcPct val="0"/>
        </a:spcBef>
        <a:spcAft>
          <a:spcPct val="0"/>
        </a:spcAft>
        <a:defRPr sz="44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2027A"/>
          </a:solidFill>
          <a:latin typeface="+mn-lt"/>
          <a:ea typeface="+mn-ea"/>
          <a:cs typeface="+mn-cs"/>
        </a:defRPr>
      </a:lvl1pPr>
      <a:lvl2pPr marL="742950" indent="-285750" algn="l" rtl="0" eaLnBrk="0" fontAlgn="base" hangingPunct="0">
        <a:spcBef>
          <a:spcPct val="20000"/>
        </a:spcBef>
        <a:spcAft>
          <a:spcPct val="0"/>
        </a:spcAft>
        <a:buChar char="–"/>
        <a:defRPr sz="2800">
          <a:solidFill>
            <a:srgbClr val="02027A"/>
          </a:solidFill>
          <a:latin typeface="+mn-lt"/>
          <a:cs typeface="+mn-cs"/>
        </a:defRPr>
      </a:lvl2pPr>
      <a:lvl3pPr marL="1143000" indent="-228600" algn="l" rtl="0" eaLnBrk="0" fontAlgn="base" hangingPunct="0">
        <a:spcBef>
          <a:spcPct val="20000"/>
        </a:spcBef>
        <a:spcAft>
          <a:spcPct val="0"/>
        </a:spcAft>
        <a:buChar char="•"/>
        <a:defRPr sz="2400">
          <a:solidFill>
            <a:srgbClr val="02027A"/>
          </a:solidFill>
          <a:latin typeface="+mn-lt"/>
          <a:cs typeface="+mn-cs"/>
        </a:defRPr>
      </a:lvl3pPr>
      <a:lvl4pPr marL="1600200" indent="-228600" algn="l" rtl="0" eaLnBrk="0" fontAlgn="base" hangingPunct="0">
        <a:spcBef>
          <a:spcPct val="20000"/>
        </a:spcBef>
        <a:spcAft>
          <a:spcPct val="0"/>
        </a:spcAft>
        <a:buChar char="–"/>
        <a:defRPr sz="2000">
          <a:solidFill>
            <a:srgbClr val="02027A"/>
          </a:solidFill>
          <a:latin typeface="+mn-lt"/>
          <a:cs typeface="+mn-cs"/>
        </a:defRPr>
      </a:lvl4pPr>
      <a:lvl5pPr marL="2057400" indent="-228600" algn="l" rtl="0" eaLnBrk="0" fontAlgn="base" hangingPunct="0">
        <a:spcBef>
          <a:spcPct val="20000"/>
        </a:spcBef>
        <a:spcAft>
          <a:spcPct val="0"/>
        </a:spcAft>
        <a:buChar char="»"/>
        <a:defRPr sz="2000">
          <a:solidFill>
            <a:srgbClr val="02027A"/>
          </a:solidFill>
          <a:latin typeface="+mn-lt"/>
          <a:cs typeface="+mn-cs"/>
        </a:defRPr>
      </a:lvl5pPr>
      <a:lvl6pPr marL="2514600" indent="-228600" algn="l" rtl="0" fontAlgn="base">
        <a:spcBef>
          <a:spcPct val="20000"/>
        </a:spcBef>
        <a:spcAft>
          <a:spcPct val="0"/>
        </a:spcAft>
        <a:buChar char="»"/>
        <a:defRPr sz="2000">
          <a:solidFill>
            <a:srgbClr val="02027A"/>
          </a:solidFill>
          <a:latin typeface="+mn-lt"/>
          <a:cs typeface="+mn-cs"/>
        </a:defRPr>
      </a:lvl6pPr>
      <a:lvl7pPr marL="2971800" indent="-228600" algn="l" rtl="0" fontAlgn="base">
        <a:spcBef>
          <a:spcPct val="20000"/>
        </a:spcBef>
        <a:spcAft>
          <a:spcPct val="0"/>
        </a:spcAft>
        <a:buChar char="»"/>
        <a:defRPr sz="2000">
          <a:solidFill>
            <a:srgbClr val="02027A"/>
          </a:solidFill>
          <a:latin typeface="+mn-lt"/>
          <a:cs typeface="+mn-cs"/>
        </a:defRPr>
      </a:lvl7pPr>
      <a:lvl8pPr marL="3429000" indent="-228600" algn="l" rtl="0" fontAlgn="base">
        <a:spcBef>
          <a:spcPct val="20000"/>
        </a:spcBef>
        <a:spcAft>
          <a:spcPct val="0"/>
        </a:spcAft>
        <a:buChar char="»"/>
        <a:defRPr sz="2000">
          <a:solidFill>
            <a:srgbClr val="02027A"/>
          </a:solidFill>
          <a:latin typeface="+mn-lt"/>
          <a:cs typeface="+mn-cs"/>
        </a:defRPr>
      </a:lvl8pPr>
      <a:lvl9pPr marL="3886200" indent="-228600" algn="l" rtl="0" fontAlgn="base">
        <a:spcBef>
          <a:spcPct val="20000"/>
        </a:spcBef>
        <a:spcAft>
          <a:spcPct val="0"/>
        </a:spcAft>
        <a:buChar char="»"/>
        <a:defRPr sz="2000">
          <a:solidFill>
            <a:srgbClr val="02027A"/>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057400"/>
            <a:ext cx="7772400" cy="3448050"/>
          </a:xfrm>
        </p:spPr>
        <p:txBody>
          <a:bodyPr/>
          <a:lstStyle/>
          <a:p>
            <a:pPr eaLnBrk="1" hangingPunct="1">
              <a:defRPr/>
            </a:pPr>
            <a:r>
              <a:rPr lang="en-US" dirty="0" smtClean="0">
                <a:solidFill>
                  <a:schemeClr val="accent6"/>
                </a:solidFill>
              </a:rPr>
              <a:t>CHAPTER 1</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b="1" dirty="0" smtClean="0">
                <a:solidFill>
                  <a:schemeClr val="accent6"/>
                </a:solidFill>
              </a:rPr>
              <a:t>An Overview of Logistics</a:t>
            </a:r>
            <a:endParaRPr lang="en-US" dirty="0" smtClean="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smtClean="0"/>
              <a:t>Importance of Logistics</a:t>
            </a:r>
          </a:p>
        </p:txBody>
      </p:sp>
      <p:sp>
        <p:nvSpPr>
          <p:cNvPr id="11267" name="Rectangle 3"/>
          <p:cNvSpPr>
            <a:spLocks noGrp="1" noChangeArrowheads="1"/>
          </p:cNvSpPr>
          <p:nvPr>
            <p:ph idx="1"/>
          </p:nvPr>
        </p:nvSpPr>
        <p:spPr>
          <a:xfrm>
            <a:off x="228600" y="1524000"/>
            <a:ext cx="8610600" cy="4525963"/>
          </a:xfrm>
        </p:spPr>
        <p:txBody>
          <a:bodyPr/>
          <a:lstStyle/>
          <a:p>
            <a:pPr eaLnBrk="1" hangingPunct="1">
              <a:spcBef>
                <a:spcPct val="0"/>
              </a:spcBef>
              <a:buFontTx/>
              <a:buNone/>
            </a:pPr>
            <a:r>
              <a:rPr lang="en-US" sz="2800" smtClean="0"/>
              <a:t>At the company level, logistics impacts:</a:t>
            </a:r>
          </a:p>
          <a:p>
            <a:pPr eaLnBrk="1" hangingPunct="1">
              <a:spcBef>
                <a:spcPct val="0"/>
              </a:spcBef>
            </a:pPr>
            <a:r>
              <a:rPr lang="en-US" sz="2800" smtClean="0"/>
              <a:t>COST - For many products, 20% to 40% of total product costs are controllable logistics costs.</a:t>
            </a:r>
          </a:p>
          <a:p>
            <a:pPr eaLnBrk="1" hangingPunct="1">
              <a:spcBef>
                <a:spcPct val="0"/>
              </a:spcBef>
            </a:pPr>
            <a:r>
              <a:rPr lang="en-US" sz="2800" smtClean="0"/>
              <a:t>SERVICE - For many products, performance factors such as inventory availability and speed of delivery are critical to customer satisfaction.</a:t>
            </a:r>
          </a:p>
          <a:p>
            <a:pPr eaLnBrk="1" hangingPunct="1">
              <a:spcBef>
                <a:spcPct val="0"/>
              </a:spcBef>
            </a:pPr>
            <a:endParaRPr lang="en-US" sz="2400" smtClean="0"/>
          </a:p>
        </p:txBody>
      </p:sp>
      <p:sp>
        <p:nvSpPr>
          <p:cNvPr id="7172" name="Footer Placeholder 4"/>
          <p:cNvSpPr>
            <a:spLocks noGrp="1"/>
          </p:cNvSpPr>
          <p:nvPr>
            <p:ph type="ftr" sz="quarter" idx="10"/>
          </p:nvPr>
        </p:nvSpPr>
        <p:spPr/>
        <p:txBody>
          <a:bodyPr/>
          <a:lstStyle/>
          <a:p>
            <a:pPr>
              <a:defRPr/>
            </a:pPr>
            <a:r>
              <a:rPr lang="en-US" smtClean="0"/>
              <a:t>© 2008 Prentice Hall</a:t>
            </a:r>
          </a:p>
        </p:txBody>
      </p:sp>
      <p:sp>
        <p:nvSpPr>
          <p:cNvPr id="7173" name="Slide Number Placeholder 5"/>
          <p:cNvSpPr>
            <a:spLocks noGrp="1"/>
          </p:cNvSpPr>
          <p:nvPr>
            <p:ph type="sldNum" sz="quarter" idx="11"/>
          </p:nvPr>
        </p:nvSpPr>
        <p:spPr/>
        <p:txBody>
          <a:bodyPr/>
          <a:lstStyle/>
          <a:p>
            <a:pPr>
              <a:defRPr/>
            </a:pPr>
            <a:r>
              <a:rPr lang="en-US" smtClean="0"/>
              <a:t>1-</a:t>
            </a:r>
            <a:fld id="{6D69CDD9-9856-42DC-91F3-B98FF5702C80}" type="slidenum">
              <a:rPr lang="en-US" smtClean="0"/>
              <a:pPr>
                <a:defRPr/>
              </a:pPr>
              <a:t>10</a:t>
            </a:fld>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smtClean="0"/>
              <a:t>Importance of Logistics</a:t>
            </a:r>
          </a:p>
        </p:txBody>
      </p:sp>
      <p:sp>
        <p:nvSpPr>
          <p:cNvPr id="12291" name="Rectangle 3"/>
          <p:cNvSpPr>
            <a:spLocks noGrp="1" noChangeArrowheads="1"/>
          </p:cNvSpPr>
          <p:nvPr>
            <p:ph idx="1"/>
          </p:nvPr>
        </p:nvSpPr>
        <p:spPr>
          <a:xfrm>
            <a:off x="228600" y="1524000"/>
            <a:ext cx="8610600" cy="4525963"/>
          </a:xfrm>
        </p:spPr>
        <p:txBody>
          <a:bodyPr/>
          <a:lstStyle/>
          <a:p>
            <a:pPr eaLnBrk="1" hangingPunct="1">
              <a:spcBef>
                <a:spcPct val="0"/>
              </a:spcBef>
              <a:buFontTx/>
              <a:buNone/>
            </a:pPr>
            <a:r>
              <a:rPr lang="en-US" smtClean="0"/>
              <a:t>Logistics involves intelligent trade-offs:</a:t>
            </a:r>
          </a:p>
          <a:p>
            <a:pPr lvl="1" eaLnBrk="1" hangingPunct="1">
              <a:spcBef>
                <a:spcPct val="0"/>
              </a:spcBef>
            </a:pPr>
            <a:r>
              <a:rPr lang="en-US" smtClean="0"/>
              <a:t>Purchase discounts &lt;&gt; Raw Materials Inventory</a:t>
            </a:r>
          </a:p>
          <a:p>
            <a:pPr lvl="1" eaLnBrk="1" hangingPunct="1">
              <a:spcBef>
                <a:spcPct val="0"/>
              </a:spcBef>
            </a:pPr>
            <a:r>
              <a:rPr lang="en-US" smtClean="0"/>
              <a:t>Production efficiency &lt;&gt; Finished Goods Inventory</a:t>
            </a:r>
          </a:p>
          <a:p>
            <a:pPr lvl="1" eaLnBrk="1" hangingPunct="1">
              <a:spcBef>
                <a:spcPct val="0"/>
              </a:spcBef>
            </a:pPr>
            <a:r>
              <a:rPr lang="en-US" smtClean="0"/>
              <a:t>Freight discounts &lt;&gt; Finished Good Inventory</a:t>
            </a:r>
          </a:p>
          <a:p>
            <a:pPr lvl="1" eaLnBrk="1" hangingPunct="1">
              <a:spcBef>
                <a:spcPct val="0"/>
              </a:spcBef>
            </a:pPr>
            <a:r>
              <a:rPr lang="en-US" smtClean="0"/>
              <a:t>Lower planned cost &lt;&gt; More stable costs</a:t>
            </a:r>
            <a:endParaRPr lang="en-US" sz="2400" smtClean="0"/>
          </a:p>
        </p:txBody>
      </p:sp>
      <p:sp>
        <p:nvSpPr>
          <p:cNvPr id="7172" name="Footer Placeholder 4"/>
          <p:cNvSpPr>
            <a:spLocks noGrp="1"/>
          </p:cNvSpPr>
          <p:nvPr>
            <p:ph type="ftr" sz="quarter" idx="10"/>
          </p:nvPr>
        </p:nvSpPr>
        <p:spPr/>
        <p:txBody>
          <a:bodyPr/>
          <a:lstStyle/>
          <a:p>
            <a:pPr>
              <a:defRPr/>
            </a:pPr>
            <a:r>
              <a:rPr lang="en-US" smtClean="0"/>
              <a:t>© 2008 Prentice Hall</a:t>
            </a:r>
          </a:p>
        </p:txBody>
      </p:sp>
      <p:sp>
        <p:nvSpPr>
          <p:cNvPr id="7173" name="Slide Number Placeholder 5"/>
          <p:cNvSpPr>
            <a:spLocks noGrp="1"/>
          </p:cNvSpPr>
          <p:nvPr>
            <p:ph type="sldNum" sz="quarter" idx="11"/>
          </p:nvPr>
        </p:nvSpPr>
        <p:spPr/>
        <p:txBody>
          <a:bodyPr/>
          <a:lstStyle/>
          <a:p>
            <a:pPr>
              <a:defRPr/>
            </a:pPr>
            <a:r>
              <a:rPr lang="en-US" smtClean="0"/>
              <a:t>1-</a:t>
            </a:r>
            <a:fld id="{964438D6-4B11-423C-A700-A19BFA9DF290}" type="slidenum">
              <a:rPr lang="en-US" smtClean="0"/>
              <a:pPr>
                <a:defRPr/>
              </a:pPr>
              <a:t>11</a:t>
            </a:fld>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smtClean="0"/>
              <a:t>Other Economic Impacts of Logistics</a:t>
            </a:r>
          </a:p>
        </p:txBody>
      </p:sp>
      <p:sp>
        <p:nvSpPr>
          <p:cNvPr id="13315" name="Rectangle 3"/>
          <p:cNvSpPr>
            <a:spLocks noGrp="1" noChangeArrowheads="1"/>
          </p:cNvSpPr>
          <p:nvPr>
            <p:ph idx="1"/>
          </p:nvPr>
        </p:nvSpPr>
        <p:spPr/>
        <p:txBody>
          <a:bodyPr/>
          <a:lstStyle/>
          <a:p>
            <a:pPr eaLnBrk="1" hangingPunct="1"/>
            <a:r>
              <a:rPr lang="en-US" smtClean="0"/>
              <a:t>Economic Utility</a:t>
            </a:r>
          </a:p>
          <a:p>
            <a:pPr lvl="1" eaLnBrk="1" hangingPunct="1"/>
            <a:r>
              <a:rPr lang="en-US" smtClean="0"/>
              <a:t>Possession utility</a:t>
            </a:r>
          </a:p>
          <a:p>
            <a:pPr lvl="1" eaLnBrk="1" hangingPunct="1"/>
            <a:r>
              <a:rPr lang="en-US" smtClean="0"/>
              <a:t>Form utility</a:t>
            </a:r>
          </a:p>
          <a:p>
            <a:pPr lvl="1" eaLnBrk="1" hangingPunct="1"/>
            <a:r>
              <a:rPr lang="en-US" smtClean="0"/>
              <a:t>Place utility</a:t>
            </a:r>
          </a:p>
          <a:p>
            <a:pPr lvl="1" eaLnBrk="1" hangingPunct="1"/>
            <a:r>
              <a:rPr lang="en-US" smtClean="0"/>
              <a:t>Time utility</a:t>
            </a:r>
          </a:p>
        </p:txBody>
      </p:sp>
      <p:sp>
        <p:nvSpPr>
          <p:cNvPr id="7172" name="Footer Placeholder 4"/>
          <p:cNvSpPr>
            <a:spLocks noGrp="1"/>
          </p:cNvSpPr>
          <p:nvPr>
            <p:ph type="ftr" sz="quarter" idx="10"/>
          </p:nvPr>
        </p:nvSpPr>
        <p:spPr/>
        <p:txBody>
          <a:bodyPr/>
          <a:lstStyle/>
          <a:p>
            <a:pPr>
              <a:defRPr/>
            </a:pPr>
            <a:r>
              <a:rPr lang="en-US" smtClean="0"/>
              <a:t>© 2008 Prentice Hall</a:t>
            </a:r>
          </a:p>
        </p:txBody>
      </p:sp>
      <p:sp>
        <p:nvSpPr>
          <p:cNvPr id="7173" name="Slide Number Placeholder 5"/>
          <p:cNvSpPr>
            <a:spLocks noGrp="1"/>
          </p:cNvSpPr>
          <p:nvPr>
            <p:ph type="sldNum" sz="quarter" idx="11"/>
          </p:nvPr>
        </p:nvSpPr>
        <p:spPr/>
        <p:txBody>
          <a:bodyPr/>
          <a:lstStyle/>
          <a:p>
            <a:pPr>
              <a:defRPr/>
            </a:pPr>
            <a:r>
              <a:rPr lang="en-US" smtClean="0"/>
              <a:t>1-</a:t>
            </a:r>
            <a:fld id="{D589F9F8-595A-45D0-9DF0-9FE6C797A102}" type="slidenum">
              <a:rPr lang="en-US" smtClean="0"/>
              <a:pPr>
                <a:defRPr/>
              </a:pPr>
              <a:t>12</a:t>
            </a:fld>
            <a:endParaRPr lang="en-US"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pPr eaLnBrk="1" hangingPunct="1"/>
            <a:r>
              <a:rPr lang="en-US" sz="4000" smtClean="0"/>
              <a:t>Logistics:  What It Is?</a:t>
            </a:r>
          </a:p>
        </p:txBody>
      </p:sp>
      <p:sp>
        <p:nvSpPr>
          <p:cNvPr id="739331" name="Rectangle 3"/>
          <p:cNvSpPr>
            <a:spLocks noGrp="1" noChangeArrowheads="1"/>
          </p:cNvSpPr>
          <p:nvPr>
            <p:ph idx="1"/>
          </p:nvPr>
        </p:nvSpPr>
        <p:spPr>
          <a:xfrm>
            <a:off x="228600" y="1676400"/>
            <a:ext cx="8686800" cy="4419600"/>
          </a:xfrm>
        </p:spPr>
        <p:txBody>
          <a:bodyPr/>
          <a:lstStyle/>
          <a:p>
            <a:pPr eaLnBrk="1" hangingPunct="1">
              <a:lnSpc>
                <a:spcPct val="90000"/>
              </a:lnSpc>
              <a:defRPr/>
            </a:pPr>
            <a:r>
              <a:rPr lang="en-US" dirty="0" smtClean="0"/>
              <a:t>CSCMP (Council of Supply Chain Management Professionals) definition:</a:t>
            </a:r>
          </a:p>
          <a:p>
            <a:pPr marL="466725" lvl="1" indent="-9525" eaLnBrk="1" hangingPunct="1">
              <a:lnSpc>
                <a:spcPct val="90000"/>
              </a:lnSpc>
              <a:buFontTx/>
              <a:buNone/>
              <a:defRPr/>
            </a:pPr>
            <a:r>
              <a:rPr lang="en-US" sz="3200" dirty="0" smtClean="0"/>
              <a:t>“Logistics is that part of the Supply Chain Management that </a:t>
            </a:r>
            <a:r>
              <a:rPr lang="en-US" sz="3200" dirty="0" smtClean="0">
                <a:solidFill>
                  <a:srgbClr val="C00000"/>
                </a:solidFill>
              </a:rPr>
              <a:t>plans, implements, </a:t>
            </a:r>
            <a:r>
              <a:rPr lang="en-US" sz="3200" dirty="0" smtClean="0">
                <a:solidFill>
                  <a:schemeClr val="accent6"/>
                </a:solidFill>
              </a:rPr>
              <a:t>and</a:t>
            </a:r>
            <a:r>
              <a:rPr lang="en-US" sz="3200" dirty="0" smtClean="0">
                <a:solidFill>
                  <a:srgbClr val="C00000"/>
                </a:solidFill>
              </a:rPr>
              <a:t> controls</a:t>
            </a:r>
            <a:r>
              <a:rPr lang="en-US" sz="3200" dirty="0" smtClean="0"/>
              <a:t> the </a:t>
            </a:r>
            <a:r>
              <a:rPr lang="en-US" sz="3200" dirty="0" smtClean="0">
                <a:solidFill>
                  <a:srgbClr val="0070C0"/>
                </a:solidFill>
              </a:rPr>
              <a:t>efficient, effective </a:t>
            </a:r>
            <a:r>
              <a:rPr lang="en-US" sz="3200" dirty="0" smtClean="0">
                <a:solidFill>
                  <a:srgbClr val="009900"/>
                </a:solidFill>
              </a:rPr>
              <a:t>forward and reverse flow </a:t>
            </a:r>
            <a:r>
              <a:rPr lang="en-US" sz="3200" dirty="0" smtClean="0"/>
              <a:t>and </a:t>
            </a:r>
            <a:r>
              <a:rPr lang="en-US" sz="3200" dirty="0" smtClean="0">
                <a:solidFill>
                  <a:srgbClr val="009900"/>
                </a:solidFill>
              </a:rPr>
              <a:t>storage </a:t>
            </a:r>
            <a:r>
              <a:rPr lang="en-US" sz="3200" dirty="0" smtClean="0">
                <a:solidFill>
                  <a:srgbClr val="002060"/>
                </a:solidFill>
              </a:rPr>
              <a:t>of </a:t>
            </a:r>
            <a:r>
              <a:rPr lang="en-US" sz="3200" dirty="0" smtClean="0">
                <a:solidFill>
                  <a:srgbClr val="7030A0"/>
                </a:solidFill>
              </a:rPr>
              <a:t>goods, services, and related information </a:t>
            </a:r>
            <a:r>
              <a:rPr lang="en-US" sz="3200" dirty="0" smtClean="0"/>
              <a:t>between the point of origin and the point of consumption in order to </a:t>
            </a:r>
            <a:r>
              <a:rPr lang="en-US" sz="3200" dirty="0" smtClean="0">
                <a:solidFill>
                  <a:srgbClr val="FFC000"/>
                </a:solidFill>
              </a:rPr>
              <a:t>meet customers’ requirements</a:t>
            </a:r>
            <a:r>
              <a:rPr lang="en-US" sz="3200" dirty="0" smtClean="0"/>
              <a:t>.”</a:t>
            </a:r>
          </a:p>
        </p:txBody>
      </p:sp>
      <p:sp>
        <p:nvSpPr>
          <p:cNvPr id="9220" name="Footer Placeholder 4"/>
          <p:cNvSpPr>
            <a:spLocks noGrp="1"/>
          </p:cNvSpPr>
          <p:nvPr>
            <p:ph type="ftr" sz="quarter" idx="10"/>
          </p:nvPr>
        </p:nvSpPr>
        <p:spPr/>
        <p:txBody>
          <a:bodyPr/>
          <a:lstStyle/>
          <a:p>
            <a:pPr>
              <a:defRPr/>
            </a:pPr>
            <a:r>
              <a:rPr lang="en-US" smtClean="0"/>
              <a:t>© 2008 Prentice Hall</a:t>
            </a:r>
          </a:p>
        </p:txBody>
      </p:sp>
      <p:sp>
        <p:nvSpPr>
          <p:cNvPr id="9221" name="Slide Number Placeholder 5"/>
          <p:cNvSpPr>
            <a:spLocks noGrp="1"/>
          </p:cNvSpPr>
          <p:nvPr>
            <p:ph type="sldNum" sz="quarter" idx="11"/>
          </p:nvPr>
        </p:nvSpPr>
        <p:spPr/>
        <p:txBody>
          <a:bodyPr/>
          <a:lstStyle/>
          <a:p>
            <a:pPr>
              <a:defRPr/>
            </a:pPr>
            <a:r>
              <a:rPr lang="en-US" smtClean="0"/>
              <a:t>1-</a:t>
            </a:r>
            <a:fld id="{1DED3ECE-0CED-48B3-B658-BE4ECE5EA848}" type="slidenum">
              <a:rPr lang="en-US" smtClean="0"/>
              <a:pPr>
                <a:defRPr/>
              </a:pPr>
              <a:t>13</a:t>
            </a:fld>
            <a:endParaRPr lang="en-US" smtClean="0"/>
          </a:p>
        </p:txBody>
      </p:sp>
      <p:sp>
        <p:nvSpPr>
          <p:cNvPr id="14342" name="Text Box 4"/>
          <p:cNvSpPr txBox="1">
            <a:spLocks noChangeArrowheads="1"/>
          </p:cNvSpPr>
          <p:nvPr/>
        </p:nvSpPr>
        <p:spPr bwMode="auto">
          <a:xfrm>
            <a:off x="457200" y="6324600"/>
            <a:ext cx="3962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400" i="1">
                <a:solidFill>
                  <a:schemeClr val="bg1"/>
                </a:solidFill>
                <a:latin typeface="Arial" pitchFamily="34" charset="0"/>
              </a:rPr>
              <a:t>Source: </a:t>
            </a:r>
            <a:r>
              <a:rPr lang="en-US" sz="1400" b="1" i="1">
                <a:solidFill>
                  <a:schemeClr val="bg1"/>
                </a:solidFill>
                <a:latin typeface="Arial" pitchFamily="34" charset="0"/>
              </a:rPr>
              <a:t>clm1.org</a:t>
            </a:r>
            <a:endParaRPr lang="en-US" sz="1400" i="1">
              <a:solidFill>
                <a:schemeClr val="bg1"/>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39330"/>
                                        </p:tgtEl>
                                        <p:attrNameLst>
                                          <p:attrName>style.visibility</p:attrName>
                                        </p:attrNameLst>
                                      </p:cBhvr>
                                      <p:to>
                                        <p:strVal val="visible"/>
                                      </p:to>
                                    </p:set>
                                    <p:animEffect transition="in" filter="fade">
                                      <p:cBhvr>
                                        <p:cTn id="7" dur="1000"/>
                                        <p:tgtEl>
                                          <p:spTgt spid="739330"/>
                                        </p:tgtEl>
                                      </p:cBhvr>
                                    </p:animEffect>
                                    <p:anim calcmode="lin" valueType="num">
                                      <p:cBhvr>
                                        <p:cTn id="8" dur="1000" fill="hold"/>
                                        <p:tgtEl>
                                          <p:spTgt spid="739330"/>
                                        </p:tgtEl>
                                        <p:attrNameLst>
                                          <p:attrName>ppt_x</p:attrName>
                                        </p:attrNameLst>
                                      </p:cBhvr>
                                      <p:tavLst>
                                        <p:tav tm="0">
                                          <p:val>
                                            <p:strVal val="#ppt_x"/>
                                          </p:val>
                                        </p:tav>
                                        <p:tav tm="100000">
                                          <p:val>
                                            <p:strVal val="#ppt_x"/>
                                          </p:val>
                                        </p:tav>
                                      </p:tavLst>
                                    </p:anim>
                                    <p:anim calcmode="lin" valueType="num">
                                      <p:cBhvr>
                                        <p:cTn id="9" dur="898" decel="100000" fill="hold"/>
                                        <p:tgtEl>
                                          <p:spTgt spid="7393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3933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39331">
                                            <p:txEl>
                                              <p:pRg st="0" end="0"/>
                                            </p:txEl>
                                          </p:spTgt>
                                        </p:tgtEl>
                                        <p:attrNameLst>
                                          <p:attrName>style.visibility</p:attrName>
                                        </p:attrNameLst>
                                      </p:cBhvr>
                                      <p:to>
                                        <p:strVal val="visible"/>
                                      </p:to>
                                    </p:set>
                                    <p:animEffect transition="in" filter="fade">
                                      <p:cBhvr>
                                        <p:cTn id="15" dur="1000"/>
                                        <p:tgtEl>
                                          <p:spTgt spid="739331">
                                            <p:txEl>
                                              <p:pRg st="0" end="0"/>
                                            </p:txEl>
                                          </p:spTgt>
                                        </p:tgtEl>
                                      </p:cBhvr>
                                    </p:animEffect>
                                    <p:anim calcmode="lin" valueType="num">
                                      <p:cBhvr>
                                        <p:cTn id="16" dur="1000" fill="hold"/>
                                        <p:tgtEl>
                                          <p:spTgt spid="73933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3933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39331">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739331">
                                            <p:txEl>
                                              <p:pRg st="1" end="1"/>
                                            </p:txEl>
                                          </p:spTgt>
                                        </p:tgtEl>
                                        <p:attrNameLst>
                                          <p:attrName>style.visibility</p:attrName>
                                        </p:attrNameLst>
                                      </p:cBhvr>
                                      <p:to>
                                        <p:strVal val="visible"/>
                                      </p:to>
                                    </p:set>
                                    <p:animEffect transition="in" filter="fade">
                                      <p:cBhvr>
                                        <p:cTn id="21" dur="1000"/>
                                        <p:tgtEl>
                                          <p:spTgt spid="739331">
                                            <p:txEl>
                                              <p:pRg st="1" end="1"/>
                                            </p:txEl>
                                          </p:spTgt>
                                        </p:tgtEl>
                                      </p:cBhvr>
                                    </p:animEffect>
                                    <p:anim calcmode="lin" valueType="num">
                                      <p:cBhvr>
                                        <p:cTn id="22" dur="1000" fill="hold"/>
                                        <p:tgtEl>
                                          <p:spTgt spid="739331">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739331">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739331">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0" grpId="0"/>
      <p:bldP spid="73933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pPr eaLnBrk="1" hangingPunct="1"/>
            <a:r>
              <a:rPr lang="en-US" sz="4000" smtClean="0"/>
              <a:t>Logistics:  What It Is?</a:t>
            </a:r>
          </a:p>
        </p:txBody>
      </p:sp>
      <p:sp>
        <p:nvSpPr>
          <p:cNvPr id="739331" name="Rectangle 3"/>
          <p:cNvSpPr>
            <a:spLocks noGrp="1" noChangeArrowheads="1"/>
          </p:cNvSpPr>
          <p:nvPr>
            <p:ph idx="1"/>
          </p:nvPr>
        </p:nvSpPr>
        <p:spPr>
          <a:xfrm>
            <a:off x="228600" y="1676400"/>
            <a:ext cx="8686800" cy="4419600"/>
          </a:xfrm>
        </p:spPr>
        <p:txBody>
          <a:bodyPr/>
          <a:lstStyle/>
          <a:p>
            <a:pPr eaLnBrk="1" hangingPunct="1">
              <a:lnSpc>
                <a:spcPct val="90000"/>
              </a:lnSpc>
            </a:pPr>
            <a:r>
              <a:rPr lang="en-US" sz="2800" smtClean="0"/>
              <a:t>Supply Chain Management . . . “encompasses every effort involved in producing and delivering a final product or service, from the supplier's supplier to the customer's customer.  Supply Chain Management includes managing supply and demand, sourcing raw materials and parts, manufacturing and assembly, warehousing and inventory tracking, order entry and order management, distribution across all channels, and delivery to the customer.”</a:t>
            </a:r>
          </a:p>
          <a:p>
            <a:pPr lvl="1" algn="r" eaLnBrk="1" hangingPunct="1">
              <a:lnSpc>
                <a:spcPct val="90000"/>
              </a:lnSpc>
            </a:pPr>
            <a:r>
              <a:rPr lang="en-US" sz="2400" smtClean="0"/>
              <a:t>The Supply-Chain Council</a:t>
            </a:r>
            <a:endParaRPr lang="en-US" sz="1400" smtClean="0"/>
          </a:p>
        </p:txBody>
      </p:sp>
      <p:sp>
        <p:nvSpPr>
          <p:cNvPr id="9220" name="Footer Placeholder 4"/>
          <p:cNvSpPr>
            <a:spLocks noGrp="1"/>
          </p:cNvSpPr>
          <p:nvPr>
            <p:ph type="ftr" sz="quarter" idx="10"/>
          </p:nvPr>
        </p:nvSpPr>
        <p:spPr/>
        <p:txBody>
          <a:bodyPr/>
          <a:lstStyle/>
          <a:p>
            <a:pPr>
              <a:defRPr/>
            </a:pPr>
            <a:r>
              <a:rPr lang="en-US" smtClean="0"/>
              <a:t>© 2008 Prentice Hall</a:t>
            </a:r>
          </a:p>
        </p:txBody>
      </p:sp>
      <p:sp>
        <p:nvSpPr>
          <p:cNvPr id="9221" name="Slide Number Placeholder 5"/>
          <p:cNvSpPr>
            <a:spLocks noGrp="1"/>
          </p:cNvSpPr>
          <p:nvPr>
            <p:ph type="sldNum" sz="quarter" idx="11"/>
          </p:nvPr>
        </p:nvSpPr>
        <p:spPr/>
        <p:txBody>
          <a:bodyPr/>
          <a:lstStyle/>
          <a:p>
            <a:pPr>
              <a:defRPr/>
            </a:pPr>
            <a:r>
              <a:rPr lang="en-US" smtClean="0"/>
              <a:t>1-</a:t>
            </a:r>
            <a:fld id="{3DFE2AED-0DDA-4EA4-880B-F9197E56653A}" type="slidenum">
              <a:rPr lang="en-US" smtClean="0"/>
              <a:pPr>
                <a:defRPr/>
              </a:pPr>
              <a:t>14</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39330"/>
                                        </p:tgtEl>
                                        <p:attrNameLst>
                                          <p:attrName>style.visibility</p:attrName>
                                        </p:attrNameLst>
                                      </p:cBhvr>
                                      <p:to>
                                        <p:strVal val="visible"/>
                                      </p:to>
                                    </p:set>
                                    <p:animEffect transition="in" filter="fade">
                                      <p:cBhvr>
                                        <p:cTn id="7" dur="1000"/>
                                        <p:tgtEl>
                                          <p:spTgt spid="739330"/>
                                        </p:tgtEl>
                                      </p:cBhvr>
                                    </p:animEffect>
                                    <p:anim calcmode="lin" valueType="num">
                                      <p:cBhvr>
                                        <p:cTn id="8" dur="1000" fill="hold"/>
                                        <p:tgtEl>
                                          <p:spTgt spid="739330"/>
                                        </p:tgtEl>
                                        <p:attrNameLst>
                                          <p:attrName>ppt_x</p:attrName>
                                        </p:attrNameLst>
                                      </p:cBhvr>
                                      <p:tavLst>
                                        <p:tav tm="0">
                                          <p:val>
                                            <p:strVal val="#ppt_x"/>
                                          </p:val>
                                        </p:tav>
                                        <p:tav tm="100000">
                                          <p:val>
                                            <p:strVal val="#ppt_x"/>
                                          </p:val>
                                        </p:tav>
                                      </p:tavLst>
                                    </p:anim>
                                    <p:anim calcmode="lin" valueType="num">
                                      <p:cBhvr>
                                        <p:cTn id="9" dur="898" decel="100000" fill="hold"/>
                                        <p:tgtEl>
                                          <p:spTgt spid="7393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3933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39331">
                                            <p:txEl>
                                              <p:pRg st="0" end="0"/>
                                            </p:txEl>
                                          </p:spTgt>
                                        </p:tgtEl>
                                        <p:attrNameLst>
                                          <p:attrName>style.visibility</p:attrName>
                                        </p:attrNameLst>
                                      </p:cBhvr>
                                      <p:to>
                                        <p:strVal val="visible"/>
                                      </p:to>
                                    </p:set>
                                    <p:animEffect transition="in" filter="fade">
                                      <p:cBhvr>
                                        <p:cTn id="15" dur="1000"/>
                                        <p:tgtEl>
                                          <p:spTgt spid="739331">
                                            <p:txEl>
                                              <p:pRg st="0" end="0"/>
                                            </p:txEl>
                                          </p:spTgt>
                                        </p:tgtEl>
                                      </p:cBhvr>
                                    </p:animEffect>
                                    <p:anim calcmode="lin" valueType="num">
                                      <p:cBhvr>
                                        <p:cTn id="16" dur="1000" fill="hold"/>
                                        <p:tgtEl>
                                          <p:spTgt spid="73933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3933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39331">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739331">
                                            <p:txEl>
                                              <p:pRg st="1" end="1"/>
                                            </p:txEl>
                                          </p:spTgt>
                                        </p:tgtEl>
                                        <p:attrNameLst>
                                          <p:attrName>style.visibility</p:attrName>
                                        </p:attrNameLst>
                                      </p:cBhvr>
                                      <p:to>
                                        <p:strVal val="visible"/>
                                      </p:to>
                                    </p:set>
                                    <p:animEffect transition="in" filter="fade">
                                      <p:cBhvr>
                                        <p:cTn id="21" dur="1000"/>
                                        <p:tgtEl>
                                          <p:spTgt spid="739331">
                                            <p:txEl>
                                              <p:pRg st="1" end="1"/>
                                            </p:txEl>
                                          </p:spTgt>
                                        </p:tgtEl>
                                      </p:cBhvr>
                                    </p:animEffect>
                                    <p:anim calcmode="lin" valueType="num">
                                      <p:cBhvr>
                                        <p:cTn id="22" dur="1000" fill="hold"/>
                                        <p:tgtEl>
                                          <p:spTgt spid="739331">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739331">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739331">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0" grpId="0"/>
      <p:bldP spid="73933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pPr eaLnBrk="1" hangingPunct="1"/>
            <a:r>
              <a:rPr lang="en-US" sz="4000" smtClean="0"/>
              <a:t>Logistics:  Key Observations</a:t>
            </a:r>
          </a:p>
        </p:txBody>
      </p:sp>
      <p:sp>
        <p:nvSpPr>
          <p:cNvPr id="739331" name="Rectangle 3"/>
          <p:cNvSpPr>
            <a:spLocks noGrp="1" noChangeArrowheads="1"/>
          </p:cNvSpPr>
          <p:nvPr>
            <p:ph idx="1"/>
          </p:nvPr>
        </p:nvSpPr>
        <p:spPr>
          <a:xfrm>
            <a:off x="228600" y="1676400"/>
            <a:ext cx="8686800" cy="4419600"/>
          </a:xfrm>
        </p:spPr>
        <p:txBody>
          <a:bodyPr/>
          <a:lstStyle/>
          <a:p>
            <a:pPr eaLnBrk="1" hangingPunct="1">
              <a:lnSpc>
                <a:spcPct val="90000"/>
              </a:lnSpc>
            </a:pPr>
            <a:r>
              <a:rPr lang="en-US" sz="2800" smtClean="0"/>
              <a:t>Integrated activity</a:t>
            </a:r>
          </a:p>
          <a:p>
            <a:pPr lvl="1" eaLnBrk="1" hangingPunct="1">
              <a:lnSpc>
                <a:spcPct val="90000"/>
              </a:lnSpc>
            </a:pPr>
            <a:r>
              <a:rPr lang="en-US" sz="2400" smtClean="0"/>
              <a:t>X-functions, X-divisions, X-companies, etc.</a:t>
            </a:r>
          </a:p>
          <a:p>
            <a:pPr lvl="1" eaLnBrk="1" hangingPunct="1">
              <a:lnSpc>
                <a:spcPct val="90000"/>
              </a:lnSpc>
            </a:pPr>
            <a:r>
              <a:rPr lang="en-US" sz="2400" smtClean="0"/>
              <a:t>Coordination of conflicting goals, metrics, etc.</a:t>
            </a:r>
          </a:p>
          <a:p>
            <a:pPr eaLnBrk="1" hangingPunct="1">
              <a:lnSpc>
                <a:spcPct val="90000"/>
              </a:lnSpc>
            </a:pPr>
            <a:r>
              <a:rPr lang="en-US" sz="2800" smtClean="0"/>
              <a:t>Responsible for multiple flows:</a:t>
            </a:r>
          </a:p>
          <a:p>
            <a:pPr lvl="1" eaLnBrk="1" hangingPunct="1">
              <a:lnSpc>
                <a:spcPct val="90000"/>
              </a:lnSpc>
            </a:pPr>
            <a:r>
              <a:rPr lang="en-US" sz="2400" smtClean="0"/>
              <a:t>Information (orders, status, contracts)</a:t>
            </a:r>
          </a:p>
          <a:p>
            <a:pPr lvl="1" eaLnBrk="1" hangingPunct="1">
              <a:lnSpc>
                <a:spcPct val="90000"/>
              </a:lnSpc>
            </a:pPr>
            <a:r>
              <a:rPr lang="en-US" sz="2400" smtClean="0"/>
              <a:t>Physical (finished goods, raw materials, WIP)</a:t>
            </a:r>
          </a:p>
          <a:p>
            <a:pPr lvl="1" eaLnBrk="1" hangingPunct="1">
              <a:lnSpc>
                <a:spcPct val="90000"/>
              </a:lnSpc>
            </a:pPr>
            <a:r>
              <a:rPr lang="en-US" sz="2400" smtClean="0"/>
              <a:t>Financial (payment, credits, etc.)</a:t>
            </a:r>
          </a:p>
          <a:p>
            <a:pPr eaLnBrk="1" hangingPunct="1">
              <a:lnSpc>
                <a:spcPct val="90000"/>
              </a:lnSpc>
            </a:pPr>
            <a:r>
              <a:rPr lang="en-US" sz="2800" smtClean="0"/>
              <a:t>Most analysis involves trade-offs</a:t>
            </a:r>
          </a:p>
          <a:p>
            <a:pPr lvl="1" eaLnBrk="1" hangingPunct="1">
              <a:lnSpc>
                <a:spcPct val="90000"/>
              </a:lnSpc>
            </a:pPr>
            <a:r>
              <a:rPr lang="en-US" sz="2400" smtClean="0"/>
              <a:t>Across different entities</a:t>
            </a:r>
          </a:p>
          <a:p>
            <a:pPr lvl="1" eaLnBrk="1" hangingPunct="1">
              <a:lnSpc>
                <a:spcPct val="90000"/>
              </a:lnSpc>
            </a:pPr>
            <a:r>
              <a:rPr lang="en-US" sz="2400" smtClean="0"/>
              <a:t>Across metrics: Cost, Service, Time, Risk, etc.</a:t>
            </a:r>
          </a:p>
        </p:txBody>
      </p:sp>
      <p:sp>
        <p:nvSpPr>
          <p:cNvPr id="9220" name="Footer Placeholder 4"/>
          <p:cNvSpPr>
            <a:spLocks noGrp="1"/>
          </p:cNvSpPr>
          <p:nvPr>
            <p:ph type="ftr" sz="quarter" idx="10"/>
          </p:nvPr>
        </p:nvSpPr>
        <p:spPr/>
        <p:txBody>
          <a:bodyPr/>
          <a:lstStyle/>
          <a:p>
            <a:pPr>
              <a:defRPr/>
            </a:pPr>
            <a:r>
              <a:rPr lang="en-US" smtClean="0"/>
              <a:t>© 2008 Prentice Hall</a:t>
            </a:r>
          </a:p>
        </p:txBody>
      </p:sp>
      <p:sp>
        <p:nvSpPr>
          <p:cNvPr id="9221" name="Slide Number Placeholder 5"/>
          <p:cNvSpPr>
            <a:spLocks noGrp="1"/>
          </p:cNvSpPr>
          <p:nvPr>
            <p:ph type="sldNum" sz="quarter" idx="11"/>
          </p:nvPr>
        </p:nvSpPr>
        <p:spPr/>
        <p:txBody>
          <a:bodyPr/>
          <a:lstStyle/>
          <a:p>
            <a:pPr>
              <a:defRPr/>
            </a:pPr>
            <a:r>
              <a:rPr lang="en-US" smtClean="0"/>
              <a:t>1-</a:t>
            </a:r>
            <a:fld id="{37DEA278-85E2-45F4-AC29-514F3C448BA9}" type="slidenum">
              <a:rPr lang="en-US" smtClean="0"/>
              <a:pPr>
                <a:defRPr/>
              </a:pPr>
              <a:t>15</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39330"/>
                                        </p:tgtEl>
                                        <p:attrNameLst>
                                          <p:attrName>style.visibility</p:attrName>
                                        </p:attrNameLst>
                                      </p:cBhvr>
                                      <p:to>
                                        <p:strVal val="visible"/>
                                      </p:to>
                                    </p:set>
                                    <p:animEffect transition="in" filter="fade">
                                      <p:cBhvr>
                                        <p:cTn id="7" dur="1000"/>
                                        <p:tgtEl>
                                          <p:spTgt spid="739330"/>
                                        </p:tgtEl>
                                      </p:cBhvr>
                                    </p:animEffect>
                                    <p:anim calcmode="lin" valueType="num">
                                      <p:cBhvr>
                                        <p:cTn id="8" dur="1000" fill="hold"/>
                                        <p:tgtEl>
                                          <p:spTgt spid="739330"/>
                                        </p:tgtEl>
                                        <p:attrNameLst>
                                          <p:attrName>ppt_x</p:attrName>
                                        </p:attrNameLst>
                                      </p:cBhvr>
                                      <p:tavLst>
                                        <p:tav tm="0">
                                          <p:val>
                                            <p:strVal val="#ppt_x"/>
                                          </p:val>
                                        </p:tav>
                                        <p:tav tm="100000">
                                          <p:val>
                                            <p:strVal val="#ppt_x"/>
                                          </p:val>
                                        </p:tav>
                                      </p:tavLst>
                                    </p:anim>
                                    <p:anim calcmode="lin" valueType="num">
                                      <p:cBhvr>
                                        <p:cTn id="9" dur="898" decel="100000" fill="hold"/>
                                        <p:tgtEl>
                                          <p:spTgt spid="7393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3933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39331">
                                            <p:txEl>
                                              <p:pRg st="0" end="0"/>
                                            </p:txEl>
                                          </p:spTgt>
                                        </p:tgtEl>
                                        <p:attrNameLst>
                                          <p:attrName>style.visibility</p:attrName>
                                        </p:attrNameLst>
                                      </p:cBhvr>
                                      <p:to>
                                        <p:strVal val="visible"/>
                                      </p:to>
                                    </p:set>
                                    <p:animEffect transition="in" filter="fade">
                                      <p:cBhvr>
                                        <p:cTn id="15" dur="1000"/>
                                        <p:tgtEl>
                                          <p:spTgt spid="739331">
                                            <p:txEl>
                                              <p:pRg st="0" end="0"/>
                                            </p:txEl>
                                          </p:spTgt>
                                        </p:tgtEl>
                                      </p:cBhvr>
                                    </p:animEffect>
                                    <p:anim calcmode="lin" valueType="num">
                                      <p:cBhvr>
                                        <p:cTn id="16" dur="1000" fill="hold"/>
                                        <p:tgtEl>
                                          <p:spTgt spid="73933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3933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39331">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739331">
                                            <p:txEl>
                                              <p:pRg st="1" end="1"/>
                                            </p:txEl>
                                          </p:spTgt>
                                        </p:tgtEl>
                                        <p:attrNameLst>
                                          <p:attrName>style.visibility</p:attrName>
                                        </p:attrNameLst>
                                      </p:cBhvr>
                                      <p:to>
                                        <p:strVal val="visible"/>
                                      </p:to>
                                    </p:set>
                                    <p:animEffect transition="in" filter="fade">
                                      <p:cBhvr>
                                        <p:cTn id="21" dur="1000"/>
                                        <p:tgtEl>
                                          <p:spTgt spid="739331">
                                            <p:txEl>
                                              <p:pRg st="1" end="1"/>
                                            </p:txEl>
                                          </p:spTgt>
                                        </p:tgtEl>
                                      </p:cBhvr>
                                    </p:animEffect>
                                    <p:anim calcmode="lin" valueType="num">
                                      <p:cBhvr>
                                        <p:cTn id="22" dur="1000" fill="hold"/>
                                        <p:tgtEl>
                                          <p:spTgt spid="739331">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739331">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739331">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739331">
                                            <p:txEl>
                                              <p:pRg st="2" end="2"/>
                                            </p:txEl>
                                          </p:spTgt>
                                        </p:tgtEl>
                                        <p:attrNameLst>
                                          <p:attrName>style.visibility</p:attrName>
                                        </p:attrNameLst>
                                      </p:cBhvr>
                                      <p:to>
                                        <p:strVal val="visible"/>
                                      </p:to>
                                    </p:set>
                                    <p:animEffect transition="in" filter="fade">
                                      <p:cBhvr>
                                        <p:cTn id="27" dur="1000"/>
                                        <p:tgtEl>
                                          <p:spTgt spid="739331">
                                            <p:txEl>
                                              <p:pRg st="2" end="2"/>
                                            </p:txEl>
                                          </p:spTgt>
                                        </p:tgtEl>
                                      </p:cBhvr>
                                    </p:animEffect>
                                    <p:anim calcmode="lin" valueType="num">
                                      <p:cBhvr>
                                        <p:cTn id="28" dur="1000" fill="hold"/>
                                        <p:tgtEl>
                                          <p:spTgt spid="739331">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739331">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73933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739331">
                                            <p:txEl>
                                              <p:pRg st="3" end="3"/>
                                            </p:txEl>
                                          </p:spTgt>
                                        </p:tgtEl>
                                        <p:attrNameLst>
                                          <p:attrName>style.visibility</p:attrName>
                                        </p:attrNameLst>
                                      </p:cBhvr>
                                      <p:to>
                                        <p:strVal val="visible"/>
                                      </p:to>
                                    </p:set>
                                    <p:animEffect transition="in" filter="fade">
                                      <p:cBhvr>
                                        <p:cTn id="35" dur="1000"/>
                                        <p:tgtEl>
                                          <p:spTgt spid="739331">
                                            <p:txEl>
                                              <p:pRg st="3" end="3"/>
                                            </p:txEl>
                                          </p:spTgt>
                                        </p:tgtEl>
                                      </p:cBhvr>
                                    </p:animEffect>
                                    <p:anim calcmode="lin" valueType="num">
                                      <p:cBhvr>
                                        <p:cTn id="36" dur="1000" fill="hold"/>
                                        <p:tgtEl>
                                          <p:spTgt spid="739331">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739331">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739331">
                                            <p:txEl>
                                              <p:pRg st="3" end="3"/>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739331">
                                            <p:txEl>
                                              <p:pRg st="4" end="4"/>
                                            </p:txEl>
                                          </p:spTgt>
                                        </p:tgtEl>
                                        <p:attrNameLst>
                                          <p:attrName>style.visibility</p:attrName>
                                        </p:attrNameLst>
                                      </p:cBhvr>
                                      <p:to>
                                        <p:strVal val="visible"/>
                                      </p:to>
                                    </p:set>
                                    <p:animEffect transition="in" filter="fade">
                                      <p:cBhvr>
                                        <p:cTn id="41" dur="1000"/>
                                        <p:tgtEl>
                                          <p:spTgt spid="739331">
                                            <p:txEl>
                                              <p:pRg st="4" end="4"/>
                                            </p:txEl>
                                          </p:spTgt>
                                        </p:tgtEl>
                                      </p:cBhvr>
                                    </p:animEffect>
                                    <p:anim calcmode="lin" valueType="num">
                                      <p:cBhvr>
                                        <p:cTn id="42" dur="1000" fill="hold"/>
                                        <p:tgtEl>
                                          <p:spTgt spid="739331">
                                            <p:txEl>
                                              <p:pRg st="4" end="4"/>
                                            </p:txEl>
                                          </p:spTgt>
                                        </p:tgtEl>
                                        <p:attrNameLst>
                                          <p:attrName>ppt_x</p:attrName>
                                        </p:attrNameLst>
                                      </p:cBhvr>
                                      <p:tavLst>
                                        <p:tav tm="0">
                                          <p:val>
                                            <p:strVal val="#ppt_x"/>
                                          </p:val>
                                        </p:tav>
                                        <p:tav tm="100000">
                                          <p:val>
                                            <p:strVal val="#ppt_x"/>
                                          </p:val>
                                        </p:tav>
                                      </p:tavLst>
                                    </p:anim>
                                    <p:anim calcmode="lin" valueType="num">
                                      <p:cBhvr>
                                        <p:cTn id="43" dur="898" decel="100000" fill="hold"/>
                                        <p:tgtEl>
                                          <p:spTgt spid="739331">
                                            <p:txEl>
                                              <p:pRg st="4" end="4"/>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898"/>
                                          </p:stCondLst>
                                        </p:cTn>
                                        <p:tgtEl>
                                          <p:spTgt spid="739331">
                                            <p:txEl>
                                              <p:pRg st="4" end="4"/>
                                            </p:txEl>
                                          </p:spTgt>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739331">
                                            <p:txEl>
                                              <p:pRg st="5" end="5"/>
                                            </p:txEl>
                                          </p:spTgt>
                                        </p:tgtEl>
                                        <p:attrNameLst>
                                          <p:attrName>style.visibility</p:attrName>
                                        </p:attrNameLst>
                                      </p:cBhvr>
                                      <p:to>
                                        <p:strVal val="visible"/>
                                      </p:to>
                                    </p:set>
                                    <p:animEffect transition="in" filter="fade">
                                      <p:cBhvr>
                                        <p:cTn id="47" dur="1000"/>
                                        <p:tgtEl>
                                          <p:spTgt spid="739331">
                                            <p:txEl>
                                              <p:pRg st="5" end="5"/>
                                            </p:txEl>
                                          </p:spTgt>
                                        </p:tgtEl>
                                      </p:cBhvr>
                                    </p:animEffect>
                                    <p:anim calcmode="lin" valueType="num">
                                      <p:cBhvr>
                                        <p:cTn id="48" dur="1000" fill="hold"/>
                                        <p:tgtEl>
                                          <p:spTgt spid="739331">
                                            <p:txEl>
                                              <p:pRg st="5" end="5"/>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739331">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739331">
                                            <p:txEl>
                                              <p:pRg st="5" end="5"/>
                                            </p:txEl>
                                          </p:spTgt>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739331">
                                            <p:txEl>
                                              <p:pRg st="6" end="6"/>
                                            </p:txEl>
                                          </p:spTgt>
                                        </p:tgtEl>
                                        <p:attrNameLst>
                                          <p:attrName>style.visibility</p:attrName>
                                        </p:attrNameLst>
                                      </p:cBhvr>
                                      <p:to>
                                        <p:strVal val="visible"/>
                                      </p:to>
                                    </p:set>
                                    <p:animEffect transition="in" filter="fade">
                                      <p:cBhvr>
                                        <p:cTn id="53" dur="1000"/>
                                        <p:tgtEl>
                                          <p:spTgt spid="739331">
                                            <p:txEl>
                                              <p:pRg st="6" end="6"/>
                                            </p:txEl>
                                          </p:spTgt>
                                        </p:tgtEl>
                                      </p:cBhvr>
                                    </p:animEffect>
                                    <p:anim calcmode="lin" valueType="num">
                                      <p:cBhvr>
                                        <p:cTn id="54" dur="1000" fill="hold"/>
                                        <p:tgtEl>
                                          <p:spTgt spid="739331">
                                            <p:txEl>
                                              <p:pRg st="6" end="6"/>
                                            </p:txEl>
                                          </p:spTgt>
                                        </p:tgtEl>
                                        <p:attrNameLst>
                                          <p:attrName>ppt_x</p:attrName>
                                        </p:attrNameLst>
                                      </p:cBhvr>
                                      <p:tavLst>
                                        <p:tav tm="0">
                                          <p:val>
                                            <p:strVal val="#ppt_x"/>
                                          </p:val>
                                        </p:tav>
                                        <p:tav tm="100000">
                                          <p:val>
                                            <p:strVal val="#ppt_x"/>
                                          </p:val>
                                        </p:tav>
                                      </p:tavLst>
                                    </p:anim>
                                    <p:anim calcmode="lin" valueType="num">
                                      <p:cBhvr>
                                        <p:cTn id="55" dur="898" decel="100000" fill="hold"/>
                                        <p:tgtEl>
                                          <p:spTgt spid="739331">
                                            <p:txEl>
                                              <p:pRg st="6" end="6"/>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898"/>
                                          </p:stCondLst>
                                        </p:cTn>
                                        <p:tgtEl>
                                          <p:spTgt spid="739331">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37" presetClass="entr" presetSubtype="0" fill="hold" grpId="0" nodeType="clickEffect">
                                  <p:stCondLst>
                                    <p:cond delay="0"/>
                                  </p:stCondLst>
                                  <p:childTnLst>
                                    <p:set>
                                      <p:cBhvr>
                                        <p:cTn id="60" dur="1" fill="hold">
                                          <p:stCondLst>
                                            <p:cond delay="0"/>
                                          </p:stCondLst>
                                        </p:cTn>
                                        <p:tgtEl>
                                          <p:spTgt spid="739331">
                                            <p:txEl>
                                              <p:pRg st="7" end="7"/>
                                            </p:txEl>
                                          </p:spTgt>
                                        </p:tgtEl>
                                        <p:attrNameLst>
                                          <p:attrName>style.visibility</p:attrName>
                                        </p:attrNameLst>
                                      </p:cBhvr>
                                      <p:to>
                                        <p:strVal val="visible"/>
                                      </p:to>
                                    </p:set>
                                    <p:animEffect transition="in" filter="fade">
                                      <p:cBhvr>
                                        <p:cTn id="61" dur="1000"/>
                                        <p:tgtEl>
                                          <p:spTgt spid="739331">
                                            <p:txEl>
                                              <p:pRg st="7" end="7"/>
                                            </p:txEl>
                                          </p:spTgt>
                                        </p:tgtEl>
                                      </p:cBhvr>
                                    </p:animEffect>
                                    <p:anim calcmode="lin" valueType="num">
                                      <p:cBhvr>
                                        <p:cTn id="62" dur="1000" fill="hold"/>
                                        <p:tgtEl>
                                          <p:spTgt spid="739331">
                                            <p:txEl>
                                              <p:pRg st="7" end="7"/>
                                            </p:txEl>
                                          </p:spTgt>
                                        </p:tgtEl>
                                        <p:attrNameLst>
                                          <p:attrName>ppt_x</p:attrName>
                                        </p:attrNameLst>
                                      </p:cBhvr>
                                      <p:tavLst>
                                        <p:tav tm="0">
                                          <p:val>
                                            <p:strVal val="#ppt_x"/>
                                          </p:val>
                                        </p:tav>
                                        <p:tav tm="100000">
                                          <p:val>
                                            <p:strVal val="#ppt_x"/>
                                          </p:val>
                                        </p:tav>
                                      </p:tavLst>
                                    </p:anim>
                                    <p:anim calcmode="lin" valueType="num">
                                      <p:cBhvr>
                                        <p:cTn id="63" dur="898" decel="100000" fill="hold"/>
                                        <p:tgtEl>
                                          <p:spTgt spid="739331">
                                            <p:txEl>
                                              <p:pRg st="7" end="7"/>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898"/>
                                          </p:stCondLst>
                                        </p:cTn>
                                        <p:tgtEl>
                                          <p:spTgt spid="739331">
                                            <p:txEl>
                                              <p:pRg st="7" end="7"/>
                                            </p:txEl>
                                          </p:spTgt>
                                        </p:tgtEl>
                                        <p:attrNameLst>
                                          <p:attrName>ppt_y</p:attrName>
                                        </p:attrNameLst>
                                      </p:cBhvr>
                                      <p:tavLst>
                                        <p:tav tm="0">
                                          <p:val>
                                            <p:strVal val="#ppt_y-.03"/>
                                          </p:val>
                                        </p:tav>
                                        <p:tav tm="100000">
                                          <p:val>
                                            <p:strVal val="#ppt_y"/>
                                          </p:val>
                                        </p:tav>
                                      </p:tavLst>
                                    </p:anim>
                                  </p:childTnLst>
                                </p:cTn>
                              </p:par>
                              <p:par>
                                <p:cTn id="65" presetID="37" presetClass="entr" presetSubtype="0" fill="hold" grpId="0" nodeType="withEffect">
                                  <p:stCondLst>
                                    <p:cond delay="0"/>
                                  </p:stCondLst>
                                  <p:childTnLst>
                                    <p:set>
                                      <p:cBhvr>
                                        <p:cTn id="66" dur="1" fill="hold">
                                          <p:stCondLst>
                                            <p:cond delay="0"/>
                                          </p:stCondLst>
                                        </p:cTn>
                                        <p:tgtEl>
                                          <p:spTgt spid="739331">
                                            <p:txEl>
                                              <p:pRg st="8" end="8"/>
                                            </p:txEl>
                                          </p:spTgt>
                                        </p:tgtEl>
                                        <p:attrNameLst>
                                          <p:attrName>style.visibility</p:attrName>
                                        </p:attrNameLst>
                                      </p:cBhvr>
                                      <p:to>
                                        <p:strVal val="visible"/>
                                      </p:to>
                                    </p:set>
                                    <p:animEffect transition="in" filter="fade">
                                      <p:cBhvr>
                                        <p:cTn id="67" dur="1000"/>
                                        <p:tgtEl>
                                          <p:spTgt spid="739331">
                                            <p:txEl>
                                              <p:pRg st="8" end="8"/>
                                            </p:txEl>
                                          </p:spTgt>
                                        </p:tgtEl>
                                      </p:cBhvr>
                                    </p:animEffect>
                                    <p:anim calcmode="lin" valueType="num">
                                      <p:cBhvr>
                                        <p:cTn id="68" dur="1000" fill="hold"/>
                                        <p:tgtEl>
                                          <p:spTgt spid="739331">
                                            <p:txEl>
                                              <p:pRg st="8" end="8"/>
                                            </p:txEl>
                                          </p:spTgt>
                                        </p:tgtEl>
                                        <p:attrNameLst>
                                          <p:attrName>ppt_x</p:attrName>
                                        </p:attrNameLst>
                                      </p:cBhvr>
                                      <p:tavLst>
                                        <p:tav tm="0">
                                          <p:val>
                                            <p:strVal val="#ppt_x"/>
                                          </p:val>
                                        </p:tav>
                                        <p:tav tm="100000">
                                          <p:val>
                                            <p:strVal val="#ppt_x"/>
                                          </p:val>
                                        </p:tav>
                                      </p:tavLst>
                                    </p:anim>
                                    <p:anim calcmode="lin" valueType="num">
                                      <p:cBhvr>
                                        <p:cTn id="69" dur="898" decel="100000" fill="hold"/>
                                        <p:tgtEl>
                                          <p:spTgt spid="739331">
                                            <p:txEl>
                                              <p:pRg st="8" end="8"/>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898"/>
                                          </p:stCondLst>
                                        </p:cTn>
                                        <p:tgtEl>
                                          <p:spTgt spid="739331">
                                            <p:txEl>
                                              <p:pRg st="8" end="8"/>
                                            </p:txEl>
                                          </p:spTgt>
                                        </p:tgtEl>
                                        <p:attrNameLst>
                                          <p:attrName>ppt_y</p:attrName>
                                        </p:attrNameLst>
                                      </p:cBhvr>
                                      <p:tavLst>
                                        <p:tav tm="0">
                                          <p:val>
                                            <p:strVal val="#ppt_y-.03"/>
                                          </p:val>
                                        </p:tav>
                                        <p:tav tm="100000">
                                          <p:val>
                                            <p:strVal val="#ppt_y"/>
                                          </p:val>
                                        </p:tav>
                                      </p:tavLst>
                                    </p:anim>
                                  </p:childTnLst>
                                </p:cTn>
                              </p:par>
                              <p:par>
                                <p:cTn id="71" presetID="37" presetClass="entr" presetSubtype="0" fill="hold" grpId="0" nodeType="withEffect">
                                  <p:stCondLst>
                                    <p:cond delay="0"/>
                                  </p:stCondLst>
                                  <p:childTnLst>
                                    <p:set>
                                      <p:cBhvr>
                                        <p:cTn id="72" dur="1" fill="hold">
                                          <p:stCondLst>
                                            <p:cond delay="0"/>
                                          </p:stCondLst>
                                        </p:cTn>
                                        <p:tgtEl>
                                          <p:spTgt spid="739331">
                                            <p:txEl>
                                              <p:pRg st="9" end="9"/>
                                            </p:txEl>
                                          </p:spTgt>
                                        </p:tgtEl>
                                        <p:attrNameLst>
                                          <p:attrName>style.visibility</p:attrName>
                                        </p:attrNameLst>
                                      </p:cBhvr>
                                      <p:to>
                                        <p:strVal val="visible"/>
                                      </p:to>
                                    </p:set>
                                    <p:animEffect transition="in" filter="fade">
                                      <p:cBhvr>
                                        <p:cTn id="73" dur="1000"/>
                                        <p:tgtEl>
                                          <p:spTgt spid="739331">
                                            <p:txEl>
                                              <p:pRg st="9" end="9"/>
                                            </p:txEl>
                                          </p:spTgt>
                                        </p:tgtEl>
                                      </p:cBhvr>
                                    </p:animEffect>
                                    <p:anim calcmode="lin" valueType="num">
                                      <p:cBhvr>
                                        <p:cTn id="74" dur="1000" fill="hold"/>
                                        <p:tgtEl>
                                          <p:spTgt spid="739331">
                                            <p:txEl>
                                              <p:pRg st="9" end="9"/>
                                            </p:txEl>
                                          </p:spTgt>
                                        </p:tgtEl>
                                        <p:attrNameLst>
                                          <p:attrName>ppt_x</p:attrName>
                                        </p:attrNameLst>
                                      </p:cBhvr>
                                      <p:tavLst>
                                        <p:tav tm="0">
                                          <p:val>
                                            <p:strVal val="#ppt_x"/>
                                          </p:val>
                                        </p:tav>
                                        <p:tav tm="100000">
                                          <p:val>
                                            <p:strVal val="#ppt_x"/>
                                          </p:val>
                                        </p:tav>
                                      </p:tavLst>
                                    </p:anim>
                                    <p:anim calcmode="lin" valueType="num">
                                      <p:cBhvr>
                                        <p:cTn id="75" dur="898" decel="100000" fill="hold"/>
                                        <p:tgtEl>
                                          <p:spTgt spid="739331">
                                            <p:txEl>
                                              <p:pRg st="9" end="9"/>
                                            </p:txEl>
                                          </p:spTgt>
                                        </p:tgtEl>
                                        <p:attrNameLst>
                                          <p:attrName>ppt_y</p:attrName>
                                        </p:attrNameLst>
                                      </p:cBhvr>
                                      <p:tavLst>
                                        <p:tav tm="0">
                                          <p:val>
                                            <p:strVal val="#ppt_y+1"/>
                                          </p:val>
                                        </p:tav>
                                        <p:tav tm="100000">
                                          <p:val>
                                            <p:strVal val="#ppt_y-.03"/>
                                          </p:val>
                                        </p:tav>
                                      </p:tavLst>
                                    </p:anim>
                                    <p:anim calcmode="lin" valueType="num">
                                      <p:cBhvr>
                                        <p:cTn id="76" dur="100" accel="100000" fill="hold">
                                          <p:stCondLst>
                                            <p:cond delay="898"/>
                                          </p:stCondLst>
                                        </p:cTn>
                                        <p:tgtEl>
                                          <p:spTgt spid="739331">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0" grpId="0"/>
      <p:bldP spid="73933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pPr eaLnBrk="1" hangingPunct="1"/>
            <a:r>
              <a:rPr lang="en-US" sz="4000" smtClean="0"/>
              <a:t>Traditional Logistics Functions</a:t>
            </a:r>
          </a:p>
        </p:txBody>
      </p:sp>
      <p:sp>
        <p:nvSpPr>
          <p:cNvPr id="739331" name="Rectangle 3"/>
          <p:cNvSpPr>
            <a:spLocks noGrp="1" noChangeArrowheads="1"/>
          </p:cNvSpPr>
          <p:nvPr>
            <p:ph idx="1"/>
          </p:nvPr>
        </p:nvSpPr>
        <p:spPr>
          <a:xfrm>
            <a:off x="228600" y="1676400"/>
            <a:ext cx="8686800" cy="4419600"/>
          </a:xfrm>
        </p:spPr>
        <p:txBody>
          <a:bodyPr/>
          <a:lstStyle/>
          <a:p>
            <a:pPr eaLnBrk="1" hangingPunct="1">
              <a:lnSpc>
                <a:spcPct val="90000"/>
              </a:lnSpc>
            </a:pPr>
            <a:r>
              <a:rPr lang="en-US" sz="2800" smtClean="0"/>
              <a:t>Purchasing / Procurement</a:t>
            </a:r>
          </a:p>
          <a:p>
            <a:pPr eaLnBrk="1" hangingPunct="1">
              <a:lnSpc>
                <a:spcPct val="90000"/>
              </a:lnSpc>
            </a:pPr>
            <a:r>
              <a:rPr lang="en-US" sz="2800" smtClean="0"/>
              <a:t>Inventory Control</a:t>
            </a:r>
          </a:p>
          <a:p>
            <a:pPr eaLnBrk="1" hangingPunct="1">
              <a:lnSpc>
                <a:spcPct val="90000"/>
              </a:lnSpc>
            </a:pPr>
            <a:r>
              <a:rPr lang="en-US" sz="2800" smtClean="0"/>
              <a:t>Warehousing</a:t>
            </a:r>
          </a:p>
          <a:p>
            <a:pPr eaLnBrk="1" hangingPunct="1">
              <a:lnSpc>
                <a:spcPct val="90000"/>
              </a:lnSpc>
            </a:pPr>
            <a:r>
              <a:rPr lang="en-US" sz="2800" smtClean="0"/>
              <a:t>Materials Handling</a:t>
            </a:r>
          </a:p>
          <a:p>
            <a:pPr eaLnBrk="1" hangingPunct="1">
              <a:lnSpc>
                <a:spcPct val="90000"/>
              </a:lnSpc>
            </a:pPr>
            <a:r>
              <a:rPr lang="en-US" sz="2800" smtClean="0"/>
              <a:t>Order Processing</a:t>
            </a:r>
          </a:p>
          <a:p>
            <a:pPr eaLnBrk="1" hangingPunct="1">
              <a:lnSpc>
                <a:spcPct val="90000"/>
              </a:lnSpc>
            </a:pPr>
            <a:r>
              <a:rPr lang="en-US" sz="2800" smtClean="0"/>
              <a:t>Transportation</a:t>
            </a:r>
          </a:p>
          <a:p>
            <a:pPr eaLnBrk="1" hangingPunct="1">
              <a:lnSpc>
                <a:spcPct val="90000"/>
              </a:lnSpc>
            </a:pPr>
            <a:r>
              <a:rPr lang="en-US" sz="2800" smtClean="0"/>
              <a:t>Customer Service </a:t>
            </a:r>
          </a:p>
          <a:p>
            <a:pPr eaLnBrk="1" hangingPunct="1">
              <a:lnSpc>
                <a:spcPct val="90000"/>
              </a:lnSpc>
            </a:pPr>
            <a:r>
              <a:rPr lang="en-US" sz="2800" smtClean="0"/>
              <a:t>Facility Location / Network Design</a:t>
            </a:r>
            <a:endParaRPr lang="en-US" sz="2400" smtClean="0"/>
          </a:p>
        </p:txBody>
      </p:sp>
      <p:sp>
        <p:nvSpPr>
          <p:cNvPr id="9220" name="Footer Placeholder 4"/>
          <p:cNvSpPr>
            <a:spLocks noGrp="1"/>
          </p:cNvSpPr>
          <p:nvPr>
            <p:ph type="ftr" sz="quarter" idx="10"/>
          </p:nvPr>
        </p:nvSpPr>
        <p:spPr/>
        <p:txBody>
          <a:bodyPr/>
          <a:lstStyle/>
          <a:p>
            <a:pPr>
              <a:defRPr/>
            </a:pPr>
            <a:r>
              <a:rPr lang="en-US" smtClean="0"/>
              <a:t>© 2008 Prentice Hall</a:t>
            </a:r>
          </a:p>
        </p:txBody>
      </p:sp>
      <p:sp>
        <p:nvSpPr>
          <p:cNvPr id="9221" name="Slide Number Placeholder 5"/>
          <p:cNvSpPr>
            <a:spLocks noGrp="1"/>
          </p:cNvSpPr>
          <p:nvPr>
            <p:ph type="sldNum" sz="quarter" idx="11"/>
          </p:nvPr>
        </p:nvSpPr>
        <p:spPr/>
        <p:txBody>
          <a:bodyPr/>
          <a:lstStyle/>
          <a:p>
            <a:pPr>
              <a:defRPr/>
            </a:pPr>
            <a:r>
              <a:rPr lang="en-US" smtClean="0"/>
              <a:t>1-</a:t>
            </a:r>
            <a:fld id="{50FD3692-4D67-4B46-9D60-0B0154DD2F41}" type="slidenum">
              <a:rPr lang="en-US" smtClean="0"/>
              <a:pPr>
                <a:defRPr/>
              </a:pPr>
              <a:t>16</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39330"/>
                                        </p:tgtEl>
                                        <p:attrNameLst>
                                          <p:attrName>style.visibility</p:attrName>
                                        </p:attrNameLst>
                                      </p:cBhvr>
                                      <p:to>
                                        <p:strVal val="visible"/>
                                      </p:to>
                                    </p:set>
                                    <p:animEffect transition="in" filter="fade">
                                      <p:cBhvr>
                                        <p:cTn id="7" dur="1000"/>
                                        <p:tgtEl>
                                          <p:spTgt spid="739330"/>
                                        </p:tgtEl>
                                      </p:cBhvr>
                                    </p:animEffect>
                                    <p:anim calcmode="lin" valueType="num">
                                      <p:cBhvr>
                                        <p:cTn id="8" dur="1000" fill="hold"/>
                                        <p:tgtEl>
                                          <p:spTgt spid="739330"/>
                                        </p:tgtEl>
                                        <p:attrNameLst>
                                          <p:attrName>ppt_x</p:attrName>
                                        </p:attrNameLst>
                                      </p:cBhvr>
                                      <p:tavLst>
                                        <p:tav tm="0">
                                          <p:val>
                                            <p:strVal val="#ppt_x"/>
                                          </p:val>
                                        </p:tav>
                                        <p:tav tm="100000">
                                          <p:val>
                                            <p:strVal val="#ppt_x"/>
                                          </p:val>
                                        </p:tav>
                                      </p:tavLst>
                                    </p:anim>
                                    <p:anim calcmode="lin" valueType="num">
                                      <p:cBhvr>
                                        <p:cTn id="9" dur="898" decel="100000" fill="hold"/>
                                        <p:tgtEl>
                                          <p:spTgt spid="7393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3933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39331">
                                            <p:txEl>
                                              <p:pRg st="0" end="0"/>
                                            </p:txEl>
                                          </p:spTgt>
                                        </p:tgtEl>
                                        <p:attrNameLst>
                                          <p:attrName>style.visibility</p:attrName>
                                        </p:attrNameLst>
                                      </p:cBhvr>
                                      <p:to>
                                        <p:strVal val="visible"/>
                                      </p:to>
                                    </p:set>
                                    <p:animEffect transition="in" filter="fade">
                                      <p:cBhvr>
                                        <p:cTn id="15" dur="1000"/>
                                        <p:tgtEl>
                                          <p:spTgt spid="739331">
                                            <p:txEl>
                                              <p:pRg st="0" end="0"/>
                                            </p:txEl>
                                          </p:spTgt>
                                        </p:tgtEl>
                                      </p:cBhvr>
                                    </p:animEffect>
                                    <p:anim calcmode="lin" valueType="num">
                                      <p:cBhvr>
                                        <p:cTn id="16" dur="1000" fill="hold"/>
                                        <p:tgtEl>
                                          <p:spTgt spid="73933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3933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3933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39331">
                                            <p:txEl>
                                              <p:pRg st="1" end="1"/>
                                            </p:txEl>
                                          </p:spTgt>
                                        </p:tgtEl>
                                        <p:attrNameLst>
                                          <p:attrName>style.visibility</p:attrName>
                                        </p:attrNameLst>
                                      </p:cBhvr>
                                      <p:to>
                                        <p:strVal val="visible"/>
                                      </p:to>
                                    </p:set>
                                    <p:animEffect transition="in" filter="fade">
                                      <p:cBhvr>
                                        <p:cTn id="23" dur="1000"/>
                                        <p:tgtEl>
                                          <p:spTgt spid="739331">
                                            <p:txEl>
                                              <p:pRg st="1" end="1"/>
                                            </p:txEl>
                                          </p:spTgt>
                                        </p:tgtEl>
                                      </p:cBhvr>
                                    </p:animEffect>
                                    <p:anim calcmode="lin" valueType="num">
                                      <p:cBhvr>
                                        <p:cTn id="24" dur="1000" fill="hold"/>
                                        <p:tgtEl>
                                          <p:spTgt spid="73933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73933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73933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39331">
                                            <p:txEl>
                                              <p:pRg st="2" end="2"/>
                                            </p:txEl>
                                          </p:spTgt>
                                        </p:tgtEl>
                                        <p:attrNameLst>
                                          <p:attrName>style.visibility</p:attrName>
                                        </p:attrNameLst>
                                      </p:cBhvr>
                                      <p:to>
                                        <p:strVal val="visible"/>
                                      </p:to>
                                    </p:set>
                                    <p:animEffect transition="in" filter="fade">
                                      <p:cBhvr>
                                        <p:cTn id="31" dur="1000"/>
                                        <p:tgtEl>
                                          <p:spTgt spid="739331">
                                            <p:txEl>
                                              <p:pRg st="2" end="2"/>
                                            </p:txEl>
                                          </p:spTgt>
                                        </p:tgtEl>
                                      </p:cBhvr>
                                    </p:animEffect>
                                    <p:anim calcmode="lin" valueType="num">
                                      <p:cBhvr>
                                        <p:cTn id="32" dur="1000" fill="hold"/>
                                        <p:tgtEl>
                                          <p:spTgt spid="73933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73933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73933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739331">
                                            <p:txEl>
                                              <p:pRg st="3" end="3"/>
                                            </p:txEl>
                                          </p:spTgt>
                                        </p:tgtEl>
                                        <p:attrNameLst>
                                          <p:attrName>style.visibility</p:attrName>
                                        </p:attrNameLst>
                                      </p:cBhvr>
                                      <p:to>
                                        <p:strVal val="visible"/>
                                      </p:to>
                                    </p:set>
                                    <p:animEffect transition="in" filter="fade">
                                      <p:cBhvr>
                                        <p:cTn id="39" dur="1000"/>
                                        <p:tgtEl>
                                          <p:spTgt spid="739331">
                                            <p:txEl>
                                              <p:pRg st="3" end="3"/>
                                            </p:txEl>
                                          </p:spTgt>
                                        </p:tgtEl>
                                      </p:cBhvr>
                                    </p:animEffect>
                                    <p:anim calcmode="lin" valueType="num">
                                      <p:cBhvr>
                                        <p:cTn id="40" dur="1000" fill="hold"/>
                                        <p:tgtEl>
                                          <p:spTgt spid="739331">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739331">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73933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739331">
                                            <p:txEl>
                                              <p:pRg st="4" end="4"/>
                                            </p:txEl>
                                          </p:spTgt>
                                        </p:tgtEl>
                                        <p:attrNameLst>
                                          <p:attrName>style.visibility</p:attrName>
                                        </p:attrNameLst>
                                      </p:cBhvr>
                                      <p:to>
                                        <p:strVal val="visible"/>
                                      </p:to>
                                    </p:set>
                                    <p:animEffect transition="in" filter="fade">
                                      <p:cBhvr>
                                        <p:cTn id="47" dur="1000"/>
                                        <p:tgtEl>
                                          <p:spTgt spid="739331">
                                            <p:txEl>
                                              <p:pRg st="4" end="4"/>
                                            </p:txEl>
                                          </p:spTgt>
                                        </p:tgtEl>
                                      </p:cBhvr>
                                    </p:animEffect>
                                    <p:anim calcmode="lin" valueType="num">
                                      <p:cBhvr>
                                        <p:cTn id="48" dur="1000" fill="hold"/>
                                        <p:tgtEl>
                                          <p:spTgt spid="739331">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739331">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739331">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739331">
                                            <p:txEl>
                                              <p:pRg st="5" end="5"/>
                                            </p:txEl>
                                          </p:spTgt>
                                        </p:tgtEl>
                                        <p:attrNameLst>
                                          <p:attrName>style.visibility</p:attrName>
                                        </p:attrNameLst>
                                      </p:cBhvr>
                                      <p:to>
                                        <p:strVal val="visible"/>
                                      </p:to>
                                    </p:set>
                                    <p:animEffect transition="in" filter="fade">
                                      <p:cBhvr>
                                        <p:cTn id="55" dur="1000"/>
                                        <p:tgtEl>
                                          <p:spTgt spid="739331">
                                            <p:txEl>
                                              <p:pRg st="5" end="5"/>
                                            </p:txEl>
                                          </p:spTgt>
                                        </p:tgtEl>
                                      </p:cBhvr>
                                    </p:animEffect>
                                    <p:anim calcmode="lin" valueType="num">
                                      <p:cBhvr>
                                        <p:cTn id="56" dur="1000" fill="hold"/>
                                        <p:tgtEl>
                                          <p:spTgt spid="739331">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739331">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739331">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739331">
                                            <p:txEl>
                                              <p:pRg st="6" end="6"/>
                                            </p:txEl>
                                          </p:spTgt>
                                        </p:tgtEl>
                                        <p:attrNameLst>
                                          <p:attrName>style.visibility</p:attrName>
                                        </p:attrNameLst>
                                      </p:cBhvr>
                                      <p:to>
                                        <p:strVal val="visible"/>
                                      </p:to>
                                    </p:set>
                                    <p:animEffect transition="in" filter="fade">
                                      <p:cBhvr>
                                        <p:cTn id="63" dur="1000"/>
                                        <p:tgtEl>
                                          <p:spTgt spid="739331">
                                            <p:txEl>
                                              <p:pRg st="6" end="6"/>
                                            </p:txEl>
                                          </p:spTgt>
                                        </p:tgtEl>
                                      </p:cBhvr>
                                    </p:animEffect>
                                    <p:anim calcmode="lin" valueType="num">
                                      <p:cBhvr>
                                        <p:cTn id="64" dur="1000" fill="hold"/>
                                        <p:tgtEl>
                                          <p:spTgt spid="739331">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739331">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739331">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739331">
                                            <p:txEl>
                                              <p:pRg st="7" end="7"/>
                                            </p:txEl>
                                          </p:spTgt>
                                        </p:tgtEl>
                                        <p:attrNameLst>
                                          <p:attrName>style.visibility</p:attrName>
                                        </p:attrNameLst>
                                      </p:cBhvr>
                                      <p:to>
                                        <p:strVal val="visible"/>
                                      </p:to>
                                    </p:set>
                                    <p:animEffect transition="in" filter="fade">
                                      <p:cBhvr>
                                        <p:cTn id="71" dur="1000"/>
                                        <p:tgtEl>
                                          <p:spTgt spid="739331">
                                            <p:txEl>
                                              <p:pRg st="7" end="7"/>
                                            </p:txEl>
                                          </p:spTgt>
                                        </p:tgtEl>
                                      </p:cBhvr>
                                    </p:animEffect>
                                    <p:anim calcmode="lin" valueType="num">
                                      <p:cBhvr>
                                        <p:cTn id="72" dur="1000" fill="hold"/>
                                        <p:tgtEl>
                                          <p:spTgt spid="739331">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739331">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739331">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0" grpId="0"/>
      <p:bldP spid="73933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pPr eaLnBrk="1" hangingPunct="1"/>
            <a:r>
              <a:rPr lang="en-US" sz="4000" smtClean="0"/>
              <a:t>Traditional Logistics Management</a:t>
            </a:r>
          </a:p>
        </p:txBody>
      </p:sp>
      <p:sp>
        <p:nvSpPr>
          <p:cNvPr id="739331" name="Rectangle 3"/>
          <p:cNvSpPr>
            <a:spLocks noGrp="1" noChangeArrowheads="1"/>
          </p:cNvSpPr>
          <p:nvPr>
            <p:ph idx="1"/>
          </p:nvPr>
        </p:nvSpPr>
        <p:spPr>
          <a:xfrm>
            <a:off x="228600" y="1600200"/>
            <a:ext cx="8686800" cy="914400"/>
          </a:xfrm>
        </p:spPr>
        <p:txBody>
          <a:bodyPr/>
          <a:lstStyle/>
          <a:p>
            <a:pPr eaLnBrk="1" hangingPunct="1">
              <a:lnSpc>
                <a:spcPct val="90000"/>
              </a:lnSpc>
            </a:pPr>
            <a:r>
              <a:rPr lang="en-US" sz="2800" smtClean="0"/>
              <a:t>Typical silo approach –each department operates in isolation</a:t>
            </a:r>
          </a:p>
        </p:txBody>
      </p:sp>
      <p:sp>
        <p:nvSpPr>
          <p:cNvPr id="9220" name="Footer Placeholder 4"/>
          <p:cNvSpPr>
            <a:spLocks noGrp="1"/>
          </p:cNvSpPr>
          <p:nvPr>
            <p:ph type="ftr" sz="quarter" idx="10"/>
          </p:nvPr>
        </p:nvSpPr>
        <p:spPr/>
        <p:txBody>
          <a:bodyPr/>
          <a:lstStyle/>
          <a:p>
            <a:pPr>
              <a:defRPr/>
            </a:pPr>
            <a:r>
              <a:rPr lang="en-US" smtClean="0"/>
              <a:t>© 2008 Prentice Hall</a:t>
            </a:r>
          </a:p>
        </p:txBody>
      </p:sp>
      <p:sp>
        <p:nvSpPr>
          <p:cNvPr id="9221" name="Slide Number Placeholder 5"/>
          <p:cNvSpPr>
            <a:spLocks noGrp="1"/>
          </p:cNvSpPr>
          <p:nvPr>
            <p:ph type="sldNum" sz="quarter" idx="11"/>
          </p:nvPr>
        </p:nvSpPr>
        <p:spPr/>
        <p:txBody>
          <a:bodyPr/>
          <a:lstStyle/>
          <a:p>
            <a:pPr>
              <a:defRPr/>
            </a:pPr>
            <a:r>
              <a:rPr lang="en-US" smtClean="0"/>
              <a:t>1-</a:t>
            </a:r>
            <a:fld id="{F4C0021B-A505-4ECC-9217-476170AEB81D}" type="slidenum">
              <a:rPr lang="en-US" smtClean="0"/>
              <a:pPr>
                <a:defRPr/>
              </a:pPr>
              <a:t>17</a:t>
            </a:fld>
            <a:endParaRPr lang="en-US" smtClean="0"/>
          </a:p>
        </p:txBody>
      </p:sp>
      <p:graphicFrame>
        <p:nvGraphicFramePr>
          <p:cNvPr id="6" name="Diagram 5"/>
          <p:cNvGraphicFramePr/>
          <p:nvPr/>
        </p:nvGraphicFramePr>
        <p:xfrm>
          <a:off x="1295400" y="1524000"/>
          <a:ext cx="6934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3"/>
          <p:cNvSpPr txBox="1">
            <a:spLocks noChangeArrowheads="1"/>
          </p:cNvSpPr>
          <p:nvPr/>
        </p:nvSpPr>
        <p:spPr bwMode="auto">
          <a:xfrm>
            <a:off x="152400" y="5181600"/>
            <a:ext cx="8686800" cy="914400"/>
          </a:xfrm>
          <a:prstGeom prst="rect">
            <a:avLst/>
          </a:prstGeom>
          <a:noFill/>
          <a:ln w="9525">
            <a:noFill/>
            <a:miter lim="800000"/>
            <a:headEnd/>
            <a:tailEnd/>
          </a:ln>
        </p:spPr>
        <p:txBody>
          <a:bodyPr/>
          <a:lstStyle/>
          <a:p>
            <a:pPr marL="342900" indent="-342900">
              <a:lnSpc>
                <a:spcPct val="90000"/>
              </a:lnSpc>
              <a:spcBef>
                <a:spcPct val="20000"/>
              </a:spcBef>
              <a:buFontTx/>
              <a:buChar char="•"/>
              <a:defRPr/>
            </a:pPr>
            <a:r>
              <a:rPr lang="en-US" sz="2800" kern="0" dirty="0">
                <a:solidFill>
                  <a:srgbClr val="02027A"/>
                </a:solidFill>
                <a:latin typeface="+mn-lt"/>
                <a:cs typeface="+mn-cs"/>
              </a:rPr>
              <a:t>Trade-off inventory versus information, because inventory is expensive, and information is cheap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39330"/>
                                        </p:tgtEl>
                                        <p:attrNameLst>
                                          <p:attrName>style.visibility</p:attrName>
                                        </p:attrNameLst>
                                      </p:cBhvr>
                                      <p:to>
                                        <p:strVal val="visible"/>
                                      </p:to>
                                    </p:set>
                                    <p:animEffect transition="in" filter="fade">
                                      <p:cBhvr>
                                        <p:cTn id="7" dur="1000"/>
                                        <p:tgtEl>
                                          <p:spTgt spid="739330"/>
                                        </p:tgtEl>
                                      </p:cBhvr>
                                    </p:animEffect>
                                    <p:anim calcmode="lin" valueType="num">
                                      <p:cBhvr>
                                        <p:cTn id="8" dur="1000" fill="hold"/>
                                        <p:tgtEl>
                                          <p:spTgt spid="739330"/>
                                        </p:tgtEl>
                                        <p:attrNameLst>
                                          <p:attrName>ppt_x</p:attrName>
                                        </p:attrNameLst>
                                      </p:cBhvr>
                                      <p:tavLst>
                                        <p:tav tm="0">
                                          <p:val>
                                            <p:strVal val="#ppt_x"/>
                                          </p:val>
                                        </p:tav>
                                        <p:tav tm="100000">
                                          <p:val>
                                            <p:strVal val="#ppt_x"/>
                                          </p:val>
                                        </p:tav>
                                      </p:tavLst>
                                    </p:anim>
                                    <p:anim calcmode="lin" valueType="num">
                                      <p:cBhvr>
                                        <p:cTn id="9" dur="898" decel="100000" fill="hold"/>
                                        <p:tgtEl>
                                          <p:spTgt spid="7393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3933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39331">
                                            <p:txEl>
                                              <p:pRg st="0" end="0"/>
                                            </p:txEl>
                                          </p:spTgt>
                                        </p:tgtEl>
                                        <p:attrNameLst>
                                          <p:attrName>style.visibility</p:attrName>
                                        </p:attrNameLst>
                                      </p:cBhvr>
                                      <p:to>
                                        <p:strVal val="visible"/>
                                      </p:to>
                                    </p:set>
                                    <p:animEffect transition="in" filter="fade">
                                      <p:cBhvr>
                                        <p:cTn id="15" dur="1000"/>
                                        <p:tgtEl>
                                          <p:spTgt spid="739331">
                                            <p:txEl>
                                              <p:pRg st="0" end="0"/>
                                            </p:txEl>
                                          </p:spTgt>
                                        </p:tgtEl>
                                      </p:cBhvr>
                                    </p:animEffect>
                                    <p:anim calcmode="lin" valueType="num">
                                      <p:cBhvr>
                                        <p:cTn id="16" dur="1000" fill="hold"/>
                                        <p:tgtEl>
                                          <p:spTgt spid="73933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3933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3933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fade">
                                      <p:cBhvr>
                                        <p:cTn id="23" dur="1000"/>
                                        <p:tgtEl>
                                          <p:spTgt spid="7">
                                            <p:txEl>
                                              <p:pRg st="0" end="0"/>
                                            </p:txEl>
                                          </p:spTgt>
                                        </p:tgtEl>
                                      </p:cBhvr>
                                    </p:animEffect>
                                    <p:anim calcmode="lin" valueType="num">
                                      <p:cBhvr>
                                        <p:cTn id="24"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7">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0" grpId="0"/>
      <p:bldP spid="739331" grpId="0" build="p"/>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pPr eaLnBrk="1" hangingPunct="1"/>
            <a:r>
              <a:rPr lang="en-US" sz="4000" smtClean="0"/>
              <a:t>Integrated Logistics Management</a:t>
            </a:r>
          </a:p>
        </p:txBody>
      </p:sp>
      <p:sp>
        <p:nvSpPr>
          <p:cNvPr id="9220" name="Footer Placeholder 4"/>
          <p:cNvSpPr>
            <a:spLocks noGrp="1"/>
          </p:cNvSpPr>
          <p:nvPr>
            <p:ph type="ftr" sz="quarter" idx="10"/>
          </p:nvPr>
        </p:nvSpPr>
        <p:spPr/>
        <p:txBody>
          <a:bodyPr/>
          <a:lstStyle/>
          <a:p>
            <a:pPr>
              <a:defRPr/>
            </a:pPr>
            <a:r>
              <a:rPr lang="en-US" smtClean="0"/>
              <a:t>© 2008 Prentice Hall</a:t>
            </a:r>
          </a:p>
        </p:txBody>
      </p:sp>
      <p:sp>
        <p:nvSpPr>
          <p:cNvPr id="9221" name="Slide Number Placeholder 5"/>
          <p:cNvSpPr>
            <a:spLocks noGrp="1"/>
          </p:cNvSpPr>
          <p:nvPr>
            <p:ph type="sldNum" sz="quarter" idx="11"/>
          </p:nvPr>
        </p:nvSpPr>
        <p:spPr/>
        <p:txBody>
          <a:bodyPr/>
          <a:lstStyle/>
          <a:p>
            <a:pPr>
              <a:defRPr/>
            </a:pPr>
            <a:r>
              <a:rPr lang="en-US" smtClean="0"/>
              <a:t>1-</a:t>
            </a:r>
            <a:fld id="{48B94E0F-545F-458C-871E-2F9261942A91}" type="slidenum">
              <a:rPr lang="en-US" smtClean="0"/>
              <a:pPr>
                <a:defRPr/>
              </a:pPr>
              <a:t>18</a:t>
            </a:fld>
            <a:endParaRPr lang="en-US" smtClean="0"/>
          </a:p>
        </p:txBody>
      </p:sp>
      <p:graphicFrame>
        <p:nvGraphicFramePr>
          <p:cNvPr id="6" name="Diagram 5"/>
          <p:cNvGraphicFramePr/>
          <p:nvPr/>
        </p:nvGraphicFramePr>
        <p:xfrm>
          <a:off x="838200" y="2743200"/>
          <a:ext cx="7467600" cy="205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62" name="Right Arrow 8"/>
          <p:cNvSpPr>
            <a:spLocks noChangeArrowheads="1"/>
          </p:cNvSpPr>
          <p:nvPr/>
        </p:nvSpPr>
        <p:spPr bwMode="auto">
          <a:xfrm>
            <a:off x="2590800" y="2057400"/>
            <a:ext cx="685800" cy="533400"/>
          </a:xfrm>
          <a:prstGeom prst="rightArrow">
            <a:avLst>
              <a:gd name="adj1" fmla="val 50000"/>
              <a:gd name="adj2" fmla="val 50000"/>
            </a:avLst>
          </a:prstGeom>
          <a:solidFill>
            <a:schemeClr val="accent2"/>
          </a:solidFill>
          <a:ln w="12700" algn="ctr">
            <a:solidFill>
              <a:schemeClr val="tx1"/>
            </a:solidFill>
            <a:round/>
            <a:headEnd/>
            <a:tailEnd/>
          </a:ln>
        </p:spPr>
        <p:txBody>
          <a:bodyPr wrap="none" lIns="90488" tIns="44450" rIns="90488" bIns="44450" anchor="ctr"/>
          <a:lstStyle/>
          <a:p>
            <a:pPr algn="ctr" eaLnBrk="0" hangingPunct="0"/>
            <a:endParaRPr lang="en-US" sz="2000">
              <a:solidFill>
                <a:srgbClr val="CC0000"/>
              </a:solidFill>
              <a:latin typeface="Arial" pitchFamily="34" charset="0"/>
            </a:endParaRPr>
          </a:p>
        </p:txBody>
      </p:sp>
      <p:sp>
        <p:nvSpPr>
          <p:cNvPr id="19463" name="Right Arrow 9"/>
          <p:cNvSpPr>
            <a:spLocks noChangeArrowheads="1"/>
          </p:cNvSpPr>
          <p:nvPr/>
        </p:nvSpPr>
        <p:spPr bwMode="auto">
          <a:xfrm>
            <a:off x="5334000" y="1981200"/>
            <a:ext cx="685800" cy="533400"/>
          </a:xfrm>
          <a:prstGeom prst="rightArrow">
            <a:avLst>
              <a:gd name="adj1" fmla="val 50000"/>
              <a:gd name="adj2" fmla="val 50000"/>
            </a:avLst>
          </a:prstGeom>
          <a:solidFill>
            <a:schemeClr val="accent2"/>
          </a:solidFill>
          <a:ln w="12700" algn="ctr">
            <a:solidFill>
              <a:schemeClr val="tx1"/>
            </a:solidFill>
            <a:round/>
            <a:headEnd/>
            <a:tailEnd/>
          </a:ln>
        </p:spPr>
        <p:txBody>
          <a:bodyPr wrap="none" lIns="90488" tIns="44450" rIns="90488" bIns="44450" anchor="ctr"/>
          <a:lstStyle/>
          <a:p>
            <a:pPr algn="ctr" eaLnBrk="0" hangingPunct="0"/>
            <a:endParaRPr lang="en-US" sz="2000">
              <a:solidFill>
                <a:srgbClr val="CC0000"/>
              </a:solidFill>
              <a:latin typeface="Arial" pitchFamily="34" charset="0"/>
            </a:endParaRPr>
          </a:p>
        </p:txBody>
      </p:sp>
      <p:sp>
        <p:nvSpPr>
          <p:cNvPr id="19464" name="Left Arrow 10"/>
          <p:cNvSpPr>
            <a:spLocks noChangeArrowheads="1"/>
          </p:cNvSpPr>
          <p:nvPr/>
        </p:nvSpPr>
        <p:spPr bwMode="auto">
          <a:xfrm>
            <a:off x="2743200" y="5029200"/>
            <a:ext cx="685800" cy="533400"/>
          </a:xfrm>
          <a:prstGeom prst="leftArrow">
            <a:avLst>
              <a:gd name="adj1" fmla="val 50000"/>
              <a:gd name="adj2" fmla="val 50000"/>
            </a:avLst>
          </a:prstGeom>
          <a:solidFill>
            <a:srgbClr val="FFC000"/>
          </a:solidFill>
          <a:ln w="12700" algn="ctr">
            <a:solidFill>
              <a:schemeClr val="tx1"/>
            </a:solidFill>
            <a:round/>
            <a:headEnd/>
            <a:tailEnd/>
          </a:ln>
        </p:spPr>
        <p:txBody>
          <a:bodyPr wrap="none" lIns="90488" tIns="44450" rIns="90488" bIns="44450" anchor="ctr"/>
          <a:lstStyle/>
          <a:p>
            <a:pPr algn="ctr" eaLnBrk="0" hangingPunct="0"/>
            <a:endParaRPr lang="en-US" sz="2000">
              <a:solidFill>
                <a:srgbClr val="CC0000"/>
              </a:solidFill>
              <a:latin typeface="Arial" pitchFamily="34" charset="0"/>
            </a:endParaRPr>
          </a:p>
        </p:txBody>
      </p:sp>
      <p:sp>
        <p:nvSpPr>
          <p:cNvPr id="19465" name="Left Arrow 11"/>
          <p:cNvSpPr>
            <a:spLocks noChangeArrowheads="1"/>
          </p:cNvSpPr>
          <p:nvPr/>
        </p:nvSpPr>
        <p:spPr bwMode="auto">
          <a:xfrm>
            <a:off x="5486400" y="4953000"/>
            <a:ext cx="685800" cy="533400"/>
          </a:xfrm>
          <a:prstGeom prst="leftArrow">
            <a:avLst>
              <a:gd name="adj1" fmla="val 50000"/>
              <a:gd name="adj2" fmla="val 50000"/>
            </a:avLst>
          </a:prstGeom>
          <a:solidFill>
            <a:srgbClr val="FFC000"/>
          </a:solidFill>
          <a:ln w="12700" algn="ctr">
            <a:solidFill>
              <a:schemeClr val="tx1"/>
            </a:solidFill>
            <a:round/>
            <a:headEnd/>
            <a:tailEnd/>
          </a:ln>
        </p:spPr>
        <p:txBody>
          <a:bodyPr wrap="none" lIns="90488" tIns="44450" rIns="90488" bIns="44450" anchor="ctr"/>
          <a:lstStyle/>
          <a:p>
            <a:pPr algn="ctr" eaLnBrk="0" hangingPunct="0"/>
            <a:endParaRPr lang="en-US" sz="2000">
              <a:solidFill>
                <a:srgbClr val="CC0000"/>
              </a:solidFill>
              <a:latin typeface="Arial" pitchFamily="34" charset="0"/>
            </a:endParaRPr>
          </a:p>
        </p:txBody>
      </p:sp>
      <p:sp>
        <p:nvSpPr>
          <p:cNvPr id="13" name="TextBox 12"/>
          <p:cNvSpPr txBox="1"/>
          <p:nvPr/>
        </p:nvSpPr>
        <p:spPr>
          <a:xfrm>
            <a:off x="3657600" y="2057400"/>
            <a:ext cx="1344613" cy="461963"/>
          </a:xfrm>
          <a:prstGeom prst="rect">
            <a:avLst/>
          </a:prstGeom>
          <a:noFill/>
        </p:spPr>
        <p:txBody>
          <a:bodyPr wrap="none">
            <a:spAutoFit/>
          </a:bodyPr>
          <a:lstStyle/>
          <a:p>
            <a:pPr>
              <a:defRPr/>
            </a:pPr>
            <a:r>
              <a:rPr lang="en-US" dirty="0">
                <a:solidFill>
                  <a:schemeClr val="accent6"/>
                </a:solidFill>
                <a:cs typeface="Arial" charset="0"/>
              </a:rPr>
              <a:t>Materials</a:t>
            </a:r>
          </a:p>
        </p:txBody>
      </p:sp>
      <p:sp>
        <p:nvSpPr>
          <p:cNvPr id="14" name="TextBox 13"/>
          <p:cNvSpPr txBox="1"/>
          <p:nvPr/>
        </p:nvSpPr>
        <p:spPr>
          <a:xfrm>
            <a:off x="3733800" y="5029200"/>
            <a:ext cx="1652588" cy="461963"/>
          </a:xfrm>
          <a:prstGeom prst="rect">
            <a:avLst/>
          </a:prstGeom>
          <a:noFill/>
        </p:spPr>
        <p:txBody>
          <a:bodyPr wrap="none">
            <a:spAutoFit/>
          </a:bodyPr>
          <a:lstStyle/>
          <a:p>
            <a:pPr>
              <a:defRPr/>
            </a:pPr>
            <a:r>
              <a:rPr lang="en-US" dirty="0">
                <a:solidFill>
                  <a:schemeClr val="accent6"/>
                </a:solidFill>
                <a:cs typeface="Arial" charset="0"/>
              </a:rPr>
              <a:t>Information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39330"/>
                                        </p:tgtEl>
                                        <p:attrNameLst>
                                          <p:attrName>style.visibility</p:attrName>
                                        </p:attrNameLst>
                                      </p:cBhvr>
                                      <p:to>
                                        <p:strVal val="visible"/>
                                      </p:to>
                                    </p:set>
                                    <p:animEffect transition="in" filter="fade">
                                      <p:cBhvr>
                                        <p:cTn id="7" dur="1000"/>
                                        <p:tgtEl>
                                          <p:spTgt spid="739330"/>
                                        </p:tgtEl>
                                      </p:cBhvr>
                                    </p:animEffect>
                                    <p:anim calcmode="lin" valueType="num">
                                      <p:cBhvr>
                                        <p:cTn id="8" dur="1000" fill="hold"/>
                                        <p:tgtEl>
                                          <p:spTgt spid="739330"/>
                                        </p:tgtEl>
                                        <p:attrNameLst>
                                          <p:attrName>ppt_x</p:attrName>
                                        </p:attrNameLst>
                                      </p:cBhvr>
                                      <p:tavLst>
                                        <p:tav tm="0">
                                          <p:val>
                                            <p:strVal val="#ppt_x"/>
                                          </p:val>
                                        </p:tav>
                                        <p:tav tm="100000">
                                          <p:val>
                                            <p:strVal val="#ppt_x"/>
                                          </p:val>
                                        </p:tav>
                                      </p:tavLst>
                                    </p:anim>
                                    <p:anim calcmode="lin" valueType="num">
                                      <p:cBhvr>
                                        <p:cTn id="9" dur="898" decel="100000" fill="hold"/>
                                        <p:tgtEl>
                                          <p:spTgt spid="7393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3933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1219200" y="274638"/>
            <a:ext cx="7467600" cy="1020762"/>
          </a:xfrm>
        </p:spPr>
        <p:txBody>
          <a:bodyPr/>
          <a:lstStyle/>
          <a:p>
            <a:r>
              <a:rPr lang="en-US" sz="4000" smtClean="0"/>
              <a:t>Key Concepts </a:t>
            </a:r>
          </a:p>
        </p:txBody>
      </p:sp>
      <p:sp>
        <p:nvSpPr>
          <p:cNvPr id="739331" name="Rectangle 3"/>
          <p:cNvSpPr>
            <a:spLocks noGrp="1" noChangeArrowheads="1"/>
          </p:cNvSpPr>
          <p:nvPr>
            <p:ph idx="1"/>
          </p:nvPr>
        </p:nvSpPr>
        <p:spPr>
          <a:xfrm>
            <a:off x="228600" y="1676400"/>
            <a:ext cx="8686800" cy="4419600"/>
          </a:xfrm>
        </p:spPr>
        <p:txBody>
          <a:bodyPr/>
          <a:lstStyle/>
          <a:p>
            <a:pPr eaLnBrk="1" hangingPunct="1">
              <a:lnSpc>
                <a:spcPct val="90000"/>
              </a:lnSpc>
            </a:pPr>
            <a:r>
              <a:rPr lang="en-US" sz="2800" smtClean="0"/>
              <a:t>Design, operate, and control the physical and information flows as though the channel were one seamless corporate entity.</a:t>
            </a:r>
          </a:p>
          <a:p>
            <a:pPr eaLnBrk="1" hangingPunct="1">
              <a:lnSpc>
                <a:spcPct val="90000"/>
              </a:lnSpc>
            </a:pPr>
            <a:r>
              <a:rPr lang="en-US" sz="2800" smtClean="0"/>
              <a:t>Let the activities (and costs) migrate across corporate boundaries to where they make the most sense.</a:t>
            </a:r>
          </a:p>
          <a:p>
            <a:pPr eaLnBrk="1" hangingPunct="1">
              <a:lnSpc>
                <a:spcPct val="90000"/>
              </a:lnSpc>
            </a:pPr>
            <a:r>
              <a:rPr lang="en-US" sz="2800" smtClean="0"/>
              <a:t>Rely on the benefits of channel integration to replace the benefits of open market forces.</a:t>
            </a:r>
          </a:p>
          <a:p>
            <a:pPr eaLnBrk="1" hangingPunct="1">
              <a:lnSpc>
                <a:spcPct val="90000"/>
              </a:lnSpc>
            </a:pPr>
            <a:r>
              <a:rPr lang="en-US" sz="2800" smtClean="0"/>
              <a:t>Share the risks and the rewards between players.</a:t>
            </a:r>
            <a:endParaRPr lang="en-US" sz="2400" smtClean="0"/>
          </a:p>
        </p:txBody>
      </p:sp>
      <p:sp>
        <p:nvSpPr>
          <p:cNvPr id="9220" name="Footer Placeholder 4"/>
          <p:cNvSpPr>
            <a:spLocks noGrp="1"/>
          </p:cNvSpPr>
          <p:nvPr>
            <p:ph type="ftr" sz="quarter" idx="10"/>
          </p:nvPr>
        </p:nvSpPr>
        <p:spPr/>
        <p:txBody>
          <a:bodyPr/>
          <a:lstStyle/>
          <a:p>
            <a:pPr>
              <a:defRPr/>
            </a:pPr>
            <a:r>
              <a:rPr lang="en-US" smtClean="0"/>
              <a:t>© 2008 Prentice Hall</a:t>
            </a:r>
          </a:p>
        </p:txBody>
      </p:sp>
      <p:sp>
        <p:nvSpPr>
          <p:cNvPr id="9221" name="Slide Number Placeholder 5"/>
          <p:cNvSpPr>
            <a:spLocks noGrp="1"/>
          </p:cNvSpPr>
          <p:nvPr>
            <p:ph type="sldNum" sz="quarter" idx="11"/>
          </p:nvPr>
        </p:nvSpPr>
        <p:spPr/>
        <p:txBody>
          <a:bodyPr/>
          <a:lstStyle/>
          <a:p>
            <a:pPr>
              <a:defRPr/>
            </a:pPr>
            <a:r>
              <a:rPr lang="en-US" smtClean="0"/>
              <a:t>1-</a:t>
            </a:r>
            <a:fld id="{1C63D70D-CA90-4FA4-93DF-9F9913E107EA}" type="slidenum">
              <a:rPr lang="en-US" smtClean="0"/>
              <a:pPr>
                <a:defRPr/>
              </a:pPr>
              <a:t>19</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39330"/>
                                        </p:tgtEl>
                                        <p:attrNameLst>
                                          <p:attrName>style.visibility</p:attrName>
                                        </p:attrNameLst>
                                      </p:cBhvr>
                                      <p:to>
                                        <p:strVal val="visible"/>
                                      </p:to>
                                    </p:set>
                                    <p:animEffect transition="in" filter="fade">
                                      <p:cBhvr>
                                        <p:cTn id="7" dur="1000"/>
                                        <p:tgtEl>
                                          <p:spTgt spid="739330"/>
                                        </p:tgtEl>
                                      </p:cBhvr>
                                    </p:animEffect>
                                    <p:anim calcmode="lin" valueType="num">
                                      <p:cBhvr>
                                        <p:cTn id="8" dur="1000" fill="hold"/>
                                        <p:tgtEl>
                                          <p:spTgt spid="739330"/>
                                        </p:tgtEl>
                                        <p:attrNameLst>
                                          <p:attrName>ppt_x</p:attrName>
                                        </p:attrNameLst>
                                      </p:cBhvr>
                                      <p:tavLst>
                                        <p:tav tm="0">
                                          <p:val>
                                            <p:strVal val="#ppt_x"/>
                                          </p:val>
                                        </p:tav>
                                        <p:tav tm="100000">
                                          <p:val>
                                            <p:strVal val="#ppt_x"/>
                                          </p:val>
                                        </p:tav>
                                      </p:tavLst>
                                    </p:anim>
                                    <p:anim calcmode="lin" valueType="num">
                                      <p:cBhvr>
                                        <p:cTn id="9" dur="898" decel="100000" fill="hold"/>
                                        <p:tgtEl>
                                          <p:spTgt spid="7393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3933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39331">
                                            <p:txEl>
                                              <p:pRg st="0" end="0"/>
                                            </p:txEl>
                                          </p:spTgt>
                                        </p:tgtEl>
                                        <p:attrNameLst>
                                          <p:attrName>style.visibility</p:attrName>
                                        </p:attrNameLst>
                                      </p:cBhvr>
                                      <p:to>
                                        <p:strVal val="visible"/>
                                      </p:to>
                                    </p:set>
                                    <p:animEffect transition="in" filter="fade">
                                      <p:cBhvr>
                                        <p:cTn id="15" dur="1000"/>
                                        <p:tgtEl>
                                          <p:spTgt spid="739331">
                                            <p:txEl>
                                              <p:pRg st="0" end="0"/>
                                            </p:txEl>
                                          </p:spTgt>
                                        </p:tgtEl>
                                      </p:cBhvr>
                                    </p:animEffect>
                                    <p:anim calcmode="lin" valueType="num">
                                      <p:cBhvr>
                                        <p:cTn id="16" dur="1000" fill="hold"/>
                                        <p:tgtEl>
                                          <p:spTgt spid="73933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3933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3933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39331">
                                            <p:txEl>
                                              <p:pRg st="1" end="1"/>
                                            </p:txEl>
                                          </p:spTgt>
                                        </p:tgtEl>
                                        <p:attrNameLst>
                                          <p:attrName>style.visibility</p:attrName>
                                        </p:attrNameLst>
                                      </p:cBhvr>
                                      <p:to>
                                        <p:strVal val="visible"/>
                                      </p:to>
                                    </p:set>
                                    <p:animEffect transition="in" filter="fade">
                                      <p:cBhvr>
                                        <p:cTn id="23" dur="1000"/>
                                        <p:tgtEl>
                                          <p:spTgt spid="739331">
                                            <p:txEl>
                                              <p:pRg st="1" end="1"/>
                                            </p:txEl>
                                          </p:spTgt>
                                        </p:tgtEl>
                                      </p:cBhvr>
                                    </p:animEffect>
                                    <p:anim calcmode="lin" valueType="num">
                                      <p:cBhvr>
                                        <p:cTn id="24" dur="1000" fill="hold"/>
                                        <p:tgtEl>
                                          <p:spTgt spid="73933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73933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73933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39331">
                                            <p:txEl>
                                              <p:pRg st="2" end="2"/>
                                            </p:txEl>
                                          </p:spTgt>
                                        </p:tgtEl>
                                        <p:attrNameLst>
                                          <p:attrName>style.visibility</p:attrName>
                                        </p:attrNameLst>
                                      </p:cBhvr>
                                      <p:to>
                                        <p:strVal val="visible"/>
                                      </p:to>
                                    </p:set>
                                    <p:animEffect transition="in" filter="fade">
                                      <p:cBhvr>
                                        <p:cTn id="31" dur="1000"/>
                                        <p:tgtEl>
                                          <p:spTgt spid="739331">
                                            <p:txEl>
                                              <p:pRg st="2" end="2"/>
                                            </p:txEl>
                                          </p:spTgt>
                                        </p:tgtEl>
                                      </p:cBhvr>
                                    </p:animEffect>
                                    <p:anim calcmode="lin" valueType="num">
                                      <p:cBhvr>
                                        <p:cTn id="32" dur="1000" fill="hold"/>
                                        <p:tgtEl>
                                          <p:spTgt spid="73933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73933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73933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739331">
                                            <p:txEl>
                                              <p:pRg st="3" end="3"/>
                                            </p:txEl>
                                          </p:spTgt>
                                        </p:tgtEl>
                                        <p:attrNameLst>
                                          <p:attrName>style.visibility</p:attrName>
                                        </p:attrNameLst>
                                      </p:cBhvr>
                                      <p:to>
                                        <p:strVal val="visible"/>
                                      </p:to>
                                    </p:set>
                                    <p:animEffect transition="in" filter="fade">
                                      <p:cBhvr>
                                        <p:cTn id="39" dur="1000"/>
                                        <p:tgtEl>
                                          <p:spTgt spid="739331">
                                            <p:txEl>
                                              <p:pRg st="3" end="3"/>
                                            </p:txEl>
                                          </p:spTgt>
                                        </p:tgtEl>
                                      </p:cBhvr>
                                    </p:animEffect>
                                    <p:anim calcmode="lin" valueType="num">
                                      <p:cBhvr>
                                        <p:cTn id="40" dur="1000" fill="hold"/>
                                        <p:tgtEl>
                                          <p:spTgt spid="739331">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739331">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739331">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0" grpId="0"/>
      <p:bldP spid="73933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p:txBody>
          <a:bodyPr/>
          <a:lstStyle/>
          <a:p>
            <a:pPr eaLnBrk="1" hangingPunct="1"/>
            <a:r>
              <a:rPr lang="en-US" sz="4000" smtClean="0"/>
              <a:t>Learning Objectives</a:t>
            </a:r>
          </a:p>
        </p:txBody>
      </p:sp>
      <p:sp>
        <p:nvSpPr>
          <p:cNvPr id="3075" name="Rectangle 3"/>
          <p:cNvSpPr>
            <a:spLocks noGrp="1" noChangeArrowheads="1"/>
          </p:cNvSpPr>
          <p:nvPr>
            <p:ph idx="1"/>
          </p:nvPr>
        </p:nvSpPr>
        <p:spPr>
          <a:xfrm>
            <a:off x="228600" y="1600200"/>
            <a:ext cx="8686800" cy="4525963"/>
          </a:xfrm>
        </p:spPr>
        <p:txBody>
          <a:bodyPr/>
          <a:lstStyle/>
          <a:p>
            <a:pPr eaLnBrk="1" hangingPunct="1">
              <a:spcBef>
                <a:spcPct val="0"/>
              </a:spcBef>
              <a:defRPr/>
            </a:pPr>
            <a:r>
              <a:rPr lang="en-US" sz="2600" dirty="0" smtClean="0"/>
              <a:t>To understand the economic impacts of logistics</a:t>
            </a:r>
          </a:p>
          <a:p>
            <a:pPr eaLnBrk="1" hangingPunct="1">
              <a:spcBef>
                <a:spcPct val="0"/>
              </a:spcBef>
              <a:defRPr/>
            </a:pPr>
            <a:r>
              <a:rPr lang="en-US" sz="2600" dirty="0" smtClean="0"/>
              <a:t>To learn what logistics is</a:t>
            </a:r>
          </a:p>
          <a:p>
            <a:pPr eaLnBrk="1" hangingPunct="1">
              <a:spcBef>
                <a:spcPct val="0"/>
              </a:spcBef>
              <a:defRPr/>
            </a:pPr>
            <a:r>
              <a:rPr lang="en-US" sz="2600" dirty="0" smtClean="0"/>
              <a:t>To learn about the increased importance of logistics</a:t>
            </a:r>
          </a:p>
          <a:p>
            <a:pPr eaLnBrk="1" hangingPunct="1">
              <a:spcBef>
                <a:spcPct val="0"/>
              </a:spcBef>
              <a:defRPr/>
            </a:pPr>
            <a:r>
              <a:rPr lang="en-US" sz="2600" dirty="0" smtClean="0"/>
              <a:t>To understand the systems and total cost approaches to logistics</a:t>
            </a:r>
          </a:p>
          <a:p>
            <a:pPr eaLnBrk="1" hangingPunct="1">
              <a:spcBef>
                <a:spcPct val="0"/>
              </a:spcBef>
              <a:defRPr/>
            </a:pPr>
            <a:r>
              <a:rPr lang="en-US" sz="2600" dirty="0" smtClean="0"/>
              <a:t>To expose you to logistical relationships within the firm</a:t>
            </a:r>
          </a:p>
          <a:p>
            <a:pPr eaLnBrk="1" hangingPunct="1">
              <a:spcBef>
                <a:spcPct val="0"/>
              </a:spcBef>
              <a:defRPr/>
            </a:pPr>
            <a:r>
              <a:rPr lang="en-US" sz="2600" dirty="0" smtClean="0"/>
              <a:t>To learn about marketing channels</a:t>
            </a:r>
          </a:p>
          <a:p>
            <a:pPr eaLnBrk="1" hangingPunct="1">
              <a:spcBef>
                <a:spcPct val="0"/>
              </a:spcBef>
              <a:defRPr/>
            </a:pPr>
            <a:r>
              <a:rPr lang="en-US" sz="2600" dirty="0" smtClean="0"/>
              <a:t>To provide a brief overview of activities in the logistics channel</a:t>
            </a:r>
          </a:p>
          <a:p>
            <a:pPr eaLnBrk="1" hangingPunct="1">
              <a:spcBef>
                <a:spcPct val="0"/>
              </a:spcBef>
              <a:defRPr/>
            </a:pPr>
            <a:r>
              <a:rPr lang="en-US" sz="2600" dirty="0" smtClean="0"/>
              <a:t>To familiarize you with logistics careers</a:t>
            </a:r>
          </a:p>
          <a:p>
            <a:pPr marL="0" indent="0" eaLnBrk="1" hangingPunct="1">
              <a:spcBef>
                <a:spcPct val="0"/>
              </a:spcBef>
              <a:buFontTx/>
              <a:buNone/>
              <a:defRPr/>
            </a:pPr>
            <a:endParaRPr lang="en-US" sz="2800" dirty="0" smtClean="0"/>
          </a:p>
          <a:p>
            <a:pPr eaLnBrk="1" hangingPunct="1">
              <a:defRPr/>
            </a:pPr>
            <a:endParaRPr lang="en-US" dirty="0" smtClean="0"/>
          </a:p>
          <a:p>
            <a:pPr eaLnBrk="1" hangingPunct="1">
              <a:buFont typeface="Monotype Sorts"/>
              <a:buNone/>
              <a:defRPr/>
            </a:pPr>
            <a:endParaRPr lang="en-US" dirty="0" smtClean="0"/>
          </a:p>
          <a:p>
            <a:pPr eaLnBrk="1" hangingPunct="1">
              <a:defRPr/>
            </a:pPr>
            <a:endParaRPr lang="en-US" dirty="0" smtClean="0"/>
          </a:p>
          <a:p>
            <a:pPr eaLnBrk="1" hangingPunct="1">
              <a:buFont typeface="Monotype Sorts"/>
              <a:buNone/>
              <a:defRPr/>
            </a:pPr>
            <a:endParaRPr lang="en-US" dirty="0" smtClean="0"/>
          </a:p>
        </p:txBody>
      </p:sp>
      <p:sp>
        <p:nvSpPr>
          <p:cNvPr id="3076" name="Footer Placeholder 4"/>
          <p:cNvSpPr>
            <a:spLocks noGrp="1"/>
          </p:cNvSpPr>
          <p:nvPr>
            <p:ph type="ftr" sz="quarter" idx="10"/>
          </p:nvPr>
        </p:nvSpPr>
        <p:spPr/>
        <p:txBody>
          <a:bodyPr/>
          <a:lstStyle/>
          <a:p>
            <a:pPr>
              <a:defRPr/>
            </a:pPr>
            <a:r>
              <a:rPr lang="en-US" smtClean="0"/>
              <a:t>© 2008 Prentice Hall</a:t>
            </a:r>
          </a:p>
        </p:txBody>
      </p:sp>
      <p:sp>
        <p:nvSpPr>
          <p:cNvPr id="3077" name="Slide Number Placeholder 5"/>
          <p:cNvSpPr>
            <a:spLocks noGrp="1"/>
          </p:cNvSpPr>
          <p:nvPr>
            <p:ph type="sldNum" sz="quarter" idx="11"/>
          </p:nvPr>
        </p:nvSpPr>
        <p:spPr/>
        <p:txBody>
          <a:bodyPr/>
          <a:lstStyle/>
          <a:p>
            <a:pPr>
              <a:defRPr/>
            </a:pPr>
            <a:r>
              <a:rPr lang="en-US" smtClean="0"/>
              <a:t>1-</a:t>
            </a:r>
            <a:fld id="{4F2E8F03-4FED-4889-885B-DDD118F4C735}" type="slidenum">
              <a:rPr lang="en-US" smtClean="0"/>
              <a:pPr>
                <a:defRPr/>
              </a:pPr>
              <a:t>2</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73318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8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smtClean="0"/>
              <a:t>The Systems and Total Cost Approaches to Logistics</a:t>
            </a:r>
          </a:p>
        </p:txBody>
      </p:sp>
      <p:sp>
        <p:nvSpPr>
          <p:cNvPr id="21507" name="Rectangle 3"/>
          <p:cNvSpPr>
            <a:spLocks noGrp="1" noChangeArrowheads="1"/>
          </p:cNvSpPr>
          <p:nvPr>
            <p:ph idx="1"/>
          </p:nvPr>
        </p:nvSpPr>
        <p:spPr/>
        <p:txBody>
          <a:bodyPr/>
          <a:lstStyle/>
          <a:p>
            <a:pPr eaLnBrk="1" hangingPunct="1"/>
            <a:r>
              <a:rPr lang="en-US" sz="3600" smtClean="0"/>
              <a:t>Systems Approach</a:t>
            </a:r>
          </a:p>
          <a:p>
            <a:pPr lvl="1" eaLnBrk="1" hangingPunct="1"/>
            <a:r>
              <a:rPr lang="en-US" sz="3200" smtClean="0"/>
              <a:t>Interdependence of company and logistics goals</a:t>
            </a:r>
          </a:p>
          <a:p>
            <a:pPr lvl="1" eaLnBrk="1" hangingPunct="1"/>
            <a:r>
              <a:rPr lang="en-US" sz="3200" smtClean="0"/>
              <a:t>Interdependence of functional areas</a:t>
            </a:r>
          </a:p>
          <a:p>
            <a:pPr lvl="2" eaLnBrk="1" hangingPunct="1"/>
            <a:r>
              <a:rPr lang="en-US" sz="2800" smtClean="0"/>
              <a:t>Stock-keeping units (SKUs)</a:t>
            </a:r>
          </a:p>
          <a:p>
            <a:pPr lvl="1" eaLnBrk="1" hangingPunct="1"/>
            <a:r>
              <a:rPr lang="en-US" sz="3200" smtClean="0"/>
              <a:t>Interdependence of logistics activities or </a:t>
            </a:r>
          </a:p>
          <a:p>
            <a:pPr lvl="2" eaLnBrk="1" hangingPunct="1">
              <a:buFont typeface="Monotype Sorts"/>
              <a:buNone/>
            </a:pPr>
            <a:r>
              <a:rPr lang="en-US" sz="2800" i="1" smtClean="0"/>
              <a:t>Intrafunctional logistics</a:t>
            </a:r>
          </a:p>
        </p:txBody>
      </p:sp>
      <p:sp>
        <p:nvSpPr>
          <p:cNvPr id="11268" name="Footer Placeholder 4"/>
          <p:cNvSpPr>
            <a:spLocks noGrp="1"/>
          </p:cNvSpPr>
          <p:nvPr>
            <p:ph type="ftr" sz="quarter" idx="10"/>
          </p:nvPr>
        </p:nvSpPr>
        <p:spPr/>
        <p:txBody>
          <a:bodyPr/>
          <a:lstStyle/>
          <a:p>
            <a:pPr>
              <a:defRPr/>
            </a:pPr>
            <a:r>
              <a:rPr lang="en-US" smtClean="0"/>
              <a:t>© 2008 Prentice Hall</a:t>
            </a:r>
          </a:p>
        </p:txBody>
      </p:sp>
      <p:sp>
        <p:nvSpPr>
          <p:cNvPr id="11269" name="Slide Number Placeholder 5"/>
          <p:cNvSpPr>
            <a:spLocks noGrp="1"/>
          </p:cNvSpPr>
          <p:nvPr>
            <p:ph type="sldNum" sz="quarter" idx="11"/>
          </p:nvPr>
        </p:nvSpPr>
        <p:spPr/>
        <p:txBody>
          <a:bodyPr/>
          <a:lstStyle/>
          <a:p>
            <a:pPr>
              <a:defRPr/>
            </a:pPr>
            <a:r>
              <a:rPr lang="en-US" smtClean="0"/>
              <a:t>1-</a:t>
            </a:r>
            <a:fld id="{AF66D7BC-E0A5-4DA7-BBF7-FE79C7D68904}" type="slidenum">
              <a:rPr lang="en-US" smtClean="0"/>
              <a:pPr>
                <a:defRPr/>
              </a:pPr>
              <a:t>20</a:t>
            </a:fld>
            <a:endParaRPr lang="en-US"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smtClean="0"/>
              <a:t>The Systems and Total Cost Approaches to Logistics</a:t>
            </a:r>
          </a:p>
        </p:txBody>
      </p:sp>
      <p:sp>
        <p:nvSpPr>
          <p:cNvPr id="22531" name="Rectangle 3"/>
          <p:cNvSpPr>
            <a:spLocks noGrp="1" noChangeArrowheads="1"/>
          </p:cNvSpPr>
          <p:nvPr>
            <p:ph idx="1"/>
          </p:nvPr>
        </p:nvSpPr>
        <p:spPr/>
        <p:txBody>
          <a:bodyPr/>
          <a:lstStyle/>
          <a:p>
            <a:pPr eaLnBrk="1" hangingPunct="1"/>
            <a:r>
              <a:rPr lang="en-US" smtClean="0"/>
              <a:t>Total Cost Approach</a:t>
            </a:r>
          </a:p>
          <a:p>
            <a:pPr lvl="1" eaLnBrk="1" hangingPunct="1"/>
            <a:r>
              <a:rPr lang="en-US" sz="3000" smtClean="0"/>
              <a:t>Cost trade-offs: changes to one activity cause some costs to increase and others to decrease</a:t>
            </a:r>
            <a:endParaRPr lang="en-US" sz="3000" smtClean="0">
              <a:solidFill>
                <a:srgbClr val="1E6DE2"/>
              </a:solidFill>
            </a:endParaRPr>
          </a:p>
          <a:p>
            <a:pPr lvl="1" eaLnBrk="1" hangingPunct="1"/>
            <a:endParaRPr lang="en-US" smtClean="0">
              <a:solidFill>
                <a:srgbClr val="1E6DE2"/>
              </a:solidFill>
            </a:endParaRPr>
          </a:p>
          <a:p>
            <a:pPr lvl="1" eaLnBrk="1" hangingPunct="1"/>
            <a:r>
              <a:rPr lang="en-US" sz="3000" smtClean="0"/>
              <a:t>Total Logistics Concept:  to find the lowest total cost that supports an organization’s customer service requirements</a:t>
            </a:r>
          </a:p>
        </p:txBody>
      </p:sp>
      <p:sp>
        <p:nvSpPr>
          <p:cNvPr id="14340" name="Footer Placeholder 4"/>
          <p:cNvSpPr>
            <a:spLocks noGrp="1"/>
          </p:cNvSpPr>
          <p:nvPr>
            <p:ph type="ftr" sz="quarter" idx="10"/>
          </p:nvPr>
        </p:nvSpPr>
        <p:spPr/>
        <p:txBody>
          <a:bodyPr/>
          <a:lstStyle/>
          <a:p>
            <a:pPr>
              <a:defRPr/>
            </a:pPr>
            <a:r>
              <a:rPr lang="en-US" smtClean="0"/>
              <a:t>© 2008 Prentice Hall</a:t>
            </a:r>
          </a:p>
        </p:txBody>
      </p:sp>
      <p:sp>
        <p:nvSpPr>
          <p:cNvPr id="14341" name="Slide Number Placeholder 5"/>
          <p:cNvSpPr>
            <a:spLocks noGrp="1"/>
          </p:cNvSpPr>
          <p:nvPr>
            <p:ph type="sldNum" sz="quarter" idx="11"/>
          </p:nvPr>
        </p:nvSpPr>
        <p:spPr/>
        <p:txBody>
          <a:bodyPr/>
          <a:lstStyle/>
          <a:p>
            <a:pPr>
              <a:defRPr/>
            </a:pPr>
            <a:r>
              <a:rPr lang="en-US" smtClean="0"/>
              <a:t>1-</a:t>
            </a:r>
            <a:fld id="{51A2FFB7-DA73-4E38-B7B2-E3793465F880}" type="slidenum">
              <a:rPr lang="en-US" smtClean="0"/>
              <a:pPr>
                <a:defRPr/>
              </a:pPr>
              <a:t>21</a:t>
            </a:fld>
            <a:endParaRPr lang="en-US"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pPr eaLnBrk="1" hangingPunct="1"/>
            <a:r>
              <a:rPr lang="en-US" sz="4000" smtClean="0"/>
              <a:t>Forward Logistics</a:t>
            </a:r>
          </a:p>
        </p:txBody>
      </p:sp>
      <p:sp>
        <p:nvSpPr>
          <p:cNvPr id="9220" name="Footer Placeholder 4"/>
          <p:cNvSpPr>
            <a:spLocks noGrp="1"/>
          </p:cNvSpPr>
          <p:nvPr>
            <p:ph type="ftr" sz="quarter" idx="10"/>
          </p:nvPr>
        </p:nvSpPr>
        <p:spPr/>
        <p:txBody>
          <a:bodyPr/>
          <a:lstStyle/>
          <a:p>
            <a:pPr>
              <a:defRPr/>
            </a:pPr>
            <a:r>
              <a:rPr lang="en-US" smtClean="0"/>
              <a:t>© 2008 Prentice Hall</a:t>
            </a:r>
          </a:p>
        </p:txBody>
      </p:sp>
      <p:sp>
        <p:nvSpPr>
          <p:cNvPr id="9221" name="Slide Number Placeholder 5"/>
          <p:cNvSpPr>
            <a:spLocks noGrp="1"/>
          </p:cNvSpPr>
          <p:nvPr>
            <p:ph type="sldNum" sz="quarter" idx="11"/>
          </p:nvPr>
        </p:nvSpPr>
        <p:spPr/>
        <p:txBody>
          <a:bodyPr/>
          <a:lstStyle/>
          <a:p>
            <a:pPr>
              <a:defRPr/>
            </a:pPr>
            <a:r>
              <a:rPr lang="en-US" smtClean="0"/>
              <a:t>1-</a:t>
            </a:r>
            <a:fld id="{7505655E-C9A9-4CC8-943A-2CB9321C05F1}" type="slidenum">
              <a:rPr lang="en-US" smtClean="0"/>
              <a:pPr>
                <a:defRPr/>
              </a:pPr>
              <a:t>22</a:t>
            </a:fld>
            <a:endParaRPr lang="en-US" smtClean="0"/>
          </a:p>
        </p:txBody>
      </p:sp>
      <p:sp>
        <p:nvSpPr>
          <p:cNvPr id="23557" name="Text Box 4"/>
          <p:cNvSpPr txBox="1">
            <a:spLocks noChangeArrowheads="1"/>
          </p:cNvSpPr>
          <p:nvPr/>
        </p:nvSpPr>
        <p:spPr bwMode="auto">
          <a:xfrm>
            <a:off x="457200" y="6324600"/>
            <a:ext cx="495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400" i="1">
                <a:solidFill>
                  <a:schemeClr val="bg1"/>
                </a:solidFill>
                <a:latin typeface="Arial" pitchFamily="34" charset="0"/>
              </a:rPr>
              <a:t>Source:  </a:t>
            </a:r>
            <a:r>
              <a:rPr lang="en-US" sz="1400" b="1" i="1">
                <a:solidFill>
                  <a:schemeClr val="bg1"/>
                </a:solidFill>
                <a:latin typeface="Arial" pitchFamily="34" charset="0"/>
              </a:rPr>
              <a:t>www.ticsales.com.au/what_we_do.asp</a:t>
            </a:r>
            <a:endParaRPr lang="en-US" sz="1400" i="1">
              <a:solidFill>
                <a:schemeClr val="bg1"/>
              </a:solidFill>
              <a:latin typeface="Arial" pitchFamily="34" charset="0"/>
            </a:endParaRPr>
          </a:p>
        </p:txBody>
      </p:sp>
      <p:pic>
        <p:nvPicPr>
          <p:cNvPr id="23558" name="Picture 8" descr="Forward Logistics"/>
          <p:cNvPicPr>
            <a:picLocks noChangeAspect="1" noChangeArrowheads="1"/>
          </p:cNvPicPr>
          <p:nvPr/>
        </p:nvPicPr>
        <p:blipFill>
          <a:blip r:embed="rId3">
            <a:extLst>
              <a:ext uri="{28A0092B-C50C-407E-A947-70E740481C1C}">
                <a14:useLocalDpi xmlns:a14="http://schemas.microsoft.com/office/drawing/2010/main" val="0"/>
              </a:ext>
            </a:extLst>
          </a:blip>
          <a:srcRect t="40244"/>
          <a:stretch>
            <a:fillRect/>
          </a:stretch>
        </p:blipFill>
        <p:spPr bwMode="auto">
          <a:xfrm>
            <a:off x="304800" y="3429000"/>
            <a:ext cx="8555038"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828800" y="1676400"/>
            <a:ext cx="5105400" cy="1077913"/>
          </a:xfrm>
          <a:prstGeom prst="rect">
            <a:avLst/>
          </a:prstGeom>
          <a:noFill/>
        </p:spPr>
        <p:txBody>
          <a:bodyPr>
            <a:spAutoFit/>
          </a:bodyPr>
          <a:lstStyle/>
          <a:p>
            <a:pPr eaLnBrk="0" hangingPunct="0">
              <a:defRPr/>
            </a:pPr>
            <a:r>
              <a:rPr lang="en-US" sz="3200" dirty="0">
                <a:solidFill>
                  <a:schemeClr val="accent6"/>
                </a:solidFill>
                <a:latin typeface="+mj-lt"/>
                <a:cs typeface="Arial" charset="0"/>
              </a:rPr>
              <a:t>Forward Logistics Process</a:t>
            </a:r>
          </a:p>
          <a:p>
            <a:pPr eaLnBrk="0" hangingPunct="0">
              <a:defRPr/>
            </a:pPr>
            <a:r>
              <a:rPr lang="en-US" sz="3200" dirty="0">
                <a:solidFill>
                  <a:schemeClr val="accent6"/>
                </a:solidFill>
                <a:latin typeface="+mj-lt"/>
                <a:cs typeface="Arial" charset="0"/>
              </a:rPr>
              <a:t>(Traditional Supply Chain)</a:t>
            </a:r>
          </a:p>
        </p:txBody>
      </p:sp>
      <p:sp>
        <p:nvSpPr>
          <p:cNvPr id="8" name="Right Arrow 7"/>
          <p:cNvSpPr>
            <a:spLocks noChangeArrowheads="1"/>
          </p:cNvSpPr>
          <p:nvPr/>
        </p:nvSpPr>
        <p:spPr bwMode="auto">
          <a:xfrm>
            <a:off x="2362200" y="2819400"/>
            <a:ext cx="4419600" cy="914400"/>
          </a:xfrm>
          <a:prstGeom prst="rightArrow">
            <a:avLst>
              <a:gd name="adj1" fmla="val 50000"/>
              <a:gd name="adj2" fmla="val 49989"/>
            </a:avLst>
          </a:prstGeom>
          <a:solidFill>
            <a:schemeClr val="accent2"/>
          </a:solidFill>
          <a:ln w="12700" algn="ctr">
            <a:solidFill>
              <a:schemeClr val="tx1"/>
            </a:solidFill>
            <a:round/>
            <a:headEnd/>
            <a:tailEnd/>
          </a:ln>
        </p:spPr>
        <p:txBody>
          <a:bodyPr wrap="none" lIns="90488" tIns="44450" rIns="90488" bIns="44450" anchor="ctr"/>
          <a:lstStyle/>
          <a:p>
            <a:pPr algn="ctr" eaLnBrk="0" hangingPunct="0"/>
            <a:r>
              <a:rPr lang="en-US" sz="2000">
                <a:solidFill>
                  <a:srgbClr val="CC0000"/>
                </a:solidFill>
                <a:latin typeface="Arial" pitchFamily="34" charset="0"/>
              </a:rPr>
              <a:t>Merchandise  Delivery Path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393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0" grpId="0" autoUpdateAnimBg="0"/>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smtClean="0"/>
              <a:t>Reverse Logistics</a:t>
            </a:r>
          </a:p>
        </p:txBody>
      </p:sp>
      <p:sp>
        <p:nvSpPr>
          <p:cNvPr id="24579" name="Text Box 4"/>
          <p:cNvSpPr txBox="1">
            <a:spLocks noChangeArrowheads="1"/>
          </p:cNvSpPr>
          <p:nvPr/>
        </p:nvSpPr>
        <p:spPr bwMode="auto">
          <a:xfrm>
            <a:off x="457200" y="6324600"/>
            <a:ext cx="495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400" i="1">
                <a:solidFill>
                  <a:schemeClr val="bg1"/>
                </a:solidFill>
                <a:latin typeface="Arial" pitchFamily="34" charset="0"/>
              </a:rPr>
              <a:t>Source:  </a:t>
            </a:r>
            <a:r>
              <a:rPr lang="en-US" sz="1400" b="1" i="1">
                <a:solidFill>
                  <a:schemeClr val="bg1"/>
                </a:solidFill>
                <a:latin typeface="Arial" pitchFamily="34" charset="0"/>
              </a:rPr>
              <a:t>www.ticsales.com.au/what_we_do.asp</a:t>
            </a:r>
            <a:endParaRPr lang="en-US" sz="1400" i="1">
              <a:solidFill>
                <a:schemeClr val="bg1"/>
              </a:solidFill>
              <a:latin typeface="Arial" pitchFamily="34" charset="0"/>
            </a:endParaRPr>
          </a:p>
        </p:txBody>
      </p:sp>
      <p:pic>
        <p:nvPicPr>
          <p:cNvPr id="24580" name="Picture 2" descr="Reverse Logistics"/>
          <p:cNvPicPr>
            <a:picLocks noChangeAspect="1" noChangeArrowheads="1"/>
          </p:cNvPicPr>
          <p:nvPr/>
        </p:nvPicPr>
        <p:blipFill>
          <a:blip r:embed="rId3">
            <a:extLst>
              <a:ext uri="{28A0092B-C50C-407E-A947-70E740481C1C}">
                <a14:useLocalDpi xmlns:a14="http://schemas.microsoft.com/office/drawing/2010/main" val="0"/>
              </a:ext>
            </a:extLst>
          </a:blip>
          <a:srcRect t="40350"/>
          <a:stretch>
            <a:fillRect/>
          </a:stretch>
        </p:blipFill>
        <p:spPr bwMode="auto">
          <a:xfrm>
            <a:off x="381000" y="3429000"/>
            <a:ext cx="8229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828800" y="1676400"/>
            <a:ext cx="5105400" cy="584200"/>
          </a:xfrm>
          <a:prstGeom prst="rect">
            <a:avLst/>
          </a:prstGeom>
          <a:noFill/>
        </p:spPr>
        <p:txBody>
          <a:bodyPr>
            <a:spAutoFit/>
          </a:bodyPr>
          <a:lstStyle/>
          <a:p>
            <a:pPr eaLnBrk="0" hangingPunct="0">
              <a:defRPr/>
            </a:pPr>
            <a:r>
              <a:rPr lang="en-US" sz="3200" dirty="0">
                <a:solidFill>
                  <a:schemeClr val="accent6"/>
                </a:solidFill>
                <a:latin typeface="+mj-lt"/>
                <a:cs typeface="Arial" charset="0"/>
              </a:rPr>
              <a:t>Reverse Logistics Process</a:t>
            </a:r>
          </a:p>
        </p:txBody>
      </p:sp>
      <p:sp>
        <p:nvSpPr>
          <p:cNvPr id="10" name="Left Arrow 9"/>
          <p:cNvSpPr>
            <a:spLocks noChangeArrowheads="1"/>
          </p:cNvSpPr>
          <p:nvPr/>
        </p:nvSpPr>
        <p:spPr bwMode="auto">
          <a:xfrm>
            <a:off x="2209800" y="2438400"/>
            <a:ext cx="4572000" cy="990600"/>
          </a:xfrm>
          <a:prstGeom prst="leftArrow">
            <a:avLst>
              <a:gd name="adj1" fmla="val 50000"/>
              <a:gd name="adj2" fmla="val 50000"/>
            </a:avLst>
          </a:prstGeom>
          <a:solidFill>
            <a:schemeClr val="accent2"/>
          </a:solidFill>
          <a:ln w="12700" algn="ctr">
            <a:solidFill>
              <a:schemeClr val="tx1"/>
            </a:solidFill>
            <a:round/>
            <a:headEnd/>
            <a:tailEnd/>
          </a:ln>
        </p:spPr>
        <p:txBody>
          <a:bodyPr wrap="none" lIns="90488" tIns="44450" rIns="90488" bIns="44450" anchor="ctr"/>
          <a:lstStyle/>
          <a:p>
            <a:pPr algn="ctr" eaLnBrk="0" hangingPunct="0"/>
            <a:r>
              <a:rPr lang="en-US" sz="2000">
                <a:solidFill>
                  <a:srgbClr val="CC0000"/>
                </a:solidFill>
                <a:latin typeface="Arial" pitchFamily="34" charset="0"/>
              </a:rPr>
              <a:t>Merchandise  Return Path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300" smtClean="0"/>
              <a:t>Figure 1-1:  Control Over the Flow of Inbound and Outbound Movements</a:t>
            </a:r>
          </a:p>
        </p:txBody>
      </p:sp>
      <p:grpSp>
        <p:nvGrpSpPr>
          <p:cNvPr id="2" name="Group 136"/>
          <p:cNvGrpSpPr>
            <a:grpSpLocks/>
          </p:cNvGrpSpPr>
          <p:nvPr/>
        </p:nvGrpSpPr>
        <p:grpSpPr bwMode="auto">
          <a:xfrm>
            <a:off x="533400" y="2514600"/>
            <a:ext cx="466725" cy="2066925"/>
            <a:chOff x="533400" y="2514600"/>
            <a:chExt cx="466725" cy="2066925"/>
          </a:xfrm>
        </p:grpSpPr>
        <p:pic>
          <p:nvPicPr>
            <p:cNvPr id="12293" name="Picture 7"/>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533400" y="2514600"/>
              <a:ext cx="466725" cy="466725"/>
            </a:xfrm>
            <a:prstGeom prst="rect">
              <a:avLst/>
            </a:prstGeom>
            <a:noFill/>
            <a:ln>
              <a:noFill/>
            </a:ln>
          </p:spPr>
        </p:pic>
        <p:pic>
          <p:nvPicPr>
            <p:cNvPr id="12294" name="Picture 7"/>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533400" y="3048000"/>
              <a:ext cx="466725" cy="466725"/>
            </a:xfrm>
            <a:prstGeom prst="rect">
              <a:avLst/>
            </a:prstGeom>
            <a:noFill/>
            <a:ln>
              <a:noFill/>
            </a:ln>
          </p:spPr>
        </p:pic>
        <p:pic>
          <p:nvPicPr>
            <p:cNvPr id="12295" name="Picture 7"/>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533400" y="3581400"/>
              <a:ext cx="466725" cy="466725"/>
            </a:xfrm>
            <a:prstGeom prst="rect">
              <a:avLst/>
            </a:prstGeom>
            <a:noFill/>
            <a:ln>
              <a:noFill/>
            </a:ln>
          </p:spPr>
        </p:pic>
        <p:pic>
          <p:nvPicPr>
            <p:cNvPr id="12296" name="Picture 7"/>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533400" y="4114800"/>
              <a:ext cx="466725" cy="466725"/>
            </a:xfrm>
            <a:prstGeom prst="rect">
              <a:avLst/>
            </a:prstGeom>
            <a:noFill/>
            <a:ln>
              <a:noFill/>
            </a:ln>
          </p:spPr>
        </p:pic>
      </p:grpSp>
      <p:sp>
        <p:nvSpPr>
          <p:cNvPr id="13" name="TextBox 12"/>
          <p:cNvSpPr txBox="1"/>
          <p:nvPr/>
        </p:nvSpPr>
        <p:spPr>
          <a:xfrm>
            <a:off x="0" y="1676400"/>
            <a:ext cx="1600200" cy="830263"/>
          </a:xfrm>
          <a:prstGeom prst="rect">
            <a:avLst/>
          </a:prstGeom>
          <a:noFill/>
        </p:spPr>
        <p:txBody>
          <a:bodyPr>
            <a:spAutoFit/>
          </a:bodyPr>
          <a:lstStyle/>
          <a:p>
            <a:pPr eaLnBrk="0" hangingPunct="0">
              <a:defRPr/>
            </a:pPr>
            <a:r>
              <a:rPr lang="en-US" sz="1600" b="1" dirty="0">
                <a:solidFill>
                  <a:srgbClr val="002060"/>
                </a:solidFill>
                <a:latin typeface="+mj-lt"/>
                <a:cs typeface="+mn-cs"/>
              </a:rPr>
              <a:t>Raw Materials/</a:t>
            </a:r>
          </a:p>
          <a:p>
            <a:pPr eaLnBrk="0" hangingPunct="0">
              <a:defRPr/>
            </a:pPr>
            <a:r>
              <a:rPr lang="en-US" sz="1600" b="1" dirty="0">
                <a:solidFill>
                  <a:srgbClr val="002060"/>
                </a:solidFill>
                <a:latin typeface="+mj-lt"/>
                <a:cs typeface="+mn-cs"/>
              </a:rPr>
              <a:t>Parts/ Components</a:t>
            </a:r>
          </a:p>
        </p:txBody>
      </p:sp>
      <p:pic>
        <p:nvPicPr>
          <p:cNvPr id="1229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953000"/>
            <a:ext cx="4191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2299" name="Picture 9"/>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1752600" y="3048000"/>
            <a:ext cx="9048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230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5029200"/>
            <a:ext cx="9048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2301"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3657600"/>
            <a:ext cx="115252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2302"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3400" y="4038600"/>
            <a:ext cx="804863"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2303"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38800" y="2590800"/>
            <a:ext cx="457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2304"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3733800"/>
            <a:ext cx="45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2305"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4953000"/>
            <a:ext cx="457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cxnSp>
        <p:nvCxnSpPr>
          <p:cNvPr id="21" name="Straight Arrow Connector 20"/>
          <p:cNvCxnSpPr>
            <a:endCxn id="12299" idx="1"/>
          </p:cNvCxnSpPr>
          <p:nvPr/>
        </p:nvCxnSpPr>
        <p:spPr bwMode="auto">
          <a:xfrm>
            <a:off x="1143000" y="2819400"/>
            <a:ext cx="609600" cy="600075"/>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23" name="Straight Arrow Connector 22"/>
          <p:cNvCxnSpPr>
            <a:endCxn id="12299" idx="1"/>
          </p:cNvCxnSpPr>
          <p:nvPr/>
        </p:nvCxnSpPr>
        <p:spPr bwMode="auto">
          <a:xfrm rot="5400000" flipH="1" flipV="1">
            <a:off x="1023937" y="3614738"/>
            <a:ext cx="923925" cy="5334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24" name="Straight Arrow Connector 23"/>
          <p:cNvCxnSpPr>
            <a:endCxn id="12299" idx="1"/>
          </p:cNvCxnSpPr>
          <p:nvPr/>
        </p:nvCxnSpPr>
        <p:spPr bwMode="auto">
          <a:xfrm flipV="1">
            <a:off x="1219200" y="3419475"/>
            <a:ext cx="533400" cy="390525"/>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25" name="Straight Arrow Connector 24"/>
          <p:cNvCxnSpPr>
            <a:endCxn id="12299" idx="1"/>
          </p:cNvCxnSpPr>
          <p:nvPr/>
        </p:nvCxnSpPr>
        <p:spPr bwMode="auto">
          <a:xfrm>
            <a:off x="1219200" y="3276600"/>
            <a:ext cx="533400" cy="142875"/>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29" name="Straight Arrow Connector 28"/>
          <p:cNvCxnSpPr>
            <a:endCxn id="12300" idx="1"/>
          </p:cNvCxnSpPr>
          <p:nvPr/>
        </p:nvCxnSpPr>
        <p:spPr bwMode="auto">
          <a:xfrm>
            <a:off x="1143000" y="5105400"/>
            <a:ext cx="609600" cy="295275"/>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31" name="Straight Arrow Connector 30"/>
          <p:cNvCxnSpPr>
            <a:endCxn id="12300" idx="1"/>
          </p:cNvCxnSpPr>
          <p:nvPr/>
        </p:nvCxnSpPr>
        <p:spPr bwMode="auto">
          <a:xfrm flipV="1">
            <a:off x="1219200" y="5400675"/>
            <a:ext cx="533400" cy="390525"/>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33" name="Straight Arrow Connector 32"/>
          <p:cNvCxnSpPr>
            <a:stCxn id="12299" idx="3"/>
            <a:endCxn id="12301" idx="1"/>
          </p:cNvCxnSpPr>
          <p:nvPr/>
        </p:nvCxnSpPr>
        <p:spPr bwMode="auto">
          <a:xfrm>
            <a:off x="2657475" y="3419475"/>
            <a:ext cx="390525" cy="7620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36" name="Straight Arrow Connector 35"/>
          <p:cNvCxnSpPr>
            <a:endCxn id="12301" idx="1"/>
          </p:cNvCxnSpPr>
          <p:nvPr/>
        </p:nvCxnSpPr>
        <p:spPr bwMode="auto">
          <a:xfrm rot="5400000" flipH="1" flipV="1">
            <a:off x="2243137" y="4605338"/>
            <a:ext cx="1228725" cy="3810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38" name="Straight Arrow Connector 37"/>
          <p:cNvCxnSpPr>
            <a:endCxn id="12302" idx="1"/>
          </p:cNvCxnSpPr>
          <p:nvPr/>
        </p:nvCxnSpPr>
        <p:spPr bwMode="auto">
          <a:xfrm flipV="1">
            <a:off x="4038600" y="4319588"/>
            <a:ext cx="304800" cy="2381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43" name="Straight Arrow Connector 42"/>
          <p:cNvCxnSpPr/>
          <p:nvPr/>
        </p:nvCxnSpPr>
        <p:spPr bwMode="auto">
          <a:xfrm rot="5400000" flipH="1" flipV="1">
            <a:off x="4762500" y="3086100"/>
            <a:ext cx="1066800" cy="6858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44" name="Straight Arrow Connector 43"/>
          <p:cNvCxnSpPr>
            <a:endCxn id="12305" idx="1"/>
          </p:cNvCxnSpPr>
          <p:nvPr/>
        </p:nvCxnSpPr>
        <p:spPr bwMode="auto">
          <a:xfrm>
            <a:off x="5029200" y="4733925"/>
            <a:ext cx="685800" cy="638175"/>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47" name="Straight Arrow Connector 46"/>
          <p:cNvCxnSpPr/>
          <p:nvPr/>
        </p:nvCxnSpPr>
        <p:spPr bwMode="auto">
          <a:xfrm flipV="1">
            <a:off x="5181600" y="4267200"/>
            <a:ext cx="457200" cy="23813"/>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pic>
        <p:nvPicPr>
          <p:cNvPr id="49" name="Picture 13"/>
          <p:cNvPicPr>
            <a:picLocks noChangeAspect="1" noChangeArrowheads="1"/>
          </p:cNvPicPr>
          <p:nvPr/>
        </p:nvPicPr>
        <p:blipFill>
          <a:blip r:embed="rId9" cstate="print">
            <a:duotone>
              <a:prstClr val="black"/>
              <a:schemeClr val="accent2">
                <a:tint val="45000"/>
                <a:satMod val="400000"/>
              </a:schemeClr>
            </a:duotone>
          </a:blip>
          <a:srcRect/>
          <a:stretch>
            <a:fillRect/>
          </a:stretch>
        </p:blipFill>
        <p:spPr bwMode="auto">
          <a:xfrm>
            <a:off x="6858000" y="2971800"/>
            <a:ext cx="695325" cy="371475"/>
          </a:xfrm>
          <a:prstGeom prst="rect">
            <a:avLst/>
          </a:prstGeom>
          <a:noFill/>
          <a:ln w="12700">
            <a:noFill/>
            <a:miter lim="800000"/>
            <a:headEnd type="none" w="sm" len="sm"/>
            <a:tailEnd type="none" w="sm" len="sm"/>
          </a:ln>
        </p:spPr>
      </p:pic>
      <p:pic>
        <p:nvPicPr>
          <p:cNvPr id="50" name="Picture 13"/>
          <p:cNvPicPr>
            <a:picLocks noChangeAspect="1" noChangeArrowheads="1"/>
          </p:cNvPicPr>
          <p:nvPr/>
        </p:nvPicPr>
        <p:blipFill>
          <a:blip r:embed="rId9" cstate="print">
            <a:duotone>
              <a:prstClr val="black"/>
              <a:schemeClr val="accent2">
                <a:tint val="45000"/>
                <a:satMod val="400000"/>
              </a:schemeClr>
            </a:duotone>
          </a:blip>
          <a:srcRect/>
          <a:stretch>
            <a:fillRect/>
          </a:stretch>
        </p:blipFill>
        <p:spPr bwMode="auto">
          <a:xfrm>
            <a:off x="6858000" y="2514600"/>
            <a:ext cx="695325" cy="371475"/>
          </a:xfrm>
          <a:prstGeom prst="rect">
            <a:avLst/>
          </a:prstGeom>
          <a:noFill/>
          <a:ln w="12700">
            <a:noFill/>
            <a:miter lim="800000"/>
            <a:headEnd type="none" w="sm" len="sm"/>
            <a:tailEnd type="none" w="sm" len="sm"/>
          </a:ln>
        </p:spPr>
      </p:pic>
      <p:pic>
        <p:nvPicPr>
          <p:cNvPr id="51" name="Picture 13"/>
          <p:cNvPicPr>
            <a:picLocks noChangeAspect="1" noChangeArrowheads="1"/>
          </p:cNvPicPr>
          <p:nvPr/>
        </p:nvPicPr>
        <p:blipFill>
          <a:blip r:embed="rId9" cstate="print">
            <a:duotone>
              <a:prstClr val="black"/>
              <a:schemeClr val="accent2">
                <a:tint val="45000"/>
                <a:satMod val="400000"/>
              </a:schemeClr>
            </a:duotone>
          </a:blip>
          <a:srcRect/>
          <a:stretch>
            <a:fillRect/>
          </a:stretch>
        </p:blipFill>
        <p:spPr bwMode="auto">
          <a:xfrm>
            <a:off x="6858000" y="2057400"/>
            <a:ext cx="695325" cy="371475"/>
          </a:xfrm>
          <a:prstGeom prst="rect">
            <a:avLst/>
          </a:prstGeom>
          <a:noFill/>
          <a:ln w="12700">
            <a:noFill/>
            <a:miter lim="800000"/>
            <a:headEnd type="none" w="sm" len="sm"/>
            <a:tailEnd type="none" w="sm" len="sm"/>
          </a:ln>
        </p:spPr>
      </p:pic>
      <p:pic>
        <p:nvPicPr>
          <p:cNvPr id="52" name="Picture 13"/>
          <p:cNvPicPr>
            <a:picLocks noChangeAspect="1" noChangeArrowheads="1"/>
          </p:cNvPicPr>
          <p:nvPr/>
        </p:nvPicPr>
        <p:blipFill>
          <a:blip r:embed="rId9" cstate="print">
            <a:duotone>
              <a:prstClr val="black"/>
              <a:schemeClr val="accent2">
                <a:tint val="45000"/>
                <a:satMod val="400000"/>
              </a:schemeClr>
            </a:duotone>
          </a:blip>
          <a:srcRect/>
          <a:stretch>
            <a:fillRect/>
          </a:stretch>
        </p:blipFill>
        <p:spPr bwMode="auto">
          <a:xfrm>
            <a:off x="6858000" y="3429000"/>
            <a:ext cx="695325" cy="371475"/>
          </a:xfrm>
          <a:prstGeom prst="rect">
            <a:avLst/>
          </a:prstGeom>
          <a:noFill/>
          <a:ln w="12700">
            <a:noFill/>
            <a:miter lim="800000"/>
            <a:headEnd type="none" w="sm" len="sm"/>
            <a:tailEnd type="none" w="sm" len="sm"/>
          </a:ln>
        </p:spPr>
      </p:pic>
      <p:pic>
        <p:nvPicPr>
          <p:cNvPr id="53" name="Picture 13"/>
          <p:cNvPicPr>
            <a:picLocks noChangeAspect="1" noChangeArrowheads="1"/>
          </p:cNvPicPr>
          <p:nvPr/>
        </p:nvPicPr>
        <p:blipFill>
          <a:blip r:embed="rId9" cstate="print">
            <a:duotone>
              <a:prstClr val="black"/>
              <a:schemeClr val="accent2">
                <a:tint val="45000"/>
                <a:satMod val="400000"/>
              </a:schemeClr>
            </a:duotone>
          </a:blip>
          <a:srcRect/>
          <a:stretch>
            <a:fillRect/>
          </a:stretch>
        </p:blipFill>
        <p:spPr bwMode="auto">
          <a:xfrm>
            <a:off x="6858000" y="3886200"/>
            <a:ext cx="695325" cy="371475"/>
          </a:xfrm>
          <a:prstGeom prst="rect">
            <a:avLst/>
          </a:prstGeom>
          <a:noFill/>
          <a:ln w="12700">
            <a:noFill/>
            <a:miter lim="800000"/>
            <a:headEnd type="none" w="sm" len="sm"/>
            <a:tailEnd type="none" w="sm" len="sm"/>
          </a:ln>
        </p:spPr>
      </p:pic>
      <p:pic>
        <p:nvPicPr>
          <p:cNvPr id="54" name="Picture 13"/>
          <p:cNvPicPr>
            <a:picLocks noChangeAspect="1" noChangeArrowheads="1"/>
          </p:cNvPicPr>
          <p:nvPr/>
        </p:nvPicPr>
        <p:blipFill>
          <a:blip r:embed="rId9" cstate="print">
            <a:duotone>
              <a:prstClr val="black"/>
              <a:schemeClr val="accent2">
                <a:tint val="45000"/>
                <a:satMod val="400000"/>
              </a:schemeClr>
            </a:duotone>
          </a:blip>
          <a:srcRect/>
          <a:stretch>
            <a:fillRect/>
          </a:stretch>
        </p:blipFill>
        <p:spPr bwMode="auto">
          <a:xfrm>
            <a:off x="6858000" y="4343400"/>
            <a:ext cx="695325" cy="371475"/>
          </a:xfrm>
          <a:prstGeom prst="rect">
            <a:avLst/>
          </a:prstGeom>
          <a:noFill/>
          <a:ln w="12700">
            <a:noFill/>
            <a:miter lim="800000"/>
            <a:headEnd type="none" w="sm" len="sm"/>
            <a:tailEnd type="none" w="sm" len="sm"/>
          </a:ln>
        </p:spPr>
      </p:pic>
      <p:pic>
        <p:nvPicPr>
          <p:cNvPr id="55" name="Picture 13"/>
          <p:cNvPicPr>
            <a:picLocks noChangeAspect="1" noChangeArrowheads="1"/>
          </p:cNvPicPr>
          <p:nvPr/>
        </p:nvPicPr>
        <p:blipFill>
          <a:blip r:embed="rId9" cstate="print">
            <a:duotone>
              <a:prstClr val="black"/>
              <a:schemeClr val="accent2">
                <a:tint val="45000"/>
                <a:satMod val="400000"/>
              </a:schemeClr>
            </a:duotone>
          </a:blip>
          <a:srcRect/>
          <a:stretch>
            <a:fillRect/>
          </a:stretch>
        </p:blipFill>
        <p:spPr bwMode="auto">
          <a:xfrm>
            <a:off x="6858000" y="4800600"/>
            <a:ext cx="695325" cy="371475"/>
          </a:xfrm>
          <a:prstGeom prst="rect">
            <a:avLst/>
          </a:prstGeom>
          <a:noFill/>
          <a:ln w="12700">
            <a:noFill/>
            <a:miter lim="800000"/>
            <a:headEnd type="none" w="sm" len="sm"/>
            <a:tailEnd type="none" w="sm" len="sm"/>
          </a:ln>
        </p:spPr>
      </p:pic>
      <p:pic>
        <p:nvPicPr>
          <p:cNvPr id="56" name="Picture 13"/>
          <p:cNvPicPr>
            <a:picLocks noChangeAspect="1" noChangeArrowheads="1"/>
          </p:cNvPicPr>
          <p:nvPr/>
        </p:nvPicPr>
        <p:blipFill>
          <a:blip r:embed="rId9" cstate="print">
            <a:duotone>
              <a:prstClr val="black"/>
              <a:schemeClr val="accent2">
                <a:tint val="45000"/>
                <a:satMod val="400000"/>
              </a:schemeClr>
            </a:duotone>
          </a:blip>
          <a:srcRect/>
          <a:stretch>
            <a:fillRect/>
          </a:stretch>
        </p:blipFill>
        <p:spPr bwMode="auto">
          <a:xfrm>
            <a:off x="6858000" y="5257800"/>
            <a:ext cx="695325" cy="371475"/>
          </a:xfrm>
          <a:prstGeom prst="rect">
            <a:avLst/>
          </a:prstGeom>
          <a:noFill/>
          <a:ln w="12700">
            <a:noFill/>
            <a:miter lim="800000"/>
            <a:headEnd type="none" w="sm" len="sm"/>
            <a:tailEnd type="none" w="sm" len="sm"/>
          </a:ln>
        </p:spPr>
      </p:pic>
      <p:grpSp>
        <p:nvGrpSpPr>
          <p:cNvPr id="3" name="Group 142"/>
          <p:cNvGrpSpPr>
            <a:grpSpLocks/>
          </p:cNvGrpSpPr>
          <p:nvPr/>
        </p:nvGrpSpPr>
        <p:grpSpPr bwMode="auto">
          <a:xfrm>
            <a:off x="8116888" y="2133600"/>
            <a:ext cx="835025" cy="3521075"/>
            <a:chOff x="8116579" y="2133600"/>
            <a:chExt cx="835642" cy="3521075"/>
          </a:xfrm>
        </p:grpSpPr>
        <p:pic>
          <p:nvPicPr>
            <p:cNvPr id="25675"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16579" y="21336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76"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68979" y="22860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77"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21379" y="24384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78"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92779" y="26670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79"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45179" y="28194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80"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92779" y="32766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81"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97579" y="29718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82"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45179" y="32766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83"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97579" y="34290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84"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68979" y="38100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85"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21379" y="39624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86"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573779" y="41148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87"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68979" y="44196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88"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21379" y="45720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89"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649979" y="46482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90"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68979" y="49530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5691"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97579" y="5029200"/>
              <a:ext cx="3022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grpSp>
      <p:cxnSp>
        <p:nvCxnSpPr>
          <p:cNvPr id="73" name="Straight Arrow Connector 72"/>
          <p:cNvCxnSpPr>
            <a:stCxn id="12303" idx="3"/>
            <a:endCxn id="51" idx="1"/>
          </p:cNvCxnSpPr>
          <p:nvPr/>
        </p:nvCxnSpPr>
        <p:spPr bwMode="auto">
          <a:xfrm flipV="1">
            <a:off x="6096000" y="2243138"/>
            <a:ext cx="762000" cy="6905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75" name="Straight Arrow Connector 74"/>
          <p:cNvCxnSpPr>
            <a:stCxn id="12303" idx="3"/>
            <a:endCxn id="50" idx="1"/>
          </p:cNvCxnSpPr>
          <p:nvPr/>
        </p:nvCxnSpPr>
        <p:spPr bwMode="auto">
          <a:xfrm flipV="1">
            <a:off x="6096000" y="2700338"/>
            <a:ext cx="762000" cy="2333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76" name="Straight Arrow Connector 75"/>
          <p:cNvCxnSpPr>
            <a:endCxn id="53" idx="1"/>
          </p:cNvCxnSpPr>
          <p:nvPr/>
        </p:nvCxnSpPr>
        <p:spPr bwMode="auto">
          <a:xfrm flipV="1">
            <a:off x="6096000" y="4071938"/>
            <a:ext cx="762000" cy="9525"/>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78" name="Straight Arrow Connector 77"/>
          <p:cNvCxnSpPr>
            <a:endCxn id="56" idx="1"/>
          </p:cNvCxnSpPr>
          <p:nvPr/>
        </p:nvCxnSpPr>
        <p:spPr bwMode="auto">
          <a:xfrm>
            <a:off x="6096000" y="5343525"/>
            <a:ext cx="762000" cy="100013"/>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82" name="Straight Arrow Connector 81"/>
          <p:cNvCxnSpPr>
            <a:stCxn id="12303" idx="3"/>
            <a:endCxn id="49" idx="1"/>
          </p:cNvCxnSpPr>
          <p:nvPr/>
        </p:nvCxnSpPr>
        <p:spPr bwMode="auto">
          <a:xfrm>
            <a:off x="6096000" y="2933700"/>
            <a:ext cx="762000" cy="223838"/>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85" name="Straight Arrow Connector 84"/>
          <p:cNvCxnSpPr>
            <a:stCxn id="12303" idx="3"/>
            <a:endCxn id="52" idx="1"/>
          </p:cNvCxnSpPr>
          <p:nvPr/>
        </p:nvCxnSpPr>
        <p:spPr bwMode="auto">
          <a:xfrm>
            <a:off x="6096000" y="2933700"/>
            <a:ext cx="762000" cy="681038"/>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89" name="Straight Arrow Connector 88"/>
          <p:cNvCxnSpPr>
            <a:stCxn id="12304" idx="3"/>
            <a:endCxn id="54" idx="1"/>
          </p:cNvCxnSpPr>
          <p:nvPr/>
        </p:nvCxnSpPr>
        <p:spPr bwMode="auto">
          <a:xfrm>
            <a:off x="6172200" y="4114800"/>
            <a:ext cx="685800" cy="414338"/>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92" name="Straight Arrow Connector 91"/>
          <p:cNvCxnSpPr>
            <a:stCxn id="12305" idx="3"/>
            <a:endCxn id="55" idx="1"/>
          </p:cNvCxnSpPr>
          <p:nvPr/>
        </p:nvCxnSpPr>
        <p:spPr bwMode="auto">
          <a:xfrm flipV="1">
            <a:off x="6172200" y="4986338"/>
            <a:ext cx="685800" cy="3857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96" name="Straight Arrow Connector 95"/>
          <p:cNvCxnSpPr/>
          <p:nvPr/>
        </p:nvCxnSpPr>
        <p:spPr bwMode="auto">
          <a:xfrm flipV="1">
            <a:off x="7543800" y="2133600"/>
            <a:ext cx="723900" cy="157163"/>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98" name="Straight Arrow Connector 97"/>
          <p:cNvCxnSpPr/>
          <p:nvPr/>
        </p:nvCxnSpPr>
        <p:spPr bwMode="auto">
          <a:xfrm flipV="1">
            <a:off x="7543800" y="2057400"/>
            <a:ext cx="685800" cy="233363"/>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01" name="Straight Arrow Connector 100"/>
          <p:cNvCxnSpPr>
            <a:stCxn id="51" idx="3"/>
          </p:cNvCxnSpPr>
          <p:nvPr/>
        </p:nvCxnSpPr>
        <p:spPr bwMode="auto">
          <a:xfrm>
            <a:off x="7553325" y="2243138"/>
            <a:ext cx="563563" cy="2032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07" name="Straight Arrow Connector 106"/>
          <p:cNvCxnSpPr/>
          <p:nvPr/>
        </p:nvCxnSpPr>
        <p:spPr bwMode="auto">
          <a:xfrm flipV="1">
            <a:off x="7534275" y="2786063"/>
            <a:ext cx="723900" cy="47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08" name="Straight Arrow Connector 107"/>
          <p:cNvCxnSpPr/>
          <p:nvPr/>
        </p:nvCxnSpPr>
        <p:spPr bwMode="auto">
          <a:xfrm flipV="1">
            <a:off x="7534275" y="2557463"/>
            <a:ext cx="685800" cy="2333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09" name="Straight Arrow Connector 108"/>
          <p:cNvCxnSpPr/>
          <p:nvPr/>
        </p:nvCxnSpPr>
        <p:spPr bwMode="auto">
          <a:xfrm>
            <a:off x="7543800" y="2743200"/>
            <a:ext cx="600075" cy="2794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10" name="Straight Arrow Connector 109"/>
          <p:cNvCxnSpPr/>
          <p:nvPr/>
        </p:nvCxnSpPr>
        <p:spPr bwMode="auto">
          <a:xfrm flipV="1">
            <a:off x="7543800" y="3200400"/>
            <a:ext cx="723900" cy="4763"/>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11" name="Straight Arrow Connector 110"/>
          <p:cNvCxnSpPr/>
          <p:nvPr/>
        </p:nvCxnSpPr>
        <p:spPr bwMode="auto">
          <a:xfrm flipV="1">
            <a:off x="7543800" y="2971800"/>
            <a:ext cx="685800" cy="233363"/>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12" name="Straight Arrow Connector 111"/>
          <p:cNvCxnSpPr/>
          <p:nvPr/>
        </p:nvCxnSpPr>
        <p:spPr bwMode="auto">
          <a:xfrm>
            <a:off x="7553325" y="3157538"/>
            <a:ext cx="600075" cy="2794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13" name="Straight Arrow Connector 112"/>
          <p:cNvCxnSpPr/>
          <p:nvPr/>
        </p:nvCxnSpPr>
        <p:spPr bwMode="auto">
          <a:xfrm flipV="1">
            <a:off x="7534275" y="3700463"/>
            <a:ext cx="723900" cy="47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14" name="Straight Arrow Connector 113"/>
          <p:cNvCxnSpPr/>
          <p:nvPr/>
        </p:nvCxnSpPr>
        <p:spPr bwMode="auto">
          <a:xfrm flipV="1">
            <a:off x="7534275" y="3471863"/>
            <a:ext cx="685800" cy="2333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15" name="Straight Arrow Connector 114"/>
          <p:cNvCxnSpPr/>
          <p:nvPr/>
        </p:nvCxnSpPr>
        <p:spPr bwMode="auto">
          <a:xfrm>
            <a:off x="7543800" y="3657600"/>
            <a:ext cx="600075" cy="2794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16" name="Straight Arrow Connector 115"/>
          <p:cNvCxnSpPr/>
          <p:nvPr/>
        </p:nvCxnSpPr>
        <p:spPr bwMode="auto">
          <a:xfrm flipV="1">
            <a:off x="7534275" y="4081463"/>
            <a:ext cx="723900" cy="47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17" name="Straight Arrow Connector 116"/>
          <p:cNvCxnSpPr/>
          <p:nvPr/>
        </p:nvCxnSpPr>
        <p:spPr bwMode="auto">
          <a:xfrm flipV="1">
            <a:off x="7534275" y="3852863"/>
            <a:ext cx="685800" cy="2333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18" name="Straight Arrow Connector 117"/>
          <p:cNvCxnSpPr/>
          <p:nvPr/>
        </p:nvCxnSpPr>
        <p:spPr bwMode="auto">
          <a:xfrm>
            <a:off x="7543800" y="4038600"/>
            <a:ext cx="600075" cy="2794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19" name="Straight Arrow Connector 118"/>
          <p:cNvCxnSpPr/>
          <p:nvPr/>
        </p:nvCxnSpPr>
        <p:spPr bwMode="auto">
          <a:xfrm flipV="1">
            <a:off x="7534275" y="4538663"/>
            <a:ext cx="723900" cy="47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20" name="Straight Arrow Connector 119"/>
          <p:cNvCxnSpPr/>
          <p:nvPr/>
        </p:nvCxnSpPr>
        <p:spPr bwMode="auto">
          <a:xfrm flipV="1">
            <a:off x="7534275" y="4310063"/>
            <a:ext cx="685800" cy="2333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21" name="Straight Arrow Connector 120"/>
          <p:cNvCxnSpPr/>
          <p:nvPr/>
        </p:nvCxnSpPr>
        <p:spPr bwMode="auto">
          <a:xfrm>
            <a:off x="7543800" y="4495800"/>
            <a:ext cx="600075" cy="2794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22" name="Straight Arrow Connector 121"/>
          <p:cNvCxnSpPr/>
          <p:nvPr/>
        </p:nvCxnSpPr>
        <p:spPr bwMode="auto">
          <a:xfrm flipV="1">
            <a:off x="7534275" y="5072063"/>
            <a:ext cx="723900" cy="47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23" name="Straight Arrow Connector 122"/>
          <p:cNvCxnSpPr/>
          <p:nvPr/>
        </p:nvCxnSpPr>
        <p:spPr bwMode="auto">
          <a:xfrm flipV="1">
            <a:off x="7534275" y="4843463"/>
            <a:ext cx="685800" cy="233362"/>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24" name="Straight Arrow Connector 123"/>
          <p:cNvCxnSpPr/>
          <p:nvPr/>
        </p:nvCxnSpPr>
        <p:spPr bwMode="auto">
          <a:xfrm>
            <a:off x="7543800" y="5029200"/>
            <a:ext cx="600075" cy="2794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25" name="Straight Arrow Connector 124"/>
          <p:cNvCxnSpPr/>
          <p:nvPr/>
        </p:nvCxnSpPr>
        <p:spPr bwMode="auto">
          <a:xfrm flipV="1">
            <a:off x="7543800" y="5486400"/>
            <a:ext cx="723900" cy="4763"/>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26" name="Straight Arrow Connector 125"/>
          <p:cNvCxnSpPr/>
          <p:nvPr/>
        </p:nvCxnSpPr>
        <p:spPr bwMode="auto">
          <a:xfrm flipV="1">
            <a:off x="7543800" y="5257800"/>
            <a:ext cx="685800" cy="233363"/>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cxnSp>
        <p:nvCxnSpPr>
          <p:cNvPr id="127" name="Straight Arrow Connector 126"/>
          <p:cNvCxnSpPr/>
          <p:nvPr/>
        </p:nvCxnSpPr>
        <p:spPr bwMode="auto">
          <a:xfrm>
            <a:off x="7553325" y="5443538"/>
            <a:ext cx="600075" cy="279400"/>
          </a:xfrm>
          <a:prstGeom prst="straightConnector1">
            <a:avLst/>
          </a:prstGeom>
          <a:solidFill>
            <a:schemeClr val="accent2"/>
          </a:solidFill>
          <a:ln w="31750" cap="flat" cmpd="sng" algn="ctr">
            <a:solidFill>
              <a:schemeClr val="accent6"/>
            </a:solidFill>
            <a:prstDash val="solid"/>
            <a:round/>
            <a:headEnd type="none" w="med" len="med"/>
            <a:tailEnd type="arrow"/>
          </a:ln>
          <a:effectLst/>
        </p:spPr>
      </p:cxnSp>
      <p:sp>
        <p:nvSpPr>
          <p:cNvPr id="128" name="TextBox 127"/>
          <p:cNvSpPr txBox="1"/>
          <p:nvPr/>
        </p:nvSpPr>
        <p:spPr>
          <a:xfrm>
            <a:off x="1752600" y="1828800"/>
            <a:ext cx="1295400" cy="584200"/>
          </a:xfrm>
          <a:prstGeom prst="rect">
            <a:avLst/>
          </a:prstGeom>
          <a:noFill/>
        </p:spPr>
        <p:txBody>
          <a:bodyPr>
            <a:spAutoFit/>
          </a:bodyPr>
          <a:lstStyle/>
          <a:p>
            <a:pPr eaLnBrk="0" hangingPunct="0">
              <a:defRPr/>
            </a:pPr>
            <a:r>
              <a:rPr lang="en-US" sz="1600" b="1" dirty="0">
                <a:solidFill>
                  <a:srgbClr val="002060"/>
                </a:solidFill>
                <a:latin typeface="+mj-lt"/>
                <a:cs typeface="+mn-cs"/>
              </a:rPr>
              <a:t>Initial Processing</a:t>
            </a:r>
          </a:p>
        </p:txBody>
      </p:sp>
      <p:sp>
        <p:nvSpPr>
          <p:cNvPr id="129" name="TextBox 128"/>
          <p:cNvSpPr txBox="1"/>
          <p:nvPr/>
        </p:nvSpPr>
        <p:spPr>
          <a:xfrm>
            <a:off x="3048000" y="2971800"/>
            <a:ext cx="990600" cy="338138"/>
          </a:xfrm>
          <a:prstGeom prst="rect">
            <a:avLst/>
          </a:prstGeom>
          <a:noFill/>
        </p:spPr>
        <p:txBody>
          <a:bodyPr>
            <a:spAutoFit/>
          </a:bodyPr>
          <a:lstStyle/>
          <a:p>
            <a:pPr eaLnBrk="0" hangingPunct="0">
              <a:defRPr/>
            </a:pPr>
            <a:r>
              <a:rPr lang="en-US" sz="1600" b="1" dirty="0">
                <a:solidFill>
                  <a:srgbClr val="002060"/>
                </a:solidFill>
                <a:latin typeface="+mj-lt"/>
                <a:cs typeface="+mn-cs"/>
              </a:rPr>
              <a:t>Factory</a:t>
            </a:r>
          </a:p>
        </p:txBody>
      </p:sp>
      <p:sp>
        <p:nvSpPr>
          <p:cNvPr id="130" name="TextBox 129"/>
          <p:cNvSpPr txBox="1"/>
          <p:nvPr/>
        </p:nvSpPr>
        <p:spPr>
          <a:xfrm>
            <a:off x="4114800" y="2743200"/>
            <a:ext cx="1143000" cy="830263"/>
          </a:xfrm>
          <a:prstGeom prst="rect">
            <a:avLst/>
          </a:prstGeom>
          <a:noFill/>
        </p:spPr>
        <p:txBody>
          <a:bodyPr>
            <a:spAutoFit/>
          </a:bodyPr>
          <a:lstStyle/>
          <a:p>
            <a:pPr eaLnBrk="0" hangingPunct="0">
              <a:defRPr/>
            </a:pPr>
            <a:r>
              <a:rPr lang="en-US" sz="1600" b="1" dirty="0">
                <a:solidFill>
                  <a:srgbClr val="002060"/>
                </a:solidFill>
                <a:latin typeface="+mj-lt"/>
                <a:cs typeface="+mn-cs"/>
              </a:rPr>
              <a:t>Finished Goods</a:t>
            </a:r>
          </a:p>
          <a:p>
            <a:pPr eaLnBrk="0" hangingPunct="0">
              <a:defRPr/>
            </a:pPr>
            <a:r>
              <a:rPr lang="en-US" sz="1600" b="1" dirty="0">
                <a:solidFill>
                  <a:srgbClr val="002060"/>
                </a:solidFill>
                <a:latin typeface="+mj-lt"/>
                <a:cs typeface="+mn-cs"/>
              </a:rPr>
              <a:t>Inventory</a:t>
            </a:r>
          </a:p>
        </p:txBody>
      </p:sp>
      <p:sp>
        <p:nvSpPr>
          <p:cNvPr id="131" name="TextBox 130"/>
          <p:cNvSpPr txBox="1"/>
          <p:nvPr/>
        </p:nvSpPr>
        <p:spPr>
          <a:xfrm>
            <a:off x="4876800" y="1600200"/>
            <a:ext cx="1600200" cy="584200"/>
          </a:xfrm>
          <a:prstGeom prst="rect">
            <a:avLst/>
          </a:prstGeom>
          <a:noFill/>
        </p:spPr>
        <p:txBody>
          <a:bodyPr>
            <a:spAutoFit/>
          </a:bodyPr>
          <a:lstStyle/>
          <a:p>
            <a:pPr eaLnBrk="0" hangingPunct="0">
              <a:defRPr/>
            </a:pPr>
            <a:r>
              <a:rPr lang="en-US" sz="1600" b="1" dirty="0">
                <a:solidFill>
                  <a:srgbClr val="002060"/>
                </a:solidFill>
                <a:latin typeface="+mj-lt"/>
                <a:cs typeface="+mn-cs"/>
              </a:rPr>
              <a:t>Warehouses/</a:t>
            </a:r>
          </a:p>
          <a:p>
            <a:pPr eaLnBrk="0" hangingPunct="0">
              <a:defRPr/>
            </a:pPr>
            <a:r>
              <a:rPr lang="en-US" sz="1600" b="1" dirty="0">
                <a:solidFill>
                  <a:srgbClr val="002060"/>
                </a:solidFill>
                <a:latin typeface="+mj-lt"/>
                <a:cs typeface="+mn-cs"/>
              </a:rPr>
              <a:t>Wholesalers</a:t>
            </a:r>
          </a:p>
        </p:txBody>
      </p:sp>
      <p:sp>
        <p:nvSpPr>
          <p:cNvPr id="132" name="TextBox 131"/>
          <p:cNvSpPr txBox="1"/>
          <p:nvPr/>
        </p:nvSpPr>
        <p:spPr>
          <a:xfrm>
            <a:off x="6629400" y="1600200"/>
            <a:ext cx="1066800" cy="338138"/>
          </a:xfrm>
          <a:prstGeom prst="rect">
            <a:avLst/>
          </a:prstGeom>
          <a:noFill/>
        </p:spPr>
        <p:txBody>
          <a:bodyPr>
            <a:spAutoFit/>
          </a:bodyPr>
          <a:lstStyle/>
          <a:p>
            <a:pPr eaLnBrk="0" hangingPunct="0">
              <a:defRPr/>
            </a:pPr>
            <a:r>
              <a:rPr lang="en-US" sz="1600" b="1" dirty="0">
                <a:solidFill>
                  <a:srgbClr val="002060"/>
                </a:solidFill>
                <a:latin typeface="+mj-lt"/>
                <a:cs typeface="+mn-cs"/>
              </a:rPr>
              <a:t>Retailers</a:t>
            </a:r>
          </a:p>
        </p:txBody>
      </p:sp>
      <p:sp>
        <p:nvSpPr>
          <p:cNvPr id="133" name="TextBox 132"/>
          <p:cNvSpPr txBox="1"/>
          <p:nvPr/>
        </p:nvSpPr>
        <p:spPr>
          <a:xfrm>
            <a:off x="7848600" y="1676400"/>
            <a:ext cx="1295400" cy="338138"/>
          </a:xfrm>
          <a:prstGeom prst="rect">
            <a:avLst/>
          </a:prstGeom>
          <a:noFill/>
        </p:spPr>
        <p:txBody>
          <a:bodyPr>
            <a:spAutoFit/>
          </a:bodyPr>
          <a:lstStyle/>
          <a:p>
            <a:pPr eaLnBrk="0" hangingPunct="0">
              <a:defRPr/>
            </a:pPr>
            <a:r>
              <a:rPr lang="en-US" sz="1600" b="1" dirty="0">
                <a:solidFill>
                  <a:srgbClr val="002060"/>
                </a:solidFill>
                <a:latin typeface="+mj-lt"/>
                <a:cs typeface="+mn-cs"/>
              </a:rPr>
              <a:t>Customers</a:t>
            </a:r>
          </a:p>
        </p:txBody>
      </p:sp>
      <p:sp>
        <p:nvSpPr>
          <p:cNvPr id="134" name="TextBox 133"/>
          <p:cNvSpPr txBox="1"/>
          <p:nvPr/>
        </p:nvSpPr>
        <p:spPr>
          <a:xfrm>
            <a:off x="304800" y="5791200"/>
            <a:ext cx="2382838" cy="430213"/>
          </a:xfrm>
          <a:prstGeom prst="rect">
            <a:avLst/>
          </a:prstGeom>
          <a:noFill/>
        </p:spPr>
        <p:txBody>
          <a:bodyPr wrap="none">
            <a:spAutoFit/>
          </a:bodyPr>
          <a:lstStyle/>
          <a:p>
            <a:pPr eaLnBrk="0" hangingPunct="0">
              <a:defRPr/>
            </a:pPr>
            <a:r>
              <a:rPr lang="en-US" sz="2200" dirty="0">
                <a:solidFill>
                  <a:srgbClr val="C00000"/>
                </a:solidFill>
                <a:latin typeface="+mj-lt"/>
                <a:cs typeface="Arial" charset="0"/>
              </a:rPr>
              <a:t>Inbound Logistics</a:t>
            </a:r>
          </a:p>
        </p:txBody>
      </p:sp>
      <p:sp>
        <p:nvSpPr>
          <p:cNvPr id="135" name="TextBox 134"/>
          <p:cNvSpPr txBox="1"/>
          <p:nvPr/>
        </p:nvSpPr>
        <p:spPr>
          <a:xfrm>
            <a:off x="2819400" y="5791200"/>
            <a:ext cx="3059113" cy="430213"/>
          </a:xfrm>
          <a:prstGeom prst="rect">
            <a:avLst/>
          </a:prstGeom>
          <a:noFill/>
        </p:spPr>
        <p:txBody>
          <a:bodyPr wrap="none">
            <a:spAutoFit/>
          </a:bodyPr>
          <a:lstStyle/>
          <a:p>
            <a:pPr eaLnBrk="0" hangingPunct="0">
              <a:defRPr/>
            </a:pPr>
            <a:r>
              <a:rPr lang="en-US" sz="2200" dirty="0">
                <a:solidFill>
                  <a:srgbClr val="C00000"/>
                </a:solidFill>
                <a:latin typeface="+mj-lt"/>
                <a:cs typeface="Arial" charset="0"/>
              </a:rPr>
              <a:t>Materials Management</a:t>
            </a:r>
          </a:p>
        </p:txBody>
      </p:sp>
      <p:sp>
        <p:nvSpPr>
          <p:cNvPr id="136" name="TextBox 135"/>
          <p:cNvSpPr txBox="1"/>
          <p:nvPr/>
        </p:nvSpPr>
        <p:spPr>
          <a:xfrm>
            <a:off x="6019800" y="5791200"/>
            <a:ext cx="2725738" cy="430213"/>
          </a:xfrm>
          <a:prstGeom prst="rect">
            <a:avLst/>
          </a:prstGeom>
          <a:noFill/>
        </p:spPr>
        <p:txBody>
          <a:bodyPr wrap="none">
            <a:spAutoFit/>
          </a:bodyPr>
          <a:lstStyle/>
          <a:p>
            <a:pPr eaLnBrk="0" hangingPunct="0">
              <a:defRPr/>
            </a:pPr>
            <a:r>
              <a:rPr lang="en-US" sz="2200" dirty="0">
                <a:solidFill>
                  <a:srgbClr val="C00000"/>
                </a:solidFill>
                <a:latin typeface="+mj-lt"/>
                <a:cs typeface="Arial" charset="0"/>
              </a:rPr>
              <a:t>Physical Distribution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up)">
                                      <p:cBhvr>
                                        <p:cTn id="10" dur="500"/>
                                        <p:tgtEl>
                                          <p:spTgt spid="13"/>
                                        </p:tgtEl>
                                      </p:cBhvr>
                                    </p:animEffect>
                                  </p:childTnLst>
                                </p:cTn>
                              </p:par>
                              <p:par>
                                <p:cTn id="11" presetID="22" presetClass="entr" presetSubtype="1" fill="hold" nodeType="withEffect">
                                  <p:stCondLst>
                                    <p:cond delay="0"/>
                                  </p:stCondLst>
                                  <p:childTnLst>
                                    <p:set>
                                      <p:cBhvr>
                                        <p:cTn id="12" dur="1" fill="hold">
                                          <p:stCondLst>
                                            <p:cond delay="0"/>
                                          </p:stCondLst>
                                        </p:cTn>
                                        <p:tgtEl>
                                          <p:spTgt spid="12298"/>
                                        </p:tgtEl>
                                        <p:attrNameLst>
                                          <p:attrName>style.visibility</p:attrName>
                                        </p:attrNameLst>
                                      </p:cBhvr>
                                      <p:to>
                                        <p:strVal val="visible"/>
                                      </p:to>
                                    </p:set>
                                    <p:animEffect transition="in" filter="wipe(up)">
                                      <p:cBhvr>
                                        <p:cTn id="13" dur="500"/>
                                        <p:tgtEl>
                                          <p:spTgt spid="1229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left)">
                                      <p:cBhvr>
                                        <p:cTn id="18" dur="500"/>
                                        <p:tgtEl>
                                          <p:spTgt spid="21"/>
                                        </p:tgtEl>
                                      </p:cBhvr>
                                    </p:animEffect>
                                  </p:childTnLst>
                                </p:cTn>
                              </p:par>
                              <p:par>
                                <p:cTn id="19" presetID="22" presetClass="entr" presetSubtype="8"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par>
                                <p:cTn id="22" presetID="22" presetClass="entr" presetSubtype="8"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left)">
                                      <p:cBhvr>
                                        <p:cTn id="24" dur="500"/>
                                        <p:tgtEl>
                                          <p:spTgt spid="24"/>
                                        </p:tgtEl>
                                      </p:cBhvr>
                                    </p:animEffect>
                                  </p:childTnLst>
                                </p:cTn>
                              </p:par>
                              <p:par>
                                <p:cTn id="25" presetID="22" presetClass="entr" presetSubtype="8"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500"/>
                                        <p:tgtEl>
                                          <p:spTgt spid="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wipe(left)">
                                      <p:cBhvr>
                                        <p:cTn id="32" dur="500"/>
                                        <p:tgtEl>
                                          <p:spTgt spid="29"/>
                                        </p:tgtEl>
                                      </p:cBhvr>
                                    </p:animEffect>
                                  </p:childTnLst>
                                </p:cTn>
                              </p:par>
                              <p:par>
                                <p:cTn id="33" presetID="22" presetClass="entr" presetSubtype="8" fill="hold"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left)">
                                      <p:cBhvr>
                                        <p:cTn id="35" dur="500"/>
                                        <p:tgtEl>
                                          <p:spTgt spid="3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12299"/>
                                        </p:tgtEl>
                                        <p:attrNameLst>
                                          <p:attrName>style.visibility</p:attrName>
                                        </p:attrNameLst>
                                      </p:cBhvr>
                                      <p:to>
                                        <p:strVal val="visible"/>
                                      </p:to>
                                    </p:set>
                                    <p:animEffect transition="in" filter="wipe(up)">
                                      <p:cBhvr>
                                        <p:cTn id="40" dur="500"/>
                                        <p:tgtEl>
                                          <p:spTgt spid="12299"/>
                                        </p:tgtEl>
                                      </p:cBhvr>
                                    </p:animEffect>
                                  </p:childTnLst>
                                </p:cTn>
                              </p:par>
                              <p:par>
                                <p:cTn id="41" presetID="22" presetClass="entr" presetSubtype="1" fill="hold" nodeType="withEffect">
                                  <p:stCondLst>
                                    <p:cond delay="0"/>
                                  </p:stCondLst>
                                  <p:childTnLst>
                                    <p:set>
                                      <p:cBhvr>
                                        <p:cTn id="42" dur="1" fill="hold">
                                          <p:stCondLst>
                                            <p:cond delay="0"/>
                                          </p:stCondLst>
                                        </p:cTn>
                                        <p:tgtEl>
                                          <p:spTgt spid="12300"/>
                                        </p:tgtEl>
                                        <p:attrNameLst>
                                          <p:attrName>style.visibility</p:attrName>
                                        </p:attrNameLst>
                                      </p:cBhvr>
                                      <p:to>
                                        <p:strVal val="visible"/>
                                      </p:to>
                                    </p:set>
                                    <p:animEffect transition="in" filter="wipe(up)">
                                      <p:cBhvr>
                                        <p:cTn id="43" dur="500"/>
                                        <p:tgtEl>
                                          <p:spTgt spid="12300"/>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128"/>
                                        </p:tgtEl>
                                        <p:attrNameLst>
                                          <p:attrName>style.visibility</p:attrName>
                                        </p:attrNameLst>
                                      </p:cBhvr>
                                      <p:to>
                                        <p:strVal val="visible"/>
                                      </p:to>
                                    </p:set>
                                    <p:animEffect transition="in" filter="wipe(up)">
                                      <p:cBhvr>
                                        <p:cTn id="46" dur="500"/>
                                        <p:tgtEl>
                                          <p:spTgt spid="12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par>
                                <p:cTn id="52" presetID="22" presetClass="entr" presetSubtype="8" fill="hold" nodeType="with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wipe(left)">
                                      <p:cBhvr>
                                        <p:cTn id="54" dur="500"/>
                                        <p:tgtEl>
                                          <p:spTgt spid="3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129"/>
                                        </p:tgtEl>
                                        <p:attrNameLst>
                                          <p:attrName>style.visibility</p:attrName>
                                        </p:attrNameLst>
                                      </p:cBhvr>
                                      <p:to>
                                        <p:strVal val="visible"/>
                                      </p:to>
                                    </p:set>
                                    <p:animEffect transition="in" filter="wipe(up)">
                                      <p:cBhvr>
                                        <p:cTn id="59" dur="500"/>
                                        <p:tgtEl>
                                          <p:spTgt spid="129"/>
                                        </p:tgtEl>
                                      </p:cBhvr>
                                    </p:animEffect>
                                  </p:childTnLst>
                                </p:cTn>
                              </p:par>
                              <p:par>
                                <p:cTn id="60" presetID="22" presetClass="entr" presetSubtype="1" fill="hold" nodeType="withEffect">
                                  <p:stCondLst>
                                    <p:cond delay="0"/>
                                  </p:stCondLst>
                                  <p:childTnLst>
                                    <p:set>
                                      <p:cBhvr>
                                        <p:cTn id="61" dur="1" fill="hold">
                                          <p:stCondLst>
                                            <p:cond delay="0"/>
                                          </p:stCondLst>
                                        </p:cTn>
                                        <p:tgtEl>
                                          <p:spTgt spid="12301"/>
                                        </p:tgtEl>
                                        <p:attrNameLst>
                                          <p:attrName>style.visibility</p:attrName>
                                        </p:attrNameLst>
                                      </p:cBhvr>
                                      <p:to>
                                        <p:strVal val="visible"/>
                                      </p:to>
                                    </p:set>
                                    <p:animEffect transition="in" filter="wipe(up)">
                                      <p:cBhvr>
                                        <p:cTn id="62" dur="500"/>
                                        <p:tgtEl>
                                          <p:spTgt spid="1230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wipe(left)">
                                      <p:cBhvr>
                                        <p:cTn id="67" dur="2000"/>
                                        <p:tgtEl>
                                          <p:spTgt spid="3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30"/>
                                        </p:tgtEl>
                                        <p:attrNameLst>
                                          <p:attrName>style.visibility</p:attrName>
                                        </p:attrNameLst>
                                      </p:cBhvr>
                                      <p:to>
                                        <p:strVal val="visible"/>
                                      </p:to>
                                    </p:set>
                                    <p:animEffect transition="in" filter="wipe(up)">
                                      <p:cBhvr>
                                        <p:cTn id="72" dur="500"/>
                                        <p:tgtEl>
                                          <p:spTgt spid="130"/>
                                        </p:tgtEl>
                                      </p:cBhvr>
                                    </p:animEffect>
                                  </p:childTnLst>
                                </p:cTn>
                              </p:par>
                              <p:par>
                                <p:cTn id="73" presetID="22" presetClass="entr" presetSubtype="1" fill="hold" nodeType="withEffect">
                                  <p:stCondLst>
                                    <p:cond delay="0"/>
                                  </p:stCondLst>
                                  <p:childTnLst>
                                    <p:set>
                                      <p:cBhvr>
                                        <p:cTn id="74" dur="1" fill="hold">
                                          <p:stCondLst>
                                            <p:cond delay="0"/>
                                          </p:stCondLst>
                                        </p:cTn>
                                        <p:tgtEl>
                                          <p:spTgt spid="12302"/>
                                        </p:tgtEl>
                                        <p:attrNameLst>
                                          <p:attrName>style.visibility</p:attrName>
                                        </p:attrNameLst>
                                      </p:cBhvr>
                                      <p:to>
                                        <p:strVal val="visible"/>
                                      </p:to>
                                    </p:set>
                                    <p:animEffect transition="in" filter="wipe(up)">
                                      <p:cBhvr>
                                        <p:cTn id="75" dur="500"/>
                                        <p:tgtEl>
                                          <p:spTgt spid="12302"/>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wipe(left)">
                                      <p:cBhvr>
                                        <p:cTn id="80" dur="500"/>
                                        <p:tgtEl>
                                          <p:spTgt spid="43"/>
                                        </p:tgtEl>
                                      </p:cBhvr>
                                    </p:animEffect>
                                  </p:childTnLst>
                                </p:cTn>
                              </p:par>
                              <p:par>
                                <p:cTn id="81" presetID="22" presetClass="entr" presetSubtype="8" fill="hold" nodeType="with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left)">
                                      <p:cBhvr>
                                        <p:cTn id="83" dur="500"/>
                                        <p:tgtEl>
                                          <p:spTgt spid="47"/>
                                        </p:tgtEl>
                                      </p:cBhvr>
                                    </p:animEffect>
                                  </p:childTnLst>
                                </p:cTn>
                              </p:par>
                              <p:par>
                                <p:cTn id="84" presetID="22" presetClass="entr" presetSubtype="8" fill="hold" nodeType="with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wipe(left)">
                                      <p:cBhvr>
                                        <p:cTn id="86" dur="500"/>
                                        <p:tgtEl>
                                          <p:spTgt spid="44"/>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1" fill="hold" grpId="0" nodeType="clickEffect">
                                  <p:stCondLst>
                                    <p:cond delay="0"/>
                                  </p:stCondLst>
                                  <p:childTnLst>
                                    <p:set>
                                      <p:cBhvr>
                                        <p:cTn id="90" dur="1" fill="hold">
                                          <p:stCondLst>
                                            <p:cond delay="0"/>
                                          </p:stCondLst>
                                        </p:cTn>
                                        <p:tgtEl>
                                          <p:spTgt spid="131"/>
                                        </p:tgtEl>
                                        <p:attrNameLst>
                                          <p:attrName>style.visibility</p:attrName>
                                        </p:attrNameLst>
                                      </p:cBhvr>
                                      <p:to>
                                        <p:strVal val="visible"/>
                                      </p:to>
                                    </p:set>
                                    <p:animEffect transition="in" filter="wipe(up)">
                                      <p:cBhvr>
                                        <p:cTn id="91" dur="500"/>
                                        <p:tgtEl>
                                          <p:spTgt spid="131"/>
                                        </p:tgtEl>
                                      </p:cBhvr>
                                    </p:animEffect>
                                  </p:childTnLst>
                                </p:cTn>
                              </p:par>
                              <p:par>
                                <p:cTn id="92" presetID="22" presetClass="entr" presetSubtype="1" fill="hold" nodeType="withEffect">
                                  <p:stCondLst>
                                    <p:cond delay="0"/>
                                  </p:stCondLst>
                                  <p:childTnLst>
                                    <p:set>
                                      <p:cBhvr>
                                        <p:cTn id="93" dur="1" fill="hold">
                                          <p:stCondLst>
                                            <p:cond delay="0"/>
                                          </p:stCondLst>
                                        </p:cTn>
                                        <p:tgtEl>
                                          <p:spTgt spid="12303"/>
                                        </p:tgtEl>
                                        <p:attrNameLst>
                                          <p:attrName>style.visibility</p:attrName>
                                        </p:attrNameLst>
                                      </p:cBhvr>
                                      <p:to>
                                        <p:strVal val="visible"/>
                                      </p:to>
                                    </p:set>
                                    <p:animEffect transition="in" filter="wipe(up)">
                                      <p:cBhvr>
                                        <p:cTn id="94" dur="500"/>
                                        <p:tgtEl>
                                          <p:spTgt spid="12303"/>
                                        </p:tgtEl>
                                      </p:cBhvr>
                                    </p:animEffect>
                                  </p:childTnLst>
                                </p:cTn>
                              </p:par>
                              <p:par>
                                <p:cTn id="95" presetID="22" presetClass="entr" presetSubtype="1" fill="hold" nodeType="withEffect">
                                  <p:stCondLst>
                                    <p:cond delay="0"/>
                                  </p:stCondLst>
                                  <p:childTnLst>
                                    <p:set>
                                      <p:cBhvr>
                                        <p:cTn id="96" dur="1" fill="hold">
                                          <p:stCondLst>
                                            <p:cond delay="0"/>
                                          </p:stCondLst>
                                        </p:cTn>
                                        <p:tgtEl>
                                          <p:spTgt spid="12304"/>
                                        </p:tgtEl>
                                        <p:attrNameLst>
                                          <p:attrName>style.visibility</p:attrName>
                                        </p:attrNameLst>
                                      </p:cBhvr>
                                      <p:to>
                                        <p:strVal val="visible"/>
                                      </p:to>
                                    </p:set>
                                    <p:animEffect transition="in" filter="wipe(up)">
                                      <p:cBhvr>
                                        <p:cTn id="97" dur="500"/>
                                        <p:tgtEl>
                                          <p:spTgt spid="12304"/>
                                        </p:tgtEl>
                                      </p:cBhvr>
                                    </p:animEffect>
                                  </p:childTnLst>
                                </p:cTn>
                              </p:par>
                              <p:par>
                                <p:cTn id="98" presetID="22" presetClass="entr" presetSubtype="1" fill="hold" nodeType="withEffect">
                                  <p:stCondLst>
                                    <p:cond delay="0"/>
                                  </p:stCondLst>
                                  <p:childTnLst>
                                    <p:set>
                                      <p:cBhvr>
                                        <p:cTn id="99" dur="1" fill="hold">
                                          <p:stCondLst>
                                            <p:cond delay="0"/>
                                          </p:stCondLst>
                                        </p:cTn>
                                        <p:tgtEl>
                                          <p:spTgt spid="12305"/>
                                        </p:tgtEl>
                                        <p:attrNameLst>
                                          <p:attrName>style.visibility</p:attrName>
                                        </p:attrNameLst>
                                      </p:cBhvr>
                                      <p:to>
                                        <p:strVal val="visible"/>
                                      </p:to>
                                    </p:set>
                                    <p:animEffect transition="in" filter="wipe(up)">
                                      <p:cBhvr>
                                        <p:cTn id="100" dur="500"/>
                                        <p:tgtEl>
                                          <p:spTgt spid="12305"/>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8" fill="hold" nodeType="clickEffect">
                                  <p:stCondLst>
                                    <p:cond delay="0"/>
                                  </p:stCondLst>
                                  <p:childTnLst>
                                    <p:set>
                                      <p:cBhvr>
                                        <p:cTn id="104" dur="1" fill="hold">
                                          <p:stCondLst>
                                            <p:cond delay="0"/>
                                          </p:stCondLst>
                                        </p:cTn>
                                        <p:tgtEl>
                                          <p:spTgt spid="73"/>
                                        </p:tgtEl>
                                        <p:attrNameLst>
                                          <p:attrName>style.visibility</p:attrName>
                                        </p:attrNameLst>
                                      </p:cBhvr>
                                      <p:to>
                                        <p:strVal val="visible"/>
                                      </p:to>
                                    </p:set>
                                    <p:animEffect transition="in" filter="wipe(left)">
                                      <p:cBhvr>
                                        <p:cTn id="105" dur="500"/>
                                        <p:tgtEl>
                                          <p:spTgt spid="73"/>
                                        </p:tgtEl>
                                      </p:cBhvr>
                                    </p:animEffect>
                                  </p:childTnLst>
                                </p:cTn>
                              </p:par>
                              <p:par>
                                <p:cTn id="106" presetID="22" presetClass="entr" presetSubtype="8" fill="hold" nodeType="withEffect">
                                  <p:stCondLst>
                                    <p:cond delay="0"/>
                                  </p:stCondLst>
                                  <p:childTnLst>
                                    <p:set>
                                      <p:cBhvr>
                                        <p:cTn id="107" dur="1" fill="hold">
                                          <p:stCondLst>
                                            <p:cond delay="0"/>
                                          </p:stCondLst>
                                        </p:cTn>
                                        <p:tgtEl>
                                          <p:spTgt spid="75"/>
                                        </p:tgtEl>
                                        <p:attrNameLst>
                                          <p:attrName>style.visibility</p:attrName>
                                        </p:attrNameLst>
                                      </p:cBhvr>
                                      <p:to>
                                        <p:strVal val="visible"/>
                                      </p:to>
                                    </p:set>
                                    <p:animEffect transition="in" filter="wipe(left)">
                                      <p:cBhvr>
                                        <p:cTn id="108" dur="500"/>
                                        <p:tgtEl>
                                          <p:spTgt spid="75"/>
                                        </p:tgtEl>
                                      </p:cBhvr>
                                    </p:animEffect>
                                  </p:childTnLst>
                                </p:cTn>
                              </p:par>
                              <p:par>
                                <p:cTn id="109" presetID="22" presetClass="entr" presetSubtype="8" fill="hold" nodeType="withEffect">
                                  <p:stCondLst>
                                    <p:cond delay="0"/>
                                  </p:stCondLst>
                                  <p:childTnLst>
                                    <p:set>
                                      <p:cBhvr>
                                        <p:cTn id="110" dur="1" fill="hold">
                                          <p:stCondLst>
                                            <p:cond delay="0"/>
                                          </p:stCondLst>
                                        </p:cTn>
                                        <p:tgtEl>
                                          <p:spTgt spid="82"/>
                                        </p:tgtEl>
                                        <p:attrNameLst>
                                          <p:attrName>style.visibility</p:attrName>
                                        </p:attrNameLst>
                                      </p:cBhvr>
                                      <p:to>
                                        <p:strVal val="visible"/>
                                      </p:to>
                                    </p:set>
                                    <p:animEffect transition="in" filter="wipe(left)">
                                      <p:cBhvr>
                                        <p:cTn id="111" dur="500"/>
                                        <p:tgtEl>
                                          <p:spTgt spid="82"/>
                                        </p:tgtEl>
                                      </p:cBhvr>
                                    </p:animEffect>
                                  </p:childTnLst>
                                </p:cTn>
                              </p:par>
                              <p:par>
                                <p:cTn id="112" presetID="22" presetClass="entr" presetSubtype="8" fill="hold" nodeType="withEffect">
                                  <p:stCondLst>
                                    <p:cond delay="0"/>
                                  </p:stCondLst>
                                  <p:childTnLst>
                                    <p:set>
                                      <p:cBhvr>
                                        <p:cTn id="113" dur="1" fill="hold">
                                          <p:stCondLst>
                                            <p:cond delay="0"/>
                                          </p:stCondLst>
                                        </p:cTn>
                                        <p:tgtEl>
                                          <p:spTgt spid="85"/>
                                        </p:tgtEl>
                                        <p:attrNameLst>
                                          <p:attrName>style.visibility</p:attrName>
                                        </p:attrNameLst>
                                      </p:cBhvr>
                                      <p:to>
                                        <p:strVal val="visible"/>
                                      </p:to>
                                    </p:set>
                                    <p:animEffect transition="in" filter="wipe(left)">
                                      <p:cBhvr>
                                        <p:cTn id="114" dur="500"/>
                                        <p:tgtEl>
                                          <p:spTgt spid="85"/>
                                        </p:tgtEl>
                                      </p:cBhvr>
                                    </p:animEffect>
                                  </p:childTnLst>
                                </p:cTn>
                              </p:par>
                              <p:par>
                                <p:cTn id="115" presetID="22" presetClass="entr" presetSubtype="8" fill="hold" nodeType="withEffect">
                                  <p:stCondLst>
                                    <p:cond delay="0"/>
                                  </p:stCondLst>
                                  <p:childTnLst>
                                    <p:set>
                                      <p:cBhvr>
                                        <p:cTn id="116" dur="1" fill="hold">
                                          <p:stCondLst>
                                            <p:cond delay="0"/>
                                          </p:stCondLst>
                                        </p:cTn>
                                        <p:tgtEl>
                                          <p:spTgt spid="76"/>
                                        </p:tgtEl>
                                        <p:attrNameLst>
                                          <p:attrName>style.visibility</p:attrName>
                                        </p:attrNameLst>
                                      </p:cBhvr>
                                      <p:to>
                                        <p:strVal val="visible"/>
                                      </p:to>
                                    </p:set>
                                    <p:animEffect transition="in" filter="wipe(left)">
                                      <p:cBhvr>
                                        <p:cTn id="117" dur="500"/>
                                        <p:tgtEl>
                                          <p:spTgt spid="76"/>
                                        </p:tgtEl>
                                      </p:cBhvr>
                                    </p:animEffect>
                                  </p:childTnLst>
                                </p:cTn>
                              </p:par>
                              <p:par>
                                <p:cTn id="118" presetID="22" presetClass="entr" presetSubtype="8" fill="hold" nodeType="withEffect">
                                  <p:stCondLst>
                                    <p:cond delay="0"/>
                                  </p:stCondLst>
                                  <p:childTnLst>
                                    <p:set>
                                      <p:cBhvr>
                                        <p:cTn id="119" dur="1" fill="hold">
                                          <p:stCondLst>
                                            <p:cond delay="0"/>
                                          </p:stCondLst>
                                        </p:cTn>
                                        <p:tgtEl>
                                          <p:spTgt spid="89"/>
                                        </p:tgtEl>
                                        <p:attrNameLst>
                                          <p:attrName>style.visibility</p:attrName>
                                        </p:attrNameLst>
                                      </p:cBhvr>
                                      <p:to>
                                        <p:strVal val="visible"/>
                                      </p:to>
                                    </p:set>
                                    <p:animEffect transition="in" filter="wipe(left)">
                                      <p:cBhvr>
                                        <p:cTn id="120" dur="500"/>
                                        <p:tgtEl>
                                          <p:spTgt spid="89"/>
                                        </p:tgtEl>
                                      </p:cBhvr>
                                    </p:animEffect>
                                  </p:childTnLst>
                                </p:cTn>
                              </p:par>
                              <p:par>
                                <p:cTn id="121" presetID="22" presetClass="entr" presetSubtype="8" fill="hold" nodeType="withEffect">
                                  <p:stCondLst>
                                    <p:cond delay="0"/>
                                  </p:stCondLst>
                                  <p:childTnLst>
                                    <p:set>
                                      <p:cBhvr>
                                        <p:cTn id="122" dur="1" fill="hold">
                                          <p:stCondLst>
                                            <p:cond delay="0"/>
                                          </p:stCondLst>
                                        </p:cTn>
                                        <p:tgtEl>
                                          <p:spTgt spid="92"/>
                                        </p:tgtEl>
                                        <p:attrNameLst>
                                          <p:attrName>style.visibility</p:attrName>
                                        </p:attrNameLst>
                                      </p:cBhvr>
                                      <p:to>
                                        <p:strVal val="visible"/>
                                      </p:to>
                                    </p:set>
                                    <p:animEffect transition="in" filter="wipe(left)">
                                      <p:cBhvr>
                                        <p:cTn id="123" dur="500"/>
                                        <p:tgtEl>
                                          <p:spTgt spid="92"/>
                                        </p:tgtEl>
                                      </p:cBhvr>
                                    </p:animEffect>
                                  </p:childTnLst>
                                </p:cTn>
                              </p:par>
                              <p:par>
                                <p:cTn id="124" presetID="22" presetClass="entr" presetSubtype="8" fill="hold" nodeType="withEffect">
                                  <p:stCondLst>
                                    <p:cond delay="0"/>
                                  </p:stCondLst>
                                  <p:childTnLst>
                                    <p:set>
                                      <p:cBhvr>
                                        <p:cTn id="125" dur="1" fill="hold">
                                          <p:stCondLst>
                                            <p:cond delay="0"/>
                                          </p:stCondLst>
                                        </p:cTn>
                                        <p:tgtEl>
                                          <p:spTgt spid="78"/>
                                        </p:tgtEl>
                                        <p:attrNameLst>
                                          <p:attrName>style.visibility</p:attrName>
                                        </p:attrNameLst>
                                      </p:cBhvr>
                                      <p:to>
                                        <p:strVal val="visible"/>
                                      </p:to>
                                    </p:set>
                                    <p:animEffect transition="in" filter="wipe(left)">
                                      <p:cBhvr>
                                        <p:cTn id="126" dur="500"/>
                                        <p:tgtEl>
                                          <p:spTgt spid="78"/>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2" presetClass="entr" presetSubtype="8" fill="hold" grpId="0" nodeType="clickEffect">
                                  <p:stCondLst>
                                    <p:cond delay="0"/>
                                  </p:stCondLst>
                                  <p:childTnLst>
                                    <p:set>
                                      <p:cBhvr>
                                        <p:cTn id="130" dur="1" fill="hold">
                                          <p:stCondLst>
                                            <p:cond delay="0"/>
                                          </p:stCondLst>
                                        </p:cTn>
                                        <p:tgtEl>
                                          <p:spTgt spid="132"/>
                                        </p:tgtEl>
                                        <p:attrNameLst>
                                          <p:attrName>style.visibility</p:attrName>
                                        </p:attrNameLst>
                                      </p:cBhvr>
                                      <p:to>
                                        <p:strVal val="visible"/>
                                      </p:to>
                                    </p:set>
                                    <p:animEffect transition="in" filter="wipe(left)">
                                      <p:cBhvr>
                                        <p:cTn id="131" dur="500"/>
                                        <p:tgtEl>
                                          <p:spTgt spid="132"/>
                                        </p:tgtEl>
                                      </p:cBhvr>
                                    </p:animEffect>
                                  </p:childTnLst>
                                </p:cTn>
                              </p:par>
                              <p:par>
                                <p:cTn id="132" presetID="22" presetClass="entr" presetSubtype="8" fill="hold" nodeType="with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wipe(left)">
                                      <p:cBhvr>
                                        <p:cTn id="134" dur="500"/>
                                        <p:tgtEl>
                                          <p:spTgt spid="51"/>
                                        </p:tgtEl>
                                      </p:cBhvr>
                                    </p:animEffect>
                                  </p:childTnLst>
                                </p:cTn>
                              </p:par>
                              <p:par>
                                <p:cTn id="135" presetID="22" presetClass="entr" presetSubtype="8" fill="hold" nodeType="withEffect">
                                  <p:stCondLst>
                                    <p:cond delay="0"/>
                                  </p:stCondLst>
                                  <p:childTnLst>
                                    <p:set>
                                      <p:cBhvr>
                                        <p:cTn id="136" dur="1" fill="hold">
                                          <p:stCondLst>
                                            <p:cond delay="0"/>
                                          </p:stCondLst>
                                        </p:cTn>
                                        <p:tgtEl>
                                          <p:spTgt spid="50"/>
                                        </p:tgtEl>
                                        <p:attrNameLst>
                                          <p:attrName>style.visibility</p:attrName>
                                        </p:attrNameLst>
                                      </p:cBhvr>
                                      <p:to>
                                        <p:strVal val="visible"/>
                                      </p:to>
                                    </p:set>
                                    <p:animEffect transition="in" filter="wipe(left)">
                                      <p:cBhvr>
                                        <p:cTn id="137" dur="500"/>
                                        <p:tgtEl>
                                          <p:spTgt spid="50"/>
                                        </p:tgtEl>
                                      </p:cBhvr>
                                    </p:animEffect>
                                  </p:childTnLst>
                                </p:cTn>
                              </p:par>
                              <p:par>
                                <p:cTn id="138" presetID="22" presetClass="entr" presetSubtype="8" fill="hold" nodeType="withEffect">
                                  <p:stCondLst>
                                    <p:cond delay="0"/>
                                  </p:stCondLst>
                                  <p:childTnLst>
                                    <p:set>
                                      <p:cBhvr>
                                        <p:cTn id="139" dur="1" fill="hold">
                                          <p:stCondLst>
                                            <p:cond delay="0"/>
                                          </p:stCondLst>
                                        </p:cTn>
                                        <p:tgtEl>
                                          <p:spTgt spid="49"/>
                                        </p:tgtEl>
                                        <p:attrNameLst>
                                          <p:attrName>style.visibility</p:attrName>
                                        </p:attrNameLst>
                                      </p:cBhvr>
                                      <p:to>
                                        <p:strVal val="visible"/>
                                      </p:to>
                                    </p:set>
                                    <p:animEffect transition="in" filter="wipe(left)">
                                      <p:cBhvr>
                                        <p:cTn id="140" dur="500"/>
                                        <p:tgtEl>
                                          <p:spTgt spid="49"/>
                                        </p:tgtEl>
                                      </p:cBhvr>
                                    </p:animEffect>
                                  </p:childTnLst>
                                </p:cTn>
                              </p:par>
                              <p:par>
                                <p:cTn id="141" presetID="22" presetClass="entr" presetSubtype="8" fill="hold" nodeType="withEffect">
                                  <p:stCondLst>
                                    <p:cond delay="0"/>
                                  </p:stCondLst>
                                  <p:childTnLst>
                                    <p:set>
                                      <p:cBhvr>
                                        <p:cTn id="142" dur="1" fill="hold">
                                          <p:stCondLst>
                                            <p:cond delay="0"/>
                                          </p:stCondLst>
                                        </p:cTn>
                                        <p:tgtEl>
                                          <p:spTgt spid="52"/>
                                        </p:tgtEl>
                                        <p:attrNameLst>
                                          <p:attrName>style.visibility</p:attrName>
                                        </p:attrNameLst>
                                      </p:cBhvr>
                                      <p:to>
                                        <p:strVal val="visible"/>
                                      </p:to>
                                    </p:set>
                                    <p:animEffect transition="in" filter="wipe(left)">
                                      <p:cBhvr>
                                        <p:cTn id="143" dur="500"/>
                                        <p:tgtEl>
                                          <p:spTgt spid="52"/>
                                        </p:tgtEl>
                                      </p:cBhvr>
                                    </p:animEffect>
                                  </p:childTnLst>
                                </p:cTn>
                              </p:par>
                              <p:par>
                                <p:cTn id="144" presetID="22" presetClass="entr" presetSubtype="8" fill="hold" nodeType="withEffect">
                                  <p:stCondLst>
                                    <p:cond delay="0"/>
                                  </p:stCondLst>
                                  <p:childTnLst>
                                    <p:set>
                                      <p:cBhvr>
                                        <p:cTn id="145" dur="1" fill="hold">
                                          <p:stCondLst>
                                            <p:cond delay="0"/>
                                          </p:stCondLst>
                                        </p:cTn>
                                        <p:tgtEl>
                                          <p:spTgt spid="53"/>
                                        </p:tgtEl>
                                        <p:attrNameLst>
                                          <p:attrName>style.visibility</p:attrName>
                                        </p:attrNameLst>
                                      </p:cBhvr>
                                      <p:to>
                                        <p:strVal val="visible"/>
                                      </p:to>
                                    </p:set>
                                    <p:animEffect transition="in" filter="wipe(left)">
                                      <p:cBhvr>
                                        <p:cTn id="146" dur="500"/>
                                        <p:tgtEl>
                                          <p:spTgt spid="53"/>
                                        </p:tgtEl>
                                      </p:cBhvr>
                                    </p:animEffect>
                                  </p:childTnLst>
                                </p:cTn>
                              </p:par>
                              <p:par>
                                <p:cTn id="147" presetID="22" presetClass="entr" presetSubtype="8" fill="hold" nodeType="withEffect">
                                  <p:stCondLst>
                                    <p:cond delay="0"/>
                                  </p:stCondLst>
                                  <p:childTnLst>
                                    <p:set>
                                      <p:cBhvr>
                                        <p:cTn id="148" dur="1" fill="hold">
                                          <p:stCondLst>
                                            <p:cond delay="0"/>
                                          </p:stCondLst>
                                        </p:cTn>
                                        <p:tgtEl>
                                          <p:spTgt spid="54"/>
                                        </p:tgtEl>
                                        <p:attrNameLst>
                                          <p:attrName>style.visibility</p:attrName>
                                        </p:attrNameLst>
                                      </p:cBhvr>
                                      <p:to>
                                        <p:strVal val="visible"/>
                                      </p:to>
                                    </p:set>
                                    <p:animEffect transition="in" filter="wipe(left)">
                                      <p:cBhvr>
                                        <p:cTn id="149" dur="500"/>
                                        <p:tgtEl>
                                          <p:spTgt spid="54"/>
                                        </p:tgtEl>
                                      </p:cBhvr>
                                    </p:animEffect>
                                  </p:childTnLst>
                                </p:cTn>
                              </p:par>
                              <p:par>
                                <p:cTn id="150" presetID="22" presetClass="entr" presetSubtype="8" fill="hold" nodeType="withEffect">
                                  <p:stCondLst>
                                    <p:cond delay="0"/>
                                  </p:stCondLst>
                                  <p:childTnLst>
                                    <p:set>
                                      <p:cBhvr>
                                        <p:cTn id="151" dur="1" fill="hold">
                                          <p:stCondLst>
                                            <p:cond delay="0"/>
                                          </p:stCondLst>
                                        </p:cTn>
                                        <p:tgtEl>
                                          <p:spTgt spid="55"/>
                                        </p:tgtEl>
                                        <p:attrNameLst>
                                          <p:attrName>style.visibility</p:attrName>
                                        </p:attrNameLst>
                                      </p:cBhvr>
                                      <p:to>
                                        <p:strVal val="visible"/>
                                      </p:to>
                                    </p:set>
                                    <p:animEffect transition="in" filter="wipe(left)">
                                      <p:cBhvr>
                                        <p:cTn id="152" dur="500"/>
                                        <p:tgtEl>
                                          <p:spTgt spid="55"/>
                                        </p:tgtEl>
                                      </p:cBhvr>
                                    </p:animEffect>
                                  </p:childTnLst>
                                </p:cTn>
                              </p:par>
                              <p:par>
                                <p:cTn id="153" presetID="22" presetClass="entr" presetSubtype="8" fill="hold" nodeType="withEffect">
                                  <p:stCondLst>
                                    <p:cond delay="0"/>
                                  </p:stCondLst>
                                  <p:childTnLst>
                                    <p:set>
                                      <p:cBhvr>
                                        <p:cTn id="154" dur="1" fill="hold">
                                          <p:stCondLst>
                                            <p:cond delay="0"/>
                                          </p:stCondLst>
                                        </p:cTn>
                                        <p:tgtEl>
                                          <p:spTgt spid="56"/>
                                        </p:tgtEl>
                                        <p:attrNameLst>
                                          <p:attrName>style.visibility</p:attrName>
                                        </p:attrNameLst>
                                      </p:cBhvr>
                                      <p:to>
                                        <p:strVal val="visible"/>
                                      </p:to>
                                    </p:set>
                                    <p:animEffect transition="in" filter="wipe(left)">
                                      <p:cBhvr>
                                        <p:cTn id="155" dur="500"/>
                                        <p:tgtEl>
                                          <p:spTgt spid="56"/>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22" presetClass="entr" presetSubtype="8" fill="hold" nodeType="clickEffect">
                                  <p:stCondLst>
                                    <p:cond delay="0"/>
                                  </p:stCondLst>
                                  <p:childTnLst>
                                    <p:set>
                                      <p:cBhvr>
                                        <p:cTn id="159" dur="1" fill="hold">
                                          <p:stCondLst>
                                            <p:cond delay="0"/>
                                          </p:stCondLst>
                                        </p:cTn>
                                        <p:tgtEl>
                                          <p:spTgt spid="98"/>
                                        </p:tgtEl>
                                        <p:attrNameLst>
                                          <p:attrName>style.visibility</p:attrName>
                                        </p:attrNameLst>
                                      </p:cBhvr>
                                      <p:to>
                                        <p:strVal val="visible"/>
                                      </p:to>
                                    </p:set>
                                    <p:animEffect transition="in" filter="wipe(left)">
                                      <p:cBhvr>
                                        <p:cTn id="160" dur="500"/>
                                        <p:tgtEl>
                                          <p:spTgt spid="98"/>
                                        </p:tgtEl>
                                      </p:cBhvr>
                                    </p:animEffect>
                                  </p:childTnLst>
                                </p:cTn>
                              </p:par>
                              <p:par>
                                <p:cTn id="161" presetID="22" presetClass="entr" presetSubtype="8" fill="hold" nodeType="withEffect">
                                  <p:stCondLst>
                                    <p:cond delay="0"/>
                                  </p:stCondLst>
                                  <p:childTnLst>
                                    <p:set>
                                      <p:cBhvr>
                                        <p:cTn id="162" dur="1" fill="hold">
                                          <p:stCondLst>
                                            <p:cond delay="0"/>
                                          </p:stCondLst>
                                        </p:cTn>
                                        <p:tgtEl>
                                          <p:spTgt spid="96"/>
                                        </p:tgtEl>
                                        <p:attrNameLst>
                                          <p:attrName>style.visibility</p:attrName>
                                        </p:attrNameLst>
                                      </p:cBhvr>
                                      <p:to>
                                        <p:strVal val="visible"/>
                                      </p:to>
                                    </p:set>
                                    <p:animEffect transition="in" filter="wipe(left)">
                                      <p:cBhvr>
                                        <p:cTn id="163" dur="500"/>
                                        <p:tgtEl>
                                          <p:spTgt spid="96"/>
                                        </p:tgtEl>
                                      </p:cBhvr>
                                    </p:animEffect>
                                  </p:childTnLst>
                                </p:cTn>
                              </p:par>
                              <p:par>
                                <p:cTn id="164" presetID="22" presetClass="entr" presetSubtype="8" fill="hold" nodeType="withEffect">
                                  <p:stCondLst>
                                    <p:cond delay="0"/>
                                  </p:stCondLst>
                                  <p:childTnLst>
                                    <p:set>
                                      <p:cBhvr>
                                        <p:cTn id="165" dur="1" fill="hold">
                                          <p:stCondLst>
                                            <p:cond delay="0"/>
                                          </p:stCondLst>
                                        </p:cTn>
                                        <p:tgtEl>
                                          <p:spTgt spid="101"/>
                                        </p:tgtEl>
                                        <p:attrNameLst>
                                          <p:attrName>style.visibility</p:attrName>
                                        </p:attrNameLst>
                                      </p:cBhvr>
                                      <p:to>
                                        <p:strVal val="visible"/>
                                      </p:to>
                                    </p:set>
                                    <p:animEffect transition="in" filter="wipe(left)">
                                      <p:cBhvr>
                                        <p:cTn id="166" dur="500"/>
                                        <p:tgtEl>
                                          <p:spTgt spid="101"/>
                                        </p:tgtEl>
                                      </p:cBhvr>
                                    </p:animEffect>
                                  </p:childTnLst>
                                </p:cTn>
                              </p:par>
                              <p:par>
                                <p:cTn id="167" presetID="22" presetClass="entr" presetSubtype="8" fill="hold" nodeType="withEffect">
                                  <p:stCondLst>
                                    <p:cond delay="0"/>
                                  </p:stCondLst>
                                  <p:childTnLst>
                                    <p:set>
                                      <p:cBhvr>
                                        <p:cTn id="168" dur="1" fill="hold">
                                          <p:stCondLst>
                                            <p:cond delay="0"/>
                                          </p:stCondLst>
                                        </p:cTn>
                                        <p:tgtEl>
                                          <p:spTgt spid="108"/>
                                        </p:tgtEl>
                                        <p:attrNameLst>
                                          <p:attrName>style.visibility</p:attrName>
                                        </p:attrNameLst>
                                      </p:cBhvr>
                                      <p:to>
                                        <p:strVal val="visible"/>
                                      </p:to>
                                    </p:set>
                                    <p:animEffect transition="in" filter="wipe(left)">
                                      <p:cBhvr>
                                        <p:cTn id="169" dur="500"/>
                                        <p:tgtEl>
                                          <p:spTgt spid="108"/>
                                        </p:tgtEl>
                                      </p:cBhvr>
                                    </p:animEffect>
                                  </p:childTnLst>
                                </p:cTn>
                              </p:par>
                              <p:par>
                                <p:cTn id="170" presetID="22" presetClass="entr" presetSubtype="8" fill="hold" nodeType="withEffect">
                                  <p:stCondLst>
                                    <p:cond delay="0"/>
                                  </p:stCondLst>
                                  <p:childTnLst>
                                    <p:set>
                                      <p:cBhvr>
                                        <p:cTn id="171" dur="1" fill="hold">
                                          <p:stCondLst>
                                            <p:cond delay="0"/>
                                          </p:stCondLst>
                                        </p:cTn>
                                        <p:tgtEl>
                                          <p:spTgt spid="107"/>
                                        </p:tgtEl>
                                        <p:attrNameLst>
                                          <p:attrName>style.visibility</p:attrName>
                                        </p:attrNameLst>
                                      </p:cBhvr>
                                      <p:to>
                                        <p:strVal val="visible"/>
                                      </p:to>
                                    </p:set>
                                    <p:animEffect transition="in" filter="wipe(left)">
                                      <p:cBhvr>
                                        <p:cTn id="172" dur="500"/>
                                        <p:tgtEl>
                                          <p:spTgt spid="107"/>
                                        </p:tgtEl>
                                      </p:cBhvr>
                                    </p:animEffect>
                                  </p:childTnLst>
                                </p:cTn>
                              </p:par>
                              <p:par>
                                <p:cTn id="173" presetID="22" presetClass="entr" presetSubtype="8" fill="hold" nodeType="withEffect">
                                  <p:stCondLst>
                                    <p:cond delay="0"/>
                                  </p:stCondLst>
                                  <p:childTnLst>
                                    <p:set>
                                      <p:cBhvr>
                                        <p:cTn id="174" dur="1" fill="hold">
                                          <p:stCondLst>
                                            <p:cond delay="0"/>
                                          </p:stCondLst>
                                        </p:cTn>
                                        <p:tgtEl>
                                          <p:spTgt spid="109"/>
                                        </p:tgtEl>
                                        <p:attrNameLst>
                                          <p:attrName>style.visibility</p:attrName>
                                        </p:attrNameLst>
                                      </p:cBhvr>
                                      <p:to>
                                        <p:strVal val="visible"/>
                                      </p:to>
                                    </p:set>
                                    <p:animEffect transition="in" filter="wipe(left)">
                                      <p:cBhvr>
                                        <p:cTn id="175" dur="500"/>
                                        <p:tgtEl>
                                          <p:spTgt spid="109"/>
                                        </p:tgtEl>
                                      </p:cBhvr>
                                    </p:animEffect>
                                  </p:childTnLst>
                                </p:cTn>
                              </p:par>
                              <p:par>
                                <p:cTn id="176" presetID="22" presetClass="entr" presetSubtype="8" fill="hold" nodeType="withEffect">
                                  <p:stCondLst>
                                    <p:cond delay="0"/>
                                  </p:stCondLst>
                                  <p:childTnLst>
                                    <p:set>
                                      <p:cBhvr>
                                        <p:cTn id="177" dur="1" fill="hold">
                                          <p:stCondLst>
                                            <p:cond delay="0"/>
                                          </p:stCondLst>
                                        </p:cTn>
                                        <p:tgtEl>
                                          <p:spTgt spid="111"/>
                                        </p:tgtEl>
                                        <p:attrNameLst>
                                          <p:attrName>style.visibility</p:attrName>
                                        </p:attrNameLst>
                                      </p:cBhvr>
                                      <p:to>
                                        <p:strVal val="visible"/>
                                      </p:to>
                                    </p:set>
                                    <p:animEffect transition="in" filter="wipe(left)">
                                      <p:cBhvr>
                                        <p:cTn id="178" dur="500"/>
                                        <p:tgtEl>
                                          <p:spTgt spid="111"/>
                                        </p:tgtEl>
                                      </p:cBhvr>
                                    </p:animEffect>
                                  </p:childTnLst>
                                </p:cTn>
                              </p:par>
                              <p:par>
                                <p:cTn id="179" presetID="22" presetClass="entr" presetSubtype="8" fill="hold" nodeType="withEffect">
                                  <p:stCondLst>
                                    <p:cond delay="0"/>
                                  </p:stCondLst>
                                  <p:childTnLst>
                                    <p:set>
                                      <p:cBhvr>
                                        <p:cTn id="180" dur="1" fill="hold">
                                          <p:stCondLst>
                                            <p:cond delay="0"/>
                                          </p:stCondLst>
                                        </p:cTn>
                                        <p:tgtEl>
                                          <p:spTgt spid="110"/>
                                        </p:tgtEl>
                                        <p:attrNameLst>
                                          <p:attrName>style.visibility</p:attrName>
                                        </p:attrNameLst>
                                      </p:cBhvr>
                                      <p:to>
                                        <p:strVal val="visible"/>
                                      </p:to>
                                    </p:set>
                                    <p:animEffect transition="in" filter="wipe(left)">
                                      <p:cBhvr>
                                        <p:cTn id="181" dur="500"/>
                                        <p:tgtEl>
                                          <p:spTgt spid="110"/>
                                        </p:tgtEl>
                                      </p:cBhvr>
                                    </p:animEffect>
                                  </p:childTnLst>
                                </p:cTn>
                              </p:par>
                              <p:par>
                                <p:cTn id="182" presetID="22" presetClass="entr" presetSubtype="8" fill="hold" nodeType="withEffect">
                                  <p:stCondLst>
                                    <p:cond delay="0"/>
                                  </p:stCondLst>
                                  <p:childTnLst>
                                    <p:set>
                                      <p:cBhvr>
                                        <p:cTn id="183" dur="1" fill="hold">
                                          <p:stCondLst>
                                            <p:cond delay="0"/>
                                          </p:stCondLst>
                                        </p:cTn>
                                        <p:tgtEl>
                                          <p:spTgt spid="112"/>
                                        </p:tgtEl>
                                        <p:attrNameLst>
                                          <p:attrName>style.visibility</p:attrName>
                                        </p:attrNameLst>
                                      </p:cBhvr>
                                      <p:to>
                                        <p:strVal val="visible"/>
                                      </p:to>
                                    </p:set>
                                    <p:animEffect transition="in" filter="wipe(left)">
                                      <p:cBhvr>
                                        <p:cTn id="184" dur="500"/>
                                        <p:tgtEl>
                                          <p:spTgt spid="112"/>
                                        </p:tgtEl>
                                      </p:cBhvr>
                                    </p:animEffect>
                                  </p:childTnLst>
                                </p:cTn>
                              </p:par>
                              <p:par>
                                <p:cTn id="185" presetID="22" presetClass="entr" presetSubtype="8" fill="hold" nodeType="withEffect">
                                  <p:stCondLst>
                                    <p:cond delay="0"/>
                                  </p:stCondLst>
                                  <p:childTnLst>
                                    <p:set>
                                      <p:cBhvr>
                                        <p:cTn id="186" dur="1" fill="hold">
                                          <p:stCondLst>
                                            <p:cond delay="0"/>
                                          </p:stCondLst>
                                        </p:cTn>
                                        <p:tgtEl>
                                          <p:spTgt spid="114"/>
                                        </p:tgtEl>
                                        <p:attrNameLst>
                                          <p:attrName>style.visibility</p:attrName>
                                        </p:attrNameLst>
                                      </p:cBhvr>
                                      <p:to>
                                        <p:strVal val="visible"/>
                                      </p:to>
                                    </p:set>
                                    <p:animEffect transition="in" filter="wipe(left)">
                                      <p:cBhvr>
                                        <p:cTn id="187" dur="500"/>
                                        <p:tgtEl>
                                          <p:spTgt spid="114"/>
                                        </p:tgtEl>
                                      </p:cBhvr>
                                    </p:animEffect>
                                  </p:childTnLst>
                                </p:cTn>
                              </p:par>
                              <p:par>
                                <p:cTn id="188" presetID="22" presetClass="entr" presetSubtype="8" fill="hold" nodeType="withEffect">
                                  <p:stCondLst>
                                    <p:cond delay="0"/>
                                  </p:stCondLst>
                                  <p:childTnLst>
                                    <p:set>
                                      <p:cBhvr>
                                        <p:cTn id="189" dur="1" fill="hold">
                                          <p:stCondLst>
                                            <p:cond delay="0"/>
                                          </p:stCondLst>
                                        </p:cTn>
                                        <p:tgtEl>
                                          <p:spTgt spid="113"/>
                                        </p:tgtEl>
                                        <p:attrNameLst>
                                          <p:attrName>style.visibility</p:attrName>
                                        </p:attrNameLst>
                                      </p:cBhvr>
                                      <p:to>
                                        <p:strVal val="visible"/>
                                      </p:to>
                                    </p:set>
                                    <p:animEffect transition="in" filter="wipe(left)">
                                      <p:cBhvr>
                                        <p:cTn id="190" dur="500"/>
                                        <p:tgtEl>
                                          <p:spTgt spid="113"/>
                                        </p:tgtEl>
                                      </p:cBhvr>
                                    </p:animEffect>
                                  </p:childTnLst>
                                </p:cTn>
                              </p:par>
                              <p:par>
                                <p:cTn id="191" presetID="22" presetClass="entr" presetSubtype="8" fill="hold" nodeType="withEffect">
                                  <p:stCondLst>
                                    <p:cond delay="0"/>
                                  </p:stCondLst>
                                  <p:childTnLst>
                                    <p:set>
                                      <p:cBhvr>
                                        <p:cTn id="192" dur="1" fill="hold">
                                          <p:stCondLst>
                                            <p:cond delay="0"/>
                                          </p:stCondLst>
                                        </p:cTn>
                                        <p:tgtEl>
                                          <p:spTgt spid="115"/>
                                        </p:tgtEl>
                                        <p:attrNameLst>
                                          <p:attrName>style.visibility</p:attrName>
                                        </p:attrNameLst>
                                      </p:cBhvr>
                                      <p:to>
                                        <p:strVal val="visible"/>
                                      </p:to>
                                    </p:set>
                                    <p:animEffect transition="in" filter="wipe(left)">
                                      <p:cBhvr>
                                        <p:cTn id="193" dur="500"/>
                                        <p:tgtEl>
                                          <p:spTgt spid="115"/>
                                        </p:tgtEl>
                                      </p:cBhvr>
                                    </p:animEffect>
                                  </p:childTnLst>
                                </p:cTn>
                              </p:par>
                              <p:par>
                                <p:cTn id="194" presetID="22" presetClass="entr" presetSubtype="8" fill="hold" nodeType="withEffect">
                                  <p:stCondLst>
                                    <p:cond delay="0"/>
                                  </p:stCondLst>
                                  <p:childTnLst>
                                    <p:set>
                                      <p:cBhvr>
                                        <p:cTn id="195" dur="1" fill="hold">
                                          <p:stCondLst>
                                            <p:cond delay="0"/>
                                          </p:stCondLst>
                                        </p:cTn>
                                        <p:tgtEl>
                                          <p:spTgt spid="117"/>
                                        </p:tgtEl>
                                        <p:attrNameLst>
                                          <p:attrName>style.visibility</p:attrName>
                                        </p:attrNameLst>
                                      </p:cBhvr>
                                      <p:to>
                                        <p:strVal val="visible"/>
                                      </p:to>
                                    </p:set>
                                    <p:animEffect transition="in" filter="wipe(left)">
                                      <p:cBhvr>
                                        <p:cTn id="196" dur="500"/>
                                        <p:tgtEl>
                                          <p:spTgt spid="117"/>
                                        </p:tgtEl>
                                      </p:cBhvr>
                                    </p:animEffect>
                                  </p:childTnLst>
                                </p:cTn>
                              </p:par>
                              <p:par>
                                <p:cTn id="197" presetID="22" presetClass="entr" presetSubtype="8" fill="hold" nodeType="withEffect">
                                  <p:stCondLst>
                                    <p:cond delay="0"/>
                                  </p:stCondLst>
                                  <p:childTnLst>
                                    <p:set>
                                      <p:cBhvr>
                                        <p:cTn id="198" dur="1" fill="hold">
                                          <p:stCondLst>
                                            <p:cond delay="0"/>
                                          </p:stCondLst>
                                        </p:cTn>
                                        <p:tgtEl>
                                          <p:spTgt spid="116"/>
                                        </p:tgtEl>
                                        <p:attrNameLst>
                                          <p:attrName>style.visibility</p:attrName>
                                        </p:attrNameLst>
                                      </p:cBhvr>
                                      <p:to>
                                        <p:strVal val="visible"/>
                                      </p:to>
                                    </p:set>
                                    <p:animEffect transition="in" filter="wipe(left)">
                                      <p:cBhvr>
                                        <p:cTn id="199" dur="500"/>
                                        <p:tgtEl>
                                          <p:spTgt spid="116"/>
                                        </p:tgtEl>
                                      </p:cBhvr>
                                    </p:animEffect>
                                  </p:childTnLst>
                                </p:cTn>
                              </p:par>
                              <p:par>
                                <p:cTn id="200" presetID="22" presetClass="entr" presetSubtype="8" fill="hold" nodeType="withEffect">
                                  <p:stCondLst>
                                    <p:cond delay="0"/>
                                  </p:stCondLst>
                                  <p:childTnLst>
                                    <p:set>
                                      <p:cBhvr>
                                        <p:cTn id="201" dur="1" fill="hold">
                                          <p:stCondLst>
                                            <p:cond delay="0"/>
                                          </p:stCondLst>
                                        </p:cTn>
                                        <p:tgtEl>
                                          <p:spTgt spid="118"/>
                                        </p:tgtEl>
                                        <p:attrNameLst>
                                          <p:attrName>style.visibility</p:attrName>
                                        </p:attrNameLst>
                                      </p:cBhvr>
                                      <p:to>
                                        <p:strVal val="visible"/>
                                      </p:to>
                                    </p:set>
                                    <p:animEffect transition="in" filter="wipe(left)">
                                      <p:cBhvr>
                                        <p:cTn id="202" dur="500"/>
                                        <p:tgtEl>
                                          <p:spTgt spid="118"/>
                                        </p:tgtEl>
                                      </p:cBhvr>
                                    </p:animEffect>
                                  </p:childTnLst>
                                </p:cTn>
                              </p:par>
                              <p:par>
                                <p:cTn id="203" presetID="22" presetClass="entr" presetSubtype="8" fill="hold" nodeType="withEffect">
                                  <p:stCondLst>
                                    <p:cond delay="0"/>
                                  </p:stCondLst>
                                  <p:childTnLst>
                                    <p:set>
                                      <p:cBhvr>
                                        <p:cTn id="204" dur="1" fill="hold">
                                          <p:stCondLst>
                                            <p:cond delay="0"/>
                                          </p:stCondLst>
                                        </p:cTn>
                                        <p:tgtEl>
                                          <p:spTgt spid="120"/>
                                        </p:tgtEl>
                                        <p:attrNameLst>
                                          <p:attrName>style.visibility</p:attrName>
                                        </p:attrNameLst>
                                      </p:cBhvr>
                                      <p:to>
                                        <p:strVal val="visible"/>
                                      </p:to>
                                    </p:set>
                                    <p:animEffect transition="in" filter="wipe(left)">
                                      <p:cBhvr>
                                        <p:cTn id="205" dur="500"/>
                                        <p:tgtEl>
                                          <p:spTgt spid="120"/>
                                        </p:tgtEl>
                                      </p:cBhvr>
                                    </p:animEffect>
                                  </p:childTnLst>
                                </p:cTn>
                              </p:par>
                              <p:par>
                                <p:cTn id="206" presetID="22" presetClass="entr" presetSubtype="8" fill="hold" nodeType="withEffect">
                                  <p:stCondLst>
                                    <p:cond delay="0"/>
                                  </p:stCondLst>
                                  <p:childTnLst>
                                    <p:set>
                                      <p:cBhvr>
                                        <p:cTn id="207" dur="1" fill="hold">
                                          <p:stCondLst>
                                            <p:cond delay="0"/>
                                          </p:stCondLst>
                                        </p:cTn>
                                        <p:tgtEl>
                                          <p:spTgt spid="119"/>
                                        </p:tgtEl>
                                        <p:attrNameLst>
                                          <p:attrName>style.visibility</p:attrName>
                                        </p:attrNameLst>
                                      </p:cBhvr>
                                      <p:to>
                                        <p:strVal val="visible"/>
                                      </p:to>
                                    </p:set>
                                    <p:animEffect transition="in" filter="wipe(left)">
                                      <p:cBhvr>
                                        <p:cTn id="208" dur="500"/>
                                        <p:tgtEl>
                                          <p:spTgt spid="119"/>
                                        </p:tgtEl>
                                      </p:cBhvr>
                                    </p:animEffect>
                                  </p:childTnLst>
                                </p:cTn>
                              </p:par>
                              <p:par>
                                <p:cTn id="209" presetID="22" presetClass="entr" presetSubtype="8" fill="hold" nodeType="withEffect">
                                  <p:stCondLst>
                                    <p:cond delay="0"/>
                                  </p:stCondLst>
                                  <p:childTnLst>
                                    <p:set>
                                      <p:cBhvr>
                                        <p:cTn id="210" dur="1" fill="hold">
                                          <p:stCondLst>
                                            <p:cond delay="0"/>
                                          </p:stCondLst>
                                        </p:cTn>
                                        <p:tgtEl>
                                          <p:spTgt spid="121"/>
                                        </p:tgtEl>
                                        <p:attrNameLst>
                                          <p:attrName>style.visibility</p:attrName>
                                        </p:attrNameLst>
                                      </p:cBhvr>
                                      <p:to>
                                        <p:strVal val="visible"/>
                                      </p:to>
                                    </p:set>
                                    <p:animEffect transition="in" filter="wipe(left)">
                                      <p:cBhvr>
                                        <p:cTn id="211" dur="500"/>
                                        <p:tgtEl>
                                          <p:spTgt spid="121"/>
                                        </p:tgtEl>
                                      </p:cBhvr>
                                    </p:animEffect>
                                  </p:childTnLst>
                                </p:cTn>
                              </p:par>
                              <p:par>
                                <p:cTn id="212" presetID="22" presetClass="entr" presetSubtype="8" fill="hold" nodeType="withEffect">
                                  <p:stCondLst>
                                    <p:cond delay="0"/>
                                  </p:stCondLst>
                                  <p:childTnLst>
                                    <p:set>
                                      <p:cBhvr>
                                        <p:cTn id="213" dur="1" fill="hold">
                                          <p:stCondLst>
                                            <p:cond delay="0"/>
                                          </p:stCondLst>
                                        </p:cTn>
                                        <p:tgtEl>
                                          <p:spTgt spid="123"/>
                                        </p:tgtEl>
                                        <p:attrNameLst>
                                          <p:attrName>style.visibility</p:attrName>
                                        </p:attrNameLst>
                                      </p:cBhvr>
                                      <p:to>
                                        <p:strVal val="visible"/>
                                      </p:to>
                                    </p:set>
                                    <p:animEffect transition="in" filter="wipe(left)">
                                      <p:cBhvr>
                                        <p:cTn id="214" dur="500"/>
                                        <p:tgtEl>
                                          <p:spTgt spid="123"/>
                                        </p:tgtEl>
                                      </p:cBhvr>
                                    </p:animEffect>
                                  </p:childTnLst>
                                </p:cTn>
                              </p:par>
                              <p:par>
                                <p:cTn id="215" presetID="22" presetClass="entr" presetSubtype="8" fill="hold" nodeType="withEffect">
                                  <p:stCondLst>
                                    <p:cond delay="0"/>
                                  </p:stCondLst>
                                  <p:childTnLst>
                                    <p:set>
                                      <p:cBhvr>
                                        <p:cTn id="216" dur="1" fill="hold">
                                          <p:stCondLst>
                                            <p:cond delay="0"/>
                                          </p:stCondLst>
                                        </p:cTn>
                                        <p:tgtEl>
                                          <p:spTgt spid="122"/>
                                        </p:tgtEl>
                                        <p:attrNameLst>
                                          <p:attrName>style.visibility</p:attrName>
                                        </p:attrNameLst>
                                      </p:cBhvr>
                                      <p:to>
                                        <p:strVal val="visible"/>
                                      </p:to>
                                    </p:set>
                                    <p:animEffect transition="in" filter="wipe(left)">
                                      <p:cBhvr>
                                        <p:cTn id="217" dur="500"/>
                                        <p:tgtEl>
                                          <p:spTgt spid="122"/>
                                        </p:tgtEl>
                                      </p:cBhvr>
                                    </p:animEffect>
                                  </p:childTnLst>
                                </p:cTn>
                              </p:par>
                              <p:par>
                                <p:cTn id="218" presetID="22" presetClass="entr" presetSubtype="8" fill="hold" nodeType="withEffect">
                                  <p:stCondLst>
                                    <p:cond delay="0"/>
                                  </p:stCondLst>
                                  <p:childTnLst>
                                    <p:set>
                                      <p:cBhvr>
                                        <p:cTn id="219" dur="1" fill="hold">
                                          <p:stCondLst>
                                            <p:cond delay="0"/>
                                          </p:stCondLst>
                                        </p:cTn>
                                        <p:tgtEl>
                                          <p:spTgt spid="124"/>
                                        </p:tgtEl>
                                        <p:attrNameLst>
                                          <p:attrName>style.visibility</p:attrName>
                                        </p:attrNameLst>
                                      </p:cBhvr>
                                      <p:to>
                                        <p:strVal val="visible"/>
                                      </p:to>
                                    </p:set>
                                    <p:animEffect transition="in" filter="wipe(left)">
                                      <p:cBhvr>
                                        <p:cTn id="220" dur="500"/>
                                        <p:tgtEl>
                                          <p:spTgt spid="124"/>
                                        </p:tgtEl>
                                      </p:cBhvr>
                                    </p:animEffect>
                                  </p:childTnLst>
                                </p:cTn>
                              </p:par>
                              <p:par>
                                <p:cTn id="221" presetID="22" presetClass="entr" presetSubtype="8" fill="hold" nodeType="withEffect">
                                  <p:stCondLst>
                                    <p:cond delay="0"/>
                                  </p:stCondLst>
                                  <p:childTnLst>
                                    <p:set>
                                      <p:cBhvr>
                                        <p:cTn id="222" dur="1" fill="hold">
                                          <p:stCondLst>
                                            <p:cond delay="0"/>
                                          </p:stCondLst>
                                        </p:cTn>
                                        <p:tgtEl>
                                          <p:spTgt spid="126"/>
                                        </p:tgtEl>
                                        <p:attrNameLst>
                                          <p:attrName>style.visibility</p:attrName>
                                        </p:attrNameLst>
                                      </p:cBhvr>
                                      <p:to>
                                        <p:strVal val="visible"/>
                                      </p:to>
                                    </p:set>
                                    <p:animEffect transition="in" filter="wipe(left)">
                                      <p:cBhvr>
                                        <p:cTn id="223" dur="500"/>
                                        <p:tgtEl>
                                          <p:spTgt spid="126"/>
                                        </p:tgtEl>
                                      </p:cBhvr>
                                    </p:animEffect>
                                  </p:childTnLst>
                                </p:cTn>
                              </p:par>
                              <p:par>
                                <p:cTn id="224" presetID="22" presetClass="entr" presetSubtype="8" fill="hold" nodeType="withEffect">
                                  <p:stCondLst>
                                    <p:cond delay="0"/>
                                  </p:stCondLst>
                                  <p:childTnLst>
                                    <p:set>
                                      <p:cBhvr>
                                        <p:cTn id="225" dur="1" fill="hold">
                                          <p:stCondLst>
                                            <p:cond delay="0"/>
                                          </p:stCondLst>
                                        </p:cTn>
                                        <p:tgtEl>
                                          <p:spTgt spid="125"/>
                                        </p:tgtEl>
                                        <p:attrNameLst>
                                          <p:attrName>style.visibility</p:attrName>
                                        </p:attrNameLst>
                                      </p:cBhvr>
                                      <p:to>
                                        <p:strVal val="visible"/>
                                      </p:to>
                                    </p:set>
                                    <p:animEffect transition="in" filter="wipe(left)">
                                      <p:cBhvr>
                                        <p:cTn id="226" dur="500"/>
                                        <p:tgtEl>
                                          <p:spTgt spid="125"/>
                                        </p:tgtEl>
                                      </p:cBhvr>
                                    </p:animEffect>
                                  </p:childTnLst>
                                </p:cTn>
                              </p:par>
                              <p:par>
                                <p:cTn id="227" presetID="22" presetClass="entr" presetSubtype="8" fill="hold" nodeType="withEffect">
                                  <p:stCondLst>
                                    <p:cond delay="0"/>
                                  </p:stCondLst>
                                  <p:childTnLst>
                                    <p:set>
                                      <p:cBhvr>
                                        <p:cTn id="228" dur="1" fill="hold">
                                          <p:stCondLst>
                                            <p:cond delay="0"/>
                                          </p:stCondLst>
                                        </p:cTn>
                                        <p:tgtEl>
                                          <p:spTgt spid="127"/>
                                        </p:tgtEl>
                                        <p:attrNameLst>
                                          <p:attrName>style.visibility</p:attrName>
                                        </p:attrNameLst>
                                      </p:cBhvr>
                                      <p:to>
                                        <p:strVal val="visible"/>
                                      </p:to>
                                    </p:set>
                                    <p:animEffect transition="in" filter="wipe(left)">
                                      <p:cBhvr>
                                        <p:cTn id="229" dur="500"/>
                                        <p:tgtEl>
                                          <p:spTgt spid="127"/>
                                        </p:tgtEl>
                                      </p:cBhvr>
                                    </p:animEffect>
                                  </p:childTnLst>
                                </p:cTn>
                              </p:par>
                            </p:childTnLst>
                          </p:cTn>
                        </p:par>
                      </p:childTnLst>
                    </p:cTn>
                  </p:par>
                  <p:par>
                    <p:cTn id="230" fill="hold" nodeType="clickPar">
                      <p:stCondLst>
                        <p:cond delay="indefinite"/>
                      </p:stCondLst>
                      <p:childTnLst>
                        <p:par>
                          <p:cTn id="231" fill="hold" nodeType="withGroup">
                            <p:stCondLst>
                              <p:cond delay="0"/>
                            </p:stCondLst>
                            <p:childTnLst>
                              <p:par>
                                <p:cTn id="232" presetID="22" presetClass="entr" presetSubtype="1" fill="hold" grpId="0" nodeType="clickEffect">
                                  <p:stCondLst>
                                    <p:cond delay="0"/>
                                  </p:stCondLst>
                                  <p:childTnLst>
                                    <p:set>
                                      <p:cBhvr>
                                        <p:cTn id="233" dur="1" fill="hold">
                                          <p:stCondLst>
                                            <p:cond delay="0"/>
                                          </p:stCondLst>
                                        </p:cTn>
                                        <p:tgtEl>
                                          <p:spTgt spid="133"/>
                                        </p:tgtEl>
                                        <p:attrNameLst>
                                          <p:attrName>style.visibility</p:attrName>
                                        </p:attrNameLst>
                                      </p:cBhvr>
                                      <p:to>
                                        <p:strVal val="visible"/>
                                      </p:to>
                                    </p:set>
                                    <p:animEffect transition="in" filter="wipe(up)">
                                      <p:cBhvr>
                                        <p:cTn id="234" dur="500"/>
                                        <p:tgtEl>
                                          <p:spTgt spid="133"/>
                                        </p:tgtEl>
                                      </p:cBhvr>
                                    </p:animEffect>
                                  </p:childTnLst>
                                </p:cTn>
                              </p:par>
                              <p:par>
                                <p:cTn id="235" presetID="22" presetClass="entr" presetSubtype="1" fill="hold" nodeType="withEffect">
                                  <p:stCondLst>
                                    <p:cond delay="0"/>
                                  </p:stCondLst>
                                  <p:childTnLst>
                                    <p:set>
                                      <p:cBhvr>
                                        <p:cTn id="236" dur="1" fill="hold">
                                          <p:stCondLst>
                                            <p:cond delay="0"/>
                                          </p:stCondLst>
                                        </p:cTn>
                                        <p:tgtEl>
                                          <p:spTgt spid="3"/>
                                        </p:tgtEl>
                                        <p:attrNameLst>
                                          <p:attrName>style.visibility</p:attrName>
                                        </p:attrNameLst>
                                      </p:cBhvr>
                                      <p:to>
                                        <p:strVal val="visible"/>
                                      </p:to>
                                    </p:set>
                                    <p:animEffect transition="in" filter="wipe(up)">
                                      <p:cBhvr>
                                        <p:cTn id="237" dur="500"/>
                                        <p:tgtEl>
                                          <p:spTgt spid="3"/>
                                        </p:tgtEl>
                                      </p:cBhvr>
                                    </p:animEffect>
                                  </p:childTnLst>
                                </p:cTn>
                              </p:par>
                            </p:childTnLst>
                          </p:cTn>
                        </p:par>
                      </p:childTnLst>
                    </p:cTn>
                  </p:par>
                  <p:par>
                    <p:cTn id="238" fill="hold" nodeType="clickPar">
                      <p:stCondLst>
                        <p:cond delay="indefinite"/>
                      </p:stCondLst>
                      <p:childTnLst>
                        <p:par>
                          <p:cTn id="239" fill="hold" nodeType="withGroup">
                            <p:stCondLst>
                              <p:cond delay="0"/>
                            </p:stCondLst>
                            <p:childTnLst>
                              <p:par>
                                <p:cTn id="240" presetID="22" presetClass="entr" presetSubtype="8" fill="hold" grpId="0" nodeType="clickEffect">
                                  <p:stCondLst>
                                    <p:cond delay="0"/>
                                  </p:stCondLst>
                                  <p:childTnLst>
                                    <p:set>
                                      <p:cBhvr>
                                        <p:cTn id="241" dur="1" fill="hold">
                                          <p:stCondLst>
                                            <p:cond delay="0"/>
                                          </p:stCondLst>
                                        </p:cTn>
                                        <p:tgtEl>
                                          <p:spTgt spid="134"/>
                                        </p:tgtEl>
                                        <p:attrNameLst>
                                          <p:attrName>style.visibility</p:attrName>
                                        </p:attrNameLst>
                                      </p:cBhvr>
                                      <p:to>
                                        <p:strVal val="visible"/>
                                      </p:to>
                                    </p:set>
                                    <p:animEffect transition="in" filter="wipe(left)">
                                      <p:cBhvr>
                                        <p:cTn id="242" dur="500"/>
                                        <p:tgtEl>
                                          <p:spTgt spid="134"/>
                                        </p:tgtEl>
                                      </p:cBhvr>
                                    </p:animEffect>
                                  </p:childTnLst>
                                </p:cTn>
                              </p:par>
                            </p:childTnLst>
                          </p:cTn>
                        </p:par>
                      </p:childTnLst>
                    </p:cTn>
                  </p:par>
                  <p:par>
                    <p:cTn id="243" fill="hold" nodeType="clickPar">
                      <p:stCondLst>
                        <p:cond delay="indefinite"/>
                      </p:stCondLst>
                      <p:childTnLst>
                        <p:par>
                          <p:cTn id="244" fill="hold" nodeType="withGroup">
                            <p:stCondLst>
                              <p:cond delay="0"/>
                            </p:stCondLst>
                            <p:childTnLst>
                              <p:par>
                                <p:cTn id="245" presetID="22" presetClass="entr" presetSubtype="8" fill="hold" grpId="0" nodeType="clickEffect">
                                  <p:stCondLst>
                                    <p:cond delay="0"/>
                                  </p:stCondLst>
                                  <p:childTnLst>
                                    <p:set>
                                      <p:cBhvr>
                                        <p:cTn id="246" dur="1" fill="hold">
                                          <p:stCondLst>
                                            <p:cond delay="0"/>
                                          </p:stCondLst>
                                        </p:cTn>
                                        <p:tgtEl>
                                          <p:spTgt spid="135"/>
                                        </p:tgtEl>
                                        <p:attrNameLst>
                                          <p:attrName>style.visibility</p:attrName>
                                        </p:attrNameLst>
                                      </p:cBhvr>
                                      <p:to>
                                        <p:strVal val="visible"/>
                                      </p:to>
                                    </p:set>
                                    <p:animEffect transition="in" filter="wipe(left)">
                                      <p:cBhvr>
                                        <p:cTn id="247" dur="500"/>
                                        <p:tgtEl>
                                          <p:spTgt spid="135"/>
                                        </p:tgtEl>
                                      </p:cBhvr>
                                    </p:animEffect>
                                  </p:childTnLst>
                                </p:cTn>
                              </p:par>
                            </p:childTnLst>
                          </p:cTn>
                        </p:par>
                      </p:childTnLst>
                    </p:cTn>
                  </p:par>
                  <p:par>
                    <p:cTn id="248" fill="hold" nodeType="clickPar">
                      <p:stCondLst>
                        <p:cond delay="indefinite"/>
                      </p:stCondLst>
                      <p:childTnLst>
                        <p:par>
                          <p:cTn id="249" fill="hold" nodeType="withGroup">
                            <p:stCondLst>
                              <p:cond delay="0"/>
                            </p:stCondLst>
                            <p:childTnLst>
                              <p:par>
                                <p:cTn id="250" presetID="22" presetClass="entr" presetSubtype="8" fill="hold" grpId="0" nodeType="clickEffect">
                                  <p:stCondLst>
                                    <p:cond delay="0"/>
                                  </p:stCondLst>
                                  <p:childTnLst>
                                    <p:set>
                                      <p:cBhvr>
                                        <p:cTn id="251" dur="1" fill="hold">
                                          <p:stCondLst>
                                            <p:cond delay="0"/>
                                          </p:stCondLst>
                                        </p:cTn>
                                        <p:tgtEl>
                                          <p:spTgt spid="136"/>
                                        </p:tgtEl>
                                        <p:attrNameLst>
                                          <p:attrName>style.visibility</p:attrName>
                                        </p:attrNameLst>
                                      </p:cBhvr>
                                      <p:to>
                                        <p:strVal val="visible"/>
                                      </p:to>
                                    </p:set>
                                    <p:animEffect transition="in" filter="wipe(left)">
                                      <p:cBhvr>
                                        <p:cTn id="252"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8" grpId="0"/>
      <p:bldP spid="129" grpId="0"/>
      <p:bldP spid="130" grpId="0"/>
      <p:bldP spid="131" grpId="0"/>
      <p:bldP spid="132" grpId="0"/>
      <p:bldP spid="133" grpId="0"/>
      <p:bldP spid="134" grpId="0"/>
      <p:bldP spid="135" grpId="0"/>
      <p:bldP spid="13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295400" y="274638"/>
            <a:ext cx="7620000" cy="1143000"/>
          </a:xfrm>
        </p:spPr>
        <p:txBody>
          <a:bodyPr/>
          <a:lstStyle/>
          <a:p>
            <a:pPr eaLnBrk="1" hangingPunct="1"/>
            <a:r>
              <a:rPr lang="en-US" sz="3600" smtClean="0"/>
              <a:t>The Increased Importance of  Logistics</a:t>
            </a:r>
          </a:p>
        </p:txBody>
      </p:sp>
      <p:sp>
        <p:nvSpPr>
          <p:cNvPr id="26627" name="Rectangle 3"/>
          <p:cNvSpPr>
            <a:spLocks noGrp="1" noChangeArrowheads="1"/>
          </p:cNvSpPr>
          <p:nvPr>
            <p:ph idx="1"/>
          </p:nvPr>
        </p:nvSpPr>
        <p:spPr>
          <a:xfrm>
            <a:off x="457200" y="1676400"/>
            <a:ext cx="8229600" cy="4267200"/>
          </a:xfrm>
        </p:spPr>
        <p:txBody>
          <a:bodyPr/>
          <a:lstStyle/>
          <a:p>
            <a:pPr eaLnBrk="1" hangingPunct="1"/>
            <a:r>
              <a:rPr lang="en-US" smtClean="0"/>
              <a:t>A Reduction in Economic Regulation</a:t>
            </a:r>
          </a:p>
          <a:p>
            <a:pPr eaLnBrk="1" hangingPunct="1"/>
            <a:r>
              <a:rPr lang="en-US" smtClean="0"/>
              <a:t>Changes in Consumer Behavior</a:t>
            </a:r>
          </a:p>
          <a:p>
            <a:pPr lvl="1" eaLnBrk="1" hangingPunct="1"/>
            <a:r>
              <a:rPr lang="en-US" smtClean="0"/>
              <a:t>Market Demassification</a:t>
            </a:r>
          </a:p>
          <a:p>
            <a:pPr lvl="1" eaLnBrk="1" hangingPunct="1"/>
            <a:r>
              <a:rPr lang="en-US" smtClean="0"/>
              <a:t>Changing family roles</a:t>
            </a:r>
          </a:p>
          <a:p>
            <a:pPr lvl="1" eaLnBrk="1" hangingPunct="1"/>
            <a:r>
              <a:rPr lang="en-US" smtClean="0"/>
              <a:t>Rising customer expectations</a:t>
            </a:r>
          </a:p>
          <a:p>
            <a:pPr eaLnBrk="1" hangingPunct="1"/>
            <a:r>
              <a:rPr lang="en-US" smtClean="0"/>
              <a:t>Technological Advances</a:t>
            </a:r>
          </a:p>
          <a:p>
            <a:pPr eaLnBrk="1" hangingPunct="1"/>
            <a:r>
              <a:rPr lang="en-US" smtClean="0"/>
              <a:t>The Growing Power of Retailers</a:t>
            </a:r>
          </a:p>
          <a:p>
            <a:pPr eaLnBrk="1" hangingPunct="1"/>
            <a:r>
              <a:rPr lang="en-US" smtClean="0"/>
              <a:t>Globalization of Trade</a:t>
            </a:r>
          </a:p>
        </p:txBody>
      </p:sp>
      <p:sp>
        <p:nvSpPr>
          <p:cNvPr id="10244" name="Footer Placeholder 4"/>
          <p:cNvSpPr>
            <a:spLocks noGrp="1"/>
          </p:cNvSpPr>
          <p:nvPr>
            <p:ph type="ftr" sz="quarter" idx="10"/>
          </p:nvPr>
        </p:nvSpPr>
        <p:spPr/>
        <p:txBody>
          <a:bodyPr/>
          <a:lstStyle/>
          <a:p>
            <a:pPr>
              <a:defRPr/>
            </a:pPr>
            <a:r>
              <a:rPr lang="en-US" smtClean="0"/>
              <a:t>© 2008 Prentice Hall</a:t>
            </a:r>
          </a:p>
        </p:txBody>
      </p:sp>
      <p:sp>
        <p:nvSpPr>
          <p:cNvPr id="10245" name="Slide Number Placeholder 5"/>
          <p:cNvSpPr>
            <a:spLocks noGrp="1"/>
          </p:cNvSpPr>
          <p:nvPr>
            <p:ph type="sldNum" sz="quarter" idx="11"/>
          </p:nvPr>
        </p:nvSpPr>
        <p:spPr/>
        <p:txBody>
          <a:bodyPr/>
          <a:lstStyle/>
          <a:p>
            <a:pPr>
              <a:defRPr/>
            </a:pPr>
            <a:r>
              <a:rPr lang="en-US" smtClean="0"/>
              <a:t>1-</a:t>
            </a:r>
            <a:fld id="{B0B23C0D-BDD5-4626-B197-F296FCB6ADD7}" type="slidenum">
              <a:rPr lang="en-US" smtClean="0"/>
              <a:pPr>
                <a:defRPr/>
              </a:pPr>
              <a:t>25</a:t>
            </a:fld>
            <a:endParaRPr lang="en-US"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smtClean="0"/>
              <a:t>Logistical Relationships within the Firm</a:t>
            </a:r>
          </a:p>
        </p:txBody>
      </p:sp>
      <p:sp>
        <p:nvSpPr>
          <p:cNvPr id="27651" name="Rectangle 3"/>
          <p:cNvSpPr>
            <a:spLocks noGrp="1" noChangeArrowheads="1"/>
          </p:cNvSpPr>
          <p:nvPr>
            <p:ph idx="1"/>
          </p:nvPr>
        </p:nvSpPr>
        <p:spPr/>
        <p:txBody>
          <a:bodyPr/>
          <a:lstStyle/>
          <a:p>
            <a:pPr eaLnBrk="1" hangingPunct="1"/>
            <a:r>
              <a:rPr lang="en-US" smtClean="0"/>
              <a:t>Finance</a:t>
            </a:r>
          </a:p>
          <a:p>
            <a:pPr lvl="1" eaLnBrk="1" hangingPunct="1"/>
            <a:r>
              <a:rPr lang="en-US" smtClean="0"/>
              <a:t>Data Exchange (Decision Making/Cash Flow)</a:t>
            </a:r>
          </a:p>
          <a:p>
            <a:pPr lvl="1" eaLnBrk="1" hangingPunct="1"/>
            <a:r>
              <a:rPr lang="en-US" smtClean="0"/>
              <a:t>Budget Allocation</a:t>
            </a:r>
          </a:p>
          <a:p>
            <a:pPr lvl="1" eaLnBrk="1" hangingPunct="1"/>
            <a:r>
              <a:rPr lang="en-US" smtClean="0"/>
              <a:t>Inventory </a:t>
            </a:r>
          </a:p>
          <a:p>
            <a:pPr lvl="2" eaLnBrk="1" hangingPunct="1"/>
            <a:r>
              <a:rPr lang="en-US" smtClean="0"/>
              <a:t>LIFO</a:t>
            </a:r>
          </a:p>
          <a:p>
            <a:pPr lvl="2" eaLnBrk="1" hangingPunct="1"/>
            <a:r>
              <a:rPr lang="en-US" smtClean="0"/>
              <a:t>FIFO</a:t>
            </a:r>
          </a:p>
          <a:p>
            <a:pPr lvl="2" eaLnBrk="1" hangingPunct="1"/>
            <a:r>
              <a:rPr lang="en-US" smtClean="0"/>
              <a:t>Inventory Float</a:t>
            </a:r>
          </a:p>
          <a:p>
            <a:pPr eaLnBrk="1" hangingPunct="1">
              <a:buFont typeface="Monotype Sorts"/>
              <a:buNone/>
            </a:pPr>
            <a:endParaRPr lang="en-US" smtClean="0"/>
          </a:p>
          <a:p>
            <a:pPr lvl="1" eaLnBrk="1" hangingPunct="1">
              <a:buFontTx/>
              <a:buNone/>
            </a:pPr>
            <a:endParaRPr lang="en-US" smtClean="0"/>
          </a:p>
          <a:p>
            <a:pPr lvl="1" eaLnBrk="1" hangingPunct="1">
              <a:buFontTx/>
              <a:buNone/>
            </a:pPr>
            <a:endParaRPr lang="en-US" smtClean="0"/>
          </a:p>
        </p:txBody>
      </p:sp>
      <p:sp>
        <p:nvSpPr>
          <p:cNvPr id="15364" name="Footer Placeholder 4"/>
          <p:cNvSpPr>
            <a:spLocks noGrp="1"/>
          </p:cNvSpPr>
          <p:nvPr>
            <p:ph type="ftr" sz="quarter" idx="10"/>
          </p:nvPr>
        </p:nvSpPr>
        <p:spPr/>
        <p:txBody>
          <a:bodyPr/>
          <a:lstStyle/>
          <a:p>
            <a:pPr>
              <a:defRPr/>
            </a:pPr>
            <a:r>
              <a:rPr lang="en-US" smtClean="0"/>
              <a:t>© 2008 Prentice Hall</a:t>
            </a:r>
          </a:p>
        </p:txBody>
      </p:sp>
      <p:sp>
        <p:nvSpPr>
          <p:cNvPr id="15365" name="Slide Number Placeholder 5"/>
          <p:cNvSpPr>
            <a:spLocks noGrp="1"/>
          </p:cNvSpPr>
          <p:nvPr>
            <p:ph type="sldNum" sz="quarter" idx="11"/>
          </p:nvPr>
        </p:nvSpPr>
        <p:spPr/>
        <p:txBody>
          <a:bodyPr/>
          <a:lstStyle/>
          <a:p>
            <a:pPr>
              <a:defRPr/>
            </a:pPr>
            <a:r>
              <a:rPr lang="en-US" smtClean="0"/>
              <a:t>1-</a:t>
            </a:r>
            <a:fld id="{23534A6F-5B17-41AC-90DA-3AD8298C66D0}" type="slidenum">
              <a:rPr lang="en-US" smtClean="0"/>
              <a:pPr>
                <a:defRPr/>
              </a:pPr>
              <a:t>26</a:t>
            </a:fld>
            <a:endParaRPr lang="en-US"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371600" y="285750"/>
            <a:ext cx="7010400" cy="1143000"/>
          </a:xfrm>
        </p:spPr>
        <p:txBody>
          <a:bodyPr/>
          <a:lstStyle/>
          <a:p>
            <a:pPr eaLnBrk="1" hangingPunct="1"/>
            <a:r>
              <a:rPr lang="en-US" sz="4000" smtClean="0"/>
              <a:t>Logistical Relationships </a:t>
            </a:r>
            <a:br>
              <a:rPr lang="en-US" sz="4000" smtClean="0"/>
            </a:br>
            <a:r>
              <a:rPr lang="en-US" sz="4000" smtClean="0"/>
              <a:t>within the Firm</a:t>
            </a:r>
          </a:p>
        </p:txBody>
      </p:sp>
      <p:sp>
        <p:nvSpPr>
          <p:cNvPr id="28675" name="Rectangle 3"/>
          <p:cNvSpPr>
            <a:spLocks noGrp="1" noChangeArrowheads="1"/>
          </p:cNvSpPr>
          <p:nvPr>
            <p:ph idx="1"/>
          </p:nvPr>
        </p:nvSpPr>
        <p:spPr/>
        <p:txBody>
          <a:bodyPr/>
          <a:lstStyle/>
          <a:p>
            <a:pPr eaLnBrk="1" hangingPunct="1"/>
            <a:r>
              <a:rPr lang="en-US" smtClean="0"/>
              <a:t>Marketing</a:t>
            </a:r>
          </a:p>
          <a:p>
            <a:pPr lvl="1" eaLnBrk="1" hangingPunct="1"/>
            <a:r>
              <a:rPr lang="en-US" smtClean="0"/>
              <a:t>Place Decisions</a:t>
            </a:r>
          </a:p>
          <a:p>
            <a:pPr lvl="2" eaLnBrk="1" hangingPunct="1"/>
            <a:r>
              <a:rPr lang="en-US" smtClean="0"/>
              <a:t>Effective way to move and store</a:t>
            </a:r>
          </a:p>
          <a:p>
            <a:pPr lvl="2" eaLnBrk="1" hangingPunct="1"/>
            <a:r>
              <a:rPr lang="en-US" smtClean="0"/>
              <a:t>Co-branding</a:t>
            </a:r>
          </a:p>
          <a:p>
            <a:pPr lvl="1" eaLnBrk="1" hangingPunct="1"/>
            <a:r>
              <a:rPr lang="en-US" smtClean="0"/>
              <a:t>Price Decisions</a:t>
            </a:r>
          </a:p>
          <a:p>
            <a:pPr lvl="2" eaLnBrk="1" hangingPunct="1"/>
            <a:r>
              <a:rPr lang="en-US" smtClean="0"/>
              <a:t>FOB origin/FOB destination pricing systems</a:t>
            </a:r>
          </a:p>
          <a:p>
            <a:pPr lvl="2" eaLnBrk="1" hangingPunct="1"/>
            <a:r>
              <a:rPr lang="en-US" smtClean="0"/>
              <a:t>Landed costs (price + transportation)</a:t>
            </a:r>
          </a:p>
          <a:p>
            <a:pPr lvl="2" eaLnBrk="1" hangingPunct="1"/>
            <a:r>
              <a:rPr lang="en-US" smtClean="0"/>
              <a:t>Phantom freight</a:t>
            </a:r>
          </a:p>
          <a:p>
            <a:pPr lvl="2" eaLnBrk="1" hangingPunct="1"/>
            <a:r>
              <a:rPr lang="en-US" smtClean="0"/>
              <a:t>Freight absorption</a:t>
            </a:r>
          </a:p>
          <a:p>
            <a:pPr lvl="1" eaLnBrk="1" hangingPunct="1">
              <a:buFontTx/>
              <a:buNone/>
            </a:pPr>
            <a:endParaRPr lang="en-US" smtClean="0"/>
          </a:p>
          <a:p>
            <a:pPr eaLnBrk="1" hangingPunct="1">
              <a:buFont typeface="Monotype Sorts"/>
              <a:buNone/>
            </a:pPr>
            <a:endParaRPr lang="en-US" smtClean="0"/>
          </a:p>
        </p:txBody>
      </p:sp>
      <p:sp>
        <p:nvSpPr>
          <p:cNvPr id="16388" name="Footer Placeholder 4"/>
          <p:cNvSpPr>
            <a:spLocks noGrp="1"/>
          </p:cNvSpPr>
          <p:nvPr>
            <p:ph type="ftr" sz="quarter" idx="10"/>
          </p:nvPr>
        </p:nvSpPr>
        <p:spPr/>
        <p:txBody>
          <a:bodyPr/>
          <a:lstStyle/>
          <a:p>
            <a:pPr>
              <a:defRPr/>
            </a:pPr>
            <a:r>
              <a:rPr lang="en-US" smtClean="0"/>
              <a:t>© 2008 Prentice Hall</a:t>
            </a:r>
          </a:p>
        </p:txBody>
      </p:sp>
      <p:sp>
        <p:nvSpPr>
          <p:cNvPr id="16389" name="Slide Number Placeholder 5"/>
          <p:cNvSpPr>
            <a:spLocks noGrp="1"/>
          </p:cNvSpPr>
          <p:nvPr>
            <p:ph type="sldNum" sz="quarter" idx="11"/>
          </p:nvPr>
        </p:nvSpPr>
        <p:spPr/>
        <p:txBody>
          <a:bodyPr/>
          <a:lstStyle/>
          <a:p>
            <a:pPr>
              <a:defRPr/>
            </a:pPr>
            <a:r>
              <a:rPr lang="en-US" smtClean="0"/>
              <a:t>1-</a:t>
            </a:r>
            <a:fld id="{4580DF1D-4B9C-43FE-92C5-BA4F3895D00B}" type="slidenum">
              <a:rPr lang="en-US" smtClean="0"/>
              <a:pPr>
                <a:defRPr/>
              </a:pPr>
              <a:t>27</a:t>
            </a:fld>
            <a:endParaRPr lang="en-US"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371600" y="228600"/>
            <a:ext cx="7086600" cy="1066800"/>
          </a:xfrm>
        </p:spPr>
        <p:txBody>
          <a:bodyPr/>
          <a:lstStyle/>
          <a:p>
            <a:pPr eaLnBrk="1" hangingPunct="1"/>
            <a:r>
              <a:rPr lang="en-US" sz="3300" smtClean="0"/>
              <a:t>Figure 1-3:  Phantom Freight and Freight Absorption</a:t>
            </a:r>
          </a:p>
        </p:txBody>
      </p:sp>
      <p:pic>
        <p:nvPicPr>
          <p:cNvPr id="29699" name="Picture 6" descr="C:\Documents and Settings\lee\Local Settings\Temporary Internet Files\Content.IE5\S5Z5SXAX\MCMP00225_000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981200"/>
            <a:ext cx="6172200"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905000" y="1752600"/>
            <a:ext cx="5029200" cy="523875"/>
          </a:xfrm>
          <a:prstGeom prst="rect">
            <a:avLst/>
          </a:prstGeom>
          <a:noFill/>
        </p:spPr>
        <p:txBody>
          <a:bodyPr>
            <a:spAutoFit/>
          </a:bodyPr>
          <a:lstStyle/>
          <a:p>
            <a:pPr eaLnBrk="0" hangingPunct="0">
              <a:defRPr/>
            </a:pPr>
            <a:r>
              <a:rPr lang="en-US" sz="2800">
                <a:solidFill>
                  <a:schemeClr val="accent6"/>
                </a:solidFill>
                <a:latin typeface="+mj-lt"/>
                <a:cs typeface="Arial" charset="0"/>
              </a:rPr>
              <a:t>National Single-Zone </a:t>
            </a:r>
            <a:r>
              <a:rPr lang="en-US" sz="2800" dirty="0">
                <a:solidFill>
                  <a:schemeClr val="accent6"/>
                </a:solidFill>
                <a:latin typeface="+mj-lt"/>
                <a:cs typeface="Arial" charset="0"/>
              </a:rPr>
              <a:t>Pricing</a:t>
            </a:r>
          </a:p>
        </p:txBody>
      </p:sp>
      <p:sp>
        <p:nvSpPr>
          <p:cNvPr id="29701" name="Oval 9"/>
          <p:cNvSpPr>
            <a:spLocks noChangeArrowheads="1"/>
          </p:cNvSpPr>
          <p:nvPr/>
        </p:nvSpPr>
        <p:spPr bwMode="auto">
          <a:xfrm>
            <a:off x="4495800" y="3886200"/>
            <a:ext cx="76200" cy="76200"/>
          </a:xfrm>
          <a:prstGeom prst="ellipse">
            <a:avLst/>
          </a:prstGeom>
          <a:solidFill>
            <a:schemeClr val="accent2"/>
          </a:solidFill>
          <a:ln w="12700" algn="ctr">
            <a:solidFill>
              <a:schemeClr val="tx1"/>
            </a:solidFill>
            <a:round/>
            <a:headEnd/>
            <a:tailEnd/>
          </a:ln>
        </p:spPr>
        <p:txBody>
          <a:bodyPr wrap="none" lIns="90488" tIns="44450" rIns="90488" bIns="44450" anchor="ctr"/>
          <a:lstStyle/>
          <a:p>
            <a:pPr algn="ctr" eaLnBrk="0" hangingPunct="0"/>
            <a:endParaRPr lang="en-US" sz="2000">
              <a:solidFill>
                <a:srgbClr val="CC0000"/>
              </a:solidFill>
              <a:latin typeface="Arial" pitchFamily="34" charset="0"/>
            </a:endParaRPr>
          </a:p>
        </p:txBody>
      </p:sp>
      <p:sp>
        <p:nvSpPr>
          <p:cNvPr id="11" name="TextBox 10"/>
          <p:cNvSpPr txBox="1"/>
          <p:nvPr/>
        </p:nvSpPr>
        <p:spPr>
          <a:xfrm>
            <a:off x="4114800" y="4114800"/>
            <a:ext cx="1023938" cy="400050"/>
          </a:xfrm>
          <a:prstGeom prst="rect">
            <a:avLst/>
          </a:prstGeom>
          <a:noFill/>
        </p:spPr>
        <p:txBody>
          <a:bodyPr wrap="none">
            <a:spAutoFit/>
          </a:bodyPr>
          <a:lstStyle/>
          <a:p>
            <a:pPr eaLnBrk="0" hangingPunct="0">
              <a:defRPr/>
            </a:pPr>
            <a:r>
              <a:rPr lang="en-US" sz="2000" dirty="0">
                <a:latin typeface="+mj-lt"/>
                <a:cs typeface="Arial" charset="0"/>
              </a:rPr>
              <a:t>Omaha</a:t>
            </a:r>
          </a:p>
        </p:txBody>
      </p:sp>
      <p:sp>
        <p:nvSpPr>
          <p:cNvPr id="29703" name="Oval 12"/>
          <p:cNvSpPr>
            <a:spLocks noChangeArrowheads="1"/>
          </p:cNvSpPr>
          <p:nvPr/>
        </p:nvSpPr>
        <p:spPr bwMode="auto">
          <a:xfrm>
            <a:off x="3505200" y="2514600"/>
            <a:ext cx="2209800" cy="3048000"/>
          </a:xfrm>
          <a:prstGeom prst="ellipse">
            <a:avLst/>
          </a:prstGeom>
          <a:solidFill>
            <a:schemeClr val="accent2">
              <a:alpha val="39999"/>
            </a:schemeClr>
          </a:solidFill>
          <a:ln w="12700" algn="ctr">
            <a:solidFill>
              <a:schemeClr val="tx1"/>
            </a:solidFill>
            <a:round/>
            <a:headEnd/>
            <a:tailEnd/>
          </a:ln>
        </p:spPr>
        <p:txBody>
          <a:bodyPr wrap="none" lIns="90488" tIns="44450" rIns="90488" bIns="44450" anchor="ctr"/>
          <a:lstStyle/>
          <a:p>
            <a:pPr algn="ctr" eaLnBrk="0" hangingPunct="0"/>
            <a:endParaRPr lang="en-US" sz="2000">
              <a:solidFill>
                <a:srgbClr val="CC0000"/>
              </a:solidFill>
              <a:latin typeface="Arial"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6" descr="C:\Documents and Settings\lee\Local Settings\Temporary Internet Files\Content.IE5\S5Z5SXAX\MCMP00225_000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981200"/>
            <a:ext cx="6172200"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Documents and Settings\lee\Local Settings\Temporary Internet Files\Content.IE5\S5Z5SXAX\MCMP00225_0000[1].wmf"/>
          <p:cNvPicPr>
            <a:picLocks noChangeAspect="1" noChangeArrowheads="1"/>
          </p:cNvPicPr>
          <p:nvPr/>
        </p:nvPicPr>
        <p:blipFill>
          <a:blip r:embed="rId3" cstate="print">
            <a:duotone>
              <a:prstClr val="black"/>
              <a:schemeClr val="accent2">
                <a:tint val="45000"/>
                <a:satMod val="400000"/>
              </a:schemeClr>
            </a:duotone>
          </a:blip>
          <a:srcRect l="29630" t="5582" r="28395"/>
          <a:stretch>
            <a:fillRect/>
          </a:stretch>
        </p:blipFill>
        <p:spPr bwMode="auto">
          <a:xfrm>
            <a:off x="3505200" y="2209800"/>
            <a:ext cx="2590800" cy="3866553"/>
          </a:xfrm>
          <a:prstGeom prst="rect">
            <a:avLst/>
          </a:prstGeom>
          <a:noFill/>
        </p:spPr>
      </p:pic>
      <p:sp>
        <p:nvSpPr>
          <p:cNvPr id="30724" name="Rectangle 2"/>
          <p:cNvSpPr>
            <a:spLocks noGrp="1" noChangeArrowheads="1"/>
          </p:cNvSpPr>
          <p:nvPr>
            <p:ph type="title"/>
          </p:nvPr>
        </p:nvSpPr>
        <p:spPr>
          <a:xfrm>
            <a:off x="1371600" y="228600"/>
            <a:ext cx="7086600" cy="1066800"/>
          </a:xfrm>
        </p:spPr>
        <p:txBody>
          <a:bodyPr/>
          <a:lstStyle/>
          <a:p>
            <a:pPr eaLnBrk="1" hangingPunct="1"/>
            <a:r>
              <a:rPr lang="en-US" sz="3300" smtClean="0"/>
              <a:t>Figure 1-3:  Phantom Freight and Freight Absorption</a:t>
            </a:r>
          </a:p>
        </p:txBody>
      </p:sp>
      <p:sp>
        <p:nvSpPr>
          <p:cNvPr id="9" name="TextBox 8"/>
          <p:cNvSpPr txBox="1"/>
          <p:nvPr/>
        </p:nvSpPr>
        <p:spPr>
          <a:xfrm>
            <a:off x="1905000" y="1752600"/>
            <a:ext cx="5029200" cy="523875"/>
          </a:xfrm>
          <a:prstGeom prst="rect">
            <a:avLst/>
          </a:prstGeom>
          <a:noFill/>
        </p:spPr>
        <p:txBody>
          <a:bodyPr>
            <a:spAutoFit/>
          </a:bodyPr>
          <a:lstStyle/>
          <a:p>
            <a:pPr algn="ctr" eaLnBrk="0" hangingPunct="0">
              <a:defRPr/>
            </a:pPr>
            <a:r>
              <a:rPr lang="en-US" sz="2800" dirty="0">
                <a:solidFill>
                  <a:schemeClr val="accent6"/>
                </a:solidFill>
                <a:latin typeface="+mj-lt"/>
                <a:cs typeface="Arial" charset="0"/>
              </a:rPr>
              <a:t>Multiple-Zone Pricing</a:t>
            </a:r>
          </a:p>
        </p:txBody>
      </p:sp>
      <p:grpSp>
        <p:nvGrpSpPr>
          <p:cNvPr id="30726" name="Group 13"/>
          <p:cNvGrpSpPr>
            <a:grpSpLocks/>
          </p:cNvGrpSpPr>
          <p:nvPr/>
        </p:nvGrpSpPr>
        <p:grpSpPr bwMode="auto">
          <a:xfrm>
            <a:off x="3200400" y="2514600"/>
            <a:ext cx="685800" cy="2667000"/>
            <a:chOff x="3200400" y="2514600"/>
            <a:chExt cx="685800" cy="2667000"/>
          </a:xfrm>
        </p:grpSpPr>
        <p:sp>
          <p:nvSpPr>
            <p:cNvPr id="12" name="Arc 11"/>
            <p:cNvSpPr/>
            <p:nvPr/>
          </p:nvSpPr>
          <p:spPr bwMode="auto">
            <a:xfrm flipH="1">
              <a:off x="3200400" y="2514600"/>
              <a:ext cx="685800" cy="2667000"/>
            </a:xfrm>
            <a:prstGeom prst="arc">
              <a:avLst/>
            </a:prstGeom>
            <a:solidFill>
              <a:schemeClr val="accent2"/>
            </a:solidFill>
            <a:ln w="12700" cap="flat" cmpd="sng" algn="ctr">
              <a:solidFill>
                <a:schemeClr val="tx1"/>
              </a:solidFill>
              <a:prstDash val="solid"/>
              <a:round/>
              <a:headEnd type="none" w="med" len="med"/>
              <a:tailEnd type="none" w="med" len="med"/>
            </a:ln>
            <a:effectLst/>
          </p:spPr>
          <p:txBody>
            <a:bodyPr wrap="none" lIns="90488" tIns="44450" rIns="90488" bIns="44450" anchor="ctr"/>
            <a:lstStyle/>
            <a:p>
              <a:pPr algn="ctr" eaLnBrk="0" hangingPunct="0">
                <a:defRPr/>
              </a:pPr>
              <a:endParaRPr lang="en-US" sz="2000">
                <a:solidFill>
                  <a:srgbClr val="CC0000"/>
                </a:solidFill>
                <a:latin typeface="Arial" charset="0"/>
                <a:cs typeface="Arial" charset="0"/>
              </a:endParaRPr>
            </a:p>
          </p:txBody>
        </p:sp>
        <p:sp>
          <p:nvSpPr>
            <p:cNvPr id="13" name="Arc 12"/>
            <p:cNvSpPr/>
            <p:nvPr/>
          </p:nvSpPr>
          <p:spPr bwMode="auto">
            <a:xfrm flipH="1" flipV="1">
              <a:off x="3200400" y="2514600"/>
              <a:ext cx="685800" cy="2667000"/>
            </a:xfrm>
            <a:prstGeom prst="arc">
              <a:avLst/>
            </a:prstGeom>
            <a:solidFill>
              <a:schemeClr val="accent2"/>
            </a:solidFill>
            <a:ln w="12700" cap="flat" cmpd="sng" algn="ctr">
              <a:solidFill>
                <a:schemeClr val="tx1"/>
              </a:solidFill>
              <a:prstDash val="solid"/>
              <a:round/>
              <a:headEnd type="none" w="med" len="med"/>
              <a:tailEnd type="none" w="med" len="med"/>
            </a:ln>
            <a:effectLst/>
          </p:spPr>
          <p:txBody>
            <a:bodyPr wrap="none" lIns="90488" tIns="44450" rIns="90488" bIns="44450" anchor="ctr"/>
            <a:lstStyle/>
            <a:p>
              <a:pPr algn="ctr" eaLnBrk="0" hangingPunct="0">
                <a:defRPr/>
              </a:pPr>
              <a:endParaRPr lang="en-US" sz="2000">
                <a:solidFill>
                  <a:srgbClr val="CC0000"/>
                </a:solidFill>
                <a:latin typeface="Arial" charset="0"/>
                <a:cs typeface="Arial" charset="0"/>
              </a:endParaRPr>
            </a:p>
          </p:txBody>
        </p:sp>
      </p:grpSp>
      <p:grpSp>
        <p:nvGrpSpPr>
          <p:cNvPr id="30727" name="Group 14"/>
          <p:cNvGrpSpPr>
            <a:grpSpLocks/>
          </p:cNvGrpSpPr>
          <p:nvPr/>
        </p:nvGrpSpPr>
        <p:grpSpPr bwMode="auto">
          <a:xfrm flipH="1">
            <a:off x="5715000" y="2895600"/>
            <a:ext cx="685800" cy="2209800"/>
            <a:chOff x="3200400" y="2514600"/>
            <a:chExt cx="685800" cy="2667000"/>
          </a:xfrm>
        </p:grpSpPr>
        <p:sp>
          <p:nvSpPr>
            <p:cNvPr id="16" name="Arc 15"/>
            <p:cNvSpPr/>
            <p:nvPr/>
          </p:nvSpPr>
          <p:spPr bwMode="auto">
            <a:xfrm flipH="1">
              <a:off x="3200400" y="2514600"/>
              <a:ext cx="685800" cy="2667000"/>
            </a:xfrm>
            <a:prstGeom prst="arc">
              <a:avLst/>
            </a:prstGeom>
            <a:solidFill>
              <a:schemeClr val="accent2"/>
            </a:solidFill>
            <a:ln w="12700" cap="flat" cmpd="sng" algn="ctr">
              <a:solidFill>
                <a:schemeClr val="tx1"/>
              </a:solidFill>
              <a:prstDash val="solid"/>
              <a:round/>
              <a:headEnd type="none" w="med" len="med"/>
              <a:tailEnd type="none" w="med" len="med"/>
            </a:ln>
            <a:effectLst/>
          </p:spPr>
          <p:txBody>
            <a:bodyPr wrap="none" lIns="90488" tIns="44450" rIns="90488" bIns="44450" anchor="ctr"/>
            <a:lstStyle/>
            <a:p>
              <a:pPr algn="ctr" eaLnBrk="0" hangingPunct="0">
                <a:defRPr/>
              </a:pPr>
              <a:endParaRPr lang="en-US" sz="2000">
                <a:solidFill>
                  <a:srgbClr val="CC0000"/>
                </a:solidFill>
                <a:latin typeface="Arial" charset="0"/>
                <a:cs typeface="Arial" charset="0"/>
              </a:endParaRPr>
            </a:p>
          </p:txBody>
        </p:sp>
        <p:sp>
          <p:nvSpPr>
            <p:cNvPr id="17" name="Arc 16"/>
            <p:cNvSpPr/>
            <p:nvPr/>
          </p:nvSpPr>
          <p:spPr bwMode="auto">
            <a:xfrm flipH="1" flipV="1">
              <a:off x="3200400" y="2514600"/>
              <a:ext cx="685800" cy="2667000"/>
            </a:xfrm>
            <a:prstGeom prst="arc">
              <a:avLst/>
            </a:prstGeom>
            <a:solidFill>
              <a:schemeClr val="accent2"/>
            </a:solidFill>
            <a:ln w="12700" cap="flat" cmpd="sng" algn="ctr">
              <a:solidFill>
                <a:schemeClr val="tx1"/>
              </a:solidFill>
              <a:prstDash val="solid"/>
              <a:round/>
              <a:headEnd type="none" w="med" len="med"/>
              <a:tailEnd type="none" w="med" len="med"/>
            </a:ln>
            <a:effectLst/>
          </p:spPr>
          <p:txBody>
            <a:bodyPr wrap="none" lIns="90488" tIns="44450" rIns="90488" bIns="44450" anchor="ctr"/>
            <a:lstStyle/>
            <a:p>
              <a:pPr algn="ctr" eaLnBrk="0" hangingPunct="0">
                <a:defRPr/>
              </a:pPr>
              <a:endParaRPr lang="en-US" sz="2000">
                <a:solidFill>
                  <a:srgbClr val="CC0000"/>
                </a:solidFill>
                <a:latin typeface="Arial" charset="0"/>
                <a:cs typeface="Arial" charset="0"/>
              </a:endParaRPr>
            </a:p>
          </p:txBody>
        </p:sp>
      </p:grpSp>
      <p:sp>
        <p:nvSpPr>
          <p:cNvPr id="30728" name="Oval 17"/>
          <p:cNvSpPr>
            <a:spLocks noChangeArrowheads="1"/>
          </p:cNvSpPr>
          <p:nvPr/>
        </p:nvSpPr>
        <p:spPr bwMode="auto">
          <a:xfrm>
            <a:off x="3962400" y="2667000"/>
            <a:ext cx="1371600" cy="2743200"/>
          </a:xfrm>
          <a:prstGeom prst="ellipse">
            <a:avLst/>
          </a:prstGeom>
          <a:solidFill>
            <a:schemeClr val="accent2"/>
          </a:solidFill>
          <a:ln w="12700" algn="ctr">
            <a:solidFill>
              <a:schemeClr val="tx1"/>
            </a:solidFill>
            <a:round/>
            <a:headEnd/>
            <a:tailEnd/>
          </a:ln>
        </p:spPr>
        <p:txBody>
          <a:bodyPr wrap="none" lIns="90488" tIns="44450" rIns="90488" bIns="44450" anchor="ctr"/>
          <a:lstStyle/>
          <a:p>
            <a:pPr algn="ctr" eaLnBrk="0" hangingPunct="0"/>
            <a:endParaRPr lang="en-US" sz="2000">
              <a:solidFill>
                <a:srgbClr val="CC0000"/>
              </a:solidFill>
              <a:latin typeface="Arial" pitchFamily="34" charset="0"/>
            </a:endParaRPr>
          </a:p>
        </p:txBody>
      </p:sp>
      <p:sp>
        <p:nvSpPr>
          <p:cNvPr id="11" name="TextBox 10"/>
          <p:cNvSpPr txBox="1"/>
          <p:nvPr/>
        </p:nvSpPr>
        <p:spPr>
          <a:xfrm>
            <a:off x="4191000" y="4267200"/>
            <a:ext cx="1023938" cy="400050"/>
          </a:xfrm>
          <a:prstGeom prst="rect">
            <a:avLst/>
          </a:prstGeom>
          <a:noFill/>
        </p:spPr>
        <p:txBody>
          <a:bodyPr wrap="none">
            <a:spAutoFit/>
          </a:bodyPr>
          <a:lstStyle/>
          <a:p>
            <a:pPr eaLnBrk="0" hangingPunct="0">
              <a:defRPr/>
            </a:pPr>
            <a:r>
              <a:rPr lang="en-US" sz="2000" dirty="0">
                <a:solidFill>
                  <a:schemeClr val="bg1"/>
                </a:solidFill>
                <a:latin typeface="+mj-lt"/>
                <a:cs typeface="Arial" charset="0"/>
              </a:rPr>
              <a:t>Omaha</a:t>
            </a:r>
          </a:p>
        </p:txBody>
      </p:sp>
      <p:sp>
        <p:nvSpPr>
          <p:cNvPr id="30730" name="Oval 9"/>
          <p:cNvSpPr>
            <a:spLocks noChangeArrowheads="1"/>
          </p:cNvSpPr>
          <p:nvPr/>
        </p:nvSpPr>
        <p:spPr bwMode="auto">
          <a:xfrm flipH="1">
            <a:off x="4572000" y="3886200"/>
            <a:ext cx="76200" cy="46038"/>
          </a:xfrm>
          <a:prstGeom prst="ellipse">
            <a:avLst/>
          </a:prstGeom>
          <a:solidFill>
            <a:schemeClr val="accent2"/>
          </a:solidFill>
          <a:ln w="12700" algn="ctr">
            <a:solidFill>
              <a:schemeClr val="tx1"/>
            </a:solidFill>
            <a:round/>
            <a:headEnd/>
            <a:tailEnd/>
          </a:ln>
        </p:spPr>
        <p:txBody>
          <a:bodyPr wrap="none" lIns="90488" tIns="44450" rIns="90488" bIns="44450" anchor="ctr"/>
          <a:lstStyle/>
          <a:p>
            <a:pPr algn="ctr" eaLnBrk="0" hangingPunct="0"/>
            <a:endParaRPr lang="en-US" sz="2000">
              <a:solidFill>
                <a:srgbClr val="CC0000"/>
              </a:solidFill>
              <a:latin typeface="Arial" pitchFamily="34" charset="0"/>
            </a:endParaRPr>
          </a:p>
        </p:txBody>
      </p:sp>
      <p:sp>
        <p:nvSpPr>
          <p:cNvPr id="30731" name="TextBox 18"/>
          <p:cNvSpPr txBox="1">
            <a:spLocks noChangeArrowheads="1"/>
          </p:cNvSpPr>
          <p:nvPr/>
        </p:nvSpPr>
        <p:spPr bwMode="auto">
          <a:xfrm>
            <a:off x="6172200" y="3429000"/>
            <a:ext cx="881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sz="2000">
                <a:solidFill>
                  <a:schemeClr val="bg1"/>
                </a:solidFill>
              </a:rPr>
              <a:t>$11.95</a:t>
            </a:r>
          </a:p>
        </p:txBody>
      </p:sp>
      <p:sp>
        <p:nvSpPr>
          <p:cNvPr id="30732" name="TextBox 19"/>
          <p:cNvSpPr txBox="1">
            <a:spLocks noChangeArrowheads="1"/>
          </p:cNvSpPr>
          <p:nvPr/>
        </p:nvSpPr>
        <p:spPr bwMode="auto">
          <a:xfrm>
            <a:off x="2057400" y="3048000"/>
            <a:ext cx="881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sz="2000">
                <a:solidFill>
                  <a:schemeClr val="bg1"/>
                </a:solidFill>
              </a:rPr>
              <a:t>$11.95</a:t>
            </a:r>
          </a:p>
        </p:txBody>
      </p:sp>
      <p:sp>
        <p:nvSpPr>
          <p:cNvPr id="30733" name="TextBox 20"/>
          <p:cNvSpPr txBox="1">
            <a:spLocks noChangeArrowheads="1"/>
          </p:cNvSpPr>
          <p:nvPr/>
        </p:nvSpPr>
        <p:spPr bwMode="auto">
          <a:xfrm>
            <a:off x="3886200" y="2743200"/>
            <a:ext cx="8905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sz="2000">
                <a:solidFill>
                  <a:schemeClr val="bg1"/>
                </a:solidFill>
              </a:rPr>
              <a:t>$10.00</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smtClean="0"/>
              <a:t>Logistics and the Supply Chain</a:t>
            </a:r>
          </a:p>
        </p:txBody>
      </p:sp>
      <p:sp>
        <p:nvSpPr>
          <p:cNvPr id="4099" name="Rectangle 3"/>
          <p:cNvSpPr>
            <a:spLocks noGrp="1" noChangeArrowheads="1"/>
          </p:cNvSpPr>
          <p:nvPr>
            <p:ph sz="half" idx="1"/>
          </p:nvPr>
        </p:nvSpPr>
        <p:spPr>
          <a:xfrm>
            <a:off x="228600" y="1719263"/>
            <a:ext cx="4267200" cy="4411662"/>
          </a:xfrm>
        </p:spPr>
        <p:txBody>
          <a:bodyPr/>
          <a:lstStyle/>
          <a:p>
            <a:pPr eaLnBrk="1" hangingPunct="1">
              <a:lnSpc>
                <a:spcPct val="90000"/>
              </a:lnSpc>
            </a:pPr>
            <a:r>
              <a:rPr lang="en-US" sz="3300" b="1" smtClean="0"/>
              <a:t>Key Terms</a:t>
            </a:r>
          </a:p>
          <a:p>
            <a:pPr lvl="1" eaLnBrk="1" hangingPunct="1">
              <a:lnSpc>
                <a:spcPct val="90000"/>
              </a:lnSpc>
            </a:pPr>
            <a:r>
              <a:rPr lang="en-US" sz="2800" smtClean="0"/>
              <a:t>Cost trade-offs</a:t>
            </a:r>
          </a:p>
          <a:p>
            <a:pPr lvl="1" eaLnBrk="1" hangingPunct="1">
              <a:lnSpc>
                <a:spcPct val="90000"/>
              </a:lnSpc>
            </a:pPr>
            <a:r>
              <a:rPr lang="en-US" sz="2800" smtClean="0"/>
              <a:t>Disintermediation</a:t>
            </a:r>
          </a:p>
          <a:p>
            <a:pPr lvl="1" eaLnBrk="1" hangingPunct="1">
              <a:lnSpc>
                <a:spcPct val="90000"/>
              </a:lnSpc>
            </a:pPr>
            <a:r>
              <a:rPr lang="en-US" sz="2800" smtClean="0"/>
              <a:t>Economic utility</a:t>
            </a:r>
          </a:p>
          <a:p>
            <a:pPr lvl="1" eaLnBrk="1" hangingPunct="1">
              <a:lnSpc>
                <a:spcPct val="90000"/>
              </a:lnSpc>
            </a:pPr>
            <a:r>
              <a:rPr lang="en-US" sz="2800" smtClean="0"/>
              <a:t>Form utility</a:t>
            </a:r>
          </a:p>
          <a:p>
            <a:pPr lvl="1" eaLnBrk="1" hangingPunct="1">
              <a:lnSpc>
                <a:spcPct val="90000"/>
              </a:lnSpc>
            </a:pPr>
            <a:r>
              <a:rPr lang="en-US" sz="2800" smtClean="0"/>
              <a:t>Landed costs</a:t>
            </a:r>
          </a:p>
          <a:p>
            <a:pPr lvl="1" eaLnBrk="1" hangingPunct="1">
              <a:lnSpc>
                <a:spcPct val="90000"/>
              </a:lnSpc>
            </a:pPr>
            <a:r>
              <a:rPr lang="en-US" sz="2800" smtClean="0"/>
              <a:t>Logistics</a:t>
            </a:r>
          </a:p>
          <a:p>
            <a:pPr lvl="1" eaLnBrk="1" hangingPunct="1">
              <a:lnSpc>
                <a:spcPct val="90000"/>
              </a:lnSpc>
            </a:pPr>
            <a:r>
              <a:rPr lang="en-US" sz="2800" smtClean="0"/>
              <a:t>Marketing channels</a:t>
            </a:r>
            <a:endParaRPr lang="en-US" sz="2900" b="1" smtClean="0"/>
          </a:p>
          <a:p>
            <a:pPr lvl="1" eaLnBrk="1" hangingPunct="1">
              <a:lnSpc>
                <a:spcPct val="90000"/>
              </a:lnSpc>
            </a:pPr>
            <a:endParaRPr lang="en-US" sz="2900" b="1" smtClean="0"/>
          </a:p>
        </p:txBody>
      </p:sp>
      <p:sp>
        <p:nvSpPr>
          <p:cNvPr id="4100" name="Rectangle 4"/>
          <p:cNvSpPr>
            <a:spLocks noGrp="1" noChangeArrowheads="1"/>
          </p:cNvSpPr>
          <p:nvPr>
            <p:ph sz="half" idx="2"/>
          </p:nvPr>
        </p:nvSpPr>
        <p:spPr>
          <a:xfrm>
            <a:off x="4643438" y="1657350"/>
            <a:ext cx="3967162" cy="4514850"/>
          </a:xfrm>
        </p:spPr>
        <p:txBody>
          <a:bodyPr/>
          <a:lstStyle/>
          <a:p>
            <a:pPr eaLnBrk="1" hangingPunct="1">
              <a:lnSpc>
                <a:spcPct val="90000"/>
              </a:lnSpc>
            </a:pPr>
            <a:r>
              <a:rPr lang="en-US" sz="3300" b="1" smtClean="0"/>
              <a:t>Key Terms</a:t>
            </a:r>
          </a:p>
          <a:p>
            <a:pPr lvl="1" eaLnBrk="1" hangingPunct="1">
              <a:lnSpc>
                <a:spcPct val="90000"/>
              </a:lnSpc>
            </a:pPr>
            <a:r>
              <a:rPr lang="en-US" sz="2800" smtClean="0"/>
              <a:t>Mass logistics</a:t>
            </a:r>
          </a:p>
          <a:p>
            <a:pPr lvl="1" eaLnBrk="1" hangingPunct="1">
              <a:lnSpc>
                <a:spcPct val="90000"/>
              </a:lnSpc>
            </a:pPr>
            <a:r>
              <a:rPr lang="en-US" sz="2800" smtClean="0"/>
              <a:t>Materials management</a:t>
            </a:r>
          </a:p>
          <a:p>
            <a:pPr lvl="1" eaLnBrk="1" hangingPunct="1">
              <a:lnSpc>
                <a:spcPct val="90000"/>
              </a:lnSpc>
            </a:pPr>
            <a:r>
              <a:rPr lang="en-US" sz="2800" smtClean="0"/>
              <a:t>Physical distribution</a:t>
            </a:r>
          </a:p>
          <a:p>
            <a:pPr lvl="1" eaLnBrk="1" hangingPunct="1">
              <a:lnSpc>
                <a:spcPct val="90000"/>
              </a:lnSpc>
            </a:pPr>
            <a:r>
              <a:rPr lang="en-US" sz="2800" smtClean="0"/>
              <a:t>Place utility </a:t>
            </a:r>
          </a:p>
          <a:p>
            <a:pPr lvl="1" eaLnBrk="1" hangingPunct="1">
              <a:lnSpc>
                <a:spcPct val="90000"/>
              </a:lnSpc>
            </a:pPr>
            <a:r>
              <a:rPr lang="en-US" sz="2800" smtClean="0"/>
              <a:t>Possession utility</a:t>
            </a:r>
          </a:p>
          <a:p>
            <a:pPr lvl="1" eaLnBrk="1" hangingPunct="1">
              <a:lnSpc>
                <a:spcPct val="90000"/>
              </a:lnSpc>
            </a:pPr>
            <a:r>
              <a:rPr lang="en-US" sz="2800" smtClean="0"/>
              <a:t>Postponement</a:t>
            </a:r>
          </a:p>
          <a:p>
            <a:pPr lvl="1" eaLnBrk="1" hangingPunct="1">
              <a:lnSpc>
                <a:spcPct val="90000"/>
              </a:lnSpc>
            </a:pPr>
            <a:r>
              <a:rPr lang="en-US" sz="2800" smtClean="0"/>
              <a:t>Power retailer</a:t>
            </a:r>
          </a:p>
        </p:txBody>
      </p:sp>
      <p:sp>
        <p:nvSpPr>
          <p:cNvPr id="5125" name="Footer Placeholder 5"/>
          <p:cNvSpPr>
            <a:spLocks noGrp="1"/>
          </p:cNvSpPr>
          <p:nvPr>
            <p:ph type="ftr" sz="quarter" idx="10"/>
          </p:nvPr>
        </p:nvSpPr>
        <p:spPr/>
        <p:txBody>
          <a:bodyPr/>
          <a:lstStyle/>
          <a:p>
            <a:pPr>
              <a:defRPr/>
            </a:pPr>
            <a:r>
              <a:rPr lang="en-US" smtClean="0"/>
              <a:t>© 2008 Prentice Hall</a:t>
            </a:r>
          </a:p>
        </p:txBody>
      </p:sp>
      <p:sp>
        <p:nvSpPr>
          <p:cNvPr id="5126" name="Slide Number Placeholder 6"/>
          <p:cNvSpPr>
            <a:spLocks noGrp="1"/>
          </p:cNvSpPr>
          <p:nvPr>
            <p:ph type="sldNum" sz="quarter" idx="11"/>
          </p:nvPr>
        </p:nvSpPr>
        <p:spPr/>
        <p:txBody>
          <a:bodyPr/>
          <a:lstStyle/>
          <a:p>
            <a:pPr>
              <a:defRPr/>
            </a:pPr>
            <a:r>
              <a:rPr lang="en-US" smtClean="0"/>
              <a:t>1-</a:t>
            </a:r>
            <a:fld id="{80E1F783-5B90-4BAC-9B69-A304E2D7E93D}" type="slidenum">
              <a:rPr lang="en-US" smtClean="0"/>
              <a:pPr>
                <a:defRPr/>
              </a:pPr>
              <a:t>3</a:t>
            </a:fld>
            <a:endParaRPr lang="en-US"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4000" smtClean="0"/>
              <a:t>Logistical Relationships within the Firm</a:t>
            </a:r>
          </a:p>
        </p:txBody>
      </p:sp>
      <p:sp>
        <p:nvSpPr>
          <p:cNvPr id="31747" name="Rectangle 3"/>
          <p:cNvSpPr>
            <a:spLocks noGrp="1" noChangeArrowheads="1"/>
          </p:cNvSpPr>
          <p:nvPr>
            <p:ph idx="1"/>
          </p:nvPr>
        </p:nvSpPr>
        <p:spPr/>
        <p:txBody>
          <a:bodyPr/>
          <a:lstStyle/>
          <a:p>
            <a:pPr eaLnBrk="1" hangingPunct="1"/>
            <a:r>
              <a:rPr lang="en-US" smtClean="0"/>
              <a:t>Marketing</a:t>
            </a:r>
          </a:p>
          <a:p>
            <a:pPr lvl="1" eaLnBrk="1" hangingPunct="1"/>
            <a:r>
              <a:rPr lang="en-US" smtClean="0"/>
              <a:t>Product Decisions</a:t>
            </a:r>
          </a:p>
          <a:p>
            <a:pPr lvl="2" eaLnBrk="1" hangingPunct="1"/>
            <a:r>
              <a:rPr lang="en-US" smtClean="0"/>
              <a:t>SKUs</a:t>
            </a:r>
          </a:p>
          <a:p>
            <a:pPr lvl="2" eaLnBrk="1" hangingPunct="1"/>
            <a:r>
              <a:rPr lang="en-US" smtClean="0"/>
              <a:t>Stockouts</a:t>
            </a:r>
          </a:p>
          <a:p>
            <a:pPr lvl="1" eaLnBrk="1" hangingPunct="1"/>
            <a:r>
              <a:rPr lang="en-US" smtClean="0"/>
              <a:t>Promotion Decisions</a:t>
            </a:r>
          </a:p>
        </p:txBody>
      </p:sp>
      <p:sp>
        <p:nvSpPr>
          <p:cNvPr id="18436" name="Footer Placeholder 4"/>
          <p:cNvSpPr>
            <a:spLocks noGrp="1"/>
          </p:cNvSpPr>
          <p:nvPr>
            <p:ph type="ftr" sz="quarter" idx="10"/>
          </p:nvPr>
        </p:nvSpPr>
        <p:spPr/>
        <p:txBody>
          <a:bodyPr/>
          <a:lstStyle/>
          <a:p>
            <a:pPr>
              <a:defRPr/>
            </a:pPr>
            <a:r>
              <a:rPr lang="en-US" smtClean="0"/>
              <a:t>© 2008 Prentice Hall</a:t>
            </a:r>
          </a:p>
        </p:txBody>
      </p:sp>
      <p:sp>
        <p:nvSpPr>
          <p:cNvPr id="18437" name="Slide Number Placeholder 5"/>
          <p:cNvSpPr>
            <a:spLocks noGrp="1"/>
          </p:cNvSpPr>
          <p:nvPr>
            <p:ph type="sldNum" sz="quarter" idx="11"/>
          </p:nvPr>
        </p:nvSpPr>
        <p:spPr/>
        <p:txBody>
          <a:bodyPr/>
          <a:lstStyle/>
          <a:p>
            <a:pPr>
              <a:defRPr/>
            </a:pPr>
            <a:r>
              <a:rPr lang="en-US" smtClean="0"/>
              <a:t>1-</a:t>
            </a:r>
            <a:fld id="{DD268BD5-3E47-413D-8C0E-8B748F0307C5}" type="slidenum">
              <a:rPr lang="en-US" smtClean="0"/>
              <a:pPr>
                <a:defRPr/>
              </a:pPr>
              <a:t>30</a:t>
            </a:fld>
            <a:endParaRPr lang="en-U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371600" y="285750"/>
            <a:ext cx="7010400" cy="1143000"/>
          </a:xfrm>
        </p:spPr>
        <p:txBody>
          <a:bodyPr/>
          <a:lstStyle/>
          <a:p>
            <a:pPr eaLnBrk="1" hangingPunct="1"/>
            <a:r>
              <a:rPr lang="en-US" sz="4000" smtClean="0"/>
              <a:t>Logistical Relationships </a:t>
            </a:r>
            <a:br>
              <a:rPr lang="en-US" sz="4000" smtClean="0"/>
            </a:br>
            <a:r>
              <a:rPr lang="en-US" sz="4000" smtClean="0"/>
              <a:t>within the Firm</a:t>
            </a:r>
          </a:p>
        </p:txBody>
      </p:sp>
      <p:sp>
        <p:nvSpPr>
          <p:cNvPr id="32771" name="Rectangle 3"/>
          <p:cNvSpPr>
            <a:spLocks noGrp="1" noChangeArrowheads="1"/>
          </p:cNvSpPr>
          <p:nvPr>
            <p:ph idx="1"/>
          </p:nvPr>
        </p:nvSpPr>
        <p:spPr/>
        <p:txBody>
          <a:bodyPr/>
          <a:lstStyle/>
          <a:p>
            <a:pPr eaLnBrk="1" hangingPunct="1"/>
            <a:r>
              <a:rPr lang="en-US" smtClean="0"/>
              <a:t>Production</a:t>
            </a:r>
          </a:p>
          <a:p>
            <a:pPr lvl="1" eaLnBrk="1" hangingPunct="1"/>
            <a:r>
              <a:rPr lang="en-US" smtClean="0"/>
              <a:t>Production runs</a:t>
            </a:r>
          </a:p>
          <a:p>
            <a:pPr lvl="1" eaLnBrk="1" hangingPunct="1"/>
            <a:r>
              <a:rPr lang="en-US" smtClean="0"/>
              <a:t>Postponement concept</a:t>
            </a:r>
          </a:p>
          <a:p>
            <a:pPr lvl="1" eaLnBrk="1" hangingPunct="1">
              <a:buFontTx/>
              <a:buNone/>
            </a:pPr>
            <a:endParaRPr lang="en-US" smtClean="0"/>
          </a:p>
          <a:p>
            <a:pPr eaLnBrk="1" hangingPunct="1">
              <a:buFont typeface="Monotype Sorts"/>
              <a:buNone/>
            </a:pPr>
            <a:endParaRPr lang="en-US" smtClean="0"/>
          </a:p>
        </p:txBody>
      </p:sp>
      <p:sp>
        <p:nvSpPr>
          <p:cNvPr id="16388" name="Footer Placeholder 4"/>
          <p:cNvSpPr>
            <a:spLocks noGrp="1"/>
          </p:cNvSpPr>
          <p:nvPr>
            <p:ph type="ftr" sz="quarter" idx="10"/>
          </p:nvPr>
        </p:nvSpPr>
        <p:spPr/>
        <p:txBody>
          <a:bodyPr/>
          <a:lstStyle/>
          <a:p>
            <a:pPr>
              <a:defRPr/>
            </a:pPr>
            <a:r>
              <a:rPr lang="en-US" smtClean="0"/>
              <a:t>© 2008 Prentice Hall</a:t>
            </a:r>
          </a:p>
        </p:txBody>
      </p:sp>
      <p:sp>
        <p:nvSpPr>
          <p:cNvPr id="16389" name="Slide Number Placeholder 5"/>
          <p:cNvSpPr>
            <a:spLocks noGrp="1"/>
          </p:cNvSpPr>
          <p:nvPr>
            <p:ph type="sldNum" sz="quarter" idx="11"/>
          </p:nvPr>
        </p:nvSpPr>
        <p:spPr/>
        <p:txBody>
          <a:bodyPr/>
          <a:lstStyle/>
          <a:p>
            <a:pPr>
              <a:defRPr/>
            </a:pPr>
            <a:r>
              <a:rPr lang="en-US" smtClean="0"/>
              <a:t>1-</a:t>
            </a:r>
            <a:fld id="{0B3DA164-B510-4006-94BB-D59DA8408BC1}" type="slidenum">
              <a:rPr lang="en-US" smtClean="0"/>
              <a:pPr>
                <a:defRPr/>
              </a:pPr>
              <a:t>31</a:t>
            </a:fld>
            <a:endParaRPr lang="en-US"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smtClean="0"/>
              <a:t>Marketing Channels</a:t>
            </a:r>
          </a:p>
        </p:txBody>
      </p:sp>
      <p:sp>
        <p:nvSpPr>
          <p:cNvPr id="33795" name="Rectangle 3"/>
          <p:cNvSpPr>
            <a:spLocks noGrp="1" noChangeArrowheads="1"/>
          </p:cNvSpPr>
          <p:nvPr>
            <p:ph idx="1"/>
          </p:nvPr>
        </p:nvSpPr>
        <p:spPr>
          <a:xfrm>
            <a:off x="457200" y="1676400"/>
            <a:ext cx="8229600" cy="4343400"/>
          </a:xfrm>
        </p:spPr>
        <p:txBody>
          <a:bodyPr/>
          <a:lstStyle/>
          <a:p>
            <a:pPr eaLnBrk="1" hangingPunct="1"/>
            <a:r>
              <a:rPr lang="en-US" smtClean="0"/>
              <a:t>“sets of interdependent organizations involved in the process of making a product or service available for use or consumption.”</a:t>
            </a:r>
          </a:p>
          <a:p>
            <a:pPr eaLnBrk="1" hangingPunct="1"/>
            <a:r>
              <a:rPr lang="en-US" smtClean="0"/>
              <a:t> </a:t>
            </a:r>
            <a:r>
              <a:rPr lang="en-US" b="1" smtClean="0"/>
              <a:t>Ownership channel</a:t>
            </a:r>
          </a:p>
          <a:p>
            <a:pPr lvl="1" eaLnBrk="1" hangingPunct="1"/>
            <a:r>
              <a:rPr lang="en-US" smtClean="0"/>
              <a:t>Manufacturers</a:t>
            </a:r>
          </a:p>
          <a:p>
            <a:pPr lvl="1" eaLnBrk="1" hangingPunct="1"/>
            <a:r>
              <a:rPr lang="en-US" smtClean="0"/>
              <a:t>Wholesalers</a:t>
            </a:r>
          </a:p>
          <a:p>
            <a:pPr lvl="1" eaLnBrk="1" hangingPunct="1"/>
            <a:r>
              <a:rPr lang="en-US" smtClean="0"/>
              <a:t>Retailers</a:t>
            </a:r>
          </a:p>
          <a:p>
            <a:pPr eaLnBrk="1" hangingPunct="1">
              <a:buFont typeface="Monotype Sorts"/>
              <a:buNone/>
            </a:pPr>
            <a:endParaRPr lang="en-US" sz="3000" i="1" smtClean="0"/>
          </a:p>
        </p:txBody>
      </p:sp>
      <p:sp>
        <p:nvSpPr>
          <p:cNvPr id="33796" name="TextBox 5"/>
          <p:cNvSpPr txBox="1">
            <a:spLocks noChangeArrowheads="1"/>
          </p:cNvSpPr>
          <p:nvPr/>
        </p:nvSpPr>
        <p:spPr bwMode="auto">
          <a:xfrm>
            <a:off x="228600" y="6248400"/>
            <a:ext cx="647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marL="0" lvl="2"/>
            <a:r>
              <a:rPr lang="en-US" sz="1200">
                <a:solidFill>
                  <a:schemeClr val="bg1"/>
                </a:solidFill>
              </a:rPr>
              <a:t>Source:  Louis W. Stern and Adel I. El-Ansary, Marketing Channels, 4</a:t>
            </a:r>
            <a:r>
              <a:rPr lang="en-US" sz="1200" baseline="30000">
                <a:solidFill>
                  <a:schemeClr val="bg1"/>
                </a:solidFill>
              </a:rPr>
              <a:t>th</a:t>
            </a:r>
            <a:r>
              <a:rPr lang="en-US" sz="1200">
                <a:solidFill>
                  <a:schemeClr val="bg1"/>
                </a:solidFill>
              </a:rPr>
              <a:t> edition, Upper Saddle River, NJ:  Prentice Hall, 1992, p. 1</a:t>
            </a: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Marketing Channels</a:t>
            </a:r>
          </a:p>
        </p:txBody>
      </p:sp>
      <p:sp>
        <p:nvSpPr>
          <p:cNvPr id="34819" name="Rectangle 3"/>
          <p:cNvSpPr>
            <a:spLocks noGrp="1" noChangeArrowheads="1"/>
          </p:cNvSpPr>
          <p:nvPr>
            <p:ph idx="1"/>
          </p:nvPr>
        </p:nvSpPr>
        <p:spPr/>
        <p:txBody>
          <a:bodyPr/>
          <a:lstStyle/>
          <a:p>
            <a:pPr eaLnBrk="1" hangingPunct="1">
              <a:lnSpc>
                <a:spcPct val="90000"/>
              </a:lnSpc>
            </a:pPr>
            <a:r>
              <a:rPr lang="en-US" b="1" smtClean="0"/>
              <a:t>Negotiations channel</a:t>
            </a:r>
          </a:p>
          <a:p>
            <a:pPr lvl="1" eaLnBrk="1" hangingPunct="1">
              <a:lnSpc>
                <a:spcPct val="90000"/>
              </a:lnSpc>
            </a:pPr>
            <a:r>
              <a:rPr lang="en-US" smtClean="0"/>
              <a:t>Buy and sell agreements are reached</a:t>
            </a:r>
          </a:p>
          <a:p>
            <a:pPr eaLnBrk="1" hangingPunct="1">
              <a:lnSpc>
                <a:spcPct val="90000"/>
              </a:lnSpc>
            </a:pPr>
            <a:r>
              <a:rPr lang="en-US" b="1" smtClean="0"/>
              <a:t>Financing channel</a:t>
            </a:r>
          </a:p>
          <a:p>
            <a:pPr lvl="1" eaLnBrk="1" hangingPunct="1">
              <a:lnSpc>
                <a:spcPct val="90000"/>
              </a:lnSpc>
            </a:pPr>
            <a:r>
              <a:rPr lang="en-US" smtClean="0"/>
              <a:t>Payments for goods</a:t>
            </a:r>
          </a:p>
          <a:p>
            <a:pPr eaLnBrk="1" hangingPunct="1">
              <a:lnSpc>
                <a:spcPct val="90000"/>
              </a:lnSpc>
            </a:pPr>
            <a:r>
              <a:rPr lang="en-US" b="1" smtClean="0"/>
              <a:t>Promotions channel</a:t>
            </a:r>
          </a:p>
          <a:p>
            <a:pPr lvl="1" eaLnBrk="1" hangingPunct="1">
              <a:lnSpc>
                <a:spcPct val="90000"/>
              </a:lnSpc>
            </a:pPr>
            <a:r>
              <a:rPr lang="en-US" smtClean="0"/>
              <a:t>Promoting a new or existing product</a:t>
            </a:r>
          </a:p>
          <a:p>
            <a:pPr eaLnBrk="1" hangingPunct="1">
              <a:lnSpc>
                <a:spcPct val="90000"/>
              </a:lnSpc>
            </a:pPr>
            <a:r>
              <a:rPr lang="en-US" b="1" smtClean="0"/>
              <a:t>Logistics channel</a:t>
            </a:r>
          </a:p>
          <a:p>
            <a:pPr lvl="1" eaLnBrk="1" hangingPunct="1">
              <a:lnSpc>
                <a:spcPct val="90000"/>
              </a:lnSpc>
            </a:pPr>
            <a:r>
              <a:rPr lang="en-US" smtClean="0"/>
              <a:t>Moving, sorting, and storing product throughout the channel</a:t>
            </a:r>
          </a:p>
        </p:txBody>
      </p:sp>
      <p:sp>
        <p:nvSpPr>
          <p:cNvPr id="20484" name="Footer Placeholder 4"/>
          <p:cNvSpPr>
            <a:spLocks noGrp="1"/>
          </p:cNvSpPr>
          <p:nvPr>
            <p:ph type="ftr" sz="quarter" idx="10"/>
          </p:nvPr>
        </p:nvSpPr>
        <p:spPr/>
        <p:txBody>
          <a:bodyPr/>
          <a:lstStyle/>
          <a:p>
            <a:pPr>
              <a:defRPr/>
            </a:pPr>
            <a:r>
              <a:rPr lang="en-US" smtClean="0"/>
              <a:t>© 2008 Prentice Hall</a:t>
            </a:r>
          </a:p>
        </p:txBody>
      </p:sp>
      <p:sp>
        <p:nvSpPr>
          <p:cNvPr id="20485" name="Slide Number Placeholder 5"/>
          <p:cNvSpPr>
            <a:spLocks noGrp="1"/>
          </p:cNvSpPr>
          <p:nvPr>
            <p:ph type="sldNum" sz="quarter" idx="11"/>
          </p:nvPr>
        </p:nvSpPr>
        <p:spPr/>
        <p:txBody>
          <a:bodyPr/>
          <a:lstStyle/>
          <a:p>
            <a:pPr>
              <a:defRPr/>
            </a:pPr>
            <a:r>
              <a:rPr lang="en-US" smtClean="0"/>
              <a:t>1-</a:t>
            </a:r>
            <a:fld id="{78B78A89-2546-4FC8-B416-B718ACD11148}" type="slidenum">
              <a:rPr lang="en-US" smtClean="0"/>
              <a:pPr>
                <a:defRPr/>
              </a:pPr>
              <a:t>33</a:t>
            </a:fld>
            <a:endParaRPr lang="en-US"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371600" y="285750"/>
            <a:ext cx="7543800" cy="1085850"/>
          </a:xfrm>
        </p:spPr>
        <p:txBody>
          <a:bodyPr/>
          <a:lstStyle/>
          <a:p>
            <a:pPr eaLnBrk="1" hangingPunct="1"/>
            <a:r>
              <a:rPr lang="en-US" sz="4000" smtClean="0"/>
              <a:t>Channel Intermediaries/ Facilitators</a:t>
            </a:r>
          </a:p>
        </p:txBody>
      </p:sp>
      <p:sp>
        <p:nvSpPr>
          <p:cNvPr id="35843" name="Rectangle 3"/>
          <p:cNvSpPr>
            <a:spLocks noGrp="1" noChangeArrowheads="1"/>
          </p:cNvSpPr>
          <p:nvPr>
            <p:ph idx="1"/>
          </p:nvPr>
        </p:nvSpPr>
        <p:spPr>
          <a:xfrm>
            <a:off x="457200" y="1676400"/>
            <a:ext cx="8229600" cy="4419600"/>
          </a:xfrm>
        </p:spPr>
        <p:txBody>
          <a:bodyPr/>
          <a:lstStyle/>
          <a:p>
            <a:pPr eaLnBrk="1" hangingPunct="1">
              <a:spcBef>
                <a:spcPct val="0"/>
              </a:spcBef>
            </a:pPr>
            <a:r>
              <a:rPr lang="en-US" sz="2600" b="1" smtClean="0"/>
              <a:t>Ownership channel</a:t>
            </a:r>
          </a:p>
          <a:p>
            <a:pPr lvl="1" eaLnBrk="1" hangingPunct="1">
              <a:spcBef>
                <a:spcPct val="0"/>
              </a:spcBef>
            </a:pPr>
            <a:r>
              <a:rPr lang="en-US" sz="2600" smtClean="0"/>
              <a:t>Banks, public warehouses</a:t>
            </a:r>
          </a:p>
          <a:p>
            <a:pPr eaLnBrk="1" hangingPunct="1">
              <a:spcBef>
                <a:spcPct val="0"/>
              </a:spcBef>
            </a:pPr>
            <a:r>
              <a:rPr lang="en-US" sz="2600" b="1" smtClean="0"/>
              <a:t>Negotiations channel</a:t>
            </a:r>
          </a:p>
          <a:p>
            <a:pPr lvl="1" eaLnBrk="1" hangingPunct="1">
              <a:spcBef>
                <a:spcPct val="0"/>
              </a:spcBef>
            </a:pPr>
            <a:r>
              <a:rPr lang="en-US" sz="2600" smtClean="0"/>
              <a:t>Brokers</a:t>
            </a:r>
          </a:p>
          <a:p>
            <a:pPr eaLnBrk="1" hangingPunct="1">
              <a:spcBef>
                <a:spcPct val="0"/>
              </a:spcBef>
            </a:pPr>
            <a:r>
              <a:rPr lang="en-US" sz="2600" b="1" smtClean="0"/>
              <a:t>Financing channel</a:t>
            </a:r>
          </a:p>
          <a:p>
            <a:pPr lvl="1" eaLnBrk="1" hangingPunct="1">
              <a:spcBef>
                <a:spcPct val="0"/>
              </a:spcBef>
            </a:pPr>
            <a:r>
              <a:rPr lang="en-US" sz="2600" smtClean="0"/>
              <a:t>Banks, insurance companies</a:t>
            </a:r>
          </a:p>
          <a:p>
            <a:pPr eaLnBrk="1" hangingPunct="1">
              <a:spcBef>
                <a:spcPct val="0"/>
              </a:spcBef>
            </a:pPr>
            <a:r>
              <a:rPr lang="en-US" sz="2600" b="1" smtClean="0"/>
              <a:t>Promotions channel</a:t>
            </a:r>
          </a:p>
          <a:p>
            <a:pPr lvl="1" eaLnBrk="1" hangingPunct="1">
              <a:spcBef>
                <a:spcPct val="0"/>
              </a:spcBef>
            </a:pPr>
            <a:r>
              <a:rPr lang="en-US" sz="2600" smtClean="0"/>
              <a:t>Advertising agencies, public relations agencies</a:t>
            </a:r>
          </a:p>
          <a:p>
            <a:pPr eaLnBrk="1" hangingPunct="1">
              <a:spcBef>
                <a:spcPct val="0"/>
              </a:spcBef>
            </a:pPr>
            <a:r>
              <a:rPr lang="en-US" sz="2600" b="1" smtClean="0"/>
              <a:t>Logistics channel</a:t>
            </a:r>
          </a:p>
          <a:p>
            <a:pPr lvl="1" eaLnBrk="1" hangingPunct="1">
              <a:spcBef>
                <a:spcPct val="0"/>
              </a:spcBef>
            </a:pPr>
            <a:r>
              <a:rPr lang="en-US" sz="2600" smtClean="0"/>
              <a:t>Freight forwarders</a:t>
            </a:r>
          </a:p>
        </p:txBody>
      </p:sp>
      <p:sp>
        <p:nvSpPr>
          <p:cNvPr id="21508" name="Footer Placeholder 4"/>
          <p:cNvSpPr>
            <a:spLocks noGrp="1"/>
          </p:cNvSpPr>
          <p:nvPr>
            <p:ph type="ftr" sz="quarter" idx="10"/>
          </p:nvPr>
        </p:nvSpPr>
        <p:spPr/>
        <p:txBody>
          <a:bodyPr/>
          <a:lstStyle/>
          <a:p>
            <a:pPr>
              <a:defRPr/>
            </a:pPr>
            <a:r>
              <a:rPr lang="en-US" smtClean="0"/>
              <a:t>© 2008 Prentice Hall</a:t>
            </a:r>
          </a:p>
        </p:txBody>
      </p:sp>
      <p:sp>
        <p:nvSpPr>
          <p:cNvPr id="21509" name="Slide Number Placeholder 5"/>
          <p:cNvSpPr>
            <a:spLocks noGrp="1"/>
          </p:cNvSpPr>
          <p:nvPr>
            <p:ph type="sldNum" sz="quarter" idx="11"/>
          </p:nvPr>
        </p:nvSpPr>
        <p:spPr/>
        <p:txBody>
          <a:bodyPr/>
          <a:lstStyle/>
          <a:p>
            <a:pPr>
              <a:defRPr/>
            </a:pPr>
            <a:r>
              <a:rPr lang="en-US" smtClean="0"/>
              <a:t>1-</a:t>
            </a:r>
            <a:fld id="{508AE636-82AC-431A-8818-1FE150CD348E}" type="slidenum">
              <a:rPr lang="en-US" smtClean="0"/>
              <a:pPr>
                <a:defRPr/>
              </a:pPr>
              <a:t>34</a:t>
            </a:fld>
            <a:endParaRPr lang="en-US"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447800" y="228600"/>
            <a:ext cx="7315200" cy="1143000"/>
          </a:xfrm>
        </p:spPr>
        <p:txBody>
          <a:bodyPr/>
          <a:lstStyle/>
          <a:p>
            <a:pPr eaLnBrk="1" hangingPunct="1"/>
            <a:r>
              <a:rPr lang="en-US" sz="4000" smtClean="0"/>
              <a:t>Activities in the Logistical Channel</a:t>
            </a:r>
          </a:p>
        </p:txBody>
      </p:sp>
      <p:sp>
        <p:nvSpPr>
          <p:cNvPr id="36867" name="Rectangle 3"/>
          <p:cNvSpPr>
            <a:spLocks noGrp="1" noChangeArrowheads="1"/>
          </p:cNvSpPr>
          <p:nvPr>
            <p:ph sz="half" idx="1"/>
          </p:nvPr>
        </p:nvSpPr>
        <p:spPr>
          <a:xfrm>
            <a:off x="457200" y="1600200"/>
            <a:ext cx="3886200" cy="4743450"/>
          </a:xfrm>
        </p:spPr>
        <p:txBody>
          <a:bodyPr/>
          <a:lstStyle/>
          <a:p>
            <a:pPr eaLnBrk="1" hangingPunct="1">
              <a:lnSpc>
                <a:spcPct val="90000"/>
              </a:lnSpc>
              <a:spcBef>
                <a:spcPct val="0"/>
              </a:spcBef>
            </a:pPr>
            <a:r>
              <a:rPr lang="en-US" smtClean="0"/>
              <a:t>Customer service</a:t>
            </a:r>
          </a:p>
          <a:p>
            <a:pPr eaLnBrk="1" hangingPunct="1">
              <a:lnSpc>
                <a:spcPct val="90000"/>
              </a:lnSpc>
              <a:spcBef>
                <a:spcPct val="0"/>
              </a:spcBef>
            </a:pPr>
            <a:r>
              <a:rPr lang="en-US" smtClean="0"/>
              <a:t>Facility location decisions</a:t>
            </a:r>
          </a:p>
          <a:p>
            <a:pPr eaLnBrk="1" hangingPunct="1">
              <a:lnSpc>
                <a:spcPct val="90000"/>
              </a:lnSpc>
              <a:spcBef>
                <a:spcPct val="0"/>
              </a:spcBef>
            </a:pPr>
            <a:r>
              <a:rPr lang="en-US" smtClean="0"/>
              <a:t>Inventory management</a:t>
            </a:r>
          </a:p>
          <a:p>
            <a:pPr eaLnBrk="1" hangingPunct="1">
              <a:lnSpc>
                <a:spcPct val="90000"/>
              </a:lnSpc>
              <a:spcBef>
                <a:spcPct val="0"/>
              </a:spcBef>
            </a:pPr>
            <a:r>
              <a:rPr lang="en-US" smtClean="0"/>
              <a:t>Order management</a:t>
            </a:r>
          </a:p>
          <a:p>
            <a:pPr eaLnBrk="1" hangingPunct="1">
              <a:lnSpc>
                <a:spcPct val="90000"/>
              </a:lnSpc>
              <a:spcBef>
                <a:spcPct val="0"/>
              </a:spcBef>
            </a:pPr>
            <a:r>
              <a:rPr lang="en-US" smtClean="0"/>
              <a:t>Production scheduling</a:t>
            </a:r>
          </a:p>
          <a:p>
            <a:pPr eaLnBrk="1" hangingPunct="1">
              <a:lnSpc>
                <a:spcPct val="90000"/>
              </a:lnSpc>
              <a:spcBef>
                <a:spcPct val="0"/>
              </a:spcBef>
            </a:pPr>
            <a:r>
              <a:rPr lang="en-US" smtClean="0"/>
              <a:t>Returned products</a:t>
            </a:r>
          </a:p>
          <a:p>
            <a:pPr eaLnBrk="1" hangingPunct="1">
              <a:lnSpc>
                <a:spcPct val="90000"/>
              </a:lnSpc>
              <a:spcBef>
                <a:spcPct val="0"/>
              </a:spcBef>
            </a:pPr>
            <a:r>
              <a:rPr lang="en-US" smtClean="0"/>
              <a:t>Transportation management</a:t>
            </a:r>
          </a:p>
        </p:txBody>
      </p:sp>
      <p:sp>
        <p:nvSpPr>
          <p:cNvPr id="36868" name="Rectangle 4"/>
          <p:cNvSpPr>
            <a:spLocks noGrp="1" noChangeArrowheads="1"/>
          </p:cNvSpPr>
          <p:nvPr>
            <p:ph sz="half" idx="2"/>
          </p:nvPr>
        </p:nvSpPr>
        <p:spPr>
          <a:xfrm>
            <a:off x="4643438" y="1657350"/>
            <a:ext cx="3814762" cy="4438650"/>
          </a:xfrm>
        </p:spPr>
        <p:txBody>
          <a:bodyPr/>
          <a:lstStyle/>
          <a:p>
            <a:pPr eaLnBrk="1" hangingPunct="1">
              <a:lnSpc>
                <a:spcPct val="90000"/>
              </a:lnSpc>
            </a:pPr>
            <a:r>
              <a:rPr lang="en-US" smtClean="0"/>
              <a:t>Demand forecasting</a:t>
            </a:r>
          </a:p>
          <a:p>
            <a:pPr eaLnBrk="1" hangingPunct="1">
              <a:lnSpc>
                <a:spcPct val="90000"/>
              </a:lnSpc>
            </a:pPr>
            <a:r>
              <a:rPr lang="en-US" smtClean="0"/>
              <a:t>Industrial packaging</a:t>
            </a:r>
          </a:p>
          <a:p>
            <a:pPr eaLnBrk="1" hangingPunct="1">
              <a:lnSpc>
                <a:spcPct val="90000"/>
              </a:lnSpc>
            </a:pPr>
            <a:r>
              <a:rPr lang="en-US" smtClean="0"/>
              <a:t>Materials handling</a:t>
            </a:r>
          </a:p>
          <a:p>
            <a:pPr eaLnBrk="1" hangingPunct="1">
              <a:lnSpc>
                <a:spcPct val="90000"/>
              </a:lnSpc>
            </a:pPr>
            <a:r>
              <a:rPr lang="en-US" smtClean="0"/>
              <a:t>Parts and service support</a:t>
            </a:r>
          </a:p>
          <a:p>
            <a:pPr eaLnBrk="1" hangingPunct="1">
              <a:lnSpc>
                <a:spcPct val="90000"/>
              </a:lnSpc>
            </a:pPr>
            <a:r>
              <a:rPr lang="en-US" smtClean="0"/>
              <a:t>Procurement</a:t>
            </a:r>
          </a:p>
          <a:p>
            <a:pPr eaLnBrk="1" hangingPunct="1">
              <a:lnSpc>
                <a:spcPct val="90000"/>
              </a:lnSpc>
              <a:spcBef>
                <a:spcPct val="0"/>
              </a:spcBef>
            </a:pPr>
            <a:r>
              <a:rPr lang="en-US" smtClean="0"/>
              <a:t>Salvage and scrap disposal</a:t>
            </a:r>
          </a:p>
          <a:p>
            <a:pPr eaLnBrk="1" hangingPunct="1">
              <a:lnSpc>
                <a:spcPct val="90000"/>
              </a:lnSpc>
            </a:pPr>
            <a:r>
              <a:rPr lang="en-US" smtClean="0"/>
              <a:t>Warehousing management</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447800" y="285750"/>
            <a:ext cx="6629400" cy="1085850"/>
          </a:xfrm>
        </p:spPr>
        <p:txBody>
          <a:bodyPr/>
          <a:lstStyle/>
          <a:p>
            <a:pPr eaLnBrk="1" hangingPunct="1"/>
            <a:r>
              <a:rPr lang="en-US" sz="4000" smtClean="0"/>
              <a:t>Responsibilities of </a:t>
            </a:r>
            <a:br>
              <a:rPr lang="en-US" sz="4000" smtClean="0"/>
            </a:br>
            <a:r>
              <a:rPr lang="en-US" sz="4000" smtClean="0"/>
              <a:t>Logistics Managers</a:t>
            </a:r>
          </a:p>
        </p:txBody>
      </p:sp>
      <p:sp>
        <p:nvSpPr>
          <p:cNvPr id="37891" name="Rectangle 3"/>
          <p:cNvSpPr>
            <a:spLocks noGrp="1" noChangeArrowheads="1"/>
          </p:cNvSpPr>
          <p:nvPr>
            <p:ph sz="half" idx="1"/>
          </p:nvPr>
        </p:nvSpPr>
        <p:spPr>
          <a:xfrm>
            <a:off x="381000" y="1657350"/>
            <a:ext cx="4119563" cy="4514850"/>
          </a:xfrm>
        </p:spPr>
        <p:txBody>
          <a:bodyPr/>
          <a:lstStyle/>
          <a:p>
            <a:pPr eaLnBrk="1" hangingPunct="1">
              <a:spcBef>
                <a:spcPct val="0"/>
              </a:spcBef>
            </a:pPr>
            <a:r>
              <a:rPr lang="en-US" sz="3300" b="1" smtClean="0"/>
              <a:t>A specialist</a:t>
            </a:r>
          </a:p>
          <a:p>
            <a:pPr lvl="1" eaLnBrk="1" hangingPunct="1">
              <a:spcBef>
                <a:spcPct val="0"/>
              </a:spcBef>
            </a:pPr>
            <a:r>
              <a:rPr lang="en-US" sz="2900" smtClean="0"/>
              <a:t>Freight rates</a:t>
            </a:r>
          </a:p>
          <a:p>
            <a:pPr lvl="1" eaLnBrk="1" hangingPunct="1">
              <a:spcBef>
                <a:spcPct val="0"/>
              </a:spcBef>
            </a:pPr>
            <a:r>
              <a:rPr lang="en-US" sz="2900" smtClean="0"/>
              <a:t>Warehouse layouts</a:t>
            </a:r>
          </a:p>
          <a:p>
            <a:pPr lvl="1" eaLnBrk="1" hangingPunct="1">
              <a:spcBef>
                <a:spcPct val="0"/>
              </a:spcBef>
            </a:pPr>
            <a:r>
              <a:rPr lang="en-US" sz="2900" smtClean="0"/>
              <a:t>Inventory analysis</a:t>
            </a:r>
          </a:p>
          <a:p>
            <a:pPr lvl="1" eaLnBrk="1" hangingPunct="1">
              <a:spcBef>
                <a:spcPct val="0"/>
              </a:spcBef>
            </a:pPr>
            <a:r>
              <a:rPr lang="en-US" sz="2900" smtClean="0"/>
              <a:t>Production</a:t>
            </a:r>
          </a:p>
          <a:p>
            <a:pPr lvl="1" eaLnBrk="1" hangingPunct="1">
              <a:spcBef>
                <a:spcPct val="0"/>
              </a:spcBef>
            </a:pPr>
            <a:r>
              <a:rPr lang="en-US" sz="2900" smtClean="0"/>
              <a:t>Purchasing</a:t>
            </a:r>
          </a:p>
          <a:p>
            <a:pPr lvl="1" eaLnBrk="1" hangingPunct="1">
              <a:spcBef>
                <a:spcPct val="0"/>
              </a:spcBef>
            </a:pPr>
            <a:r>
              <a:rPr lang="en-US" sz="2900" smtClean="0"/>
              <a:t>Transportation law</a:t>
            </a:r>
          </a:p>
        </p:txBody>
      </p:sp>
      <p:sp>
        <p:nvSpPr>
          <p:cNvPr id="37892" name="Rectangle 4"/>
          <p:cNvSpPr>
            <a:spLocks noGrp="1" noChangeArrowheads="1"/>
          </p:cNvSpPr>
          <p:nvPr>
            <p:ph sz="half" idx="2"/>
          </p:nvPr>
        </p:nvSpPr>
        <p:spPr>
          <a:xfrm>
            <a:off x="4495800" y="1676400"/>
            <a:ext cx="4419600" cy="4411663"/>
          </a:xfrm>
        </p:spPr>
        <p:txBody>
          <a:bodyPr/>
          <a:lstStyle/>
          <a:p>
            <a:pPr eaLnBrk="1" hangingPunct="1">
              <a:spcBef>
                <a:spcPts val="600"/>
              </a:spcBef>
            </a:pPr>
            <a:r>
              <a:rPr lang="en-US" sz="3300" b="1" smtClean="0"/>
              <a:t>A generalist</a:t>
            </a:r>
            <a:r>
              <a:rPr lang="en-US" sz="3300" smtClean="0"/>
              <a:t> </a:t>
            </a:r>
          </a:p>
          <a:p>
            <a:pPr lvl="1" eaLnBrk="1" hangingPunct="1">
              <a:spcBef>
                <a:spcPts val="600"/>
              </a:spcBef>
            </a:pPr>
            <a:r>
              <a:rPr lang="en-US" sz="2900" smtClean="0"/>
              <a:t>Understands functional relationships</a:t>
            </a:r>
          </a:p>
          <a:p>
            <a:pPr lvl="1" eaLnBrk="1" hangingPunct="1">
              <a:spcBef>
                <a:spcPts val="600"/>
              </a:spcBef>
            </a:pPr>
            <a:r>
              <a:rPr lang="en-US" sz="2900" smtClean="0"/>
              <a:t>Relates logistics to other firm operations, suppliers, customers</a:t>
            </a:r>
          </a:p>
          <a:p>
            <a:pPr lvl="1" eaLnBrk="1" hangingPunct="1">
              <a:spcBef>
                <a:spcPts val="600"/>
              </a:spcBef>
            </a:pPr>
            <a:r>
              <a:rPr lang="en-US" sz="2900" smtClean="0"/>
              <a:t>Controls large expenditures</a:t>
            </a:r>
          </a:p>
          <a:p>
            <a:pPr eaLnBrk="1" hangingPunct="1">
              <a:buFont typeface="Monotype Sorts"/>
              <a:buNone/>
            </a:pPr>
            <a:endParaRPr lang="en-US" sz="3000" smtClean="0"/>
          </a:p>
        </p:txBody>
      </p:sp>
      <p:sp>
        <p:nvSpPr>
          <p:cNvPr id="25606" name="Slide Number Placeholder 6"/>
          <p:cNvSpPr>
            <a:spLocks noGrp="1"/>
          </p:cNvSpPr>
          <p:nvPr>
            <p:ph type="sldNum" sz="quarter" idx="11"/>
          </p:nvPr>
        </p:nvSpPr>
        <p:spPr/>
        <p:txBody>
          <a:bodyPr/>
          <a:lstStyle/>
          <a:p>
            <a:pPr>
              <a:defRPr/>
            </a:pPr>
            <a:r>
              <a:rPr lang="en-US" smtClean="0"/>
              <a:t>1-</a:t>
            </a:r>
            <a:fld id="{3A12B87B-69CF-4546-B6B5-A0F75D2D2E4E}" type="slidenum">
              <a:rPr lang="en-US" smtClean="0"/>
              <a:pPr>
                <a:defRPr/>
              </a:pPr>
              <a:t>36</a:t>
            </a:fld>
            <a:endParaRPr lang="en-US"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447800" y="274638"/>
            <a:ext cx="7239000" cy="1143000"/>
          </a:xfrm>
        </p:spPr>
        <p:txBody>
          <a:bodyPr/>
          <a:lstStyle/>
          <a:p>
            <a:pPr eaLnBrk="1" hangingPunct="1"/>
            <a:r>
              <a:rPr lang="en-US" sz="4000" smtClean="0"/>
              <a:t>Logistics Careers</a:t>
            </a:r>
          </a:p>
        </p:txBody>
      </p:sp>
      <p:sp>
        <p:nvSpPr>
          <p:cNvPr id="38915" name="Rectangle 3"/>
          <p:cNvSpPr>
            <a:spLocks noGrp="1" noChangeArrowheads="1"/>
          </p:cNvSpPr>
          <p:nvPr>
            <p:ph idx="1"/>
          </p:nvPr>
        </p:nvSpPr>
        <p:spPr/>
        <p:txBody>
          <a:bodyPr/>
          <a:lstStyle/>
          <a:p>
            <a:pPr eaLnBrk="1" hangingPunct="1"/>
            <a:r>
              <a:rPr lang="en-US" smtClean="0"/>
              <a:t>Most business organizations are potential employers</a:t>
            </a:r>
          </a:p>
          <a:p>
            <a:pPr eaLnBrk="1" hangingPunct="1"/>
            <a:r>
              <a:rPr lang="en-US" smtClean="0"/>
              <a:t>Logistics is the second-largest employment sector in the United States</a:t>
            </a:r>
          </a:p>
          <a:p>
            <a:pPr eaLnBrk="1" hangingPunct="1"/>
            <a:r>
              <a:rPr lang="en-US" smtClean="0"/>
              <a:t>The CEO of Wal-Mart began his Wal-Mart career in the logistics area!</a:t>
            </a:r>
          </a:p>
        </p:txBody>
      </p:sp>
      <p:sp>
        <p:nvSpPr>
          <p:cNvPr id="26628" name="Footer Placeholder 4"/>
          <p:cNvSpPr>
            <a:spLocks noGrp="1"/>
          </p:cNvSpPr>
          <p:nvPr>
            <p:ph type="ftr" sz="quarter" idx="10"/>
          </p:nvPr>
        </p:nvSpPr>
        <p:spPr/>
        <p:txBody>
          <a:bodyPr/>
          <a:lstStyle/>
          <a:p>
            <a:pPr>
              <a:defRPr/>
            </a:pPr>
            <a:r>
              <a:rPr lang="en-US" smtClean="0"/>
              <a:t>© 2008 Prentice Hall</a:t>
            </a:r>
          </a:p>
        </p:txBody>
      </p:sp>
      <p:sp>
        <p:nvSpPr>
          <p:cNvPr id="26629" name="Slide Number Placeholder 5"/>
          <p:cNvSpPr>
            <a:spLocks noGrp="1"/>
          </p:cNvSpPr>
          <p:nvPr>
            <p:ph type="sldNum" sz="quarter" idx="11"/>
          </p:nvPr>
        </p:nvSpPr>
        <p:spPr/>
        <p:txBody>
          <a:bodyPr/>
          <a:lstStyle/>
          <a:p>
            <a:pPr>
              <a:defRPr/>
            </a:pPr>
            <a:r>
              <a:rPr lang="en-US" smtClean="0"/>
              <a:t>1-</a:t>
            </a:r>
            <a:fld id="{0B33E166-A83A-4944-AEED-C883B279468F}" type="slidenum">
              <a:rPr lang="en-US" smtClean="0"/>
              <a:pPr>
                <a:defRPr/>
              </a:pPr>
              <a:t>37</a:t>
            </a:fld>
            <a:endParaRPr lang="en-US"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447800" y="379413"/>
            <a:ext cx="7010400" cy="646112"/>
          </a:xfrm>
        </p:spPr>
        <p:txBody>
          <a:bodyPr/>
          <a:lstStyle/>
          <a:p>
            <a:pPr eaLnBrk="1" hangingPunct="1"/>
            <a:r>
              <a:rPr lang="en-US" sz="4000" smtClean="0"/>
              <a:t>Logistics Professionalism</a:t>
            </a:r>
          </a:p>
        </p:txBody>
      </p:sp>
      <p:sp>
        <p:nvSpPr>
          <p:cNvPr id="39939" name="Rectangle 3"/>
          <p:cNvSpPr>
            <a:spLocks noGrp="1" noChangeArrowheads="1"/>
          </p:cNvSpPr>
          <p:nvPr>
            <p:ph sz="half" idx="1"/>
          </p:nvPr>
        </p:nvSpPr>
        <p:spPr>
          <a:xfrm>
            <a:off x="609600" y="2286000"/>
            <a:ext cx="3733800" cy="3810000"/>
          </a:xfrm>
        </p:spPr>
        <p:txBody>
          <a:bodyPr/>
          <a:lstStyle/>
          <a:p>
            <a:pPr eaLnBrk="1" hangingPunct="1">
              <a:lnSpc>
                <a:spcPct val="90000"/>
              </a:lnSpc>
            </a:pPr>
            <a:r>
              <a:rPr lang="en-US" sz="2400" smtClean="0"/>
              <a:t>Council of Logistics Management</a:t>
            </a:r>
          </a:p>
          <a:p>
            <a:pPr eaLnBrk="1" hangingPunct="1">
              <a:lnSpc>
                <a:spcPct val="90000"/>
              </a:lnSpc>
            </a:pPr>
            <a:r>
              <a:rPr lang="en-US" sz="2400" smtClean="0"/>
              <a:t>Canadian Association of Logistics Management </a:t>
            </a:r>
          </a:p>
          <a:p>
            <a:pPr eaLnBrk="1" hangingPunct="1">
              <a:lnSpc>
                <a:spcPct val="90000"/>
              </a:lnSpc>
            </a:pPr>
            <a:r>
              <a:rPr lang="en-US" sz="2400" smtClean="0"/>
              <a:t>American Production and Inventory Control Society</a:t>
            </a:r>
          </a:p>
          <a:p>
            <a:pPr eaLnBrk="1" hangingPunct="1">
              <a:lnSpc>
                <a:spcPct val="90000"/>
              </a:lnSpc>
            </a:pPr>
            <a:r>
              <a:rPr lang="en-US" sz="2400" smtClean="0"/>
              <a:t>American Society of Transportation and Logistics</a:t>
            </a:r>
          </a:p>
        </p:txBody>
      </p:sp>
      <p:sp>
        <p:nvSpPr>
          <p:cNvPr id="39940" name="Rectangle 4"/>
          <p:cNvSpPr>
            <a:spLocks noGrp="1" noChangeArrowheads="1"/>
          </p:cNvSpPr>
          <p:nvPr>
            <p:ph sz="half" idx="2"/>
          </p:nvPr>
        </p:nvSpPr>
        <p:spPr>
          <a:xfrm>
            <a:off x="4572000" y="2286000"/>
            <a:ext cx="4267200" cy="3886200"/>
          </a:xfrm>
        </p:spPr>
        <p:txBody>
          <a:bodyPr/>
          <a:lstStyle/>
          <a:p>
            <a:pPr eaLnBrk="1" hangingPunct="1">
              <a:lnSpc>
                <a:spcPct val="90000"/>
              </a:lnSpc>
              <a:spcBef>
                <a:spcPct val="0"/>
              </a:spcBef>
            </a:pPr>
            <a:r>
              <a:rPr lang="en-US" sz="2400" smtClean="0"/>
              <a:t>Association for Transportation Law, Logistics, and Policy</a:t>
            </a:r>
          </a:p>
          <a:p>
            <a:pPr eaLnBrk="1" hangingPunct="1">
              <a:lnSpc>
                <a:spcPct val="90000"/>
              </a:lnSpc>
              <a:spcBef>
                <a:spcPct val="0"/>
              </a:spcBef>
            </a:pPr>
            <a:r>
              <a:rPr lang="en-US" sz="2400" smtClean="0"/>
              <a:t>Delta Nu Alpha</a:t>
            </a:r>
          </a:p>
          <a:p>
            <a:pPr eaLnBrk="1" hangingPunct="1">
              <a:lnSpc>
                <a:spcPct val="90000"/>
              </a:lnSpc>
            </a:pPr>
            <a:r>
              <a:rPr lang="en-US" sz="2400" smtClean="0"/>
              <a:t>International Society of Logistics</a:t>
            </a:r>
          </a:p>
          <a:p>
            <a:pPr eaLnBrk="1" hangingPunct="1">
              <a:lnSpc>
                <a:spcPct val="90000"/>
              </a:lnSpc>
            </a:pPr>
            <a:r>
              <a:rPr lang="en-US" sz="2400" smtClean="0"/>
              <a:t>Transportation Research Forum</a:t>
            </a:r>
          </a:p>
          <a:p>
            <a:pPr eaLnBrk="1" hangingPunct="1">
              <a:lnSpc>
                <a:spcPct val="90000"/>
              </a:lnSpc>
            </a:pPr>
            <a:r>
              <a:rPr lang="en-US" sz="2400" smtClean="0"/>
              <a:t>Warehousing and Education Research Council</a:t>
            </a:r>
          </a:p>
        </p:txBody>
      </p:sp>
      <p:sp>
        <p:nvSpPr>
          <p:cNvPr id="27653" name="Footer Placeholder 5"/>
          <p:cNvSpPr>
            <a:spLocks noGrp="1"/>
          </p:cNvSpPr>
          <p:nvPr>
            <p:ph type="ftr" sz="quarter" idx="10"/>
          </p:nvPr>
        </p:nvSpPr>
        <p:spPr/>
        <p:txBody>
          <a:bodyPr/>
          <a:lstStyle/>
          <a:p>
            <a:pPr>
              <a:defRPr/>
            </a:pPr>
            <a:r>
              <a:rPr lang="en-US" smtClean="0"/>
              <a:t>© 2008 Prentice Hall</a:t>
            </a:r>
          </a:p>
        </p:txBody>
      </p:sp>
      <p:sp>
        <p:nvSpPr>
          <p:cNvPr id="27654" name="Slide Number Placeholder 6"/>
          <p:cNvSpPr>
            <a:spLocks noGrp="1"/>
          </p:cNvSpPr>
          <p:nvPr>
            <p:ph type="sldNum" sz="quarter" idx="11"/>
          </p:nvPr>
        </p:nvSpPr>
        <p:spPr/>
        <p:txBody>
          <a:bodyPr/>
          <a:lstStyle/>
          <a:p>
            <a:pPr>
              <a:defRPr/>
            </a:pPr>
            <a:r>
              <a:rPr lang="en-US" smtClean="0"/>
              <a:t>1-</a:t>
            </a:r>
            <a:fld id="{BFE6F029-9321-4A60-891C-5020C96E53DD}" type="slidenum">
              <a:rPr lang="en-US" smtClean="0"/>
              <a:pPr>
                <a:defRPr/>
              </a:pPr>
              <a:t>38</a:t>
            </a:fld>
            <a:endParaRPr lang="en-US" smtClean="0"/>
          </a:p>
        </p:txBody>
      </p:sp>
      <p:sp>
        <p:nvSpPr>
          <p:cNvPr id="27655" name="Text Box 5"/>
          <p:cNvSpPr txBox="1">
            <a:spLocks noChangeArrowheads="1"/>
          </p:cNvSpPr>
          <p:nvPr/>
        </p:nvSpPr>
        <p:spPr bwMode="auto">
          <a:xfrm>
            <a:off x="228600" y="1524000"/>
            <a:ext cx="8610600" cy="8302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Professional Organizations Dedicated to Advancing the Professional Knowledge of their members: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447800" y="379413"/>
            <a:ext cx="7010400" cy="646112"/>
          </a:xfrm>
        </p:spPr>
        <p:txBody>
          <a:bodyPr/>
          <a:lstStyle/>
          <a:p>
            <a:pPr eaLnBrk="1" hangingPunct="1"/>
            <a:r>
              <a:rPr lang="en-US" sz="4000" smtClean="0"/>
              <a:t>Case 1-1 Sudsy Soap, Inc.</a:t>
            </a:r>
          </a:p>
        </p:txBody>
      </p:sp>
      <p:sp>
        <p:nvSpPr>
          <p:cNvPr id="40963" name="Rectangle 3"/>
          <p:cNvSpPr>
            <a:spLocks noGrp="1" noChangeArrowheads="1"/>
          </p:cNvSpPr>
          <p:nvPr>
            <p:ph sz="half" idx="1"/>
          </p:nvPr>
        </p:nvSpPr>
        <p:spPr>
          <a:xfrm>
            <a:off x="685800" y="2133600"/>
            <a:ext cx="8153400" cy="1371600"/>
          </a:xfrm>
        </p:spPr>
        <p:txBody>
          <a:bodyPr/>
          <a:lstStyle/>
          <a:p>
            <a:pPr eaLnBrk="1" hangingPunct="1">
              <a:lnSpc>
                <a:spcPct val="90000"/>
              </a:lnSpc>
            </a:pPr>
            <a:r>
              <a:rPr lang="en-US" sz="2400" smtClean="0"/>
              <a:t>Located in Akron, Ohio</a:t>
            </a:r>
          </a:p>
        </p:txBody>
      </p:sp>
      <p:sp>
        <p:nvSpPr>
          <p:cNvPr id="27654" name="Slide Number Placeholder 6"/>
          <p:cNvSpPr>
            <a:spLocks noGrp="1"/>
          </p:cNvSpPr>
          <p:nvPr>
            <p:ph type="sldNum" sz="quarter" idx="11"/>
          </p:nvPr>
        </p:nvSpPr>
        <p:spPr/>
        <p:txBody>
          <a:bodyPr/>
          <a:lstStyle/>
          <a:p>
            <a:pPr>
              <a:defRPr/>
            </a:pPr>
            <a:r>
              <a:rPr lang="en-US" smtClean="0"/>
              <a:t>1-</a:t>
            </a:r>
            <a:fld id="{06D44FD0-6AE3-45EA-8AE6-0506B5883F33}" type="slidenum">
              <a:rPr lang="en-US" smtClean="0"/>
              <a:pPr>
                <a:defRPr/>
              </a:pPr>
              <a:t>39</a:t>
            </a:fld>
            <a:endParaRPr lang="en-US" smtClean="0"/>
          </a:p>
        </p:txBody>
      </p:sp>
      <p:sp>
        <p:nvSpPr>
          <p:cNvPr id="27655" name="Text Box 5"/>
          <p:cNvSpPr txBox="1">
            <a:spLocks noChangeArrowheads="1"/>
          </p:cNvSpPr>
          <p:nvPr/>
        </p:nvSpPr>
        <p:spPr bwMode="auto">
          <a:xfrm>
            <a:off x="228600" y="16002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Company Facts:</a:t>
            </a:r>
          </a:p>
        </p:txBody>
      </p:sp>
      <p:sp>
        <p:nvSpPr>
          <p:cNvPr id="40966" name="Rectangle 3"/>
          <p:cNvSpPr>
            <a:spLocks noGrp="1" noChangeArrowheads="1"/>
          </p:cNvSpPr>
          <p:nvPr>
            <p:ph sz="half" idx="1"/>
          </p:nvPr>
        </p:nvSpPr>
        <p:spPr>
          <a:xfrm>
            <a:off x="685800" y="3429000"/>
            <a:ext cx="8153400" cy="1295400"/>
          </a:xfrm>
        </p:spPr>
        <p:txBody>
          <a:bodyPr/>
          <a:lstStyle/>
          <a:p>
            <a:pPr eaLnBrk="1" hangingPunct="1">
              <a:lnSpc>
                <a:spcPct val="90000"/>
              </a:lnSpc>
            </a:pPr>
            <a:r>
              <a:rPr lang="en-US" sz="2400" smtClean="0"/>
              <a:t>Produced 150 tons (100,000 x 48-ounce cartons) of powdered dish soap each week</a:t>
            </a:r>
          </a:p>
          <a:p>
            <a:pPr eaLnBrk="1" hangingPunct="1">
              <a:lnSpc>
                <a:spcPct val="90000"/>
              </a:lnSpc>
            </a:pPr>
            <a:r>
              <a:rPr lang="en-US" sz="2400" smtClean="0"/>
              <a:t>Carton size: .5 ft</a:t>
            </a:r>
            <a:r>
              <a:rPr lang="en-US" sz="2400" baseline="30000" smtClean="0"/>
              <a:t>3</a:t>
            </a:r>
          </a:p>
        </p:txBody>
      </p:sp>
      <p:sp>
        <p:nvSpPr>
          <p:cNvPr id="10" name="Text Box 5"/>
          <p:cNvSpPr txBox="1">
            <a:spLocks noChangeArrowheads="1"/>
          </p:cNvSpPr>
          <p:nvPr/>
        </p:nvSpPr>
        <p:spPr bwMode="auto">
          <a:xfrm>
            <a:off x="304800" y="28956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Product Facts:</a:t>
            </a:r>
          </a:p>
        </p:txBody>
      </p:sp>
      <p:sp>
        <p:nvSpPr>
          <p:cNvPr id="11" name="Text Box 5"/>
          <p:cNvSpPr txBox="1">
            <a:spLocks noChangeArrowheads="1"/>
          </p:cNvSpPr>
          <p:nvPr/>
        </p:nvSpPr>
        <p:spPr bwMode="auto">
          <a:xfrm>
            <a:off x="304800" y="48006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Market Facts:</a:t>
            </a:r>
          </a:p>
        </p:txBody>
      </p:sp>
      <p:sp>
        <p:nvSpPr>
          <p:cNvPr id="40969" name="Rectangle 3"/>
          <p:cNvSpPr>
            <a:spLocks noGrp="1" noChangeArrowheads="1"/>
          </p:cNvSpPr>
          <p:nvPr>
            <p:ph sz="half" idx="1"/>
          </p:nvPr>
        </p:nvSpPr>
        <p:spPr>
          <a:xfrm>
            <a:off x="762000" y="5257800"/>
            <a:ext cx="8153400" cy="838200"/>
          </a:xfrm>
        </p:spPr>
        <p:txBody>
          <a:bodyPr/>
          <a:lstStyle/>
          <a:p>
            <a:pPr eaLnBrk="1" hangingPunct="1">
              <a:lnSpc>
                <a:spcPct val="90000"/>
              </a:lnSpc>
            </a:pPr>
            <a:r>
              <a:rPr lang="en-US" sz="2400" smtClean="0"/>
              <a:t>Steady share in “a stable market”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smtClean="0"/>
              <a:t>Logistics and the Supply Chain</a:t>
            </a:r>
          </a:p>
        </p:txBody>
      </p:sp>
      <p:sp>
        <p:nvSpPr>
          <p:cNvPr id="5123" name="Rectangle 3"/>
          <p:cNvSpPr>
            <a:spLocks noGrp="1" noChangeArrowheads="1"/>
          </p:cNvSpPr>
          <p:nvPr>
            <p:ph sz="half" idx="1"/>
          </p:nvPr>
        </p:nvSpPr>
        <p:spPr>
          <a:xfrm>
            <a:off x="457200" y="1752600"/>
            <a:ext cx="4114800" cy="4411663"/>
          </a:xfrm>
        </p:spPr>
        <p:txBody>
          <a:bodyPr/>
          <a:lstStyle/>
          <a:p>
            <a:pPr eaLnBrk="1" hangingPunct="1"/>
            <a:r>
              <a:rPr lang="en-US" sz="3300" b="1" smtClean="0"/>
              <a:t>Key Terms</a:t>
            </a:r>
          </a:p>
          <a:p>
            <a:pPr lvl="1" eaLnBrk="1" hangingPunct="1"/>
            <a:r>
              <a:rPr lang="en-US" sz="2800" smtClean="0"/>
              <a:t>Sorting function</a:t>
            </a:r>
          </a:p>
          <a:p>
            <a:pPr lvl="1" eaLnBrk="1" hangingPunct="1"/>
            <a:r>
              <a:rPr lang="en-US" sz="2800" smtClean="0"/>
              <a:t>Stock-keeping units (SKUs)</a:t>
            </a:r>
          </a:p>
          <a:p>
            <a:pPr lvl="1" eaLnBrk="1" hangingPunct="1"/>
            <a:r>
              <a:rPr lang="en-US" sz="2800" smtClean="0"/>
              <a:t>Stockouts</a:t>
            </a:r>
          </a:p>
          <a:p>
            <a:pPr lvl="1" eaLnBrk="1" hangingPunct="1"/>
            <a:r>
              <a:rPr lang="en-US" sz="2800" smtClean="0"/>
              <a:t>Sustainable products</a:t>
            </a:r>
          </a:p>
        </p:txBody>
      </p:sp>
      <p:sp>
        <p:nvSpPr>
          <p:cNvPr id="5124" name="Rectangle 4"/>
          <p:cNvSpPr>
            <a:spLocks noGrp="1" noChangeArrowheads="1"/>
          </p:cNvSpPr>
          <p:nvPr>
            <p:ph sz="half" idx="2"/>
          </p:nvPr>
        </p:nvSpPr>
        <p:spPr>
          <a:xfrm>
            <a:off x="4648200" y="1719263"/>
            <a:ext cx="4267200" cy="4411662"/>
          </a:xfrm>
        </p:spPr>
        <p:txBody>
          <a:bodyPr/>
          <a:lstStyle/>
          <a:p>
            <a:pPr eaLnBrk="1" hangingPunct="1">
              <a:defRPr/>
            </a:pPr>
            <a:r>
              <a:rPr lang="en-US" sz="3300" b="1" dirty="0" smtClean="0"/>
              <a:t>Key Terms</a:t>
            </a:r>
          </a:p>
          <a:p>
            <a:pPr lvl="1" eaLnBrk="1" hangingPunct="1">
              <a:defRPr/>
            </a:pPr>
            <a:r>
              <a:rPr lang="en-US" sz="2800" dirty="0"/>
              <a:t>Systems approach</a:t>
            </a:r>
          </a:p>
          <a:p>
            <a:pPr lvl="1" eaLnBrk="1" hangingPunct="1">
              <a:defRPr/>
            </a:pPr>
            <a:r>
              <a:rPr lang="en-US" sz="2800" dirty="0"/>
              <a:t>Tailored logistics</a:t>
            </a:r>
          </a:p>
          <a:p>
            <a:pPr lvl="1" eaLnBrk="1" hangingPunct="1">
              <a:defRPr/>
            </a:pPr>
            <a:r>
              <a:rPr lang="en-US" sz="2800" dirty="0"/>
              <a:t>Time utility</a:t>
            </a:r>
          </a:p>
          <a:p>
            <a:pPr lvl="1" eaLnBrk="1" hangingPunct="1">
              <a:defRPr/>
            </a:pPr>
            <a:r>
              <a:rPr lang="en-US" sz="2800" dirty="0"/>
              <a:t>Total cost approach</a:t>
            </a:r>
          </a:p>
          <a:p>
            <a:pPr marL="457200" lvl="1" indent="0" eaLnBrk="1" hangingPunct="1">
              <a:buFontTx/>
              <a:buNone/>
              <a:defRPr/>
            </a:pPr>
            <a:endParaRPr lang="en-US" sz="2800" dirty="0" smtClean="0"/>
          </a:p>
        </p:txBody>
      </p:sp>
      <p:sp>
        <p:nvSpPr>
          <p:cNvPr id="6149" name="Footer Placeholder 5"/>
          <p:cNvSpPr>
            <a:spLocks noGrp="1"/>
          </p:cNvSpPr>
          <p:nvPr>
            <p:ph type="ftr" sz="quarter" idx="10"/>
          </p:nvPr>
        </p:nvSpPr>
        <p:spPr/>
        <p:txBody>
          <a:bodyPr/>
          <a:lstStyle/>
          <a:p>
            <a:pPr>
              <a:defRPr/>
            </a:pPr>
            <a:r>
              <a:rPr lang="en-US" smtClean="0"/>
              <a:t>© 2008 Prentice Hall</a:t>
            </a:r>
          </a:p>
        </p:txBody>
      </p:sp>
      <p:sp>
        <p:nvSpPr>
          <p:cNvPr id="6150" name="Slide Number Placeholder 6"/>
          <p:cNvSpPr>
            <a:spLocks noGrp="1"/>
          </p:cNvSpPr>
          <p:nvPr>
            <p:ph type="sldNum" sz="quarter" idx="11"/>
          </p:nvPr>
        </p:nvSpPr>
        <p:spPr/>
        <p:txBody>
          <a:bodyPr/>
          <a:lstStyle/>
          <a:p>
            <a:pPr>
              <a:defRPr/>
            </a:pPr>
            <a:r>
              <a:rPr lang="en-US" smtClean="0"/>
              <a:t>1-</a:t>
            </a:r>
            <a:fld id="{9C4735B9-5C7C-4F75-94AA-8A8E0460CD73}" type="slidenum">
              <a:rPr lang="en-US" smtClean="0"/>
              <a:pPr>
                <a:defRPr/>
              </a:pPr>
              <a:t>4</a:t>
            </a:fld>
            <a:endParaRPr lang="en-US"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447800" y="379413"/>
            <a:ext cx="7010400" cy="646112"/>
          </a:xfrm>
        </p:spPr>
        <p:txBody>
          <a:bodyPr/>
          <a:lstStyle/>
          <a:p>
            <a:pPr eaLnBrk="1" hangingPunct="1"/>
            <a:r>
              <a:rPr lang="en-US" sz="4000" smtClean="0"/>
              <a:t>Case 1-1 Sudsy Soap, Inc.</a:t>
            </a:r>
          </a:p>
        </p:txBody>
      </p:sp>
      <p:sp>
        <p:nvSpPr>
          <p:cNvPr id="41987" name="Rectangle 3"/>
          <p:cNvSpPr>
            <a:spLocks noGrp="1" noChangeArrowheads="1"/>
          </p:cNvSpPr>
          <p:nvPr>
            <p:ph sz="half" idx="1"/>
          </p:nvPr>
        </p:nvSpPr>
        <p:spPr>
          <a:xfrm>
            <a:off x="685800" y="2133600"/>
            <a:ext cx="8153400" cy="1981200"/>
          </a:xfrm>
        </p:spPr>
        <p:txBody>
          <a:bodyPr/>
          <a:lstStyle/>
          <a:p>
            <a:pPr eaLnBrk="1" hangingPunct="1">
              <a:lnSpc>
                <a:spcPct val="90000"/>
              </a:lnSpc>
            </a:pPr>
            <a:r>
              <a:rPr lang="en-US" sz="2400" smtClean="0"/>
              <a:t>Delivers 15~20 railcar loads / working day</a:t>
            </a:r>
          </a:p>
          <a:p>
            <a:pPr eaLnBrk="1" hangingPunct="1">
              <a:lnSpc>
                <a:spcPct val="90000"/>
              </a:lnSpc>
            </a:pPr>
            <a:r>
              <a:rPr lang="en-US" sz="2400" smtClean="0"/>
              <a:t>Shipped to various food chain warehouses and large grocery brokers in railcar load</a:t>
            </a:r>
          </a:p>
          <a:p>
            <a:pPr eaLnBrk="1" hangingPunct="1">
              <a:lnSpc>
                <a:spcPct val="90000"/>
              </a:lnSpc>
            </a:pPr>
            <a:r>
              <a:rPr lang="en-US" sz="2400" smtClean="0"/>
              <a:t>Delivery time: range from 6 days (best) to 43 days (longest) with average of 19 days </a:t>
            </a:r>
          </a:p>
        </p:txBody>
      </p:sp>
      <p:sp>
        <p:nvSpPr>
          <p:cNvPr id="27654" name="Slide Number Placeholder 6"/>
          <p:cNvSpPr>
            <a:spLocks noGrp="1"/>
          </p:cNvSpPr>
          <p:nvPr>
            <p:ph type="sldNum" sz="quarter" idx="11"/>
          </p:nvPr>
        </p:nvSpPr>
        <p:spPr/>
        <p:txBody>
          <a:bodyPr/>
          <a:lstStyle/>
          <a:p>
            <a:pPr>
              <a:defRPr/>
            </a:pPr>
            <a:r>
              <a:rPr lang="en-US" smtClean="0"/>
              <a:t>1-</a:t>
            </a:r>
            <a:fld id="{D3E4FEF2-4B9A-44ED-ADB2-55CCBB8310EC}" type="slidenum">
              <a:rPr lang="en-US" smtClean="0"/>
              <a:pPr>
                <a:defRPr/>
              </a:pPr>
              <a:t>40</a:t>
            </a:fld>
            <a:endParaRPr lang="en-US" smtClean="0"/>
          </a:p>
        </p:txBody>
      </p:sp>
      <p:sp>
        <p:nvSpPr>
          <p:cNvPr id="27655" name="Text Box 5"/>
          <p:cNvSpPr txBox="1">
            <a:spLocks noChangeArrowheads="1"/>
          </p:cNvSpPr>
          <p:nvPr/>
        </p:nvSpPr>
        <p:spPr bwMode="auto">
          <a:xfrm>
            <a:off x="228600" y="16002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Distribution Facts:</a:t>
            </a:r>
          </a:p>
        </p:txBody>
      </p:sp>
      <p:sp>
        <p:nvSpPr>
          <p:cNvPr id="11" name="Text Box 5"/>
          <p:cNvSpPr txBox="1">
            <a:spLocks noChangeArrowheads="1"/>
          </p:cNvSpPr>
          <p:nvPr/>
        </p:nvSpPr>
        <p:spPr bwMode="auto">
          <a:xfrm>
            <a:off x="228600" y="41148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Person Involved:</a:t>
            </a:r>
          </a:p>
        </p:txBody>
      </p:sp>
      <p:sp>
        <p:nvSpPr>
          <p:cNvPr id="41991" name="Rectangle 3"/>
          <p:cNvSpPr>
            <a:spLocks noGrp="1" noChangeArrowheads="1"/>
          </p:cNvSpPr>
          <p:nvPr>
            <p:ph sz="half" idx="1"/>
          </p:nvPr>
        </p:nvSpPr>
        <p:spPr>
          <a:xfrm>
            <a:off x="762000" y="4572000"/>
            <a:ext cx="8153400" cy="1524000"/>
          </a:xfrm>
        </p:spPr>
        <p:txBody>
          <a:bodyPr/>
          <a:lstStyle/>
          <a:p>
            <a:pPr eaLnBrk="1" hangingPunct="1">
              <a:lnSpc>
                <a:spcPct val="90000"/>
              </a:lnSpc>
            </a:pPr>
            <a:r>
              <a:rPr lang="en-US" sz="2400" smtClean="0"/>
              <a:t>Frank Johnson, Outbound Logistics Manager</a:t>
            </a:r>
          </a:p>
          <a:p>
            <a:pPr eaLnBrk="1" hangingPunct="1">
              <a:lnSpc>
                <a:spcPct val="90000"/>
              </a:lnSpc>
            </a:pPr>
            <a:r>
              <a:rPr lang="en-US" sz="2400" smtClean="0"/>
              <a:t>E. Gerard Beever (Eager), Sales Manager</a:t>
            </a:r>
          </a:p>
          <a:p>
            <a:pPr eaLnBrk="1" hangingPunct="1">
              <a:lnSpc>
                <a:spcPct val="90000"/>
              </a:lnSpc>
            </a:pPr>
            <a:r>
              <a:rPr lang="en-US" sz="2400" smtClean="0"/>
              <a:t>CEO</a:t>
            </a:r>
          </a:p>
          <a:p>
            <a:pPr eaLnBrk="1" hangingPunct="1">
              <a:lnSpc>
                <a:spcPct val="90000"/>
              </a:lnSpc>
            </a:pPr>
            <a:r>
              <a:rPr lang="en-US" sz="2400" smtClean="0"/>
              <a:t>Beever’s Friend</a:t>
            </a:r>
          </a:p>
          <a:p>
            <a:pPr eaLnBrk="1" hangingPunct="1">
              <a:lnSpc>
                <a:spcPct val="90000"/>
              </a:lnSpc>
            </a:pPr>
            <a:endParaRPr lang="en-US" sz="2400" smtClean="0"/>
          </a:p>
          <a:p>
            <a:pPr eaLnBrk="1" hangingPunct="1">
              <a:lnSpc>
                <a:spcPct val="90000"/>
              </a:lnSpc>
            </a:pPr>
            <a:endParaRPr lang="en-US" sz="2400"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47800" y="379413"/>
            <a:ext cx="7010400" cy="646112"/>
          </a:xfrm>
        </p:spPr>
        <p:txBody>
          <a:bodyPr/>
          <a:lstStyle/>
          <a:p>
            <a:pPr eaLnBrk="1" hangingPunct="1"/>
            <a:r>
              <a:rPr lang="en-US" sz="4000" smtClean="0"/>
              <a:t>Case 1-1 Sudsy Soap, Inc.</a:t>
            </a:r>
          </a:p>
        </p:txBody>
      </p:sp>
      <p:sp>
        <p:nvSpPr>
          <p:cNvPr id="43011" name="Rectangle 3"/>
          <p:cNvSpPr>
            <a:spLocks noGrp="1" noChangeArrowheads="1"/>
          </p:cNvSpPr>
          <p:nvPr>
            <p:ph sz="half" idx="1"/>
          </p:nvPr>
        </p:nvSpPr>
        <p:spPr>
          <a:xfrm>
            <a:off x="685800" y="2133600"/>
            <a:ext cx="8153400" cy="1981200"/>
          </a:xfrm>
        </p:spPr>
        <p:txBody>
          <a:bodyPr/>
          <a:lstStyle/>
          <a:p>
            <a:pPr eaLnBrk="1" hangingPunct="1">
              <a:lnSpc>
                <a:spcPct val="90000"/>
              </a:lnSpc>
            </a:pPr>
            <a:r>
              <a:rPr lang="en-US" sz="2400" smtClean="0"/>
              <a:t>100,000 each week of 12” dinner plates, 7” pie plates, 9” bread &amp; butter plates, coffee cups, and saucers (free)</a:t>
            </a:r>
          </a:p>
          <a:p>
            <a:pPr eaLnBrk="1" hangingPunct="1">
              <a:lnSpc>
                <a:spcPct val="90000"/>
              </a:lnSpc>
            </a:pPr>
            <a:r>
              <a:rPr lang="en-US" sz="2400" smtClean="0"/>
              <a:t>Promotion dates: 10/3, 10/10, 10/17, 10/24, &amp; 10/31</a:t>
            </a:r>
          </a:p>
          <a:p>
            <a:pPr eaLnBrk="1" hangingPunct="1">
              <a:lnSpc>
                <a:spcPct val="90000"/>
              </a:lnSpc>
            </a:pPr>
            <a:r>
              <a:rPr lang="en-US" sz="2400" smtClean="0"/>
              <a:t>One free place setting for purchasing in all 5 weeks</a:t>
            </a:r>
          </a:p>
        </p:txBody>
      </p:sp>
      <p:sp>
        <p:nvSpPr>
          <p:cNvPr id="27654" name="Slide Number Placeholder 6"/>
          <p:cNvSpPr>
            <a:spLocks noGrp="1"/>
          </p:cNvSpPr>
          <p:nvPr>
            <p:ph type="sldNum" sz="quarter" idx="11"/>
          </p:nvPr>
        </p:nvSpPr>
        <p:spPr/>
        <p:txBody>
          <a:bodyPr/>
          <a:lstStyle/>
          <a:p>
            <a:pPr>
              <a:defRPr/>
            </a:pPr>
            <a:r>
              <a:rPr lang="en-US" smtClean="0"/>
              <a:t>1-</a:t>
            </a:r>
            <a:fld id="{81E57AC4-E4FE-4E77-AE0F-7DC16EFF3746}" type="slidenum">
              <a:rPr lang="en-US" smtClean="0"/>
              <a:pPr>
                <a:defRPr/>
              </a:pPr>
              <a:t>41</a:t>
            </a:fld>
            <a:endParaRPr lang="en-US" smtClean="0"/>
          </a:p>
        </p:txBody>
      </p:sp>
      <p:sp>
        <p:nvSpPr>
          <p:cNvPr id="27655" name="Text Box 5"/>
          <p:cNvSpPr txBox="1">
            <a:spLocks noChangeArrowheads="1"/>
          </p:cNvSpPr>
          <p:nvPr/>
        </p:nvSpPr>
        <p:spPr bwMode="auto">
          <a:xfrm>
            <a:off x="228600" y="16002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Proposal for Tie-in Promotion:</a:t>
            </a:r>
          </a:p>
        </p:txBody>
      </p:sp>
      <p:sp>
        <p:nvSpPr>
          <p:cNvPr id="43014" name="Rectangle 3"/>
          <p:cNvSpPr>
            <a:spLocks noGrp="1" noChangeArrowheads="1"/>
          </p:cNvSpPr>
          <p:nvPr>
            <p:ph sz="half" idx="1"/>
          </p:nvPr>
        </p:nvSpPr>
        <p:spPr>
          <a:xfrm>
            <a:off x="533400" y="4191000"/>
            <a:ext cx="8153400" cy="1828800"/>
          </a:xfrm>
        </p:spPr>
        <p:txBody>
          <a:bodyPr/>
          <a:lstStyle/>
          <a:p>
            <a:pPr eaLnBrk="1" hangingPunct="1">
              <a:lnSpc>
                <a:spcPct val="90000"/>
              </a:lnSpc>
            </a:pPr>
            <a:r>
              <a:rPr lang="en-US" sz="2400" smtClean="0"/>
              <a:t>#1: Assume that you are Frank Johnson’s assistant, and he asks you to look into various scheduling problems that might occur.  List and discuss them.</a:t>
            </a:r>
          </a:p>
          <a:p>
            <a:pPr eaLnBrk="1" hangingPunct="1">
              <a:lnSpc>
                <a:spcPct val="90000"/>
              </a:lnSpc>
            </a:pPr>
            <a:r>
              <a:rPr lang="en-US" sz="2400" smtClean="0"/>
              <a:t>#2: What packaging problems, if any, might there be?</a:t>
            </a:r>
          </a:p>
        </p:txBody>
      </p:sp>
      <p:sp>
        <p:nvSpPr>
          <p:cNvPr id="13" name="Text Box 5"/>
          <p:cNvSpPr txBox="1">
            <a:spLocks noChangeArrowheads="1"/>
          </p:cNvSpPr>
          <p:nvPr/>
        </p:nvSpPr>
        <p:spPr bwMode="auto">
          <a:xfrm>
            <a:off x="304800" y="37338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Discussions: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447800" y="379413"/>
            <a:ext cx="7010400" cy="646112"/>
          </a:xfrm>
        </p:spPr>
        <p:txBody>
          <a:bodyPr/>
          <a:lstStyle/>
          <a:p>
            <a:pPr eaLnBrk="1" hangingPunct="1"/>
            <a:r>
              <a:rPr lang="en-US" sz="4000" smtClean="0"/>
              <a:t>Case 1-1 Sudsy Soap, Inc.</a:t>
            </a:r>
          </a:p>
        </p:txBody>
      </p:sp>
      <p:sp>
        <p:nvSpPr>
          <p:cNvPr id="27654" name="Slide Number Placeholder 6"/>
          <p:cNvSpPr>
            <a:spLocks noGrp="1"/>
          </p:cNvSpPr>
          <p:nvPr>
            <p:ph type="sldNum" sz="quarter" idx="11"/>
          </p:nvPr>
        </p:nvSpPr>
        <p:spPr/>
        <p:txBody>
          <a:bodyPr/>
          <a:lstStyle/>
          <a:p>
            <a:pPr>
              <a:defRPr/>
            </a:pPr>
            <a:r>
              <a:rPr lang="en-US" smtClean="0"/>
              <a:t>1-</a:t>
            </a:r>
            <a:fld id="{AE5FFE90-B4F6-477F-B50A-3883DDBA057C}" type="slidenum">
              <a:rPr lang="en-US" smtClean="0"/>
              <a:pPr>
                <a:defRPr/>
              </a:pPr>
              <a:t>42</a:t>
            </a:fld>
            <a:endParaRPr lang="en-US" smtClean="0"/>
          </a:p>
        </p:txBody>
      </p:sp>
      <p:sp>
        <p:nvSpPr>
          <p:cNvPr id="44036" name="Rectangle 3"/>
          <p:cNvSpPr>
            <a:spLocks noGrp="1" noChangeArrowheads="1"/>
          </p:cNvSpPr>
          <p:nvPr>
            <p:ph sz="half" idx="1"/>
          </p:nvPr>
        </p:nvSpPr>
        <p:spPr>
          <a:xfrm>
            <a:off x="609600" y="2057400"/>
            <a:ext cx="8153400" cy="4038600"/>
          </a:xfrm>
        </p:spPr>
        <p:txBody>
          <a:bodyPr/>
          <a:lstStyle/>
          <a:p>
            <a:pPr eaLnBrk="1" hangingPunct="1">
              <a:lnSpc>
                <a:spcPct val="90000"/>
              </a:lnSpc>
            </a:pPr>
            <a:r>
              <a:rPr lang="en-US" sz="2400" smtClean="0"/>
              <a:t>#3: Many firms selling consumer goods are concerned with problems of product liability.  Does the dish offer present any such problems?  If so, what are they? Can they be accommodated?</a:t>
            </a:r>
          </a:p>
          <a:p>
            <a:pPr eaLnBrk="1" hangingPunct="1">
              <a:lnSpc>
                <a:spcPct val="90000"/>
              </a:lnSpc>
            </a:pPr>
            <a:r>
              <a:rPr lang="en-US" sz="2400" smtClean="0"/>
              <a:t>#4: Should the exterior of the Sudsy Soap package be altered to show what dish it contains?  If so, who should pay for the extra costs?</a:t>
            </a:r>
          </a:p>
          <a:p>
            <a:pPr eaLnBrk="1" hangingPunct="1">
              <a:lnSpc>
                <a:spcPct val="90000"/>
              </a:lnSpc>
            </a:pPr>
            <a:r>
              <a:rPr lang="en-US" sz="2400" smtClean="0"/>
              <a:t>#5: Assume that you are another one of Johnson’s assistants and your principal responsibility is managing the inventories of all the firm’s inputs, finished products, and outbound inventories.  What additional work will the dish proposal cause for you?</a:t>
            </a:r>
          </a:p>
        </p:txBody>
      </p:sp>
      <p:sp>
        <p:nvSpPr>
          <p:cNvPr id="13" name="Text Box 5"/>
          <p:cNvSpPr txBox="1">
            <a:spLocks noChangeArrowheads="1"/>
          </p:cNvSpPr>
          <p:nvPr/>
        </p:nvSpPr>
        <p:spPr bwMode="auto">
          <a:xfrm>
            <a:off x="304800" y="16764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Discussions:</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447800" y="379413"/>
            <a:ext cx="7010400" cy="646112"/>
          </a:xfrm>
        </p:spPr>
        <p:txBody>
          <a:bodyPr/>
          <a:lstStyle/>
          <a:p>
            <a:pPr eaLnBrk="1" hangingPunct="1"/>
            <a:r>
              <a:rPr lang="en-US" sz="4000" smtClean="0"/>
              <a:t>Case 1-1 Sudsy Soap, Inc.</a:t>
            </a:r>
          </a:p>
        </p:txBody>
      </p:sp>
      <p:sp>
        <p:nvSpPr>
          <p:cNvPr id="27654" name="Slide Number Placeholder 6"/>
          <p:cNvSpPr>
            <a:spLocks noGrp="1"/>
          </p:cNvSpPr>
          <p:nvPr>
            <p:ph type="sldNum" sz="quarter" idx="11"/>
          </p:nvPr>
        </p:nvSpPr>
        <p:spPr/>
        <p:txBody>
          <a:bodyPr/>
          <a:lstStyle/>
          <a:p>
            <a:pPr>
              <a:defRPr/>
            </a:pPr>
            <a:r>
              <a:rPr lang="en-US" smtClean="0"/>
              <a:t>1-</a:t>
            </a:r>
            <a:fld id="{FC92F3C6-61E6-45DF-BF8F-546E773988C1}" type="slidenum">
              <a:rPr lang="en-US" smtClean="0"/>
              <a:pPr>
                <a:defRPr/>
              </a:pPr>
              <a:t>43</a:t>
            </a:fld>
            <a:endParaRPr lang="en-US" smtClean="0"/>
          </a:p>
        </p:txBody>
      </p:sp>
      <p:sp>
        <p:nvSpPr>
          <p:cNvPr id="45060" name="Rectangle 3"/>
          <p:cNvSpPr>
            <a:spLocks noGrp="1" noChangeArrowheads="1"/>
          </p:cNvSpPr>
          <p:nvPr>
            <p:ph sz="half" idx="1"/>
          </p:nvPr>
        </p:nvSpPr>
        <p:spPr>
          <a:xfrm>
            <a:off x="609600" y="2057400"/>
            <a:ext cx="8153400" cy="4038600"/>
          </a:xfrm>
        </p:spPr>
        <p:txBody>
          <a:bodyPr/>
          <a:lstStyle/>
          <a:p>
            <a:pPr eaLnBrk="1" hangingPunct="1">
              <a:lnSpc>
                <a:spcPct val="90000"/>
              </a:lnSpc>
            </a:pPr>
            <a:r>
              <a:rPr lang="en-US" sz="2400" smtClean="0"/>
              <a:t>#6: You are Mr. Beever.  Your staff has given many objections to the dish tie-in proposal, but you believe that much of the problem is your staff’s reluctance to try anything innovative.  Draft a letter to the company that—although not accepting their proposal—attempts to clarify points that may be subject to misinterpretation and also takes into account some of your staff’s legitimate concerns.</a:t>
            </a:r>
          </a:p>
        </p:txBody>
      </p:sp>
      <p:sp>
        <p:nvSpPr>
          <p:cNvPr id="13" name="Text Box 5"/>
          <p:cNvSpPr txBox="1">
            <a:spLocks noChangeArrowheads="1"/>
          </p:cNvSpPr>
          <p:nvPr/>
        </p:nvSpPr>
        <p:spPr bwMode="auto">
          <a:xfrm>
            <a:off x="304800" y="16764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Discussions:</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447800" y="228600"/>
            <a:ext cx="7162800" cy="1066800"/>
          </a:xfrm>
        </p:spPr>
        <p:txBody>
          <a:bodyPr/>
          <a:lstStyle/>
          <a:p>
            <a:pPr eaLnBrk="1" hangingPunct="1"/>
            <a:r>
              <a:rPr lang="en-US" sz="4000" smtClean="0"/>
              <a:t>Case 1-2 Kiddiland &amp; the Super Gym</a:t>
            </a:r>
          </a:p>
        </p:txBody>
      </p:sp>
      <p:sp>
        <p:nvSpPr>
          <p:cNvPr id="46083" name="Rectangle 3"/>
          <p:cNvSpPr>
            <a:spLocks noGrp="1" noChangeArrowheads="1"/>
          </p:cNvSpPr>
          <p:nvPr>
            <p:ph sz="half" idx="1"/>
          </p:nvPr>
        </p:nvSpPr>
        <p:spPr>
          <a:xfrm>
            <a:off x="685800" y="2057400"/>
            <a:ext cx="8153400" cy="2057400"/>
          </a:xfrm>
        </p:spPr>
        <p:txBody>
          <a:bodyPr/>
          <a:lstStyle/>
          <a:p>
            <a:pPr eaLnBrk="1" hangingPunct="1">
              <a:lnSpc>
                <a:spcPct val="90000"/>
              </a:lnSpc>
            </a:pPr>
            <a:r>
              <a:rPr lang="en-US" sz="2400" smtClean="0"/>
              <a:t>Retailer of toys</a:t>
            </a:r>
          </a:p>
          <a:p>
            <a:pPr eaLnBrk="1" hangingPunct="1">
              <a:lnSpc>
                <a:spcPct val="90000"/>
              </a:lnSpc>
            </a:pPr>
            <a:r>
              <a:rPr lang="en-US" sz="2400" smtClean="0"/>
              <a:t>Headquarter located in Chicago</a:t>
            </a:r>
          </a:p>
          <a:p>
            <a:pPr eaLnBrk="1" hangingPunct="1">
              <a:lnSpc>
                <a:spcPct val="90000"/>
              </a:lnSpc>
            </a:pPr>
            <a:r>
              <a:rPr lang="en-US" sz="2400" smtClean="0"/>
              <a:t>2 Distribution Centers, 70 Stores</a:t>
            </a:r>
          </a:p>
          <a:p>
            <a:pPr lvl="1" eaLnBrk="1" hangingPunct="1">
              <a:lnSpc>
                <a:spcPct val="90000"/>
              </a:lnSpc>
            </a:pPr>
            <a:r>
              <a:rPr lang="en-US" sz="2000" smtClean="0"/>
              <a:t>Columbus (Kentucky, Indiana, Michigan, Ohio)</a:t>
            </a:r>
          </a:p>
          <a:p>
            <a:pPr lvl="1" eaLnBrk="1" hangingPunct="1">
              <a:lnSpc>
                <a:spcPct val="90000"/>
              </a:lnSpc>
            </a:pPr>
            <a:r>
              <a:rPr lang="en-US" sz="2000" smtClean="0"/>
              <a:t>Chicago (Illinois, Iowa, Minnesota, Wisconsin)</a:t>
            </a:r>
          </a:p>
        </p:txBody>
      </p:sp>
      <p:sp>
        <p:nvSpPr>
          <p:cNvPr id="27654" name="Slide Number Placeholder 6"/>
          <p:cNvSpPr>
            <a:spLocks noGrp="1"/>
          </p:cNvSpPr>
          <p:nvPr>
            <p:ph type="sldNum" sz="quarter" idx="11"/>
          </p:nvPr>
        </p:nvSpPr>
        <p:spPr/>
        <p:txBody>
          <a:bodyPr/>
          <a:lstStyle/>
          <a:p>
            <a:pPr>
              <a:defRPr/>
            </a:pPr>
            <a:r>
              <a:rPr lang="en-US" smtClean="0"/>
              <a:t>1-</a:t>
            </a:r>
            <a:fld id="{48F91BB3-F1CA-4715-ACE6-8CBBDD459993}" type="slidenum">
              <a:rPr lang="en-US" smtClean="0"/>
              <a:pPr>
                <a:defRPr/>
              </a:pPr>
              <a:t>44</a:t>
            </a:fld>
            <a:endParaRPr lang="en-US" smtClean="0"/>
          </a:p>
        </p:txBody>
      </p:sp>
      <p:sp>
        <p:nvSpPr>
          <p:cNvPr id="27655" name="Text Box 5"/>
          <p:cNvSpPr txBox="1">
            <a:spLocks noChangeArrowheads="1"/>
          </p:cNvSpPr>
          <p:nvPr/>
        </p:nvSpPr>
        <p:spPr bwMode="auto">
          <a:xfrm>
            <a:off x="228600" y="16002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Company Facts:</a:t>
            </a:r>
          </a:p>
        </p:txBody>
      </p:sp>
      <p:sp>
        <p:nvSpPr>
          <p:cNvPr id="46086" name="Rectangle 3"/>
          <p:cNvSpPr>
            <a:spLocks noGrp="1" noChangeArrowheads="1"/>
          </p:cNvSpPr>
          <p:nvPr>
            <p:ph sz="half" idx="1"/>
          </p:nvPr>
        </p:nvSpPr>
        <p:spPr>
          <a:xfrm>
            <a:off x="609600" y="4572000"/>
            <a:ext cx="8153400" cy="1524000"/>
          </a:xfrm>
        </p:spPr>
        <p:txBody>
          <a:bodyPr/>
          <a:lstStyle/>
          <a:p>
            <a:pPr eaLnBrk="1" hangingPunct="1">
              <a:lnSpc>
                <a:spcPct val="90000"/>
              </a:lnSpc>
            </a:pPr>
            <a:r>
              <a:rPr lang="en-US" sz="2400" smtClean="0"/>
              <a:t>Priced at $715</a:t>
            </a:r>
          </a:p>
          <a:p>
            <a:pPr eaLnBrk="1" hangingPunct="1">
              <a:lnSpc>
                <a:spcPct val="90000"/>
              </a:lnSpc>
            </a:pPr>
            <a:r>
              <a:rPr lang="en-US" sz="2400" smtClean="0"/>
              <a:t>Packaged in 3 boxes weighing a total of 450 lbs</a:t>
            </a:r>
          </a:p>
          <a:p>
            <a:pPr eaLnBrk="1" hangingPunct="1">
              <a:lnSpc>
                <a:spcPct val="90000"/>
              </a:lnSpc>
            </a:pPr>
            <a:r>
              <a:rPr lang="en-US" sz="2400" smtClean="0"/>
              <a:t>Committed to buy 400 sets</a:t>
            </a:r>
          </a:p>
          <a:p>
            <a:pPr eaLnBrk="1" hangingPunct="1">
              <a:lnSpc>
                <a:spcPct val="90000"/>
              </a:lnSpc>
            </a:pPr>
            <a:r>
              <a:rPr lang="en-US" sz="2400" smtClean="0"/>
              <a:t>Shipped from Mfr in quantities of 10 or more</a:t>
            </a:r>
          </a:p>
        </p:txBody>
      </p:sp>
      <p:sp>
        <p:nvSpPr>
          <p:cNvPr id="10" name="Text Box 5"/>
          <p:cNvSpPr txBox="1">
            <a:spLocks noChangeArrowheads="1"/>
          </p:cNvSpPr>
          <p:nvPr/>
        </p:nvSpPr>
        <p:spPr bwMode="auto">
          <a:xfrm>
            <a:off x="228600" y="41148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Product (Super Gym) Facts:</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447800" y="228600"/>
            <a:ext cx="7162800" cy="1066800"/>
          </a:xfrm>
        </p:spPr>
        <p:txBody>
          <a:bodyPr/>
          <a:lstStyle/>
          <a:p>
            <a:pPr eaLnBrk="1" hangingPunct="1"/>
            <a:r>
              <a:rPr lang="en-US" sz="4000" smtClean="0"/>
              <a:t>Case 1-2 Kiddiland &amp; the Super Gym</a:t>
            </a:r>
          </a:p>
        </p:txBody>
      </p:sp>
      <p:sp>
        <p:nvSpPr>
          <p:cNvPr id="47107" name="Rectangle 3"/>
          <p:cNvSpPr>
            <a:spLocks noGrp="1" noChangeArrowheads="1"/>
          </p:cNvSpPr>
          <p:nvPr>
            <p:ph sz="half" idx="1"/>
          </p:nvPr>
        </p:nvSpPr>
        <p:spPr>
          <a:xfrm>
            <a:off x="685800" y="2057400"/>
            <a:ext cx="8153400" cy="3657600"/>
          </a:xfrm>
        </p:spPr>
        <p:txBody>
          <a:bodyPr/>
          <a:lstStyle/>
          <a:p>
            <a:pPr marL="457200" indent="-457200" eaLnBrk="1" hangingPunct="1">
              <a:lnSpc>
                <a:spcPct val="90000"/>
              </a:lnSpc>
              <a:buFontTx/>
              <a:buAutoNum type="arabicPeriod"/>
            </a:pPr>
            <a:r>
              <a:rPr lang="en-US" sz="2400" smtClean="0"/>
              <a:t>Purchase a 2-wheeled trailer for each store</a:t>
            </a:r>
          </a:p>
          <a:p>
            <a:pPr marL="457200" indent="-457200" eaLnBrk="1" hangingPunct="1">
              <a:lnSpc>
                <a:spcPct val="90000"/>
              </a:lnSpc>
              <a:buFontTx/>
              <a:buAutoNum type="arabicPeriod"/>
            </a:pPr>
            <a:r>
              <a:rPr lang="en-US" sz="2400" smtClean="0"/>
              <a:t>Find a local trucking company that can haul the Super Gym from Kiddiland store to the customer</a:t>
            </a:r>
          </a:p>
          <a:p>
            <a:pPr marL="457200" indent="-457200" eaLnBrk="1" hangingPunct="1">
              <a:lnSpc>
                <a:spcPct val="90000"/>
              </a:lnSpc>
              <a:buFontTx/>
              <a:buAutoNum type="arabicPeriod"/>
            </a:pPr>
            <a:r>
              <a:rPr lang="en-US" sz="2400" smtClean="0"/>
              <a:t>Stock the Super Gym at the 2 Distribution Centers and have the delivery truck runs to the retail stores also make home deliveries</a:t>
            </a:r>
          </a:p>
          <a:p>
            <a:pPr marL="457200" indent="-457200" eaLnBrk="1" hangingPunct="1">
              <a:lnSpc>
                <a:spcPct val="90000"/>
              </a:lnSpc>
              <a:buFontTx/>
              <a:buAutoNum type="arabicPeriod"/>
            </a:pPr>
            <a:r>
              <a:rPr lang="en-US" sz="2400" smtClean="0"/>
              <a:t>Charge for delivery if the customer cannot get the Super Gym home</a:t>
            </a:r>
          </a:p>
          <a:p>
            <a:pPr marL="457200" indent="-457200" eaLnBrk="1" hangingPunct="1">
              <a:lnSpc>
                <a:spcPct val="90000"/>
              </a:lnSpc>
              <a:buFontTx/>
              <a:buAutoNum type="arabicPeriod"/>
            </a:pPr>
            <a:r>
              <a:rPr lang="en-US" sz="2400" smtClean="0"/>
              <a:t>Negotiate with the Super Gym Mfr to ship directly to the customer</a:t>
            </a:r>
          </a:p>
        </p:txBody>
      </p:sp>
      <p:sp>
        <p:nvSpPr>
          <p:cNvPr id="27654" name="Slide Number Placeholder 6"/>
          <p:cNvSpPr>
            <a:spLocks noGrp="1"/>
          </p:cNvSpPr>
          <p:nvPr>
            <p:ph type="sldNum" sz="quarter" idx="11"/>
          </p:nvPr>
        </p:nvSpPr>
        <p:spPr/>
        <p:txBody>
          <a:bodyPr/>
          <a:lstStyle/>
          <a:p>
            <a:pPr>
              <a:defRPr/>
            </a:pPr>
            <a:r>
              <a:rPr lang="en-US" smtClean="0"/>
              <a:t>1-</a:t>
            </a:r>
            <a:fld id="{72E3689E-BD6A-4300-8B84-2E074E589368}" type="slidenum">
              <a:rPr lang="en-US" smtClean="0"/>
              <a:pPr>
                <a:defRPr/>
              </a:pPr>
              <a:t>45</a:t>
            </a:fld>
            <a:endParaRPr lang="en-US" smtClean="0"/>
          </a:p>
        </p:txBody>
      </p:sp>
      <p:sp>
        <p:nvSpPr>
          <p:cNvPr id="27655" name="Text Box 5"/>
          <p:cNvSpPr txBox="1">
            <a:spLocks noChangeArrowheads="1"/>
          </p:cNvSpPr>
          <p:nvPr/>
        </p:nvSpPr>
        <p:spPr bwMode="auto">
          <a:xfrm>
            <a:off x="228600" y="16002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Alternatives for delivery to customers:</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447800" y="228600"/>
            <a:ext cx="7162800" cy="1066800"/>
          </a:xfrm>
        </p:spPr>
        <p:txBody>
          <a:bodyPr/>
          <a:lstStyle/>
          <a:p>
            <a:pPr eaLnBrk="1" hangingPunct="1"/>
            <a:r>
              <a:rPr lang="en-US" sz="4000" smtClean="0"/>
              <a:t>Case 1-2 Kiddiland &amp; the Super Gym</a:t>
            </a:r>
          </a:p>
        </p:txBody>
      </p:sp>
      <p:sp>
        <p:nvSpPr>
          <p:cNvPr id="48131" name="Rectangle 3"/>
          <p:cNvSpPr>
            <a:spLocks noGrp="1" noChangeArrowheads="1"/>
          </p:cNvSpPr>
          <p:nvPr>
            <p:ph sz="half" idx="1"/>
          </p:nvPr>
        </p:nvSpPr>
        <p:spPr>
          <a:xfrm>
            <a:off x="685800" y="2057400"/>
            <a:ext cx="8153400" cy="3657600"/>
          </a:xfrm>
        </p:spPr>
        <p:txBody>
          <a:bodyPr/>
          <a:lstStyle/>
          <a:p>
            <a:pPr marL="457200" indent="-457200" eaLnBrk="1" hangingPunct="1">
              <a:lnSpc>
                <a:spcPct val="90000"/>
              </a:lnSpc>
              <a:buFontTx/>
              <a:buAutoNum type="arabicPeriod"/>
            </a:pPr>
            <a:r>
              <a:rPr lang="en-US" sz="2400" smtClean="0"/>
              <a:t>Purchase a 2-wheeled trailer for each store</a:t>
            </a:r>
          </a:p>
          <a:p>
            <a:pPr marL="857250" lvl="1" indent="-457200" eaLnBrk="1" hangingPunct="1">
              <a:lnSpc>
                <a:spcPct val="90000"/>
              </a:lnSpc>
            </a:pPr>
            <a:r>
              <a:rPr lang="en-US" sz="2000" smtClean="0"/>
              <a:t>Trailer costs $1.800, plus $250 for hitches</a:t>
            </a:r>
          </a:p>
          <a:p>
            <a:pPr marL="857250" lvl="1" indent="-457200" eaLnBrk="1" hangingPunct="1">
              <a:lnSpc>
                <a:spcPct val="90000"/>
              </a:lnSpc>
            </a:pPr>
            <a:r>
              <a:rPr lang="en-US" sz="2000" smtClean="0"/>
              <a:t>$50 per year per store for licensing and insurance</a:t>
            </a:r>
          </a:p>
          <a:p>
            <a:pPr marL="457200" indent="-457200" eaLnBrk="1" hangingPunct="1">
              <a:lnSpc>
                <a:spcPct val="90000"/>
              </a:lnSpc>
              <a:buFontTx/>
              <a:buAutoNum type="arabicPeriod"/>
            </a:pPr>
            <a:r>
              <a:rPr lang="en-US" sz="2400" smtClean="0"/>
              <a:t>Find a local trucking company that can haul the Super Gym from Kiddiland store to the customer</a:t>
            </a:r>
          </a:p>
          <a:p>
            <a:pPr marL="857250" lvl="1" indent="-457200" eaLnBrk="1" hangingPunct="1">
              <a:lnSpc>
                <a:spcPct val="90000"/>
              </a:lnSpc>
            </a:pPr>
            <a:r>
              <a:rPr lang="en-US" sz="2000" smtClean="0"/>
              <a:t>$38.21 per set for delivery within 25 miles, $1.50 add’l miles</a:t>
            </a:r>
          </a:p>
          <a:p>
            <a:pPr marL="857250" lvl="1" indent="-457200" eaLnBrk="1" hangingPunct="1">
              <a:lnSpc>
                <a:spcPct val="90000"/>
              </a:lnSpc>
            </a:pPr>
            <a:r>
              <a:rPr lang="en-US" sz="2000" smtClean="0"/>
              <a:t>85% of customers drive less than 25 miles</a:t>
            </a:r>
          </a:p>
          <a:p>
            <a:pPr marL="857250" lvl="1" indent="-457200" eaLnBrk="1" hangingPunct="1">
              <a:lnSpc>
                <a:spcPct val="90000"/>
              </a:lnSpc>
            </a:pPr>
            <a:r>
              <a:rPr lang="en-US" sz="2000" smtClean="0"/>
              <a:t>Deliver twice a week</a:t>
            </a:r>
          </a:p>
        </p:txBody>
      </p:sp>
      <p:sp>
        <p:nvSpPr>
          <p:cNvPr id="27654" name="Slide Number Placeholder 6"/>
          <p:cNvSpPr>
            <a:spLocks noGrp="1"/>
          </p:cNvSpPr>
          <p:nvPr>
            <p:ph type="sldNum" sz="quarter" idx="11"/>
          </p:nvPr>
        </p:nvSpPr>
        <p:spPr/>
        <p:txBody>
          <a:bodyPr/>
          <a:lstStyle/>
          <a:p>
            <a:pPr>
              <a:defRPr/>
            </a:pPr>
            <a:r>
              <a:rPr lang="en-US" smtClean="0"/>
              <a:t>1-</a:t>
            </a:r>
            <a:fld id="{2DED110E-D93C-4C14-BEFB-CA05F81089E2}" type="slidenum">
              <a:rPr lang="en-US" smtClean="0"/>
              <a:pPr>
                <a:defRPr/>
              </a:pPr>
              <a:t>46</a:t>
            </a:fld>
            <a:endParaRPr lang="en-US" smtClean="0"/>
          </a:p>
        </p:txBody>
      </p:sp>
      <p:sp>
        <p:nvSpPr>
          <p:cNvPr id="27655" name="Text Box 5"/>
          <p:cNvSpPr txBox="1">
            <a:spLocks noChangeArrowheads="1"/>
          </p:cNvSpPr>
          <p:nvPr/>
        </p:nvSpPr>
        <p:spPr bwMode="auto">
          <a:xfrm>
            <a:off x="228600" y="16002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Information gathered for the alternatives:</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447800" y="228600"/>
            <a:ext cx="7162800" cy="1066800"/>
          </a:xfrm>
        </p:spPr>
        <p:txBody>
          <a:bodyPr/>
          <a:lstStyle/>
          <a:p>
            <a:pPr eaLnBrk="1" hangingPunct="1"/>
            <a:r>
              <a:rPr lang="en-US" sz="4000" smtClean="0"/>
              <a:t>Case 1-2 Kiddiland &amp; the Super Gym</a:t>
            </a:r>
          </a:p>
        </p:txBody>
      </p:sp>
      <p:sp>
        <p:nvSpPr>
          <p:cNvPr id="49155" name="Rectangle 3"/>
          <p:cNvSpPr>
            <a:spLocks noGrp="1" noChangeArrowheads="1"/>
          </p:cNvSpPr>
          <p:nvPr>
            <p:ph sz="half" idx="1"/>
          </p:nvPr>
        </p:nvSpPr>
        <p:spPr>
          <a:xfrm>
            <a:off x="685800" y="2057400"/>
            <a:ext cx="8153400" cy="3886200"/>
          </a:xfrm>
        </p:spPr>
        <p:txBody>
          <a:bodyPr/>
          <a:lstStyle/>
          <a:p>
            <a:pPr marL="457200" indent="-457200" eaLnBrk="1" hangingPunct="1">
              <a:lnSpc>
                <a:spcPct val="90000"/>
              </a:lnSpc>
              <a:buFontTx/>
              <a:buAutoNum type="arabicPeriod" startAt="3"/>
            </a:pPr>
            <a:r>
              <a:rPr lang="en-US" sz="2400" smtClean="0"/>
              <a:t>Stock the Super Gym at the 2 Distribution Centers and have the delivery truck runs to the retail stores also make home deliveries</a:t>
            </a:r>
          </a:p>
          <a:p>
            <a:pPr marL="857250" lvl="1" indent="-457200" eaLnBrk="1" hangingPunct="1">
              <a:lnSpc>
                <a:spcPct val="90000"/>
              </a:lnSpc>
            </a:pPr>
            <a:r>
              <a:rPr lang="en-US" sz="2000" smtClean="0"/>
              <a:t>Carrier is a consolidator</a:t>
            </a:r>
          </a:p>
          <a:p>
            <a:pPr marL="857250" lvl="1" indent="-457200" eaLnBrk="1" hangingPunct="1">
              <a:lnSpc>
                <a:spcPct val="90000"/>
              </a:lnSpc>
            </a:pPr>
            <a:r>
              <a:rPr lang="en-US" sz="2000" smtClean="0"/>
              <a:t>Not feasible</a:t>
            </a:r>
          </a:p>
          <a:p>
            <a:pPr marL="457200" indent="-457200" eaLnBrk="1" hangingPunct="1">
              <a:lnSpc>
                <a:spcPct val="90000"/>
              </a:lnSpc>
              <a:buFontTx/>
              <a:buAutoNum type="arabicPeriod" startAt="3"/>
            </a:pPr>
            <a:r>
              <a:rPr lang="en-US" sz="2400" smtClean="0"/>
              <a:t>Charge for delivery if the customer cannot get the Super Gym home</a:t>
            </a:r>
          </a:p>
          <a:p>
            <a:pPr marL="857250" lvl="1" indent="-457200" eaLnBrk="1" hangingPunct="1">
              <a:lnSpc>
                <a:spcPct val="90000"/>
              </a:lnSpc>
            </a:pPr>
            <a:r>
              <a:rPr lang="en-US" sz="2000" smtClean="0"/>
              <a:t>$40</a:t>
            </a:r>
          </a:p>
          <a:p>
            <a:pPr marL="457200" indent="-457200" eaLnBrk="1" hangingPunct="1">
              <a:lnSpc>
                <a:spcPct val="90000"/>
              </a:lnSpc>
              <a:buFontTx/>
              <a:buAutoNum type="arabicPeriod" startAt="3"/>
            </a:pPr>
            <a:r>
              <a:rPr lang="en-US" sz="2400" smtClean="0"/>
              <a:t>Negotiate with the Super Gym Mfr to ship directly to the customer</a:t>
            </a:r>
          </a:p>
          <a:p>
            <a:pPr marL="857250" lvl="1" indent="-457200" eaLnBrk="1" hangingPunct="1">
              <a:lnSpc>
                <a:spcPct val="90000"/>
              </a:lnSpc>
            </a:pPr>
            <a:r>
              <a:rPr lang="en-US" sz="2000" smtClean="0"/>
              <a:t>Not feasible</a:t>
            </a:r>
          </a:p>
          <a:p>
            <a:pPr marL="457200" indent="-457200" eaLnBrk="1" hangingPunct="1">
              <a:lnSpc>
                <a:spcPct val="90000"/>
              </a:lnSpc>
              <a:buFontTx/>
              <a:buAutoNum type="arabicPeriod" startAt="3"/>
            </a:pPr>
            <a:endParaRPr lang="en-US" sz="2400" smtClean="0"/>
          </a:p>
        </p:txBody>
      </p:sp>
      <p:sp>
        <p:nvSpPr>
          <p:cNvPr id="27654" name="Slide Number Placeholder 6"/>
          <p:cNvSpPr>
            <a:spLocks noGrp="1"/>
          </p:cNvSpPr>
          <p:nvPr>
            <p:ph type="sldNum" sz="quarter" idx="11"/>
          </p:nvPr>
        </p:nvSpPr>
        <p:spPr/>
        <p:txBody>
          <a:bodyPr/>
          <a:lstStyle/>
          <a:p>
            <a:pPr>
              <a:defRPr/>
            </a:pPr>
            <a:r>
              <a:rPr lang="en-US" smtClean="0"/>
              <a:t>1-</a:t>
            </a:r>
            <a:fld id="{F190AFD4-DDCA-4480-9D22-94C860408F0A}" type="slidenum">
              <a:rPr lang="en-US" smtClean="0"/>
              <a:pPr>
                <a:defRPr/>
              </a:pPr>
              <a:t>47</a:t>
            </a:fld>
            <a:endParaRPr lang="en-US" smtClean="0"/>
          </a:p>
        </p:txBody>
      </p:sp>
      <p:sp>
        <p:nvSpPr>
          <p:cNvPr id="27655" name="Text Box 5"/>
          <p:cNvSpPr txBox="1">
            <a:spLocks noChangeArrowheads="1"/>
          </p:cNvSpPr>
          <p:nvPr/>
        </p:nvSpPr>
        <p:spPr bwMode="auto">
          <a:xfrm>
            <a:off x="228600" y="16002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Information gathered for the alternatives:</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DC493112-C7EE-4150-9FD7-43FFBAA74C11}" type="slidenum">
              <a:rPr lang="en-US" smtClean="0"/>
              <a:pPr>
                <a:defRPr/>
              </a:pPr>
              <a:t>48</a:t>
            </a:fld>
            <a:endParaRPr lang="en-US" smtClean="0"/>
          </a:p>
        </p:txBody>
      </p:sp>
      <p:sp>
        <p:nvSpPr>
          <p:cNvPr id="50179" name="Rectangle 3"/>
          <p:cNvSpPr>
            <a:spLocks noGrp="1" noChangeArrowheads="1"/>
          </p:cNvSpPr>
          <p:nvPr>
            <p:ph sz="half" idx="1"/>
          </p:nvPr>
        </p:nvSpPr>
        <p:spPr>
          <a:xfrm>
            <a:off x="609600" y="2057400"/>
            <a:ext cx="8153400" cy="4038600"/>
          </a:xfrm>
        </p:spPr>
        <p:txBody>
          <a:bodyPr/>
          <a:lstStyle/>
          <a:p>
            <a:pPr eaLnBrk="1" hangingPunct="1">
              <a:lnSpc>
                <a:spcPct val="90000"/>
              </a:lnSpc>
            </a:pPr>
            <a:r>
              <a:rPr lang="en-US" sz="2400" smtClean="0"/>
              <a:t>#1: List and discuss the advantages and disadvantages of purchasing a two-wheeled trailer for each store to use for delivering Super Gyms.</a:t>
            </a:r>
          </a:p>
          <a:p>
            <a:pPr eaLnBrk="1" hangingPunct="1">
              <a:lnSpc>
                <a:spcPct val="90000"/>
              </a:lnSpc>
            </a:pPr>
            <a:r>
              <a:rPr lang="en-US" sz="2400" smtClean="0"/>
              <a:t>#2: List and discuss the advantages and disadvantages of having local trucking companies deliver the Super Gym from the retail stores to the customers.</a:t>
            </a:r>
          </a:p>
          <a:p>
            <a:pPr eaLnBrk="1" hangingPunct="1">
              <a:lnSpc>
                <a:spcPct val="90000"/>
              </a:lnSpc>
            </a:pPr>
            <a:r>
              <a:rPr lang="en-US" sz="2400" smtClean="0"/>
              <a:t>#3: List and discuss the advantages and disadvantages of stocking Super Gyms at the distribution centers and then having the truck that make deliveries from the distribution center to the retail stores and also make deliveries of Super Gyms to individual customers.</a:t>
            </a:r>
          </a:p>
        </p:txBody>
      </p:sp>
      <p:sp>
        <p:nvSpPr>
          <p:cNvPr id="13" name="Text Box 5"/>
          <p:cNvSpPr txBox="1">
            <a:spLocks noChangeArrowheads="1"/>
          </p:cNvSpPr>
          <p:nvPr/>
        </p:nvSpPr>
        <p:spPr bwMode="auto">
          <a:xfrm>
            <a:off x="304800" y="16764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Discussions:</a:t>
            </a:r>
          </a:p>
        </p:txBody>
      </p:sp>
      <p:sp>
        <p:nvSpPr>
          <p:cNvPr id="7" name="Rectangle 2"/>
          <p:cNvSpPr txBox="1">
            <a:spLocks noChangeArrowheads="1"/>
          </p:cNvSpPr>
          <p:nvPr/>
        </p:nvSpPr>
        <p:spPr bwMode="auto">
          <a:xfrm>
            <a:off x="1447800" y="228600"/>
            <a:ext cx="7162800" cy="1066800"/>
          </a:xfrm>
          <a:prstGeom prst="rect">
            <a:avLst/>
          </a:prstGeom>
          <a:noFill/>
          <a:ln w="9525">
            <a:noFill/>
            <a:miter lim="800000"/>
            <a:headEnd/>
            <a:tailEnd/>
          </a:ln>
        </p:spPr>
        <p:txBody>
          <a:bodyPr anchor="ctr"/>
          <a:lstStyle/>
          <a:p>
            <a:pPr algn="ctr">
              <a:defRPr/>
            </a:pPr>
            <a:r>
              <a:rPr lang="en-US" sz="4000" kern="0" dirty="0">
                <a:solidFill>
                  <a:schemeClr val="bg1"/>
                </a:solidFill>
                <a:latin typeface="+mj-lt"/>
                <a:ea typeface="+mj-ea"/>
                <a:cs typeface="+mj-cs"/>
              </a:rPr>
              <a:t>Case 1-2 </a:t>
            </a:r>
            <a:r>
              <a:rPr lang="en-US" sz="4000" kern="0" dirty="0" err="1">
                <a:solidFill>
                  <a:schemeClr val="bg1"/>
                </a:solidFill>
                <a:latin typeface="+mj-lt"/>
                <a:ea typeface="+mj-ea"/>
                <a:cs typeface="+mj-cs"/>
              </a:rPr>
              <a:t>Kiddiland</a:t>
            </a:r>
            <a:r>
              <a:rPr lang="en-US" sz="4000" kern="0" dirty="0">
                <a:solidFill>
                  <a:schemeClr val="bg1"/>
                </a:solidFill>
                <a:latin typeface="+mj-lt"/>
                <a:ea typeface="+mj-ea"/>
                <a:cs typeface="+mj-cs"/>
              </a:rPr>
              <a:t> &amp; the Super Gym</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BFC25C0F-6B36-41B8-A576-FF0285A3B4F6}" type="slidenum">
              <a:rPr lang="en-US" smtClean="0"/>
              <a:pPr>
                <a:defRPr/>
              </a:pPr>
              <a:t>49</a:t>
            </a:fld>
            <a:endParaRPr lang="en-US" smtClean="0"/>
          </a:p>
        </p:txBody>
      </p:sp>
      <p:sp>
        <p:nvSpPr>
          <p:cNvPr id="51203" name="Rectangle 3"/>
          <p:cNvSpPr>
            <a:spLocks noGrp="1" noChangeArrowheads="1"/>
          </p:cNvSpPr>
          <p:nvPr>
            <p:ph sz="half" idx="1"/>
          </p:nvPr>
        </p:nvSpPr>
        <p:spPr>
          <a:xfrm>
            <a:off x="609600" y="2057400"/>
            <a:ext cx="8153400" cy="4038600"/>
          </a:xfrm>
        </p:spPr>
        <p:txBody>
          <a:bodyPr/>
          <a:lstStyle/>
          <a:p>
            <a:pPr eaLnBrk="1" hangingPunct="1">
              <a:lnSpc>
                <a:spcPct val="90000"/>
              </a:lnSpc>
            </a:pPr>
            <a:r>
              <a:rPr lang="en-US" sz="2400" smtClean="0"/>
              <a:t>#4: List and discuss the advantages and disadvantages of charging the customer for home delivery if they are unable to carry the Super Gym home.</a:t>
            </a:r>
          </a:p>
          <a:p>
            <a:pPr eaLnBrk="1" hangingPunct="1">
              <a:lnSpc>
                <a:spcPct val="90000"/>
              </a:lnSpc>
            </a:pPr>
            <a:r>
              <a:rPr lang="en-US" sz="2400" smtClean="0"/>
              <a:t>#5: Which alternative would you prefer? Why?</a:t>
            </a:r>
          </a:p>
          <a:p>
            <a:pPr eaLnBrk="1" hangingPunct="1">
              <a:lnSpc>
                <a:spcPct val="90000"/>
              </a:lnSpc>
            </a:pPr>
            <a:r>
              <a:rPr lang="en-US" sz="2400" smtClean="0"/>
              <a:t>#6: Draft a brief statement (catalog copy) to be inserted in the firm’s spring/summer brochure that clearly explains to the potential customers the policy that is recommended in question 5.</a:t>
            </a:r>
          </a:p>
          <a:p>
            <a:pPr eaLnBrk="1" hangingPunct="1">
              <a:lnSpc>
                <a:spcPct val="90000"/>
              </a:lnSpc>
            </a:pPr>
            <a:r>
              <a:rPr lang="en-US" sz="2400" smtClean="0"/>
              <a:t>#7: In the first meeting Toth asked about SUVs but there was no further mention of them. How would you follow up on his query?</a:t>
            </a:r>
          </a:p>
        </p:txBody>
      </p:sp>
      <p:sp>
        <p:nvSpPr>
          <p:cNvPr id="13" name="Text Box 5"/>
          <p:cNvSpPr txBox="1">
            <a:spLocks noChangeArrowheads="1"/>
          </p:cNvSpPr>
          <p:nvPr/>
        </p:nvSpPr>
        <p:spPr bwMode="auto">
          <a:xfrm>
            <a:off x="304800" y="1676400"/>
            <a:ext cx="8610600" cy="461963"/>
          </a:xfrm>
          <a:prstGeom prst="rect">
            <a:avLst/>
          </a:prstGeom>
          <a:noFill/>
          <a:ln w="9525" algn="ctr">
            <a:noFill/>
            <a:miter lim="800000"/>
            <a:headEnd/>
            <a:tailEnd/>
          </a:ln>
        </p:spPr>
        <p:txBody>
          <a:bodyPr>
            <a:spAutoFit/>
          </a:bodyPr>
          <a:lstStyle/>
          <a:p>
            <a:pPr>
              <a:spcBef>
                <a:spcPts val="0"/>
              </a:spcBef>
              <a:defRPr/>
            </a:pPr>
            <a:r>
              <a:rPr lang="en-US" b="1" dirty="0">
                <a:solidFill>
                  <a:schemeClr val="accent6"/>
                </a:solidFill>
                <a:latin typeface="Arial" charset="0"/>
                <a:cs typeface="Arial" charset="0"/>
              </a:rPr>
              <a:t>Discussions:</a:t>
            </a:r>
          </a:p>
        </p:txBody>
      </p:sp>
      <p:sp>
        <p:nvSpPr>
          <p:cNvPr id="7" name="Rectangle 2"/>
          <p:cNvSpPr txBox="1">
            <a:spLocks noChangeArrowheads="1"/>
          </p:cNvSpPr>
          <p:nvPr/>
        </p:nvSpPr>
        <p:spPr bwMode="auto">
          <a:xfrm>
            <a:off x="1447800" y="228600"/>
            <a:ext cx="7162800" cy="1066800"/>
          </a:xfrm>
          <a:prstGeom prst="rect">
            <a:avLst/>
          </a:prstGeom>
          <a:noFill/>
          <a:ln w="9525">
            <a:noFill/>
            <a:miter lim="800000"/>
            <a:headEnd/>
            <a:tailEnd/>
          </a:ln>
        </p:spPr>
        <p:txBody>
          <a:bodyPr anchor="ctr"/>
          <a:lstStyle/>
          <a:p>
            <a:pPr algn="ctr">
              <a:defRPr/>
            </a:pPr>
            <a:r>
              <a:rPr lang="en-US" sz="4000" kern="0" dirty="0">
                <a:solidFill>
                  <a:schemeClr val="bg1"/>
                </a:solidFill>
                <a:latin typeface="+mj-lt"/>
                <a:ea typeface="+mj-ea"/>
                <a:cs typeface="+mj-cs"/>
              </a:rPr>
              <a:t>Case 1-2 </a:t>
            </a:r>
            <a:r>
              <a:rPr lang="en-US" sz="4000" kern="0" dirty="0" err="1">
                <a:solidFill>
                  <a:schemeClr val="bg1"/>
                </a:solidFill>
                <a:latin typeface="+mj-lt"/>
                <a:ea typeface="+mj-ea"/>
                <a:cs typeface="+mj-cs"/>
              </a:rPr>
              <a:t>Kiddiland</a:t>
            </a:r>
            <a:r>
              <a:rPr lang="en-US" sz="4000" kern="0" dirty="0">
                <a:solidFill>
                  <a:schemeClr val="bg1"/>
                </a:solidFill>
                <a:latin typeface="+mj-lt"/>
                <a:ea typeface="+mj-ea"/>
                <a:cs typeface="+mj-cs"/>
              </a:rPr>
              <a:t> &amp; the Super Gym</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smtClean="0"/>
              <a:t>Economic Impacts of Logistics</a:t>
            </a:r>
          </a:p>
        </p:txBody>
      </p:sp>
      <p:sp>
        <p:nvSpPr>
          <p:cNvPr id="6147" name="Rectangle 3"/>
          <p:cNvSpPr>
            <a:spLocks noGrp="1" noChangeArrowheads="1"/>
          </p:cNvSpPr>
          <p:nvPr>
            <p:ph idx="1"/>
          </p:nvPr>
        </p:nvSpPr>
        <p:spPr/>
        <p:txBody>
          <a:bodyPr/>
          <a:lstStyle/>
          <a:p>
            <a:pPr eaLnBrk="1" hangingPunct="1"/>
            <a:r>
              <a:rPr lang="en-US" smtClean="0"/>
              <a:t>Macroeconomic Impacts</a:t>
            </a:r>
          </a:p>
        </p:txBody>
      </p:sp>
      <p:sp>
        <p:nvSpPr>
          <p:cNvPr id="7172" name="Footer Placeholder 4"/>
          <p:cNvSpPr>
            <a:spLocks noGrp="1"/>
          </p:cNvSpPr>
          <p:nvPr>
            <p:ph type="ftr" sz="quarter" idx="10"/>
          </p:nvPr>
        </p:nvSpPr>
        <p:spPr/>
        <p:txBody>
          <a:bodyPr/>
          <a:lstStyle/>
          <a:p>
            <a:pPr>
              <a:defRPr/>
            </a:pPr>
            <a:r>
              <a:rPr lang="en-US" smtClean="0"/>
              <a:t>© 2008 Prentice Hall</a:t>
            </a:r>
          </a:p>
        </p:txBody>
      </p:sp>
      <p:sp>
        <p:nvSpPr>
          <p:cNvPr id="7173" name="Slide Number Placeholder 5"/>
          <p:cNvSpPr>
            <a:spLocks noGrp="1"/>
          </p:cNvSpPr>
          <p:nvPr>
            <p:ph type="sldNum" sz="quarter" idx="11"/>
          </p:nvPr>
        </p:nvSpPr>
        <p:spPr/>
        <p:txBody>
          <a:bodyPr/>
          <a:lstStyle/>
          <a:p>
            <a:pPr>
              <a:defRPr/>
            </a:pPr>
            <a:r>
              <a:rPr lang="en-US" smtClean="0"/>
              <a:t>1-</a:t>
            </a:r>
            <a:fld id="{9837EA7C-5C0D-44EC-A1BF-A76573D4539F}" type="slidenum">
              <a:rPr lang="en-US" smtClean="0"/>
              <a:pPr>
                <a:defRPr/>
              </a:pPr>
              <a:t>5</a:t>
            </a:fld>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19200" y="228600"/>
            <a:ext cx="7467600" cy="1189038"/>
          </a:xfrm>
        </p:spPr>
        <p:txBody>
          <a:bodyPr/>
          <a:lstStyle/>
          <a:p>
            <a:pPr eaLnBrk="1" hangingPunct="1"/>
            <a:r>
              <a:rPr lang="en-US" sz="3000" smtClean="0"/>
              <a:t>Table 1-1:  The Cost of the Business Logistics System in Relation to GDP (US)</a:t>
            </a:r>
            <a:br>
              <a:rPr lang="en-US" sz="3000" smtClean="0"/>
            </a:br>
            <a:r>
              <a:rPr lang="en-US" sz="2400" smtClean="0"/>
              <a:t>(in $ Billion)</a:t>
            </a:r>
            <a:endParaRPr lang="en-US" sz="3000" smtClean="0"/>
          </a:p>
        </p:txBody>
      </p:sp>
      <p:graphicFrame>
        <p:nvGraphicFramePr>
          <p:cNvPr id="738307" name="Group 3"/>
          <p:cNvGraphicFramePr>
            <a:graphicFrameLocks noGrp="1"/>
          </p:cNvGraphicFramePr>
          <p:nvPr>
            <p:ph idx="1"/>
          </p:nvPr>
        </p:nvGraphicFramePr>
        <p:xfrm>
          <a:off x="304800" y="1600200"/>
          <a:ext cx="8305799" cy="4572000"/>
        </p:xfrm>
        <a:graphic>
          <a:graphicData uri="http://schemas.openxmlformats.org/drawingml/2006/table">
            <a:tbl>
              <a:tblPr/>
              <a:tblGrid>
                <a:gridCol w="762000"/>
                <a:gridCol w="1447800"/>
                <a:gridCol w="1447800"/>
                <a:gridCol w="1371600"/>
                <a:gridCol w="1600200"/>
                <a:gridCol w="1676399"/>
              </a:tblGrid>
              <a:tr h="825316">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1" u="none" strike="noStrike" cap="none" normalizeH="0" baseline="0" dirty="0" smtClean="0">
                          <a:ln>
                            <a:noFill/>
                          </a:ln>
                          <a:solidFill>
                            <a:schemeClr val="accent6"/>
                          </a:solidFill>
                          <a:effectLst/>
                          <a:latin typeface="+mn-lt"/>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1" u="none" strike="noStrike" cap="none" normalizeH="0" baseline="0" dirty="0" smtClean="0">
                          <a:ln>
                            <a:noFill/>
                          </a:ln>
                          <a:solidFill>
                            <a:schemeClr val="accent6"/>
                          </a:solidFill>
                          <a:effectLst/>
                          <a:latin typeface="+mn-lt"/>
                        </a:rPr>
                        <a:t>Inventory Carrying Costs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1" u="none" strike="noStrike" cap="none" normalizeH="0" baseline="0" dirty="0" smtClean="0">
                          <a:ln>
                            <a:noFill/>
                          </a:ln>
                          <a:solidFill>
                            <a:schemeClr val="accent6"/>
                          </a:solidFill>
                          <a:effectLst/>
                          <a:latin typeface="+mn-lt"/>
                        </a:rPr>
                        <a:t>Transp. Costs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1" u="none" strike="noStrike" cap="none" normalizeH="0" baseline="0" dirty="0" smtClean="0">
                          <a:ln>
                            <a:noFill/>
                          </a:ln>
                          <a:solidFill>
                            <a:schemeClr val="accent6"/>
                          </a:solidFill>
                          <a:effectLst/>
                          <a:latin typeface="+mn-lt"/>
                        </a:rPr>
                        <a:t>Adm. Costs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1" u="none" strike="noStrike" cap="none" normalizeH="0" baseline="0" smtClean="0">
                          <a:ln>
                            <a:noFill/>
                          </a:ln>
                          <a:solidFill>
                            <a:schemeClr val="accent6"/>
                          </a:solidFill>
                          <a:effectLst/>
                          <a:latin typeface="+mn-lt"/>
                        </a:rPr>
                        <a:t>Total U.S. Logistics 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1" u="none" strike="noStrike" cap="none" normalizeH="0" baseline="0" dirty="0" smtClean="0">
                          <a:ln>
                            <a:noFill/>
                          </a:ln>
                          <a:solidFill>
                            <a:schemeClr val="accent6"/>
                          </a:solidFill>
                          <a:effectLst/>
                          <a:latin typeface="+mn-lt"/>
                        </a:rPr>
                        <a:t>Logistics As a % of GDP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196">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0" u="none" strike="noStrike" cap="none" normalizeH="0" baseline="0" dirty="0" smtClean="0">
                          <a:ln>
                            <a:noFill/>
                          </a:ln>
                          <a:solidFill>
                            <a:schemeClr val="accent6"/>
                          </a:solidFill>
                          <a:effectLst/>
                          <a:latin typeface="+mn-lt"/>
                        </a:rPr>
                        <a:t>1960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836">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0" u="none" strike="noStrike" cap="none" normalizeH="0" baseline="0" dirty="0" smtClean="0">
                          <a:ln>
                            <a:noFill/>
                          </a:ln>
                          <a:solidFill>
                            <a:schemeClr val="accent6"/>
                          </a:solidFill>
                          <a:effectLst/>
                          <a:latin typeface="+mn-lt"/>
                        </a:rPr>
                        <a:t>1965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836">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0" u="none" strike="noStrike" cap="none" normalizeH="0" baseline="0" dirty="0" smtClean="0">
                          <a:ln>
                            <a:noFill/>
                          </a:ln>
                          <a:solidFill>
                            <a:schemeClr val="accent6"/>
                          </a:solidFill>
                          <a:effectLst/>
                          <a:latin typeface="+mn-lt"/>
                        </a:rPr>
                        <a:t>1970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836">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0" u="none" strike="noStrike" cap="none" normalizeH="0" baseline="0" dirty="0" smtClean="0">
                          <a:ln>
                            <a:noFill/>
                          </a:ln>
                          <a:solidFill>
                            <a:schemeClr val="accent6"/>
                          </a:solidFill>
                          <a:effectLst/>
                          <a:latin typeface="+mn-lt"/>
                        </a:rPr>
                        <a:t>1975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222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836">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0" u="none" strike="noStrike" cap="none" normalizeH="0" baseline="0" dirty="0" smtClean="0">
                          <a:ln>
                            <a:noFill/>
                          </a:ln>
                          <a:solidFill>
                            <a:schemeClr val="accent6"/>
                          </a:solidFill>
                          <a:effectLst/>
                          <a:latin typeface="+mn-lt"/>
                        </a:rPr>
                        <a:t>1980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220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214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451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16.1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836">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0" u="none" strike="noStrike" cap="none" normalizeH="0" baseline="0" smtClean="0">
                          <a:ln>
                            <a:noFill/>
                          </a:ln>
                          <a:solidFill>
                            <a:schemeClr val="accent6"/>
                          </a:solidFill>
                          <a:effectLst/>
                          <a:latin typeface="+mn-lt"/>
                        </a:rPr>
                        <a:t>1985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227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274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521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836">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0" u="none" strike="noStrike" cap="none" normalizeH="0" baseline="0" smtClean="0">
                          <a:ln>
                            <a:noFill/>
                          </a:ln>
                          <a:solidFill>
                            <a:schemeClr val="accent6"/>
                          </a:solidFill>
                          <a:effectLst/>
                          <a:latin typeface="+mn-lt"/>
                        </a:rPr>
                        <a:t>1990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283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351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659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836">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0" u="none" strike="noStrike" cap="none" normalizeH="0" baseline="0" smtClean="0">
                          <a:ln>
                            <a:noFill/>
                          </a:ln>
                          <a:solidFill>
                            <a:schemeClr val="accent6"/>
                          </a:solidFill>
                          <a:effectLst/>
                          <a:latin typeface="+mn-lt"/>
                        </a:rPr>
                        <a:t>1995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302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441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773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smtClean="0">
                          <a:ln>
                            <a:noFill/>
                          </a:ln>
                          <a:solidFill>
                            <a:schemeClr val="accent6"/>
                          </a:solidFill>
                          <a:effectLst/>
                          <a:latin typeface="+mn-lt"/>
                        </a:rPr>
                        <a:t>10.4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836">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0" u="none" strike="noStrike" cap="none" normalizeH="0" baseline="0" dirty="0" smtClean="0">
                          <a:ln>
                            <a:noFill/>
                          </a:ln>
                          <a:solidFill>
                            <a:schemeClr val="accent6"/>
                          </a:solidFill>
                          <a:effectLst/>
                          <a:latin typeface="+mn-lt"/>
                        </a:rPr>
                        <a:t>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377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590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1,006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836">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1" i="0" u="none" strike="noStrike" cap="none" normalizeH="0" baseline="0" dirty="0" smtClean="0">
                          <a:ln>
                            <a:noFill/>
                          </a:ln>
                          <a:solidFill>
                            <a:schemeClr val="accent6"/>
                          </a:solidFill>
                          <a:effectLst/>
                          <a:latin typeface="+mn-lt"/>
                        </a:rPr>
                        <a:t>2005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393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744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1,183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800" b="0" i="0" u="none" strike="noStrike" cap="none" normalizeH="0" baseline="0" dirty="0" smtClean="0">
                          <a:ln>
                            <a:noFill/>
                          </a:ln>
                          <a:solidFill>
                            <a:schemeClr val="accent6"/>
                          </a:solidFill>
                          <a:effectLst/>
                          <a:latin typeface="+mn-lt"/>
                        </a:rPr>
                        <a:t>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75" name="Slide Number Placeholder 5"/>
          <p:cNvSpPr>
            <a:spLocks noGrp="1"/>
          </p:cNvSpPr>
          <p:nvPr>
            <p:ph type="sldNum" sz="quarter" idx="11"/>
          </p:nvPr>
        </p:nvSpPr>
        <p:spPr/>
        <p:txBody>
          <a:bodyPr/>
          <a:lstStyle/>
          <a:p>
            <a:pPr>
              <a:defRPr/>
            </a:pPr>
            <a:r>
              <a:rPr lang="en-US" smtClean="0"/>
              <a:t>1-</a:t>
            </a:r>
            <a:fld id="{49788ECD-26AF-4F95-81FF-33CC2175D161}" type="slidenum">
              <a:rPr lang="en-US" smtClean="0"/>
              <a:pPr>
                <a:defRPr/>
              </a:pPr>
              <a:t>6</a:t>
            </a:fld>
            <a:endParaRPr lang="en-US" smtClean="0"/>
          </a:p>
        </p:txBody>
      </p:sp>
      <p:sp>
        <p:nvSpPr>
          <p:cNvPr id="7258" name="Text Box 82"/>
          <p:cNvSpPr txBox="1">
            <a:spLocks noChangeArrowheads="1"/>
          </p:cNvSpPr>
          <p:nvPr/>
        </p:nvSpPr>
        <p:spPr bwMode="auto">
          <a:xfrm>
            <a:off x="228600" y="6400800"/>
            <a:ext cx="6400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000" i="1">
                <a:solidFill>
                  <a:schemeClr val="bg1"/>
                </a:solidFill>
                <a:latin typeface="Arial" pitchFamily="34" charset="0"/>
              </a:rPr>
              <a:t>Source:  </a:t>
            </a:r>
            <a:r>
              <a:rPr lang="en-US" sz="1000">
                <a:solidFill>
                  <a:schemeClr val="bg1"/>
                </a:solidFill>
                <a:latin typeface="Arial" pitchFamily="34" charset="0"/>
              </a:rPr>
              <a:t>R. Wilson and R. Delaney, Twelfth Annual </a:t>
            </a:r>
            <a:r>
              <a:rPr lang="en-US" sz="1000" i="1">
                <a:solidFill>
                  <a:schemeClr val="bg1"/>
                </a:solidFill>
                <a:latin typeface="Arial" pitchFamily="34" charset="0"/>
              </a:rPr>
              <a:t>State of Logistics Report, </a:t>
            </a:r>
            <a:r>
              <a:rPr lang="en-US" sz="1000">
                <a:solidFill>
                  <a:schemeClr val="bg1"/>
                </a:solidFill>
                <a:latin typeface="Arial" pitchFamily="34" charset="0"/>
              </a:rPr>
              <a:t>2001</a:t>
            </a:r>
            <a:endParaRPr lang="en-US" sz="1000" i="1">
              <a:solidFill>
                <a:schemeClr val="bg1"/>
              </a:solidFill>
              <a:latin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19200" y="228600"/>
            <a:ext cx="7467600" cy="1189038"/>
          </a:xfrm>
        </p:spPr>
        <p:txBody>
          <a:bodyPr/>
          <a:lstStyle/>
          <a:p>
            <a:pPr eaLnBrk="1" hangingPunct="1"/>
            <a:r>
              <a:rPr lang="en-US" sz="3000" smtClean="0"/>
              <a:t>The Cost of the Business Logistics System in Relation to </a:t>
            </a:r>
            <a:br>
              <a:rPr lang="en-US" sz="3000" smtClean="0"/>
            </a:br>
            <a:r>
              <a:rPr lang="en-US" sz="3000" smtClean="0"/>
              <a:t>a Country’s GDP (2009)</a:t>
            </a:r>
          </a:p>
        </p:txBody>
      </p:sp>
      <p:graphicFrame>
        <p:nvGraphicFramePr>
          <p:cNvPr id="738307" name="Group 3"/>
          <p:cNvGraphicFramePr>
            <a:graphicFrameLocks noGrp="1"/>
          </p:cNvGraphicFramePr>
          <p:nvPr>
            <p:ph idx="1"/>
          </p:nvPr>
        </p:nvGraphicFramePr>
        <p:xfrm>
          <a:off x="457200" y="1752600"/>
          <a:ext cx="8305800" cy="4114800"/>
        </p:xfrm>
        <a:graphic>
          <a:graphicData uri="http://schemas.openxmlformats.org/drawingml/2006/table">
            <a:tbl>
              <a:tblPr/>
              <a:tblGrid>
                <a:gridCol w="4358490"/>
                <a:gridCol w="3947310"/>
              </a:tblGrid>
              <a:tr h="423333">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1" i="1" u="none" strike="noStrike" cap="none" normalizeH="0" baseline="0" dirty="0" smtClean="0">
                          <a:ln>
                            <a:noFill/>
                          </a:ln>
                          <a:solidFill>
                            <a:schemeClr val="accent6"/>
                          </a:solidFill>
                          <a:effectLst/>
                          <a:latin typeface="+mn-lt"/>
                        </a:rPr>
                        <a:t>Country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1" i="1" u="none" strike="noStrike" cap="none" normalizeH="0" baseline="0" dirty="0" smtClean="0">
                          <a:ln>
                            <a:noFill/>
                          </a:ln>
                          <a:solidFill>
                            <a:schemeClr val="accent6"/>
                          </a:solidFill>
                          <a:effectLst/>
                          <a:latin typeface="+mn-lt"/>
                        </a:rPr>
                        <a:t>Logistics As a % of GDP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333">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9.4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333">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Brazil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12.6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333">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India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333">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S. Africa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15.9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333">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Thailand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19.0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333">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Finland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19.8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333">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People’s Republic of China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21.6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333">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Vietnam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22.5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75" name="Slide Number Placeholder 5"/>
          <p:cNvSpPr>
            <a:spLocks noGrp="1"/>
          </p:cNvSpPr>
          <p:nvPr>
            <p:ph type="sldNum" sz="quarter" idx="11"/>
          </p:nvPr>
        </p:nvSpPr>
        <p:spPr/>
        <p:txBody>
          <a:bodyPr/>
          <a:lstStyle/>
          <a:p>
            <a:pPr>
              <a:defRPr/>
            </a:pPr>
            <a:r>
              <a:rPr lang="en-US" smtClean="0"/>
              <a:t>1-</a:t>
            </a:r>
            <a:fld id="{D0094A33-D10A-493A-8FF4-A2EFD91065BC}" type="slidenum">
              <a:rPr lang="en-US" smtClean="0"/>
              <a:pPr>
                <a:defRPr/>
              </a:pPr>
              <a:t>7</a:t>
            </a:fld>
            <a:endParaRPr lang="en-US" smtClean="0"/>
          </a:p>
        </p:txBody>
      </p:sp>
      <p:sp>
        <p:nvSpPr>
          <p:cNvPr id="8228" name="Text Box 82"/>
          <p:cNvSpPr txBox="1">
            <a:spLocks noChangeArrowheads="1"/>
          </p:cNvSpPr>
          <p:nvPr/>
        </p:nvSpPr>
        <p:spPr bwMode="auto">
          <a:xfrm>
            <a:off x="228600" y="6400800"/>
            <a:ext cx="6400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000" i="1">
                <a:solidFill>
                  <a:schemeClr val="bg1"/>
                </a:solidFill>
                <a:latin typeface="Arial" pitchFamily="34" charset="0"/>
              </a:rPr>
              <a:t>Source:  </a:t>
            </a:r>
            <a:r>
              <a:rPr lang="en-US" sz="1000">
                <a:solidFill>
                  <a:schemeClr val="bg1"/>
                </a:solidFill>
                <a:latin typeface="Arial" pitchFamily="34" charset="0"/>
              </a:rPr>
              <a:t>The Cost of the Business Logistics System in Relation to a Country’s Gross Domestic Product (GDP)</a:t>
            </a:r>
            <a:endParaRPr lang="en-US" sz="1000" i="1">
              <a:solidFill>
                <a:schemeClr val="bg1"/>
              </a:solidFill>
              <a:latin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smtClean="0"/>
              <a:t>Importance of Logistics</a:t>
            </a:r>
          </a:p>
        </p:txBody>
      </p:sp>
      <p:sp>
        <p:nvSpPr>
          <p:cNvPr id="9219" name="Rectangle 3"/>
          <p:cNvSpPr>
            <a:spLocks noGrp="1" noChangeArrowheads="1"/>
          </p:cNvSpPr>
          <p:nvPr>
            <p:ph idx="1"/>
          </p:nvPr>
        </p:nvSpPr>
        <p:spPr>
          <a:xfrm>
            <a:off x="228600" y="1524000"/>
            <a:ext cx="8610600" cy="4525963"/>
          </a:xfrm>
        </p:spPr>
        <p:txBody>
          <a:bodyPr/>
          <a:lstStyle/>
          <a:p>
            <a:pPr eaLnBrk="1" hangingPunct="1">
              <a:spcBef>
                <a:spcPct val="0"/>
              </a:spcBef>
            </a:pPr>
            <a:r>
              <a:rPr lang="en-US" sz="2800" smtClean="0"/>
              <a:t>Size of Market – It Is Big</a:t>
            </a:r>
          </a:p>
          <a:p>
            <a:pPr eaLnBrk="1" hangingPunct="1">
              <a:spcBef>
                <a:spcPct val="0"/>
              </a:spcBef>
            </a:pPr>
            <a:r>
              <a:rPr lang="en-US" sz="2800" smtClean="0"/>
              <a:t>Strategic Advantage – It Can Drive Strategy</a:t>
            </a:r>
          </a:p>
          <a:p>
            <a:pPr lvl="1" eaLnBrk="1" hangingPunct="1">
              <a:spcBef>
                <a:spcPct val="0"/>
              </a:spcBef>
            </a:pPr>
            <a:r>
              <a:rPr lang="en-US" sz="2400" smtClean="0"/>
              <a:t>Manufacturing is becoming more efficient </a:t>
            </a:r>
          </a:p>
          <a:p>
            <a:pPr lvl="1" eaLnBrk="1" hangingPunct="1">
              <a:spcBef>
                <a:spcPct val="0"/>
              </a:spcBef>
            </a:pPr>
            <a:r>
              <a:rPr lang="en-US" sz="2400" smtClean="0"/>
              <a:t>SCM offers opportunity for differentiation (Dell) or cost reduction (Wal-Mart)</a:t>
            </a:r>
          </a:p>
          <a:p>
            <a:pPr lvl="1" eaLnBrk="1" hangingPunct="1">
              <a:spcBef>
                <a:spcPct val="0"/>
              </a:spcBef>
            </a:pPr>
            <a:r>
              <a:rPr lang="en-US" sz="2400" smtClean="0"/>
              <a:t>Increased use of logistics outsourcing –(3PLs, WH) </a:t>
            </a:r>
          </a:p>
          <a:p>
            <a:pPr eaLnBrk="1" hangingPunct="1">
              <a:spcBef>
                <a:spcPct val="0"/>
              </a:spcBef>
            </a:pPr>
            <a:r>
              <a:rPr lang="en-US" sz="2800" smtClean="0"/>
              <a:t>Globalization – It Covers The World</a:t>
            </a:r>
          </a:p>
          <a:p>
            <a:pPr lvl="1" eaLnBrk="1" hangingPunct="1">
              <a:spcBef>
                <a:spcPct val="0"/>
              </a:spcBef>
            </a:pPr>
            <a:r>
              <a:rPr lang="en-US" sz="2400" smtClean="0"/>
              <a:t>Requires greater coordination of production &amp; distribution</a:t>
            </a:r>
          </a:p>
          <a:p>
            <a:pPr lvl="1" eaLnBrk="1" hangingPunct="1">
              <a:spcBef>
                <a:spcPct val="0"/>
              </a:spcBef>
            </a:pPr>
            <a:r>
              <a:rPr lang="en-US" sz="2400" smtClean="0"/>
              <a:t>Increased risk of supply chain interruption</a:t>
            </a:r>
          </a:p>
          <a:p>
            <a:pPr lvl="1" eaLnBrk="1" hangingPunct="1">
              <a:spcBef>
                <a:spcPct val="0"/>
              </a:spcBef>
            </a:pPr>
            <a:r>
              <a:rPr lang="en-US" sz="2400" smtClean="0"/>
              <a:t>Increases need for robust and flexible supply chains</a:t>
            </a:r>
          </a:p>
        </p:txBody>
      </p:sp>
      <p:sp>
        <p:nvSpPr>
          <p:cNvPr id="7172" name="Footer Placeholder 4"/>
          <p:cNvSpPr>
            <a:spLocks noGrp="1"/>
          </p:cNvSpPr>
          <p:nvPr>
            <p:ph type="ftr" sz="quarter" idx="10"/>
          </p:nvPr>
        </p:nvSpPr>
        <p:spPr/>
        <p:txBody>
          <a:bodyPr/>
          <a:lstStyle/>
          <a:p>
            <a:pPr>
              <a:defRPr/>
            </a:pPr>
            <a:r>
              <a:rPr lang="en-US" smtClean="0"/>
              <a:t>© 2008 Prentice Hall</a:t>
            </a:r>
          </a:p>
        </p:txBody>
      </p:sp>
      <p:sp>
        <p:nvSpPr>
          <p:cNvPr id="7173" name="Slide Number Placeholder 5"/>
          <p:cNvSpPr>
            <a:spLocks noGrp="1"/>
          </p:cNvSpPr>
          <p:nvPr>
            <p:ph type="sldNum" sz="quarter" idx="11"/>
          </p:nvPr>
        </p:nvSpPr>
        <p:spPr/>
        <p:txBody>
          <a:bodyPr/>
          <a:lstStyle/>
          <a:p>
            <a:pPr>
              <a:defRPr/>
            </a:pPr>
            <a:r>
              <a:rPr lang="en-US" smtClean="0"/>
              <a:t>1-</a:t>
            </a:r>
            <a:fld id="{F10E5C29-9613-4910-87C1-9F8BD9F5575D}" type="slidenum">
              <a:rPr lang="en-US" smtClean="0"/>
              <a:pPr>
                <a:defRPr/>
              </a:pPr>
              <a:t>8</a:t>
            </a:fld>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447800" y="228600"/>
            <a:ext cx="7391400" cy="990600"/>
          </a:xfrm>
        </p:spPr>
        <p:txBody>
          <a:bodyPr/>
          <a:lstStyle/>
          <a:p>
            <a:pPr eaLnBrk="1" hangingPunct="1"/>
            <a:r>
              <a:rPr lang="en-US" sz="3300" smtClean="0"/>
              <a:t>Figure 1-2</a:t>
            </a:r>
            <a:r>
              <a:rPr lang="en-US" sz="3300" smtClean="0">
                <a:solidFill>
                  <a:schemeClr val="tx1"/>
                </a:solidFill>
              </a:rPr>
              <a:t>:</a:t>
            </a:r>
            <a:r>
              <a:rPr lang="en-US" sz="3300" smtClean="0">
                <a:solidFill>
                  <a:schemeClr val="accent2"/>
                </a:solidFill>
              </a:rPr>
              <a:t>  </a:t>
            </a:r>
            <a:br>
              <a:rPr lang="en-US" sz="3300" smtClean="0">
                <a:solidFill>
                  <a:schemeClr val="accent2"/>
                </a:solidFill>
              </a:rPr>
            </a:br>
            <a:r>
              <a:rPr lang="en-US" sz="3300" smtClean="0"/>
              <a:t>The Utilization of Logistics Service as a Major Selling Point</a:t>
            </a:r>
            <a:endParaRPr lang="en-US" sz="3300" smtClean="0">
              <a:solidFill>
                <a:schemeClr val="accent2"/>
              </a:solidFill>
            </a:endParaRPr>
          </a:p>
        </p:txBody>
      </p:sp>
      <p:pic>
        <p:nvPicPr>
          <p:cNvPr id="13315" name="Picture 3" descr="fig1-2"/>
          <p:cNvPicPr>
            <a:picLocks noGrp="1" noChangeAspect="1" noChangeArrowheads="1"/>
          </p:cNvPicPr>
          <p:nvPr>
            <p:ph idx="1"/>
          </p:nvPr>
        </p:nvPicPr>
        <p:blipFill>
          <a:blip r:embed="rId3" cstate="print">
            <a:duotone>
              <a:prstClr val="black"/>
              <a:schemeClr val="accent1">
                <a:tint val="45000"/>
                <a:satMod val="400000"/>
              </a:schemeClr>
            </a:duotone>
          </a:blip>
          <a:srcRect/>
          <a:stretch>
            <a:fillRect/>
          </a:stretch>
        </p:blipFill>
        <p:spPr>
          <a:xfrm>
            <a:off x="228600" y="1828800"/>
            <a:ext cx="2940050" cy="3810000"/>
          </a:xfrm>
        </p:spPr>
      </p:pic>
      <p:sp>
        <p:nvSpPr>
          <p:cNvPr id="13316" name="Footer Placeholder 4"/>
          <p:cNvSpPr>
            <a:spLocks noGrp="1"/>
          </p:cNvSpPr>
          <p:nvPr>
            <p:ph type="ftr" sz="quarter" idx="10"/>
          </p:nvPr>
        </p:nvSpPr>
        <p:spPr/>
        <p:txBody>
          <a:bodyPr/>
          <a:lstStyle/>
          <a:p>
            <a:pPr>
              <a:defRPr/>
            </a:pPr>
            <a:r>
              <a:rPr lang="en-US" smtClean="0"/>
              <a:t>© 2008 Prentice Hall</a:t>
            </a:r>
          </a:p>
        </p:txBody>
      </p:sp>
      <p:sp>
        <p:nvSpPr>
          <p:cNvPr id="13317" name="Slide Number Placeholder 5"/>
          <p:cNvSpPr>
            <a:spLocks noGrp="1"/>
          </p:cNvSpPr>
          <p:nvPr>
            <p:ph type="sldNum" sz="quarter" idx="11"/>
          </p:nvPr>
        </p:nvSpPr>
        <p:spPr/>
        <p:txBody>
          <a:bodyPr/>
          <a:lstStyle/>
          <a:p>
            <a:pPr>
              <a:defRPr/>
            </a:pPr>
            <a:r>
              <a:rPr lang="en-US" smtClean="0"/>
              <a:t>1-</a:t>
            </a:r>
            <a:fld id="{CE73E32E-34A2-4D4F-81B7-BDAAC2EE21AE}" type="slidenum">
              <a:rPr lang="en-US" smtClean="0"/>
              <a:pPr>
                <a:defRPr/>
              </a:pPr>
              <a:t>9</a:t>
            </a:fld>
            <a:endParaRPr lang="en-US" smtClean="0"/>
          </a:p>
        </p:txBody>
      </p:sp>
      <p:sp>
        <p:nvSpPr>
          <p:cNvPr id="6" name="TextBox 5"/>
          <p:cNvSpPr txBox="1"/>
          <p:nvPr/>
        </p:nvSpPr>
        <p:spPr>
          <a:xfrm>
            <a:off x="3200400" y="1828800"/>
            <a:ext cx="5715000" cy="954088"/>
          </a:xfrm>
          <a:prstGeom prst="rect">
            <a:avLst/>
          </a:prstGeom>
          <a:noFill/>
        </p:spPr>
        <p:txBody>
          <a:bodyPr>
            <a:spAutoFit/>
          </a:bodyPr>
          <a:lstStyle/>
          <a:p>
            <a:pPr algn="ctr" eaLnBrk="0" hangingPunct="0">
              <a:defRPr/>
            </a:pPr>
            <a:r>
              <a:rPr lang="en-US" sz="2800" dirty="0">
                <a:solidFill>
                  <a:srgbClr val="C00000"/>
                </a:solidFill>
                <a:latin typeface="+mj-lt"/>
                <a:cs typeface="Arial" charset="0"/>
              </a:rPr>
              <a:t>Salt Should Only be an Ingredient.</a:t>
            </a:r>
          </a:p>
          <a:p>
            <a:pPr algn="ctr" eaLnBrk="0" hangingPunct="0">
              <a:defRPr/>
            </a:pPr>
            <a:r>
              <a:rPr lang="en-US" sz="2800" dirty="0">
                <a:solidFill>
                  <a:srgbClr val="C00000"/>
                </a:solidFill>
                <a:latin typeface="+mj-lt"/>
                <a:cs typeface="Arial" charset="0"/>
              </a:rPr>
              <a:t>Not a Worry.</a:t>
            </a:r>
          </a:p>
        </p:txBody>
      </p:sp>
      <p:sp>
        <p:nvSpPr>
          <p:cNvPr id="7" name="TextBox 6"/>
          <p:cNvSpPr txBox="1"/>
          <p:nvPr/>
        </p:nvSpPr>
        <p:spPr>
          <a:xfrm>
            <a:off x="3505200" y="2819400"/>
            <a:ext cx="5334000" cy="3046413"/>
          </a:xfrm>
          <a:prstGeom prst="rect">
            <a:avLst/>
          </a:prstGeom>
          <a:noFill/>
        </p:spPr>
        <p:txBody>
          <a:bodyPr>
            <a:spAutoFit/>
          </a:bodyPr>
          <a:lstStyle/>
          <a:p>
            <a:pPr eaLnBrk="0" hangingPunct="0">
              <a:defRPr/>
            </a:pPr>
            <a:r>
              <a:rPr lang="en-US" dirty="0">
                <a:cs typeface="Arial" charset="0"/>
              </a:rPr>
              <a:t>	</a:t>
            </a:r>
            <a:r>
              <a:rPr lang="en-US" dirty="0">
                <a:solidFill>
                  <a:schemeClr val="accent6"/>
                </a:solidFill>
                <a:latin typeface="+mj-lt"/>
                <a:cs typeface="Arial" charset="0"/>
              </a:rPr>
              <a:t>Too much.  Too little.  Too late.  Those are common worries you can have about your  salt orders.</a:t>
            </a:r>
          </a:p>
          <a:p>
            <a:pPr eaLnBrk="0" hangingPunct="0">
              <a:defRPr/>
            </a:pPr>
            <a:r>
              <a:rPr lang="en-US" dirty="0">
                <a:solidFill>
                  <a:schemeClr val="accent6"/>
                </a:solidFill>
                <a:latin typeface="+mj-lt"/>
                <a:cs typeface="Arial" charset="0"/>
              </a:rPr>
              <a:t>	But with Cargill Salt, you can stop worrying.  A carefully coordinated transportation system insures the dependable delivery of salt.  Not headaches.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Eng PPT Template">
  <a:themeElements>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Eng PPT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lnDef>
  </a:objectDefaults>
  <a:extraClrSchemeLst>
    <a:extraClrScheme>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Eng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Eng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Eng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Eng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Eng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Eng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Eng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Eng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Eng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Eng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Eng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2495</TotalTime>
  <Words>2528</Words>
  <Application>Microsoft Office PowerPoint</Application>
  <PresentationFormat>On-screen Show (4:3)</PresentationFormat>
  <Paragraphs>511</Paragraphs>
  <Slides>49</Slides>
  <Notes>49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Times New Roman</vt:lpstr>
      <vt:lpstr>Arial</vt:lpstr>
      <vt:lpstr>Monotype Sorts</vt:lpstr>
      <vt:lpstr>COEng PPT Template</vt:lpstr>
      <vt:lpstr>CHAPTER 1  An Overview of Logistics</vt:lpstr>
      <vt:lpstr>Learning Objectives</vt:lpstr>
      <vt:lpstr>Logistics and the Supply Chain</vt:lpstr>
      <vt:lpstr>Logistics and the Supply Chain</vt:lpstr>
      <vt:lpstr>Economic Impacts of Logistics</vt:lpstr>
      <vt:lpstr>Table 1-1:  The Cost of the Business Logistics System in Relation to GDP (US) (in $ Billion)</vt:lpstr>
      <vt:lpstr>The Cost of the Business Logistics System in Relation to  a Country’s GDP (2009)</vt:lpstr>
      <vt:lpstr>Importance of Logistics</vt:lpstr>
      <vt:lpstr>Figure 1-2:   The Utilization of Logistics Service as a Major Selling Point</vt:lpstr>
      <vt:lpstr>Importance of Logistics</vt:lpstr>
      <vt:lpstr>Importance of Logistics</vt:lpstr>
      <vt:lpstr>Other Economic Impacts of Logistics</vt:lpstr>
      <vt:lpstr>Logistics:  What It Is?</vt:lpstr>
      <vt:lpstr>Logistics:  What It Is?</vt:lpstr>
      <vt:lpstr>Logistics:  Key Observations</vt:lpstr>
      <vt:lpstr>Traditional Logistics Functions</vt:lpstr>
      <vt:lpstr>Traditional Logistics Management</vt:lpstr>
      <vt:lpstr>Integrated Logistics Management</vt:lpstr>
      <vt:lpstr>Key Concepts </vt:lpstr>
      <vt:lpstr>The Systems and Total Cost Approaches to Logistics</vt:lpstr>
      <vt:lpstr>The Systems and Total Cost Approaches to Logistics</vt:lpstr>
      <vt:lpstr>Forward Logistics</vt:lpstr>
      <vt:lpstr>Reverse Logistics</vt:lpstr>
      <vt:lpstr>Figure 1-1:  Control Over the Flow of Inbound and Outbound Movements</vt:lpstr>
      <vt:lpstr>The Increased Importance of  Logistics</vt:lpstr>
      <vt:lpstr>Logistical Relationships within the Firm</vt:lpstr>
      <vt:lpstr>Logistical Relationships  within the Firm</vt:lpstr>
      <vt:lpstr>Figure 1-3:  Phantom Freight and Freight Absorption</vt:lpstr>
      <vt:lpstr>Figure 1-3:  Phantom Freight and Freight Absorption</vt:lpstr>
      <vt:lpstr>Logistical Relationships within the Firm</vt:lpstr>
      <vt:lpstr>Logistical Relationships  within the Firm</vt:lpstr>
      <vt:lpstr>Marketing Channels</vt:lpstr>
      <vt:lpstr>Marketing Channels</vt:lpstr>
      <vt:lpstr>Channel Intermediaries/ Facilitators</vt:lpstr>
      <vt:lpstr>Activities in the Logistical Channel</vt:lpstr>
      <vt:lpstr>Responsibilities of  Logistics Managers</vt:lpstr>
      <vt:lpstr>Logistics Careers</vt:lpstr>
      <vt:lpstr>Logistics Professionalism</vt:lpstr>
      <vt:lpstr>Case 1-1 Sudsy Soap, Inc.</vt:lpstr>
      <vt:lpstr>Case 1-1 Sudsy Soap, Inc.</vt:lpstr>
      <vt:lpstr>Case 1-1 Sudsy Soap, Inc.</vt:lpstr>
      <vt:lpstr>Case 1-1 Sudsy Soap, Inc.</vt:lpstr>
      <vt:lpstr>Case 1-1 Sudsy Soap, Inc.</vt:lpstr>
      <vt:lpstr>Case 1-2 Kiddiland &amp; the Super Gym</vt:lpstr>
      <vt:lpstr>Case 1-2 Kiddiland &amp; the Super Gym</vt:lpstr>
      <vt:lpstr>Case 1-2 Kiddiland &amp; the Super Gym</vt:lpstr>
      <vt:lpstr>Case 1-2 Kiddiland &amp; the Super Gym</vt:lpstr>
      <vt:lpstr>PowerPoint Presentation</vt:lpstr>
      <vt:lpstr>PowerPoint Presentation</vt:lpstr>
    </vt:vector>
  </TitlesOfParts>
  <Company>MIIS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Community</dc:title>
  <dc:creator>leah gowron</dc:creator>
  <cp:lastModifiedBy>leet</cp:lastModifiedBy>
  <cp:revision>174</cp:revision>
  <dcterms:created xsi:type="dcterms:W3CDTF">1998-03-27T19:34:46Z</dcterms:created>
  <dcterms:modified xsi:type="dcterms:W3CDTF">2011-08-31T20:21:40Z</dcterms:modified>
</cp:coreProperties>
</file>