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omments/comment1.xml" ContentType="application/vnd.openxmlformats-officedocument.presentationml.comments+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51"/>
  </p:notesMasterIdLst>
  <p:handoutMasterIdLst>
    <p:handoutMasterId r:id="rId52"/>
  </p:handoutMasterIdLst>
  <p:sldIdLst>
    <p:sldId id="274" r:id="rId2"/>
    <p:sldId id="275" r:id="rId3"/>
    <p:sldId id="277" r:id="rId4"/>
    <p:sldId id="278" r:id="rId5"/>
    <p:sldId id="279" r:id="rId6"/>
    <p:sldId id="280" r:id="rId7"/>
    <p:sldId id="320" r:id="rId8"/>
    <p:sldId id="300" r:id="rId9"/>
    <p:sldId id="330" r:id="rId10"/>
    <p:sldId id="322" r:id="rId11"/>
    <p:sldId id="325" r:id="rId12"/>
    <p:sldId id="321" r:id="rId13"/>
    <p:sldId id="304" r:id="rId14"/>
    <p:sldId id="323" r:id="rId15"/>
    <p:sldId id="324" r:id="rId16"/>
    <p:sldId id="326" r:id="rId17"/>
    <p:sldId id="327" r:id="rId18"/>
    <p:sldId id="328" r:id="rId19"/>
    <p:sldId id="329" r:id="rId20"/>
    <p:sldId id="283" r:id="rId21"/>
    <p:sldId id="331" r:id="rId22"/>
    <p:sldId id="307" r:id="rId23"/>
    <p:sldId id="306" r:id="rId24"/>
    <p:sldId id="284" r:id="rId25"/>
    <p:sldId id="282" r:id="rId26"/>
    <p:sldId id="287" r:id="rId27"/>
    <p:sldId id="288" r:id="rId28"/>
    <p:sldId id="302" r:id="rId29"/>
    <p:sldId id="303" r:id="rId30"/>
    <p:sldId id="290" r:id="rId31"/>
    <p:sldId id="308" r:id="rId32"/>
    <p:sldId id="291" r:id="rId33"/>
    <p:sldId id="292" r:id="rId34"/>
    <p:sldId id="293" r:id="rId35"/>
    <p:sldId id="299" r:id="rId36"/>
    <p:sldId id="295" r:id="rId37"/>
    <p:sldId id="296" r:id="rId38"/>
    <p:sldId id="297" r:id="rId39"/>
    <p:sldId id="309" r:id="rId40"/>
    <p:sldId id="310" r:id="rId41"/>
    <p:sldId id="311" r:id="rId42"/>
    <p:sldId id="312" r:id="rId43"/>
    <p:sldId id="313" r:id="rId44"/>
    <p:sldId id="314" r:id="rId45"/>
    <p:sldId id="315" r:id="rId46"/>
    <p:sldId id="316" r:id="rId47"/>
    <p:sldId id="317" r:id="rId48"/>
    <p:sldId id="318" r:id="rId49"/>
    <p:sldId id="319" r:id="rId5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pitchFamily="34" charset="0"/>
      </a:defRPr>
    </a:lvl5pPr>
    <a:lvl6pPr marL="2286000" algn="l" defTabSz="914400" rtl="0" eaLnBrk="1" latinLnBrk="0" hangingPunct="1">
      <a:defRPr sz="2400" kern="1200">
        <a:solidFill>
          <a:schemeClr val="tx1"/>
        </a:solidFill>
        <a:latin typeface="Times New Roman" pitchFamily="18" charset="0"/>
        <a:ea typeface="+mn-ea"/>
        <a:cs typeface="Arial" pitchFamily="34" charset="0"/>
      </a:defRPr>
    </a:lvl6pPr>
    <a:lvl7pPr marL="2743200" algn="l" defTabSz="914400" rtl="0" eaLnBrk="1" latinLnBrk="0" hangingPunct="1">
      <a:defRPr sz="2400" kern="1200">
        <a:solidFill>
          <a:schemeClr val="tx1"/>
        </a:solidFill>
        <a:latin typeface="Times New Roman" pitchFamily="18" charset="0"/>
        <a:ea typeface="+mn-ea"/>
        <a:cs typeface="Arial" pitchFamily="34" charset="0"/>
      </a:defRPr>
    </a:lvl7pPr>
    <a:lvl8pPr marL="3200400" algn="l" defTabSz="914400" rtl="0" eaLnBrk="1" latinLnBrk="0" hangingPunct="1">
      <a:defRPr sz="2400" kern="1200">
        <a:solidFill>
          <a:schemeClr val="tx1"/>
        </a:solidFill>
        <a:latin typeface="Times New Roman" pitchFamily="18" charset="0"/>
        <a:ea typeface="+mn-ea"/>
        <a:cs typeface="Arial" pitchFamily="34" charset="0"/>
      </a:defRPr>
    </a:lvl8pPr>
    <a:lvl9pPr marL="3657600" algn="l" defTabSz="914400" rtl="0" eaLnBrk="1" latinLnBrk="0" hangingPunct="1">
      <a:defRPr sz="24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eorge" initials="GWG"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6600"/>
    <a:srgbClr val="CCCC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279" autoAdjust="0"/>
    <p:restoredTop sz="94660"/>
  </p:normalViewPr>
  <p:slideViewPr>
    <p:cSldViewPr>
      <p:cViewPr varScale="1">
        <p:scale>
          <a:sx n="48" d="100"/>
          <a:sy n="48" d="100"/>
        </p:scale>
        <p:origin x="-96" y="-57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56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07-05-31T13:31:35.671" idx="5">
    <p:pos x="5520" y="180"/>
    <p:text>Duplicate.</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A3EE3B-EC2D-4FBD-8AD4-A19B6CF61598}" type="doc">
      <dgm:prSet loTypeId="urn:microsoft.com/office/officeart/2005/8/layout/venn3" loCatId="relationship" qsTypeId="urn:microsoft.com/office/officeart/2005/8/quickstyle/simple1" qsCatId="simple" csTypeId="urn:microsoft.com/office/officeart/2005/8/colors/accent1_2" csCatId="accent1" phldr="1"/>
      <dgm:spPr/>
    </dgm:pt>
    <dgm:pt modelId="{8AEFF380-D431-4209-AEFF-9FB963CF6724}">
      <dgm:prSet phldrT="[Text]"/>
      <dgm:spPr/>
      <dgm:t>
        <a:bodyPr/>
        <a:lstStyle/>
        <a:p>
          <a:r>
            <a:rPr lang="en-US" dirty="0" smtClean="0"/>
            <a:t>Purchasing</a:t>
          </a:r>
          <a:endParaRPr lang="en-US" dirty="0"/>
        </a:p>
      </dgm:t>
    </dgm:pt>
    <dgm:pt modelId="{106F4ACB-0B56-44D4-84C4-6BD3349FCCB2}" type="parTrans" cxnId="{A9D11C54-4F89-4415-A7EC-6E6D74CB7D7D}">
      <dgm:prSet/>
      <dgm:spPr/>
      <dgm:t>
        <a:bodyPr/>
        <a:lstStyle/>
        <a:p>
          <a:endParaRPr lang="en-US"/>
        </a:p>
      </dgm:t>
    </dgm:pt>
    <dgm:pt modelId="{E67C4FEB-9296-4C16-8FC8-06CAD8D4B484}" type="sibTrans" cxnId="{A9D11C54-4F89-4415-A7EC-6E6D74CB7D7D}">
      <dgm:prSet/>
      <dgm:spPr/>
      <dgm:t>
        <a:bodyPr/>
        <a:lstStyle/>
        <a:p>
          <a:endParaRPr lang="en-US"/>
        </a:p>
      </dgm:t>
    </dgm:pt>
    <dgm:pt modelId="{35FBED44-886B-4F6C-93D2-A778D492F6C4}">
      <dgm:prSet phldrT="[Text]"/>
      <dgm:spPr/>
      <dgm:t>
        <a:bodyPr/>
        <a:lstStyle/>
        <a:p>
          <a:r>
            <a:rPr lang="en-US" dirty="0" smtClean="0"/>
            <a:t>Raw Materials Inventory</a:t>
          </a:r>
          <a:endParaRPr lang="en-US" dirty="0"/>
        </a:p>
      </dgm:t>
    </dgm:pt>
    <dgm:pt modelId="{2FD47698-F664-4269-B589-DD0C24BE5428}" type="parTrans" cxnId="{25B42B1A-7061-421A-A443-0BEAD53D1D65}">
      <dgm:prSet/>
      <dgm:spPr/>
      <dgm:t>
        <a:bodyPr/>
        <a:lstStyle/>
        <a:p>
          <a:endParaRPr lang="en-US"/>
        </a:p>
      </dgm:t>
    </dgm:pt>
    <dgm:pt modelId="{2DE75A62-AE69-453F-9EBE-E875B39E5B4D}" type="sibTrans" cxnId="{25B42B1A-7061-421A-A443-0BEAD53D1D65}">
      <dgm:prSet/>
      <dgm:spPr/>
      <dgm:t>
        <a:bodyPr/>
        <a:lstStyle/>
        <a:p>
          <a:endParaRPr lang="en-US"/>
        </a:p>
      </dgm:t>
    </dgm:pt>
    <dgm:pt modelId="{93431F8B-DDAC-4C5C-910D-14E364C7693E}">
      <dgm:prSet phldrT="[Text]"/>
      <dgm:spPr/>
      <dgm:t>
        <a:bodyPr/>
        <a:lstStyle/>
        <a:p>
          <a:r>
            <a:rPr lang="en-US" dirty="0" smtClean="0"/>
            <a:t>Production</a:t>
          </a:r>
          <a:endParaRPr lang="en-US" dirty="0"/>
        </a:p>
      </dgm:t>
    </dgm:pt>
    <dgm:pt modelId="{15DF388B-D38C-4889-A891-6802DDB14AD5}" type="parTrans" cxnId="{3950C30D-20AB-4545-B119-5DD789488D8E}">
      <dgm:prSet/>
      <dgm:spPr/>
      <dgm:t>
        <a:bodyPr/>
        <a:lstStyle/>
        <a:p>
          <a:endParaRPr lang="en-US"/>
        </a:p>
      </dgm:t>
    </dgm:pt>
    <dgm:pt modelId="{555853EC-803D-4DBB-8186-96BED04A5D22}" type="sibTrans" cxnId="{3950C30D-20AB-4545-B119-5DD789488D8E}">
      <dgm:prSet/>
      <dgm:spPr/>
      <dgm:t>
        <a:bodyPr/>
        <a:lstStyle/>
        <a:p>
          <a:endParaRPr lang="en-US"/>
        </a:p>
      </dgm:t>
    </dgm:pt>
    <dgm:pt modelId="{A60CB4A5-7BB0-4F95-9E9A-FA8237CC288B}">
      <dgm:prSet/>
      <dgm:spPr/>
      <dgm:t>
        <a:bodyPr/>
        <a:lstStyle/>
        <a:p>
          <a:r>
            <a:rPr lang="en-US" dirty="0" smtClean="0"/>
            <a:t>Marketing</a:t>
          </a:r>
          <a:endParaRPr lang="en-US" dirty="0"/>
        </a:p>
      </dgm:t>
    </dgm:pt>
    <dgm:pt modelId="{80033BB4-DED4-4EEB-90FD-CEBFD2C06988}" type="parTrans" cxnId="{5F7F2A5F-1241-4227-A0B1-4C73D7126EB3}">
      <dgm:prSet/>
      <dgm:spPr/>
      <dgm:t>
        <a:bodyPr/>
        <a:lstStyle/>
        <a:p>
          <a:endParaRPr lang="en-US"/>
        </a:p>
      </dgm:t>
    </dgm:pt>
    <dgm:pt modelId="{8900BEEA-12B3-4567-89A3-7DE989D7238D}" type="sibTrans" cxnId="{5F7F2A5F-1241-4227-A0B1-4C73D7126EB3}">
      <dgm:prSet/>
      <dgm:spPr/>
      <dgm:t>
        <a:bodyPr/>
        <a:lstStyle/>
        <a:p>
          <a:endParaRPr lang="en-US"/>
        </a:p>
      </dgm:t>
    </dgm:pt>
    <dgm:pt modelId="{0637D2E1-20B8-48AF-96E7-2DBCEF187DBE}">
      <dgm:prSet phldrT="[Text]"/>
      <dgm:spPr/>
      <dgm:t>
        <a:bodyPr/>
        <a:lstStyle/>
        <a:p>
          <a:r>
            <a:rPr lang="en-US" dirty="0" smtClean="0"/>
            <a:t>Finished Goods Inventory</a:t>
          </a:r>
          <a:endParaRPr lang="en-US" dirty="0"/>
        </a:p>
      </dgm:t>
    </dgm:pt>
    <dgm:pt modelId="{867735B6-0B14-417C-8CF8-638A3E5109FE}" type="parTrans" cxnId="{992ECAA9-FE43-44DD-8807-EA03B05E2A33}">
      <dgm:prSet/>
      <dgm:spPr/>
      <dgm:t>
        <a:bodyPr/>
        <a:lstStyle/>
        <a:p>
          <a:endParaRPr lang="en-US"/>
        </a:p>
      </dgm:t>
    </dgm:pt>
    <dgm:pt modelId="{0420DCE9-5832-4F72-A463-15FB8A5906EE}" type="sibTrans" cxnId="{992ECAA9-FE43-44DD-8807-EA03B05E2A33}">
      <dgm:prSet/>
      <dgm:spPr/>
      <dgm:t>
        <a:bodyPr/>
        <a:lstStyle/>
        <a:p>
          <a:endParaRPr lang="en-US"/>
        </a:p>
      </dgm:t>
    </dgm:pt>
    <dgm:pt modelId="{104B2E35-65C2-49D6-B919-E79B9B3E0F85}" type="pres">
      <dgm:prSet presAssocID="{EEA3EE3B-EC2D-4FBD-8AD4-A19B6CF61598}" presName="Name0" presStyleCnt="0">
        <dgm:presLayoutVars>
          <dgm:dir/>
          <dgm:resizeHandles val="exact"/>
        </dgm:presLayoutVars>
      </dgm:prSet>
      <dgm:spPr/>
    </dgm:pt>
    <dgm:pt modelId="{579E0F3D-8A7A-4DA6-A3BA-792DBE43B626}" type="pres">
      <dgm:prSet presAssocID="{8AEFF380-D431-4209-AEFF-9FB963CF6724}" presName="Name5" presStyleLbl="vennNode1" presStyleIdx="0" presStyleCnt="5" custLinFactNeighborX="78513" custLinFactNeighborY="-3388">
        <dgm:presLayoutVars>
          <dgm:bulletEnabled val="1"/>
        </dgm:presLayoutVars>
      </dgm:prSet>
      <dgm:spPr/>
      <dgm:t>
        <a:bodyPr/>
        <a:lstStyle/>
        <a:p>
          <a:endParaRPr lang="en-US"/>
        </a:p>
      </dgm:t>
    </dgm:pt>
    <dgm:pt modelId="{D839EE6D-2BA3-429F-BE66-DCD5CE2A36E9}" type="pres">
      <dgm:prSet presAssocID="{E67C4FEB-9296-4C16-8FC8-06CAD8D4B484}" presName="space" presStyleCnt="0"/>
      <dgm:spPr/>
    </dgm:pt>
    <dgm:pt modelId="{25D72340-B37D-4B22-BC26-695655FF198E}" type="pres">
      <dgm:prSet presAssocID="{35FBED44-886B-4F6C-93D2-A778D492F6C4}" presName="Name5" presStyleLbl="vennNode1" presStyleIdx="1" presStyleCnt="5" custLinFactNeighborX="-6410" custLinFactNeighborY="49125">
        <dgm:presLayoutVars>
          <dgm:bulletEnabled val="1"/>
        </dgm:presLayoutVars>
      </dgm:prSet>
      <dgm:spPr/>
      <dgm:t>
        <a:bodyPr/>
        <a:lstStyle/>
        <a:p>
          <a:endParaRPr lang="en-US"/>
        </a:p>
      </dgm:t>
    </dgm:pt>
    <dgm:pt modelId="{A8002563-F58A-4B08-9792-4DD366F9AD35}" type="pres">
      <dgm:prSet presAssocID="{2DE75A62-AE69-453F-9EBE-E875B39E5B4D}" presName="space" presStyleCnt="0"/>
      <dgm:spPr/>
    </dgm:pt>
    <dgm:pt modelId="{9C54EC82-E4B4-410D-80A3-71DA6F359BA7}" type="pres">
      <dgm:prSet presAssocID="{0637D2E1-20B8-48AF-96E7-2DBCEF187DBE}" presName="Name5" presStyleLbl="vennNode1" presStyleIdx="2" presStyleCnt="5" custLinFactX="24749" custLinFactNeighborX="100000" custLinFactNeighborY="49125">
        <dgm:presLayoutVars>
          <dgm:bulletEnabled val="1"/>
        </dgm:presLayoutVars>
      </dgm:prSet>
      <dgm:spPr/>
      <dgm:t>
        <a:bodyPr/>
        <a:lstStyle/>
        <a:p>
          <a:endParaRPr lang="en-US"/>
        </a:p>
      </dgm:t>
    </dgm:pt>
    <dgm:pt modelId="{AC686CE2-782C-4A60-B1C2-2BE5BA2328B6}" type="pres">
      <dgm:prSet presAssocID="{0420DCE9-5832-4F72-A463-15FB8A5906EE}" presName="space" presStyleCnt="0"/>
      <dgm:spPr/>
    </dgm:pt>
    <dgm:pt modelId="{36440EA9-A3BE-49FB-B46B-2FFCF7795099}" type="pres">
      <dgm:prSet presAssocID="{93431F8B-DDAC-4C5C-910D-14E364C7693E}" presName="Name5" presStyleLbl="vennNode1" presStyleIdx="3" presStyleCnt="5" custLinFactX="-78267" custLinFactNeighborX="-100000" custLinFactNeighborY="-3388">
        <dgm:presLayoutVars>
          <dgm:bulletEnabled val="1"/>
        </dgm:presLayoutVars>
      </dgm:prSet>
      <dgm:spPr/>
      <dgm:t>
        <a:bodyPr/>
        <a:lstStyle/>
        <a:p>
          <a:endParaRPr lang="en-US"/>
        </a:p>
      </dgm:t>
    </dgm:pt>
    <dgm:pt modelId="{C66883AE-DD30-46D3-B125-D2025FF7E967}" type="pres">
      <dgm:prSet presAssocID="{555853EC-803D-4DBB-8186-96BED04A5D22}" presName="space" presStyleCnt="0"/>
      <dgm:spPr/>
    </dgm:pt>
    <dgm:pt modelId="{B68FA7C7-C8A2-4C5A-833E-9E6842D93B9A}" type="pres">
      <dgm:prSet presAssocID="{A60CB4A5-7BB0-4F95-9E9A-FA8237CC288B}" presName="Name5" presStyleLbl="vennNode1" presStyleIdx="4" presStyleCnt="5" custLinFactX="-37487" custLinFactNeighborX="-100000" custLinFactNeighborY="-3388">
        <dgm:presLayoutVars>
          <dgm:bulletEnabled val="1"/>
        </dgm:presLayoutVars>
      </dgm:prSet>
      <dgm:spPr/>
      <dgm:t>
        <a:bodyPr/>
        <a:lstStyle/>
        <a:p>
          <a:endParaRPr lang="en-US"/>
        </a:p>
      </dgm:t>
    </dgm:pt>
  </dgm:ptLst>
  <dgm:cxnLst>
    <dgm:cxn modelId="{3950C30D-20AB-4545-B119-5DD789488D8E}" srcId="{EEA3EE3B-EC2D-4FBD-8AD4-A19B6CF61598}" destId="{93431F8B-DDAC-4C5C-910D-14E364C7693E}" srcOrd="3" destOrd="0" parTransId="{15DF388B-D38C-4889-A891-6802DDB14AD5}" sibTransId="{555853EC-803D-4DBB-8186-96BED04A5D22}"/>
    <dgm:cxn modelId="{83A4B521-9169-404B-A88B-68F87B0A17EC}" type="presOf" srcId="{35FBED44-886B-4F6C-93D2-A778D492F6C4}" destId="{25D72340-B37D-4B22-BC26-695655FF198E}" srcOrd="0" destOrd="0" presId="urn:microsoft.com/office/officeart/2005/8/layout/venn3"/>
    <dgm:cxn modelId="{C515E1BD-2E51-4D95-89FB-79D0200A8742}" type="presOf" srcId="{0637D2E1-20B8-48AF-96E7-2DBCEF187DBE}" destId="{9C54EC82-E4B4-410D-80A3-71DA6F359BA7}" srcOrd="0" destOrd="0" presId="urn:microsoft.com/office/officeart/2005/8/layout/venn3"/>
    <dgm:cxn modelId="{992ECAA9-FE43-44DD-8807-EA03B05E2A33}" srcId="{EEA3EE3B-EC2D-4FBD-8AD4-A19B6CF61598}" destId="{0637D2E1-20B8-48AF-96E7-2DBCEF187DBE}" srcOrd="2" destOrd="0" parTransId="{867735B6-0B14-417C-8CF8-638A3E5109FE}" sibTransId="{0420DCE9-5832-4F72-A463-15FB8A5906EE}"/>
    <dgm:cxn modelId="{5F7F2A5F-1241-4227-A0B1-4C73D7126EB3}" srcId="{EEA3EE3B-EC2D-4FBD-8AD4-A19B6CF61598}" destId="{A60CB4A5-7BB0-4F95-9E9A-FA8237CC288B}" srcOrd="4" destOrd="0" parTransId="{80033BB4-DED4-4EEB-90FD-CEBFD2C06988}" sibTransId="{8900BEEA-12B3-4567-89A3-7DE989D7238D}"/>
    <dgm:cxn modelId="{25B42B1A-7061-421A-A443-0BEAD53D1D65}" srcId="{EEA3EE3B-EC2D-4FBD-8AD4-A19B6CF61598}" destId="{35FBED44-886B-4F6C-93D2-A778D492F6C4}" srcOrd="1" destOrd="0" parTransId="{2FD47698-F664-4269-B589-DD0C24BE5428}" sibTransId="{2DE75A62-AE69-453F-9EBE-E875B39E5B4D}"/>
    <dgm:cxn modelId="{A9D11C54-4F89-4415-A7EC-6E6D74CB7D7D}" srcId="{EEA3EE3B-EC2D-4FBD-8AD4-A19B6CF61598}" destId="{8AEFF380-D431-4209-AEFF-9FB963CF6724}" srcOrd="0" destOrd="0" parTransId="{106F4ACB-0B56-44D4-84C4-6BD3349FCCB2}" sibTransId="{E67C4FEB-9296-4C16-8FC8-06CAD8D4B484}"/>
    <dgm:cxn modelId="{05651839-C94C-4386-9BE3-102625BA27E9}" type="presOf" srcId="{93431F8B-DDAC-4C5C-910D-14E364C7693E}" destId="{36440EA9-A3BE-49FB-B46B-2FFCF7795099}" srcOrd="0" destOrd="0" presId="urn:microsoft.com/office/officeart/2005/8/layout/venn3"/>
    <dgm:cxn modelId="{A9F1EFA6-84FD-4752-BEFC-49B490BA4F73}" type="presOf" srcId="{8AEFF380-D431-4209-AEFF-9FB963CF6724}" destId="{579E0F3D-8A7A-4DA6-A3BA-792DBE43B626}" srcOrd="0" destOrd="0" presId="urn:microsoft.com/office/officeart/2005/8/layout/venn3"/>
    <dgm:cxn modelId="{DCA90566-6B0F-404E-9B0E-5AC2564DF86C}" type="presOf" srcId="{EEA3EE3B-EC2D-4FBD-8AD4-A19B6CF61598}" destId="{104B2E35-65C2-49D6-B919-E79B9B3E0F85}" srcOrd="0" destOrd="0" presId="urn:microsoft.com/office/officeart/2005/8/layout/venn3"/>
    <dgm:cxn modelId="{27E17E31-77CC-47EB-B117-BE6ECE9DA7B1}" type="presOf" srcId="{A60CB4A5-7BB0-4F95-9E9A-FA8237CC288B}" destId="{B68FA7C7-C8A2-4C5A-833E-9E6842D93B9A}" srcOrd="0" destOrd="0" presId="urn:microsoft.com/office/officeart/2005/8/layout/venn3"/>
    <dgm:cxn modelId="{57664F18-ACA4-4D95-ACC0-97EC4F555A2E}" type="presParOf" srcId="{104B2E35-65C2-49D6-B919-E79B9B3E0F85}" destId="{579E0F3D-8A7A-4DA6-A3BA-792DBE43B626}" srcOrd="0" destOrd="0" presId="urn:microsoft.com/office/officeart/2005/8/layout/venn3"/>
    <dgm:cxn modelId="{98A3FA1A-BD4D-40DF-988B-50236E7D1EC3}" type="presParOf" srcId="{104B2E35-65C2-49D6-B919-E79B9B3E0F85}" destId="{D839EE6D-2BA3-429F-BE66-DCD5CE2A36E9}" srcOrd="1" destOrd="0" presId="urn:microsoft.com/office/officeart/2005/8/layout/venn3"/>
    <dgm:cxn modelId="{DAE94719-9BDD-450A-831A-EE7CDA92D066}" type="presParOf" srcId="{104B2E35-65C2-49D6-B919-E79B9B3E0F85}" destId="{25D72340-B37D-4B22-BC26-695655FF198E}" srcOrd="2" destOrd="0" presId="urn:microsoft.com/office/officeart/2005/8/layout/venn3"/>
    <dgm:cxn modelId="{9EF31C01-8221-4154-B165-08ADED826A05}" type="presParOf" srcId="{104B2E35-65C2-49D6-B919-E79B9B3E0F85}" destId="{A8002563-F58A-4B08-9792-4DD366F9AD35}" srcOrd="3" destOrd="0" presId="urn:microsoft.com/office/officeart/2005/8/layout/venn3"/>
    <dgm:cxn modelId="{29E12CDE-DC0F-42D6-A871-ABA94CE04AED}" type="presParOf" srcId="{104B2E35-65C2-49D6-B919-E79B9B3E0F85}" destId="{9C54EC82-E4B4-410D-80A3-71DA6F359BA7}" srcOrd="4" destOrd="0" presId="urn:microsoft.com/office/officeart/2005/8/layout/venn3"/>
    <dgm:cxn modelId="{6A39131A-AEA2-4CF1-8BA0-13CC359D18B5}" type="presParOf" srcId="{104B2E35-65C2-49D6-B919-E79B9B3E0F85}" destId="{AC686CE2-782C-4A60-B1C2-2BE5BA2328B6}" srcOrd="5" destOrd="0" presId="urn:microsoft.com/office/officeart/2005/8/layout/venn3"/>
    <dgm:cxn modelId="{56363E12-046F-4763-861A-52481D5756E8}" type="presParOf" srcId="{104B2E35-65C2-49D6-B919-E79B9B3E0F85}" destId="{36440EA9-A3BE-49FB-B46B-2FFCF7795099}" srcOrd="6" destOrd="0" presId="urn:microsoft.com/office/officeart/2005/8/layout/venn3"/>
    <dgm:cxn modelId="{28B69A15-9CA0-4693-AB42-6CA508348CF3}" type="presParOf" srcId="{104B2E35-65C2-49D6-B919-E79B9B3E0F85}" destId="{C66883AE-DD30-46D3-B125-D2025FF7E967}" srcOrd="7" destOrd="0" presId="urn:microsoft.com/office/officeart/2005/8/layout/venn3"/>
    <dgm:cxn modelId="{A3356A80-5F07-45DA-88BB-C87714093043}" type="presParOf" srcId="{104B2E35-65C2-49D6-B919-E79B9B3E0F85}" destId="{B68FA7C7-C8A2-4C5A-833E-9E6842D93B9A}" srcOrd="8"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EA3EE3B-EC2D-4FBD-8AD4-A19B6CF61598}" type="doc">
      <dgm:prSet loTypeId="urn:microsoft.com/office/officeart/2005/8/layout/venn3" loCatId="relationship" qsTypeId="urn:microsoft.com/office/officeart/2005/8/quickstyle/simple1" qsCatId="simple" csTypeId="urn:microsoft.com/office/officeart/2005/8/colors/accent1_2" csCatId="accent1" phldr="1"/>
      <dgm:spPr/>
    </dgm:pt>
    <dgm:pt modelId="{8AEFF380-D431-4209-AEFF-9FB963CF6724}">
      <dgm:prSet phldrT="[Text]"/>
      <dgm:spPr/>
      <dgm:t>
        <a:bodyPr/>
        <a:lstStyle/>
        <a:p>
          <a:r>
            <a:rPr lang="en-US" dirty="0" smtClean="0"/>
            <a:t>Purchasing</a:t>
          </a:r>
          <a:endParaRPr lang="en-US" dirty="0"/>
        </a:p>
      </dgm:t>
    </dgm:pt>
    <dgm:pt modelId="{106F4ACB-0B56-44D4-84C4-6BD3349FCCB2}" type="parTrans" cxnId="{A9D11C54-4F89-4415-A7EC-6E6D74CB7D7D}">
      <dgm:prSet/>
      <dgm:spPr/>
      <dgm:t>
        <a:bodyPr/>
        <a:lstStyle/>
        <a:p>
          <a:endParaRPr lang="en-US"/>
        </a:p>
      </dgm:t>
    </dgm:pt>
    <dgm:pt modelId="{E67C4FEB-9296-4C16-8FC8-06CAD8D4B484}" type="sibTrans" cxnId="{A9D11C54-4F89-4415-A7EC-6E6D74CB7D7D}">
      <dgm:prSet/>
      <dgm:spPr/>
      <dgm:t>
        <a:bodyPr/>
        <a:lstStyle/>
        <a:p>
          <a:endParaRPr lang="en-US"/>
        </a:p>
      </dgm:t>
    </dgm:pt>
    <dgm:pt modelId="{A60CB4A5-7BB0-4F95-9E9A-FA8237CC288B}">
      <dgm:prSet/>
      <dgm:spPr/>
      <dgm:t>
        <a:bodyPr/>
        <a:lstStyle/>
        <a:p>
          <a:r>
            <a:rPr lang="en-US" dirty="0" smtClean="0"/>
            <a:t>Marketing</a:t>
          </a:r>
          <a:endParaRPr lang="en-US" dirty="0"/>
        </a:p>
      </dgm:t>
    </dgm:pt>
    <dgm:pt modelId="{80033BB4-DED4-4EEB-90FD-CEBFD2C06988}" type="parTrans" cxnId="{5F7F2A5F-1241-4227-A0B1-4C73D7126EB3}">
      <dgm:prSet/>
      <dgm:spPr/>
      <dgm:t>
        <a:bodyPr/>
        <a:lstStyle/>
        <a:p>
          <a:endParaRPr lang="en-US"/>
        </a:p>
      </dgm:t>
    </dgm:pt>
    <dgm:pt modelId="{8900BEEA-12B3-4567-89A3-7DE989D7238D}" type="sibTrans" cxnId="{5F7F2A5F-1241-4227-A0B1-4C73D7126EB3}">
      <dgm:prSet/>
      <dgm:spPr/>
      <dgm:t>
        <a:bodyPr/>
        <a:lstStyle/>
        <a:p>
          <a:endParaRPr lang="en-US"/>
        </a:p>
      </dgm:t>
    </dgm:pt>
    <dgm:pt modelId="{43A2985E-C912-4B01-9FD4-5C994E35DA08}">
      <dgm:prSet phldrT="[Text]"/>
      <dgm:spPr/>
      <dgm:t>
        <a:bodyPr/>
        <a:lstStyle/>
        <a:p>
          <a:r>
            <a:rPr lang="en-US" dirty="0" smtClean="0"/>
            <a:t>Production</a:t>
          </a:r>
          <a:endParaRPr lang="en-US" dirty="0"/>
        </a:p>
      </dgm:t>
    </dgm:pt>
    <dgm:pt modelId="{11C950FF-A26C-451A-922D-1E8D80D9F696}" type="parTrans" cxnId="{71D82F96-4F12-4B42-A3F6-8F255ABBED5F}">
      <dgm:prSet/>
      <dgm:spPr/>
      <dgm:t>
        <a:bodyPr/>
        <a:lstStyle/>
        <a:p>
          <a:endParaRPr lang="en-US"/>
        </a:p>
      </dgm:t>
    </dgm:pt>
    <dgm:pt modelId="{E61FF6FD-CEF6-4DF6-9203-B7616EA700D8}" type="sibTrans" cxnId="{71D82F96-4F12-4B42-A3F6-8F255ABBED5F}">
      <dgm:prSet/>
      <dgm:spPr/>
      <dgm:t>
        <a:bodyPr/>
        <a:lstStyle/>
        <a:p>
          <a:endParaRPr lang="en-US"/>
        </a:p>
      </dgm:t>
    </dgm:pt>
    <dgm:pt modelId="{104B2E35-65C2-49D6-B919-E79B9B3E0F85}" type="pres">
      <dgm:prSet presAssocID="{EEA3EE3B-EC2D-4FBD-8AD4-A19B6CF61598}" presName="Name0" presStyleCnt="0">
        <dgm:presLayoutVars>
          <dgm:dir/>
          <dgm:resizeHandles val="exact"/>
        </dgm:presLayoutVars>
      </dgm:prSet>
      <dgm:spPr/>
    </dgm:pt>
    <dgm:pt modelId="{579E0F3D-8A7A-4DA6-A3BA-792DBE43B626}" type="pres">
      <dgm:prSet presAssocID="{8AEFF380-D431-4209-AEFF-9FB963CF6724}" presName="Name5" presStyleLbl="vennNode1" presStyleIdx="0" presStyleCnt="3" custLinFactNeighborX="-54009" custLinFactNeighborY="3684">
        <dgm:presLayoutVars>
          <dgm:bulletEnabled val="1"/>
        </dgm:presLayoutVars>
      </dgm:prSet>
      <dgm:spPr/>
      <dgm:t>
        <a:bodyPr/>
        <a:lstStyle/>
        <a:p>
          <a:endParaRPr lang="en-US"/>
        </a:p>
      </dgm:t>
    </dgm:pt>
    <dgm:pt modelId="{D839EE6D-2BA3-429F-BE66-DCD5CE2A36E9}" type="pres">
      <dgm:prSet presAssocID="{E67C4FEB-9296-4C16-8FC8-06CAD8D4B484}" presName="space" presStyleCnt="0"/>
      <dgm:spPr/>
    </dgm:pt>
    <dgm:pt modelId="{B2D847D9-D5BD-4E72-B57E-C1B16E0C598A}" type="pres">
      <dgm:prSet presAssocID="{43A2985E-C912-4B01-9FD4-5C994E35DA08}" presName="Name5" presStyleLbl="vennNode1" presStyleIdx="1" presStyleCnt="3" custLinFactNeighborX="-27898" custLinFactNeighborY="-3727">
        <dgm:presLayoutVars>
          <dgm:bulletEnabled val="1"/>
        </dgm:presLayoutVars>
      </dgm:prSet>
      <dgm:spPr/>
      <dgm:t>
        <a:bodyPr/>
        <a:lstStyle/>
        <a:p>
          <a:endParaRPr lang="en-US"/>
        </a:p>
      </dgm:t>
    </dgm:pt>
    <dgm:pt modelId="{ECB9FF11-749E-4F9C-8C7A-A7DAF56EA246}" type="pres">
      <dgm:prSet presAssocID="{E61FF6FD-CEF6-4DF6-9203-B7616EA700D8}" presName="space" presStyleCnt="0"/>
      <dgm:spPr/>
    </dgm:pt>
    <dgm:pt modelId="{B68FA7C7-C8A2-4C5A-833E-9E6842D93B9A}" type="pres">
      <dgm:prSet presAssocID="{A60CB4A5-7BB0-4F95-9E9A-FA8237CC288B}" presName="Name5" presStyleLbl="vennNode1" presStyleIdx="2" presStyleCnt="3" custLinFactNeighborX="-1787" custLinFactNeighborY="-22">
        <dgm:presLayoutVars>
          <dgm:bulletEnabled val="1"/>
        </dgm:presLayoutVars>
      </dgm:prSet>
      <dgm:spPr/>
      <dgm:t>
        <a:bodyPr/>
        <a:lstStyle/>
        <a:p>
          <a:endParaRPr lang="en-US"/>
        </a:p>
      </dgm:t>
    </dgm:pt>
  </dgm:ptLst>
  <dgm:cxnLst>
    <dgm:cxn modelId="{5F7F2A5F-1241-4227-A0B1-4C73D7126EB3}" srcId="{EEA3EE3B-EC2D-4FBD-8AD4-A19B6CF61598}" destId="{A60CB4A5-7BB0-4F95-9E9A-FA8237CC288B}" srcOrd="2" destOrd="0" parTransId="{80033BB4-DED4-4EEB-90FD-CEBFD2C06988}" sibTransId="{8900BEEA-12B3-4567-89A3-7DE989D7238D}"/>
    <dgm:cxn modelId="{81039353-9339-41AF-9132-213431D5DF2A}" type="presOf" srcId="{A60CB4A5-7BB0-4F95-9E9A-FA8237CC288B}" destId="{B68FA7C7-C8A2-4C5A-833E-9E6842D93B9A}" srcOrd="0" destOrd="0" presId="urn:microsoft.com/office/officeart/2005/8/layout/venn3"/>
    <dgm:cxn modelId="{71D82F96-4F12-4B42-A3F6-8F255ABBED5F}" srcId="{EEA3EE3B-EC2D-4FBD-8AD4-A19B6CF61598}" destId="{43A2985E-C912-4B01-9FD4-5C994E35DA08}" srcOrd="1" destOrd="0" parTransId="{11C950FF-A26C-451A-922D-1E8D80D9F696}" sibTransId="{E61FF6FD-CEF6-4DF6-9203-B7616EA700D8}"/>
    <dgm:cxn modelId="{70741FF9-DBA7-4FD6-BF62-762B9A6538A0}" type="presOf" srcId="{8AEFF380-D431-4209-AEFF-9FB963CF6724}" destId="{579E0F3D-8A7A-4DA6-A3BA-792DBE43B626}" srcOrd="0" destOrd="0" presId="urn:microsoft.com/office/officeart/2005/8/layout/venn3"/>
    <dgm:cxn modelId="{D5DAD875-EAE5-4CF4-ADFC-DC8098824FC1}" type="presOf" srcId="{EEA3EE3B-EC2D-4FBD-8AD4-A19B6CF61598}" destId="{104B2E35-65C2-49D6-B919-E79B9B3E0F85}" srcOrd="0" destOrd="0" presId="urn:microsoft.com/office/officeart/2005/8/layout/venn3"/>
    <dgm:cxn modelId="{786872AC-184C-4554-85A5-B17CABFDA6D6}" type="presOf" srcId="{43A2985E-C912-4B01-9FD4-5C994E35DA08}" destId="{B2D847D9-D5BD-4E72-B57E-C1B16E0C598A}" srcOrd="0" destOrd="0" presId="urn:microsoft.com/office/officeart/2005/8/layout/venn3"/>
    <dgm:cxn modelId="{A9D11C54-4F89-4415-A7EC-6E6D74CB7D7D}" srcId="{EEA3EE3B-EC2D-4FBD-8AD4-A19B6CF61598}" destId="{8AEFF380-D431-4209-AEFF-9FB963CF6724}" srcOrd="0" destOrd="0" parTransId="{106F4ACB-0B56-44D4-84C4-6BD3349FCCB2}" sibTransId="{E67C4FEB-9296-4C16-8FC8-06CAD8D4B484}"/>
    <dgm:cxn modelId="{5D05E871-57D1-4BF5-9B25-3D5E765035AC}" type="presParOf" srcId="{104B2E35-65C2-49D6-B919-E79B9B3E0F85}" destId="{579E0F3D-8A7A-4DA6-A3BA-792DBE43B626}" srcOrd="0" destOrd="0" presId="urn:microsoft.com/office/officeart/2005/8/layout/venn3"/>
    <dgm:cxn modelId="{A58E5888-053D-42EF-BE64-E0B95EBECB76}" type="presParOf" srcId="{104B2E35-65C2-49D6-B919-E79B9B3E0F85}" destId="{D839EE6D-2BA3-429F-BE66-DCD5CE2A36E9}" srcOrd="1" destOrd="0" presId="urn:microsoft.com/office/officeart/2005/8/layout/venn3"/>
    <dgm:cxn modelId="{A355564E-93D8-434A-860A-E81F289AA018}" type="presParOf" srcId="{104B2E35-65C2-49D6-B919-E79B9B3E0F85}" destId="{B2D847D9-D5BD-4E72-B57E-C1B16E0C598A}" srcOrd="2" destOrd="0" presId="urn:microsoft.com/office/officeart/2005/8/layout/venn3"/>
    <dgm:cxn modelId="{42F08B0F-17FA-4197-A0D1-8E7E954A3241}" type="presParOf" srcId="{104B2E35-65C2-49D6-B919-E79B9B3E0F85}" destId="{ECB9FF11-749E-4F9C-8C7A-A7DAF56EA246}" srcOrd="3" destOrd="0" presId="urn:microsoft.com/office/officeart/2005/8/layout/venn3"/>
    <dgm:cxn modelId="{B831DA40-6ABE-4043-8A40-C486606418EF}" type="presParOf" srcId="{104B2E35-65C2-49D6-B919-E79B9B3E0F85}" destId="{B68FA7C7-C8A2-4C5A-833E-9E6842D93B9A}" srcOrd="4"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E0F3D-8A7A-4DA6-A3BA-792DBE43B626}">
      <dsp:nvSpPr>
        <dsp:cNvPr id="0" name=""/>
        <dsp:cNvSpPr/>
      </dsp:nvSpPr>
      <dsp:spPr>
        <a:xfrm>
          <a:off x="260033" y="1099979"/>
          <a:ext cx="1650596" cy="16505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0838" tIns="19050" rIns="90838" bIns="19050" numCol="1" spcCol="1270" anchor="ctr" anchorCtr="0">
          <a:noAutofit/>
        </a:bodyPr>
        <a:lstStyle/>
        <a:p>
          <a:pPr lvl="0" algn="ctr" defTabSz="666750">
            <a:lnSpc>
              <a:spcPct val="90000"/>
            </a:lnSpc>
            <a:spcBef>
              <a:spcPct val="0"/>
            </a:spcBef>
            <a:spcAft>
              <a:spcPct val="35000"/>
            </a:spcAft>
          </a:pPr>
          <a:r>
            <a:rPr lang="en-US" sz="1500" kern="1200" dirty="0" smtClean="0"/>
            <a:t>Purchasing</a:t>
          </a:r>
          <a:endParaRPr lang="en-US" sz="1500" kern="1200" dirty="0"/>
        </a:p>
      </dsp:txBody>
      <dsp:txXfrm>
        <a:off x="501757" y="1341703"/>
        <a:ext cx="1167148" cy="1167148"/>
      </dsp:txXfrm>
    </dsp:sp>
    <dsp:sp modelId="{25D72340-B37D-4B22-BC26-695655FF198E}">
      <dsp:nvSpPr>
        <dsp:cNvPr id="0" name=""/>
        <dsp:cNvSpPr/>
      </dsp:nvSpPr>
      <dsp:spPr>
        <a:xfrm>
          <a:off x="1300163" y="1966757"/>
          <a:ext cx="1650596" cy="16505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0838" tIns="19050" rIns="90838" bIns="19050" numCol="1" spcCol="1270" anchor="ctr" anchorCtr="0">
          <a:noAutofit/>
        </a:bodyPr>
        <a:lstStyle/>
        <a:p>
          <a:pPr lvl="0" algn="ctr" defTabSz="666750">
            <a:lnSpc>
              <a:spcPct val="90000"/>
            </a:lnSpc>
            <a:spcBef>
              <a:spcPct val="0"/>
            </a:spcBef>
            <a:spcAft>
              <a:spcPct val="35000"/>
            </a:spcAft>
          </a:pPr>
          <a:r>
            <a:rPr lang="en-US" sz="1500" kern="1200" dirty="0" smtClean="0"/>
            <a:t>Raw Materials Inventory</a:t>
          </a:r>
          <a:endParaRPr lang="en-US" sz="1500" kern="1200" dirty="0"/>
        </a:p>
      </dsp:txBody>
      <dsp:txXfrm>
        <a:off x="1541887" y="2208481"/>
        <a:ext cx="1167148" cy="1167148"/>
      </dsp:txXfrm>
    </dsp:sp>
    <dsp:sp modelId="{9C54EC82-E4B4-410D-80A3-71DA6F359BA7}">
      <dsp:nvSpPr>
        <dsp:cNvPr id="0" name=""/>
        <dsp:cNvSpPr/>
      </dsp:nvSpPr>
      <dsp:spPr>
        <a:xfrm>
          <a:off x="3380427" y="1966757"/>
          <a:ext cx="1650596" cy="16505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0838" tIns="19050" rIns="90838" bIns="19050" numCol="1" spcCol="1270" anchor="ctr" anchorCtr="0">
          <a:noAutofit/>
        </a:bodyPr>
        <a:lstStyle/>
        <a:p>
          <a:pPr lvl="0" algn="ctr" defTabSz="666750">
            <a:lnSpc>
              <a:spcPct val="90000"/>
            </a:lnSpc>
            <a:spcBef>
              <a:spcPct val="0"/>
            </a:spcBef>
            <a:spcAft>
              <a:spcPct val="35000"/>
            </a:spcAft>
          </a:pPr>
          <a:r>
            <a:rPr lang="en-US" sz="1500" kern="1200" dirty="0" smtClean="0"/>
            <a:t>Finished Goods Inventory</a:t>
          </a:r>
          <a:endParaRPr lang="en-US" sz="1500" kern="1200" dirty="0"/>
        </a:p>
      </dsp:txBody>
      <dsp:txXfrm>
        <a:off x="3622151" y="2208481"/>
        <a:ext cx="1167148" cy="1167148"/>
      </dsp:txXfrm>
    </dsp:sp>
    <dsp:sp modelId="{36440EA9-A3BE-49FB-B46B-2FFCF7795099}">
      <dsp:nvSpPr>
        <dsp:cNvPr id="0" name=""/>
        <dsp:cNvSpPr/>
      </dsp:nvSpPr>
      <dsp:spPr>
        <a:xfrm>
          <a:off x="2340286" y="1099979"/>
          <a:ext cx="1650596" cy="16505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0838" tIns="19050" rIns="90838" bIns="19050" numCol="1" spcCol="1270" anchor="ctr" anchorCtr="0">
          <a:noAutofit/>
        </a:bodyPr>
        <a:lstStyle/>
        <a:p>
          <a:pPr lvl="0" algn="ctr" defTabSz="666750">
            <a:lnSpc>
              <a:spcPct val="90000"/>
            </a:lnSpc>
            <a:spcBef>
              <a:spcPct val="0"/>
            </a:spcBef>
            <a:spcAft>
              <a:spcPct val="35000"/>
            </a:spcAft>
          </a:pPr>
          <a:r>
            <a:rPr lang="en-US" sz="1500" kern="1200" dirty="0" smtClean="0"/>
            <a:t>Production</a:t>
          </a:r>
          <a:endParaRPr lang="en-US" sz="1500" kern="1200" dirty="0"/>
        </a:p>
      </dsp:txBody>
      <dsp:txXfrm>
        <a:off x="2582010" y="1341703"/>
        <a:ext cx="1167148" cy="1167148"/>
      </dsp:txXfrm>
    </dsp:sp>
    <dsp:sp modelId="{B68FA7C7-C8A2-4C5A-833E-9E6842D93B9A}">
      <dsp:nvSpPr>
        <dsp:cNvPr id="0" name=""/>
        <dsp:cNvSpPr/>
      </dsp:nvSpPr>
      <dsp:spPr>
        <a:xfrm>
          <a:off x="4333877" y="1099979"/>
          <a:ext cx="1650596" cy="1650596"/>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90838" tIns="19050" rIns="90838" bIns="19050" numCol="1" spcCol="1270" anchor="ctr" anchorCtr="0">
          <a:noAutofit/>
        </a:bodyPr>
        <a:lstStyle/>
        <a:p>
          <a:pPr lvl="0" algn="ctr" defTabSz="666750">
            <a:lnSpc>
              <a:spcPct val="90000"/>
            </a:lnSpc>
            <a:spcBef>
              <a:spcPct val="0"/>
            </a:spcBef>
            <a:spcAft>
              <a:spcPct val="35000"/>
            </a:spcAft>
          </a:pPr>
          <a:r>
            <a:rPr lang="en-US" sz="1500" kern="1200" dirty="0" smtClean="0"/>
            <a:t>Marketing</a:t>
          </a:r>
          <a:endParaRPr lang="en-US" sz="1500" kern="1200" dirty="0"/>
        </a:p>
      </dsp:txBody>
      <dsp:txXfrm>
        <a:off x="4575601" y="1341703"/>
        <a:ext cx="1167148" cy="11671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9E0F3D-8A7A-4DA6-A3BA-792DBE43B626}">
      <dsp:nvSpPr>
        <dsp:cNvPr id="0" name=""/>
        <dsp:cNvSpPr/>
      </dsp:nvSpPr>
      <dsp:spPr>
        <a:xfrm>
          <a:off x="838201" y="892"/>
          <a:ext cx="2056507" cy="20565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3176" tIns="24130" rIns="113176" bIns="24130" numCol="1" spcCol="1270" anchor="ctr" anchorCtr="0">
          <a:noAutofit/>
        </a:bodyPr>
        <a:lstStyle/>
        <a:p>
          <a:pPr lvl="0" algn="ctr" defTabSz="844550">
            <a:lnSpc>
              <a:spcPct val="90000"/>
            </a:lnSpc>
            <a:spcBef>
              <a:spcPct val="0"/>
            </a:spcBef>
            <a:spcAft>
              <a:spcPct val="35000"/>
            </a:spcAft>
          </a:pPr>
          <a:r>
            <a:rPr lang="en-US" sz="1900" kern="1200" dirty="0" smtClean="0"/>
            <a:t>Purchasing</a:t>
          </a:r>
          <a:endParaRPr lang="en-US" sz="1900" kern="1200" dirty="0"/>
        </a:p>
      </dsp:txBody>
      <dsp:txXfrm>
        <a:off x="1139369" y="302060"/>
        <a:ext cx="1454171" cy="1454171"/>
      </dsp:txXfrm>
    </dsp:sp>
    <dsp:sp modelId="{B2D847D9-D5BD-4E72-B57E-C1B16E0C598A}">
      <dsp:nvSpPr>
        <dsp:cNvPr id="0" name=""/>
        <dsp:cNvSpPr/>
      </dsp:nvSpPr>
      <dsp:spPr>
        <a:xfrm>
          <a:off x="2590801" y="0"/>
          <a:ext cx="2056507" cy="20565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3176" tIns="24130" rIns="113176" bIns="24130" numCol="1" spcCol="1270" anchor="ctr" anchorCtr="0">
          <a:noAutofit/>
        </a:bodyPr>
        <a:lstStyle/>
        <a:p>
          <a:pPr lvl="0" algn="ctr" defTabSz="844550">
            <a:lnSpc>
              <a:spcPct val="90000"/>
            </a:lnSpc>
            <a:spcBef>
              <a:spcPct val="0"/>
            </a:spcBef>
            <a:spcAft>
              <a:spcPct val="35000"/>
            </a:spcAft>
          </a:pPr>
          <a:r>
            <a:rPr lang="en-US" sz="1900" kern="1200" dirty="0" smtClean="0"/>
            <a:t>Production</a:t>
          </a:r>
          <a:endParaRPr lang="en-US" sz="1900" kern="1200" dirty="0"/>
        </a:p>
      </dsp:txBody>
      <dsp:txXfrm>
        <a:off x="2891969" y="301168"/>
        <a:ext cx="1454171" cy="1454171"/>
      </dsp:txXfrm>
    </dsp:sp>
    <dsp:sp modelId="{B68FA7C7-C8A2-4C5A-833E-9E6842D93B9A}">
      <dsp:nvSpPr>
        <dsp:cNvPr id="0" name=""/>
        <dsp:cNvSpPr/>
      </dsp:nvSpPr>
      <dsp:spPr>
        <a:xfrm>
          <a:off x="4343402" y="0"/>
          <a:ext cx="2056507" cy="205650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3176" tIns="24130" rIns="113176" bIns="24130" numCol="1" spcCol="1270" anchor="ctr" anchorCtr="0">
          <a:noAutofit/>
        </a:bodyPr>
        <a:lstStyle/>
        <a:p>
          <a:pPr lvl="0" algn="ctr" defTabSz="844550">
            <a:lnSpc>
              <a:spcPct val="90000"/>
            </a:lnSpc>
            <a:spcBef>
              <a:spcPct val="0"/>
            </a:spcBef>
            <a:spcAft>
              <a:spcPct val="35000"/>
            </a:spcAft>
          </a:pPr>
          <a:r>
            <a:rPr lang="en-US" sz="1900" kern="1200" dirty="0" smtClean="0"/>
            <a:t>Marketing</a:t>
          </a:r>
          <a:endParaRPr lang="en-US" sz="1900" kern="1200" dirty="0"/>
        </a:p>
      </dsp:txBody>
      <dsp:txXfrm>
        <a:off x="4644570" y="301168"/>
        <a:ext cx="1454171" cy="1454171"/>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58200016-3031-4C0B-B945-9CAF831F1999}" type="slidenum">
              <a:rPr lang="en-US"/>
              <a:pPr>
                <a:defRPr/>
              </a:pPr>
              <a:t>‹#›</a:t>
            </a:fld>
            <a:endParaRPr lang="en-US"/>
          </a:p>
        </p:txBody>
      </p:sp>
    </p:spTree>
    <p:extLst>
      <p:ext uri="{BB962C8B-B14F-4D97-AF65-F5344CB8AC3E}">
        <p14:creationId xmlns:p14="http://schemas.microsoft.com/office/powerpoint/2010/main" val="2090902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6707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11F50B2-CA8E-433E-B611-A9237E47D954}" type="slidenum">
              <a:rPr lang="en-US"/>
              <a:pPr>
                <a:defRPr/>
              </a:pPr>
              <a:t>‹#›</a:t>
            </a:fld>
            <a:endParaRPr lang="en-US"/>
          </a:p>
        </p:txBody>
      </p:sp>
    </p:spTree>
    <p:extLst>
      <p:ext uri="{BB962C8B-B14F-4D97-AF65-F5344CB8AC3E}">
        <p14:creationId xmlns:p14="http://schemas.microsoft.com/office/powerpoint/2010/main" val="39651475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CAAE934-E9C4-4F4C-8B54-28FA61961EBF}" type="slidenum">
              <a:rPr lang="en-US"/>
              <a:pPr>
                <a:defRPr/>
              </a:pPr>
              <a:t>‹#›</a:t>
            </a:fld>
            <a:endParaRPr lang="en-US"/>
          </a:p>
        </p:txBody>
      </p:sp>
    </p:spTree>
    <p:extLst>
      <p:ext uri="{BB962C8B-B14F-4D97-AF65-F5344CB8AC3E}">
        <p14:creationId xmlns:p14="http://schemas.microsoft.com/office/powerpoint/2010/main" val="352790138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E4A4B7FD-DAFB-4F80-8DBB-ECDE6511E7AC}" type="slidenum">
              <a:rPr lang="en-US"/>
              <a:pPr>
                <a:defRPr/>
              </a:pPr>
              <a:t>‹#›</a:t>
            </a:fld>
            <a:endParaRPr lang="en-US"/>
          </a:p>
        </p:txBody>
      </p:sp>
    </p:spTree>
    <p:extLst>
      <p:ext uri="{BB962C8B-B14F-4D97-AF65-F5344CB8AC3E}">
        <p14:creationId xmlns:p14="http://schemas.microsoft.com/office/powerpoint/2010/main" val="187016926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5A14181-E878-4CF5-9BAE-9D6F9490D3E3}" type="slidenum">
              <a:rPr lang="en-US"/>
              <a:pPr>
                <a:defRPr/>
              </a:pPr>
              <a:t>‹#›</a:t>
            </a:fld>
            <a:endParaRPr lang="en-US"/>
          </a:p>
        </p:txBody>
      </p:sp>
    </p:spTree>
    <p:extLst>
      <p:ext uri="{BB962C8B-B14F-4D97-AF65-F5344CB8AC3E}">
        <p14:creationId xmlns:p14="http://schemas.microsoft.com/office/powerpoint/2010/main" val="2476159709"/>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472C02D9-AE8C-461D-A308-0155409F999D}" type="slidenum">
              <a:rPr lang="en-US"/>
              <a:pPr>
                <a:defRPr/>
              </a:pPr>
              <a:t>‹#›</a:t>
            </a:fld>
            <a:endParaRPr lang="en-US"/>
          </a:p>
        </p:txBody>
      </p:sp>
    </p:spTree>
    <p:extLst>
      <p:ext uri="{BB962C8B-B14F-4D97-AF65-F5344CB8AC3E}">
        <p14:creationId xmlns:p14="http://schemas.microsoft.com/office/powerpoint/2010/main" val="221685491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E79DFCB-A986-4DE4-BF9F-4DF4B5460DD4}" type="slidenum">
              <a:rPr lang="en-US"/>
              <a:pPr>
                <a:defRPr/>
              </a:pPr>
              <a:t>‹#›</a:t>
            </a:fld>
            <a:endParaRPr lang="en-US"/>
          </a:p>
        </p:txBody>
      </p:sp>
    </p:spTree>
    <p:extLst>
      <p:ext uri="{BB962C8B-B14F-4D97-AF65-F5344CB8AC3E}">
        <p14:creationId xmlns:p14="http://schemas.microsoft.com/office/powerpoint/2010/main" val="2842444396"/>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E7F42B00-37F5-40FD-8B10-7F4E267D421F}" type="slidenum">
              <a:rPr lang="en-US"/>
              <a:pPr>
                <a:defRPr/>
              </a:pPr>
              <a:t>‹#›</a:t>
            </a:fld>
            <a:endParaRPr lang="en-US"/>
          </a:p>
        </p:txBody>
      </p:sp>
    </p:spTree>
    <p:extLst>
      <p:ext uri="{BB962C8B-B14F-4D97-AF65-F5344CB8AC3E}">
        <p14:creationId xmlns:p14="http://schemas.microsoft.com/office/powerpoint/2010/main" val="2387501714"/>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8BAB9C0A-714D-453E-A8E2-A77602FE5F0E}" type="slidenum">
              <a:rPr lang="en-US"/>
              <a:pPr>
                <a:defRPr/>
              </a:pPr>
              <a:t>‹#›</a:t>
            </a:fld>
            <a:endParaRPr lang="en-US"/>
          </a:p>
        </p:txBody>
      </p:sp>
    </p:spTree>
    <p:extLst>
      <p:ext uri="{BB962C8B-B14F-4D97-AF65-F5344CB8AC3E}">
        <p14:creationId xmlns:p14="http://schemas.microsoft.com/office/powerpoint/2010/main" val="212520001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BFE29A0-BA64-4D00-89B0-E18F56DCDC43}" type="slidenum">
              <a:rPr lang="en-US"/>
              <a:pPr>
                <a:defRPr/>
              </a:pPr>
              <a:t>‹#›</a:t>
            </a:fld>
            <a:endParaRPr lang="en-US"/>
          </a:p>
        </p:txBody>
      </p:sp>
    </p:spTree>
    <p:extLst>
      <p:ext uri="{BB962C8B-B14F-4D97-AF65-F5344CB8AC3E}">
        <p14:creationId xmlns:p14="http://schemas.microsoft.com/office/powerpoint/2010/main" val="426941137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B4E3B4EE-5875-4042-8A7E-95E4EABFCCCE}" type="slidenum">
              <a:rPr lang="en-US"/>
              <a:pPr>
                <a:defRPr/>
              </a:pPr>
              <a:t>‹#›</a:t>
            </a:fld>
            <a:endParaRPr lang="en-US"/>
          </a:p>
        </p:txBody>
      </p:sp>
    </p:spTree>
    <p:extLst>
      <p:ext uri="{BB962C8B-B14F-4D97-AF65-F5344CB8AC3E}">
        <p14:creationId xmlns:p14="http://schemas.microsoft.com/office/powerpoint/2010/main" val="89510842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88217DE1-95CD-41BD-A48E-30987A5FA519}" type="slidenum">
              <a:rPr lang="en-US"/>
              <a:pPr>
                <a:defRPr/>
              </a:pPr>
              <a:t>‹#›</a:t>
            </a:fld>
            <a:endParaRPr lang="en-US"/>
          </a:p>
        </p:txBody>
      </p:sp>
    </p:spTree>
    <p:extLst>
      <p:ext uri="{BB962C8B-B14F-4D97-AF65-F5344CB8AC3E}">
        <p14:creationId xmlns:p14="http://schemas.microsoft.com/office/powerpoint/2010/main" val="62103284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49BD678A-526D-4CD6-9B29-ACFFDB9E6103}" type="slidenum">
              <a:rPr lang="en-US"/>
              <a:pPr>
                <a:defRPr/>
              </a:pPr>
              <a:t>‹#›</a:t>
            </a:fld>
            <a:endParaRPr lang="en-US"/>
          </a:p>
        </p:txBody>
      </p:sp>
    </p:spTree>
    <p:extLst>
      <p:ext uri="{BB962C8B-B14F-4D97-AF65-F5344CB8AC3E}">
        <p14:creationId xmlns:p14="http://schemas.microsoft.com/office/powerpoint/2010/main" val="202847536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E61964C3-C576-4C74-B052-03DC9981C700}" type="slidenum">
              <a:rPr lang="en-US"/>
              <a:pPr>
                <a:defRPr/>
              </a:pPr>
              <a:t>‹#›</a:t>
            </a:fld>
            <a:endParaRPr lang="en-US"/>
          </a:p>
        </p:txBody>
      </p:sp>
    </p:spTree>
    <p:extLst>
      <p:ext uri="{BB962C8B-B14F-4D97-AF65-F5344CB8AC3E}">
        <p14:creationId xmlns:p14="http://schemas.microsoft.com/office/powerpoint/2010/main" val="222159180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1C393EE1-363B-4135-8B4D-4B2139DC1ED7}" type="slidenum">
              <a:rPr lang="en-US"/>
              <a:pPr>
                <a:defRPr/>
              </a:pPr>
              <a:t>‹#›</a:t>
            </a:fld>
            <a:endParaRPr lang="en-US"/>
          </a:p>
        </p:txBody>
      </p:sp>
    </p:spTree>
    <p:extLst>
      <p:ext uri="{BB962C8B-B14F-4D97-AF65-F5344CB8AC3E}">
        <p14:creationId xmlns:p14="http://schemas.microsoft.com/office/powerpoint/2010/main" val="161794436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18DFBFC3-C94F-43DD-AD05-AAC97A23C5C1}" type="slidenum">
              <a:rPr lang="en-US"/>
              <a:pPr>
                <a:defRPr/>
              </a:pPr>
              <a:t>‹#›</a:t>
            </a:fld>
            <a:endParaRPr lang="en-US"/>
          </a:p>
        </p:txBody>
      </p:sp>
    </p:spTree>
    <p:extLst>
      <p:ext uri="{BB962C8B-B14F-4D97-AF65-F5344CB8AC3E}">
        <p14:creationId xmlns:p14="http://schemas.microsoft.com/office/powerpoint/2010/main" val="305494098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9ECBE4F6-B499-4821-87CF-960E9BB99116}" type="slidenum">
              <a:rPr lang="en-US"/>
              <a:pPr>
                <a:defRPr/>
              </a:pPr>
              <a:t>‹#›</a:t>
            </a:fld>
            <a:endParaRPr lang="en-US"/>
          </a:p>
        </p:txBody>
      </p:sp>
    </p:spTree>
    <p:extLst>
      <p:ext uri="{BB962C8B-B14F-4D97-AF65-F5344CB8AC3E}">
        <p14:creationId xmlns:p14="http://schemas.microsoft.com/office/powerpoint/2010/main" val="204141413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COEng PPT Background"/>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1219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cs typeface="+mn-cs"/>
              </a:defRPr>
            </a:lvl1pPr>
          </a:lstStyle>
          <a:p>
            <a:pPr>
              <a:defRPr/>
            </a:pPr>
            <a:endParaRPr lang="en-US"/>
          </a:p>
        </p:txBody>
      </p:sp>
      <p:sp>
        <p:nvSpPr>
          <p:cNvPr id="133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cs typeface="+mn-cs"/>
              </a:defRPr>
            </a:lvl1pPr>
          </a:lstStyle>
          <a:p>
            <a:pPr>
              <a:defRPr/>
            </a:pPr>
            <a:fld id="{918730E6-5293-43D3-9332-C2C5324C3AF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cs typeface="Arial" charset="0"/>
        </a:defRPr>
      </a:lvl2pPr>
      <a:lvl3pPr algn="ctr" rtl="0" eaLnBrk="0" fontAlgn="base" hangingPunct="0">
        <a:spcBef>
          <a:spcPct val="0"/>
        </a:spcBef>
        <a:spcAft>
          <a:spcPct val="0"/>
        </a:spcAft>
        <a:defRPr sz="4400">
          <a:solidFill>
            <a:schemeClr val="bg1"/>
          </a:solidFill>
          <a:latin typeface="Arial" charset="0"/>
          <a:cs typeface="Arial" charset="0"/>
        </a:defRPr>
      </a:lvl3pPr>
      <a:lvl4pPr algn="ctr" rtl="0" eaLnBrk="0" fontAlgn="base" hangingPunct="0">
        <a:spcBef>
          <a:spcPct val="0"/>
        </a:spcBef>
        <a:spcAft>
          <a:spcPct val="0"/>
        </a:spcAft>
        <a:defRPr sz="4400">
          <a:solidFill>
            <a:schemeClr val="bg1"/>
          </a:solidFill>
          <a:latin typeface="Arial" charset="0"/>
          <a:cs typeface="Arial" charset="0"/>
        </a:defRPr>
      </a:lvl4pPr>
      <a:lvl5pPr algn="ctr" rtl="0" eaLnBrk="0" fontAlgn="base" hangingPunct="0">
        <a:spcBef>
          <a:spcPct val="0"/>
        </a:spcBef>
        <a:spcAft>
          <a:spcPct val="0"/>
        </a:spcAft>
        <a:defRPr sz="4400">
          <a:solidFill>
            <a:schemeClr val="bg1"/>
          </a:solidFill>
          <a:latin typeface="Arial" charset="0"/>
          <a:cs typeface="Arial" charset="0"/>
        </a:defRPr>
      </a:lvl5pPr>
      <a:lvl6pPr marL="457200" algn="ctr" rtl="0" fontAlgn="base">
        <a:spcBef>
          <a:spcPct val="0"/>
        </a:spcBef>
        <a:spcAft>
          <a:spcPct val="0"/>
        </a:spcAft>
        <a:defRPr sz="4400">
          <a:solidFill>
            <a:schemeClr val="bg1"/>
          </a:solidFill>
          <a:latin typeface="Arial" charset="0"/>
          <a:cs typeface="Arial" charset="0"/>
        </a:defRPr>
      </a:lvl6pPr>
      <a:lvl7pPr marL="914400" algn="ctr" rtl="0" fontAlgn="base">
        <a:spcBef>
          <a:spcPct val="0"/>
        </a:spcBef>
        <a:spcAft>
          <a:spcPct val="0"/>
        </a:spcAft>
        <a:defRPr sz="4400">
          <a:solidFill>
            <a:schemeClr val="bg1"/>
          </a:solidFill>
          <a:latin typeface="Arial" charset="0"/>
          <a:cs typeface="Arial" charset="0"/>
        </a:defRPr>
      </a:lvl7pPr>
      <a:lvl8pPr marL="1371600" algn="ctr" rtl="0" fontAlgn="base">
        <a:spcBef>
          <a:spcPct val="0"/>
        </a:spcBef>
        <a:spcAft>
          <a:spcPct val="0"/>
        </a:spcAft>
        <a:defRPr sz="4400">
          <a:solidFill>
            <a:schemeClr val="bg1"/>
          </a:solidFill>
          <a:latin typeface="Arial" charset="0"/>
          <a:cs typeface="Arial" charset="0"/>
        </a:defRPr>
      </a:lvl8pPr>
      <a:lvl9pPr marL="1828800" algn="ctr" rtl="0" fontAlgn="base">
        <a:spcBef>
          <a:spcPct val="0"/>
        </a:spcBef>
        <a:spcAft>
          <a:spcPct val="0"/>
        </a:spcAft>
        <a:defRPr sz="44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2027A"/>
          </a:solidFill>
          <a:latin typeface="+mn-lt"/>
          <a:ea typeface="+mn-ea"/>
          <a:cs typeface="+mn-cs"/>
        </a:defRPr>
      </a:lvl1pPr>
      <a:lvl2pPr marL="742950" indent="-285750" algn="l" rtl="0" eaLnBrk="0" fontAlgn="base" hangingPunct="0">
        <a:spcBef>
          <a:spcPct val="20000"/>
        </a:spcBef>
        <a:spcAft>
          <a:spcPct val="0"/>
        </a:spcAft>
        <a:buChar char="–"/>
        <a:defRPr sz="2800">
          <a:solidFill>
            <a:srgbClr val="02027A"/>
          </a:solidFill>
          <a:latin typeface="+mn-lt"/>
          <a:cs typeface="+mn-cs"/>
        </a:defRPr>
      </a:lvl2pPr>
      <a:lvl3pPr marL="1143000" indent="-228600" algn="l" rtl="0" eaLnBrk="0" fontAlgn="base" hangingPunct="0">
        <a:spcBef>
          <a:spcPct val="20000"/>
        </a:spcBef>
        <a:spcAft>
          <a:spcPct val="0"/>
        </a:spcAft>
        <a:buChar char="•"/>
        <a:defRPr sz="2400">
          <a:solidFill>
            <a:srgbClr val="02027A"/>
          </a:solidFill>
          <a:latin typeface="+mn-lt"/>
          <a:cs typeface="+mn-cs"/>
        </a:defRPr>
      </a:lvl3pPr>
      <a:lvl4pPr marL="1600200" indent="-228600" algn="l" rtl="0" eaLnBrk="0" fontAlgn="base" hangingPunct="0">
        <a:spcBef>
          <a:spcPct val="20000"/>
        </a:spcBef>
        <a:spcAft>
          <a:spcPct val="0"/>
        </a:spcAft>
        <a:buChar char="–"/>
        <a:defRPr sz="2000">
          <a:solidFill>
            <a:srgbClr val="02027A"/>
          </a:solidFill>
          <a:latin typeface="+mn-lt"/>
          <a:cs typeface="+mn-cs"/>
        </a:defRPr>
      </a:lvl4pPr>
      <a:lvl5pPr marL="2057400" indent="-228600" algn="l" rtl="0" eaLnBrk="0" fontAlgn="base" hangingPunct="0">
        <a:spcBef>
          <a:spcPct val="20000"/>
        </a:spcBef>
        <a:spcAft>
          <a:spcPct val="0"/>
        </a:spcAft>
        <a:buChar char="»"/>
        <a:defRPr sz="2000">
          <a:solidFill>
            <a:srgbClr val="02027A"/>
          </a:solidFill>
          <a:latin typeface="+mn-lt"/>
          <a:cs typeface="+mn-cs"/>
        </a:defRPr>
      </a:lvl5pPr>
      <a:lvl6pPr marL="2514600" indent="-228600" algn="l" rtl="0" fontAlgn="base">
        <a:spcBef>
          <a:spcPct val="20000"/>
        </a:spcBef>
        <a:spcAft>
          <a:spcPct val="0"/>
        </a:spcAft>
        <a:buChar char="»"/>
        <a:defRPr sz="2000">
          <a:solidFill>
            <a:srgbClr val="02027A"/>
          </a:solidFill>
          <a:latin typeface="+mn-lt"/>
          <a:cs typeface="+mn-cs"/>
        </a:defRPr>
      </a:lvl6pPr>
      <a:lvl7pPr marL="2971800" indent="-228600" algn="l" rtl="0" fontAlgn="base">
        <a:spcBef>
          <a:spcPct val="20000"/>
        </a:spcBef>
        <a:spcAft>
          <a:spcPct val="0"/>
        </a:spcAft>
        <a:buChar char="»"/>
        <a:defRPr sz="2000">
          <a:solidFill>
            <a:srgbClr val="02027A"/>
          </a:solidFill>
          <a:latin typeface="+mn-lt"/>
          <a:cs typeface="+mn-cs"/>
        </a:defRPr>
      </a:lvl7pPr>
      <a:lvl8pPr marL="3429000" indent="-228600" algn="l" rtl="0" fontAlgn="base">
        <a:spcBef>
          <a:spcPct val="20000"/>
        </a:spcBef>
        <a:spcAft>
          <a:spcPct val="0"/>
        </a:spcAft>
        <a:buChar char="»"/>
        <a:defRPr sz="2000">
          <a:solidFill>
            <a:srgbClr val="02027A"/>
          </a:solidFill>
          <a:latin typeface="+mn-lt"/>
          <a:cs typeface="+mn-cs"/>
        </a:defRPr>
      </a:lvl8pPr>
      <a:lvl9pPr marL="3886200" indent="-228600" algn="l" rtl="0" fontAlgn="base">
        <a:spcBef>
          <a:spcPct val="20000"/>
        </a:spcBef>
        <a:spcAft>
          <a:spcPct val="0"/>
        </a:spcAft>
        <a:buChar char="»"/>
        <a:defRPr sz="2000">
          <a:solidFill>
            <a:srgbClr val="02027A"/>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2057400"/>
            <a:ext cx="7772400" cy="3448050"/>
          </a:xfrm>
        </p:spPr>
        <p:txBody>
          <a:bodyPr/>
          <a:lstStyle/>
          <a:p>
            <a:pPr eaLnBrk="1" hangingPunct="1">
              <a:defRPr/>
            </a:pPr>
            <a:r>
              <a:rPr lang="en-US" dirty="0" smtClean="0">
                <a:solidFill>
                  <a:schemeClr val="accent6"/>
                </a:solidFill>
              </a:rPr>
              <a:t>CHAPTER 1</a:t>
            </a:r>
            <a:br>
              <a:rPr lang="en-US" dirty="0" smtClean="0">
                <a:solidFill>
                  <a:schemeClr val="accent6"/>
                </a:solidFill>
              </a:rPr>
            </a:br>
            <a:r>
              <a:rPr lang="en-US" dirty="0" smtClean="0">
                <a:solidFill>
                  <a:schemeClr val="accent6"/>
                </a:solidFill>
              </a:rPr>
              <a:t/>
            </a:r>
            <a:br>
              <a:rPr lang="en-US" dirty="0" smtClean="0">
                <a:solidFill>
                  <a:schemeClr val="accent6"/>
                </a:solidFill>
              </a:rPr>
            </a:br>
            <a:r>
              <a:rPr lang="en-US" b="1" dirty="0" smtClean="0">
                <a:solidFill>
                  <a:schemeClr val="accent6"/>
                </a:solidFill>
              </a:rPr>
              <a:t>An Overview of Logistics</a:t>
            </a:r>
            <a:endParaRPr lang="en-US" dirty="0" smtClean="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4000" smtClean="0"/>
              <a:t>Importance of Logistics</a:t>
            </a:r>
          </a:p>
        </p:txBody>
      </p:sp>
      <p:sp>
        <p:nvSpPr>
          <p:cNvPr id="11267" name="Rectangle 3"/>
          <p:cNvSpPr>
            <a:spLocks noGrp="1" noChangeArrowheads="1"/>
          </p:cNvSpPr>
          <p:nvPr>
            <p:ph idx="1"/>
          </p:nvPr>
        </p:nvSpPr>
        <p:spPr>
          <a:xfrm>
            <a:off x="228600" y="1524000"/>
            <a:ext cx="8610600" cy="4525963"/>
          </a:xfrm>
        </p:spPr>
        <p:txBody>
          <a:bodyPr/>
          <a:lstStyle/>
          <a:p>
            <a:pPr eaLnBrk="1" hangingPunct="1">
              <a:spcBef>
                <a:spcPct val="0"/>
              </a:spcBef>
              <a:buFontTx/>
              <a:buNone/>
            </a:pPr>
            <a:r>
              <a:rPr lang="en-US" sz="2800" smtClean="0"/>
              <a:t>At the company level, logistics impacts:</a:t>
            </a:r>
          </a:p>
          <a:p>
            <a:pPr eaLnBrk="1" hangingPunct="1">
              <a:spcBef>
                <a:spcPct val="0"/>
              </a:spcBef>
            </a:pPr>
            <a:r>
              <a:rPr lang="en-US" sz="2800" smtClean="0"/>
              <a:t>COST - For many products, 20% to 40% of total product costs are controllable logistics costs.</a:t>
            </a:r>
          </a:p>
          <a:p>
            <a:pPr eaLnBrk="1" hangingPunct="1">
              <a:spcBef>
                <a:spcPct val="0"/>
              </a:spcBef>
            </a:pPr>
            <a:r>
              <a:rPr lang="en-US" sz="2800" smtClean="0"/>
              <a:t>SERVICE - For many products, performance factors such as inventory availability and speed of delivery are critical to customer satisfaction.</a:t>
            </a:r>
          </a:p>
          <a:p>
            <a:pPr eaLnBrk="1" hangingPunct="1">
              <a:spcBef>
                <a:spcPct val="0"/>
              </a:spcBef>
            </a:pPr>
            <a:endParaRPr lang="en-US" sz="2400" smtClean="0"/>
          </a:p>
        </p:txBody>
      </p:sp>
      <p:sp>
        <p:nvSpPr>
          <p:cNvPr id="7172" name="Footer Placeholder 4"/>
          <p:cNvSpPr>
            <a:spLocks noGrp="1"/>
          </p:cNvSpPr>
          <p:nvPr>
            <p:ph type="ftr" sz="quarter" idx="10"/>
          </p:nvPr>
        </p:nvSpPr>
        <p:spPr/>
        <p:txBody>
          <a:bodyPr/>
          <a:lstStyle/>
          <a:p>
            <a:pPr>
              <a:defRPr/>
            </a:pPr>
            <a:r>
              <a:rPr lang="en-US" smtClean="0"/>
              <a:t>© 2008 Prentice Hall</a:t>
            </a:r>
          </a:p>
        </p:txBody>
      </p:sp>
      <p:sp>
        <p:nvSpPr>
          <p:cNvPr id="7173" name="Slide Number Placeholder 5"/>
          <p:cNvSpPr>
            <a:spLocks noGrp="1"/>
          </p:cNvSpPr>
          <p:nvPr>
            <p:ph type="sldNum" sz="quarter" idx="11"/>
          </p:nvPr>
        </p:nvSpPr>
        <p:spPr/>
        <p:txBody>
          <a:bodyPr/>
          <a:lstStyle/>
          <a:p>
            <a:pPr>
              <a:defRPr/>
            </a:pPr>
            <a:r>
              <a:rPr lang="en-US" smtClean="0"/>
              <a:t>1-</a:t>
            </a:r>
            <a:fld id="{6D69CDD9-9856-42DC-91F3-B98FF5702C80}" type="slidenum">
              <a:rPr lang="en-US" smtClean="0"/>
              <a:pPr>
                <a:defRPr/>
              </a:pPr>
              <a:t>10</a:t>
            </a:fld>
            <a:endParaRPr lang="en-US"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4000" smtClean="0"/>
              <a:t>Importance of Logistics</a:t>
            </a:r>
          </a:p>
        </p:txBody>
      </p:sp>
      <p:sp>
        <p:nvSpPr>
          <p:cNvPr id="12291" name="Rectangle 3"/>
          <p:cNvSpPr>
            <a:spLocks noGrp="1" noChangeArrowheads="1"/>
          </p:cNvSpPr>
          <p:nvPr>
            <p:ph idx="1"/>
          </p:nvPr>
        </p:nvSpPr>
        <p:spPr>
          <a:xfrm>
            <a:off x="228600" y="1524000"/>
            <a:ext cx="8610600" cy="4525963"/>
          </a:xfrm>
        </p:spPr>
        <p:txBody>
          <a:bodyPr/>
          <a:lstStyle/>
          <a:p>
            <a:pPr eaLnBrk="1" hangingPunct="1">
              <a:spcBef>
                <a:spcPct val="0"/>
              </a:spcBef>
              <a:buFontTx/>
              <a:buNone/>
            </a:pPr>
            <a:r>
              <a:rPr lang="en-US" smtClean="0"/>
              <a:t>Logistics involves intelligent trade-offs:</a:t>
            </a:r>
          </a:p>
          <a:p>
            <a:pPr lvl="1" eaLnBrk="1" hangingPunct="1">
              <a:spcBef>
                <a:spcPct val="0"/>
              </a:spcBef>
            </a:pPr>
            <a:r>
              <a:rPr lang="en-US" smtClean="0"/>
              <a:t>Purchase discounts &lt;&gt; Raw Materials Inventory</a:t>
            </a:r>
          </a:p>
          <a:p>
            <a:pPr lvl="1" eaLnBrk="1" hangingPunct="1">
              <a:spcBef>
                <a:spcPct val="0"/>
              </a:spcBef>
            </a:pPr>
            <a:r>
              <a:rPr lang="en-US" smtClean="0"/>
              <a:t>Production efficiency &lt;&gt; Finished Goods Inventory</a:t>
            </a:r>
          </a:p>
          <a:p>
            <a:pPr lvl="1" eaLnBrk="1" hangingPunct="1">
              <a:spcBef>
                <a:spcPct val="0"/>
              </a:spcBef>
            </a:pPr>
            <a:r>
              <a:rPr lang="en-US" smtClean="0"/>
              <a:t>Freight discounts &lt;&gt; Finished Good Inventory</a:t>
            </a:r>
          </a:p>
          <a:p>
            <a:pPr lvl="1" eaLnBrk="1" hangingPunct="1">
              <a:spcBef>
                <a:spcPct val="0"/>
              </a:spcBef>
            </a:pPr>
            <a:r>
              <a:rPr lang="en-US" smtClean="0"/>
              <a:t>Lower planned cost &lt;&gt; More stable costs</a:t>
            </a:r>
            <a:endParaRPr lang="en-US" sz="2400" smtClean="0"/>
          </a:p>
        </p:txBody>
      </p:sp>
      <p:sp>
        <p:nvSpPr>
          <p:cNvPr id="7172" name="Footer Placeholder 4"/>
          <p:cNvSpPr>
            <a:spLocks noGrp="1"/>
          </p:cNvSpPr>
          <p:nvPr>
            <p:ph type="ftr" sz="quarter" idx="10"/>
          </p:nvPr>
        </p:nvSpPr>
        <p:spPr/>
        <p:txBody>
          <a:bodyPr/>
          <a:lstStyle/>
          <a:p>
            <a:pPr>
              <a:defRPr/>
            </a:pPr>
            <a:r>
              <a:rPr lang="en-US" smtClean="0"/>
              <a:t>© 2008 Prentice Hall</a:t>
            </a:r>
          </a:p>
        </p:txBody>
      </p:sp>
      <p:sp>
        <p:nvSpPr>
          <p:cNvPr id="7173" name="Slide Number Placeholder 5"/>
          <p:cNvSpPr>
            <a:spLocks noGrp="1"/>
          </p:cNvSpPr>
          <p:nvPr>
            <p:ph type="sldNum" sz="quarter" idx="11"/>
          </p:nvPr>
        </p:nvSpPr>
        <p:spPr/>
        <p:txBody>
          <a:bodyPr/>
          <a:lstStyle/>
          <a:p>
            <a:pPr>
              <a:defRPr/>
            </a:pPr>
            <a:r>
              <a:rPr lang="en-US" smtClean="0"/>
              <a:t>1-</a:t>
            </a:r>
            <a:fld id="{964438D6-4B11-423C-A700-A19BFA9DF290}" type="slidenum">
              <a:rPr lang="en-US" smtClean="0"/>
              <a:pPr>
                <a:defRPr/>
              </a:pPr>
              <a:t>11</a:t>
            </a:fld>
            <a:endParaRPr lang="en-US"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4000" smtClean="0"/>
              <a:t>Other Economic Impacts of Logistics</a:t>
            </a:r>
          </a:p>
        </p:txBody>
      </p:sp>
      <p:sp>
        <p:nvSpPr>
          <p:cNvPr id="13315" name="Rectangle 3"/>
          <p:cNvSpPr>
            <a:spLocks noGrp="1" noChangeArrowheads="1"/>
          </p:cNvSpPr>
          <p:nvPr>
            <p:ph idx="1"/>
          </p:nvPr>
        </p:nvSpPr>
        <p:spPr/>
        <p:txBody>
          <a:bodyPr/>
          <a:lstStyle/>
          <a:p>
            <a:pPr eaLnBrk="1" hangingPunct="1"/>
            <a:r>
              <a:rPr lang="en-US" smtClean="0"/>
              <a:t>Economic Utility</a:t>
            </a:r>
          </a:p>
          <a:p>
            <a:pPr lvl="1" eaLnBrk="1" hangingPunct="1"/>
            <a:r>
              <a:rPr lang="en-US" smtClean="0"/>
              <a:t>Possession utility</a:t>
            </a:r>
          </a:p>
          <a:p>
            <a:pPr lvl="1" eaLnBrk="1" hangingPunct="1"/>
            <a:r>
              <a:rPr lang="en-US" smtClean="0"/>
              <a:t>Form utility</a:t>
            </a:r>
          </a:p>
          <a:p>
            <a:pPr lvl="1" eaLnBrk="1" hangingPunct="1"/>
            <a:r>
              <a:rPr lang="en-US" smtClean="0"/>
              <a:t>Place utility</a:t>
            </a:r>
          </a:p>
          <a:p>
            <a:pPr lvl="1" eaLnBrk="1" hangingPunct="1"/>
            <a:r>
              <a:rPr lang="en-US" smtClean="0"/>
              <a:t>Time utility</a:t>
            </a:r>
          </a:p>
        </p:txBody>
      </p:sp>
      <p:sp>
        <p:nvSpPr>
          <p:cNvPr id="7172" name="Footer Placeholder 4"/>
          <p:cNvSpPr>
            <a:spLocks noGrp="1"/>
          </p:cNvSpPr>
          <p:nvPr>
            <p:ph type="ftr" sz="quarter" idx="10"/>
          </p:nvPr>
        </p:nvSpPr>
        <p:spPr/>
        <p:txBody>
          <a:bodyPr/>
          <a:lstStyle/>
          <a:p>
            <a:pPr>
              <a:defRPr/>
            </a:pPr>
            <a:r>
              <a:rPr lang="en-US" smtClean="0"/>
              <a:t>© 2008 Prentice Hall</a:t>
            </a:r>
          </a:p>
        </p:txBody>
      </p:sp>
      <p:sp>
        <p:nvSpPr>
          <p:cNvPr id="7173" name="Slide Number Placeholder 5"/>
          <p:cNvSpPr>
            <a:spLocks noGrp="1"/>
          </p:cNvSpPr>
          <p:nvPr>
            <p:ph type="sldNum" sz="quarter" idx="11"/>
          </p:nvPr>
        </p:nvSpPr>
        <p:spPr/>
        <p:txBody>
          <a:bodyPr/>
          <a:lstStyle/>
          <a:p>
            <a:pPr>
              <a:defRPr/>
            </a:pPr>
            <a:r>
              <a:rPr lang="en-US" smtClean="0"/>
              <a:t>1-</a:t>
            </a:r>
            <a:fld id="{D589F9F8-595A-45D0-9DF0-9FE6C797A102}" type="slidenum">
              <a:rPr lang="en-US" smtClean="0"/>
              <a:pPr>
                <a:defRPr/>
              </a:pPr>
              <a:t>12</a:t>
            </a:fld>
            <a:endParaRPr lang="en-US"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pPr eaLnBrk="1" hangingPunct="1"/>
            <a:r>
              <a:rPr lang="en-US" sz="4000" smtClean="0"/>
              <a:t>Logistics:  What It Is?</a:t>
            </a:r>
          </a:p>
        </p:txBody>
      </p:sp>
      <p:sp>
        <p:nvSpPr>
          <p:cNvPr id="739331" name="Rectangle 3"/>
          <p:cNvSpPr>
            <a:spLocks noGrp="1" noChangeArrowheads="1"/>
          </p:cNvSpPr>
          <p:nvPr>
            <p:ph idx="1"/>
          </p:nvPr>
        </p:nvSpPr>
        <p:spPr>
          <a:xfrm>
            <a:off x="228600" y="1676400"/>
            <a:ext cx="8686800" cy="4419600"/>
          </a:xfrm>
        </p:spPr>
        <p:txBody>
          <a:bodyPr/>
          <a:lstStyle/>
          <a:p>
            <a:pPr eaLnBrk="1" hangingPunct="1">
              <a:lnSpc>
                <a:spcPct val="90000"/>
              </a:lnSpc>
              <a:defRPr/>
            </a:pPr>
            <a:r>
              <a:rPr lang="en-US" dirty="0" smtClean="0"/>
              <a:t>CSCMP (Council of Supply Chain Management Professionals) definition:</a:t>
            </a:r>
          </a:p>
          <a:p>
            <a:pPr marL="466725" lvl="1" indent="-9525" eaLnBrk="1" hangingPunct="1">
              <a:lnSpc>
                <a:spcPct val="90000"/>
              </a:lnSpc>
              <a:buFontTx/>
              <a:buNone/>
              <a:defRPr/>
            </a:pPr>
            <a:r>
              <a:rPr lang="en-US" sz="3200" dirty="0" smtClean="0"/>
              <a:t>“Logistics is that part of the Supply Chain Management that </a:t>
            </a:r>
            <a:r>
              <a:rPr lang="en-US" sz="3200" dirty="0" smtClean="0">
                <a:solidFill>
                  <a:srgbClr val="C00000"/>
                </a:solidFill>
              </a:rPr>
              <a:t>plans, implements, </a:t>
            </a:r>
            <a:r>
              <a:rPr lang="en-US" sz="3200" dirty="0" smtClean="0">
                <a:solidFill>
                  <a:schemeClr val="accent6"/>
                </a:solidFill>
              </a:rPr>
              <a:t>and</a:t>
            </a:r>
            <a:r>
              <a:rPr lang="en-US" sz="3200" dirty="0" smtClean="0">
                <a:solidFill>
                  <a:srgbClr val="C00000"/>
                </a:solidFill>
              </a:rPr>
              <a:t> controls</a:t>
            </a:r>
            <a:r>
              <a:rPr lang="en-US" sz="3200" dirty="0" smtClean="0"/>
              <a:t> the </a:t>
            </a:r>
            <a:r>
              <a:rPr lang="en-US" sz="3200" dirty="0" smtClean="0">
                <a:solidFill>
                  <a:srgbClr val="0070C0"/>
                </a:solidFill>
              </a:rPr>
              <a:t>efficient, effective </a:t>
            </a:r>
            <a:r>
              <a:rPr lang="en-US" sz="3200" dirty="0" smtClean="0">
                <a:solidFill>
                  <a:srgbClr val="009900"/>
                </a:solidFill>
              </a:rPr>
              <a:t>forward and reverse flow </a:t>
            </a:r>
            <a:r>
              <a:rPr lang="en-US" sz="3200" dirty="0" smtClean="0"/>
              <a:t>and </a:t>
            </a:r>
            <a:r>
              <a:rPr lang="en-US" sz="3200" dirty="0" smtClean="0">
                <a:solidFill>
                  <a:srgbClr val="009900"/>
                </a:solidFill>
              </a:rPr>
              <a:t>storage </a:t>
            </a:r>
            <a:r>
              <a:rPr lang="en-US" sz="3200" dirty="0" smtClean="0">
                <a:solidFill>
                  <a:srgbClr val="002060"/>
                </a:solidFill>
              </a:rPr>
              <a:t>of </a:t>
            </a:r>
            <a:r>
              <a:rPr lang="en-US" sz="3200" dirty="0" smtClean="0">
                <a:solidFill>
                  <a:srgbClr val="7030A0"/>
                </a:solidFill>
              </a:rPr>
              <a:t>goods, services, and related information </a:t>
            </a:r>
            <a:r>
              <a:rPr lang="en-US" sz="3200" dirty="0" smtClean="0"/>
              <a:t>between the point of origin and the point of consumption in order to </a:t>
            </a:r>
            <a:r>
              <a:rPr lang="en-US" sz="3200" dirty="0" smtClean="0">
                <a:solidFill>
                  <a:srgbClr val="FFC000"/>
                </a:solidFill>
              </a:rPr>
              <a:t>meet customers’ requirements</a:t>
            </a:r>
            <a:r>
              <a:rPr lang="en-US" sz="3200" dirty="0" smtClean="0"/>
              <a:t>.”</a:t>
            </a:r>
          </a:p>
        </p:txBody>
      </p:sp>
      <p:sp>
        <p:nvSpPr>
          <p:cNvPr id="9220" name="Footer Placeholder 4"/>
          <p:cNvSpPr>
            <a:spLocks noGrp="1"/>
          </p:cNvSpPr>
          <p:nvPr>
            <p:ph type="ftr" sz="quarter" idx="10"/>
          </p:nvPr>
        </p:nvSpPr>
        <p:spPr/>
        <p:txBody>
          <a:bodyPr/>
          <a:lstStyle/>
          <a:p>
            <a:pPr>
              <a:defRPr/>
            </a:pPr>
            <a:r>
              <a:rPr lang="en-US" smtClean="0"/>
              <a:t>© 2008 Prentice Hall</a:t>
            </a:r>
          </a:p>
        </p:txBody>
      </p:sp>
      <p:sp>
        <p:nvSpPr>
          <p:cNvPr id="9221" name="Slide Number Placeholder 5"/>
          <p:cNvSpPr>
            <a:spLocks noGrp="1"/>
          </p:cNvSpPr>
          <p:nvPr>
            <p:ph type="sldNum" sz="quarter" idx="11"/>
          </p:nvPr>
        </p:nvSpPr>
        <p:spPr/>
        <p:txBody>
          <a:bodyPr/>
          <a:lstStyle/>
          <a:p>
            <a:pPr>
              <a:defRPr/>
            </a:pPr>
            <a:r>
              <a:rPr lang="en-US" smtClean="0"/>
              <a:t>1-</a:t>
            </a:r>
            <a:fld id="{1DED3ECE-0CED-48B3-B658-BE4ECE5EA848}" type="slidenum">
              <a:rPr lang="en-US" smtClean="0"/>
              <a:pPr>
                <a:defRPr/>
              </a:pPr>
              <a:t>13</a:t>
            </a:fld>
            <a:endParaRPr lang="en-US" smtClean="0"/>
          </a:p>
        </p:txBody>
      </p:sp>
      <p:sp>
        <p:nvSpPr>
          <p:cNvPr id="14342" name="Text Box 4"/>
          <p:cNvSpPr txBox="1">
            <a:spLocks noChangeArrowheads="1"/>
          </p:cNvSpPr>
          <p:nvPr/>
        </p:nvSpPr>
        <p:spPr bwMode="auto">
          <a:xfrm>
            <a:off x="457200" y="6324600"/>
            <a:ext cx="3962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sz="1400" i="1">
                <a:solidFill>
                  <a:schemeClr val="bg1"/>
                </a:solidFill>
                <a:latin typeface="Arial" pitchFamily="34" charset="0"/>
              </a:rPr>
              <a:t>Source: </a:t>
            </a:r>
            <a:r>
              <a:rPr lang="en-US" sz="1400" b="1" i="1">
                <a:solidFill>
                  <a:schemeClr val="bg1"/>
                </a:solidFill>
                <a:latin typeface="Arial" pitchFamily="34" charset="0"/>
              </a:rPr>
              <a:t>clm1.org</a:t>
            </a:r>
            <a:endParaRPr lang="en-US" sz="1400" i="1">
              <a:solidFill>
                <a:schemeClr val="bg1"/>
              </a:solidFill>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39330"/>
                                        </p:tgtEl>
                                        <p:attrNameLst>
                                          <p:attrName>style.visibility</p:attrName>
                                        </p:attrNameLst>
                                      </p:cBhvr>
                                      <p:to>
                                        <p:strVal val="visible"/>
                                      </p:to>
                                    </p:set>
                                    <p:animEffect transition="in" filter="fade">
                                      <p:cBhvr>
                                        <p:cTn id="7" dur="1000"/>
                                        <p:tgtEl>
                                          <p:spTgt spid="739330"/>
                                        </p:tgtEl>
                                      </p:cBhvr>
                                    </p:animEffect>
                                    <p:anim calcmode="lin" valueType="num">
                                      <p:cBhvr>
                                        <p:cTn id="8" dur="1000" fill="hold"/>
                                        <p:tgtEl>
                                          <p:spTgt spid="739330"/>
                                        </p:tgtEl>
                                        <p:attrNameLst>
                                          <p:attrName>ppt_x</p:attrName>
                                        </p:attrNameLst>
                                      </p:cBhvr>
                                      <p:tavLst>
                                        <p:tav tm="0">
                                          <p:val>
                                            <p:strVal val="#ppt_x"/>
                                          </p:val>
                                        </p:tav>
                                        <p:tav tm="100000">
                                          <p:val>
                                            <p:strVal val="#ppt_x"/>
                                          </p:val>
                                        </p:tav>
                                      </p:tavLst>
                                    </p:anim>
                                    <p:anim calcmode="lin" valueType="num">
                                      <p:cBhvr>
                                        <p:cTn id="9" dur="898" decel="100000" fill="hold"/>
                                        <p:tgtEl>
                                          <p:spTgt spid="73933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73933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739331">
                                            <p:txEl>
                                              <p:pRg st="0" end="0"/>
                                            </p:txEl>
                                          </p:spTgt>
                                        </p:tgtEl>
                                        <p:attrNameLst>
                                          <p:attrName>style.visibility</p:attrName>
                                        </p:attrNameLst>
                                      </p:cBhvr>
                                      <p:to>
                                        <p:strVal val="visible"/>
                                      </p:to>
                                    </p:set>
                                    <p:animEffect transition="in" filter="fade">
                                      <p:cBhvr>
                                        <p:cTn id="15" dur="1000"/>
                                        <p:tgtEl>
                                          <p:spTgt spid="739331">
                                            <p:txEl>
                                              <p:pRg st="0" end="0"/>
                                            </p:txEl>
                                          </p:spTgt>
                                        </p:tgtEl>
                                      </p:cBhvr>
                                    </p:animEffect>
                                    <p:anim calcmode="lin" valueType="num">
                                      <p:cBhvr>
                                        <p:cTn id="16" dur="1000" fill="hold"/>
                                        <p:tgtEl>
                                          <p:spTgt spid="73933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73933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739331">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739331">
                                            <p:txEl>
                                              <p:pRg st="1" end="1"/>
                                            </p:txEl>
                                          </p:spTgt>
                                        </p:tgtEl>
                                        <p:attrNameLst>
                                          <p:attrName>style.visibility</p:attrName>
                                        </p:attrNameLst>
                                      </p:cBhvr>
                                      <p:to>
                                        <p:strVal val="visible"/>
                                      </p:to>
                                    </p:set>
                                    <p:animEffect transition="in" filter="fade">
                                      <p:cBhvr>
                                        <p:cTn id="21" dur="1000"/>
                                        <p:tgtEl>
                                          <p:spTgt spid="739331">
                                            <p:txEl>
                                              <p:pRg st="1" end="1"/>
                                            </p:txEl>
                                          </p:spTgt>
                                        </p:tgtEl>
                                      </p:cBhvr>
                                    </p:animEffect>
                                    <p:anim calcmode="lin" valueType="num">
                                      <p:cBhvr>
                                        <p:cTn id="22" dur="1000" fill="hold"/>
                                        <p:tgtEl>
                                          <p:spTgt spid="739331">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739331">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739331">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9330" grpId="0"/>
      <p:bldP spid="739331"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pPr eaLnBrk="1" hangingPunct="1"/>
            <a:r>
              <a:rPr lang="en-US" sz="4000" smtClean="0"/>
              <a:t>Logistics:  What It Is?</a:t>
            </a:r>
          </a:p>
        </p:txBody>
      </p:sp>
      <p:sp>
        <p:nvSpPr>
          <p:cNvPr id="739331" name="Rectangle 3"/>
          <p:cNvSpPr>
            <a:spLocks noGrp="1" noChangeArrowheads="1"/>
          </p:cNvSpPr>
          <p:nvPr>
            <p:ph idx="1"/>
          </p:nvPr>
        </p:nvSpPr>
        <p:spPr>
          <a:xfrm>
            <a:off x="228600" y="1676400"/>
            <a:ext cx="8686800" cy="4419600"/>
          </a:xfrm>
        </p:spPr>
        <p:txBody>
          <a:bodyPr/>
          <a:lstStyle/>
          <a:p>
            <a:pPr eaLnBrk="1" hangingPunct="1">
              <a:lnSpc>
                <a:spcPct val="90000"/>
              </a:lnSpc>
            </a:pPr>
            <a:r>
              <a:rPr lang="en-US" sz="2800" smtClean="0"/>
              <a:t>Supply Chain Management . . . “encompasses every effort involved in producing and delivering a final product or service, from the supplier's supplier to the customer's customer.  Supply Chain Management includes managing supply and demand, sourcing raw materials and parts, manufacturing and assembly, warehousing and inventory tracking, order entry and order management, distribution across all channels, and delivery to the customer.”</a:t>
            </a:r>
          </a:p>
          <a:p>
            <a:pPr lvl="1" algn="r" eaLnBrk="1" hangingPunct="1">
              <a:lnSpc>
                <a:spcPct val="90000"/>
              </a:lnSpc>
            </a:pPr>
            <a:r>
              <a:rPr lang="en-US" sz="2400" smtClean="0"/>
              <a:t>The Supply-Chain Council</a:t>
            </a:r>
            <a:endParaRPr lang="en-US" sz="1400" smtClean="0"/>
          </a:p>
        </p:txBody>
      </p:sp>
      <p:sp>
        <p:nvSpPr>
          <p:cNvPr id="9220" name="Footer Placeholder 4"/>
          <p:cNvSpPr>
            <a:spLocks noGrp="1"/>
          </p:cNvSpPr>
          <p:nvPr>
            <p:ph type="ftr" sz="quarter" idx="10"/>
          </p:nvPr>
        </p:nvSpPr>
        <p:spPr/>
        <p:txBody>
          <a:bodyPr/>
          <a:lstStyle/>
          <a:p>
            <a:pPr>
              <a:defRPr/>
            </a:pPr>
            <a:r>
              <a:rPr lang="en-US" smtClean="0"/>
              <a:t>© 2008 Prentice Hall</a:t>
            </a:r>
          </a:p>
        </p:txBody>
      </p:sp>
      <p:sp>
        <p:nvSpPr>
          <p:cNvPr id="9221" name="Slide Number Placeholder 5"/>
          <p:cNvSpPr>
            <a:spLocks noGrp="1"/>
          </p:cNvSpPr>
          <p:nvPr>
            <p:ph type="sldNum" sz="quarter" idx="11"/>
          </p:nvPr>
        </p:nvSpPr>
        <p:spPr/>
        <p:txBody>
          <a:bodyPr/>
          <a:lstStyle/>
          <a:p>
            <a:pPr>
              <a:defRPr/>
            </a:pPr>
            <a:r>
              <a:rPr lang="en-US" smtClean="0"/>
              <a:t>1-</a:t>
            </a:r>
            <a:fld id="{3DFE2AED-0DDA-4EA4-880B-F9197E56653A}" type="slidenum">
              <a:rPr lang="en-US" smtClean="0"/>
              <a:pPr>
                <a:defRPr/>
              </a:pPr>
              <a:t>14</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39330"/>
                                        </p:tgtEl>
                                        <p:attrNameLst>
                                          <p:attrName>style.visibility</p:attrName>
                                        </p:attrNameLst>
                                      </p:cBhvr>
                                      <p:to>
                                        <p:strVal val="visible"/>
                                      </p:to>
                                    </p:set>
                                    <p:animEffect transition="in" filter="fade">
                                      <p:cBhvr>
                                        <p:cTn id="7" dur="1000"/>
                                        <p:tgtEl>
                                          <p:spTgt spid="739330"/>
                                        </p:tgtEl>
                                      </p:cBhvr>
                                    </p:animEffect>
                                    <p:anim calcmode="lin" valueType="num">
                                      <p:cBhvr>
                                        <p:cTn id="8" dur="1000" fill="hold"/>
                                        <p:tgtEl>
                                          <p:spTgt spid="739330"/>
                                        </p:tgtEl>
                                        <p:attrNameLst>
                                          <p:attrName>ppt_x</p:attrName>
                                        </p:attrNameLst>
                                      </p:cBhvr>
                                      <p:tavLst>
                                        <p:tav tm="0">
                                          <p:val>
                                            <p:strVal val="#ppt_x"/>
                                          </p:val>
                                        </p:tav>
                                        <p:tav tm="100000">
                                          <p:val>
                                            <p:strVal val="#ppt_x"/>
                                          </p:val>
                                        </p:tav>
                                      </p:tavLst>
                                    </p:anim>
                                    <p:anim calcmode="lin" valueType="num">
                                      <p:cBhvr>
                                        <p:cTn id="9" dur="898" decel="100000" fill="hold"/>
                                        <p:tgtEl>
                                          <p:spTgt spid="73933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73933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739331">
                                            <p:txEl>
                                              <p:pRg st="0" end="0"/>
                                            </p:txEl>
                                          </p:spTgt>
                                        </p:tgtEl>
                                        <p:attrNameLst>
                                          <p:attrName>style.visibility</p:attrName>
                                        </p:attrNameLst>
                                      </p:cBhvr>
                                      <p:to>
                                        <p:strVal val="visible"/>
                                      </p:to>
                                    </p:set>
                                    <p:animEffect transition="in" filter="fade">
                                      <p:cBhvr>
                                        <p:cTn id="15" dur="1000"/>
                                        <p:tgtEl>
                                          <p:spTgt spid="739331">
                                            <p:txEl>
                                              <p:pRg st="0" end="0"/>
                                            </p:txEl>
                                          </p:spTgt>
                                        </p:tgtEl>
                                      </p:cBhvr>
                                    </p:animEffect>
                                    <p:anim calcmode="lin" valueType="num">
                                      <p:cBhvr>
                                        <p:cTn id="16" dur="1000" fill="hold"/>
                                        <p:tgtEl>
                                          <p:spTgt spid="73933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73933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739331">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739331">
                                            <p:txEl>
                                              <p:pRg st="1" end="1"/>
                                            </p:txEl>
                                          </p:spTgt>
                                        </p:tgtEl>
                                        <p:attrNameLst>
                                          <p:attrName>style.visibility</p:attrName>
                                        </p:attrNameLst>
                                      </p:cBhvr>
                                      <p:to>
                                        <p:strVal val="visible"/>
                                      </p:to>
                                    </p:set>
                                    <p:animEffect transition="in" filter="fade">
                                      <p:cBhvr>
                                        <p:cTn id="21" dur="1000"/>
                                        <p:tgtEl>
                                          <p:spTgt spid="739331">
                                            <p:txEl>
                                              <p:pRg st="1" end="1"/>
                                            </p:txEl>
                                          </p:spTgt>
                                        </p:tgtEl>
                                      </p:cBhvr>
                                    </p:animEffect>
                                    <p:anim calcmode="lin" valueType="num">
                                      <p:cBhvr>
                                        <p:cTn id="22" dur="1000" fill="hold"/>
                                        <p:tgtEl>
                                          <p:spTgt spid="739331">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739331">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739331">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9330" grpId="0"/>
      <p:bldP spid="739331"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pPr eaLnBrk="1" hangingPunct="1"/>
            <a:r>
              <a:rPr lang="en-US" sz="4000" smtClean="0"/>
              <a:t>Logistics:  Key Observations</a:t>
            </a:r>
          </a:p>
        </p:txBody>
      </p:sp>
      <p:sp>
        <p:nvSpPr>
          <p:cNvPr id="739331" name="Rectangle 3"/>
          <p:cNvSpPr>
            <a:spLocks noGrp="1" noChangeArrowheads="1"/>
          </p:cNvSpPr>
          <p:nvPr>
            <p:ph idx="1"/>
          </p:nvPr>
        </p:nvSpPr>
        <p:spPr>
          <a:xfrm>
            <a:off x="228600" y="1676400"/>
            <a:ext cx="8686800" cy="4419600"/>
          </a:xfrm>
        </p:spPr>
        <p:txBody>
          <a:bodyPr/>
          <a:lstStyle/>
          <a:p>
            <a:pPr eaLnBrk="1" hangingPunct="1">
              <a:lnSpc>
                <a:spcPct val="90000"/>
              </a:lnSpc>
            </a:pPr>
            <a:r>
              <a:rPr lang="en-US" sz="2800" smtClean="0"/>
              <a:t>Integrated activity</a:t>
            </a:r>
          </a:p>
          <a:p>
            <a:pPr lvl="1" eaLnBrk="1" hangingPunct="1">
              <a:lnSpc>
                <a:spcPct val="90000"/>
              </a:lnSpc>
            </a:pPr>
            <a:r>
              <a:rPr lang="en-US" sz="2400" smtClean="0"/>
              <a:t>X-functions, X-divisions, X-companies, etc.</a:t>
            </a:r>
          </a:p>
          <a:p>
            <a:pPr lvl="1" eaLnBrk="1" hangingPunct="1">
              <a:lnSpc>
                <a:spcPct val="90000"/>
              </a:lnSpc>
            </a:pPr>
            <a:r>
              <a:rPr lang="en-US" sz="2400" smtClean="0"/>
              <a:t>Coordination of conflicting goals, metrics, etc.</a:t>
            </a:r>
          </a:p>
          <a:p>
            <a:pPr eaLnBrk="1" hangingPunct="1">
              <a:lnSpc>
                <a:spcPct val="90000"/>
              </a:lnSpc>
            </a:pPr>
            <a:r>
              <a:rPr lang="en-US" sz="2800" smtClean="0"/>
              <a:t>Responsible for multiple flows:</a:t>
            </a:r>
          </a:p>
          <a:p>
            <a:pPr lvl="1" eaLnBrk="1" hangingPunct="1">
              <a:lnSpc>
                <a:spcPct val="90000"/>
              </a:lnSpc>
            </a:pPr>
            <a:r>
              <a:rPr lang="en-US" sz="2400" smtClean="0"/>
              <a:t>Information (orders, status, contracts)</a:t>
            </a:r>
          </a:p>
          <a:p>
            <a:pPr lvl="1" eaLnBrk="1" hangingPunct="1">
              <a:lnSpc>
                <a:spcPct val="90000"/>
              </a:lnSpc>
            </a:pPr>
            <a:r>
              <a:rPr lang="en-US" sz="2400" smtClean="0"/>
              <a:t>Physical (finished goods, raw materials, WIP)</a:t>
            </a:r>
          </a:p>
          <a:p>
            <a:pPr lvl="1" eaLnBrk="1" hangingPunct="1">
              <a:lnSpc>
                <a:spcPct val="90000"/>
              </a:lnSpc>
            </a:pPr>
            <a:r>
              <a:rPr lang="en-US" sz="2400" smtClean="0"/>
              <a:t>Financial (payment, credits, etc.)</a:t>
            </a:r>
          </a:p>
          <a:p>
            <a:pPr eaLnBrk="1" hangingPunct="1">
              <a:lnSpc>
                <a:spcPct val="90000"/>
              </a:lnSpc>
            </a:pPr>
            <a:r>
              <a:rPr lang="en-US" sz="2800" smtClean="0"/>
              <a:t>Most analysis involves trade-offs</a:t>
            </a:r>
          </a:p>
          <a:p>
            <a:pPr lvl="1" eaLnBrk="1" hangingPunct="1">
              <a:lnSpc>
                <a:spcPct val="90000"/>
              </a:lnSpc>
            </a:pPr>
            <a:r>
              <a:rPr lang="en-US" sz="2400" smtClean="0"/>
              <a:t>Across different entities</a:t>
            </a:r>
          </a:p>
          <a:p>
            <a:pPr lvl="1" eaLnBrk="1" hangingPunct="1">
              <a:lnSpc>
                <a:spcPct val="90000"/>
              </a:lnSpc>
            </a:pPr>
            <a:r>
              <a:rPr lang="en-US" sz="2400" smtClean="0"/>
              <a:t>Across metrics: Cost, Service, Time, Risk, etc.</a:t>
            </a:r>
          </a:p>
        </p:txBody>
      </p:sp>
      <p:sp>
        <p:nvSpPr>
          <p:cNvPr id="9220" name="Footer Placeholder 4"/>
          <p:cNvSpPr>
            <a:spLocks noGrp="1"/>
          </p:cNvSpPr>
          <p:nvPr>
            <p:ph type="ftr" sz="quarter" idx="10"/>
          </p:nvPr>
        </p:nvSpPr>
        <p:spPr/>
        <p:txBody>
          <a:bodyPr/>
          <a:lstStyle/>
          <a:p>
            <a:pPr>
              <a:defRPr/>
            </a:pPr>
            <a:r>
              <a:rPr lang="en-US" smtClean="0"/>
              <a:t>© 2008 Prentice Hall</a:t>
            </a:r>
          </a:p>
        </p:txBody>
      </p:sp>
      <p:sp>
        <p:nvSpPr>
          <p:cNvPr id="9221" name="Slide Number Placeholder 5"/>
          <p:cNvSpPr>
            <a:spLocks noGrp="1"/>
          </p:cNvSpPr>
          <p:nvPr>
            <p:ph type="sldNum" sz="quarter" idx="11"/>
          </p:nvPr>
        </p:nvSpPr>
        <p:spPr/>
        <p:txBody>
          <a:bodyPr/>
          <a:lstStyle/>
          <a:p>
            <a:pPr>
              <a:defRPr/>
            </a:pPr>
            <a:r>
              <a:rPr lang="en-US" smtClean="0"/>
              <a:t>1-</a:t>
            </a:r>
            <a:fld id="{37DEA278-85E2-45F4-AC29-514F3C448BA9}" type="slidenum">
              <a:rPr lang="en-US" smtClean="0"/>
              <a:pPr>
                <a:defRPr/>
              </a:pPr>
              <a:t>15</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39330"/>
                                        </p:tgtEl>
                                        <p:attrNameLst>
                                          <p:attrName>style.visibility</p:attrName>
                                        </p:attrNameLst>
                                      </p:cBhvr>
                                      <p:to>
                                        <p:strVal val="visible"/>
                                      </p:to>
                                    </p:set>
                                    <p:animEffect transition="in" filter="fade">
                                      <p:cBhvr>
                                        <p:cTn id="7" dur="1000"/>
                                        <p:tgtEl>
                                          <p:spTgt spid="739330"/>
                                        </p:tgtEl>
                                      </p:cBhvr>
                                    </p:animEffect>
                                    <p:anim calcmode="lin" valueType="num">
                                      <p:cBhvr>
                                        <p:cTn id="8" dur="1000" fill="hold"/>
                                        <p:tgtEl>
                                          <p:spTgt spid="739330"/>
                                        </p:tgtEl>
                                        <p:attrNameLst>
                                          <p:attrName>ppt_x</p:attrName>
                                        </p:attrNameLst>
                                      </p:cBhvr>
                                      <p:tavLst>
                                        <p:tav tm="0">
                                          <p:val>
                                            <p:strVal val="#ppt_x"/>
                                          </p:val>
                                        </p:tav>
                                        <p:tav tm="100000">
                                          <p:val>
                                            <p:strVal val="#ppt_x"/>
                                          </p:val>
                                        </p:tav>
                                      </p:tavLst>
                                    </p:anim>
                                    <p:anim calcmode="lin" valueType="num">
                                      <p:cBhvr>
                                        <p:cTn id="9" dur="898" decel="100000" fill="hold"/>
                                        <p:tgtEl>
                                          <p:spTgt spid="73933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73933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739331">
                                            <p:txEl>
                                              <p:pRg st="0" end="0"/>
                                            </p:txEl>
                                          </p:spTgt>
                                        </p:tgtEl>
                                        <p:attrNameLst>
                                          <p:attrName>style.visibility</p:attrName>
                                        </p:attrNameLst>
                                      </p:cBhvr>
                                      <p:to>
                                        <p:strVal val="visible"/>
                                      </p:to>
                                    </p:set>
                                    <p:animEffect transition="in" filter="fade">
                                      <p:cBhvr>
                                        <p:cTn id="15" dur="1000"/>
                                        <p:tgtEl>
                                          <p:spTgt spid="739331">
                                            <p:txEl>
                                              <p:pRg st="0" end="0"/>
                                            </p:txEl>
                                          </p:spTgt>
                                        </p:tgtEl>
                                      </p:cBhvr>
                                    </p:animEffect>
                                    <p:anim calcmode="lin" valueType="num">
                                      <p:cBhvr>
                                        <p:cTn id="16" dur="1000" fill="hold"/>
                                        <p:tgtEl>
                                          <p:spTgt spid="73933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73933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739331">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739331">
                                            <p:txEl>
                                              <p:pRg st="1" end="1"/>
                                            </p:txEl>
                                          </p:spTgt>
                                        </p:tgtEl>
                                        <p:attrNameLst>
                                          <p:attrName>style.visibility</p:attrName>
                                        </p:attrNameLst>
                                      </p:cBhvr>
                                      <p:to>
                                        <p:strVal val="visible"/>
                                      </p:to>
                                    </p:set>
                                    <p:animEffect transition="in" filter="fade">
                                      <p:cBhvr>
                                        <p:cTn id="21" dur="1000"/>
                                        <p:tgtEl>
                                          <p:spTgt spid="739331">
                                            <p:txEl>
                                              <p:pRg st="1" end="1"/>
                                            </p:txEl>
                                          </p:spTgt>
                                        </p:tgtEl>
                                      </p:cBhvr>
                                    </p:animEffect>
                                    <p:anim calcmode="lin" valueType="num">
                                      <p:cBhvr>
                                        <p:cTn id="22" dur="1000" fill="hold"/>
                                        <p:tgtEl>
                                          <p:spTgt spid="739331">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739331">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739331">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739331">
                                            <p:txEl>
                                              <p:pRg st="2" end="2"/>
                                            </p:txEl>
                                          </p:spTgt>
                                        </p:tgtEl>
                                        <p:attrNameLst>
                                          <p:attrName>style.visibility</p:attrName>
                                        </p:attrNameLst>
                                      </p:cBhvr>
                                      <p:to>
                                        <p:strVal val="visible"/>
                                      </p:to>
                                    </p:set>
                                    <p:animEffect transition="in" filter="fade">
                                      <p:cBhvr>
                                        <p:cTn id="27" dur="1000"/>
                                        <p:tgtEl>
                                          <p:spTgt spid="739331">
                                            <p:txEl>
                                              <p:pRg st="2" end="2"/>
                                            </p:txEl>
                                          </p:spTgt>
                                        </p:tgtEl>
                                      </p:cBhvr>
                                    </p:animEffect>
                                    <p:anim calcmode="lin" valueType="num">
                                      <p:cBhvr>
                                        <p:cTn id="28" dur="1000" fill="hold"/>
                                        <p:tgtEl>
                                          <p:spTgt spid="739331">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739331">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73933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739331">
                                            <p:txEl>
                                              <p:pRg st="3" end="3"/>
                                            </p:txEl>
                                          </p:spTgt>
                                        </p:tgtEl>
                                        <p:attrNameLst>
                                          <p:attrName>style.visibility</p:attrName>
                                        </p:attrNameLst>
                                      </p:cBhvr>
                                      <p:to>
                                        <p:strVal val="visible"/>
                                      </p:to>
                                    </p:set>
                                    <p:animEffect transition="in" filter="fade">
                                      <p:cBhvr>
                                        <p:cTn id="35" dur="1000"/>
                                        <p:tgtEl>
                                          <p:spTgt spid="739331">
                                            <p:txEl>
                                              <p:pRg st="3" end="3"/>
                                            </p:txEl>
                                          </p:spTgt>
                                        </p:tgtEl>
                                      </p:cBhvr>
                                    </p:animEffect>
                                    <p:anim calcmode="lin" valueType="num">
                                      <p:cBhvr>
                                        <p:cTn id="36" dur="1000" fill="hold"/>
                                        <p:tgtEl>
                                          <p:spTgt spid="739331">
                                            <p:txEl>
                                              <p:pRg st="3" end="3"/>
                                            </p:txEl>
                                          </p:spTgt>
                                        </p:tgtEl>
                                        <p:attrNameLst>
                                          <p:attrName>ppt_x</p:attrName>
                                        </p:attrNameLst>
                                      </p:cBhvr>
                                      <p:tavLst>
                                        <p:tav tm="0">
                                          <p:val>
                                            <p:strVal val="#ppt_x"/>
                                          </p:val>
                                        </p:tav>
                                        <p:tav tm="100000">
                                          <p:val>
                                            <p:strVal val="#ppt_x"/>
                                          </p:val>
                                        </p:tav>
                                      </p:tavLst>
                                    </p:anim>
                                    <p:anim calcmode="lin" valueType="num">
                                      <p:cBhvr>
                                        <p:cTn id="37" dur="898" decel="100000" fill="hold"/>
                                        <p:tgtEl>
                                          <p:spTgt spid="739331">
                                            <p:txEl>
                                              <p:pRg st="3" end="3"/>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898"/>
                                          </p:stCondLst>
                                        </p:cTn>
                                        <p:tgtEl>
                                          <p:spTgt spid="739331">
                                            <p:txEl>
                                              <p:pRg st="3" end="3"/>
                                            </p:txEl>
                                          </p:spTgt>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739331">
                                            <p:txEl>
                                              <p:pRg st="4" end="4"/>
                                            </p:txEl>
                                          </p:spTgt>
                                        </p:tgtEl>
                                        <p:attrNameLst>
                                          <p:attrName>style.visibility</p:attrName>
                                        </p:attrNameLst>
                                      </p:cBhvr>
                                      <p:to>
                                        <p:strVal val="visible"/>
                                      </p:to>
                                    </p:set>
                                    <p:animEffect transition="in" filter="fade">
                                      <p:cBhvr>
                                        <p:cTn id="41" dur="1000"/>
                                        <p:tgtEl>
                                          <p:spTgt spid="739331">
                                            <p:txEl>
                                              <p:pRg st="4" end="4"/>
                                            </p:txEl>
                                          </p:spTgt>
                                        </p:tgtEl>
                                      </p:cBhvr>
                                    </p:animEffect>
                                    <p:anim calcmode="lin" valueType="num">
                                      <p:cBhvr>
                                        <p:cTn id="42" dur="1000" fill="hold"/>
                                        <p:tgtEl>
                                          <p:spTgt spid="739331">
                                            <p:txEl>
                                              <p:pRg st="4" end="4"/>
                                            </p:txEl>
                                          </p:spTgt>
                                        </p:tgtEl>
                                        <p:attrNameLst>
                                          <p:attrName>ppt_x</p:attrName>
                                        </p:attrNameLst>
                                      </p:cBhvr>
                                      <p:tavLst>
                                        <p:tav tm="0">
                                          <p:val>
                                            <p:strVal val="#ppt_x"/>
                                          </p:val>
                                        </p:tav>
                                        <p:tav tm="100000">
                                          <p:val>
                                            <p:strVal val="#ppt_x"/>
                                          </p:val>
                                        </p:tav>
                                      </p:tavLst>
                                    </p:anim>
                                    <p:anim calcmode="lin" valueType="num">
                                      <p:cBhvr>
                                        <p:cTn id="43" dur="898" decel="100000" fill="hold"/>
                                        <p:tgtEl>
                                          <p:spTgt spid="739331">
                                            <p:txEl>
                                              <p:pRg st="4" end="4"/>
                                            </p:txEl>
                                          </p:spTgt>
                                        </p:tgtEl>
                                        <p:attrNameLst>
                                          <p:attrName>ppt_y</p:attrName>
                                        </p:attrNameLst>
                                      </p:cBhvr>
                                      <p:tavLst>
                                        <p:tav tm="0">
                                          <p:val>
                                            <p:strVal val="#ppt_y+1"/>
                                          </p:val>
                                        </p:tav>
                                        <p:tav tm="100000">
                                          <p:val>
                                            <p:strVal val="#ppt_y-.03"/>
                                          </p:val>
                                        </p:tav>
                                      </p:tavLst>
                                    </p:anim>
                                    <p:anim calcmode="lin" valueType="num">
                                      <p:cBhvr>
                                        <p:cTn id="44" dur="100" accel="100000" fill="hold">
                                          <p:stCondLst>
                                            <p:cond delay="898"/>
                                          </p:stCondLst>
                                        </p:cTn>
                                        <p:tgtEl>
                                          <p:spTgt spid="739331">
                                            <p:txEl>
                                              <p:pRg st="4" end="4"/>
                                            </p:txEl>
                                          </p:spTgt>
                                        </p:tgtEl>
                                        <p:attrNameLst>
                                          <p:attrName>ppt_y</p:attrName>
                                        </p:attrNameLst>
                                      </p:cBhvr>
                                      <p:tavLst>
                                        <p:tav tm="0">
                                          <p:val>
                                            <p:strVal val="#ppt_y-.03"/>
                                          </p:val>
                                        </p:tav>
                                        <p:tav tm="100000">
                                          <p:val>
                                            <p:strVal val="#ppt_y"/>
                                          </p:val>
                                        </p:tav>
                                      </p:tavLst>
                                    </p:anim>
                                  </p:childTnLst>
                                </p:cTn>
                              </p:par>
                              <p:par>
                                <p:cTn id="45" presetID="37" presetClass="entr" presetSubtype="0" fill="hold" grpId="0" nodeType="withEffect">
                                  <p:stCondLst>
                                    <p:cond delay="0"/>
                                  </p:stCondLst>
                                  <p:childTnLst>
                                    <p:set>
                                      <p:cBhvr>
                                        <p:cTn id="46" dur="1" fill="hold">
                                          <p:stCondLst>
                                            <p:cond delay="0"/>
                                          </p:stCondLst>
                                        </p:cTn>
                                        <p:tgtEl>
                                          <p:spTgt spid="739331">
                                            <p:txEl>
                                              <p:pRg st="5" end="5"/>
                                            </p:txEl>
                                          </p:spTgt>
                                        </p:tgtEl>
                                        <p:attrNameLst>
                                          <p:attrName>style.visibility</p:attrName>
                                        </p:attrNameLst>
                                      </p:cBhvr>
                                      <p:to>
                                        <p:strVal val="visible"/>
                                      </p:to>
                                    </p:set>
                                    <p:animEffect transition="in" filter="fade">
                                      <p:cBhvr>
                                        <p:cTn id="47" dur="1000"/>
                                        <p:tgtEl>
                                          <p:spTgt spid="739331">
                                            <p:txEl>
                                              <p:pRg st="5" end="5"/>
                                            </p:txEl>
                                          </p:spTgt>
                                        </p:tgtEl>
                                      </p:cBhvr>
                                    </p:animEffect>
                                    <p:anim calcmode="lin" valueType="num">
                                      <p:cBhvr>
                                        <p:cTn id="48" dur="1000" fill="hold"/>
                                        <p:tgtEl>
                                          <p:spTgt spid="739331">
                                            <p:txEl>
                                              <p:pRg st="5" end="5"/>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739331">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739331">
                                            <p:txEl>
                                              <p:pRg st="5" end="5"/>
                                            </p:txEl>
                                          </p:spTgt>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739331">
                                            <p:txEl>
                                              <p:pRg st="6" end="6"/>
                                            </p:txEl>
                                          </p:spTgt>
                                        </p:tgtEl>
                                        <p:attrNameLst>
                                          <p:attrName>style.visibility</p:attrName>
                                        </p:attrNameLst>
                                      </p:cBhvr>
                                      <p:to>
                                        <p:strVal val="visible"/>
                                      </p:to>
                                    </p:set>
                                    <p:animEffect transition="in" filter="fade">
                                      <p:cBhvr>
                                        <p:cTn id="53" dur="1000"/>
                                        <p:tgtEl>
                                          <p:spTgt spid="739331">
                                            <p:txEl>
                                              <p:pRg st="6" end="6"/>
                                            </p:txEl>
                                          </p:spTgt>
                                        </p:tgtEl>
                                      </p:cBhvr>
                                    </p:animEffect>
                                    <p:anim calcmode="lin" valueType="num">
                                      <p:cBhvr>
                                        <p:cTn id="54" dur="1000" fill="hold"/>
                                        <p:tgtEl>
                                          <p:spTgt spid="739331">
                                            <p:txEl>
                                              <p:pRg st="6" end="6"/>
                                            </p:txEl>
                                          </p:spTgt>
                                        </p:tgtEl>
                                        <p:attrNameLst>
                                          <p:attrName>ppt_x</p:attrName>
                                        </p:attrNameLst>
                                      </p:cBhvr>
                                      <p:tavLst>
                                        <p:tav tm="0">
                                          <p:val>
                                            <p:strVal val="#ppt_x"/>
                                          </p:val>
                                        </p:tav>
                                        <p:tav tm="100000">
                                          <p:val>
                                            <p:strVal val="#ppt_x"/>
                                          </p:val>
                                        </p:tav>
                                      </p:tavLst>
                                    </p:anim>
                                    <p:anim calcmode="lin" valueType="num">
                                      <p:cBhvr>
                                        <p:cTn id="55" dur="898" decel="100000" fill="hold"/>
                                        <p:tgtEl>
                                          <p:spTgt spid="739331">
                                            <p:txEl>
                                              <p:pRg st="6" end="6"/>
                                            </p:txEl>
                                          </p:spTgt>
                                        </p:tgtEl>
                                        <p:attrNameLst>
                                          <p:attrName>ppt_y</p:attrName>
                                        </p:attrNameLst>
                                      </p:cBhvr>
                                      <p:tavLst>
                                        <p:tav tm="0">
                                          <p:val>
                                            <p:strVal val="#ppt_y+1"/>
                                          </p:val>
                                        </p:tav>
                                        <p:tav tm="100000">
                                          <p:val>
                                            <p:strVal val="#ppt_y-.03"/>
                                          </p:val>
                                        </p:tav>
                                      </p:tavLst>
                                    </p:anim>
                                    <p:anim calcmode="lin" valueType="num">
                                      <p:cBhvr>
                                        <p:cTn id="56" dur="100" accel="100000" fill="hold">
                                          <p:stCondLst>
                                            <p:cond delay="898"/>
                                          </p:stCondLst>
                                        </p:cTn>
                                        <p:tgtEl>
                                          <p:spTgt spid="739331">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37" presetClass="entr" presetSubtype="0" fill="hold" grpId="0" nodeType="clickEffect">
                                  <p:stCondLst>
                                    <p:cond delay="0"/>
                                  </p:stCondLst>
                                  <p:childTnLst>
                                    <p:set>
                                      <p:cBhvr>
                                        <p:cTn id="60" dur="1" fill="hold">
                                          <p:stCondLst>
                                            <p:cond delay="0"/>
                                          </p:stCondLst>
                                        </p:cTn>
                                        <p:tgtEl>
                                          <p:spTgt spid="739331">
                                            <p:txEl>
                                              <p:pRg st="7" end="7"/>
                                            </p:txEl>
                                          </p:spTgt>
                                        </p:tgtEl>
                                        <p:attrNameLst>
                                          <p:attrName>style.visibility</p:attrName>
                                        </p:attrNameLst>
                                      </p:cBhvr>
                                      <p:to>
                                        <p:strVal val="visible"/>
                                      </p:to>
                                    </p:set>
                                    <p:animEffect transition="in" filter="fade">
                                      <p:cBhvr>
                                        <p:cTn id="61" dur="1000"/>
                                        <p:tgtEl>
                                          <p:spTgt spid="739331">
                                            <p:txEl>
                                              <p:pRg st="7" end="7"/>
                                            </p:txEl>
                                          </p:spTgt>
                                        </p:tgtEl>
                                      </p:cBhvr>
                                    </p:animEffect>
                                    <p:anim calcmode="lin" valueType="num">
                                      <p:cBhvr>
                                        <p:cTn id="62" dur="1000" fill="hold"/>
                                        <p:tgtEl>
                                          <p:spTgt spid="739331">
                                            <p:txEl>
                                              <p:pRg st="7" end="7"/>
                                            </p:txEl>
                                          </p:spTgt>
                                        </p:tgtEl>
                                        <p:attrNameLst>
                                          <p:attrName>ppt_x</p:attrName>
                                        </p:attrNameLst>
                                      </p:cBhvr>
                                      <p:tavLst>
                                        <p:tav tm="0">
                                          <p:val>
                                            <p:strVal val="#ppt_x"/>
                                          </p:val>
                                        </p:tav>
                                        <p:tav tm="100000">
                                          <p:val>
                                            <p:strVal val="#ppt_x"/>
                                          </p:val>
                                        </p:tav>
                                      </p:tavLst>
                                    </p:anim>
                                    <p:anim calcmode="lin" valueType="num">
                                      <p:cBhvr>
                                        <p:cTn id="63" dur="898" decel="100000" fill="hold"/>
                                        <p:tgtEl>
                                          <p:spTgt spid="739331">
                                            <p:txEl>
                                              <p:pRg st="7" end="7"/>
                                            </p:txEl>
                                          </p:spTgt>
                                        </p:tgtEl>
                                        <p:attrNameLst>
                                          <p:attrName>ppt_y</p:attrName>
                                        </p:attrNameLst>
                                      </p:cBhvr>
                                      <p:tavLst>
                                        <p:tav tm="0">
                                          <p:val>
                                            <p:strVal val="#ppt_y+1"/>
                                          </p:val>
                                        </p:tav>
                                        <p:tav tm="100000">
                                          <p:val>
                                            <p:strVal val="#ppt_y-.03"/>
                                          </p:val>
                                        </p:tav>
                                      </p:tavLst>
                                    </p:anim>
                                    <p:anim calcmode="lin" valueType="num">
                                      <p:cBhvr>
                                        <p:cTn id="64" dur="100" accel="100000" fill="hold">
                                          <p:stCondLst>
                                            <p:cond delay="898"/>
                                          </p:stCondLst>
                                        </p:cTn>
                                        <p:tgtEl>
                                          <p:spTgt spid="739331">
                                            <p:txEl>
                                              <p:pRg st="7" end="7"/>
                                            </p:txEl>
                                          </p:spTgt>
                                        </p:tgtEl>
                                        <p:attrNameLst>
                                          <p:attrName>ppt_y</p:attrName>
                                        </p:attrNameLst>
                                      </p:cBhvr>
                                      <p:tavLst>
                                        <p:tav tm="0">
                                          <p:val>
                                            <p:strVal val="#ppt_y-.03"/>
                                          </p:val>
                                        </p:tav>
                                        <p:tav tm="100000">
                                          <p:val>
                                            <p:strVal val="#ppt_y"/>
                                          </p:val>
                                        </p:tav>
                                      </p:tavLst>
                                    </p:anim>
                                  </p:childTnLst>
                                </p:cTn>
                              </p:par>
                              <p:par>
                                <p:cTn id="65" presetID="37" presetClass="entr" presetSubtype="0" fill="hold" grpId="0" nodeType="withEffect">
                                  <p:stCondLst>
                                    <p:cond delay="0"/>
                                  </p:stCondLst>
                                  <p:childTnLst>
                                    <p:set>
                                      <p:cBhvr>
                                        <p:cTn id="66" dur="1" fill="hold">
                                          <p:stCondLst>
                                            <p:cond delay="0"/>
                                          </p:stCondLst>
                                        </p:cTn>
                                        <p:tgtEl>
                                          <p:spTgt spid="739331">
                                            <p:txEl>
                                              <p:pRg st="8" end="8"/>
                                            </p:txEl>
                                          </p:spTgt>
                                        </p:tgtEl>
                                        <p:attrNameLst>
                                          <p:attrName>style.visibility</p:attrName>
                                        </p:attrNameLst>
                                      </p:cBhvr>
                                      <p:to>
                                        <p:strVal val="visible"/>
                                      </p:to>
                                    </p:set>
                                    <p:animEffect transition="in" filter="fade">
                                      <p:cBhvr>
                                        <p:cTn id="67" dur="1000"/>
                                        <p:tgtEl>
                                          <p:spTgt spid="739331">
                                            <p:txEl>
                                              <p:pRg st="8" end="8"/>
                                            </p:txEl>
                                          </p:spTgt>
                                        </p:tgtEl>
                                      </p:cBhvr>
                                    </p:animEffect>
                                    <p:anim calcmode="lin" valueType="num">
                                      <p:cBhvr>
                                        <p:cTn id="68" dur="1000" fill="hold"/>
                                        <p:tgtEl>
                                          <p:spTgt spid="739331">
                                            <p:txEl>
                                              <p:pRg st="8" end="8"/>
                                            </p:txEl>
                                          </p:spTgt>
                                        </p:tgtEl>
                                        <p:attrNameLst>
                                          <p:attrName>ppt_x</p:attrName>
                                        </p:attrNameLst>
                                      </p:cBhvr>
                                      <p:tavLst>
                                        <p:tav tm="0">
                                          <p:val>
                                            <p:strVal val="#ppt_x"/>
                                          </p:val>
                                        </p:tav>
                                        <p:tav tm="100000">
                                          <p:val>
                                            <p:strVal val="#ppt_x"/>
                                          </p:val>
                                        </p:tav>
                                      </p:tavLst>
                                    </p:anim>
                                    <p:anim calcmode="lin" valueType="num">
                                      <p:cBhvr>
                                        <p:cTn id="69" dur="898" decel="100000" fill="hold"/>
                                        <p:tgtEl>
                                          <p:spTgt spid="739331">
                                            <p:txEl>
                                              <p:pRg st="8" end="8"/>
                                            </p:txEl>
                                          </p:spTgt>
                                        </p:tgtEl>
                                        <p:attrNameLst>
                                          <p:attrName>ppt_y</p:attrName>
                                        </p:attrNameLst>
                                      </p:cBhvr>
                                      <p:tavLst>
                                        <p:tav tm="0">
                                          <p:val>
                                            <p:strVal val="#ppt_y+1"/>
                                          </p:val>
                                        </p:tav>
                                        <p:tav tm="100000">
                                          <p:val>
                                            <p:strVal val="#ppt_y-.03"/>
                                          </p:val>
                                        </p:tav>
                                      </p:tavLst>
                                    </p:anim>
                                    <p:anim calcmode="lin" valueType="num">
                                      <p:cBhvr>
                                        <p:cTn id="70" dur="100" accel="100000" fill="hold">
                                          <p:stCondLst>
                                            <p:cond delay="898"/>
                                          </p:stCondLst>
                                        </p:cTn>
                                        <p:tgtEl>
                                          <p:spTgt spid="739331">
                                            <p:txEl>
                                              <p:pRg st="8" end="8"/>
                                            </p:txEl>
                                          </p:spTgt>
                                        </p:tgtEl>
                                        <p:attrNameLst>
                                          <p:attrName>ppt_y</p:attrName>
                                        </p:attrNameLst>
                                      </p:cBhvr>
                                      <p:tavLst>
                                        <p:tav tm="0">
                                          <p:val>
                                            <p:strVal val="#ppt_y-.03"/>
                                          </p:val>
                                        </p:tav>
                                        <p:tav tm="100000">
                                          <p:val>
                                            <p:strVal val="#ppt_y"/>
                                          </p:val>
                                        </p:tav>
                                      </p:tavLst>
                                    </p:anim>
                                  </p:childTnLst>
                                </p:cTn>
                              </p:par>
                              <p:par>
                                <p:cTn id="71" presetID="37" presetClass="entr" presetSubtype="0" fill="hold" grpId="0" nodeType="withEffect">
                                  <p:stCondLst>
                                    <p:cond delay="0"/>
                                  </p:stCondLst>
                                  <p:childTnLst>
                                    <p:set>
                                      <p:cBhvr>
                                        <p:cTn id="72" dur="1" fill="hold">
                                          <p:stCondLst>
                                            <p:cond delay="0"/>
                                          </p:stCondLst>
                                        </p:cTn>
                                        <p:tgtEl>
                                          <p:spTgt spid="739331">
                                            <p:txEl>
                                              <p:pRg st="9" end="9"/>
                                            </p:txEl>
                                          </p:spTgt>
                                        </p:tgtEl>
                                        <p:attrNameLst>
                                          <p:attrName>style.visibility</p:attrName>
                                        </p:attrNameLst>
                                      </p:cBhvr>
                                      <p:to>
                                        <p:strVal val="visible"/>
                                      </p:to>
                                    </p:set>
                                    <p:animEffect transition="in" filter="fade">
                                      <p:cBhvr>
                                        <p:cTn id="73" dur="1000"/>
                                        <p:tgtEl>
                                          <p:spTgt spid="739331">
                                            <p:txEl>
                                              <p:pRg st="9" end="9"/>
                                            </p:txEl>
                                          </p:spTgt>
                                        </p:tgtEl>
                                      </p:cBhvr>
                                    </p:animEffect>
                                    <p:anim calcmode="lin" valueType="num">
                                      <p:cBhvr>
                                        <p:cTn id="74" dur="1000" fill="hold"/>
                                        <p:tgtEl>
                                          <p:spTgt spid="739331">
                                            <p:txEl>
                                              <p:pRg st="9" end="9"/>
                                            </p:txEl>
                                          </p:spTgt>
                                        </p:tgtEl>
                                        <p:attrNameLst>
                                          <p:attrName>ppt_x</p:attrName>
                                        </p:attrNameLst>
                                      </p:cBhvr>
                                      <p:tavLst>
                                        <p:tav tm="0">
                                          <p:val>
                                            <p:strVal val="#ppt_x"/>
                                          </p:val>
                                        </p:tav>
                                        <p:tav tm="100000">
                                          <p:val>
                                            <p:strVal val="#ppt_x"/>
                                          </p:val>
                                        </p:tav>
                                      </p:tavLst>
                                    </p:anim>
                                    <p:anim calcmode="lin" valueType="num">
                                      <p:cBhvr>
                                        <p:cTn id="75" dur="898" decel="100000" fill="hold"/>
                                        <p:tgtEl>
                                          <p:spTgt spid="739331">
                                            <p:txEl>
                                              <p:pRg st="9" end="9"/>
                                            </p:txEl>
                                          </p:spTgt>
                                        </p:tgtEl>
                                        <p:attrNameLst>
                                          <p:attrName>ppt_y</p:attrName>
                                        </p:attrNameLst>
                                      </p:cBhvr>
                                      <p:tavLst>
                                        <p:tav tm="0">
                                          <p:val>
                                            <p:strVal val="#ppt_y+1"/>
                                          </p:val>
                                        </p:tav>
                                        <p:tav tm="100000">
                                          <p:val>
                                            <p:strVal val="#ppt_y-.03"/>
                                          </p:val>
                                        </p:tav>
                                      </p:tavLst>
                                    </p:anim>
                                    <p:anim calcmode="lin" valueType="num">
                                      <p:cBhvr>
                                        <p:cTn id="76" dur="100" accel="100000" fill="hold">
                                          <p:stCondLst>
                                            <p:cond delay="898"/>
                                          </p:stCondLst>
                                        </p:cTn>
                                        <p:tgtEl>
                                          <p:spTgt spid="739331">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9330" grpId="0"/>
      <p:bldP spid="739331"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pPr eaLnBrk="1" hangingPunct="1"/>
            <a:r>
              <a:rPr lang="en-US" sz="4000" smtClean="0"/>
              <a:t>Traditional Logistics Functions</a:t>
            </a:r>
          </a:p>
        </p:txBody>
      </p:sp>
      <p:sp>
        <p:nvSpPr>
          <p:cNvPr id="739331" name="Rectangle 3"/>
          <p:cNvSpPr>
            <a:spLocks noGrp="1" noChangeArrowheads="1"/>
          </p:cNvSpPr>
          <p:nvPr>
            <p:ph idx="1"/>
          </p:nvPr>
        </p:nvSpPr>
        <p:spPr>
          <a:xfrm>
            <a:off x="228600" y="1676400"/>
            <a:ext cx="8686800" cy="4419600"/>
          </a:xfrm>
        </p:spPr>
        <p:txBody>
          <a:bodyPr/>
          <a:lstStyle/>
          <a:p>
            <a:pPr eaLnBrk="1" hangingPunct="1">
              <a:lnSpc>
                <a:spcPct val="90000"/>
              </a:lnSpc>
            </a:pPr>
            <a:r>
              <a:rPr lang="en-US" sz="2800" smtClean="0"/>
              <a:t>Purchasing / Procurement</a:t>
            </a:r>
          </a:p>
          <a:p>
            <a:pPr eaLnBrk="1" hangingPunct="1">
              <a:lnSpc>
                <a:spcPct val="90000"/>
              </a:lnSpc>
            </a:pPr>
            <a:r>
              <a:rPr lang="en-US" sz="2800" smtClean="0"/>
              <a:t>Inventory Control</a:t>
            </a:r>
          </a:p>
          <a:p>
            <a:pPr eaLnBrk="1" hangingPunct="1">
              <a:lnSpc>
                <a:spcPct val="90000"/>
              </a:lnSpc>
            </a:pPr>
            <a:r>
              <a:rPr lang="en-US" sz="2800" smtClean="0"/>
              <a:t>Warehousing</a:t>
            </a:r>
          </a:p>
          <a:p>
            <a:pPr eaLnBrk="1" hangingPunct="1">
              <a:lnSpc>
                <a:spcPct val="90000"/>
              </a:lnSpc>
            </a:pPr>
            <a:r>
              <a:rPr lang="en-US" sz="2800" smtClean="0"/>
              <a:t>Materials Handling</a:t>
            </a:r>
          </a:p>
          <a:p>
            <a:pPr eaLnBrk="1" hangingPunct="1">
              <a:lnSpc>
                <a:spcPct val="90000"/>
              </a:lnSpc>
            </a:pPr>
            <a:r>
              <a:rPr lang="en-US" sz="2800" smtClean="0"/>
              <a:t>Order Processing</a:t>
            </a:r>
          </a:p>
          <a:p>
            <a:pPr eaLnBrk="1" hangingPunct="1">
              <a:lnSpc>
                <a:spcPct val="90000"/>
              </a:lnSpc>
            </a:pPr>
            <a:r>
              <a:rPr lang="en-US" sz="2800" smtClean="0"/>
              <a:t>Transportation</a:t>
            </a:r>
          </a:p>
          <a:p>
            <a:pPr eaLnBrk="1" hangingPunct="1">
              <a:lnSpc>
                <a:spcPct val="90000"/>
              </a:lnSpc>
            </a:pPr>
            <a:r>
              <a:rPr lang="en-US" sz="2800" smtClean="0"/>
              <a:t>Customer Service </a:t>
            </a:r>
          </a:p>
          <a:p>
            <a:pPr eaLnBrk="1" hangingPunct="1">
              <a:lnSpc>
                <a:spcPct val="90000"/>
              </a:lnSpc>
            </a:pPr>
            <a:r>
              <a:rPr lang="en-US" sz="2800" smtClean="0"/>
              <a:t>Facility Location / Network Design</a:t>
            </a:r>
            <a:endParaRPr lang="en-US" sz="2400" smtClean="0"/>
          </a:p>
        </p:txBody>
      </p:sp>
      <p:sp>
        <p:nvSpPr>
          <p:cNvPr id="9220" name="Footer Placeholder 4"/>
          <p:cNvSpPr>
            <a:spLocks noGrp="1"/>
          </p:cNvSpPr>
          <p:nvPr>
            <p:ph type="ftr" sz="quarter" idx="10"/>
          </p:nvPr>
        </p:nvSpPr>
        <p:spPr/>
        <p:txBody>
          <a:bodyPr/>
          <a:lstStyle/>
          <a:p>
            <a:pPr>
              <a:defRPr/>
            </a:pPr>
            <a:r>
              <a:rPr lang="en-US" smtClean="0"/>
              <a:t>© 2008 Prentice Hall</a:t>
            </a:r>
          </a:p>
        </p:txBody>
      </p:sp>
      <p:sp>
        <p:nvSpPr>
          <p:cNvPr id="9221" name="Slide Number Placeholder 5"/>
          <p:cNvSpPr>
            <a:spLocks noGrp="1"/>
          </p:cNvSpPr>
          <p:nvPr>
            <p:ph type="sldNum" sz="quarter" idx="11"/>
          </p:nvPr>
        </p:nvSpPr>
        <p:spPr/>
        <p:txBody>
          <a:bodyPr/>
          <a:lstStyle/>
          <a:p>
            <a:pPr>
              <a:defRPr/>
            </a:pPr>
            <a:r>
              <a:rPr lang="en-US" smtClean="0"/>
              <a:t>1-</a:t>
            </a:r>
            <a:fld id="{50FD3692-4D67-4B46-9D60-0B0154DD2F41}" type="slidenum">
              <a:rPr lang="en-US" smtClean="0"/>
              <a:pPr>
                <a:defRPr/>
              </a:pPr>
              <a:t>16</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39330"/>
                                        </p:tgtEl>
                                        <p:attrNameLst>
                                          <p:attrName>style.visibility</p:attrName>
                                        </p:attrNameLst>
                                      </p:cBhvr>
                                      <p:to>
                                        <p:strVal val="visible"/>
                                      </p:to>
                                    </p:set>
                                    <p:animEffect transition="in" filter="fade">
                                      <p:cBhvr>
                                        <p:cTn id="7" dur="1000"/>
                                        <p:tgtEl>
                                          <p:spTgt spid="739330"/>
                                        </p:tgtEl>
                                      </p:cBhvr>
                                    </p:animEffect>
                                    <p:anim calcmode="lin" valueType="num">
                                      <p:cBhvr>
                                        <p:cTn id="8" dur="1000" fill="hold"/>
                                        <p:tgtEl>
                                          <p:spTgt spid="739330"/>
                                        </p:tgtEl>
                                        <p:attrNameLst>
                                          <p:attrName>ppt_x</p:attrName>
                                        </p:attrNameLst>
                                      </p:cBhvr>
                                      <p:tavLst>
                                        <p:tav tm="0">
                                          <p:val>
                                            <p:strVal val="#ppt_x"/>
                                          </p:val>
                                        </p:tav>
                                        <p:tav tm="100000">
                                          <p:val>
                                            <p:strVal val="#ppt_x"/>
                                          </p:val>
                                        </p:tav>
                                      </p:tavLst>
                                    </p:anim>
                                    <p:anim calcmode="lin" valueType="num">
                                      <p:cBhvr>
                                        <p:cTn id="9" dur="898" decel="100000" fill="hold"/>
                                        <p:tgtEl>
                                          <p:spTgt spid="73933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73933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739331">
                                            <p:txEl>
                                              <p:pRg st="0" end="0"/>
                                            </p:txEl>
                                          </p:spTgt>
                                        </p:tgtEl>
                                        <p:attrNameLst>
                                          <p:attrName>style.visibility</p:attrName>
                                        </p:attrNameLst>
                                      </p:cBhvr>
                                      <p:to>
                                        <p:strVal val="visible"/>
                                      </p:to>
                                    </p:set>
                                    <p:animEffect transition="in" filter="fade">
                                      <p:cBhvr>
                                        <p:cTn id="15" dur="1000"/>
                                        <p:tgtEl>
                                          <p:spTgt spid="739331">
                                            <p:txEl>
                                              <p:pRg st="0" end="0"/>
                                            </p:txEl>
                                          </p:spTgt>
                                        </p:tgtEl>
                                      </p:cBhvr>
                                    </p:animEffect>
                                    <p:anim calcmode="lin" valueType="num">
                                      <p:cBhvr>
                                        <p:cTn id="16" dur="1000" fill="hold"/>
                                        <p:tgtEl>
                                          <p:spTgt spid="73933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73933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73933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739331">
                                            <p:txEl>
                                              <p:pRg st="1" end="1"/>
                                            </p:txEl>
                                          </p:spTgt>
                                        </p:tgtEl>
                                        <p:attrNameLst>
                                          <p:attrName>style.visibility</p:attrName>
                                        </p:attrNameLst>
                                      </p:cBhvr>
                                      <p:to>
                                        <p:strVal val="visible"/>
                                      </p:to>
                                    </p:set>
                                    <p:animEffect transition="in" filter="fade">
                                      <p:cBhvr>
                                        <p:cTn id="23" dur="1000"/>
                                        <p:tgtEl>
                                          <p:spTgt spid="739331">
                                            <p:txEl>
                                              <p:pRg st="1" end="1"/>
                                            </p:txEl>
                                          </p:spTgt>
                                        </p:tgtEl>
                                      </p:cBhvr>
                                    </p:animEffect>
                                    <p:anim calcmode="lin" valueType="num">
                                      <p:cBhvr>
                                        <p:cTn id="24" dur="1000" fill="hold"/>
                                        <p:tgtEl>
                                          <p:spTgt spid="739331">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739331">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73933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739331">
                                            <p:txEl>
                                              <p:pRg st="2" end="2"/>
                                            </p:txEl>
                                          </p:spTgt>
                                        </p:tgtEl>
                                        <p:attrNameLst>
                                          <p:attrName>style.visibility</p:attrName>
                                        </p:attrNameLst>
                                      </p:cBhvr>
                                      <p:to>
                                        <p:strVal val="visible"/>
                                      </p:to>
                                    </p:set>
                                    <p:animEffect transition="in" filter="fade">
                                      <p:cBhvr>
                                        <p:cTn id="31" dur="1000"/>
                                        <p:tgtEl>
                                          <p:spTgt spid="739331">
                                            <p:txEl>
                                              <p:pRg st="2" end="2"/>
                                            </p:txEl>
                                          </p:spTgt>
                                        </p:tgtEl>
                                      </p:cBhvr>
                                    </p:animEffect>
                                    <p:anim calcmode="lin" valueType="num">
                                      <p:cBhvr>
                                        <p:cTn id="32" dur="1000" fill="hold"/>
                                        <p:tgtEl>
                                          <p:spTgt spid="739331">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739331">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73933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739331">
                                            <p:txEl>
                                              <p:pRg st="3" end="3"/>
                                            </p:txEl>
                                          </p:spTgt>
                                        </p:tgtEl>
                                        <p:attrNameLst>
                                          <p:attrName>style.visibility</p:attrName>
                                        </p:attrNameLst>
                                      </p:cBhvr>
                                      <p:to>
                                        <p:strVal val="visible"/>
                                      </p:to>
                                    </p:set>
                                    <p:animEffect transition="in" filter="fade">
                                      <p:cBhvr>
                                        <p:cTn id="39" dur="1000"/>
                                        <p:tgtEl>
                                          <p:spTgt spid="739331">
                                            <p:txEl>
                                              <p:pRg st="3" end="3"/>
                                            </p:txEl>
                                          </p:spTgt>
                                        </p:tgtEl>
                                      </p:cBhvr>
                                    </p:animEffect>
                                    <p:anim calcmode="lin" valueType="num">
                                      <p:cBhvr>
                                        <p:cTn id="40" dur="1000" fill="hold"/>
                                        <p:tgtEl>
                                          <p:spTgt spid="739331">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739331">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739331">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739331">
                                            <p:txEl>
                                              <p:pRg st="4" end="4"/>
                                            </p:txEl>
                                          </p:spTgt>
                                        </p:tgtEl>
                                        <p:attrNameLst>
                                          <p:attrName>style.visibility</p:attrName>
                                        </p:attrNameLst>
                                      </p:cBhvr>
                                      <p:to>
                                        <p:strVal val="visible"/>
                                      </p:to>
                                    </p:set>
                                    <p:animEffect transition="in" filter="fade">
                                      <p:cBhvr>
                                        <p:cTn id="47" dur="1000"/>
                                        <p:tgtEl>
                                          <p:spTgt spid="739331">
                                            <p:txEl>
                                              <p:pRg st="4" end="4"/>
                                            </p:txEl>
                                          </p:spTgt>
                                        </p:tgtEl>
                                      </p:cBhvr>
                                    </p:animEffect>
                                    <p:anim calcmode="lin" valueType="num">
                                      <p:cBhvr>
                                        <p:cTn id="48" dur="1000" fill="hold"/>
                                        <p:tgtEl>
                                          <p:spTgt spid="739331">
                                            <p:txEl>
                                              <p:pRg st="4" end="4"/>
                                            </p:txEl>
                                          </p:spTgt>
                                        </p:tgtEl>
                                        <p:attrNameLst>
                                          <p:attrName>ppt_x</p:attrName>
                                        </p:attrNameLst>
                                      </p:cBhvr>
                                      <p:tavLst>
                                        <p:tav tm="0">
                                          <p:val>
                                            <p:strVal val="#ppt_x"/>
                                          </p:val>
                                        </p:tav>
                                        <p:tav tm="100000">
                                          <p:val>
                                            <p:strVal val="#ppt_x"/>
                                          </p:val>
                                        </p:tav>
                                      </p:tavLst>
                                    </p:anim>
                                    <p:anim calcmode="lin" valueType="num">
                                      <p:cBhvr>
                                        <p:cTn id="49" dur="898" decel="100000" fill="hold"/>
                                        <p:tgtEl>
                                          <p:spTgt spid="739331">
                                            <p:txEl>
                                              <p:pRg st="4" end="4"/>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898"/>
                                          </p:stCondLst>
                                        </p:cTn>
                                        <p:tgtEl>
                                          <p:spTgt spid="739331">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739331">
                                            <p:txEl>
                                              <p:pRg st="5" end="5"/>
                                            </p:txEl>
                                          </p:spTgt>
                                        </p:tgtEl>
                                        <p:attrNameLst>
                                          <p:attrName>style.visibility</p:attrName>
                                        </p:attrNameLst>
                                      </p:cBhvr>
                                      <p:to>
                                        <p:strVal val="visible"/>
                                      </p:to>
                                    </p:set>
                                    <p:animEffect transition="in" filter="fade">
                                      <p:cBhvr>
                                        <p:cTn id="55" dur="1000"/>
                                        <p:tgtEl>
                                          <p:spTgt spid="739331">
                                            <p:txEl>
                                              <p:pRg st="5" end="5"/>
                                            </p:txEl>
                                          </p:spTgt>
                                        </p:tgtEl>
                                      </p:cBhvr>
                                    </p:animEffect>
                                    <p:anim calcmode="lin" valueType="num">
                                      <p:cBhvr>
                                        <p:cTn id="56" dur="1000" fill="hold"/>
                                        <p:tgtEl>
                                          <p:spTgt spid="739331">
                                            <p:txEl>
                                              <p:pRg st="5" end="5"/>
                                            </p:txEl>
                                          </p:spTgt>
                                        </p:tgtEl>
                                        <p:attrNameLst>
                                          <p:attrName>ppt_x</p:attrName>
                                        </p:attrNameLst>
                                      </p:cBhvr>
                                      <p:tavLst>
                                        <p:tav tm="0">
                                          <p:val>
                                            <p:strVal val="#ppt_x"/>
                                          </p:val>
                                        </p:tav>
                                        <p:tav tm="100000">
                                          <p:val>
                                            <p:strVal val="#ppt_x"/>
                                          </p:val>
                                        </p:tav>
                                      </p:tavLst>
                                    </p:anim>
                                    <p:anim calcmode="lin" valueType="num">
                                      <p:cBhvr>
                                        <p:cTn id="57" dur="898" decel="100000" fill="hold"/>
                                        <p:tgtEl>
                                          <p:spTgt spid="739331">
                                            <p:txEl>
                                              <p:pRg st="5" end="5"/>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898"/>
                                          </p:stCondLst>
                                        </p:cTn>
                                        <p:tgtEl>
                                          <p:spTgt spid="739331">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7" presetClass="entr" presetSubtype="0" fill="hold" grpId="0" nodeType="clickEffect">
                                  <p:stCondLst>
                                    <p:cond delay="0"/>
                                  </p:stCondLst>
                                  <p:childTnLst>
                                    <p:set>
                                      <p:cBhvr>
                                        <p:cTn id="62" dur="1" fill="hold">
                                          <p:stCondLst>
                                            <p:cond delay="0"/>
                                          </p:stCondLst>
                                        </p:cTn>
                                        <p:tgtEl>
                                          <p:spTgt spid="739331">
                                            <p:txEl>
                                              <p:pRg st="6" end="6"/>
                                            </p:txEl>
                                          </p:spTgt>
                                        </p:tgtEl>
                                        <p:attrNameLst>
                                          <p:attrName>style.visibility</p:attrName>
                                        </p:attrNameLst>
                                      </p:cBhvr>
                                      <p:to>
                                        <p:strVal val="visible"/>
                                      </p:to>
                                    </p:set>
                                    <p:animEffect transition="in" filter="fade">
                                      <p:cBhvr>
                                        <p:cTn id="63" dur="1000"/>
                                        <p:tgtEl>
                                          <p:spTgt spid="739331">
                                            <p:txEl>
                                              <p:pRg st="6" end="6"/>
                                            </p:txEl>
                                          </p:spTgt>
                                        </p:tgtEl>
                                      </p:cBhvr>
                                    </p:animEffect>
                                    <p:anim calcmode="lin" valueType="num">
                                      <p:cBhvr>
                                        <p:cTn id="64" dur="1000" fill="hold"/>
                                        <p:tgtEl>
                                          <p:spTgt spid="739331">
                                            <p:txEl>
                                              <p:pRg st="6" end="6"/>
                                            </p:txEl>
                                          </p:spTgt>
                                        </p:tgtEl>
                                        <p:attrNameLst>
                                          <p:attrName>ppt_x</p:attrName>
                                        </p:attrNameLst>
                                      </p:cBhvr>
                                      <p:tavLst>
                                        <p:tav tm="0">
                                          <p:val>
                                            <p:strVal val="#ppt_x"/>
                                          </p:val>
                                        </p:tav>
                                        <p:tav tm="100000">
                                          <p:val>
                                            <p:strVal val="#ppt_x"/>
                                          </p:val>
                                        </p:tav>
                                      </p:tavLst>
                                    </p:anim>
                                    <p:anim calcmode="lin" valueType="num">
                                      <p:cBhvr>
                                        <p:cTn id="65" dur="898" decel="100000" fill="hold"/>
                                        <p:tgtEl>
                                          <p:spTgt spid="739331">
                                            <p:txEl>
                                              <p:pRg st="6" end="6"/>
                                            </p:txEl>
                                          </p:spTgt>
                                        </p:tgtEl>
                                        <p:attrNameLst>
                                          <p:attrName>ppt_y</p:attrName>
                                        </p:attrNameLst>
                                      </p:cBhvr>
                                      <p:tavLst>
                                        <p:tav tm="0">
                                          <p:val>
                                            <p:strVal val="#ppt_y+1"/>
                                          </p:val>
                                        </p:tav>
                                        <p:tav tm="100000">
                                          <p:val>
                                            <p:strVal val="#ppt_y-.03"/>
                                          </p:val>
                                        </p:tav>
                                      </p:tavLst>
                                    </p:anim>
                                    <p:anim calcmode="lin" valueType="num">
                                      <p:cBhvr>
                                        <p:cTn id="66" dur="100" accel="100000" fill="hold">
                                          <p:stCondLst>
                                            <p:cond delay="898"/>
                                          </p:stCondLst>
                                        </p:cTn>
                                        <p:tgtEl>
                                          <p:spTgt spid="739331">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37" presetClass="entr" presetSubtype="0" fill="hold" grpId="0" nodeType="clickEffect">
                                  <p:stCondLst>
                                    <p:cond delay="0"/>
                                  </p:stCondLst>
                                  <p:childTnLst>
                                    <p:set>
                                      <p:cBhvr>
                                        <p:cTn id="70" dur="1" fill="hold">
                                          <p:stCondLst>
                                            <p:cond delay="0"/>
                                          </p:stCondLst>
                                        </p:cTn>
                                        <p:tgtEl>
                                          <p:spTgt spid="739331">
                                            <p:txEl>
                                              <p:pRg st="7" end="7"/>
                                            </p:txEl>
                                          </p:spTgt>
                                        </p:tgtEl>
                                        <p:attrNameLst>
                                          <p:attrName>style.visibility</p:attrName>
                                        </p:attrNameLst>
                                      </p:cBhvr>
                                      <p:to>
                                        <p:strVal val="visible"/>
                                      </p:to>
                                    </p:set>
                                    <p:animEffect transition="in" filter="fade">
                                      <p:cBhvr>
                                        <p:cTn id="71" dur="1000"/>
                                        <p:tgtEl>
                                          <p:spTgt spid="739331">
                                            <p:txEl>
                                              <p:pRg st="7" end="7"/>
                                            </p:txEl>
                                          </p:spTgt>
                                        </p:tgtEl>
                                      </p:cBhvr>
                                    </p:animEffect>
                                    <p:anim calcmode="lin" valueType="num">
                                      <p:cBhvr>
                                        <p:cTn id="72" dur="1000" fill="hold"/>
                                        <p:tgtEl>
                                          <p:spTgt spid="739331">
                                            <p:txEl>
                                              <p:pRg st="7" end="7"/>
                                            </p:txEl>
                                          </p:spTgt>
                                        </p:tgtEl>
                                        <p:attrNameLst>
                                          <p:attrName>ppt_x</p:attrName>
                                        </p:attrNameLst>
                                      </p:cBhvr>
                                      <p:tavLst>
                                        <p:tav tm="0">
                                          <p:val>
                                            <p:strVal val="#ppt_x"/>
                                          </p:val>
                                        </p:tav>
                                        <p:tav tm="100000">
                                          <p:val>
                                            <p:strVal val="#ppt_x"/>
                                          </p:val>
                                        </p:tav>
                                      </p:tavLst>
                                    </p:anim>
                                    <p:anim calcmode="lin" valueType="num">
                                      <p:cBhvr>
                                        <p:cTn id="73" dur="898" decel="100000" fill="hold"/>
                                        <p:tgtEl>
                                          <p:spTgt spid="739331">
                                            <p:txEl>
                                              <p:pRg st="7" end="7"/>
                                            </p:txEl>
                                          </p:spTgt>
                                        </p:tgtEl>
                                        <p:attrNameLst>
                                          <p:attrName>ppt_y</p:attrName>
                                        </p:attrNameLst>
                                      </p:cBhvr>
                                      <p:tavLst>
                                        <p:tav tm="0">
                                          <p:val>
                                            <p:strVal val="#ppt_y+1"/>
                                          </p:val>
                                        </p:tav>
                                        <p:tav tm="100000">
                                          <p:val>
                                            <p:strVal val="#ppt_y-.03"/>
                                          </p:val>
                                        </p:tav>
                                      </p:tavLst>
                                    </p:anim>
                                    <p:anim calcmode="lin" valueType="num">
                                      <p:cBhvr>
                                        <p:cTn id="74" dur="100" accel="100000" fill="hold">
                                          <p:stCondLst>
                                            <p:cond delay="898"/>
                                          </p:stCondLst>
                                        </p:cTn>
                                        <p:tgtEl>
                                          <p:spTgt spid="739331">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9330" grpId="0"/>
      <p:bldP spid="739331"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pPr eaLnBrk="1" hangingPunct="1"/>
            <a:r>
              <a:rPr lang="en-US" sz="4000" smtClean="0"/>
              <a:t>Traditional Logistics Management</a:t>
            </a:r>
          </a:p>
        </p:txBody>
      </p:sp>
      <p:sp>
        <p:nvSpPr>
          <p:cNvPr id="739331" name="Rectangle 3"/>
          <p:cNvSpPr>
            <a:spLocks noGrp="1" noChangeArrowheads="1"/>
          </p:cNvSpPr>
          <p:nvPr>
            <p:ph idx="1"/>
          </p:nvPr>
        </p:nvSpPr>
        <p:spPr>
          <a:xfrm>
            <a:off x="228600" y="1600200"/>
            <a:ext cx="8686800" cy="914400"/>
          </a:xfrm>
        </p:spPr>
        <p:txBody>
          <a:bodyPr/>
          <a:lstStyle/>
          <a:p>
            <a:pPr eaLnBrk="1" hangingPunct="1">
              <a:lnSpc>
                <a:spcPct val="90000"/>
              </a:lnSpc>
            </a:pPr>
            <a:r>
              <a:rPr lang="en-US" sz="2800" smtClean="0"/>
              <a:t>Typical silo approach –each department operates in isolation</a:t>
            </a:r>
          </a:p>
        </p:txBody>
      </p:sp>
      <p:sp>
        <p:nvSpPr>
          <p:cNvPr id="9220" name="Footer Placeholder 4"/>
          <p:cNvSpPr>
            <a:spLocks noGrp="1"/>
          </p:cNvSpPr>
          <p:nvPr>
            <p:ph type="ftr" sz="quarter" idx="10"/>
          </p:nvPr>
        </p:nvSpPr>
        <p:spPr/>
        <p:txBody>
          <a:bodyPr/>
          <a:lstStyle/>
          <a:p>
            <a:pPr>
              <a:defRPr/>
            </a:pPr>
            <a:r>
              <a:rPr lang="en-US" smtClean="0"/>
              <a:t>© 2008 Prentice Hall</a:t>
            </a:r>
          </a:p>
        </p:txBody>
      </p:sp>
      <p:sp>
        <p:nvSpPr>
          <p:cNvPr id="9221" name="Slide Number Placeholder 5"/>
          <p:cNvSpPr>
            <a:spLocks noGrp="1"/>
          </p:cNvSpPr>
          <p:nvPr>
            <p:ph type="sldNum" sz="quarter" idx="11"/>
          </p:nvPr>
        </p:nvSpPr>
        <p:spPr/>
        <p:txBody>
          <a:bodyPr/>
          <a:lstStyle/>
          <a:p>
            <a:pPr>
              <a:defRPr/>
            </a:pPr>
            <a:r>
              <a:rPr lang="en-US" smtClean="0"/>
              <a:t>1-</a:t>
            </a:r>
            <a:fld id="{F4C0021B-A505-4ECC-9217-476170AEB81D}" type="slidenum">
              <a:rPr lang="en-US" smtClean="0"/>
              <a:pPr>
                <a:defRPr/>
              </a:pPr>
              <a:t>17</a:t>
            </a:fld>
            <a:endParaRPr lang="en-US" smtClean="0"/>
          </a:p>
        </p:txBody>
      </p:sp>
      <p:graphicFrame>
        <p:nvGraphicFramePr>
          <p:cNvPr id="6" name="Diagram 5"/>
          <p:cNvGraphicFramePr/>
          <p:nvPr/>
        </p:nvGraphicFramePr>
        <p:xfrm>
          <a:off x="1295400" y="1524000"/>
          <a:ext cx="6934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3"/>
          <p:cNvSpPr txBox="1">
            <a:spLocks noChangeArrowheads="1"/>
          </p:cNvSpPr>
          <p:nvPr/>
        </p:nvSpPr>
        <p:spPr bwMode="auto">
          <a:xfrm>
            <a:off x="152400" y="5181600"/>
            <a:ext cx="8686800" cy="914400"/>
          </a:xfrm>
          <a:prstGeom prst="rect">
            <a:avLst/>
          </a:prstGeom>
          <a:noFill/>
          <a:ln w="9525">
            <a:noFill/>
            <a:miter lim="800000"/>
            <a:headEnd/>
            <a:tailEnd/>
          </a:ln>
        </p:spPr>
        <p:txBody>
          <a:bodyPr/>
          <a:lstStyle/>
          <a:p>
            <a:pPr marL="342900" indent="-342900">
              <a:lnSpc>
                <a:spcPct val="90000"/>
              </a:lnSpc>
              <a:spcBef>
                <a:spcPct val="20000"/>
              </a:spcBef>
              <a:buFontTx/>
              <a:buChar char="•"/>
              <a:defRPr/>
            </a:pPr>
            <a:r>
              <a:rPr lang="en-US" sz="2800" kern="0" dirty="0">
                <a:solidFill>
                  <a:srgbClr val="02027A"/>
                </a:solidFill>
                <a:latin typeface="+mn-lt"/>
                <a:cs typeface="+mn-cs"/>
              </a:rPr>
              <a:t>Trade-off inventory versus information, because inventory is expensive, and information is cheap</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39330"/>
                                        </p:tgtEl>
                                        <p:attrNameLst>
                                          <p:attrName>style.visibility</p:attrName>
                                        </p:attrNameLst>
                                      </p:cBhvr>
                                      <p:to>
                                        <p:strVal val="visible"/>
                                      </p:to>
                                    </p:set>
                                    <p:animEffect transition="in" filter="fade">
                                      <p:cBhvr>
                                        <p:cTn id="7" dur="1000"/>
                                        <p:tgtEl>
                                          <p:spTgt spid="739330"/>
                                        </p:tgtEl>
                                      </p:cBhvr>
                                    </p:animEffect>
                                    <p:anim calcmode="lin" valueType="num">
                                      <p:cBhvr>
                                        <p:cTn id="8" dur="1000" fill="hold"/>
                                        <p:tgtEl>
                                          <p:spTgt spid="739330"/>
                                        </p:tgtEl>
                                        <p:attrNameLst>
                                          <p:attrName>ppt_x</p:attrName>
                                        </p:attrNameLst>
                                      </p:cBhvr>
                                      <p:tavLst>
                                        <p:tav tm="0">
                                          <p:val>
                                            <p:strVal val="#ppt_x"/>
                                          </p:val>
                                        </p:tav>
                                        <p:tav tm="100000">
                                          <p:val>
                                            <p:strVal val="#ppt_x"/>
                                          </p:val>
                                        </p:tav>
                                      </p:tavLst>
                                    </p:anim>
                                    <p:anim calcmode="lin" valueType="num">
                                      <p:cBhvr>
                                        <p:cTn id="9" dur="898" decel="100000" fill="hold"/>
                                        <p:tgtEl>
                                          <p:spTgt spid="73933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73933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739331">
                                            <p:txEl>
                                              <p:pRg st="0" end="0"/>
                                            </p:txEl>
                                          </p:spTgt>
                                        </p:tgtEl>
                                        <p:attrNameLst>
                                          <p:attrName>style.visibility</p:attrName>
                                        </p:attrNameLst>
                                      </p:cBhvr>
                                      <p:to>
                                        <p:strVal val="visible"/>
                                      </p:to>
                                    </p:set>
                                    <p:animEffect transition="in" filter="fade">
                                      <p:cBhvr>
                                        <p:cTn id="15" dur="1000"/>
                                        <p:tgtEl>
                                          <p:spTgt spid="739331">
                                            <p:txEl>
                                              <p:pRg st="0" end="0"/>
                                            </p:txEl>
                                          </p:spTgt>
                                        </p:tgtEl>
                                      </p:cBhvr>
                                    </p:animEffect>
                                    <p:anim calcmode="lin" valueType="num">
                                      <p:cBhvr>
                                        <p:cTn id="16" dur="1000" fill="hold"/>
                                        <p:tgtEl>
                                          <p:spTgt spid="73933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73933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73933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animEffect transition="in" filter="fade">
                                      <p:cBhvr>
                                        <p:cTn id="23" dur="1000"/>
                                        <p:tgtEl>
                                          <p:spTgt spid="7">
                                            <p:txEl>
                                              <p:pRg st="0" end="0"/>
                                            </p:txEl>
                                          </p:spTgt>
                                        </p:tgtEl>
                                      </p:cBhvr>
                                    </p:animEffect>
                                    <p:anim calcmode="lin" valueType="num">
                                      <p:cBhvr>
                                        <p:cTn id="24"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7">
                                            <p:txEl>
                                              <p:pRg st="0" end="0"/>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7">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9330" grpId="0"/>
      <p:bldP spid="739331" grpId="0" build="p"/>
      <p:bldP spid="7"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pPr eaLnBrk="1" hangingPunct="1"/>
            <a:r>
              <a:rPr lang="en-US" sz="4000" smtClean="0"/>
              <a:t>Integrated Logistics Management</a:t>
            </a:r>
          </a:p>
        </p:txBody>
      </p:sp>
      <p:sp>
        <p:nvSpPr>
          <p:cNvPr id="9220" name="Footer Placeholder 4"/>
          <p:cNvSpPr>
            <a:spLocks noGrp="1"/>
          </p:cNvSpPr>
          <p:nvPr>
            <p:ph type="ftr" sz="quarter" idx="10"/>
          </p:nvPr>
        </p:nvSpPr>
        <p:spPr/>
        <p:txBody>
          <a:bodyPr/>
          <a:lstStyle/>
          <a:p>
            <a:pPr>
              <a:defRPr/>
            </a:pPr>
            <a:r>
              <a:rPr lang="en-US" smtClean="0"/>
              <a:t>© 2008 Prentice Hall</a:t>
            </a:r>
          </a:p>
        </p:txBody>
      </p:sp>
      <p:sp>
        <p:nvSpPr>
          <p:cNvPr id="9221" name="Slide Number Placeholder 5"/>
          <p:cNvSpPr>
            <a:spLocks noGrp="1"/>
          </p:cNvSpPr>
          <p:nvPr>
            <p:ph type="sldNum" sz="quarter" idx="11"/>
          </p:nvPr>
        </p:nvSpPr>
        <p:spPr/>
        <p:txBody>
          <a:bodyPr/>
          <a:lstStyle/>
          <a:p>
            <a:pPr>
              <a:defRPr/>
            </a:pPr>
            <a:r>
              <a:rPr lang="en-US" smtClean="0"/>
              <a:t>1-</a:t>
            </a:r>
            <a:fld id="{48B94E0F-545F-458C-871E-2F9261942A91}" type="slidenum">
              <a:rPr lang="en-US" smtClean="0"/>
              <a:pPr>
                <a:defRPr/>
              </a:pPr>
              <a:t>18</a:t>
            </a:fld>
            <a:endParaRPr lang="en-US" smtClean="0"/>
          </a:p>
        </p:txBody>
      </p:sp>
      <p:graphicFrame>
        <p:nvGraphicFramePr>
          <p:cNvPr id="6" name="Diagram 5"/>
          <p:cNvGraphicFramePr/>
          <p:nvPr/>
        </p:nvGraphicFramePr>
        <p:xfrm>
          <a:off x="838200" y="2743200"/>
          <a:ext cx="7467600" cy="205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462" name="Right Arrow 8"/>
          <p:cNvSpPr>
            <a:spLocks noChangeArrowheads="1"/>
          </p:cNvSpPr>
          <p:nvPr/>
        </p:nvSpPr>
        <p:spPr bwMode="auto">
          <a:xfrm>
            <a:off x="2590800" y="2057400"/>
            <a:ext cx="685800" cy="533400"/>
          </a:xfrm>
          <a:prstGeom prst="rightArrow">
            <a:avLst>
              <a:gd name="adj1" fmla="val 50000"/>
              <a:gd name="adj2" fmla="val 50000"/>
            </a:avLst>
          </a:prstGeom>
          <a:solidFill>
            <a:schemeClr val="accent2"/>
          </a:solidFill>
          <a:ln w="12700" algn="ctr">
            <a:solidFill>
              <a:schemeClr val="tx1"/>
            </a:solidFill>
            <a:round/>
            <a:headEnd/>
            <a:tailEnd/>
          </a:ln>
        </p:spPr>
        <p:txBody>
          <a:bodyPr wrap="none" lIns="90488" tIns="44450" rIns="90488" bIns="44450" anchor="ctr"/>
          <a:lstStyle/>
          <a:p>
            <a:pPr algn="ctr" eaLnBrk="0" hangingPunct="0"/>
            <a:endParaRPr lang="en-US" sz="2000">
              <a:solidFill>
                <a:srgbClr val="CC0000"/>
              </a:solidFill>
              <a:latin typeface="Arial" pitchFamily="34" charset="0"/>
            </a:endParaRPr>
          </a:p>
        </p:txBody>
      </p:sp>
      <p:sp>
        <p:nvSpPr>
          <p:cNvPr id="19463" name="Right Arrow 9"/>
          <p:cNvSpPr>
            <a:spLocks noChangeArrowheads="1"/>
          </p:cNvSpPr>
          <p:nvPr/>
        </p:nvSpPr>
        <p:spPr bwMode="auto">
          <a:xfrm>
            <a:off x="5334000" y="1981200"/>
            <a:ext cx="685800" cy="533400"/>
          </a:xfrm>
          <a:prstGeom prst="rightArrow">
            <a:avLst>
              <a:gd name="adj1" fmla="val 50000"/>
              <a:gd name="adj2" fmla="val 50000"/>
            </a:avLst>
          </a:prstGeom>
          <a:solidFill>
            <a:schemeClr val="accent2"/>
          </a:solidFill>
          <a:ln w="12700" algn="ctr">
            <a:solidFill>
              <a:schemeClr val="tx1"/>
            </a:solidFill>
            <a:round/>
            <a:headEnd/>
            <a:tailEnd/>
          </a:ln>
        </p:spPr>
        <p:txBody>
          <a:bodyPr wrap="none" lIns="90488" tIns="44450" rIns="90488" bIns="44450" anchor="ctr"/>
          <a:lstStyle/>
          <a:p>
            <a:pPr algn="ctr" eaLnBrk="0" hangingPunct="0"/>
            <a:endParaRPr lang="en-US" sz="2000">
              <a:solidFill>
                <a:srgbClr val="CC0000"/>
              </a:solidFill>
              <a:latin typeface="Arial" pitchFamily="34" charset="0"/>
            </a:endParaRPr>
          </a:p>
        </p:txBody>
      </p:sp>
      <p:sp>
        <p:nvSpPr>
          <p:cNvPr id="19464" name="Left Arrow 10"/>
          <p:cNvSpPr>
            <a:spLocks noChangeArrowheads="1"/>
          </p:cNvSpPr>
          <p:nvPr/>
        </p:nvSpPr>
        <p:spPr bwMode="auto">
          <a:xfrm>
            <a:off x="2743200" y="5029200"/>
            <a:ext cx="685800" cy="533400"/>
          </a:xfrm>
          <a:prstGeom prst="leftArrow">
            <a:avLst>
              <a:gd name="adj1" fmla="val 50000"/>
              <a:gd name="adj2" fmla="val 50000"/>
            </a:avLst>
          </a:prstGeom>
          <a:solidFill>
            <a:srgbClr val="FFC000"/>
          </a:solidFill>
          <a:ln w="12700" algn="ctr">
            <a:solidFill>
              <a:schemeClr val="tx1"/>
            </a:solidFill>
            <a:round/>
            <a:headEnd/>
            <a:tailEnd/>
          </a:ln>
        </p:spPr>
        <p:txBody>
          <a:bodyPr wrap="none" lIns="90488" tIns="44450" rIns="90488" bIns="44450" anchor="ctr"/>
          <a:lstStyle/>
          <a:p>
            <a:pPr algn="ctr" eaLnBrk="0" hangingPunct="0"/>
            <a:endParaRPr lang="en-US" sz="2000">
              <a:solidFill>
                <a:srgbClr val="CC0000"/>
              </a:solidFill>
              <a:latin typeface="Arial" pitchFamily="34" charset="0"/>
            </a:endParaRPr>
          </a:p>
        </p:txBody>
      </p:sp>
      <p:sp>
        <p:nvSpPr>
          <p:cNvPr id="19465" name="Left Arrow 11"/>
          <p:cNvSpPr>
            <a:spLocks noChangeArrowheads="1"/>
          </p:cNvSpPr>
          <p:nvPr/>
        </p:nvSpPr>
        <p:spPr bwMode="auto">
          <a:xfrm>
            <a:off x="5486400" y="4953000"/>
            <a:ext cx="685800" cy="533400"/>
          </a:xfrm>
          <a:prstGeom prst="leftArrow">
            <a:avLst>
              <a:gd name="adj1" fmla="val 50000"/>
              <a:gd name="adj2" fmla="val 50000"/>
            </a:avLst>
          </a:prstGeom>
          <a:solidFill>
            <a:srgbClr val="FFC000"/>
          </a:solidFill>
          <a:ln w="12700" algn="ctr">
            <a:solidFill>
              <a:schemeClr val="tx1"/>
            </a:solidFill>
            <a:round/>
            <a:headEnd/>
            <a:tailEnd/>
          </a:ln>
        </p:spPr>
        <p:txBody>
          <a:bodyPr wrap="none" lIns="90488" tIns="44450" rIns="90488" bIns="44450" anchor="ctr"/>
          <a:lstStyle/>
          <a:p>
            <a:pPr algn="ctr" eaLnBrk="0" hangingPunct="0"/>
            <a:endParaRPr lang="en-US" sz="2000">
              <a:solidFill>
                <a:srgbClr val="CC0000"/>
              </a:solidFill>
              <a:latin typeface="Arial" pitchFamily="34" charset="0"/>
            </a:endParaRPr>
          </a:p>
        </p:txBody>
      </p:sp>
      <p:sp>
        <p:nvSpPr>
          <p:cNvPr id="13" name="TextBox 12"/>
          <p:cNvSpPr txBox="1"/>
          <p:nvPr/>
        </p:nvSpPr>
        <p:spPr>
          <a:xfrm>
            <a:off x="3657600" y="2057400"/>
            <a:ext cx="1344613" cy="461963"/>
          </a:xfrm>
          <a:prstGeom prst="rect">
            <a:avLst/>
          </a:prstGeom>
          <a:noFill/>
        </p:spPr>
        <p:txBody>
          <a:bodyPr wrap="none">
            <a:spAutoFit/>
          </a:bodyPr>
          <a:lstStyle/>
          <a:p>
            <a:pPr>
              <a:defRPr/>
            </a:pPr>
            <a:r>
              <a:rPr lang="en-US" dirty="0">
                <a:solidFill>
                  <a:schemeClr val="accent6"/>
                </a:solidFill>
                <a:cs typeface="Arial" charset="0"/>
              </a:rPr>
              <a:t>Materials</a:t>
            </a:r>
          </a:p>
        </p:txBody>
      </p:sp>
      <p:sp>
        <p:nvSpPr>
          <p:cNvPr id="14" name="TextBox 13"/>
          <p:cNvSpPr txBox="1"/>
          <p:nvPr/>
        </p:nvSpPr>
        <p:spPr>
          <a:xfrm>
            <a:off x="3733800" y="5029200"/>
            <a:ext cx="1652588" cy="461963"/>
          </a:xfrm>
          <a:prstGeom prst="rect">
            <a:avLst/>
          </a:prstGeom>
          <a:noFill/>
        </p:spPr>
        <p:txBody>
          <a:bodyPr wrap="none">
            <a:spAutoFit/>
          </a:bodyPr>
          <a:lstStyle/>
          <a:p>
            <a:pPr>
              <a:defRPr/>
            </a:pPr>
            <a:r>
              <a:rPr lang="en-US" dirty="0">
                <a:solidFill>
                  <a:schemeClr val="accent6"/>
                </a:solidFill>
                <a:cs typeface="Arial" charset="0"/>
              </a:rPr>
              <a:t>Information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39330"/>
                                        </p:tgtEl>
                                        <p:attrNameLst>
                                          <p:attrName>style.visibility</p:attrName>
                                        </p:attrNameLst>
                                      </p:cBhvr>
                                      <p:to>
                                        <p:strVal val="visible"/>
                                      </p:to>
                                    </p:set>
                                    <p:animEffect transition="in" filter="fade">
                                      <p:cBhvr>
                                        <p:cTn id="7" dur="1000"/>
                                        <p:tgtEl>
                                          <p:spTgt spid="739330"/>
                                        </p:tgtEl>
                                      </p:cBhvr>
                                    </p:animEffect>
                                    <p:anim calcmode="lin" valueType="num">
                                      <p:cBhvr>
                                        <p:cTn id="8" dur="1000" fill="hold"/>
                                        <p:tgtEl>
                                          <p:spTgt spid="739330"/>
                                        </p:tgtEl>
                                        <p:attrNameLst>
                                          <p:attrName>ppt_x</p:attrName>
                                        </p:attrNameLst>
                                      </p:cBhvr>
                                      <p:tavLst>
                                        <p:tav tm="0">
                                          <p:val>
                                            <p:strVal val="#ppt_x"/>
                                          </p:val>
                                        </p:tav>
                                        <p:tav tm="100000">
                                          <p:val>
                                            <p:strVal val="#ppt_x"/>
                                          </p:val>
                                        </p:tav>
                                      </p:tavLst>
                                    </p:anim>
                                    <p:anim calcmode="lin" valueType="num">
                                      <p:cBhvr>
                                        <p:cTn id="9" dur="898" decel="100000" fill="hold"/>
                                        <p:tgtEl>
                                          <p:spTgt spid="73933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73933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9330"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a:xfrm>
            <a:off x="1219200" y="274638"/>
            <a:ext cx="7467600" cy="1020762"/>
          </a:xfrm>
        </p:spPr>
        <p:txBody>
          <a:bodyPr/>
          <a:lstStyle/>
          <a:p>
            <a:r>
              <a:rPr lang="en-US" sz="4000" smtClean="0"/>
              <a:t>Key Concepts </a:t>
            </a:r>
          </a:p>
        </p:txBody>
      </p:sp>
      <p:sp>
        <p:nvSpPr>
          <p:cNvPr id="739331" name="Rectangle 3"/>
          <p:cNvSpPr>
            <a:spLocks noGrp="1" noChangeArrowheads="1"/>
          </p:cNvSpPr>
          <p:nvPr>
            <p:ph idx="1"/>
          </p:nvPr>
        </p:nvSpPr>
        <p:spPr>
          <a:xfrm>
            <a:off x="228600" y="1676400"/>
            <a:ext cx="8686800" cy="4419600"/>
          </a:xfrm>
        </p:spPr>
        <p:txBody>
          <a:bodyPr/>
          <a:lstStyle/>
          <a:p>
            <a:pPr eaLnBrk="1" hangingPunct="1">
              <a:lnSpc>
                <a:spcPct val="90000"/>
              </a:lnSpc>
            </a:pPr>
            <a:r>
              <a:rPr lang="en-US" sz="2800" smtClean="0"/>
              <a:t>Design, operate, and control the physical and information flows as though the channel were one seamless corporate entity.</a:t>
            </a:r>
          </a:p>
          <a:p>
            <a:pPr eaLnBrk="1" hangingPunct="1">
              <a:lnSpc>
                <a:spcPct val="90000"/>
              </a:lnSpc>
            </a:pPr>
            <a:r>
              <a:rPr lang="en-US" sz="2800" smtClean="0"/>
              <a:t>Let the activities (and costs) migrate across corporate boundaries to where they make the most sense.</a:t>
            </a:r>
          </a:p>
          <a:p>
            <a:pPr eaLnBrk="1" hangingPunct="1">
              <a:lnSpc>
                <a:spcPct val="90000"/>
              </a:lnSpc>
            </a:pPr>
            <a:r>
              <a:rPr lang="en-US" sz="2800" smtClean="0"/>
              <a:t>Rely on the benefits of channel integration to replace the benefits of open market forces.</a:t>
            </a:r>
          </a:p>
          <a:p>
            <a:pPr eaLnBrk="1" hangingPunct="1">
              <a:lnSpc>
                <a:spcPct val="90000"/>
              </a:lnSpc>
            </a:pPr>
            <a:r>
              <a:rPr lang="en-US" sz="2800" smtClean="0"/>
              <a:t>Share the risks and the rewards between players.</a:t>
            </a:r>
            <a:endParaRPr lang="en-US" sz="2400" smtClean="0"/>
          </a:p>
        </p:txBody>
      </p:sp>
      <p:sp>
        <p:nvSpPr>
          <p:cNvPr id="9220" name="Footer Placeholder 4"/>
          <p:cNvSpPr>
            <a:spLocks noGrp="1"/>
          </p:cNvSpPr>
          <p:nvPr>
            <p:ph type="ftr" sz="quarter" idx="10"/>
          </p:nvPr>
        </p:nvSpPr>
        <p:spPr/>
        <p:txBody>
          <a:bodyPr/>
          <a:lstStyle/>
          <a:p>
            <a:pPr>
              <a:defRPr/>
            </a:pPr>
            <a:r>
              <a:rPr lang="en-US" smtClean="0"/>
              <a:t>© 2008 Prentice Hall</a:t>
            </a:r>
          </a:p>
        </p:txBody>
      </p:sp>
      <p:sp>
        <p:nvSpPr>
          <p:cNvPr id="9221" name="Slide Number Placeholder 5"/>
          <p:cNvSpPr>
            <a:spLocks noGrp="1"/>
          </p:cNvSpPr>
          <p:nvPr>
            <p:ph type="sldNum" sz="quarter" idx="11"/>
          </p:nvPr>
        </p:nvSpPr>
        <p:spPr/>
        <p:txBody>
          <a:bodyPr/>
          <a:lstStyle/>
          <a:p>
            <a:pPr>
              <a:defRPr/>
            </a:pPr>
            <a:r>
              <a:rPr lang="en-US" smtClean="0"/>
              <a:t>1-</a:t>
            </a:r>
            <a:fld id="{1C63D70D-CA90-4FA4-93DF-9F9913E107EA}" type="slidenum">
              <a:rPr lang="en-US" smtClean="0"/>
              <a:pPr>
                <a:defRPr/>
              </a:pPr>
              <a:t>19</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39330"/>
                                        </p:tgtEl>
                                        <p:attrNameLst>
                                          <p:attrName>style.visibility</p:attrName>
                                        </p:attrNameLst>
                                      </p:cBhvr>
                                      <p:to>
                                        <p:strVal val="visible"/>
                                      </p:to>
                                    </p:set>
                                    <p:animEffect transition="in" filter="fade">
                                      <p:cBhvr>
                                        <p:cTn id="7" dur="1000"/>
                                        <p:tgtEl>
                                          <p:spTgt spid="739330"/>
                                        </p:tgtEl>
                                      </p:cBhvr>
                                    </p:animEffect>
                                    <p:anim calcmode="lin" valueType="num">
                                      <p:cBhvr>
                                        <p:cTn id="8" dur="1000" fill="hold"/>
                                        <p:tgtEl>
                                          <p:spTgt spid="739330"/>
                                        </p:tgtEl>
                                        <p:attrNameLst>
                                          <p:attrName>ppt_x</p:attrName>
                                        </p:attrNameLst>
                                      </p:cBhvr>
                                      <p:tavLst>
                                        <p:tav tm="0">
                                          <p:val>
                                            <p:strVal val="#ppt_x"/>
                                          </p:val>
                                        </p:tav>
                                        <p:tav tm="100000">
                                          <p:val>
                                            <p:strVal val="#ppt_x"/>
                                          </p:val>
                                        </p:tav>
                                      </p:tavLst>
                                    </p:anim>
                                    <p:anim calcmode="lin" valueType="num">
                                      <p:cBhvr>
                                        <p:cTn id="9" dur="898" decel="100000" fill="hold"/>
                                        <p:tgtEl>
                                          <p:spTgt spid="73933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73933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739331">
                                            <p:txEl>
                                              <p:pRg st="0" end="0"/>
                                            </p:txEl>
                                          </p:spTgt>
                                        </p:tgtEl>
                                        <p:attrNameLst>
                                          <p:attrName>style.visibility</p:attrName>
                                        </p:attrNameLst>
                                      </p:cBhvr>
                                      <p:to>
                                        <p:strVal val="visible"/>
                                      </p:to>
                                    </p:set>
                                    <p:animEffect transition="in" filter="fade">
                                      <p:cBhvr>
                                        <p:cTn id="15" dur="1000"/>
                                        <p:tgtEl>
                                          <p:spTgt spid="739331">
                                            <p:txEl>
                                              <p:pRg st="0" end="0"/>
                                            </p:txEl>
                                          </p:spTgt>
                                        </p:tgtEl>
                                      </p:cBhvr>
                                    </p:animEffect>
                                    <p:anim calcmode="lin" valueType="num">
                                      <p:cBhvr>
                                        <p:cTn id="16" dur="1000" fill="hold"/>
                                        <p:tgtEl>
                                          <p:spTgt spid="73933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73933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739331">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739331">
                                            <p:txEl>
                                              <p:pRg st="1" end="1"/>
                                            </p:txEl>
                                          </p:spTgt>
                                        </p:tgtEl>
                                        <p:attrNameLst>
                                          <p:attrName>style.visibility</p:attrName>
                                        </p:attrNameLst>
                                      </p:cBhvr>
                                      <p:to>
                                        <p:strVal val="visible"/>
                                      </p:to>
                                    </p:set>
                                    <p:animEffect transition="in" filter="fade">
                                      <p:cBhvr>
                                        <p:cTn id="23" dur="1000"/>
                                        <p:tgtEl>
                                          <p:spTgt spid="739331">
                                            <p:txEl>
                                              <p:pRg st="1" end="1"/>
                                            </p:txEl>
                                          </p:spTgt>
                                        </p:tgtEl>
                                      </p:cBhvr>
                                    </p:animEffect>
                                    <p:anim calcmode="lin" valueType="num">
                                      <p:cBhvr>
                                        <p:cTn id="24" dur="1000" fill="hold"/>
                                        <p:tgtEl>
                                          <p:spTgt spid="739331">
                                            <p:txEl>
                                              <p:pRg st="1" end="1"/>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739331">
                                            <p:txEl>
                                              <p:pRg st="1" end="1"/>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739331">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739331">
                                            <p:txEl>
                                              <p:pRg st="2" end="2"/>
                                            </p:txEl>
                                          </p:spTgt>
                                        </p:tgtEl>
                                        <p:attrNameLst>
                                          <p:attrName>style.visibility</p:attrName>
                                        </p:attrNameLst>
                                      </p:cBhvr>
                                      <p:to>
                                        <p:strVal val="visible"/>
                                      </p:to>
                                    </p:set>
                                    <p:animEffect transition="in" filter="fade">
                                      <p:cBhvr>
                                        <p:cTn id="31" dur="1000"/>
                                        <p:tgtEl>
                                          <p:spTgt spid="739331">
                                            <p:txEl>
                                              <p:pRg st="2" end="2"/>
                                            </p:txEl>
                                          </p:spTgt>
                                        </p:tgtEl>
                                      </p:cBhvr>
                                    </p:animEffect>
                                    <p:anim calcmode="lin" valueType="num">
                                      <p:cBhvr>
                                        <p:cTn id="32" dur="1000" fill="hold"/>
                                        <p:tgtEl>
                                          <p:spTgt spid="739331">
                                            <p:txEl>
                                              <p:pRg st="2" end="2"/>
                                            </p:txEl>
                                          </p:spTgt>
                                        </p:tgtEl>
                                        <p:attrNameLst>
                                          <p:attrName>ppt_x</p:attrName>
                                        </p:attrNameLst>
                                      </p:cBhvr>
                                      <p:tavLst>
                                        <p:tav tm="0">
                                          <p:val>
                                            <p:strVal val="#ppt_x"/>
                                          </p:val>
                                        </p:tav>
                                        <p:tav tm="100000">
                                          <p:val>
                                            <p:strVal val="#ppt_x"/>
                                          </p:val>
                                        </p:tav>
                                      </p:tavLst>
                                    </p:anim>
                                    <p:anim calcmode="lin" valueType="num">
                                      <p:cBhvr>
                                        <p:cTn id="33" dur="898" decel="100000" fill="hold"/>
                                        <p:tgtEl>
                                          <p:spTgt spid="739331">
                                            <p:txEl>
                                              <p:pRg st="2" end="2"/>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898"/>
                                          </p:stCondLst>
                                        </p:cTn>
                                        <p:tgtEl>
                                          <p:spTgt spid="739331">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739331">
                                            <p:txEl>
                                              <p:pRg st="3" end="3"/>
                                            </p:txEl>
                                          </p:spTgt>
                                        </p:tgtEl>
                                        <p:attrNameLst>
                                          <p:attrName>style.visibility</p:attrName>
                                        </p:attrNameLst>
                                      </p:cBhvr>
                                      <p:to>
                                        <p:strVal val="visible"/>
                                      </p:to>
                                    </p:set>
                                    <p:animEffect transition="in" filter="fade">
                                      <p:cBhvr>
                                        <p:cTn id="39" dur="1000"/>
                                        <p:tgtEl>
                                          <p:spTgt spid="739331">
                                            <p:txEl>
                                              <p:pRg st="3" end="3"/>
                                            </p:txEl>
                                          </p:spTgt>
                                        </p:tgtEl>
                                      </p:cBhvr>
                                    </p:animEffect>
                                    <p:anim calcmode="lin" valueType="num">
                                      <p:cBhvr>
                                        <p:cTn id="40" dur="1000" fill="hold"/>
                                        <p:tgtEl>
                                          <p:spTgt spid="739331">
                                            <p:txEl>
                                              <p:pRg st="3" end="3"/>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739331">
                                            <p:txEl>
                                              <p:pRg st="3" end="3"/>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739331">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9330" grpId="0"/>
      <p:bldP spid="739331"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p:txBody>
          <a:bodyPr/>
          <a:lstStyle/>
          <a:p>
            <a:pPr eaLnBrk="1" hangingPunct="1"/>
            <a:r>
              <a:rPr lang="en-US" sz="4000" smtClean="0"/>
              <a:t>Learning Objectives</a:t>
            </a:r>
          </a:p>
        </p:txBody>
      </p:sp>
      <p:sp>
        <p:nvSpPr>
          <p:cNvPr id="3075" name="Rectangle 3"/>
          <p:cNvSpPr>
            <a:spLocks noGrp="1" noChangeArrowheads="1"/>
          </p:cNvSpPr>
          <p:nvPr>
            <p:ph idx="1"/>
          </p:nvPr>
        </p:nvSpPr>
        <p:spPr>
          <a:xfrm>
            <a:off x="228600" y="1600200"/>
            <a:ext cx="8686800" cy="4525963"/>
          </a:xfrm>
        </p:spPr>
        <p:txBody>
          <a:bodyPr/>
          <a:lstStyle/>
          <a:p>
            <a:pPr eaLnBrk="1" hangingPunct="1">
              <a:spcBef>
                <a:spcPct val="0"/>
              </a:spcBef>
              <a:defRPr/>
            </a:pPr>
            <a:r>
              <a:rPr lang="en-US" sz="2600" dirty="0" smtClean="0"/>
              <a:t>To understand the economic impacts of logistics</a:t>
            </a:r>
          </a:p>
          <a:p>
            <a:pPr eaLnBrk="1" hangingPunct="1">
              <a:spcBef>
                <a:spcPct val="0"/>
              </a:spcBef>
              <a:defRPr/>
            </a:pPr>
            <a:r>
              <a:rPr lang="en-US" sz="2600" dirty="0" smtClean="0"/>
              <a:t>To learn what logistics is</a:t>
            </a:r>
          </a:p>
          <a:p>
            <a:pPr eaLnBrk="1" hangingPunct="1">
              <a:spcBef>
                <a:spcPct val="0"/>
              </a:spcBef>
              <a:defRPr/>
            </a:pPr>
            <a:r>
              <a:rPr lang="en-US" sz="2600" dirty="0" smtClean="0"/>
              <a:t>To learn about the increased importance of logistics</a:t>
            </a:r>
          </a:p>
          <a:p>
            <a:pPr eaLnBrk="1" hangingPunct="1">
              <a:spcBef>
                <a:spcPct val="0"/>
              </a:spcBef>
              <a:defRPr/>
            </a:pPr>
            <a:r>
              <a:rPr lang="en-US" sz="2600" dirty="0" smtClean="0"/>
              <a:t>To understand the systems and total cost approaches to logistics</a:t>
            </a:r>
          </a:p>
          <a:p>
            <a:pPr eaLnBrk="1" hangingPunct="1">
              <a:spcBef>
                <a:spcPct val="0"/>
              </a:spcBef>
              <a:defRPr/>
            </a:pPr>
            <a:r>
              <a:rPr lang="en-US" sz="2600" dirty="0" smtClean="0"/>
              <a:t>To expose you to logistical relationships within the firm</a:t>
            </a:r>
          </a:p>
          <a:p>
            <a:pPr eaLnBrk="1" hangingPunct="1">
              <a:spcBef>
                <a:spcPct val="0"/>
              </a:spcBef>
              <a:defRPr/>
            </a:pPr>
            <a:r>
              <a:rPr lang="en-US" sz="2600" dirty="0" smtClean="0"/>
              <a:t>To learn about marketing channels</a:t>
            </a:r>
          </a:p>
          <a:p>
            <a:pPr eaLnBrk="1" hangingPunct="1">
              <a:spcBef>
                <a:spcPct val="0"/>
              </a:spcBef>
              <a:defRPr/>
            </a:pPr>
            <a:r>
              <a:rPr lang="en-US" sz="2600" dirty="0" smtClean="0"/>
              <a:t>To provide a brief overview of activities in the logistics channel</a:t>
            </a:r>
          </a:p>
          <a:p>
            <a:pPr eaLnBrk="1" hangingPunct="1">
              <a:spcBef>
                <a:spcPct val="0"/>
              </a:spcBef>
              <a:defRPr/>
            </a:pPr>
            <a:r>
              <a:rPr lang="en-US" sz="2600" dirty="0" smtClean="0"/>
              <a:t>To familiarize you with logistics careers</a:t>
            </a:r>
          </a:p>
          <a:p>
            <a:pPr marL="0" indent="0" eaLnBrk="1" hangingPunct="1">
              <a:spcBef>
                <a:spcPct val="0"/>
              </a:spcBef>
              <a:buFontTx/>
              <a:buNone/>
              <a:defRPr/>
            </a:pPr>
            <a:endParaRPr lang="en-US" sz="2800" dirty="0" smtClean="0"/>
          </a:p>
          <a:p>
            <a:pPr eaLnBrk="1" hangingPunct="1">
              <a:defRPr/>
            </a:pPr>
            <a:endParaRPr lang="en-US" dirty="0" smtClean="0"/>
          </a:p>
          <a:p>
            <a:pPr eaLnBrk="1" hangingPunct="1">
              <a:buFont typeface="Monotype Sorts"/>
              <a:buNone/>
              <a:defRPr/>
            </a:pPr>
            <a:endParaRPr lang="en-US" dirty="0" smtClean="0"/>
          </a:p>
          <a:p>
            <a:pPr eaLnBrk="1" hangingPunct="1">
              <a:defRPr/>
            </a:pPr>
            <a:endParaRPr lang="en-US" dirty="0" smtClean="0"/>
          </a:p>
          <a:p>
            <a:pPr eaLnBrk="1" hangingPunct="1">
              <a:buFont typeface="Monotype Sorts"/>
              <a:buNone/>
              <a:defRPr/>
            </a:pPr>
            <a:endParaRPr lang="en-US" dirty="0" smtClean="0"/>
          </a:p>
        </p:txBody>
      </p:sp>
      <p:sp>
        <p:nvSpPr>
          <p:cNvPr id="3076" name="Footer Placeholder 4"/>
          <p:cNvSpPr>
            <a:spLocks noGrp="1"/>
          </p:cNvSpPr>
          <p:nvPr>
            <p:ph type="ftr" sz="quarter" idx="10"/>
          </p:nvPr>
        </p:nvSpPr>
        <p:spPr/>
        <p:txBody>
          <a:bodyPr/>
          <a:lstStyle/>
          <a:p>
            <a:pPr>
              <a:defRPr/>
            </a:pPr>
            <a:r>
              <a:rPr lang="en-US" smtClean="0"/>
              <a:t>© 2008 Prentice Hall</a:t>
            </a:r>
          </a:p>
        </p:txBody>
      </p:sp>
      <p:sp>
        <p:nvSpPr>
          <p:cNvPr id="3077" name="Slide Number Placeholder 5"/>
          <p:cNvSpPr>
            <a:spLocks noGrp="1"/>
          </p:cNvSpPr>
          <p:nvPr>
            <p:ph type="sldNum" sz="quarter" idx="11"/>
          </p:nvPr>
        </p:nvSpPr>
        <p:spPr/>
        <p:txBody>
          <a:bodyPr/>
          <a:lstStyle/>
          <a:p>
            <a:pPr>
              <a:defRPr/>
            </a:pPr>
            <a:r>
              <a:rPr lang="en-US" smtClean="0"/>
              <a:t>1-</a:t>
            </a:r>
            <a:fld id="{4F2E8F03-4FED-4889-885B-DDD118F4C735}" type="slidenum">
              <a:rPr lang="en-US" smtClean="0"/>
              <a:pPr>
                <a:defRPr/>
              </a:pPr>
              <a:t>2</a:t>
            </a:fld>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733186"/>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000" smtClean="0"/>
              <a:t>The Systems and Total Cost Approaches to Logistics</a:t>
            </a:r>
          </a:p>
        </p:txBody>
      </p:sp>
      <p:sp>
        <p:nvSpPr>
          <p:cNvPr id="21507" name="Rectangle 3"/>
          <p:cNvSpPr>
            <a:spLocks noGrp="1" noChangeArrowheads="1"/>
          </p:cNvSpPr>
          <p:nvPr>
            <p:ph idx="1"/>
          </p:nvPr>
        </p:nvSpPr>
        <p:spPr/>
        <p:txBody>
          <a:bodyPr/>
          <a:lstStyle/>
          <a:p>
            <a:pPr eaLnBrk="1" hangingPunct="1"/>
            <a:r>
              <a:rPr lang="en-US" sz="3600" smtClean="0"/>
              <a:t>Systems Approach</a:t>
            </a:r>
          </a:p>
          <a:p>
            <a:pPr lvl="1" eaLnBrk="1" hangingPunct="1"/>
            <a:r>
              <a:rPr lang="en-US" sz="3200" smtClean="0"/>
              <a:t>Interdependence of company and logistics goals</a:t>
            </a:r>
          </a:p>
          <a:p>
            <a:pPr lvl="1" eaLnBrk="1" hangingPunct="1"/>
            <a:r>
              <a:rPr lang="en-US" sz="3200" smtClean="0"/>
              <a:t>Interdependence of functional areas</a:t>
            </a:r>
          </a:p>
          <a:p>
            <a:pPr lvl="2" eaLnBrk="1" hangingPunct="1"/>
            <a:r>
              <a:rPr lang="en-US" sz="2800" smtClean="0"/>
              <a:t>Stock-keeping units (SKUs)</a:t>
            </a:r>
          </a:p>
          <a:p>
            <a:pPr lvl="1" eaLnBrk="1" hangingPunct="1"/>
            <a:r>
              <a:rPr lang="en-US" sz="3200" smtClean="0"/>
              <a:t>Interdependence of logistics activities or </a:t>
            </a:r>
          </a:p>
          <a:p>
            <a:pPr lvl="2" eaLnBrk="1" hangingPunct="1">
              <a:buFont typeface="Monotype Sorts"/>
              <a:buNone/>
            </a:pPr>
            <a:r>
              <a:rPr lang="en-US" sz="2800" i="1" smtClean="0"/>
              <a:t>Intrafunctional logistics</a:t>
            </a:r>
          </a:p>
        </p:txBody>
      </p:sp>
      <p:sp>
        <p:nvSpPr>
          <p:cNvPr id="11268" name="Footer Placeholder 4"/>
          <p:cNvSpPr>
            <a:spLocks noGrp="1"/>
          </p:cNvSpPr>
          <p:nvPr>
            <p:ph type="ftr" sz="quarter" idx="10"/>
          </p:nvPr>
        </p:nvSpPr>
        <p:spPr/>
        <p:txBody>
          <a:bodyPr/>
          <a:lstStyle/>
          <a:p>
            <a:pPr>
              <a:defRPr/>
            </a:pPr>
            <a:r>
              <a:rPr lang="en-US" smtClean="0"/>
              <a:t>© 2008 Prentice Hall</a:t>
            </a:r>
          </a:p>
        </p:txBody>
      </p:sp>
      <p:sp>
        <p:nvSpPr>
          <p:cNvPr id="11269" name="Slide Number Placeholder 5"/>
          <p:cNvSpPr>
            <a:spLocks noGrp="1"/>
          </p:cNvSpPr>
          <p:nvPr>
            <p:ph type="sldNum" sz="quarter" idx="11"/>
          </p:nvPr>
        </p:nvSpPr>
        <p:spPr/>
        <p:txBody>
          <a:bodyPr/>
          <a:lstStyle/>
          <a:p>
            <a:pPr>
              <a:defRPr/>
            </a:pPr>
            <a:r>
              <a:rPr lang="en-US" smtClean="0"/>
              <a:t>1-</a:t>
            </a:r>
            <a:fld id="{AF66D7BC-E0A5-4DA7-BBF7-FE79C7D68904}" type="slidenum">
              <a:rPr lang="en-US" smtClean="0"/>
              <a:pPr>
                <a:defRPr/>
              </a:pPr>
              <a:t>20</a:t>
            </a:fld>
            <a:endParaRPr lang="en-US"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smtClean="0"/>
              <a:t>The Systems and Total Cost Approaches to Logistics</a:t>
            </a:r>
          </a:p>
        </p:txBody>
      </p:sp>
      <p:sp>
        <p:nvSpPr>
          <p:cNvPr id="22531" name="Rectangle 3"/>
          <p:cNvSpPr>
            <a:spLocks noGrp="1" noChangeArrowheads="1"/>
          </p:cNvSpPr>
          <p:nvPr>
            <p:ph idx="1"/>
          </p:nvPr>
        </p:nvSpPr>
        <p:spPr/>
        <p:txBody>
          <a:bodyPr/>
          <a:lstStyle/>
          <a:p>
            <a:pPr eaLnBrk="1" hangingPunct="1"/>
            <a:r>
              <a:rPr lang="en-US" smtClean="0"/>
              <a:t>Total Cost Approach</a:t>
            </a:r>
          </a:p>
          <a:p>
            <a:pPr lvl="1" eaLnBrk="1" hangingPunct="1"/>
            <a:r>
              <a:rPr lang="en-US" sz="3000" smtClean="0"/>
              <a:t>Cost trade-offs: changes to one activity cause some costs to increase and others to decrease</a:t>
            </a:r>
            <a:endParaRPr lang="en-US" sz="3000" smtClean="0">
              <a:solidFill>
                <a:srgbClr val="1E6DE2"/>
              </a:solidFill>
            </a:endParaRPr>
          </a:p>
          <a:p>
            <a:pPr lvl="1" eaLnBrk="1" hangingPunct="1"/>
            <a:endParaRPr lang="en-US" smtClean="0">
              <a:solidFill>
                <a:srgbClr val="1E6DE2"/>
              </a:solidFill>
            </a:endParaRPr>
          </a:p>
          <a:p>
            <a:pPr lvl="1" eaLnBrk="1" hangingPunct="1"/>
            <a:r>
              <a:rPr lang="en-US" sz="3000" smtClean="0"/>
              <a:t>Total Logistics Concept:  to find the lowest total cost that supports an organization’s customer service requirements</a:t>
            </a:r>
          </a:p>
        </p:txBody>
      </p:sp>
      <p:sp>
        <p:nvSpPr>
          <p:cNvPr id="14340" name="Footer Placeholder 4"/>
          <p:cNvSpPr>
            <a:spLocks noGrp="1"/>
          </p:cNvSpPr>
          <p:nvPr>
            <p:ph type="ftr" sz="quarter" idx="10"/>
          </p:nvPr>
        </p:nvSpPr>
        <p:spPr/>
        <p:txBody>
          <a:bodyPr/>
          <a:lstStyle/>
          <a:p>
            <a:pPr>
              <a:defRPr/>
            </a:pPr>
            <a:r>
              <a:rPr lang="en-US" smtClean="0"/>
              <a:t>© 2008 Prentice Hall</a:t>
            </a:r>
          </a:p>
        </p:txBody>
      </p:sp>
      <p:sp>
        <p:nvSpPr>
          <p:cNvPr id="14341" name="Slide Number Placeholder 5"/>
          <p:cNvSpPr>
            <a:spLocks noGrp="1"/>
          </p:cNvSpPr>
          <p:nvPr>
            <p:ph type="sldNum" sz="quarter" idx="11"/>
          </p:nvPr>
        </p:nvSpPr>
        <p:spPr/>
        <p:txBody>
          <a:bodyPr/>
          <a:lstStyle/>
          <a:p>
            <a:pPr>
              <a:defRPr/>
            </a:pPr>
            <a:r>
              <a:rPr lang="en-US" smtClean="0"/>
              <a:t>1-</a:t>
            </a:r>
            <a:fld id="{51A2FFB7-DA73-4E38-B7B2-E3793465F880}" type="slidenum">
              <a:rPr lang="en-US" smtClean="0"/>
              <a:pPr>
                <a:defRPr/>
              </a:pPr>
              <a:t>21</a:t>
            </a:fld>
            <a:endParaRPr lang="en-US"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pPr eaLnBrk="1" hangingPunct="1"/>
            <a:r>
              <a:rPr lang="en-US" sz="4000" smtClean="0"/>
              <a:t>Forward Logistics</a:t>
            </a:r>
          </a:p>
        </p:txBody>
      </p:sp>
      <p:sp>
        <p:nvSpPr>
          <p:cNvPr id="9220" name="Footer Placeholder 4"/>
          <p:cNvSpPr>
            <a:spLocks noGrp="1"/>
          </p:cNvSpPr>
          <p:nvPr>
            <p:ph type="ftr" sz="quarter" idx="10"/>
          </p:nvPr>
        </p:nvSpPr>
        <p:spPr/>
        <p:txBody>
          <a:bodyPr/>
          <a:lstStyle/>
          <a:p>
            <a:pPr>
              <a:defRPr/>
            </a:pPr>
            <a:r>
              <a:rPr lang="en-US" smtClean="0"/>
              <a:t>© 2008 Prentice Hall</a:t>
            </a:r>
          </a:p>
        </p:txBody>
      </p:sp>
      <p:sp>
        <p:nvSpPr>
          <p:cNvPr id="9221" name="Slide Number Placeholder 5"/>
          <p:cNvSpPr>
            <a:spLocks noGrp="1"/>
          </p:cNvSpPr>
          <p:nvPr>
            <p:ph type="sldNum" sz="quarter" idx="11"/>
          </p:nvPr>
        </p:nvSpPr>
        <p:spPr/>
        <p:txBody>
          <a:bodyPr/>
          <a:lstStyle/>
          <a:p>
            <a:pPr>
              <a:defRPr/>
            </a:pPr>
            <a:r>
              <a:rPr lang="en-US" smtClean="0"/>
              <a:t>1-</a:t>
            </a:r>
            <a:fld id="{7505655E-C9A9-4CC8-943A-2CB9321C05F1}" type="slidenum">
              <a:rPr lang="en-US" smtClean="0"/>
              <a:pPr>
                <a:defRPr/>
              </a:pPr>
              <a:t>22</a:t>
            </a:fld>
            <a:endParaRPr lang="en-US" smtClean="0"/>
          </a:p>
        </p:txBody>
      </p:sp>
      <p:sp>
        <p:nvSpPr>
          <p:cNvPr id="23557" name="Text Box 4"/>
          <p:cNvSpPr txBox="1">
            <a:spLocks noChangeArrowheads="1"/>
          </p:cNvSpPr>
          <p:nvPr/>
        </p:nvSpPr>
        <p:spPr bwMode="auto">
          <a:xfrm>
            <a:off x="457200" y="6324600"/>
            <a:ext cx="4953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sz="1400" i="1">
                <a:solidFill>
                  <a:schemeClr val="bg1"/>
                </a:solidFill>
                <a:latin typeface="Arial" pitchFamily="34" charset="0"/>
              </a:rPr>
              <a:t>Source:  </a:t>
            </a:r>
            <a:r>
              <a:rPr lang="en-US" sz="1400" b="1" i="1">
                <a:solidFill>
                  <a:schemeClr val="bg1"/>
                </a:solidFill>
                <a:latin typeface="Arial" pitchFamily="34" charset="0"/>
              </a:rPr>
              <a:t>www.ticsales.com.au/what_we_do.asp</a:t>
            </a:r>
            <a:endParaRPr lang="en-US" sz="1400" i="1">
              <a:solidFill>
                <a:schemeClr val="bg1"/>
              </a:solidFill>
              <a:latin typeface="Arial" pitchFamily="34" charset="0"/>
            </a:endParaRPr>
          </a:p>
        </p:txBody>
      </p:sp>
      <p:pic>
        <p:nvPicPr>
          <p:cNvPr id="23558" name="Picture 8" descr="Forward Logistics"/>
          <p:cNvPicPr>
            <a:picLocks noChangeAspect="1" noChangeArrowheads="1"/>
          </p:cNvPicPr>
          <p:nvPr/>
        </p:nvPicPr>
        <p:blipFill>
          <a:blip r:embed="rId3">
            <a:extLst>
              <a:ext uri="{28A0092B-C50C-407E-A947-70E740481C1C}">
                <a14:useLocalDpi xmlns:a14="http://schemas.microsoft.com/office/drawing/2010/main" val="0"/>
              </a:ext>
            </a:extLst>
          </a:blip>
          <a:srcRect t="40244"/>
          <a:stretch>
            <a:fillRect/>
          </a:stretch>
        </p:blipFill>
        <p:spPr bwMode="auto">
          <a:xfrm>
            <a:off x="304800" y="3429000"/>
            <a:ext cx="8555038"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828800" y="1676400"/>
            <a:ext cx="5105400" cy="1077913"/>
          </a:xfrm>
          <a:prstGeom prst="rect">
            <a:avLst/>
          </a:prstGeom>
          <a:noFill/>
        </p:spPr>
        <p:txBody>
          <a:bodyPr>
            <a:spAutoFit/>
          </a:bodyPr>
          <a:lstStyle/>
          <a:p>
            <a:pPr eaLnBrk="0" hangingPunct="0">
              <a:defRPr/>
            </a:pPr>
            <a:r>
              <a:rPr lang="en-US" sz="3200" dirty="0">
                <a:solidFill>
                  <a:schemeClr val="accent6"/>
                </a:solidFill>
                <a:latin typeface="+mj-lt"/>
                <a:cs typeface="Arial" charset="0"/>
              </a:rPr>
              <a:t>Forward Logistics Process</a:t>
            </a:r>
          </a:p>
          <a:p>
            <a:pPr eaLnBrk="0" hangingPunct="0">
              <a:defRPr/>
            </a:pPr>
            <a:r>
              <a:rPr lang="en-US" sz="3200" dirty="0">
                <a:solidFill>
                  <a:schemeClr val="accent6"/>
                </a:solidFill>
                <a:latin typeface="+mj-lt"/>
                <a:cs typeface="Arial" charset="0"/>
              </a:rPr>
              <a:t>(Traditional Supply Chain)</a:t>
            </a:r>
          </a:p>
        </p:txBody>
      </p:sp>
      <p:sp>
        <p:nvSpPr>
          <p:cNvPr id="8" name="Right Arrow 7"/>
          <p:cNvSpPr>
            <a:spLocks noChangeArrowheads="1"/>
          </p:cNvSpPr>
          <p:nvPr/>
        </p:nvSpPr>
        <p:spPr bwMode="auto">
          <a:xfrm>
            <a:off x="2362200" y="2819400"/>
            <a:ext cx="4419600" cy="914400"/>
          </a:xfrm>
          <a:prstGeom prst="rightArrow">
            <a:avLst>
              <a:gd name="adj1" fmla="val 50000"/>
              <a:gd name="adj2" fmla="val 49989"/>
            </a:avLst>
          </a:prstGeom>
          <a:solidFill>
            <a:schemeClr val="accent2"/>
          </a:solidFill>
          <a:ln w="12700" algn="ctr">
            <a:solidFill>
              <a:schemeClr val="tx1"/>
            </a:solidFill>
            <a:round/>
            <a:headEnd/>
            <a:tailEnd/>
          </a:ln>
        </p:spPr>
        <p:txBody>
          <a:bodyPr wrap="none" lIns="90488" tIns="44450" rIns="90488" bIns="44450" anchor="ctr"/>
          <a:lstStyle/>
          <a:p>
            <a:pPr algn="ctr" eaLnBrk="0" hangingPunct="0"/>
            <a:r>
              <a:rPr lang="en-US" sz="2000">
                <a:solidFill>
                  <a:srgbClr val="CC0000"/>
                </a:solidFill>
                <a:latin typeface="Arial" pitchFamily="34" charset="0"/>
              </a:rPr>
              <a:t>Merchandise  Delivery Path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393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9330" grpId="0" autoUpdateAnimBg="0"/>
      <p:bldP spid="8"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4000" smtClean="0"/>
              <a:t>Reverse Logistics</a:t>
            </a:r>
          </a:p>
        </p:txBody>
      </p:sp>
      <p:sp>
        <p:nvSpPr>
          <p:cNvPr id="24579" name="Text Box 4"/>
          <p:cNvSpPr txBox="1">
            <a:spLocks noChangeArrowheads="1"/>
          </p:cNvSpPr>
          <p:nvPr/>
        </p:nvSpPr>
        <p:spPr bwMode="auto">
          <a:xfrm>
            <a:off x="457200" y="6324600"/>
            <a:ext cx="4953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sz="1400" i="1">
                <a:solidFill>
                  <a:schemeClr val="bg1"/>
                </a:solidFill>
                <a:latin typeface="Arial" pitchFamily="34" charset="0"/>
              </a:rPr>
              <a:t>Source:  </a:t>
            </a:r>
            <a:r>
              <a:rPr lang="en-US" sz="1400" b="1" i="1">
                <a:solidFill>
                  <a:schemeClr val="bg1"/>
                </a:solidFill>
                <a:latin typeface="Arial" pitchFamily="34" charset="0"/>
              </a:rPr>
              <a:t>www.ticsales.com.au/what_we_do.asp</a:t>
            </a:r>
            <a:endParaRPr lang="en-US" sz="1400" i="1">
              <a:solidFill>
                <a:schemeClr val="bg1"/>
              </a:solidFill>
              <a:latin typeface="Arial" pitchFamily="34" charset="0"/>
            </a:endParaRPr>
          </a:p>
        </p:txBody>
      </p:sp>
      <p:pic>
        <p:nvPicPr>
          <p:cNvPr id="24580" name="Picture 2" descr="Reverse Logistics"/>
          <p:cNvPicPr>
            <a:picLocks noChangeAspect="1" noChangeArrowheads="1"/>
          </p:cNvPicPr>
          <p:nvPr/>
        </p:nvPicPr>
        <p:blipFill>
          <a:blip r:embed="rId3">
            <a:extLst>
              <a:ext uri="{28A0092B-C50C-407E-A947-70E740481C1C}">
                <a14:useLocalDpi xmlns:a14="http://schemas.microsoft.com/office/drawing/2010/main" val="0"/>
              </a:ext>
            </a:extLst>
          </a:blip>
          <a:srcRect t="40350"/>
          <a:stretch>
            <a:fillRect/>
          </a:stretch>
        </p:blipFill>
        <p:spPr bwMode="auto">
          <a:xfrm>
            <a:off x="381000" y="3429000"/>
            <a:ext cx="82296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828800" y="1676400"/>
            <a:ext cx="5105400" cy="584200"/>
          </a:xfrm>
          <a:prstGeom prst="rect">
            <a:avLst/>
          </a:prstGeom>
          <a:noFill/>
        </p:spPr>
        <p:txBody>
          <a:bodyPr>
            <a:spAutoFit/>
          </a:bodyPr>
          <a:lstStyle/>
          <a:p>
            <a:pPr eaLnBrk="0" hangingPunct="0">
              <a:defRPr/>
            </a:pPr>
            <a:r>
              <a:rPr lang="en-US" sz="3200" dirty="0">
                <a:solidFill>
                  <a:schemeClr val="accent6"/>
                </a:solidFill>
                <a:latin typeface="+mj-lt"/>
                <a:cs typeface="Arial" charset="0"/>
              </a:rPr>
              <a:t>Reverse Logistics Process</a:t>
            </a:r>
          </a:p>
        </p:txBody>
      </p:sp>
      <p:sp>
        <p:nvSpPr>
          <p:cNvPr id="10" name="Left Arrow 9"/>
          <p:cNvSpPr>
            <a:spLocks noChangeArrowheads="1"/>
          </p:cNvSpPr>
          <p:nvPr/>
        </p:nvSpPr>
        <p:spPr bwMode="auto">
          <a:xfrm>
            <a:off x="2209800" y="2438400"/>
            <a:ext cx="4572000" cy="990600"/>
          </a:xfrm>
          <a:prstGeom prst="leftArrow">
            <a:avLst>
              <a:gd name="adj1" fmla="val 50000"/>
              <a:gd name="adj2" fmla="val 50000"/>
            </a:avLst>
          </a:prstGeom>
          <a:solidFill>
            <a:schemeClr val="accent2"/>
          </a:solidFill>
          <a:ln w="12700" algn="ctr">
            <a:solidFill>
              <a:schemeClr val="tx1"/>
            </a:solidFill>
            <a:round/>
            <a:headEnd/>
            <a:tailEnd/>
          </a:ln>
        </p:spPr>
        <p:txBody>
          <a:bodyPr wrap="none" lIns="90488" tIns="44450" rIns="90488" bIns="44450" anchor="ctr"/>
          <a:lstStyle/>
          <a:p>
            <a:pPr algn="ctr" eaLnBrk="0" hangingPunct="0"/>
            <a:r>
              <a:rPr lang="en-US" sz="2000">
                <a:solidFill>
                  <a:srgbClr val="CC0000"/>
                </a:solidFill>
                <a:latin typeface="Arial" pitchFamily="34" charset="0"/>
              </a:rPr>
              <a:t>Merchandise  Return Path</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right)">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3300" smtClean="0"/>
              <a:t>Figure 1-1:  Control Over the Flow of Inbound and Outbound Movements</a:t>
            </a:r>
          </a:p>
        </p:txBody>
      </p:sp>
      <p:grpSp>
        <p:nvGrpSpPr>
          <p:cNvPr id="2" name="Group 136"/>
          <p:cNvGrpSpPr>
            <a:grpSpLocks/>
          </p:cNvGrpSpPr>
          <p:nvPr/>
        </p:nvGrpSpPr>
        <p:grpSpPr bwMode="auto">
          <a:xfrm>
            <a:off x="533400" y="2514600"/>
            <a:ext cx="466725" cy="2066925"/>
            <a:chOff x="533400" y="2514600"/>
            <a:chExt cx="466725" cy="2066925"/>
          </a:xfrm>
        </p:grpSpPr>
        <p:pic>
          <p:nvPicPr>
            <p:cNvPr id="12293" name="Picture 7"/>
            <p:cNvPicPr>
              <a:picLocks noChangeAspect="1" noChangeArrowheads="1"/>
            </p:cNvPicPr>
            <p:nvPr/>
          </p:nvPicPr>
          <p:blipFill>
            <a:blip r:embed="rId3" cstate="print">
              <a:duotone>
                <a:schemeClr val="accent2">
                  <a:shade val="45000"/>
                  <a:satMod val="135000"/>
                </a:schemeClr>
                <a:prstClr val="white"/>
              </a:duotone>
            </a:blip>
            <a:stretch>
              <a:fillRect/>
            </a:stretch>
          </p:blipFill>
          <p:spPr bwMode="auto">
            <a:xfrm>
              <a:off x="533400" y="2514600"/>
              <a:ext cx="466725" cy="466725"/>
            </a:xfrm>
            <a:prstGeom prst="rect">
              <a:avLst/>
            </a:prstGeom>
            <a:noFill/>
            <a:ln>
              <a:noFill/>
            </a:ln>
          </p:spPr>
        </p:pic>
        <p:pic>
          <p:nvPicPr>
            <p:cNvPr id="12294" name="Picture 7"/>
            <p:cNvPicPr>
              <a:picLocks noChangeAspect="1" noChangeArrowheads="1"/>
            </p:cNvPicPr>
            <p:nvPr/>
          </p:nvPicPr>
          <p:blipFill>
            <a:blip r:embed="rId3" cstate="print">
              <a:duotone>
                <a:schemeClr val="accent2">
                  <a:shade val="45000"/>
                  <a:satMod val="135000"/>
                </a:schemeClr>
                <a:prstClr val="white"/>
              </a:duotone>
            </a:blip>
            <a:stretch>
              <a:fillRect/>
            </a:stretch>
          </p:blipFill>
          <p:spPr bwMode="auto">
            <a:xfrm>
              <a:off x="533400" y="3048000"/>
              <a:ext cx="466725" cy="466725"/>
            </a:xfrm>
            <a:prstGeom prst="rect">
              <a:avLst/>
            </a:prstGeom>
            <a:noFill/>
            <a:ln>
              <a:noFill/>
            </a:ln>
          </p:spPr>
        </p:pic>
        <p:pic>
          <p:nvPicPr>
            <p:cNvPr id="12295" name="Picture 7"/>
            <p:cNvPicPr>
              <a:picLocks noChangeAspect="1" noChangeArrowheads="1"/>
            </p:cNvPicPr>
            <p:nvPr/>
          </p:nvPicPr>
          <p:blipFill>
            <a:blip r:embed="rId3" cstate="print">
              <a:duotone>
                <a:schemeClr val="accent2">
                  <a:shade val="45000"/>
                  <a:satMod val="135000"/>
                </a:schemeClr>
                <a:prstClr val="white"/>
              </a:duotone>
            </a:blip>
            <a:stretch>
              <a:fillRect/>
            </a:stretch>
          </p:blipFill>
          <p:spPr bwMode="auto">
            <a:xfrm>
              <a:off x="533400" y="3581400"/>
              <a:ext cx="466725" cy="466725"/>
            </a:xfrm>
            <a:prstGeom prst="rect">
              <a:avLst/>
            </a:prstGeom>
            <a:noFill/>
            <a:ln>
              <a:noFill/>
            </a:ln>
          </p:spPr>
        </p:pic>
        <p:pic>
          <p:nvPicPr>
            <p:cNvPr id="12296" name="Picture 7"/>
            <p:cNvPicPr>
              <a:picLocks noChangeAspect="1" noChangeArrowheads="1"/>
            </p:cNvPicPr>
            <p:nvPr/>
          </p:nvPicPr>
          <p:blipFill>
            <a:blip r:embed="rId3" cstate="print">
              <a:duotone>
                <a:schemeClr val="accent2">
                  <a:shade val="45000"/>
                  <a:satMod val="135000"/>
                </a:schemeClr>
                <a:prstClr val="white"/>
              </a:duotone>
            </a:blip>
            <a:stretch>
              <a:fillRect/>
            </a:stretch>
          </p:blipFill>
          <p:spPr bwMode="auto">
            <a:xfrm>
              <a:off x="533400" y="4114800"/>
              <a:ext cx="466725" cy="466725"/>
            </a:xfrm>
            <a:prstGeom prst="rect">
              <a:avLst/>
            </a:prstGeom>
            <a:noFill/>
            <a:ln>
              <a:noFill/>
            </a:ln>
          </p:spPr>
        </p:pic>
      </p:grpSp>
      <p:sp>
        <p:nvSpPr>
          <p:cNvPr id="13" name="TextBox 12"/>
          <p:cNvSpPr txBox="1"/>
          <p:nvPr/>
        </p:nvSpPr>
        <p:spPr>
          <a:xfrm>
            <a:off x="0" y="1676400"/>
            <a:ext cx="1600200" cy="830263"/>
          </a:xfrm>
          <a:prstGeom prst="rect">
            <a:avLst/>
          </a:prstGeom>
          <a:noFill/>
        </p:spPr>
        <p:txBody>
          <a:bodyPr>
            <a:spAutoFit/>
          </a:bodyPr>
          <a:lstStyle/>
          <a:p>
            <a:pPr eaLnBrk="0" hangingPunct="0">
              <a:defRPr/>
            </a:pPr>
            <a:r>
              <a:rPr lang="en-US" sz="1600" b="1" dirty="0">
                <a:solidFill>
                  <a:srgbClr val="002060"/>
                </a:solidFill>
                <a:latin typeface="+mj-lt"/>
                <a:cs typeface="+mn-cs"/>
              </a:rPr>
              <a:t>Raw Materials/</a:t>
            </a:r>
          </a:p>
          <a:p>
            <a:pPr eaLnBrk="0" hangingPunct="0">
              <a:defRPr/>
            </a:pPr>
            <a:r>
              <a:rPr lang="en-US" sz="1600" b="1" dirty="0">
                <a:solidFill>
                  <a:srgbClr val="002060"/>
                </a:solidFill>
                <a:latin typeface="+mj-lt"/>
                <a:cs typeface="+mn-cs"/>
              </a:rPr>
              <a:t>Parts/ Components</a:t>
            </a:r>
          </a:p>
        </p:txBody>
      </p:sp>
      <p:pic>
        <p:nvPicPr>
          <p:cNvPr id="1229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953000"/>
            <a:ext cx="419100"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12299" name="Picture 9"/>
          <p:cNvPicPr>
            <a:picLocks noChangeAspect="1" noChangeArrowheads="1"/>
          </p:cNvPicPr>
          <p:nvPr/>
        </p:nvPicPr>
        <p:blipFill>
          <a:blip r:embed="rId5">
            <a:grayscl/>
            <a:extLst>
              <a:ext uri="{28A0092B-C50C-407E-A947-70E740481C1C}">
                <a14:useLocalDpi xmlns:a14="http://schemas.microsoft.com/office/drawing/2010/main" val="0"/>
              </a:ext>
            </a:extLst>
          </a:blip>
          <a:srcRect/>
          <a:stretch>
            <a:fillRect/>
          </a:stretch>
        </p:blipFill>
        <p:spPr bwMode="auto">
          <a:xfrm>
            <a:off x="1752600" y="3048000"/>
            <a:ext cx="90487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1230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5029200"/>
            <a:ext cx="90487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12301"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0" y="3657600"/>
            <a:ext cx="1152525"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12302"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43400" y="4038600"/>
            <a:ext cx="804863"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12303" name="Picture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38800" y="2590800"/>
            <a:ext cx="457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12304" name="Picture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15000" y="3733800"/>
            <a:ext cx="45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12305" name="Picture 1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15000" y="4953000"/>
            <a:ext cx="457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cxnSp>
        <p:nvCxnSpPr>
          <p:cNvPr id="21" name="Straight Arrow Connector 20"/>
          <p:cNvCxnSpPr>
            <a:endCxn id="12299" idx="1"/>
          </p:cNvCxnSpPr>
          <p:nvPr/>
        </p:nvCxnSpPr>
        <p:spPr bwMode="auto">
          <a:xfrm>
            <a:off x="1143000" y="2819400"/>
            <a:ext cx="609600" cy="600075"/>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23" name="Straight Arrow Connector 22"/>
          <p:cNvCxnSpPr>
            <a:endCxn id="12299" idx="1"/>
          </p:cNvCxnSpPr>
          <p:nvPr/>
        </p:nvCxnSpPr>
        <p:spPr bwMode="auto">
          <a:xfrm rot="5400000" flipH="1" flipV="1">
            <a:off x="1023937" y="3614738"/>
            <a:ext cx="923925" cy="5334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24" name="Straight Arrow Connector 23"/>
          <p:cNvCxnSpPr>
            <a:endCxn id="12299" idx="1"/>
          </p:cNvCxnSpPr>
          <p:nvPr/>
        </p:nvCxnSpPr>
        <p:spPr bwMode="auto">
          <a:xfrm flipV="1">
            <a:off x="1219200" y="3419475"/>
            <a:ext cx="533400" cy="390525"/>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25" name="Straight Arrow Connector 24"/>
          <p:cNvCxnSpPr>
            <a:endCxn id="12299" idx="1"/>
          </p:cNvCxnSpPr>
          <p:nvPr/>
        </p:nvCxnSpPr>
        <p:spPr bwMode="auto">
          <a:xfrm>
            <a:off x="1219200" y="3276600"/>
            <a:ext cx="533400" cy="142875"/>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29" name="Straight Arrow Connector 28"/>
          <p:cNvCxnSpPr>
            <a:endCxn id="12300" idx="1"/>
          </p:cNvCxnSpPr>
          <p:nvPr/>
        </p:nvCxnSpPr>
        <p:spPr bwMode="auto">
          <a:xfrm>
            <a:off x="1143000" y="5105400"/>
            <a:ext cx="609600" cy="295275"/>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31" name="Straight Arrow Connector 30"/>
          <p:cNvCxnSpPr>
            <a:endCxn id="12300" idx="1"/>
          </p:cNvCxnSpPr>
          <p:nvPr/>
        </p:nvCxnSpPr>
        <p:spPr bwMode="auto">
          <a:xfrm flipV="1">
            <a:off x="1219200" y="5400675"/>
            <a:ext cx="533400" cy="390525"/>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33" name="Straight Arrow Connector 32"/>
          <p:cNvCxnSpPr>
            <a:stCxn id="12299" idx="3"/>
            <a:endCxn id="12301" idx="1"/>
          </p:cNvCxnSpPr>
          <p:nvPr/>
        </p:nvCxnSpPr>
        <p:spPr bwMode="auto">
          <a:xfrm>
            <a:off x="2657475" y="3419475"/>
            <a:ext cx="390525" cy="7620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36" name="Straight Arrow Connector 35"/>
          <p:cNvCxnSpPr>
            <a:endCxn id="12301" idx="1"/>
          </p:cNvCxnSpPr>
          <p:nvPr/>
        </p:nvCxnSpPr>
        <p:spPr bwMode="auto">
          <a:xfrm rot="5400000" flipH="1" flipV="1">
            <a:off x="2243137" y="4605338"/>
            <a:ext cx="1228725" cy="3810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38" name="Straight Arrow Connector 37"/>
          <p:cNvCxnSpPr>
            <a:endCxn id="12302" idx="1"/>
          </p:cNvCxnSpPr>
          <p:nvPr/>
        </p:nvCxnSpPr>
        <p:spPr bwMode="auto">
          <a:xfrm flipV="1">
            <a:off x="4038600" y="4319588"/>
            <a:ext cx="304800" cy="2381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43" name="Straight Arrow Connector 42"/>
          <p:cNvCxnSpPr/>
          <p:nvPr/>
        </p:nvCxnSpPr>
        <p:spPr bwMode="auto">
          <a:xfrm rot="5400000" flipH="1" flipV="1">
            <a:off x="4762500" y="3086100"/>
            <a:ext cx="1066800" cy="6858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44" name="Straight Arrow Connector 43"/>
          <p:cNvCxnSpPr>
            <a:endCxn id="12305" idx="1"/>
          </p:cNvCxnSpPr>
          <p:nvPr/>
        </p:nvCxnSpPr>
        <p:spPr bwMode="auto">
          <a:xfrm>
            <a:off x="5029200" y="4733925"/>
            <a:ext cx="685800" cy="638175"/>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47" name="Straight Arrow Connector 46"/>
          <p:cNvCxnSpPr/>
          <p:nvPr/>
        </p:nvCxnSpPr>
        <p:spPr bwMode="auto">
          <a:xfrm flipV="1">
            <a:off x="5181600" y="4267200"/>
            <a:ext cx="457200" cy="23813"/>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pic>
        <p:nvPicPr>
          <p:cNvPr id="49" name="Picture 13"/>
          <p:cNvPicPr>
            <a:picLocks noChangeAspect="1" noChangeArrowheads="1"/>
          </p:cNvPicPr>
          <p:nvPr/>
        </p:nvPicPr>
        <p:blipFill>
          <a:blip r:embed="rId9" cstate="print">
            <a:duotone>
              <a:prstClr val="black"/>
              <a:schemeClr val="accent2">
                <a:tint val="45000"/>
                <a:satMod val="400000"/>
              </a:schemeClr>
            </a:duotone>
          </a:blip>
          <a:srcRect/>
          <a:stretch>
            <a:fillRect/>
          </a:stretch>
        </p:blipFill>
        <p:spPr bwMode="auto">
          <a:xfrm>
            <a:off x="6858000" y="2971800"/>
            <a:ext cx="695325" cy="371475"/>
          </a:xfrm>
          <a:prstGeom prst="rect">
            <a:avLst/>
          </a:prstGeom>
          <a:noFill/>
          <a:ln w="12700">
            <a:noFill/>
            <a:miter lim="800000"/>
            <a:headEnd type="none" w="sm" len="sm"/>
            <a:tailEnd type="none" w="sm" len="sm"/>
          </a:ln>
        </p:spPr>
      </p:pic>
      <p:pic>
        <p:nvPicPr>
          <p:cNvPr id="50" name="Picture 13"/>
          <p:cNvPicPr>
            <a:picLocks noChangeAspect="1" noChangeArrowheads="1"/>
          </p:cNvPicPr>
          <p:nvPr/>
        </p:nvPicPr>
        <p:blipFill>
          <a:blip r:embed="rId9" cstate="print">
            <a:duotone>
              <a:prstClr val="black"/>
              <a:schemeClr val="accent2">
                <a:tint val="45000"/>
                <a:satMod val="400000"/>
              </a:schemeClr>
            </a:duotone>
          </a:blip>
          <a:srcRect/>
          <a:stretch>
            <a:fillRect/>
          </a:stretch>
        </p:blipFill>
        <p:spPr bwMode="auto">
          <a:xfrm>
            <a:off x="6858000" y="2514600"/>
            <a:ext cx="695325" cy="371475"/>
          </a:xfrm>
          <a:prstGeom prst="rect">
            <a:avLst/>
          </a:prstGeom>
          <a:noFill/>
          <a:ln w="12700">
            <a:noFill/>
            <a:miter lim="800000"/>
            <a:headEnd type="none" w="sm" len="sm"/>
            <a:tailEnd type="none" w="sm" len="sm"/>
          </a:ln>
        </p:spPr>
      </p:pic>
      <p:pic>
        <p:nvPicPr>
          <p:cNvPr id="51" name="Picture 13"/>
          <p:cNvPicPr>
            <a:picLocks noChangeAspect="1" noChangeArrowheads="1"/>
          </p:cNvPicPr>
          <p:nvPr/>
        </p:nvPicPr>
        <p:blipFill>
          <a:blip r:embed="rId9" cstate="print">
            <a:duotone>
              <a:prstClr val="black"/>
              <a:schemeClr val="accent2">
                <a:tint val="45000"/>
                <a:satMod val="400000"/>
              </a:schemeClr>
            </a:duotone>
          </a:blip>
          <a:srcRect/>
          <a:stretch>
            <a:fillRect/>
          </a:stretch>
        </p:blipFill>
        <p:spPr bwMode="auto">
          <a:xfrm>
            <a:off x="6858000" y="2057400"/>
            <a:ext cx="695325" cy="371475"/>
          </a:xfrm>
          <a:prstGeom prst="rect">
            <a:avLst/>
          </a:prstGeom>
          <a:noFill/>
          <a:ln w="12700">
            <a:noFill/>
            <a:miter lim="800000"/>
            <a:headEnd type="none" w="sm" len="sm"/>
            <a:tailEnd type="none" w="sm" len="sm"/>
          </a:ln>
        </p:spPr>
      </p:pic>
      <p:pic>
        <p:nvPicPr>
          <p:cNvPr id="52" name="Picture 13"/>
          <p:cNvPicPr>
            <a:picLocks noChangeAspect="1" noChangeArrowheads="1"/>
          </p:cNvPicPr>
          <p:nvPr/>
        </p:nvPicPr>
        <p:blipFill>
          <a:blip r:embed="rId9" cstate="print">
            <a:duotone>
              <a:prstClr val="black"/>
              <a:schemeClr val="accent2">
                <a:tint val="45000"/>
                <a:satMod val="400000"/>
              </a:schemeClr>
            </a:duotone>
          </a:blip>
          <a:srcRect/>
          <a:stretch>
            <a:fillRect/>
          </a:stretch>
        </p:blipFill>
        <p:spPr bwMode="auto">
          <a:xfrm>
            <a:off x="6858000" y="3429000"/>
            <a:ext cx="695325" cy="371475"/>
          </a:xfrm>
          <a:prstGeom prst="rect">
            <a:avLst/>
          </a:prstGeom>
          <a:noFill/>
          <a:ln w="12700">
            <a:noFill/>
            <a:miter lim="800000"/>
            <a:headEnd type="none" w="sm" len="sm"/>
            <a:tailEnd type="none" w="sm" len="sm"/>
          </a:ln>
        </p:spPr>
      </p:pic>
      <p:pic>
        <p:nvPicPr>
          <p:cNvPr id="53" name="Picture 13"/>
          <p:cNvPicPr>
            <a:picLocks noChangeAspect="1" noChangeArrowheads="1"/>
          </p:cNvPicPr>
          <p:nvPr/>
        </p:nvPicPr>
        <p:blipFill>
          <a:blip r:embed="rId9" cstate="print">
            <a:duotone>
              <a:prstClr val="black"/>
              <a:schemeClr val="accent2">
                <a:tint val="45000"/>
                <a:satMod val="400000"/>
              </a:schemeClr>
            </a:duotone>
          </a:blip>
          <a:srcRect/>
          <a:stretch>
            <a:fillRect/>
          </a:stretch>
        </p:blipFill>
        <p:spPr bwMode="auto">
          <a:xfrm>
            <a:off x="6858000" y="3886200"/>
            <a:ext cx="695325" cy="371475"/>
          </a:xfrm>
          <a:prstGeom prst="rect">
            <a:avLst/>
          </a:prstGeom>
          <a:noFill/>
          <a:ln w="12700">
            <a:noFill/>
            <a:miter lim="800000"/>
            <a:headEnd type="none" w="sm" len="sm"/>
            <a:tailEnd type="none" w="sm" len="sm"/>
          </a:ln>
        </p:spPr>
      </p:pic>
      <p:pic>
        <p:nvPicPr>
          <p:cNvPr id="54" name="Picture 13"/>
          <p:cNvPicPr>
            <a:picLocks noChangeAspect="1" noChangeArrowheads="1"/>
          </p:cNvPicPr>
          <p:nvPr/>
        </p:nvPicPr>
        <p:blipFill>
          <a:blip r:embed="rId9" cstate="print">
            <a:duotone>
              <a:prstClr val="black"/>
              <a:schemeClr val="accent2">
                <a:tint val="45000"/>
                <a:satMod val="400000"/>
              </a:schemeClr>
            </a:duotone>
          </a:blip>
          <a:srcRect/>
          <a:stretch>
            <a:fillRect/>
          </a:stretch>
        </p:blipFill>
        <p:spPr bwMode="auto">
          <a:xfrm>
            <a:off x="6858000" y="4343400"/>
            <a:ext cx="695325" cy="371475"/>
          </a:xfrm>
          <a:prstGeom prst="rect">
            <a:avLst/>
          </a:prstGeom>
          <a:noFill/>
          <a:ln w="12700">
            <a:noFill/>
            <a:miter lim="800000"/>
            <a:headEnd type="none" w="sm" len="sm"/>
            <a:tailEnd type="none" w="sm" len="sm"/>
          </a:ln>
        </p:spPr>
      </p:pic>
      <p:pic>
        <p:nvPicPr>
          <p:cNvPr id="55" name="Picture 13"/>
          <p:cNvPicPr>
            <a:picLocks noChangeAspect="1" noChangeArrowheads="1"/>
          </p:cNvPicPr>
          <p:nvPr/>
        </p:nvPicPr>
        <p:blipFill>
          <a:blip r:embed="rId9" cstate="print">
            <a:duotone>
              <a:prstClr val="black"/>
              <a:schemeClr val="accent2">
                <a:tint val="45000"/>
                <a:satMod val="400000"/>
              </a:schemeClr>
            </a:duotone>
          </a:blip>
          <a:srcRect/>
          <a:stretch>
            <a:fillRect/>
          </a:stretch>
        </p:blipFill>
        <p:spPr bwMode="auto">
          <a:xfrm>
            <a:off x="6858000" y="4800600"/>
            <a:ext cx="695325" cy="371475"/>
          </a:xfrm>
          <a:prstGeom prst="rect">
            <a:avLst/>
          </a:prstGeom>
          <a:noFill/>
          <a:ln w="12700">
            <a:noFill/>
            <a:miter lim="800000"/>
            <a:headEnd type="none" w="sm" len="sm"/>
            <a:tailEnd type="none" w="sm" len="sm"/>
          </a:ln>
        </p:spPr>
      </p:pic>
      <p:pic>
        <p:nvPicPr>
          <p:cNvPr id="56" name="Picture 13"/>
          <p:cNvPicPr>
            <a:picLocks noChangeAspect="1" noChangeArrowheads="1"/>
          </p:cNvPicPr>
          <p:nvPr/>
        </p:nvPicPr>
        <p:blipFill>
          <a:blip r:embed="rId9" cstate="print">
            <a:duotone>
              <a:prstClr val="black"/>
              <a:schemeClr val="accent2">
                <a:tint val="45000"/>
                <a:satMod val="400000"/>
              </a:schemeClr>
            </a:duotone>
          </a:blip>
          <a:srcRect/>
          <a:stretch>
            <a:fillRect/>
          </a:stretch>
        </p:blipFill>
        <p:spPr bwMode="auto">
          <a:xfrm>
            <a:off x="6858000" y="5257800"/>
            <a:ext cx="695325" cy="371475"/>
          </a:xfrm>
          <a:prstGeom prst="rect">
            <a:avLst/>
          </a:prstGeom>
          <a:noFill/>
          <a:ln w="12700">
            <a:noFill/>
            <a:miter lim="800000"/>
            <a:headEnd type="none" w="sm" len="sm"/>
            <a:tailEnd type="none" w="sm" len="sm"/>
          </a:ln>
        </p:spPr>
      </p:pic>
      <p:grpSp>
        <p:nvGrpSpPr>
          <p:cNvPr id="3" name="Group 142"/>
          <p:cNvGrpSpPr>
            <a:grpSpLocks/>
          </p:cNvGrpSpPr>
          <p:nvPr/>
        </p:nvGrpSpPr>
        <p:grpSpPr bwMode="auto">
          <a:xfrm>
            <a:off x="8116888" y="2133600"/>
            <a:ext cx="835025" cy="3521075"/>
            <a:chOff x="8116579" y="2133600"/>
            <a:chExt cx="835642" cy="3521075"/>
          </a:xfrm>
        </p:grpSpPr>
        <p:pic>
          <p:nvPicPr>
            <p:cNvPr id="25675"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16579" y="21336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76"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68979" y="22860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77"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21379" y="24384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78"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92779" y="26670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79"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345179" y="28194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80"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192779" y="32766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81"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97579" y="29718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82"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345179" y="32766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83"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97579" y="34290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84"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68979" y="38100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85"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21379" y="39624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86"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573779" y="41148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87"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68979" y="44196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88"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21379" y="45720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89"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649979" y="46482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90"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268979" y="49530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pic>
          <p:nvPicPr>
            <p:cNvPr id="25691" name="Picture 1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497579" y="5029200"/>
              <a:ext cx="302242"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grpSp>
      <p:cxnSp>
        <p:nvCxnSpPr>
          <p:cNvPr id="73" name="Straight Arrow Connector 72"/>
          <p:cNvCxnSpPr>
            <a:stCxn id="12303" idx="3"/>
            <a:endCxn id="51" idx="1"/>
          </p:cNvCxnSpPr>
          <p:nvPr/>
        </p:nvCxnSpPr>
        <p:spPr bwMode="auto">
          <a:xfrm flipV="1">
            <a:off x="6096000" y="2243138"/>
            <a:ext cx="762000" cy="6905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75" name="Straight Arrow Connector 74"/>
          <p:cNvCxnSpPr>
            <a:stCxn id="12303" idx="3"/>
            <a:endCxn id="50" idx="1"/>
          </p:cNvCxnSpPr>
          <p:nvPr/>
        </p:nvCxnSpPr>
        <p:spPr bwMode="auto">
          <a:xfrm flipV="1">
            <a:off x="6096000" y="2700338"/>
            <a:ext cx="762000" cy="2333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76" name="Straight Arrow Connector 75"/>
          <p:cNvCxnSpPr>
            <a:endCxn id="53" idx="1"/>
          </p:cNvCxnSpPr>
          <p:nvPr/>
        </p:nvCxnSpPr>
        <p:spPr bwMode="auto">
          <a:xfrm flipV="1">
            <a:off x="6096000" y="4071938"/>
            <a:ext cx="762000" cy="9525"/>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78" name="Straight Arrow Connector 77"/>
          <p:cNvCxnSpPr>
            <a:endCxn id="56" idx="1"/>
          </p:cNvCxnSpPr>
          <p:nvPr/>
        </p:nvCxnSpPr>
        <p:spPr bwMode="auto">
          <a:xfrm>
            <a:off x="6096000" y="5343525"/>
            <a:ext cx="762000" cy="100013"/>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82" name="Straight Arrow Connector 81"/>
          <p:cNvCxnSpPr>
            <a:stCxn id="12303" idx="3"/>
            <a:endCxn id="49" idx="1"/>
          </p:cNvCxnSpPr>
          <p:nvPr/>
        </p:nvCxnSpPr>
        <p:spPr bwMode="auto">
          <a:xfrm>
            <a:off x="6096000" y="2933700"/>
            <a:ext cx="762000" cy="223838"/>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85" name="Straight Arrow Connector 84"/>
          <p:cNvCxnSpPr>
            <a:stCxn id="12303" idx="3"/>
            <a:endCxn id="52" idx="1"/>
          </p:cNvCxnSpPr>
          <p:nvPr/>
        </p:nvCxnSpPr>
        <p:spPr bwMode="auto">
          <a:xfrm>
            <a:off x="6096000" y="2933700"/>
            <a:ext cx="762000" cy="681038"/>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89" name="Straight Arrow Connector 88"/>
          <p:cNvCxnSpPr>
            <a:stCxn id="12304" idx="3"/>
            <a:endCxn id="54" idx="1"/>
          </p:cNvCxnSpPr>
          <p:nvPr/>
        </p:nvCxnSpPr>
        <p:spPr bwMode="auto">
          <a:xfrm>
            <a:off x="6172200" y="4114800"/>
            <a:ext cx="685800" cy="414338"/>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92" name="Straight Arrow Connector 91"/>
          <p:cNvCxnSpPr>
            <a:stCxn id="12305" idx="3"/>
            <a:endCxn id="55" idx="1"/>
          </p:cNvCxnSpPr>
          <p:nvPr/>
        </p:nvCxnSpPr>
        <p:spPr bwMode="auto">
          <a:xfrm flipV="1">
            <a:off x="6172200" y="4986338"/>
            <a:ext cx="685800" cy="3857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96" name="Straight Arrow Connector 95"/>
          <p:cNvCxnSpPr/>
          <p:nvPr/>
        </p:nvCxnSpPr>
        <p:spPr bwMode="auto">
          <a:xfrm flipV="1">
            <a:off x="7543800" y="2133600"/>
            <a:ext cx="723900" cy="157163"/>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98" name="Straight Arrow Connector 97"/>
          <p:cNvCxnSpPr/>
          <p:nvPr/>
        </p:nvCxnSpPr>
        <p:spPr bwMode="auto">
          <a:xfrm flipV="1">
            <a:off x="7543800" y="2057400"/>
            <a:ext cx="685800" cy="233363"/>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01" name="Straight Arrow Connector 100"/>
          <p:cNvCxnSpPr>
            <a:stCxn id="51" idx="3"/>
          </p:cNvCxnSpPr>
          <p:nvPr/>
        </p:nvCxnSpPr>
        <p:spPr bwMode="auto">
          <a:xfrm>
            <a:off x="7553325" y="2243138"/>
            <a:ext cx="563563" cy="2032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07" name="Straight Arrow Connector 106"/>
          <p:cNvCxnSpPr/>
          <p:nvPr/>
        </p:nvCxnSpPr>
        <p:spPr bwMode="auto">
          <a:xfrm flipV="1">
            <a:off x="7534275" y="2786063"/>
            <a:ext cx="723900" cy="47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08" name="Straight Arrow Connector 107"/>
          <p:cNvCxnSpPr/>
          <p:nvPr/>
        </p:nvCxnSpPr>
        <p:spPr bwMode="auto">
          <a:xfrm flipV="1">
            <a:off x="7534275" y="2557463"/>
            <a:ext cx="685800" cy="2333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09" name="Straight Arrow Connector 108"/>
          <p:cNvCxnSpPr/>
          <p:nvPr/>
        </p:nvCxnSpPr>
        <p:spPr bwMode="auto">
          <a:xfrm>
            <a:off x="7543800" y="2743200"/>
            <a:ext cx="600075" cy="2794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10" name="Straight Arrow Connector 109"/>
          <p:cNvCxnSpPr/>
          <p:nvPr/>
        </p:nvCxnSpPr>
        <p:spPr bwMode="auto">
          <a:xfrm flipV="1">
            <a:off x="7543800" y="3200400"/>
            <a:ext cx="723900" cy="4763"/>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11" name="Straight Arrow Connector 110"/>
          <p:cNvCxnSpPr/>
          <p:nvPr/>
        </p:nvCxnSpPr>
        <p:spPr bwMode="auto">
          <a:xfrm flipV="1">
            <a:off x="7543800" y="2971800"/>
            <a:ext cx="685800" cy="233363"/>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12" name="Straight Arrow Connector 111"/>
          <p:cNvCxnSpPr/>
          <p:nvPr/>
        </p:nvCxnSpPr>
        <p:spPr bwMode="auto">
          <a:xfrm>
            <a:off x="7553325" y="3157538"/>
            <a:ext cx="600075" cy="2794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13" name="Straight Arrow Connector 112"/>
          <p:cNvCxnSpPr/>
          <p:nvPr/>
        </p:nvCxnSpPr>
        <p:spPr bwMode="auto">
          <a:xfrm flipV="1">
            <a:off x="7534275" y="3700463"/>
            <a:ext cx="723900" cy="47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14" name="Straight Arrow Connector 113"/>
          <p:cNvCxnSpPr/>
          <p:nvPr/>
        </p:nvCxnSpPr>
        <p:spPr bwMode="auto">
          <a:xfrm flipV="1">
            <a:off x="7534275" y="3471863"/>
            <a:ext cx="685800" cy="2333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15" name="Straight Arrow Connector 114"/>
          <p:cNvCxnSpPr/>
          <p:nvPr/>
        </p:nvCxnSpPr>
        <p:spPr bwMode="auto">
          <a:xfrm>
            <a:off x="7543800" y="3657600"/>
            <a:ext cx="600075" cy="2794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16" name="Straight Arrow Connector 115"/>
          <p:cNvCxnSpPr/>
          <p:nvPr/>
        </p:nvCxnSpPr>
        <p:spPr bwMode="auto">
          <a:xfrm flipV="1">
            <a:off x="7534275" y="4081463"/>
            <a:ext cx="723900" cy="47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17" name="Straight Arrow Connector 116"/>
          <p:cNvCxnSpPr/>
          <p:nvPr/>
        </p:nvCxnSpPr>
        <p:spPr bwMode="auto">
          <a:xfrm flipV="1">
            <a:off x="7534275" y="3852863"/>
            <a:ext cx="685800" cy="2333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18" name="Straight Arrow Connector 117"/>
          <p:cNvCxnSpPr/>
          <p:nvPr/>
        </p:nvCxnSpPr>
        <p:spPr bwMode="auto">
          <a:xfrm>
            <a:off x="7543800" y="4038600"/>
            <a:ext cx="600075" cy="2794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19" name="Straight Arrow Connector 118"/>
          <p:cNvCxnSpPr/>
          <p:nvPr/>
        </p:nvCxnSpPr>
        <p:spPr bwMode="auto">
          <a:xfrm flipV="1">
            <a:off x="7534275" y="4538663"/>
            <a:ext cx="723900" cy="47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20" name="Straight Arrow Connector 119"/>
          <p:cNvCxnSpPr/>
          <p:nvPr/>
        </p:nvCxnSpPr>
        <p:spPr bwMode="auto">
          <a:xfrm flipV="1">
            <a:off x="7534275" y="4310063"/>
            <a:ext cx="685800" cy="2333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21" name="Straight Arrow Connector 120"/>
          <p:cNvCxnSpPr/>
          <p:nvPr/>
        </p:nvCxnSpPr>
        <p:spPr bwMode="auto">
          <a:xfrm>
            <a:off x="7543800" y="4495800"/>
            <a:ext cx="600075" cy="2794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22" name="Straight Arrow Connector 121"/>
          <p:cNvCxnSpPr/>
          <p:nvPr/>
        </p:nvCxnSpPr>
        <p:spPr bwMode="auto">
          <a:xfrm flipV="1">
            <a:off x="7534275" y="5072063"/>
            <a:ext cx="723900" cy="47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23" name="Straight Arrow Connector 122"/>
          <p:cNvCxnSpPr/>
          <p:nvPr/>
        </p:nvCxnSpPr>
        <p:spPr bwMode="auto">
          <a:xfrm flipV="1">
            <a:off x="7534275" y="4843463"/>
            <a:ext cx="685800" cy="233362"/>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24" name="Straight Arrow Connector 123"/>
          <p:cNvCxnSpPr/>
          <p:nvPr/>
        </p:nvCxnSpPr>
        <p:spPr bwMode="auto">
          <a:xfrm>
            <a:off x="7543800" y="5029200"/>
            <a:ext cx="600075" cy="2794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25" name="Straight Arrow Connector 124"/>
          <p:cNvCxnSpPr/>
          <p:nvPr/>
        </p:nvCxnSpPr>
        <p:spPr bwMode="auto">
          <a:xfrm flipV="1">
            <a:off x="7543800" y="5486400"/>
            <a:ext cx="723900" cy="4763"/>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26" name="Straight Arrow Connector 125"/>
          <p:cNvCxnSpPr/>
          <p:nvPr/>
        </p:nvCxnSpPr>
        <p:spPr bwMode="auto">
          <a:xfrm flipV="1">
            <a:off x="7543800" y="5257800"/>
            <a:ext cx="685800" cy="233363"/>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cxnSp>
        <p:nvCxnSpPr>
          <p:cNvPr id="127" name="Straight Arrow Connector 126"/>
          <p:cNvCxnSpPr/>
          <p:nvPr/>
        </p:nvCxnSpPr>
        <p:spPr bwMode="auto">
          <a:xfrm>
            <a:off x="7553325" y="5443538"/>
            <a:ext cx="600075" cy="279400"/>
          </a:xfrm>
          <a:prstGeom prst="straightConnector1">
            <a:avLst/>
          </a:prstGeom>
          <a:solidFill>
            <a:schemeClr val="accent2"/>
          </a:solidFill>
          <a:ln w="31750" cap="flat" cmpd="sng" algn="ctr">
            <a:solidFill>
              <a:schemeClr val="accent6"/>
            </a:solidFill>
            <a:prstDash val="solid"/>
            <a:round/>
            <a:headEnd type="none" w="med" len="med"/>
            <a:tailEnd type="arrow"/>
          </a:ln>
          <a:effectLst/>
        </p:spPr>
      </p:cxnSp>
      <p:sp>
        <p:nvSpPr>
          <p:cNvPr id="128" name="TextBox 127"/>
          <p:cNvSpPr txBox="1"/>
          <p:nvPr/>
        </p:nvSpPr>
        <p:spPr>
          <a:xfrm>
            <a:off x="1752600" y="1828800"/>
            <a:ext cx="1295400" cy="584200"/>
          </a:xfrm>
          <a:prstGeom prst="rect">
            <a:avLst/>
          </a:prstGeom>
          <a:noFill/>
        </p:spPr>
        <p:txBody>
          <a:bodyPr>
            <a:spAutoFit/>
          </a:bodyPr>
          <a:lstStyle/>
          <a:p>
            <a:pPr eaLnBrk="0" hangingPunct="0">
              <a:defRPr/>
            </a:pPr>
            <a:r>
              <a:rPr lang="en-US" sz="1600" b="1" dirty="0">
                <a:solidFill>
                  <a:srgbClr val="002060"/>
                </a:solidFill>
                <a:latin typeface="+mj-lt"/>
                <a:cs typeface="+mn-cs"/>
              </a:rPr>
              <a:t>Initial Processing</a:t>
            </a:r>
          </a:p>
        </p:txBody>
      </p:sp>
      <p:sp>
        <p:nvSpPr>
          <p:cNvPr id="129" name="TextBox 128"/>
          <p:cNvSpPr txBox="1"/>
          <p:nvPr/>
        </p:nvSpPr>
        <p:spPr>
          <a:xfrm>
            <a:off x="3048000" y="2971800"/>
            <a:ext cx="990600" cy="338138"/>
          </a:xfrm>
          <a:prstGeom prst="rect">
            <a:avLst/>
          </a:prstGeom>
          <a:noFill/>
        </p:spPr>
        <p:txBody>
          <a:bodyPr>
            <a:spAutoFit/>
          </a:bodyPr>
          <a:lstStyle/>
          <a:p>
            <a:pPr eaLnBrk="0" hangingPunct="0">
              <a:defRPr/>
            </a:pPr>
            <a:r>
              <a:rPr lang="en-US" sz="1600" b="1" dirty="0">
                <a:solidFill>
                  <a:srgbClr val="002060"/>
                </a:solidFill>
                <a:latin typeface="+mj-lt"/>
                <a:cs typeface="+mn-cs"/>
              </a:rPr>
              <a:t>Factory</a:t>
            </a:r>
          </a:p>
        </p:txBody>
      </p:sp>
      <p:sp>
        <p:nvSpPr>
          <p:cNvPr id="130" name="TextBox 129"/>
          <p:cNvSpPr txBox="1"/>
          <p:nvPr/>
        </p:nvSpPr>
        <p:spPr>
          <a:xfrm>
            <a:off x="4114800" y="2743200"/>
            <a:ext cx="1143000" cy="830263"/>
          </a:xfrm>
          <a:prstGeom prst="rect">
            <a:avLst/>
          </a:prstGeom>
          <a:noFill/>
        </p:spPr>
        <p:txBody>
          <a:bodyPr>
            <a:spAutoFit/>
          </a:bodyPr>
          <a:lstStyle/>
          <a:p>
            <a:pPr eaLnBrk="0" hangingPunct="0">
              <a:defRPr/>
            </a:pPr>
            <a:r>
              <a:rPr lang="en-US" sz="1600" b="1" dirty="0">
                <a:solidFill>
                  <a:srgbClr val="002060"/>
                </a:solidFill>
                <a:latin typeface="+mj-lt"/>
                <a:cs typeface="+mn-cs"/>
              </a:rPr>
              <a:t>Finished Goods</a:t>
            </a:r>
          </a:p>
          <a:p>
            <a:pPr eaLnBrk="0" hangingPunct="0">
              <a:defRPr/>
            </a:pPr>
            <a:r>
              <a:rPr lang="en-US" sz="1600" b="1" dirty="0">
                <a:solidFill>
                  <a:srgbClr val="002060"/>
                </a:solidFill>
                <a:latin typeface="+mj-lt"/>
                <a:cs typeface="+mn-cs"/>
              </a:rPr>
              <a:t>Inventory</a:t>
            </a:r>
          </a:p>
        </p:txBody>
      </p:sp>
      <p:sp>
        <p:nvSpPr>
          <p:cNvPr id="131" name="TextBox 130"/>
          <p:cNvSpPr txBox="1"/>
          <p:nvPr/>
        </p:nvSpPr>
        <p:spPr>
          <a:xfrm>
            <a:off x="4876800" y="1600200"/>
            <a:ext cx="1600200" cy="584200"/>
          </a:xfrm>
          <a:prstGeom prst="rect">
            <a:avLst/>
          </a:prstGeom>
          <a:noFill/>
        </p:spPr>
        <p:txBody>
          <a:bodyPr>
            <a:spAutoFit/>
          </a:bodyPr>
          <a:lstStyle/>
          <a:p>
            <a:pPr eaLnBrk="0" hangingPunct="0">
              <a:defRPr/>
            </a:pPr>
            <a:r>
              <a:rPr lang="en-US" sz="1600" b="1" dirty="0">
                <a:solidFill>
                  <a:srgbClr val="002060"/>
                </a:solidFill>
                <a:latin typeface="+mj-lt"/>
                <a:cs typeface="+mn-cs"/>
              </a:rPr>
              <a:t>Warehouses/</a:t>
            </a:r>
          </a:p>
          <a:p>
            <a:pPr eaLnBrk="0" hangingPunct="0">
              <a:defRPr/>
            </a:pPr>
            <a:r>
              <a:rPr lang="en-US" sz="1600" b="1" dirty="0">
                <a:solidFill>
                  <a:srgbClr val="002060"/>
                </a:solidFill>
                <a:latin typeface="+mj-lt"/>
                <a:cs typeface="+mn-cs"/>
              </a:rPr>
              <a:t>Wholesalers</a:t>
            </a:r>
          </a:p>
        </p:txBody>
      </p:sp>
      <p:sp>
        <p:nvSpPr>
          <p:cNvPr id="132" name="TextBox 131"/>
          <p:cNvSpPr txBox="1"/>
          <p:nvPr/>
        </p:nvSpPr>
        <p:spPr>
          <a:xfrm>
            <a:off x="6629400" y="1600200"/>
            <a:ext cx="1066800" cy="338138"/>
          </a:xfrm>
          <a:prstGeom prst="rect">
            <a:avLst/>
          </a:prstGeom>
          <a:noFill/>
        </p:spPr>
        <p:txBody>
          <a:bodyPr>
            <a:spAutoFit/>
          </a:bodyPr>
          <a:lstStyle/>
          <a:p>
            <a:pPr eaLnBrk="0" hangingPunct="0">
              <a:defRPr/>
            </a:pPr>
            <a:r>
              <a:rPr lang="en-US" sz="1600" b="1" dirty="0">
                <a:solidFill>
                  <a:srgbClr val="002060"/>
                </a:solidFill>
                <a:latin typeface="+mj-lt"/>
                <a:cs typeface="+mn-cs"/>
              </a:rPr>
              <a:t>Retailers</a:t>
            </a:r>
          </a:p>
        </p:txBody>
      </p:sp>
      <p:sp>
        <p:nvSpPr>
          <p:cNvPr id="133" name="TextBox 132"/>
          <p:cNvSpPr txBox="1"/>
          <p:nvPr/>
        </p:nvSpPr>
        <p:spPr>
          <a:xfrm>
            <a:off x="7848600" y="1676400"/>
            <a:ext cx="1295400" cy="338138"/>
          </a:xfrm>
          <a:prstGeom prst="rect">
            <a:avLst/>
          </a:prstGeom>
          <a:noFill/>
        </p:spPr>
        <p:txBody>
          <a:bodyPr>
            <a:spAutoFit/>
          </a:bodyPr>
          <a:lstStyle/>
          <a:p>
            <a:pPr eaLnBrk="0" hangingPunct="0">
              <a:defRPr/>
            </a:pPr>
            <a:r>
              <a:rPr lang="en-US" sz="1600" b="1" dirty="0">
                <a:solidFill>
                  <a:srgbClr val="002060"/>
                </a:solidFill>
                <a:latin typeface="+mj-lt"/>
                <a:cs typeface="+mn-cs"/>
              </a:rPr>
              <a:t>Customers</a:t>
            </a:r>
          </a:p>
        </p:txBody>
      </p:sp>
      <p:sp>
        <p:nvSpPr>
          <p:cNvPr id="134" name="TextBox 133"/>
          <p:cNvSpPr txBox="1"/>
          <p:nvPr/>
        </p:nvSpPr>
        <p:spPr>
          <a:xfrm>
            <a:off x="304800" y="5791200"/>
            <a:ext cx="2382838" cy="430213"/>
          </a:xfrm>
          <a:prstGeom prst="rect">
            <a:avLst/>
          </a:prstGeom>
          <a:noFill/>
        </p:spPr>
        <p:txBody>
          <a:bodyPr wrap="none">
            <a:spAutoFit/>
          </a:bodyPr>
          <a:lstStyle/>
          <a:p>
            <a:pPr eaLnBrk="0" hangingPunct="0">
              <a:defRPr/>
            </a:pPr>
            <a:r>
              <a:rPr lang="en-US" sz="2200" dirty="0">
                <a:solidFill>
                  <a:srgbClr val="C00000"/>
                </a:solidFill>
                <a:latin typeface="+mj-lt"/>
                <a:cs typeface="Arial" charset="0"/>
              </a:rPr>
              <a:t>Inbound Logistics</a:t>
            </a:r>
          </a:p>
        </p:txBody>
      </p:sp>
      <p:sp>
        <p:nvSpPr>
          <p:cNvPr id="135" name="TextBox 134"/>
          <p:cNvSpPr txBox="1"/>
          <p:nvPr/>
        </p:nvSpPr>
        <p:spPr>
          <a:xfrm>
            <a:off x="2819400" y="5791200"/>
            <a:ext cx="3059113" cy="430213"/>
          </a:xfrm>
          <a:prstGeom prst="rect">
            <a:avLst/>
          </a:prstGeom>
          <a:noFill/>
        </p:spPr>
        <p:txBody>
          <a:bodyPr wrap="none">
            <a:spAutoFit/>
          </a:bodyPr>
          <a:lstStyle/>
          <a:p>
            <a:pPr eaLnBrk="0" hangingPunct="0">
              <a:defRPr/>
            </a:pPr>
            <a:r>
              <a:rPr lang="en-US" sz="2200" dirty="0">
                <a:solidFill>
                  <a:srgbClr val="C00000"/>
                </a:solidFill>
                <a:latin typeface="+mj-lt"/>
                <a:cs typeface="Arial" charset="0"/>
              </a:rPr>
              <a:t>Materials Management</a:t>
            </a:r>
          </a:p>
        </p:txBody>
      </p:sp>
      <p:sp>
        <p:nvSpPr>
          <p:cNvPr id="136" name="TextBox 135"/>
          <p:cNvSpPr txBox="1"/>
          <p:nvPr/>
        </p:nvSpPr>
        <p:spPr>
          <a:xfrm>
            <a:off x="6019800" y="5791200"/>
            <a:ext cx="2725738" cy="430213"/>
          </a:xfrm>
          <a:prstGeom prst="rect">
            <a:avLst/>
          </a:prstGeom>
          <a:noFill/>
        </p:spPr>
        <p:txBody>
          <a:bodyPr wrap="none">
            <a:spAutoFit/>
          </a:bodyPr>
          <a:lstStyle/>
          <a:p>
            <a:pPr eaLnBrk="0" hangingPunct="0">
              <a:defRPr/>
            </a:pPr>
            <a:r>
              <a:rPr lang="en-US" sz="2200" dirty="0">
                <a:solidFill>
                  <a:srgbClr val="C00000"/>
                </a:solidFill>
                <a:latin typeface="+mj-lt"/>
                <a:cs typeface="Arial" charset="0"/>
              </a:rPr>
              <a:t>Physical Distribution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ipe(up)">
                                      <p:cBhvr>
                                        <p:cTn id="10" dur="500"/>
                                        <p:tgtEl>
                                          <p:spTgt spid="13"/>
                                        </p:tgtEl>
                                      </p:cBhvr>
                                    </p:animEffect>
                                  </p:childTnLst>
                                </p:cTn>
                              </p:par>
                              <p:par>
                                <p:cTn id="11" presetID="22" presetClass="entr" presetSubtype="1" fill="hold" nodeType="withEffect">
                                  <p:stCondLst>
                                    <p:cond delay="0"/>
                                  </p:stCondLst>
                                  <p:childTnLst>
                                    <p:set>
                                      <p:cBhvr>
                                        <p:cTn id="12" dur="1" fill="hold">
                                          <p:stCondLst>
                                            <p:cond delay="0"/>
                                          </p:stCondLst>
                                        </p:cTn>
                                        <p:tgtEl>
                                          <p:spTgt spid="12298"/>
                                        </p:tgtEl>
                                        <p:attrNameLst>
                                          <p:attrName>style.visibility</p:attrName>
                                        </p:attrNameLst>
                                      </p:cBhvr>
                                      <p:to>
                                        <p:strVal val="visible"/>
                                      </p:to>
                                    </p:set>
                                    <p:animEffect transition="in" filter="wipe(up)">
                                      <p:cBhvr>
                                        <p:cTn id="13" dur="500"/>
                                        <p:tgtEl>
                                          <p:spTgt spid="1229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wipe(left)">
                                      <p:cBhvr>
                                        <p:cTn id="18" dur="500"/>
                                        <p:tgtEl>
                                          <p:spTgt spid="21"/>
                                        </p:tgtEl>
                                      </p:cBhvr>
                                    </p:animEffect>
                                  </p:childTnLst>
                                </p:cTn>
                              </p:par>
                              <p:par>
                                <p:cTn id="19" presetID="22" presetClass="entr" presetSubtype="8"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par>
                                <p:cTn id="22" presetID="22" presetClass="entr" presetSubtype="8" fill="hold"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wipe(left)">
                                      <p:cBhvr>
                                        <p:cTn id="24" dur="500"/>
                                        <p:tgtEl>
                                          <p:spTgt spid="24"/>
                                        </p:tgtEl>
                                      </p:cBhvr>
                                    </p:animEffect>
                                  </p:childTnLst>
                                </p:cTn>
                              </p:par>
                              <p:par>
                                <p:cTn id="25" presetID="22" presetClass="entr" presetSubtype="8"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left)">
                                      <p:cBhvr>
                                        <p:cTn id="27" dur="500"/>
                                        <p:tgtEl>
                                          <p:spTgt spid="2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wipe(left)">
                                      <p:cBhvr>
                                        <p:cTn id="32" dur="500"/>
                                        <p:tgtEl>
                                          <p:spTgt spid="29"/>
                                        </p:tgtEl>
                                      </p:cBhvr>
                                    </p:animEffect>
                                  </p:childTnLst>
                                </p:cTn>
                              </p:par>
                              <p:par>
                                <p:cTn id="33" presetID="22" presetClass="entr" presetSubtype="8" fill="hold" nodeType="with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left)">
                                      <p:cBhvr>
                                        <p:cTn id="35" dur="500"/>
                                        <p:tgtEl>
                                          <p:spTgt spid="3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1" fill="hold" nodeType="clickEffect">
                                  <p:stCondLst>
                                    <p:cond delay="0"/>
                                  </p:stCondLst>
                                  <p:childTnLst>
                                    <p:set>
                                      <p:cBhvr>
                                        <p:cTn id="39" dur="1" fill="hold">
                                          <p:stCondLst>
                                            <p:cond delay="0"/>
                                          </p:stCondLst>
                                        </p:cTn>
                                        <p:tgtEl>
                                          <p:spTgt spid="12299"/>
                                        </p:tgtEl>
                                        <p:attrNameLst>
                                          <p:attrName>style.visibility</p:attrName>
                                        </p:attrNameLst>
                                      </p:cBhvr>
                                      <p:to>
                                        <p:strVal val="visible"/>
                                      </p:to>
                                    </p:set>
                                    <p:animEffect transition="in" filter="wipe(up)">
                                      <p:cBhvr>
                                        <p:cTn id="40" dur="500"/>
                                        <p:tgtEl>
                                          <p:spTgt spid="12299"/>
                                        </p:tgtEl>
                                      </p:cBhvr>
                                    </p:animEffect>
                                  </p:childTnLst>
                                </p:cTn>
                              </p:par>
                              <p:par>
                                <p:cTn id="41" presetID="22" presetClass="entr" presetSubtype="1" fill="hold" nodeType="withEffect">
                                  <p:stCondLst>
                                    <p:cond delay="0"/>
                                  </p:stCondLst>
                                  <p:childTnLst>
                                    <p:set>
                                      <p:cBhvr>
                                        <p:cTn id="42" dur="1" fill="hold">
                                          <p:stCondLst>
                                            <p:cond delay="0"/>
                                          </p:stCondLst>
                                        </p:cTn>
                                        <p:tgtEl>
                                          <p:spTgt spid="12300"/>
                                        </p:tgtEl>
                                        <p:attrNameLst>
                                          <p:attrName>style.visibility</p:attrName>
                                        </p:attrNameLst>
                                      </p:cBhvr>
                                      <p:to>
                                        <p:strVal val="visible"/>
                                      </p:to>
                                    </p:set>
                                    <p:animEffect transition="in" filter="wipe(up)">
                                      <p:cBhvr>
                                        <p:cTn id="43" dur="500"/>
                                        <p:tgtEl>
                                          <p:spTgt spid="12300"/>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128"/>
                                        </p:tgtEl>
                                        <p:attrNameLst>
                                          <p:attrName>style.visibility</p:attrName>
                                        </p:attrNameLst>
                                      </p:cBhvr>
                                      <p:to>
                                        <p:strVal val="visible"/>
                                      </p:to>
                                    </p:set>
                                    <p:animEffect transition="in" filter="wipe(up)">
                                      <p:cBhvr>
                                        <p:cTn id="46" dur="500"/>
                                        <p:tgtEl>
                                          <p:spTgt spid="128"/>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8" fill="hold" nodeType="click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wipe(left)">
                                      <p:cBhvr>
                                        <p:cTn id="51" dur="500"/>
                                        <p:tgtEl>
                                          <p:spTgt spid="33"/>
                                        </p:tgtEl>
                                      </p:cBhvr>
                                    </p:animEffect>
                                  </p:childTnLst>
                                </p:cTn>
                              </p:par>
                              <p:par>
                                <p:cTn id="52" presetID="22" presetClass="entr" presetSubtype="8" fill="hold" nodeType="with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wipe(left)">
                                      <p:cBhvr>
                                        <p:cTn id="54" dur="500"/>
                                        <p:tgtEl>
                                          <p:spTgt spid="36"/>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22" presetClass="entr" presetSubtype="1" fill="hold" grpId="0" nodeType="clickEffect">
                                  <p:stCondLst>
                                    <p:cond delay="0"/>
                                  </p:stCondLst>
                                  <p:childTnLst>
                                    <p:set>
                                      <p:cBhvr>
                                        <p:cTn id="58" dur="1" fill="hold">
                                          <p:stCondLst>
                                            <p:cond delay="0"/>
                                          </p:stCondLst>
                                        </p:cTn>
                                        <p:tgtEl>
                                          <p:spTgt spid="129"/>
                                        </p:tgtEl>
                                        <p:attrNameLst>
                                          <p:attrName>style.visibility</p:attrName>
                                        </p:attrNameLst>
                                      </p:cBhvr>
                                      <p:to>
                                        <p:strVal val="visible"/>
                                      </p:to>
                                    </p:set>
                                    <p:animEffect transition="in" filter="wipe(up)">
                                      <p:cBhvr>
                                        <p:cTn id="59" dur="500"/>
                                        <p:tgtEl>
                                          <p:spTgt spid="129"/>
                                        </p:tgtEl>
                                      </p:cBhvr>
                                    </p:animEffect>
                                  </p:childTnLst>
                                </p:cTn>
                              </p:par>
                              <p:par>
                                <p:cTn id="60" presetID="22" presetClass="entr" presetSubtype="1" fill="hold" nodeType="withEffect">
                                  <p:stCondLst>
                                    <p:cond delay="0"/>
                                  </p:stCondLst>
                                  <p:childTnLst>
                                    <p:set>
                                      <p:cBhvr>
                                        <p:cTn id="61" dur="1" fill="hold">
                                          <p:stCondLst>
                                            <p:cond delay="0"/>
                                          </p:stCondLst>
                                        </p:cTn>
                                        <p:tgtEl>
                                          <p:spTgt spid="12301"/>
                                        </p:tgtEl>
                                        <p:attrNameLst>
                                          <p:attrName>style.visibility</p:attrName>
                                        </p:attrNameLst>
                                      </p:cBhvr>
                                      <p:to>
                                        <p:strVal val="visible"/>
                                      </p:to>
                                    </p:set>
                                    <p:animEffect transition="in" filter="wipe(up)">
                                      <p:cBhvr>
                                        <p:cTn id="62" dur="500"/>
                                        <p:tgtEl>
                                          <p:spTgt spid="12301"/>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2" presetClass="entr" presetSubtype="8" fill="hold" nodeType="clickEffect">
                                  <p:stCondLst>
                                    <p:cond delay="0"/>
                                  </p:stCondLst>
                                  <p:childTnLst>
                                    <p:set>
                                      <p:cBhvr>
                                        <p:cTn id="66" dur="1" fill="hold">
                                          <p:stCondLst>
                                            <p:cond delay="0"/>
                                          </p:stCondLst>
                                        </p:cTn>
                                        <p:tgtEl>
                                          <p:spTgt spid="38"/>
                                        </p:tgtEl>
                                        <p:attrNameLst>
                                          <p:attrName>style.visibility</p:attrName>
                                        </p:attrNameLst>
                                      </p:cBhvr>
                                      <p:to>
                                        <p:strVal val="visible"/>
                                      </p:to>
                                    </p:set>
                                    <p:animEffect transition="in" filter="wipe(left)">
                                      <p:cBhvr>
                                        <p:cTn id="67" dur="2000"/>
                                        <p:tgtEl>
                                          <p:spTgt spid="3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130"/>
                                        </p:tgtEl>
                                        <p:attrNameLst>
                                          <p:attrName>style.visibility</p:attrName>
                                        </p:attrNameLst>
                                      </p:cBhvr>
                                      <p:to>
                                        <p:strVal val="visible"/>
                                      </p:to>
                                    </p:set>
                                    <p:animEffect transition="in" filter="wipe(up)">
                                      <p:cBhvr>
                                        <p:cTn id="72" dur="500"/>
                                        <p:tgtEl>
                                          <p:spTgt spid="130"/>
                                        </p:tgtEl>
                                      </p:cBhvr>
                                    </p:animEffect>
                                  </p:childTnLst>
                                </p:cTn>
                              </p:par>
                              <p:par>
                                <p:cTn id="73" presetID="22" presetClass="entr" presetSubtype="1" fill="hold" nodeType="withEffect">
                                  <p:stCondLst>
                                    <p:cond delay="0"/>
                                  </p:stCondLst>
                                  <p:childTnLst>
                                    <p:set>
                                      <p:cBhvr>
                                        <p:cTn id="74" dur="1" fill="hold">
                                          <p:stCondLst>
                                            <p:cond delay="0"/>
                                          </p:stCondLst>
                                        </p:cTn>
                                        <p:tgtEl>
                                          <p:spTgt spid="12302"/>
                                        </p:tgtEl>
                                        <p:attrNameLst>
                                          <p:attrName>style.visibility</p:attrName>
                                        </p:attrNameLst>
                                      </p:cBhvr>
                                      <p:to>
                                        <p:strVal val="visible"/>
                                      </p:to>
                                    </p:set>
                                    <p:animEffect transition="in" filter="wipe(up)">
                                      <p:cBhvr>
                                        <p:cTn id="75" dur="500"/>
                                        <p:tgtEl>
                                          <p:spTgt spid="12302"/>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22" presetClass="entr" presetSubtype="8" fill="hold" nodeType="clickEffect">
                                  <p:stCondLst>
                                    <p:cond delay="0"/>
                                  </p:stCondLst>
                                  <p:childTnLst>
                                    <p:set>
                                      <p:cBhvr>
                                        <p:cTn id="79" dur="1" fill="hold">
                                          <p:stCondLst>
                                            <p:cond delay="0"/>
                                          </p:stCondLst>
                                        </p:cTn>
                                        <p:tgtEl>
                                          <p:spTgt spid="43"/>
                                        </p:tgtEl>
                                        <p:attrNameLst>
                                          <p:attrName>style.visibility</p:attrName>
                                        </p:attrNameLst>
                                      </p:cBhvr>
                                      <p:to>
                                        <p:strVal val="visible"/>
                                      </p:to>
                                    </p:set>
                                    <p:animEffect transition="in" filter="wipe(left)">
                                      <p:cBhvr>
                                        <p:cTn id="80" dur="500"/>
                                        <p:tgtEl>
                                          <p:spTgt spid="43"/>
                                        </p:tgtEl>
                                      </p:cBhvr>
                                    </p:animEffect>
                                  </p:childTnLst>
                                </p:cTn>
                              </p:par>
                              <p:par>
                                <p:cTn id="81" presetID="22" presetClass="entr" presetSubtype="8" fill="hold" nodeType="withEffect">
                                  <p:stCondLst>
                                    <p:cond delay="0"/>
                                  </p:stCondLst>
                                  <p:childTnLst>
                                    <p:set>
                                      <p:cBhvr>
                                        <p:cTn id="82" dur="1" fill="hold">
                                          <p:stCondLst>
                                            <p:cond delay="0"/>
                                          </p:stCondLst>
                                        </p:cTn>
                                        <p:tgtEl>
                                          <p:spTgt spid="47"/>
                                        </p:tgtEl>
                                        <p:attrNameLst>
                                          <p:attrName>style.visibility</p:attrName>
                                        </p:attrNameLst>
                                      </p:cBhvr>
                                      <p:to>
                                        <p:strVal val="visible"/>
                                      </p:to>
                                    </p:set>
                                    <p:animEffect transition="in" filter="wipe(left)">
                                      <p:cBhvr>
                                        <p:cTn id="83" dur="500"/>
                                        <p:tgtEl>
                                          <p:spTgt spid="47"/>
                                        </p:tgtEl>
                                      </p:cBhvr>
                                    </p:animEffect>
                                  </p:childTnLst>
                                </p:cTn>
                              </p:par>
                              <p:par>
                                <p:cTn id="84" presetID="22" presetClass="entr" presetSubtype="8" fill="hold" nodeType="withEffect">
                                  <p:stCondLst>
                                    <p:cond delay="0"/>
                                  </p:stCondLst>
                                  <p:childTnLst>
                                    <p:set>
                                      <p:cBhvr>
                                        <p:cTn id="85" dur="1" fill="hold">
                                          <p:stCondLst>
                                            <p:cond delay="0"/>
                                          </p:stCondLst>
                                        </p:cTn>
                                        <p:tgtEl>
                                          <p:spTgt spid="44"/>
                                        </p:tgtEl>
                                        <p:attrNameLst>
                                          <p:attrName>style.visibility</p:attrName>
                                        </p:attrNameLst>
                                      </p:cBhvr>
                                      <p:to>
                                        <p:strVal val="visible"/>
                                      </p:to>
                                    </p:set>
                                    <p:animEffect transition="in" filter="wipe(left)">
                                      <p:cBhvr>
                                        <p:cTn id="86" dur="500"/>
                                        <p:tgtEl>
                                          <p:spTgt spid="44"/>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2" presetClass="entr" presetSubtype="1" fill="hold" grpId="0" nodeType="clickEffect">
                                  <p:stCondLst>
                                    <p:cond delay="0"/>
                                  </p:stCondLst>
                                  <p:childTnLst>
                                    <p:set>
                                      <p:cBhvr>
                                        <p:cTn id="90" dur="1" fill="hold">
                                          <p:stCondLst>
                                            <p:cond delay="0"/>
                                          </p:stCondLst>
                                        </p:cTn>
                                        <p:tgtEl>
                                          <p:spTgt spid="131"/>
                                        </p:tgtEl>
                                        <p:attrNameLst>
                                          <p:attrName>style.visibility</p:attrName>
                                        </p:attrNameLst>
                                      </p:cBhvr>
                                      <p:to>
                                        <p:strVal val="visible"/>
                                      </p:to>
                                    </p:set>
                                    <p:animEffect transition="in" filter="wipe(up)">
                                      <p:cBhvr>
                                        <p:cTn id="91" dur="500"/>
                                        <p:tgtEl>
                                          <p:spTgt spid="131"/>
                                        </p:tgtEl>
                                      </p:cBhvr>
                                    </p:animEffect>
                                  </p:childTnLst>
                                </p:cTn>
                              </p:par>
                              <p:par>
                                <p:cTn id="92" presetID="22" presetClass="entr" presetSubtype="1" fill="hold" nodeType="withEffect">
                                  <p:stCondLst>
                                    <p:cond delay="0"/>
                                  </p:stCondLst>
                                  <p:childTnLst>
                                    <p:set>
                                      <p:cBhvr>
                                        <p:cTn id="93" dur="1" fill="hold">
                                          <p:stCondLst>
                                            <p:cond delay="0"/>
                                          </p:stCondLst>
                                        </p:cTn>
                                        <p:tgtEl>
                                          <p:spTgt spid="12303"/>
                                        </p:tgtEl>
                                        <p:attrNameLst>
                                          <p:attrName>style.visibility</p:attrName>
                                        </p:attrNameLst>
                                      </p:cBhvr>
                                      <p:to>
                                        <p:strVal val="visible"/>
                                      </p:to>
                                    </p:set>
                                    <p:animEffect transition="in" filter="wipe(up)">
                                      <p:cBhvr>
                                        <p:cTn id="94" dur="500"/>
                                        <p:tgtEl>
                                          <p:spTgt spid="12303"/>
                                        </p:tgtEl>
                                      </p:cBhvr>
                                    </p:animEffect>
                                  </p:childTnLst>
                                </p:cTn>
                              </p:par>
                              <p:par>
                                <p:cTn id="95" presetID="22" presetClass="entr" presetSubtype="1" fill="hold" nodeType="withEffect">
                                  <p:stCondLst>
                                    <p:cond delay="0"/>
                                  </p:stCondLst>
                                  <p:childTnLst>
                                    <p:set>
                                      <p:cBhvr>
                                        <p:cTn id="96" dur="1" fill="hold">
                                          <p:stCondLst>
                                            <p:cond delay="0"/>
                                          </p:stCondLst>
                                        </p:cTn>
                                        <p:tgtEl>
                                          <p:spTgt spid="12304"/>
                                        </p:tgtEl>
                                        <p:attrNameLst>
                                          <p:attrName>style.visibility</p:attrName>
                                        </p:attrNameLst>
                                      </p:cBhvr>
                                      <p:to>
                                        <p:strVal val="visible"/>
                                      </p:to>
                                    </p:set>
                                    <p:animEffect transition="in" filter="wipe(up)">
                                      <p:cBhvr>
                                        <p:cTn id="97" dur="500"/>
                                        <p:tgtEl>
                                          <p:spTgt spid="12304"/>
                                        </p:tgtEl>
                                      </p:cBhvr>
                                    </p:animEffect>
                                  </p:childTnLst>
                                </p:cTn>
                              </p:par>
                              <p:par>
                                <p:cTn id="98" presetID="22" presetClass="entr" presetSubtype="1" fill="hold" nodeType="withEffect">
                                  <p:stCondLst>
                                    <p:cond delay="0"/>
                                  </p:stCondLst>
                                  <p:childTnLst>
                                    <p:set>
                                      <p:cBhvr>
                                        <p:cTn id="99" dur="1" fill="hold">
                                          <p:stCondLst>
                                            <p:cond delay="0"/>
                                          </p:stCondLst>
                                        </p:cTn>
                                        <p:tgtEl>
                                          <p:spTgt spid="12305"/>
                                        </p:tgtEl>
                                        <p:attrNameLst>
                                          <p:attrName>style.visibility</p:attrName>
                                        </p:attrNameLst>
                                      </p:cBhvr>
                                      <p:to>
                                        <p:strVal val="visible"/>
                                      </p:to>
                                    </p:set>
                                    <p:animEffect transition="in" filter="wipe(up)">
                                      <p:cBhvr>
                                        <p:cTn id="100" dur="500"/>
                                        <p:tgtEl>
                                          <p:spTgt spid="12305"/>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8" fill="hold" nodeType="clickEffect">
                                  <p:stCondLst>
                                    <p:cond delay="0"/>
                                  </p:stCondLst>
                                  <p:childTnLst>
                                    <p:set>
                                      <p:cBhvr>
                                        <p:cTn id="104" dur="1" fill="hold">
                                          <p:stCondLst>
                                            <p:cond delay="0"/>
                                          </p:stCondLst>
                                        </p:cTn>
                                        <p:tgtEl>
                                          <p:spTgt spid="73"/>
                                        </p:tgtEl>
                                        <p:attrNameLst>
                                          <p:attrName>style.visibility</p:attrName>
                                        </p:attrNameLst>
                                      </p:cBhvr>
                                      <p:to>
                                        <p:strVal val="visible"/>
                                      </p:to>
                                    </p:set>
                                    <p:animEffect transition="in" filter="wipe(left)">
                                      <p:cBhvr>
                                        <p:cTn id="105" dur="500"/>
                                        <p:tgtEl>
                                          <p:spTgt spid="73"/>
                                        </p:tgtEl>
                                      </p:cBhvr>
                                    </p:animEffect>
                                  </p:childTnLst>
                                </p:cTn>
                              </p:par>
                              <p:par>
                                <p:cTn id="106" presetID="22" presetClass="entr" presetSubtype="8" fill="hold" nodeType="withEffect">
                                  <p:stCondLst>
                                    <p:cond delay="0"/>
                                  </p:stCondLst>
                                  <p:childTnLst>
                                    <p:set>
                                      <p:cBhvr>
                                        <p:cTn id="107" dur="1" fill="hold">
                                          <p:stCondLst>
                                            <p:cond delay="0"/>
                                          </p:stCondLst>
                                        </p:cTn>
                                        <p:tgtEl>
                                          <p:spTgt spid="75"/>
                                        </p:tgtEl>
                                        <p:attrNameLst>
                                          <p:attrName>style.visibility</p:attrName>
                                        </p:attrNameLst>
                                      </p:cBhvr>
                                      <p:to>
                                        <p:strVal val="visible"/>
                                      </p:to>
                                    </p:set>
                                    <p:animEffect transition="in" filter="wipe(left)">
                                      <p:cBhvr>
                                        <p:cTn id="108" dur="500"/>
                                        <p:tgtEl>
                                          <p:spTgt spid="75"/>
                                        </p:tgtEl>
                                      </p:cBhvr>
                                    </p:animEffect>
                                  </p:childTnLst>
                                </p:cTn>
                              </p:par>
                              <p:par>
                                <p:cTn id="109" presetID="22" presetClass="entr" presetSubtype="8" fill="hold" nodeType="withEffect">
                                  <p:stCondLst>
                                    <p:cond delay="0"/>
                                  </p:stCondLst>
                                  <p:childTnLst>
                                    <p:set>
                                      <p:cBhvr>
                                        <p:cTn id="110" dur="1" fill="hold">
                                          <p:stCondLst>
                                            <p:cond delay="0"/>
                                          </p:stCondLst>
                                        </p:cTn>
                                        <p:tgtEl>
                                          <p:spTgt spid="82"/>
                                        </p:tgtEl>
                                        <p:attrNameLst>
                                          <p:attrName>style.visibility</p:attrName>
                                        </p:attrNameLst>
                                      </p:cBhvr>
                                      <p:to>
                                        <p:strVal val="visible"/>
                                      </p:to>
                                    </p:set>
                                    <p:animEffect transition="in" filter="wipe(left)">
                                      <p:cBhvr>
                                        <p:cTn id="111" dur="500"/>
                                        <p:tgtEl>
                                          <p:spTgt spid="82"/>
                                        </p:tgtEl>
                                      </p:cBhvr>
                                    </p:animEffect>
                                  </p:childTnLst>
                                </p:cTn>
                              </p:par>
                              <p:par>
                                <p:cTn id="112" presetID="22" presetClass="entr" presetSubtype="8" fill="hold" nodeType="withEffect">
                                  <p:stCondLst>
                                    <p:cond delay="0"/>
                                  </p:stCondLst>
                                  <p:childTnLst>
                                    <p:set>
                                      <p:cBhvr>
                                        <p:cTn id="113" dur="1" fill="hold">
                                          <p:stCondLst>
                                            <p:cond delay="0"/>
                                          </p:stCondLst>
                                        </p:cTn>
                                        <p:tgtEl>
                                          <p:spTgt spid="85"/>
                                        </p:tgtEl>
                                        <p:attrNameLst>
                                          <p:attrName>style.visibility</p:attrName>
                                        </p:attrNameLst>
                                      </p:cBhvr>
                                      <p:to>
                                        <p:strVal val="visible"/>
                                      </p:to>
                                    </p:set>
                                    <p:animEffect transition="in" filter="wipe(left)">
                                      <p:cBhvr>
                                        <p:cTn id="114" dur="500"/>
                                        <p:tgtEl>
                                          <p:spTgt spid="85"/>
                                        </p:tgtEl>
                                      </p:cBhvr>
                                    </p:animEffect>
                                  </p:childTnLst>
                                </p:cTn>
                              </p:par>
                              <p:par>
                                <p:cTn id="115" presetID="22" presetClass="entr" presetSubtype="8" fill="hold" nodeType="withEffect">
                                  <p:stCondLst>
                                    <p:cond delay="0"/>
                                  </p:stCondLst>
                                  <p:childTnLst>
                                    <p:set>
                                      <p:cBhvr>
                                        <p:cTn id="116" dur="1" fill="hold">
                                          <p:stCondLst>
                                            <p:cond delay="0"/>
                                          </p:stCondLst>
                                        </p:cTn>
                                        <p:tgtEl>
                                          <p:spTgt spid="76"/>
                                        </p:tgtEl>
                                        <p:attrNameLst>
                                          <p:attrName>style.visibility</p:attrName>
                                        </p:attrNameLst>
                                      </p:cBhvr>
                                      <p:to>
                                        <p:strVal val="visible"/>
                                      </p:to>
                                    </p:set>
                                    <p:animEffect transition="in" filter="wipe(left)">
                                      <p:cBhvr>
                                        <p:cTn id="117" dur="500"/>
                                        <p:tgtEl>
                                          <p:spTgt spid="76"/>
                                        </p:tgtEl>
                                      </p:cBhvr>
                                    </p:animEffect>
                                  </p:childTnLst>
                                </p:cTn>
                              </p:par>
                              <p:par>
                                <p:cTn id="118" presetID="22" presetClass="entr" presetSubtype="8" fill="hold" nodeType="withEffect">
                                  <p:stCondLst>
                                    <p:cond delay="0"/>
                                  </p:stCondLst>
                                  <p:childTnLst>
                                    <p:set>
                                      <p:cBhvr>
                                        <p:cTn id="119" dur="1" fill="hold">
                                          <p:stCondLst>
                                            <p:cond delay="0"/>
                                          </p:stCondLst>
                                        </p:cTn>
                                        <p:tgtEl>
                                          <p:spTgt spid="89"/>
                                        </p:tgtEl>
                                        <p:attrNameLst>
                                          <p:attrName>style.visibility</p:attrName>
                                        </p:attrNameLst>
                                      </p:cBhvr>
                                      <p:to>
                                        <p:strVal val="visible"/>
                                      </p:to>
                                    </p:set>
                                    <p:animEffect transition="in" filter="wipe(left)">
                                      <p:cBhvr>
                                        <p:cTn id="120" dur="500"/>
                                        <p:tgtEl>
                                          <p:spTgt spid="89"/>
                                        </p:tgtEl>
                                      </p:cBhvr>
                                    </p:animEffect>
                                  </p:childTnLst>
                                </p:cTn>
                              </p:par>
                              <p:par>
                                <p:cTn id="121" presetID="22" presetClass="entr" presetSubtype="8" fill="hold" nodeType="withEffect">
                                  <p:stCondLst>
                                    <p:cond delay="0"/>
                                  </p:stCondLst>
                                  <p:childTnLst>
                                    <p:set>
                                      <p:cBhvr>
                                        <p:cTn id="122" dur="1" fill="hold">
                                          <p:stCondLst>
                                            <p:cond delay="0"/>
                                          </p:stCondLst>
                                        </p:cTn>
                                        <p:tgtEl>
                                          <p:spTgt spid="92"/>
                                        </p:tgtEl>
                                        <p:attrNameLst>
                                          <p:attrName>style.visibility</p:attrName>
                                        </p:attrNameLst>
                                      </p:cBhvr>
                                      <p:to>
                                        <p:strVal val="visible"/>
                                      </p:to>
                                    </p:set>
                                    <p:animEffect transition="in" filter="wipe(left)">
                                      <p:cBhvr>
                                        <p:cTn id="123" dur="500"/>
                                        <p:tgtEl>
                                          <p:spTgt spid="92"/>
                                        </p:tgtEl>
                                      </p:cBhvr>
                                    </p:animEffect>
                                  </p:childTnLst>
                                </p:cTn>
                              </p:par>
                              <p:par>
                                <p:cTn id="124" presetID="22" presetClass="entr" presetSubtype="8" fill="hold" nodeType="withEffect">
                                  <p:stCondLst>
                                    <p:cond delay="0"/>
                                  </p:stCondLst>
                                  <p:childTnLst>
                                    <p:set>
                                      <p:cBhvr>
                                        <p:cTn id="125" dur="1" fill="hold">
                                          <p:stCondLst>
                                            <p:cond delay="0"/>
                                          </p:stCondLst>
                                        </p:cTn>
                                        <p:tgtEl>
                                          <p:spTgt spid="78"/>
                                        </p:tgtEl>
                                        <p:attrNameLst>
                                          <p:attrName>style.visibility</p:attrName>
                                        </p:attrNameLst>
                                      </p:cBhvr>
                                      <p:to>
                                        <p:strVal val="visible"/>
                                      </p:to>
                                    </p:set>
                                    <p:animEffect transition="in" filter="wipe(left)">
                                      <p:cBhvr>
                                        <p:cTn id="126" dur="500"/>
                                        <p:tgtEl>
                                          <p:spTgt spid="78"/>
                                        </p:tgtEl>
                                      </p:cBhvr>
                                    </p:animEffect>
                                  </p:childTnLst>
                                </p:cTn>
                              </p:par>
                            </p:childTnLst>
                          </p:cTn>
                        </p:par>
                      </p:childTnLst>
                    </p:cTn>
                  </p:par>
                  <p:par>
                    <p:cTn id="127" fill="hold" nodeType="clickPar">
                      <p:stCondLst>
                        <p:cond delay="indefinite"/>
                      </p:stCondLst>
                      <p:childTnLst>
                        <p:par>
                          <p:cTn id="128" fill="hold" nodeType="withGroup">
                            <p:stCondLst>
                              <p:cond delay="0"/>
                            </p:stCondLst>
                            <p:childTnLst>
                              <p:par>
                                <p:cTn id="129" presetID="22" presetClass="entr" presetSubtype="8" fill="hold" grpId="0" nodeType="clickEffect">
                                  <p:stCondLst>
                                    <p:cond delay="0"/>
                                  </p:stCondLst>
                                  <p:childTnLst>
                                    <p:set>
                                      <p:cBhvr>
                                        <p:cTn id="130" dur="1" fill="hold">
                                          <p:stCondLst>
                                            <p:cond delay="0"/>
                                          </p:stCondLst>
                                        </p:cTn>
                                        <p:tgtEl>
                                          <p:spTgt spid="132"/>
                                        </p:tgtEl>
                                        <p:attrNameLst>
                                          <p:attrName>style.visibility</p:attrName>
                                        </p:attrNameLst>
                                      </p:cBhvr>
                                      <p:to>
                                        <p:strVal val="visible"/>
                                      </p:to>
                                    </p:set>
                                    <p:animEffect transition="in" filter="wipe(left)">
                                      <p:cBhvr>
                                        <p:cTn id="131" dur="500"/>
                                        <p:tgtEl>
                                          <p:spTgt spid="132"/>
                                        </p:tgtEl>
                                      </p:cBhvr>
                                    </p:animEffect>
                                  </p:childTnLst>
                                </p:cTn>
                              </p:par>
                              <p:par>
                                <p:cTn id="132" presetID="22" presetClass="entr" presetSubtype="8" fill="hold" nodeType="withEffect">
                                  <p:stCondLst>
                                    <p:cond delay="0"/>
                                  </p:stCondLst>
                                  <p:childTnLst>
                                    <p:set>
                                      <p:cBhvr>
                                        <p:cTn id="133" dur="1" fill="hold">
                                          <p:stCondLst>
                                            <p:cond delay="0"/>
                                          </p:stCondLst>
                                        </p:cTn>
                                        <p:tgtEl>
                                          <p:spTgt spid="51"/>
                                        </p:tgtEl>
                                        <p:attrNameLst>
                                          <p:attrName>style.visibility</p:attrName>
                                        </p:attrNameLst>
                                      </p:cBhvr>
                                      <p:to>
                                        <p:strVal val="visible"/>
                                      </p:to>
                                    </p:set>
                                    <p:animEffect transition="in" filter="wipe(left)">
                                      <p:cBhvr>
                                        <p:cTn id="134" dur="500"/>
                                        <p:tgtEl>
                                          <p:spTgt spid="51"/>
                                        </p:tgtEl>
                                      </p:cBhvr>
                                    </p:animEffect>
                                  </p:childTnLst>
                                </p:cTn>
                              </p:par>
                              <p:par>
                                <p:cTn id="135" presetID="22" presetClass="entr" presetSubtype="8" fill="hold" nodeType="withEffect">
                                  <p:stCondLst>
                                    <p:cond delay="0"/>
                                  </p:stCondLst>
                                  <p:childTnLst>
                                    <p:set>
                                      <p:cBhvr>
                                        <p:cTn id="136" dur="1" fill="hold">
                                          <p:stCondLst>
                                            <p:cond delay="0"/>
                                          </p:stCondLst>
                                        </p:cTn>
                                        <p:tgtEl>
                                          <p:spTgt spid="50"/>
                                        </p:tgtEl>
                                        <p:attrNameLst>
                                          <p:attrName>style.visibility</p:attrName>
                                        </p:attrNameLst>
                                      </p:cBhvr>
                                      <p:to>
                                        <p:strVal val="visible"/>
                                      </p:to>
                                    </p:set>
                                    <p:animEffect transition="in" filter="wipe(left)">
                                      <p:cBhvr>
                                        <p:cTn id="137" dur="500"/>
                                        <p:tgtEl>
                                          <p:spTgt spid="50"/>
                                        </p:tgtEl>
                                      </p:cBhvr>
                                    </p:animEffect>
                                  </p:childTnLst>
                                </p:cTn>
                              </p:par>
                              <p:par>
                                <p:cTn id="138" presetID="22" presetClass="entr" presetSubtype="8" fill="hold" nodeType="withEffect">
                                  <p:stCondLst>
                                    <p:cond delay="0"/>
                                  </p:stCondLst>
                                  <p:childTnLst>
                                    <p:set>
                                      <p:cBhvr>
                                        <p:cTn id="139" dur="1" fill="hold">
                                          <p:stCondLst>
                                            <p:cond delay="0"/>
                                          </p:stCondLst>
                                        </p:cTn>
                                        <p:tgtEl>
                                          <p:spTgt spid="49"/>
                                        </p:tgtEl>
                                        <p:attrNameLst>
                                          <p:attrName>style.visibility</p:attrName>
                                        </p:attrNameLst>
                                      </p:cBhvr>
                                      <p:to>
                                        <p:strVal val="visible"/>
                                      </p:to>
                                    </p:set>
                                    <p:animEffect transition="in" filter="wipe(left)">
                                      <p:cBhvr>
                                        <p:cTn id="140" dur="500"/>
                                        <p:tgtEl>
                                          <p:spTgt spid="49"/>
                                        </p:tgtEl>
                                      </p:cBhvr>
                                    </p:animEffect>
                                  </p:childTnLst>
                                </p:cTn>
                              </p:par>
                              <p:par>
                                <p:cTn id="141" presetID="22" presetClass="entr" presetSubtype="8" fill="hold" nodeType="withEffect">
                                  <p:stCondLst>
                                    <p:cond delay="0"/>
                                  </p:stCondLst>
                                  <p:childTnLst>
                                    <p:set>
                                      <p:cBhvr>
                                        <p:cTn id="142" dur="1" fill="hold">
                                          <p:stCondLst>
                                            <p:cond delay="0"/>
                                          </p:stCondLst>
                                        </p:cTn>
                                        <p:tgtEl>
                                          <p:spTgt spid="52"/>
                                        </p:tgtEl>
                                        <p:attrNameLst>
                                          <p:attrName>style.visibility</p:attrName>
                                        </p:attrNameLst>
                                      </p:cBhvr>
                                      <p:to>
                                        <p:strVal val="visible"/>
                                      </p:to>
                                    </p:set>
                                    <p:animEffect transition="in" filter="wipe(left)">
                                      <p:cBhvr>
                                        <p:cTn id="143" dur="500"/>
                                        <p:tgtEl>
                                          <p:spTgt spid="52"/>
                                        </p:tgtEl>
                                      </p:cBhvr>
                                    </p:animEffect>
                                  </p:childTnLst>
                                </p:cTn>
                              </p:par>
                              <p:par>
                                <p:cTn id="144" presetID="22" presetClass="entr" presetSubtype="8" fill="hold" nodeType="withEffect">
                                  <p:stCondLst>
                                    <p:cond delay="0"/>
                                  </p:stCondLst>
                                  <p:childTnLst>
                                    <p:set>
                                      <p:cBhvr>
                                        <p:cTn id="145" dur="1" fill="hold">
                                          <p:stCondLst>
                                            <p:cond delay="0"/>
                                          </p:stCondLst>
                                        </p:cTn>
                                        <p:tgtEl>
                                          <p:spTgt spid="53"/>
                                        </p:tgtEl>
                                        <p:attrNameLst>
                                          <p:attrName>style.visibility</p:attrName>
                                        </p:attrNameLst>
                                      </p:cBhvr>
                                      <p:to>
                                        <p:strVal val="visible"/>
                                      </p:to>
                                    </p:set>
                                    <p:animEffect transition="in" filter="wipe(left)">
                                      <p:cBhvr>
                                        <p:cTn id="146" dur="500"/>
                                        <p:tgtEl>
                                          <p:spTgt spid="53"/>
                                        </p:tgtEl>
                                      </p:cBhvr>
                                    </p:animEffect>
                                  </p:childTnLst>
                                </p:cTn>
                              </p:par>
                              <p:par>
                                <p:cTn id="147" presetID="22" presetClass="entr" presetSubtype="8" fill="hold" nodeType="withEffect">
                                  <p:stCondLst>
                                    <p:cond delay="0"/>
                                  </p:stCondLst>
                                  <p:childTnLst>
                                    <p:set>
                                      <p:cBhvr>
                                        <p:cTn id="148" dur="1" fill="hold">
                                          <p:stCondLst>
                                            <p:cond delay="0"/>
                                          </p:stCondLst>
                                        </p:cTn>
                                        <p:tgtEl>
                                          <p:spTgt spid="54"/>
                                        </p:tgtEl>
                                        <p:attrNameLst>
                                          <p:attrName>style.visibility</p:attrName>
                                        </p:attrNameLst>
                                      </p:cBhvr>
                                      <p:to>
                                        <p:strVal val="visible"/>
                                      </p:to>
                                    </p:set>
                                    <p:animEffect transition="in" filter="wipe(left)">
                                      <p:cBhvr>
                                        <p:cTn id="149" dur="500"/>
                                        <p:tgtEl>
                                          <p:spTgt spid="54"/>
                                        </p:tgtEl>
                                      </p:cBhvr>
                                    </p:animEffect>
                                  </p:childTnLst>
                                </p:cTn>
                              </p:par>
                              <p:par>
                                <p:cTn id="150" presetID="22" presetClass="entr" presetSubtype="8" fill="hold" nodeType="withEffect">
                                  <p:stCondLst>
                                    <p:cond delay="0"/>
                                  </p:stCondLst>
                                  <p:childTnLst>
                                    <p:set>
                                      <p:cBhvr>
                                        <p:cTn id="151" dur="1" fill="hold">
                                          <p:stCondLst>
                                            <p:cond delay="0"/>
                                          </p:stCondLst>
                                        </p:cTn>
                                        <p:tgtEl>
                                          <p:spTgt spid="55"/>
                                        </p:tgtEl>
                                        <p:attrNameLst>
                                          <p:attrName>style.visibility</p:attrName>
                                        </p:attrNameLst>
                                      </p:cBhvr>
                                      <p:to>
                                        <p:strVal val="visible"/>
                                      </p:to>
                                    </p:set>
                                    <p:animEffect transition="in" filter="wipe(left)">
                                      <p:cBhvr>
                                        <p:cTn id="152" dur="500"/>
                                        <p:tgtEl>
                                          <p:spTgt spid="55"/>
                                        </p:tgtEl>
                                      </p:cBhvr>
                                    </p:animEffect>
                                  </p:childTnLst>
                                </p:cTn>
                              </p:par>
                              <p:par>
                                <p:cTn id="153" presetID="22" presetClass="entr" presetSubtype="8" fill="hold" nodeType="withEffect">
                                  <p:stCondLst>
                                    <p:cond delay="0"/>
                                  </p:stCondLst>
                                  <p:childTnLst>
                                    <p:set>
                                      <p:cBhvr>
                                        <p:cTn id="154" dur="1" fill="hold">
                                          <p:stCondLst>
                                            <p:cond delay="0"/>
                                          </p:stCondLst>
                                        </p:cTn>
                                        <p:tgtEl>
                                          <p:spTgt spid="56"/>
                                        </p:tgtEl>
                                        <p:attrNameLst>
                                          <p:attrName>style.visibility</p:attrName>
                                        </p:attrNameLst>
                                      </p:cBhvr>
                                      <p:to>
                                        <p:strVal val="visible"/>
                                      </p:to>
                                    </p:set>
                                    <p:animEffect transition="in" filter="wipe(left)">
                                      <p:cBhvr>
                                        <p:cTn id="155" dur="500"/>
                                        <p:tgtEl>
                                          <p:spTgt spid="56"/>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22" presetClass="entr" presetSubtype="8" fill="hold" nodeType="clickEffect">
                                  <p:stCondLst>
                                    <p:cond delay="0"/>
                                  </p:stCondLst>
                                  <p:childTnLst>
                                    <p:set>
                                      <p:cBhvr>
                                        <p:cTn id="159" dur="1" fill="hold">
                                          <p:stCondLst>
                                            <p:cond delay="0"/>
                                          </p:stCondLst>
                                        </p:cTn>
                                        <p:tgtEl>
                                          <p:spTgt spid="98"/>
                                        </p:tgtEl>
                                        <p:attrNameLst>
                                          <p:attrName>style.visibility</p:attrName>
                                        </p:attrNameLst>
                                      </p:cBhvr>
                                      <p:to>
                                        <p:strVal val="visible"/>
                                      </p:to>
                                    </p:set>
                                    <p:animEffect transition="in" filter="wipe(left)">
                                      <p:cBhvr>
                                        <p:cTn id="160" dur="500"/>
                                        <p:tgtEl>
                                          <p:spTgt spid="98"/>
                                        </p:tgtEl>
                                      </p:cBhvr>
                                    </p:animEffect>
                                  </p:childTnLst>
                                </p:cTn>
                              </p:par>
                              <p:par>
                                <p:cTn id="161" presetID="22" presetClass="entr" presetSubtype="8" fill="hold" nodeType="withEffect">
                                  <p:stCondLst>
                                    <p:cond delay="0"/>
                                  </p:stCondLst>
                                  <p:childTnLst>
                                    <p:set>
                                      <p:cBhvr>
                                        <p:cTn id="162" dur="1" fill="hold">
                                          <p:stCondLst>
                                            <p:cond delay="0"/>
                                          </p:stCondLst>
                                        </p:cTn>
                                        <p:tgtEl>
                                          <p:spTgt spid="96"/>
                                        </p:tgtEl>
                                        <p:attrNameLst>
                                          <p:attrName>style.visibility</p:attrName>
                                        </p:attrNameLst>
                                      </p:cBhvr>
                                      <p:to>
                                        <p:strVal val="visible"/>
                                      </p:to>
                                    </p:set>
                                    <p:animEffect transition="in" filter="wipe(left)">
                                      <p:cBhvr>
                                        <p:cTn id="163" dur="500"/>
                                        <p:tgtEl>
                                          <p:spTgt spid="96"/>
                                        </p:tgtEl>
                                      </p:cBhvr>
                                    </p:animEffect>
                                  </p:childTnLst>
                                </p:cTn>
                              </p:par>
                              <p:par>
                                <p:cTn id="164" presetID="22" presetClass="entr" presetSubtype="8" fill="hold" nodeType="withEffect">
                                  <p:stCondLst>
                                    <p:cond delay="0"/>
                                  </p:stCondLst>
                                  <p:childTnLst>
                                    <p:set>
                                      <p:cBhvr>
                                        <p:cTn id="165" dur="1" fill="hold">
                                          <p:stCondLst>
                                            <p:cond delay="0"/>
                                          </p:stCondLst>
                                        </p:cTn>
                                        <p:tgtEl>
                                          <p:spTgt spid="101"/>
                                        </p:tgtEl>
                                        <p:attrNameLst>
                                          <p:attrName>style.visibility</p:attrName>
                                        </p:attrNameLst>
                                      </p:cBhvr>
                                      <p:to>
                                        <p:strVal val="visible"/>
                                      </p:to>
                                    </p:set>
                                    <p:animEffect transition="in" filter="wipe(left)">
                                      <p:cBhvr>
                                        <p:cTn id="166" dur="500"/>
                                        <p:tgtEl>
                                          <p:spTgt spid="101"/>
                                        </p:tgtEl>
                                      </p:cBhvr>
                                    </p:animEffect>
                                  </p:childTnLst>
                                </p:cTn>
                              </p:par>
                              <p:par>
                                <p:cTn id="167" presetID="22" presetClass="entr" presetSubtype="8" fill="hold" nodeType="withEffect">
                                  <p:stCondLst>
                                    <p:cond delay="0"/>
                                  </p:stCondLst>
                                  <p:childTnLst>
                                    <p:set>
                                      <p:cBhvr>
                                        <p:cTn id="168" dur="1" fill="hold">
                                          <p:stCondLst>
                                            <p:cond delay="0"/>
                                          </p:stCondLst>
                                        </p:cTn>
                                        <p:tgtEl>
                                          <p:spTgt spid="108"/>
                                        </p:tgtEl>
                                        <p:attrNameLst>
                                          <p:attrName>style.visibility</p:attrName>
                                        </p:attrNameLst>
                                      </p:cBhvr>
                                      <p:to>
                                        <p:strVal val="visible"/>
                                      </p:to>
                                    </p:set>
                                    <p:animEffect transition="in" filter="wipe(left)">
                                      <p:cBhvr>
                                        <p:cTn id="169" dur="500"/>
                                        <p:tgtEl>
                                          <p:spTgt spid="108"/>
                                        </p:tgtEl>
                                      </p:cBhvr>
                                    </p:animEffect>
                                  </p:childTnLst>
                                </p:cTn>
                              </p:par>
                              <p:par>
                                <p:cTn id="170" presetID="22" presetClass="entr" presetSubtype="8" fill="hold" nodeType="withEffect">
                                  <p:stCondLst>
                                    <p:cond delay="0"/>
                                  </p:stCondLst>
                                  <p:childTnLst>
                                    <p:set>
                                      <p:cBhvr>
                                        <p:cTn id="171" dur="1" fill="hold">
                                          <p:stCondLst>
                                            <p:cond delay="0"/>
                                          </p:stCondLst>
                                        </p:cTn>
                                        <p:tgtEl>
                                          <p:spTgt spid="107"/>
                                        </p:tgtEl>
                                        <p:attrNameLst>
                                          <p:attrName>style.visibility</p:attrName>
                                        </p:attrNameLst>
                                      </p:cBhvr>
                                      <p:to>
                                        <p:strVal val="visible"/>
                                      </p:to>
                                    </p:set>
                                    <p:animEffect transition="in" filter="wipe(left)">
                                      <p:cBhvr>
                                        <p:cTn id="172" dur="500"/>
                                        <p:tgtEl>
                                          <p:spTgt spid="107"/>
                                        </p:tgtEl>
                                      </p:cBhvr>
                                    </p:animEffect>
                                  </p:childTnLst>
                                </p:cTn>
                              </p:par>
                              <p:par>
                                <p:cTn id="173" presetID="22" presetClass="entr" presetSubtype="8" fill="hold" nodeType="withEffect">
                                  <p:stCondLst>
                                    <p:cond delay="0"/>
                                  </p:stCondLst>
                                  <p:childTnLst>
                                    <p:set>
                                      <p:cBhvr>
                                        <p:cTn id="174" dur="1" fill="hold">
                                          <p:stCondLst>
                                            <p:cond delay="0"/>
                                          </p:stCondLst>
                                        </p:cTn>
                                        <p:tgtEl>
                                          <p:spTgt spid="109"/>
                                        </p:tgtEl>
                                        <p:attrNameLst>
                                          <p:attrName>style.visibility</p:attrName>
                                        </p:attrNameLst>
                                      </p:cBhvr>
                                      <p:to>
                                        <p:strVal val="visible"/>
                                      </p:to>
                                    </p:set>
                                    <p:animEffect transition="in" filter="wipe(left)">
                                      <p:cBhvr>
                                        <p:cTn id="175" dur="500"/>
                                        <p:tgtEl>
                                          <p:spTgt spid="109"/>
                                        </p:tgtEl>
                                      </p:cBhvr>
                                    </p:animEffect>
                                  </p:childTnLst>
                                </p:cTn>
                              </p:par>
                              <p:par>
                                <p:cTn id="176" presetID="22" presetClass="entr" presetSubtype="8" fill="hold" nodeType="withEffect">
                                  <p:stCondLst>
                                    <p:cond delay="0"/>
                                  </p:stCondLst>
                                  <p:childTnLst>
                                    <p:set>
                                      <p:cBhvr>
                                        <p:cTn id="177" dur="1" fill="hold">
                                          <p:stCondLst>
                                            <p:cond delay="0"/>
                                          </p:stCondLst>
                                        </p:cTn>
                                        <p:tgtEl>
                                          <p:spTgt spid="111"/>
                                        </p:tgtEl>
                                        <p:attrNameLst>
                                          <p:attrName>style.visibility</p:attrName>
                                        </p:attrNameLst>
                                      </p:cBhvr>
                                      <p:to>
                                        <p:strVal val="visible"/>
                                      </p:to>
                                    </p:set>
                                    <p:animEffect transition="in" filter="wipe(left)">
                                      <p:cBhvr>
                                        <p:cTn id="178" dur="500"/>
                                        <p:tgtEl>
                                          <p:spTgt spid="111"/>
                                        </p:tgtEl>
                                      </p:cBhvr>
                                    </p:animEffect>
                                  </p:childTnLst>
                                </p:cTn>
                              </p:par>
                              <p:par>
                                <p:cTn id="179" presetID="22" presetClass="entr" presetSubtype="8" fill="hold" nodeType="withEffect">
                                  <p:stCondLst>
                                    <p:cond delay="0"/>
                                  </p:stCondLst>
                                  <p:childTnLst>
                                    <p:set>
                                      <p:cBhvr>
                                        <p:cTn id="180" dur="1" fill="hold">
                                          <p:stCondLst>
                                            <p:cond delay="0"/>
                                          </p:stCondLst>
                                        </p:cTn>
                                        <p:tgtEl>
                                          <p:spTgt spid="110"/>
                                        </p:tgtEl>
                                        <p:attrNameLst>
                                          <p:attrName>style.visibility</p:attrName>
                                        </p:attrNameLst>
                                      </p:cBhvr>
                                      <p:to>
                                        <p:strVal val="visible"/>
                                      </p:to>
                                    </p:set>
                                    <p:animEffect transition="in" filter="wipe(left)">
                                      <p:cBhvr>
                                        <p:cTn id="181" dur="500"/>
                                        <p:tgtEl>
                                          <p:spTgt spid="110"/>
                                        </p:tgtEl>
                                      </p:cBhvr>
                                    </p:animEffect>
                                  </p:childTnLst>
                                </p:cTn>
                              </p:par>
                              <p:par>
                                <p:cTn id="182" presetID="22" presetClass="entr" presetSubtype="8" fill="hold" nodeType="withEffect">
                                  <p:stCondLst>
                                    <p:cond delay="0"/>
                                  </p:stCondLst>
                                  <p:childTnLst>
                                    <p:set>
                                      <p:cBhvr>
                                        <p:cTn id="183" dur="1" fill="hold">
                                          <p:stCondLst>
                                            <p:cond delay="0"/>
                                          </p:stCondLst>
                                        </p:cTn>
                                        <p:tgtEl>
                                          <p:spTgt spid="112"/>
                                        </p:tgtEl>
                                        <p:attrNameLst>
                                          <p:attrName>style.visibility</p:attrName>
                                        </p:attrNameLst>
                                      </p:cBhvr>
                                      <p:to>
                                        <p:strVal val="visible"/>
                                      </p:to>
                                    </p:set>
                                    <p:animEffect transition="in" filter="wipe(left)">
                                      <p:cBhvr>
                                        <p:cTn id="184" dur="500"/>
                                        <p:tgtEl>
                                          <p:spTgt spid="112"/>
                                        </p:tgtEl>
                                      </p:cBhvr>
                                    </p:animEffect>
                                  </p:childTnLst>
                                </p:cTn>
                              </p:par>
                              <p:par>
                                <p:cTn id="185" presetID="22" presetClass="entr" presetSubtype="8" fill="hold" nodeType="withEffect">
                                  <p:stCondLst>
                                    <p:cond delay="0"/>
                                  </p:stCondLst>
                                  <p:childTnLst>
                                    <p:set>
                                      <p:cBhvr>
                                        <p:cTn id="186" dur="1" fill="hold">
                                          <p:stCondLst>
                                            <p:cond delay="0"/>
                                          </p:stCondLst>
                                        </p:cTn>
                                        <p:tgtEl>
                                          <p:spTgt spid="114"/>
                                        </p:tgtEl>
                                        <p:attrNameLst>
                                          <p:attrName>style.visibility</p:attrName>
                                        </p:attrNameLst>
                                      </p:cBhvr>
                                      <p:to>
                                        <p:strVal val="visible"/>
                                      </p:to>
                                    </p:set>
                                    <p:animEffect transition="in" filter="wipe(left)">
                                      <p:cBhvr>
                                        <p:cTn id="187" dur="500"/>
                                        <p:tgtEl>
                                          <p:spTgt spid="114"/>
                                        </p:tgtEl>
                                      </p:cBhvr>
                                    </p:animEffect>
                                  </p:childTnLst>
                                </p:cTn>
                              </p:par>
                              <p:par>
                                <p:cTn id="188" presetID="22" presetClass="entr" presetSubtype="8" fill="hold" nodeType="withEffect">
                                  <p:stCondLst>
                                    <p:cond delay="0"/>
                                  </p:stCondLst>
                                  <p:childTnLst>
                                    <p:set>
                                      <p:cBhvr>
                                        <p:cTn id="189" dur="1" fill="hold">
                                          <p:stCondLst>
                                            <p:cond delay="0"/>
                                          </p:stCondLst>
                                        </p:cTn>
                                        <p:tgtEl>
                                          <p:spTgt spid="113"/>
                                        </p:tgtEl>
                                        <p:attrNameLst>
                                          <p:attrName>style.visibility</p:attrName>
                                        </p:attrNameLst>
                                      </p:cBhvr>
                                      <p:to>
                                        <p:strVal val="visible"/>
                                      </p:to>
                                    </p:set>
                                    <p:animEffect transition="in" filter="wipe(left)">
                                      <p:cBhvr>
                                        <p:cTn id="190" dur="500"/>
                                        <p:tgtEl>
                                          <p:spTgt spid="113"/>
                                        </p:tgtEl>
                                      </p:cBhvr>
                                    </p:animEffect>
                                  </p:childTnLst>
                                </p:cTn>
                              </p:par>
                              <p:par>
                                <p:cTn id="191" presetID="22" presetClass="entr" presetSubtype="8" fill="hold" nodeType="withEffect">
                                  <p:stCondLst>
                                    <p:cond delay="0"/>
                                  </p:stCondLst>
                                  <p:childTnLst>
                                    <p:set>
                                      <p:cBhvr>
                                        <p:cTn id="192" dur="1" fill="hold">
                                          <p:stCondLst>
                                            <p:cond delay="0"/>
                                          </p:stCondLst>
                                        </p:cTn>
                                        <p:tgtEl>
                                          <p:spTgt spid="115"/>
                                        </p:tgtEl>
                                        <p:attrNameLst>
                                          <p:attrName>style.visibility</p:attrName>
                                        </p:attrNameLst>
                                      </p:cBhvr>
                                      <p:to>
                                        <p:strVal val="visible"/>
                                      </p:to>
                                    </p:set>
                                    <p:animEffect transition="in" filter="wipe(left)">
                                      <p:cBhvr>
                                        <p:cTn id="193" dur="500"/>
                                        <p:tgtEl>
                                          <p:spTgt spid="115"/>
                                        </p:tgtEl>
                                      </p:cBhvr>
                                    </p:animEffect>
                                  </p:childTnLst>
                                </p:cTn>
                              </p:par>
                              <p:par>
                                <p:cTn id="194" presetID="22" presetClass="entr" presetSubtype="8" fill="hold" nodeType="withEffect">
                                  <p:stCondLst>
                                    <p:cond delay="0"/>
                                  </p:stCondLst>
                                  <p:childTnLst>
                                    <p:set>
                                      <p:cBhvr>
                                        <p:cTn id="195" dur="1" fill="hold">
                                          <p:stCondLst>
                                            <p:cond delay="0"/>
                                          </p:stCondLst>
                                        </p:cTn>
                                        <p:tgtEl>
                                          <p:spTgt spid="117"/>
                                        </p:tgtEl>
                                        <p:attrNameLst>
                                          <p:attrName>style.visibility</p:attrName>
                                        </p:attrNameLst>
                                      </p:cBhvr>
                                      <p:to>
                                        <p:strVal val="visible"/>
                                      </p:to>
                                    </p:set>
                                    <p:animEffect transition="in" filter="wipe(left)">
                                      <p:cBhvr>
                                        <p:cTn id="196" dur="500"/>
                                        <p:tgtEl>
                                          <p:spTgt spid="117"/>
                                        </p:tgtEl>
                                      </p:cBhvr>
                                    </p:animEffect>
                                  </p:childTnLst>
                                </p:cTn>
                              </p:par>
                              <p:par>
                                <p:cTn id="197" presetID="22" presetClass="entr" presetSubtype="8" fill="hold" nodeType="withEffect">
                                  <p:stCondLst>
                                    <p:cond delay="0"/>
                                  </p:stCondLst>
                                  <p:childTnLst>
                                    <p:set>
                                      <p:cBhvr>
                                        <p:cTn id="198" dur="1" fill="hold">
                                          <p:stCondLst>
                                            <p:cond delay="0"/>
                                          </p:stCondLst>
                                        </p:cTn>
                                        <p:tgtEl>
                                          <p:spTgt spid="116"/>
                                        </p:tgtEl>
                                        <p:attrNameLst>
                                          <p:attrName>style.visibility</p:attrName>
                                        </p:attrNameLst>
                                      </p:cBhvr>
                                      <p:to>
                                        <p:strVal val="visible"/>
                                      </p:to>
                                    </p:set>
                                    <p:animEffect transition="in" filter="wipe(left)">
                                      <p:cBhvr>
                                        <p:cTn id="199" dur="500"/>
                                        <p:tgtEl>
                                          <p:spTgt spid="116"/>
                                        </p:tgtEl>
                                      </p:cBhvr>
                                    </p:animEffect>
                                  </p:childTnLst>
                                </p:cTn>
                              </p:par>
                              <p:par>
                                <p:cTn id="200" presetID="22" presetClass="entr" presetSubtype="8" fill="hold" nodeType="withEffect">
                                  <p:stCondLst>
                                    <p:cond delay="0"/>
                                  </p:stCondLst>
                                  <p:childTnLst>
                                    <p:set>
                                      <p:cBhvr>
                                        <p:cTn id="201" dur="1" fill="hold">
                                          <p:stCondLst>
                                            <p:cond delay="0"/>
                                          </p:stCondLst>
                                        </p:cTn>
                                        <p:tgtEl>
                                          <p:spTgt spid="118"/>
                                        </p:tgtEl>
                                        <p:attrNameLst>
                                          <p:attrName>style.visibility</p:attrName>
                                        </p:attrNameLst>
                                      </p:cBhvr>
                                      <p:to>
                                        <p:strVal val="visible"/>
                                      </p:to>
                                    </p:set>
                                    <p:animEffect transition="in" filter="wipe(left)">
                                      <p:cBhvr>
                                        <p:cTn id="202" dur="500"/>
                                        <p:tgtEl>
                                          <p:spTgt spid="118"/>
                                        </p:tgtEl>
                                      </p:cBhvr>
                                    </p:animEffect>
                                  </p:childTnLst>
                                </p:cTn>
                              </p:par>
                              <p:par>
                                <p:cTn id="203" presetID="22" presetClass="entr" presetSubtype="8" fill="hold" nodeType="withEffect">
                                  <p:stCondLst>
                                    <p:cond delay="0"/>
                                  </p:stCondLst>
                                  <p:childTnLst>
                                    <p:set>
                                      <p:cBhvr>
                                        <p:cTn id="204" dur="1" fill="hold">
                                          <p:stCondLst>
                                            <p:cond delay="0"/>
                                          </p:stCondLst>
                                        </p:cTn>
                                        <p:tgtEl>
                                          <p:spTgt spid="120"/>
                                        </p:tgtEl>
                                        <p:attrNameLst>
                                          <p:attrName>style.visibility</p:attrName>
                                        </p:attrNameLst>
                                      </p:cBhvr>
                                      <p:to>
                                        <p:strVal val="visible"/>
                                      </p:to>
                                    </p:set>
                                    <p:animEffect transition="in" filter="wipe(left)">
                                      <p:cBhvr>
                                        <p:cTn id="205" dur="500"/>
                                        <p:tgtEl>
                                          <p:spTgt spid="120"/>
                                        </p:tgtEl>
                                      </p:cBhvr>
                                    </p:animEffect>
                                  </p:childTnLst>
                                </p:cTn>
                              </p:par>
                              <p:par>
                                <p:cTn id="206" presetID="22" presetClass="entr" presetSubtype="8" fill="hold" nodeType="withEffect">
                                  <p:stCondLst>
                                    <p:cond delay="0"/>
                                  </p:stCondLst>
                                  <p:childTnLst>
                                    <p:set>
                                      <p:cBhvr>
                                        <p:cTn id="207" dur="1" fill="hold">
                                          <p:stCondLst>
                                            <p:cond delay="0"/>
                                          </p:stCondLst>
                                        </p:cTn>
                                        <p:tgtEl>
                                          <p:spTgt spid="119"/>
                                        </p:tgtEl>
                                        <p:attrNameLst>
                                          <p:attrName>style.visibility</p:attrName>
                                        </p:attrNameLst>
                                      </p:cBhvr>
                                      <p:to>
                                        <p:strVal val="visible"/>
                                      </p:to>
                                    </p:set>
                                    <p:animEffect transition="in" filter="wipe(left)">
                                      <p:cBhvr>
                                        <p:cTn id="208" dur="500"/>
                                        <p:tgtEl>
                                          <p:spTgt spid="119"/>
                                        </p:tgtEl>
                                      </p:cBhvr>
                                    </p:animEffect>
                                  </p:childTnLst>
                                </p:cTn>
                              </p:par>
                              <p:par>
                                <p:cTn id="209" presetID="22" presetClass="entr" presetSubtype="8" fill="hold" nodeType="withEffect">
                                  <p:stCondLst>
                                    <p:cond delay="0"/>
                                  </p:stCondLst>
                                  <p:childTnLst>
                                    <p:set>
                                      <p:cBhvr>
                                        <p:cTn id="210" dur="1" fill="hold">
                                          <p:stCondLst>
                                            <p:cond delay="0"/>
                                          </p:stCondLst>
                                        </p:cTn>
                                        <p:tgtEl>
                                          <p:spTgt spid="121"/>
                                        </p:tgtEl>
                                        <p:attrNameLst>
                                          <p:attrName>style.visibility</p:attrName>
                                        </p:attrNameLst>
                                      </p:cBhvr>
                                      <p:to>
                                        <p:strVal val="visible"/>
                                      </p:to>
                                    </p:set>
                                    <p:animEffect transition="in" filter="wipe(left)">
                                      <p:cBhvr>
                                        <p:cTn id="211" dur="500"/>
                                        <p:tgtEl>
                                          <p:spTgt spid="121"/>
                                        </p:tgtEl>
                                      </p:cBhvr>
                                    </p:animEffect>
                                  </p:childTnLst>
                                </p:cTn>
                              </p:par>
                              <p:par>
                                <p:cTn id="212" presetID="22" presetClass="entr" presetSubtype="8" fill="hold" nodeType="withEffect">
                                  <p:stCondLst>
                                    <p:cond delay="0"/>
                                  </p:stCondLst>
                                  <p:childTnLst>
                                    <p:set>
                                      <p:cBhvr>
                                        <p:cTn id="213" dur="1" fill="hold">
                                          <p:stCondLst>
                                            <p:cond delay="0"/>
                                          </p:stCondLst>
                                        </p:cTn>
                                        <p:tgtEl>
                                          <p:spTgt spid="123"/>
                                        </p:tgtEl>
                                        <p:attrNameLst>
                                          <p:attrName>style.visibility</p:attrName>
                                        </p:attrNameLst>
                                      </p:cBhvr>
                                      <p:to>
                                        <p:strVal val="visible"/>
                                      </p:to>
                                    </p:set>
                                    <p:animEffect transition="in" filter="wipe(left)">
                                      <p:cBhvr>
                                        <p:cTn id="214" dur="500"/>
                                        <p:tgtEl>
                                          <p:spTgt spid="123"/>
                                        </p:tgtEl>
                                      </p:cBhvr>
                                    </p:animEffect>
                                  </p:childTnLst>
                                </p:cTn>
                              </p:par>
                              <p:par>
                                <p:cTn id="215" presetID="22" presetClass="entr" presetSubtype="8" fill="hold" nodeType="withEffect">
                                  <p:stCondLst>
                                    <p:cond delay="0"/>
                                  </p:stCondLst>
                                  <p:childTnLst>
                                    <p:set>
                                      <p:cBhvr>
                                        <p:cTn id="216" dur="1" fill="hold">
                                          <p:stCondLst>
                                            <p:cond delay="0"/>
                                          </p:stCondLst>
                                        </p:cTn>
                                        <p:tgtEl>
                                          <p:spTgt spid="122"/>
                                        </p:tgtEl>
                                        <p:attrNameLst>
                                          <p:attrName>style.visibility</p:attrName>
                                        </p:attrNameLst>
                                      </p:cBhvr>
                                      <p:to>
                                        <p:strVal val="visible"/>
                                      </p:to>
                                    </p:set>
                                    <p:animEffect transition="in" filter="wipe(left)">
                                      <p:cBhvr>
                                        <p:cTn id="217" dur="500"/>
                                        <p:tgtEl>
                                          <p:spTgt spid="122"/>
                                        </p:tgtEl>
                                      </p:cBhvr>
                                    </p:animEffect>
                                  </p:childTnLst>
                                </p:cTn>
                              </p:par>
                              <p:par>
                                <p:cTn id="218" presetID="22" presetClass="entr" presetSubtype="8" fill="hold" nodeType="withEffect">
                                  <p:stCondLst>
                                    <p:cond delay="0"/>
                                  </p:stCondLst>
                                  <p:childTnLst>
                                    <p:set>
                                      <p:cBhvr>
                                        <p:cTn id="219" dur="1" fill="hold">
                                          <p:stCondLst>
                                            <p:cond delay="0"/>
                                          </p:stCondLst>
                                        </p:cTn>
                                        <p:tgtEl>
                                          <p:spTgt spid="124"/>
                                        </p:tgtEl>
                                        <p:attrNameLst>
                                          <p:attrName>style.visibility</p:attrName>
                                        </p:attrNameLst>
                                      </p:cBhvr>
                                      <p:to>
                                        <p:strVal val="visible"/>
                                      </p:to>
                                    </p:set>
                                    <p:animEffect transition="in" filter="wipe(left)">
                                      <p:cBhvr>
                                        <p:cTn id="220" dur="500"/>
                                        <p:tgtEl>
                                          <p:spTgt spid="124"/>
                                        </p:tgtEl>
                                      </p:cBhvr>
                                    </p:animEffect>
                                  </p:childTnLst>
                                </p:cTn>
                              </p:par>
                              <p:par>
                                <p:cTn id="221" presetID="22" presetClass="entr" presetSubtype="8" fill="hold" nodeType="withEffect">
                                  <p:stCondLst>
                                    <p:cond delay="0"/>
                                  </p:stCondLst>
                                  <p:childTnLst>
                                    <p:set>
                                      <p:cBhvr>
                                        <p:cTn id="222" dur="1" fill="hold">
                                          <p:stCondLst>
                                            <p:cond delay="0"/>
                                          </p:stCondLst>
                                        </p:cTn>
                                        <p:tgtEl>
                                          <p:spTgt spid="126"/>
                                        </p:tgtEl>
                                        <p:attrNameLst>
                                          <p:attrName>style.visibility</p:attrName>
                                        </p:attrNameLst>
                                      </p:cBhvr>
                                      <p:to>
                                        <p:strVal val="visible"/>
                                      </p:to>
                                    </p:set>
                                    <p:animEffect transition="in" filter="wipe(left)">
                                      <p:cBhvr>
                                        <p:cTn id="223" dur="500"/>
                                        <p:tgtEl>
                                          <p:spTgt spid="126"/>
                                        </p:tgtEl>
                                      </p:cBhvr>
                                    </p:animEffect>
                                  </p:childTnLst>
                                </p:cTn>
                              </p:par>
                              <p:par>
                                <p:cTn id="224" presetID="22" presetClass="entr" presetSubtype="8" fill="hold" nodeType="withEffect">
                                  <p:stCondLst>
                                    <p:cond delay="0"/>
                                  </p:stCondLst>
                                  <p:childTnLst>
                                    <p:set>
                                      <p:cBhvr>
                                        <p:cTn id="225" dur="1" fill="hold">
                                          <p:stCondLst>
                                            <p:cond delay="0"/>
                                          </p:stCondLst>
                                        </p:cTn>
                                        <p:tgtEl>
                                          <p:spTgt spid="125"/>
                                        </p:tgtEl>
                                        <p:attrNameLst>
                                          <p:attrName>style.visibility</p:attrName>
                                        </p:attrNameLst>
                                      </p:cBhvr>
                                      <p:to>
                                        <p:strVal val="visible"/>
                                      </p:to>
                                    </p:set>
                                    <p:animEffect transition="in" filter="wipe(left)">
                                      <p:cBhvr>
                                        <p:cTn id="226" dur="500"/>
                                        <p:tgtEl>
                                          <p:spTgt spid="125"/>
                                        </p:tgtEl>
                                      </p:cBhvr>
                                    </p:animEffect>
                                  </p:childTnLst>
                                </p:cTn>
                              </p:par>
                              <p:par>
                                <p:cTn id="227" presetID="22" presetClass="entr" presetSubtype="8" fill="hold" nodeType="withEffect">
                                  <p:stCondLst>
                                    <p:cond delay="0"/>
                                  </p:stCondLst>
                                  <p:childTnLst>
                                    <p:set>
                                      <p:cBhvr>
                                        <p:cTn id="228" dur="1" fill="hold">
                                          <p:stCondLst>
                                            <p:cond delay="0"/>
                                          </p:stCondLst>
                                        </p:cTn>
                                        <p:tgtEl>
                                          <p:spTgt spid="127"/>
                                        </p:tgtEl>
                                        <p:attrNameLst>
                                          <p:attrName>style.visibility</p:attrName>
                                        </p:attrNameLst>
                                      </p:cBhvr>
                                      <p:to>
                                        <p:strVal val="visible"/>
                                      </p:to>
                                    </p:set>
                                    <p:animEffect transition="in" filter="wipe(left)">
                                      <p:cBhvr>
                                        <p:cTn id="229" dur="500"/>
                                        <p:tgtEl>
                                          <p:spTgt spid="127"/>
                                        </p:tgtEl>
                                      </p:cBhvr>
                                    </p:animEffect>
                                  </p:childTnLst>
                                </p:cTn>
                              </p:par>
                            </p:childTnLst>
                          </p:cTn>
                        </p:par>
                      </p:childTnLst>
                    </p:cTn>
                  </p:par>
                  <p:par>
                    <p:cTn id="230" fill="hold" nodeType="clickPar">
                      <p:stCondLst>
                        <p:cond delay="indefinite"/>
                      </p:stCondLst>
                      <p:childTnLst>
                        <p:par>
                          <p:cTn id="231" fill="hold" nodeType="withGroup">
                            <p:stCondLst>
                              <p:cond delay="0"/>
                            </p:stCondLst>
                            <p:childTnLst>
                              <p:par>
                                <p:cTn id="232" presetID="22" presetClass="entr" presetSubtype="1" fill="hold" grpId="0" nodeType="clickEffect">
                                  <p:stCondLst>
                                    <p:cond delay="0"/>
                                  </p:stCondLst>
                                  <p:childTnLst>
                                    <p:set>
                                      <p:cBhvr>
                                        <p:cTn id="233" dur="1" fill="hold">
                                          <p:stCondLst>
                                            <p:cond delay="0"/>
                                          </p:stCondLst>
                                        </p:cTn>
                                        <p:tgtEl>
                                          <p:spTgt spid="133"/>
                                        </p:tgtEl>
                                        <p:attrNameLst>
                                          <p:attrName>style.visibility</p:attrName>
                                        </p:attrNameLst>
                                      </p:cBhvr>
                                      <p:to>
                                        <p:strVal val="visible"/>
                                      </p:to>
                                    </p:set>
                                    <p:animEffect transition="in" filter="wipe(up)">
                                      <p:cBhvr>
                                        <p:cTn id="234" dur="500"/>
                                        <p:tgtEl>
                                          <p:spTgt spid="133"/>
                                        </p:tgtEl>
                                      </p:cBhvr>
                                    </p:animEffect>
                                  </p:childTnLst>
                                </p:cTn>
                              </p:par>
                              <p:par>
                                <p:cTn id="235" presetID="22" presetClass="entr" presetSubtype="1" fill="hold" nodeType="withEffect">
                                  <p:stCondLst>
                                    <p:cond delay="0"/>
                                  </p:stCondLst>
                                  <p:childTnLst>
                                    <p:set>
                                      <p:cBhvr>
                                        <p:cTn id="236" dur="1" fill="hold">
                                          <p:stCondLst>
                                            <p:cond delay="0"/>
                                          </p:stCondLst>
                                        </p:cTn>
                                        <p:tgtEl>
                                          <p:spTgt spid="3"/>
                                        </p:tgtEl>
                                        <p:attrNameLst>
                                          <p:attrName>style.visibility</p:attrName>
                                        </p:attrNameLst>
                                      </p:cBhvr>
                                      <p:to>
                                        <p:strVal val="visible"/>
                                      </p:to>
                                    </p:set>
                                    <p:animEffect transition="in" filter="wipe(up)">
                                      <p:cBhvr>
                                        <p:cTn id="237" dur="500"/>
                                        <p:tgtEl>
                                          <p:spTgt spid="3"/>
                                        </p:tgtEl>
                                      </p:cBhvr>
                                    </p:animEffect>
                                  </p:childTnLst>
                                </p:cTn>
                              </p:par>
                            </p:childTnLst>
                          </p:cTn>
                        </p:par>
                      </p:childTnLst>
                    </p:cTn>
                  </p:par>
                  <p:par>
                    <p:cTn id="238" fill="hold" nodeType="clickPar">
                      <p:stCondLst>
                        <p:cond delay="indefinite"/>
                      </p:stCondLst>
                      <p:childTnLst>
                        <p:par>
                          <p:cTn id="239" fill="hold" nodeType="withGroup">
                            <p:stCondLst>
                              <p:cond delay="0"/>
                            </p:stCondLst>
                            <p:childTnLst>
                              <p:par>
                                <p:cTn id="240" presetID="22" presetClass="entr" presetSubtype="8" fill="hold" grpId="0" nodeType="clickEffect">
                                  <p:stCondLst>
                                    <p:cond delay="0"/>
                                  </p:stCondLst>
                                  <p:childTnLst>
                                    <p:set>
                                      <p:cBhvr>
                                        <p:cTn id="241" dur="1" fill="hold">
                                          <p:stCondLst>
                                            <p:cond delay="0"/>
                                          </p:stCondLst>
                                        </p:cTn>
                                        <p:tgtEl>
                                          <p:spTgt spid="134"/>
                                        </p:tgtEl>
                                        <p:attrNameLst>
                                          <p:attrName>style.visibility</p:attrName>
                                        </p:attrNameLst>
                                      </p:cBhvr>
                                      <p:to>
                                        <p:strVal val="visible"/>
                                      </p:to>
                                    </p:set>
                                    <p:animEffect transition="in" filter="wipe(left)">
                                      <p:cBhvr>
                                        <p:cTn id="242" dur="500"/>
                                        <p:tgtEl>
                                          <p:spTgt spid="134"/>
                                        </p:tgtEl>
                                      </p:cBhvr>
                                    </p:animEffect>
                                  </p:childTnLst>
                                </p:cTn>
                              </p:par>
                            </p:childTnLst>
                          </p:cTn>
                        </p:par>
                      </p:childTnLst>
                    </p:cTn>
                  </p:par>
                  <p:par>
                    <p:cTn id="243" fill="hold" nodeType="clickPar">
                      <p:stCondLst>
                        <p:cond delay="indefinite"/>
                      </p:stCondLst>
                      <p:childTnLst>
                        <p:par>
                          <p:cTn id="244" fill="hold" nodeType="withGroup">
                            <p:stCondLst>
                              <p:cond delay="0"/>
                            </p:stCondLst>
                            <p:childTnLst>
                              <p:par>
                                <p:cTn id="245" presetID="22" presetClass="entr" presetSubtype="8" fill="hold" grpId="0" nodeType="clickEffect">
                                  <p:stCondLst>
                                    <p:cond delay="0"/>
                                  </p:stCondLst>
                                  <p:childTnLst>
                                    <p:set>
                                      <p:cBhvr>
                                        <p:cTn id="246" dur="1" fill="hold">
                                          <p:stCondLst>
                                            <p:cond delay="0"/>
                                          </p:stCondLst>
                                        </p:cTn>
                                        <p:tgtEl>
                                          <p:spTgt spid="135"/>
                                        </p:tgtEl>
                                        <p:attrNameLst>
                                          <p:attrName>style.visibility</p:attrName>
                                        </p:attrNameLst>
                                      </p:cBhvr>
                                      <p:to>
                                        <p:strVal val="visible"/>
                                      </p:to>
                                    </p:set>
                                    <p:animEffect transition="in" filter="wipe(left)">
                                      <p:cBhvr>
                                        <p:cTn id="247" dur="500"/>
                                        <p:tgtEl>
                                          <p:spTgt spid="135"/>
                                        </p:tgtEl>
                                      </p:cBhvr>
                                    </p:animEffect>
                                  </p:childTnLst>
                                </p:cTn>
                              </p:par>
                            </p:childTnLst>
                          </p:cTn>
                        </p:par>
                      </p:childTnLst>
                    </p:cTn>
                  </p:par>
                  <p:par>
                    <p:cTn id="248" fill="hold" nodeType="clickPar">
                      <p:stCondLst>
                        <p:cond delay="indefinite"/>
                      </p:stCondLst>
                      <p:childTnLst>
                        <p:par>
                          <p:cTn id="249" fill="hold" nodeType="withGroup">
                            <p:stCondLst>
                              <p:cond delay="0"/>
                            </p:stCondLst>
                            <p:childTnLst>
                              <p:par>
                                <p:cTn id="250" presetID="22" presetClass="entr" presetSubtype="8" fill="hold" grpId="0" nodeType="clickEffect">
                                  <p:stCondLst>
                                    <p:cond delay="0"/>
                                  </p:stCondLst>
                                  <p:childTnLst>
                                    <p:set>
                                      <p:cBhvr>
                                        <p:cTn id="251" dur="1" fill="hold">
                                          <p:stCondLst>
                                            <p:cond delay="0"/>
                                          </p:stCondLst>
                                        </p:cTn>
                                        <p:tgtEl>
                                          <p:spTgt spid="136"/>
                                        </p:tgtEl>
                                        <p:attrNameLst>
                                          <p:attrName>style.visibility</p:attrName>
                                        </p:attrNameLst>
                                      </p:cBhvr>
                                      <p:to>
                                        <p:strVal val="visible"/>
                                      </p:to>
                                    </p:set>
                                    <p:animEffect transition="in" filter="wipe(left)">
                                      <p:cBhvr>
                                        <p:cTn id="252"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28" grpId="0"/>
      <p:bldP spid="129" grpId="0"/>
      <p:bldP spid="130" grpId="0"/>
      <p:bldP spid="131" grpId="0"/>
      <p:bldP spid="132" grpId="0"/>
      <p:bldP spid="133" grpId="0"/>
      <p:bldP spid="134" grpId="0"/>
      <p:bldP spid="135" grpId="0"/>
      <p:bldP spid="13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295400" y="274638"/>
            <a:ext cx="7620000" cy="1143000"/>
          </a:xfrm>
        </p:spPr>
        <p:txBody>
          <a:bodyPr/>
          <a:lstStyle/>
          <a:p>
            <a:pPr eaLnBrk="1" hangingPunct="1"/>
            <a:r>
              <a:rPr lang="en-US" sz="3600" smtClean="0"/>
              <a:t>The Increased Importance of  Logistics</a:t>
            </a:r>
          </a:p>
        </p:txBody>
      </p:sp>
      <p:sp>
        <p:nvSpPr>
          <p:cNvPr id="26627" name="Rectangle 3"/>
          <p:cNvSpPr>
            <a:spLocks noGrp="1" noChangeArrowheads="1"/>
          </p:cNvSpPr>
          <p:nvPr>
            <p:ph idx="1"/>
          </p:nvPr>
        </p:nvSpPr>
        <p:spPr>
          <a:xfrm>
            <a:off x="457200" y="1676400"/>
            <a:ext cx="8229600" cy="4267200"/>
          </a:xfrm>
        </p:spPr>
        <p:txBody>
          <a:bodyPr/>
          <a:lstStyle/>
          <a:p>
            <a:pPr eaLnBrk="1" hangingPunct="1"/>
            <a:r>
              <a:rPr lang="en-US" smtClean="0"/>
              <a:t>A Reduction in Economic Regulation</a:t>
            </a:r>
          </a:p>
          <a:p>
            <a:pPr eaLnBrk="1" hangingPunct="1"/>
            <a:r>
              <a:rPr lang="en-US" smtClean="0"/>
              <a:t>Changes in Consumer Behavior</a:t>
            </a:r>
          </a:p>
          <a:p>
            <a:pPr lvl="1" eaLnBrk="1" hangingPunct="1"/>
            <a:r>
              <a:rPr lang="en-US" smtClean="0"/>
              <a:t>Market Demassification</a:t>
            </a:r>
          </a:p>
          <a:p>
            <a:pPr lvl="1" eaLnBrk="1" hangingPunct="1"/>
            <a:r>
              <a:rPr lang="en-US" smtClean="0"/>
              <a:t>Changing family roles</a:t>
            </a:r>
          </a:p>
          <a:p>
            <a:pPr lvl="1" eaLnBrk="1" hangingPunct="1"/>
            <a:r>
              <a:rPr lang="en-US" smtClean="0"/>
              <a:t>Rising customer expectations</a:t>
            </a:r>
          </a:p>
          <a:p>
            <a:pPr eaLnBrk="1" hangingPunct="1"/>
            <a:r>
              <a:rPr lang="en-US" smtClean="0"/>
              <a:t>Technological Advances</a:t>
            </a:r>
          </a:p>
          <a:p>
            <a:pPr eaLnBrk="1" hangingPunct="1"/>
            <a:r>
              <a:rPr lang="en-US" smtClean="0"/>
              <a:t>The Growing Power of Retailers</a:t>
            </a:r>
          </a:p>
          <a:p>
            <a:pPr eaLnBrk="1" hangingPunct="1"/>
            <a:r>
              <a:rPr lang="en-US" smtClean="0"/>
              <a:t>Globalization of Trade</a:t>
            </a:r>
          </a:p>
        </p:txBody>
      </p:sp>
      <p:sp>
        <p:nvSpPr>
          <p:cNvPr id="10244" name="Footer Placeholder 4"/>
          <p:cNvSpPr>
            <a:spLocks noGrp="1"/>
          </p:cNvSpPr>
          <p:nvPr>
            <p:ph type="ftr" sz="quarter" idx="10"/>
          </p:nvPr>
        </p:nvSpPr>
        <p:spPr/>
        <p:txBody>
          <a:bodyPr/>
          <a:lstStyle/>
          <a:p>
            <a:pPr>
              <a:defRPr/>
            </a:pPr>
            <a:r>
              <a:rPr lang="en-US" smtClean="0"/>
              <a:t>© 2008 Prentice Hall</a:t>
            </a:r>
          </a:p>
        </p:txBody>
      </p:sp>
      <p:sp>
        <p:nvSpPr>
          <p:cNvPr id="10245" name="Slide Number Placeholder 5"/>
          <p:cNvSpPr>
            <a:spLocks noGrp="1"/>
          </p:cNvSpPr>
          <p:nvPr>
            <p:ph type="sldNum" sz="quarter" idx="11"/>
          </p:nvPr>
        </p:nvSpPr>
        <p:spPr/>
        <p:txBody>
          <a:bodyPr/>
          <a:lstStyle/>
          <a:p>
            <a:pPr>
              <a:defRPr/>
            </a:pPr>
            <a:r>
              <a:rPr lang="en-US" smtClean="0"/>
              <a:t>1-</a:t>
            </a:r>
            <a:fld id="{B0B23C0D-BDD5-4626-B197-F296FCB6ADD7}" type="slidenum">
              <a:rPr lang="en-US" smtClean="0"/>
              <a:pPr>
                <a:defRPr/>
              </a:pPr>
              <a:t>25</a:t>
            </a:fld>
            <a:endParaRPr lang="en-US"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4000" smtClean="0"/>
              <a:t>Logistical Relationships within the Firm</a:t>
            </a:r>
          </a:p>
        </p:txBody>
      </p:sp>
      <p:sp>
        <p:nvSpPr>
          <p:cNvPr id="27651" name="Rectangle 3"/>
          <p:cNvSpPr>
            <a:spLocks noGrp="1" noChangeArrowheads="1"/>
          </p:cNvSpPr>
          <p:nvPr>
            <p:ph idx="1"/>
          </p:nvPr>
        </p:nvSpPr>
        <p:spPr/>
        <p:txBody>
          <a:bodyPr/>
          <a:lstStyle/>
          <a:p>
            <a:pPr eaLnBrk="1" hangingPunct="1"/>
            <a:r>
              <a:rPr lang="en-US" smtClean="0"/>
              <a:t>Finance</a:t>
            </a:r>
          </a:p>
          <a:p>
            <a:pPr lvl="1" eaLnBrk="1" hangingPunct="1"/>
            <a:r>
              <a:rPr lang="en-US" smtClean="0"/>
              <a:t>Data Exchange (Decision Making/Cash Flow)</a:t>
            </a:r>
          </a:p>
          <a:p>
            <a:pPr lvl="1" eaLnBrk="1" hangingPunct="1"/>
            <a:r>
              <a:rPr lang="en-US" smtClean="0"/>
              <a:t>Budget Allocation</a:t>
            </a:r>
          </a:p>
          <a:p>
            <a:pPr lvl="1" eaLnBrk="1" hangingPunct="1"/>
            <a:r>
              <a:rPr lang="en-US" smtClean="0"/>
              <a:t>Inventory </a:t>
            </a:r>
          </a:p>
          <a:p>
            <a:pPr lvl="2" eaLnBrk="1" hangingPunct="1"/>
            <a:r>
              <a:rPr lang="en-US" smtClean="0"/>
              <a:t>LIFO</a:t>
            </a:r>
          </a:p>
          <a:p>
            <a:pPr lvl="2" eaLnBrk="1" hangingPunct="1"/>
            <a:r>
              <a:rPr lang="en-US" smtClean="0"/>
              <a:t>FIFO</a:t>
            </a:r>
          </a:p>
          <a:p>
            <a:pPr lvl="2" eaLnBrk="1" hangingPunct="1"/>
            <a:r>
              <a:rPr lang="en-US" smtClean="0"/>
              <a:t>Inventory Float</a:t>
            </a:r>
          </a:p>
          <a:p>
            <a:pPr eaLnBrk="1" hangingPunct="1">
              <a:buFont typeface="Monotype Sorts"/>
              <a:buNone/>
            </a:pPr>
            <a:endParaRPr lang="en-US" smtClean="0"/>
          </a:p>
          <a:p>
            <a:pPr lvl="1" eaLnBrk="1" hangingPunct="1">
              <a:buFontTx/>
              <a:buNone/>
            </a:pPr>
            <a:endParaRPr lang="en-US" smtClean="0"/>
          </a:p>
          <a:p>
            <a:pPr lvl="1" eaLnBrk="1" hangingPunct="1">
              <a:buFontTx/>
              <a:buNone/>
            </a:pPr>
            <a:endParaRPr lang="en-US" smtClean="0"/>
          </a:p>
        </p:txBody>
      </p:sp>
      <p:sp>
        <p:nvSpPr>
          <p:cNvPr id="15364" name="Footer Placeholder 4"/>
          <p:cNvSpPr>
            <a:spLocks noGrp="1"/>
          </p:cNvSpPr>
          <p:nvPr>
            <p:ph type="ftr" sz="quarter" idx="10"/>
          </p:nvPr>
        </p:nvSpPr>
        <p:spPr/>
        <p:txBody>
          <a:bodyPr/>
          <a:lstStyle/>
          <a:p>
            <a:pPr>
              <a:defRPr/>
            </a:pPr>
            <a:r>
              <a:rPr lang="en-US" smtClean="0"/>
              <a:t>© 2008 Prentice Hall</a:t>
            </a:r>
          </a:p>
        </p:txBody>
      </p:sp>
      <p:sp>
        <p:nvSpPr>
          <p:cNvPr id="15365" name="Slide Number Placeholder 5"/>
          <p:cNvSpPr>
            <a:spLocks noGrp="1"/>
          </p:cNvSpPr>
          <p:nvPr>
            <p:ph type="sldNum" sz="quarter" idx="11"/>
          </p:nvPr>
        </p:nvSpPr>
        <p:spPr/>
        <p:txBody>
          <a:bodyPr/>
          <a:lstStyle/>
          <a:p>
            <a:pPr>
              <a:defRPr/>
            </a:pPr>
            <a:r>
              <a:rPr lang="en-US" smtClean="0"/>
              <a:t>1-</a:t>
            </a:r>
            <a:fld id="{23534A6F-5B17-41AC-90DA-3AD8298C66D0}" type="slidenum">
              <a:rPr lang="en-US" smtClean="0"/>
              <a:pPr>
                <a:defRPr/>
              </a:pPr>
              <a:t>26</a:t>
            </a:fld>
            <a:endParaRPr lang="en-US" smtClean="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371600" y="285750"/>
            <a:ext cx="7010400" cy="1143000"/>
          </a:xfrm>
        </p:spPr>
        <p:txBody>
          <a:bodyPr/>
          <a:lstStyle/>
          <a:p>
            <a:pPr eaLnBrk="1" hangingPunct="1"/>
            <a:r>
              <a:rPr lang="en-US" sz="4000" smtClean="0"/>
              <a:t>Logistical Relationships </a:t>
            </a:r>
            <a:br>
              <a:rPr lang="en-US" sz="4000" smtClean="0"/>
            </a:br>
            <a:r>
              <a:rPr lang="en-US" sz="4000" smtClean="0"/>
              <a:t>within the Firm</a:t>
            </a:r>
          </a:p>
        </p:txBody>
      </p:sp>
      <p:sp>
        <p:nvSpPr>
          <p:cNvPr id="28675" name="Rectangle 3"/>
          <p:cNvSpPr>
            <a:spLocks noGrp="1" noChangeArrowheads="1"/>
          </p:cNvSpPr>
          <p:nvPr>
            <p:ph idx="1"/>
          </p:nvPr>
        </p:nvSpPr>
        <p:spPr/>
        <p:txBody>
          <a:bodyPr/>
          <a:lstStyle/>
          <a:p>
            <a:pPr eaLnBrk="1" hangingPunct="1"/>
            <a:r>
              <a:rPr lang="en-US" smtClean="0"/>
              <a:t>Marketing</a:t>
            </a:r>
          </a:p>
          <a:p>
            <a:pPr lvl="1" eaLnBrk="1" hangingPunct="1"/>
            <a:r>
              <a:rPr lang="en-US" smtClean="0"/>
              <a:t>Place Decisions</a:t>
            </a:r>
          </a:p>
          <a:p>
            <a:pPr lvl="2" eaLnBrk="1" hangingPunct="1"/>
            <a:r>
              <a:rPr lang="en-US" smtClean="0"/>
              <a:t>Effective way to move and store</a:t>
            </a:r>
          </a:p>
          <a:p>
            <a:pPr lvl="2" eaLnBrk="1" hangingPunct="1"/>
            <a:r>
              <a:rPr lang="en-US" smtClean="0"/>
              <a:t>Co-branding</a:t>
            </a:r>
          </a:p>
          <a:p>
            <a:pPr lvl="1" eaLnBrk="1" hangingPunct="1"/>
            <a:r>
              <a:rPr lang="en-US" smtClean="0"/>
              <a:t>Price Decisions</a:t>
            </a:r>
          </a:p>
          <a:p>
            <a:pPr lvl="2" eaLnBrk="1" hangingPunct="1"/>
            <a:r>
              <a:rPr lang="en-US" smtClean="0"/>
              <a:t>FOB origin/FOB destination pricing systems</a:t>
            </a:r>
          </a:p>
          <a:p>
            <a:pPr lvl="2" eaLnBrk="1" hangingPunct="1"/>
            <a:r>
              <a:rPr lang="en-US" smtClean="0"/>
              <a:t>Landed costs (price + transportation)</a:t>
            </a:r>
          </a:p>
          <a:p>
            <a:pPr lvl="2" eaLnBrk="1" hangingPunct="1"/>
            <a:r>
              <a:rPr lang="en-US" smtClean="0"/>
              <a:t>Phantom freight</a:t>
            </a:r>
          </a:p>
          <a:p>
            <a:pPr lvl="2" eaLnBrk="1" hangingPunct="1"/>
            <a:r>
              <a:rPr lang="en-US" smtClean="0"/>
              <a:t>Freight absorption</a:t>
            </a:r>
          </a:p>
          <a:p>
            <a:pPr lvl="1" eaLnBrk="1" hangingPunct="1">
              <a:buFontTx/>
              <a:buNone/>
            </a:pPr>
            <a:endParaRPr lang="en-US" smtClean="0"/>
          </a:p>
          <a:p>
            <a:pPr eaLnBrk="1" hangingPunct="1">
              <a:buFont typeface="Monotype Sorts"/>
              <a:buNone/>
            </a:pPr>
            <a:endParaRPr lang="en-US" smtClean="0"/>
          </a:p>
        </p:txBody>
      </p:sp>
      <p:sp>
        <p:nvSpPr>
          <p:cNvPr id="16388" name="Footer Placeholder 4"/>
          <p:cNvSpPr>
            <a:spLocks noGrp="1"/>
          </p:cNvSpPr>
          <p:nvPr>
            <p:ph type="ftr" sz="quarter" idx="10"/>
          </p:nvPr>
        </p:nvSpPr>
        <p:spPr/>
        <p:txBody>
          <a:bodyPr/>
          <a:lstStyle/>
          <a:p>
            <a:pPr>
              <a:defRPr/>
            </a:pPr>
            <a:r>
              <a:rPr lang="en-US" smtClean="0"/>
              <a:t>© 2008 Prentice Hall</a:t>
            </a:r>
          </a:p>
        </p:txBody>
      </p:sp>
      <p:sp>
        <p:nvSpPr>
          <p:cNvPr id="16389" name="Slide Number Placeholder 5"/>
          <p:cNvSpPr>
            <a:spLocks noGrp="1"/>
          </p:cNvSpPr>
          <p:nvPr>
            <p:ph type="sldNum" sz="quarter" idx="11"/>
          </p:nvPr>
        </p:nvSpPr>
        <p:spPr/>
        <p:txBody>
          <a:bodyPr/>
          <a:lstStyle/>
          <a:p>
            <a:pPr>
              <a:defRPr/>
            </a:pPr>
            <a:r>
              <a:rPr lang="en-US" smtClean="0"/>
              <a:t>1-</a:t>
            </a:r>
            <a:fld id="{4580DF1D-4B9C-43FE-92C5-BA4F3895D00B}" type="slidenum">
              <a:rPr lang="en-US" smtClean="0"/>
              <a:pPr>
                <a:defRPr/>
              </a:pPr>
              <a:t>27</a:t>
            </a:fld>
            <a:endParaRPr lang="en-US"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371600" y="228600"/>
            <a:ext cx="7086600" cy="1066800"/>
          </a:xfrm>
        </p:spPr>
        <p:txBody>
          <a:bodyPr/>
          <a:lstStyle/>
          <a:p>
            <a:pPr eaLnBrk="1" hangingPunct="1"/>
            <a:r>
              <a:rPr lang="en-US" sz="3300" smtClean="0"/>
              <a:t>Figure 1-3:  Phantom Freight and Freight Absorption</a:t>
            </a:r>
          </a:p>
        </p:txBody>
      </p:sp>
      <p:pic>
        <p:nvPicPr>
          <p:cNvPr id="29699" name="Picture 6" descr="C:\Documents and Settings\lee\Local Settings\Temporary Internet Files\Content.IE5\S5Z5SXAX\MCMP00225_0000[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981200"/>
            <a:ext cx="6172200"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905000" y="1752600"/>
            <a:ext cx="5029200" cy="523875"/>
          </a:xfrm>
          <a:prstGeom prst="rect">
            <a:avLst/>
          </a:prstGeom>
          <a:noFill/>
        </p:spPr>
        <p:txBody>
          <a:bodyPr>
            <a:spAutoFit/>
          </a:bodyPr>
          <a:lstStyle/>
          <a:p>
            <a:pPr eaLnBrk="0" hangingPunct="0">
              <a:defRPr/>
            </a:pPr>
            <a:r>
              <a:rPr lang="en-US" sz="2800">
                <a:solidFill>
                  <a:schemeClr val="accent6"/>
                </a:solidFill>
                <a:latin typeface="+mj-lt"/>
                <a:cs typeface="Arial" charset="0"/>
              </a:rPr>
              <a:t>National Single-Zone </a:t>
            </a:r>
            <a:r>
              <a:rPr lang="en-US" sz="2800" dirty="0">
                <a:solidFill>
                  <a:schemeClr val="accent6"/>
                </a:solidFill>
                <a:latin typeface="+mj-lt"/>
                <a:cs typeface="Arial" charset="0"/>
              </a:rPr>
              <a:t>Pricing</a:t>
            </a:r>
          </a:p>
        </p:txBody>
      </p:sp>
      <p:sp>
        <p:nvSpPr>
          <p:cNvPr id="29701" name="Oval 9"/>
          <p:cNvSpPr>
            <a:spLocks noChangeArrowheads="1"/>
          </p:cNvSpPr>
          <p:nvPr/>
        </p:nvSpPr>
        <p:spPr bwMode="auto">
          <a:xfrm>
            <a:off x="4495800" y="3886200"/>
            <a:ext cx="76200" cy="76200"/>
          </a:xfrm>
          <a:prstGeom prst="ellipse">
            <a:avLst/>
          </a:prstGeom>
          <a:solidFill>
            <a:schemeClr val="accent2"/>
          </a:solidFill>
          <a:ln w="12700" algn="ctr">
            <a:solidFill>
              <a:schemeClr val="tx1"/>
            </a:solidFill>
            <a:round/>
            <a:headEnd/>
            <a:tailEnd/>
          </a:ln>
        </p:spPr>
        <p:txBody>
          <a:bodyPr wrap="none" lIns="90488" tIns="44450" rIns="90488" bIns="44450" anchor="ctr"/>
          <a:lstStyle/>
          <a:p>
            <a:pPr algn="ctr" eaLnBrk="0" hangingPunct="0"/>
            <a:endParaRPr lang="en-US" sz="2000">
              <a:solidFill>
                <a:srgbClr val="CC0000"/>
              </a:solidFill>
              <a:latin typeface="Arial" pitchFamily="34" charset="0"/>
            </a:endParaRPr>
          </a:p>
        </p:txBody>
      </p:sp>
      <p:sp>
        <p:nvSpPr>
          <p:cNvPr id="11" name="TextBox 10"/>
          <p:cNvSpPr txBox="1"/>
          <p:nvPr/>
        </p:nvSpPr>
        <p:spPr>
          <a:xfrm>
            <a:off x="4114800" y="4114800"/>
            <a:ext cx="1023938" cy="400050"/>
          </a:xfrm>
          <a:prstGeom prst="rect">
            <a:avLst/>
          </a:prstGeom>
          <a:noFill/>
        </p:spPr>
        <p:txBody>
          <a:bodyPr wrap="none">
            <a:spAutoFit/>
          </a:bodyPr>
          <a:lstStyle/>
          <a:p>
            <a:pPr eaLnBrk="0" hangingPunct="0">
              <a:defRPr/>
            </a:pPr>
            <a:r>
              <a:rPr lang="en-US" sz="2000" dirty="0">
                <a:latin typeface="+mj-lt"/>
                <a:cs typeface="Arial" charset="0"/>
              </a:rPr>
              <a:t>Omaha</a:t>
            </a:r>
          </a:p>
        </p:txBody>
      </p:sp>
      <p:sp>
        <p:nvSpPr>
          <p:cNvPr id="29703" name="Oval 12"/>
          <p:cNvSpPr>
            <a:spLocks noChangeArrowheads="1"/>
          </p:cNvSpPr>
          <p:nvPr/>
        </p:nvSpPr>
        <p:spPr bwMode="auto">
          <a:xfrm>
            <a:off x="3505200" y="2514600"/>
            <a:ext cx="2209800" cy="3048000"/>
          </a:xfrm>
          <a:prstGeom prst="ellipse">
            <a:avLst/>
          </a:prstGeom>
          <a:solidFill>
            <a:schemeClr val="accent2">
              <a:alpha val="39999"/>
            </a:schemeClr>
          </a:solidFill>
          <a:ln w="12700" algn="ctr">
            <a:solidFill>
              <a:schemeClr val="tx1"/>
            </a:solidFill>
            <a:round/>
            <a:headEnd/>
            <a:tailEnd/>
          </a:ln>
        </p:spPr>
        <p:txBody>
          <a:bodyPr wrap="none" lIns="90488" tIns="44450" rIns="90488" bIns="44450" anchor="ctr"/>
          <a:lstStyle/>
          <a:p>
            <a:pPr algn="ctr" eaLnBrk="0" hangingPunct="0"/>
            <a:endParaRPr lang="en-US" sz="2000">
              <a:solidFill>
                <a:srgbClr val="CC0000"/>
              </a:solidFill>
              <a:latin typeface="Arial"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6" descr="C:\Documents and Settings\lee\Local Settings\Temporary Internet Files\Content.IE5\S5Z5SXAX\MCMP00225_0000[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981200"/>
            <a:ext cx="6172200"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C:\Documents and Settings\lee\Local Settings\Temporary Internet Files\Content.IE5\S5Z5SXAX\MCMP00225_0000[1].wmf"/>
          <p:cNvPicPr>
            <a:picLocks noChangeAspect="1" noChangeArrowheads="1"/>
          </p:cNvPicPr>
          <p:nvPr/>
        </p:nvPicPr>
        <p:blipFill>
          <a:blip r:embed="rId3" cstate="print">
            <a:duotone>
              <a:prstClr val="black"/>
              <a:schemeClr val="accent2">
                <a:tint val="45000"/>
                <a:satMod val="400000"/>
              </a:schemeClr>
            </a:duotone>
          </a:blip>
          <a:srcRect l="29630" t="5582" r="28395"/>
          <a:stretch>
            <a:fillRect/>
          </a:stretch>
        </p:blipFill>
        <p:spPr bwMode="auto">
          <a:xfrm>
            <a:off x="3505200" y="2209800"/>
            <a:ext cx="2590800" cy="3866553"/>
          </a:xfrm>
          <a:prstGeom prst="rect">
            <a:avLst/>
          </a:prstGeom>
          <a:noFill/>
        </p:spPr>
      </p:pic>
      <p:sp>
        <p:nvSpPr>
          <p:cNvPr id="30724" name="Rectangle 2"/>
          <p:cNvSpPr>
            <a:spLocks noGrp="1" noChangeArrowheads="1"/>
          </p:cNvSpPr>
          <p:nvPr>
            <p:ph type="title"/>
          </p:nvPr>
        </p:nvSpPr>
        <p:spPr>
          <a:xfrm>
            <a:off x="1371600" y="228600"/>
            <a:ext cx="7086600" cy="1066800"/>
          </a:xfrm>
        </p:spPr>
        <p:txBody>
          <a:bodyPr/>
          <a:lstStyle/>
          <a:p>
            <a:pPr eaLnBrk="1" hangingPunct="1"/>
            <a:r>
              <a:rPr lang="en-US" sz="3300" smtClean="0"/>
              <a:t>Figure 1-3:  Phantom Freight and Freight Absorption</a:t>
            </a:r>
          </a:p>
        </p:txBody>
      </p:sp>
      <p:sp>
        <p:nvSpPr>
          <p:cNvPr id="9" name="TextBox 8"/>
          <p:cNvSpPr txBox="1"/>
          <p:nvPr/>
        </p:nvSpPr>
        <p:spPr>
          <a:xfrm>
            <a:off x="1905000" y="1752600"/>
            <a:ext cx="5029200" cy="523875"/>
          </a:xfrm>
          <a:prstGeom prst="rect">
            <a:avLst/>
          </a:prstGeom>
          <a:noFill/>
        </p:spPr>
        <p:txBody>
          <a:bodyPr>
            <a:spAutoFit/>
          </a:bodyPr>
          <a:lstStyle/>
          <a:p>
            <a:pPr algn="ctr" eaLnBrk="0" hangingPunct="0">
              <a:defRPr/>
            </a:pPr>
            <a:r>
              <a:rPr lang="en-US" sz="2800" dirty="0">
                <a:solidFill>
                  <a:schemeClr val="accent6"/>
                </a:solidFill>
                <a:latin typeface="+mj-lt"/>
                <a:cs typeface="Arial" charset="0"/>
              </a:rPr>
              <a:t>Multiple-Zone Pricing</a:t>
            </a:r>
          </a:p>
        </p:txBody>
      </p:sp>
      <p:grpSp>
        <p:nvGrpSpPr>
          <p:cNvPr id="30726" name="Group 13"/>
          <p:cNvGrpSpPr>
            <a:grpSpLocks/>
          </p:cNvGrpSpPr>
          <p:nvPr/>
        </p:nvGrpSpPr>
        <p:grpSpPr bwMode="auto">
          <a:xfrm>
            <a:off x="3200400" y="2514600"/>
            <a:ext cx="685800" cy="2667000"/>
            <a:chOff x="3200400" y="2514600"/>
            <a:chExt cx="685800" cy="2667000"/>
          </a:xfrm>
        </p:grpSpPr>
        <p:sp>
          <p:nvSpPr>
            <p:cNvPr id="12" name="Arc 11"/>
            <p:cNvSpPr/>
            <p:nvPr/>
          </p:nvSpPr>
          <p:spPr bwMode="auto">
            <a:xfrm flipH="1">
              <a:off x="3200400" y="2514600"/>
              <a:ext cx="685800" cy="2667000"/>
            </a:xfrm>
            <a:prstGeom prst="arc">
              <a:avLst/>
            </a:prstGeom>
            <a:solidFill>
              <a:schemeClr val="accent2"/>
            </a:solidFill>
            <a:ln w="12700" cap="flat" cmpd="sng" algn="ctr">
              <a:solidFill>
                <a:schemeClr val="tx1"/>
              </a:solidFill>
              <a:prstDash val="solid"/>
              <a:round/>
              <a:headEnd type="none" w="med" len="med"/>
              <a:tailEnd type="none" w="med" len="med"/>
            </a:ln>
            <a:effectLst/>
          </p:spPr>
          <p:txBody>
            <a:bodyPr wrap="none" lIns="90488" tIns="44450" rIns="90488" bIns="44450" anchor="ctr"/>
            <a:lstStyle/>
            <a:p>
              <a:pPr algn="ctr" eaLnBrk="0" hangingPunct="0">
                <a:defRPr/>
              </a:pPr>
              <a:endParaRPr lang="en-US" sz="2000">
                <a:solidFill>
                  <a:srgbClr val="CC0000"/>
                </a:solidFill>
                <a:latin typeface="Arial" charset="0"/>
                <a:cs typeface="Arial" charset="0"/>
              </a:endParaRPr>
            </a:p>
          </p:txBody>
        </p:sp>
        <p:sp>
          <p:nvSpPr>
            <p:cNvPr id="13" name="Arc 12"/>
            <p:cNvSpPr/>
            <p:nvPr/>
          </p:nvSpPr>
          <p:spPr bwMode="auto">
            <a:xfrm flipH="1" flipV="1">
              <a:off x="3200400" y="2514600"/>
              <a:ext cx="685800" cy="2667000"/>
            </a:xfrm>
            <a:prstGeom prst="arc">
              <a:avLst/>
            </a:prstGeom>
            <a:solidFill>
              <a:schemeClr val="accent2"/>
            </a:solidFill>
            <a:ln w="12700" cap="flat" cmpd="sng" algn="ctr">
              <a:solidFill>
                <a:schemeClr val="tx1"/>
              </a:solidFill>
              <a:prstDash val="solid"/>
              <a:round/>
              <a:headEnd type="none" w="med" len="med"/>
              <a:tailEnd type="none" w="med" len="med"/>
            </a:ln>
            <a:effectLst/>
          </p:spPr>
          <p:txBody>
            <a:bodyPr wrap="none" lIns="90488" tIns="44450" rIns="90488" bIns="44450" anchor="ctr"/>
            <a:lstStyle/>
            <a:p>
              <a:pPr algn="ctr" eaLnBrk="0" hangingPunct="0">
                <a:defRPr/>
              </a:pPr>
              <a:endParaRPr lang="en-US" sz="2000">
                <a:solidFill>
                  <a:srgbClr val="CC0000"/>
                </a:solidFill>
                <a:latin typeface="Arial" charset="0"/>
                <a:cs typeface="Arial" charset="0"/>
              </a:endParaRPr>
            </a:p>
          </p:txBody>
        </p:sp>
      </p:grpSp>
      <p:grpSp>
        <p:nvGrpSpPr>
          <p:cNvPr id="30727" name="Group 14"/>
          <p:cNvGrpSpPr>
            <a:grpSpLocks/>
          </p:cNvGrpSpPr>
          <p:nvPr/>
        </p:nvGrpSpPr>
        <p:grpSpPr bwMode="auto">
          <a:xfrm flipH="1">
            <a:off x="5715000" y="2895600"/>
            <a:ext cx="685800" cy="2209800"/>
            <a:chOff x="3200400" y="2514600"/>
            <a:chExt cx="685800" cy="2667000"/>
          </a:xfrm>
        </p:grpSpPr>
        <p:sp>
          <p:nvSpPr>
            <p:cNvPr id="16" name="Arc 15"/>
            <p:cNvSpPr/>
            <p:nvPr/>
          </p:nvSpPr>
          <p:spPr bwMode="auto">
            <a:xfrm flipH="1">
              <a:off x="3200400" y="2514600"/>
              <a:ext cx="685800" cy="2667000"/>
            </a:xfrm>
            <a:prstGeom prst="arc">
              <a:avLst/>
            </a:prstGeom>
            <a:solidFill>
              <a:schemeClr val="accent2"/>
            </a:solidFill>
            <a:ln w="12700" cap="flat" cmpd="sng" algn="ctr">
              <a:solidFill>
                <a:schemeClr val="tx1"/>
              </a:solidFill>
              <a:prstDash val="solid"/>
              <a:round/>
              <a:headEnd type="none" w="med" len="med"/>
              <a:tailEnd type="none" w="med" len="med"/>
            </a:ln>
            <a:effectLst/>
          </p:spPr>
          <p:txBody>
            <a:bodyPr wrap="none" lIns="90488" tIns="44450" rIns="90488" bIns="44450" anchor="ctr"/>
            <a:lstStyle/>
            <a:p>
              <a:pPr algn="ctr" eaLnBrk="0" hangingPunct="0">
                <a:defRPr/>
              </a:pPr>
              <a:endParaRPr lang="en-US" sz="2000">
                <a:solidFill>
                  <a:srgbClr val="CC0000"/>
                </a:solidFill>
                <a:latin typeface="Arial" charset="0"/>
                <a:cs typeface="Arial" charset="0"/>
              </a:endParaRPr>
            </a:p>
          </p:txBody>
        </p:sp>
        <p:sp>
          <p:nvSpPr>
            <p:cNvPr id="17" name="Arc 16"/>
            <p:cNvSpPr/>
            <p:nvPr/>
          </p:nvSpPr>
          <p:spPr bwMode="auto">
            <a:xfrm flipH="1" flipV="1">
              <a:off x="3200400" y="2514600"/>
              <a:ext cx="685800" cy="2667000"/>
            </a:xfrm>
            <a:prstGeom prst="arc">
              <a:avLst/>
            </a:prstGeom>
            <a:solidFill>
              <a:schemeClr val="accent2"/>
            </a:solidFill>
            <a:ln w="12700" cap="flat" cmpd="sng" algn="ctr">
              <a:solidFill>
                <a:schemeClr val="tx1"/>
              </a:solidFill>
              <a:prstDash val="solid"/>
              <a:round/>
              <a:headEnd type="none" w="med" len="med"/>
              <a:tailEnd type="none" w="med" len="med"/>
            </a:ln>
            <a:effectLst/>
          </p:spPr>
          <p:txBody>
            <a:bodyPr wrap="none" lIns="90488" tIns="44450" rIns="90488" bIns="44450" anchor="ctr"/>
            <a:lstStyle/>
            <a:p>
              <a:pPr algn="ctr" eaLnBrk="0" hangingPunct="0">
                <a:defRPr/>
              </a:pPr>
              <a:endParaRPr lang="en-US" sz="2000">
                <a:solidFill>
                  <a:srgbClr val="CC0000"/>
                </a:solidFill>
                <a:latin typeface="Arial" charset="0"/>
                <a:cs typeface="Arial" charset="0"/>
              </a:endParaRPr>
            </a:p>
          </p:txBody>
        </p:sp>
      </p:grpSp>
      <p:sp>
        <p:nvSpPr>
          <p:cNvPr id="30728" name="Oval 17"/>
          <p:cNvSpPr>
            <a:spLocks noChangeArrowheads="1"/>
          </p:cNvSpPr>
          <p:nvPr/>
        </p:nvSpPr>
        <p:spPr bwMode="auto">
          <a:xfrm>
            <a:off x="3962400" y="2667000"/>
            <a:ext cx="1371600" cy="2743200"/>
          </a:xfrm>
          <a:prstGeom prst="ellipse">
            <a:avLst/>
          </a:prstGeom>
          <a:solidFill>
            <a:schemeClr val="accent2"/>
          </a:solidFill>
          <a:ln w="12700" algn="ctr">
            <a:solidFill>
              <a:schemeClr val="tx1"/>
            </a:solidFill>
            <a:round/>
            <a:headEnd/>
            <a:tailEnd/>
          </a:ln>
        </p:spPr>
        <p:txBody>
          <a:bodyPr wrap="none" lIns="90488" tIns="44450" rIns="90488" bIns="44450" anchor="ctr"/>
          <a:lstStyle/>
          <a:p>
            <a:pPr algn="ctr" eaLnBrk="0" hangingPunct="0"/>
            <a:endParaRPr lang="en-US" sz="2000">
              <a:solidFill>
                <a:srgbClr val="CC0000"/>
              </a:solidFill>
              <a:latin typeface="Arial" pitchFamily="34" charset="0"/>
            </a:endParaRPr>
          </a:p>
        </p:txBody>
      </p:sp>
      <p:sp>
        <p:nvSpPr>
          <p:cNvPr id="11" name="TextBox 10"/>
          <p:cNvSpPr txBox="1"/>
          <p:nvPr/>
        </p:nvSpPr>
        <p:spPr>
          <a:xfrm>
            <a:off x="4191000" y="4267200"/>
            <a:ext cx="1023938" cy="400050"/>
          </a:xfrm>
          <a:prstGeom prst="rect">
            <a:avLst/>
          </a:prstGeom>
          <a:noFill/>
        </p:spPr>
        <p:txBody>
          <a:bodyPr wrap="none">
            <a:spAutoFit/>
          </a:bodyPr>
          <a:lstStyle/>
          <a:p>
            <a:pPr eaLnBrk="0" hangingPunct="0">
              <a:defRPr/>
            </a:pPr>
            <a:r>
              <a:rPr lang="en-US" sz="2000" dirty="0">
                <a:solidFill>
                  <a:schemeClr val="bg1"/>
                </a:solidFill>
                <a:latin typeface="+mj-lt"/>
                <a:cs typeface="Arial" charset="0"/>
              </a:rPr>
              <a:t>Omaha</a:t>
            </a:r>
          </a:p>
        </p:txBody>
      </p:sp>
      <p:sp>
        <p:nvSpPr>
          <p:cNvPr id="30730" name="Oval 9"/>
          <p:cNvSpPr>
            <a:spLocks noChangeArrowheads="1"/>
          </p:cNvSpPr>
          <p:nvPr/>
        </p:nvSpPr>
        <p:spPr bwMode="auto">
          <a:xfrm flipH="1">
            <a:off x="4572000" y="3886200"/>
            <a:ext cx="76200" cy="46038"/>
          </a:xfrm>
          <a:prstGeom prst="ellipse">
            <a:avLst/>
          </a:prstGeom>
          <a:solidFill>
            <a:schemeClr val="accent2"/>
          </a:solidFill>
          <a:ln w="12700" algn="ctr">
            <a:solidFill>
              <a:schemeClr val="tx1"/>
            </a:solidFill>
            <a:round/>
            <a:headEnd/>
            <a:tailEnd/>
          </a:ln>
        </p:spPr>
        <p:txBody>
          <a:bodyPr wrap="none" lIns="90488" tIns="44450" rIns="90488" bIns="44450" anchor="ctr"/>
          <a:lstStyle/>
          <a:p>
            <a:pPr algn="ctr" eaLnBrk="0" hangingPunct="0"/>
            <a:endParaRPr lang="en-US" sz="2000">
              <a:solidFill>
                <a:srgbClr val="CC0000"/>
              </a:solidFill>
              <a:latin typeface="Arial" pitchFamily="34" charset="0"/>
            </a:endParaRPr>
          </a:p>
        </p:txBody>
      </p:sp>
      <p:sp>
        <p:nvSpPr>
          <p:cNvPr id="30731" name="TextBox 18"/>
          <p:cNvSpPr txBox="1">
            <a:spLocks noChangeArrowheads="1"/>
          </p:cNvSpPr>
          <p:nvPr/>
        </p:nvSpPr>
        <p:spPr bwMode="auto">
          <a:xfrm>
            <a:off x="6172200" y="3429000"/>
            <a:ext cx="881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r>
              <a:rPr lang="en-US" sz="2000">
                <a:solidFill>
                  <a:schemeClr val="bg1"/>
                </a:solidFill>
              </a:rPr>
              <a:t>$11.95</a:t>
            </a:r>
          </a:p>
        </p:txBody>
      </p:sp>
      <p:sp>
        <p:nvSpPr>
          <p:cNvPr id="30732" name="TextBox 19"/>
          <p:cNvSpPr txBox="1">
            <a:spLocks noChangeArrowheads="1"/>
          </p:cNvSpPr>
          <p:nvPr/>
        </p:nvSpPr>
        <p:spPr bwMode="auto">
          <a:xfrm>
            <a:off x="2057400" y="3048000"/>
            <a:ext cx="881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r>
              <a:rPr lang="en-US" sz="2000">
                <a:solidFill>
                  <a:schemeClr val="bg1"/>
                </a:solidFill>
              </a:rPr>
              <a:t>$11.95</a:t>
            </a:r>
          </a:p>
        </p:txBody>
      </p:sp>
      <p:sp>
        <p:nvSpPr>
          <p:cNvPr id="30733" name="TextBox 20"/>
          <p:cNvSpPr txBox="1">
            <a:spLocks noChangeArrowheads="1"/>
          </p:cNvSpPr>
          <p:nvPr/>
        </p:nvSpPr>
        <p:spPr bwMode="auto">
          <a:xfrm>
            <a:off x="3886200" y="2743200"/>
            <a:ext cx="8905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r>
              <a:rPr lang="en-US" sz="2000">
                <a:solidFill>
                  <a:schemeClr val="bg1"/>
                </a:solidFill>
              </a:rPr>
              <a:t>$10.00</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4000" smtClean="0"/>
              <a:t>Logistics and the Supply Chain</a:t>
            </a:r>
          </a:p>
        </p:txBody>
      </p:sp>
      <p:sp>
        <p:nvSpPr>
          <p:cNvPr id="4099" name="Rectangle 3"/>
          <p:cNvSpPr>
            <a:spLocks noGrp="1" noChangeArrowheads="1"/>
          </p:cNvSpPr>
          <p:nvPr>
            <p:ph sz="half" idx="1"/>
          </p:nvPr>
        </p:nvSpPr>
        <p:spPr>
          <a:xfrm>
            <a:off x="228600" y="1719263"/>
            <a:ext cx="4267200" cy="4411662"/>
          </a:xfrm>
        </p:spPr>
        <p:txBody>
          <a:bodyPr/>
          <a:lstStyle/>
          <a:p>
            <a:pPr eaLnBrk="1" hangingPunct="1">
              <a:lnSpc>
                <a:spcPct val="90000"/>
              </a:lnSpc>
            </a:pPr>
            <a:r>
              <a:rPr lang="en-US" sz="3300" b="1" smtClean="0"/>
              <a:t>Key Terms</a:t>
            </a:r>
          </a:p>
          <a:p>
            <a:pPr lvl="1" eaLnBrk="1" hangingPunct="1">
              <a:lnSpc>
                <a:spcPct val="90000"/>
              </a:lnSpc>
            </a:pPr>
            <a:r>
              <a:rPr lang="en-US" sz="2800" smtClean="0"/>
              <a:t>Cost trade-offs</a:t>
            </a:r>
          </a:p>
          <a:p>
            <a:pPr lvl="1" eaLnBrk="1" hangingPunct="1">
              <a:lnSpc>
                <a:spcPct val="90000"/>
              </a:lnSpc>
            </a:pPr>
            <a:r>
              <a:rPr lang="en-US" sz="2800" smtClean="0"/>
              <a:t>Disintermediation</a:t>
            </a:r>
          </a:p>
          <a:p>
            <a:pPr lvl="1" eaLnBrk="1" hangingPunct="1">
              <a:lnSpc>
                <a:spcPct val="90000"/>
              </a:lnSpc>
            </a:pPr>
            <a:r>
              <a:rPr lang="en-US" sz="2800" smtClean="0"/>
              <a:t>Economic utility</a:t>
            </a:r>
          </a:p>
          <a:p>
            <a:pPr lvl="1" eaLnBrk="1" hangingPunct="1">
              <a:lnSpc>
                <a:spcPct val="90000"/>
              </a:lnSpc>
            </a:pPr>
            <a:r>
              <a:rPr lang="en-US" sz="2800" smtClean="0"/>
              <a:t>Form utility</a:t>
            </a:r>
          </a:p>
          <a:p>
            <a:pPr lvl="1" eaLnBrk="1" hangingPunct="1">
              <a:lnSpc>
                <a:spcPct val="90000"/>
              </a:lnSpc>
            </a:pPr>
            <a:r>
              <a:rPr lang="en-US" sz="2800" smtClean="0"/>
              <a:t>Landed costs</a:t>
            </a:r>
          </a:p>
          <a:p>
            <a:pPr lvl="1" eaLnBrk="1" hangingPunct="1">
              <a:lnSpc>
                <a:spcPct val="90000"/>
              </a:lnSpc>
            </a:pPr>
            <a:r>
              <a:rPr lang="en-US" sz="2800" smtClean="0"/>
              <a:t>Logistics</a:t>
            </a:r>
          </a:p>
          <a:p>
            <a:pPr lvl="1" eaLnBrk="1" hangingPunct="1">
              <a:lnSpc>
                <a:spcPct val="90000"/>
              </a:lnSpc>
            </a:pPr>
            <a:r>
              <a:rPr lang="en-US" sz="2800" smtClean="0"/>
              <a:t>Marketing channels</a:t>
            </a:r>
            <a:endParaRPr lang="en-US" sz="2900" b="1" smtClean="0"/>
          </a:p>
          <a:p>
            <a:pPr lvl="1" eaLnBrk="1" hangingPunct="1">
              <a:lnSpc>
                <a:spcPct val="90000"/>
              </a:lnSpc>
            </a:pPr>
            <a:endParaRPr lang="en-US" sz="2900" b="1" smtClean="0"/>
          </a:p>
        </p:txBody>
      </p:sp>
      <p:sp>
        <p:nvSpPr>
          <p:cNvPr id="4100" name="Rectangle 4"/>
          <p:cNvSpPr>
            <a:spLocks noGrp="1" noChangeArrowheads="1"/>
          </p:cNvSpPr>
          <p:nvPr>
            <p:ph sz="half" idx="2"/>
          </p:nvPr>
        </p:nvSpPr>
        <p:spPr>
          <a:xfrm>
            <a:off x="4643438" y="1657350"/>
            <a:ext cx="3967162" cy="4514850"/>
          </a:xfrm>
        </p:spPr>
        <p:txBody>
          <a:bodyPr/>
          <a:lstStyle/>
          <a:p>
            <a:pPr eaLnBrk="1" hangingPunct="1">
              <a:lnSpc>
                <a:spcPct val="90000"/>
              </a:lnSpc>
            </a:pPr>
            <a:r>
              <a:rPr lang="en-US" sz="3300" b="1" smtClean="0"/>
              <a:t>Key Terms</a:t>
            </a:r>
          </a:p>
          <a:p>
            <a:pPr lvl="1" eaLnBrk="1" hangingPunct="1">
              <a:lnSpc>
                <a:spcPct val="90000"/>
              </a:lnSpc>
            </a:pPr>
            <a:r>
              <a:rPr lang="en-US" sz="2800" smtClean="0"/>
              <a:t>Mass logistics</a:t>
            </a:r>
          </a:p>
          <a:p>
            <a:pPr lvl="1" eaLnBrk="1" hangingPunct="1">
              <a:lnSpc>
                <a:spcPct val="90000"/>
              </a:lnSpc>
            </a:pPr>
            <a:r>
              <a:rPr lang="en-US" sz="2800" smtClean="0"/>
              <a:t>Materials management</a:t>
            </a:r>
          </a:p>
          <a:p>
            <a:pPr lvl="1" eaLnBrk="1" hangingPunct="1">
              <a:lnSpc>
                <a:spcPct val="90000"/>
              </a:lnSpc>
            </a:pPr>
            <a:r>
              <a:rPr lang="en-US" sz="2800" smtClean="0"/>
              <a:t>Physical distribution</a:t>
            </a:r>
          </a:p>
          <a:p>
            <a:pPr lvl="1" eaLnBrk="1" hangingPunct="1">
              <a:lnSpc>
                <a:spcPct val="90000"/>
              </a:lnSpc>
            </a:pPr>
            <a:r>
              <a:rPr lang="en-US" sz="2800" smtClean="0"/>
              <a:t>Place utility </a:t>
            </a:r>
          </a:p>
          <a:p>
            <a:pPr lvl="1" eaLnBrk="1" hangingPunct="1">
              <a:lnSpc>
                <a:spcPct val="90000"/>
              </a:lnSpc>
            </a:pPr>
            <a:r>
              <a:rPr lang="en-US" sz="2800" smtClean="0"/>
              <a:t>Possession utility</a:t>
            </a:r>
          </a:p>
          <a:p>
            <a:pPr lvl="1" eaLnBrk="1" hangingPunct="1">
              <a:lnSpc>
                <a:spcPct val="90000"/>
              </a:lnSpc>
            </a:pPr>
            <a:r>
              <a:rPr lang="en-US" sz="2800" smtClean="0"/>
              <a:t>Postponement</a:t>
            </a:r>
          </a:p>
          <a:p>
            <a:pPr lvl="1" eaLnBrk="1" hangingPunct="1">
              <a:lnSpc>
                <a:spcPct val="90000"/>
              </a:lnSpc>
            </a:pPr>
            <a:r>
              <a:rPr lang="en-US" sz="2800" smtClean="0"/>
              <a:t>Power retailer</a:t>
            </a:r>
          </a:p>
        </p:txBody>
      </p:sp>
      <p:sp>
        <p:nvSpPr>
          <p:cNvPr id="5125" name="Footer Placeholder 5"/>
          <p:cNvSpPr>
            <a:spLocks noGrp="1"/>
          </p:cNvSpPr>
          <p:nvPr>
            <p:ph type="ftr" sz="quarter" idx="10"/>
          </p:nvPr>
        </p:nvSpPr>
        <p:spPr/>
        <p:txBody>
          <a:bodyPr/>
          <a:lstStyle/>
          <a:p>
            <a:pPr>
              <a:defRPr/>
            </a:pPr>
            <a:r>
              <a:rPr lang="en-US" smtClean="0"/>
              <a:t>© 2008 Prentice Hall</a:t>
            </a:r>
          </a:p>
        </p:txBody>
      </p:sp>
      <p:sp>
        <p:nvSpPr>
          <p:cNvPr id="5126" name="Slide Number Placeholder 6"/>
          <p:cNvSpPr>
            <a:spLocks noGrp="1"/>
          </p:cNvSpPr>
          <p:nvPr>
            <p:ph type="sldNum" sz="quarter" idx="11"/>
          </p:nvPr>
        </p:nvSpPr>
        <p:spPr/>
        <p:txBody>
          <a:bodyPr/>
          <a:lstStyle/>
          <a:p>
            <a:pPr>
              <a:defRPr/>
            </a:pPr>
            <a:r>
              <a:rPr lang="en-US" smtClean="0"/>
              <a:t>1-</a:t>
            </a:r>
            <a:fld id="{80E1F783-5B90-4BAC-9B69-A304E2D7E93D}" type="slidenum">
              <a:rPr lang="en-US" smtClean="0"/>
              <a:pPr>
                <a:defRPr/>
              </a:pPr>
              <a:t>3</a:t>
            </a:fld>
            <a:endParaRPr lang="en-US"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4000" smtClean="0"/>
              <a:t>Logistical Relationships within the Firm</a:t>
            </a:r>
          </a:p>
        </p:txBody>
      </p:sp>
      <p:sp>
        <p:nvSpPr>
          <p:cNvPr id="31747" name="Rectangle 3"/>
          <p:cNvSpPr>
            <a:spLocks noGrp="1" noChangeArrowheads="1"/>
          </p:cNvSpPr>
          <p:nvPr>
            <p:ph idx="1"/>
          </p:nvPr>
        </p:nvSpPr>
        <p:spPr/>
        <p:txBody>
          <a:bodyPr/>
          <a:lstStyle/>
          <a:p>
            <a:pPr eaLnBrk="1" hangingPunct="1"/>
            <a:r>
              <a:rPr lang="en-US" smtClean="0"/>
              <a:t>Marketing</a:t>
            </a:r>
          </a:p>
          <a:p>
            <a:pPr lvl="1" eaLnBrk="1" hangingPunct="1"/>
            <a:r>
              <a:rPr lang="en-US" smtClean="0"/>
              <a:t>Product Decisions</a:t>
            </a:r>
          </a:p>
          <a:p>
            <a:pPr lvl="2" eaLnBrk="1" hangingPunct="1"/>
            <a:r>
              <a:rPr lang="en-US" smtClean="0"/>
              <a:t>SKUs</a:t>
            </a:r>
          </a:p>
          <a:p>
            <a:pPr lvl="2" eaLnBrk="1" hangingPunct="1"/>
            <a:r>
              <a:rPr lang="en-US" smtClean="0"/>
              <a:t>Stockouts</a:t>
            </a:r>
          </a:p>
          <a:p>
            <a:pPr lvl="1" eaLnBrk="1" hangingPunct="1"/>
            <a:r>
              <a:rPr lang="en-US" smtClean="0"/>
              <a:t>Promotion Decisions</a:t>
            </a:r>
          </a:p>
        </p:txBody>
      </p:sp>
      <p:sp>
        <p:nvSpPr>
          <p:cNvPr id="18436" name="Footer Placeholder 4"/>
          <p:cNvSpPr>
            <a:spLocks noGrp="1"/>
          </p:cNvSpPr>
          <p:nvPr>
            <p:ph type="ftr" sz="quarter" idx="10"/>
          </p:nvPr>
        </p:nvSpPr>
        <p:spPr/>
        <p:txBody>
          <a:bodyPr/>
          <a:lstStyle/>
          <a:p>
            <a:pPr>
              <a:defRPr/>
            </a:pPr>
            <a:r>
              <a:rPr lang="en-US" smtClean="0"/>
              <a:t>© 2008 Prentice Hall</a:t>
            </a:r>
          </a:p>
        </p:txBody>
      </p:sp>
      <p:sp>
        <p:nvSpPr>
          <p:cNvPr id="18437" name="Slide Number Placeholder 5"/>
          <p:cNvSpPr>
            <a:spLocks noGrp="1"/>
          </p:cNvSpPr>
          <p:nvPr>
            <p:ph type="sldNum" sz="quarter" idx="11"/>
          </p:nvPr>
        </p:nvSpPr>
        <p:spPr/>
        <p:txBody>
          <a:bodyPr/>
          <a:lstStyle/>
          <a:p>
            <a:pPr>
              <a:defRPr/>
            </a:pPr>
            <a:r>
              <a:rPr lang="en-US" smtClean="0"/>
              <a:t>1-</a:t>
            </a:r>
            <a:fld id="{DD268BD5-3E47-413D-8C0E-8B748F0307C5}" type="slidenum">
              <a:rPr lang="en-US" smtClean="0"/>
              <a:pPr>
                <a:defRPr/>
              </a:pPr>
              <a:t>30</a:t>
            </a:fld>
            <a:endParaRPr lang="en-US" smtClean="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371600" y="285750"/>
            <a:ext cx="7010400" cy="1143000"/>
          </a:xfrm>
        </p:spPr>
        <p:txBody>
          <a:bodyPr/>
          <a:lstStyle/>
          <a:p>
            <a:pPr eaLnBrk="1" hangingPunct="1"/>
            <a:r>
              <a:rPr lang="en-US" sz="4000" smtClean="0"/>
              <a:t>Logistical Relationships </a:t>
            </a:r>
            <a:br>
              <a:rPr lang="en-US" sz="4000" smtClean="0"/>
            </a:br>
            <a:r>
              <a:rPr lang="en-US" sz="4000" smtClean="0"/>
              <a:t>within the Firm</a:t>
            </a:r>
          </a:p>
        </p:txBody>
      </p:sp>
      <p:sp>
        <p:nvSpPr>
          <p:cNvPr id="32771" name="Rectangle 3"/>
          <p:cNvSpPr>
            <a:spLocks noGrp="1" noChangeArrowheads="1"/>
          </p:cNvSpPr>
          <p:nvPr>
            <p:ph idx="1"/>
          </p:nvPr>
        </p:nvSpPr>
        <p:spPr/>
        <p:txBody>
          <a:bodyPr/>
          <a:lstStyle/>
          <a:p>
            <a:pPr eaLnBrk="1" hangingPunct="1"/>
            <a:r>
              <a:rPr lang="en-US" smtClean="0"/>
              <a:t>Production</a:t>
            </a:r>
          </a:p>
          <a:p>
            <a:pPr lvl="1" eaLnBrk="1" hangingPunct="1"/>
            <a:r>
              <a:rPr lang="en-US" smtClean="0"/>
              <a:t>Production runs</a:t>
            </a:r>
          </a:p>
          <a:p>
            <a:pPr lvl="1" eaLnBrk="1" hangingPunct="1"/>
            <a:r>
              <a:rPr lang="en-US" smtClean="0"/>
              <a:t>Postponement concept</a:t>
            </a:r>
          </a:p>
          <a:p>
            <a:pPr lvl="1" eaLnBrk="1" hangingPunct="1">
              <a:buFontTx/>
              <a:buNone/>
            </a:pPr>
            <a:endParaRPr lang="en-US" smtClean="0"/>
          </a:p>
          <a:p>
            <a:pPr eaLnBrk="1" hangingPunct="1">
              <a:buFont typeface="Monotype Sorts"/>
              <a:buNone/>
            </a:pPr>
            <a:endParaRPr lang="en-US" smtClean="0"/>
          </a:p>
        </p:txBody>
      </p:sp>
      <p:sp>
        <p:nvSpPr>
          <p:cNvPr id="16388" name="Footer Placeholder 4"/>
          <p:cNvSpPr>
            <a:spLocks noGrp="1"/>
          </p:cNvSpPr>
          <p:nvPr>
            <p:ph type="ftr" sz="quarter" idx="10"/>
          </p:nvPr>
        </p:nvSpPr>
        <p:spPr/>
        <p:txBody>
          <a:bodyPr/>
          <a:lstStyle/>
          <a:p>
            <a:pPr>
              <a:defRPr/>
            </a:pPr>
            <a:r>
              <a:rPr lang="en-US" smtClean="0"/>
              <a:t>© 2008 Prentice Hall</a:t>
            </a:r>
          </a:p>
        </p:txBody>
      </p:sp>
      <p:sp>
        <p:nvSpPr>
          <p:cNvPr id="16389" name="Slide Number Placeholder 5"/>
          <p:cNvSpPr>
            <a:spLocks noGrp="1"/>
          </p:cNvSpPr>
          <p:nvPr>
            <p:ph type="sldNum" sz="quarter" idx="11"/>
          </p:nvPr>
        </p:nvSpPr>
        <p:spPr/>
        <p:txBody>
          <a:bodyPr/>
          <a:lstStyle/>
          <a:p>
            <a:pPr>
              <a:defRPr/>
            </a:pPr>
            <a:r>
              <a:rPr lang="en-US" smtClean="0"/>
              <a:t>1-</a:t>
            </a:r>
            <a:fld id="{0B3DA164-B510-4006-94BB-D59DA8408BC1}" type="slidenum">
              <a:rPr lang="en-US" smtClean="0"/>
              <a:pPr>
                <a:defRPr/>
              </a:pPr>
              <a:t>31</a:t>
            </a:fld>
            <a:endParaRPr lang="en-US"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sz="4000" smtClean="0"/>
              <a:t>Marketing Channels</a:t>
            </a:r>
          </a:p>
        </p:txBody>
      </p:sp>
      <p:sp>
        <p:nvSpPr>
          <p:cNvPr id="33795" name="Rectangle 3"/>
          <p:cNvSpPr>
            <a:spLocks noGrp="1" noChangeArrowheads="1"/>
          </p:cNvSpPr>
          <p:nvPr>
            <p:ph idx="1"/>
          </p:nvPr>
        </p:nvSpPr>
        <p:spPr>
          <a:xfrm>
            <a:off x="457200" y="1676400"/>
            <a:ext cx="8229600" cy="4343400"/>
          </a:xfrm>
        </p:spPr>
        <p:txBody>
          <a:bodyPr/>
          <a:lstStyle/>
          <a:p>
            <a:pPr eaLnBrk="1" hangingPunct="1"/>
            <a:r>
              <a:rPr lang="en-US" smtClean="0"/>
              <a:t>“sets of interdependent organizations involved in the process of making a product or service available for use or consumption.”</a:t>
            </a:r>
          </a:p>
          <a:p>
            <a:pPr eaLnBrk="1" hangingPunct="1"/>
            <a:r>
              <a:rPr lang="en-US" smtClean="0"/>
              <a:t> </a:t>
            </a:r>
            <a:r>
              <a:rPr lang="en-US" b="1" smtClean="0"/>
              <a:t>Ownership channel</a:t>
            </a:r>
          </a:p>
          <a:p>
            <a:pPr lvl="1" eaLnBrk="1" hangingPunct="1"/>
            <a:r>
              <a:rPr lang="en-US" smtClean="0"/>
              <a:t>Manufacturers</a:t>
            </a:r>
          </a:p>
          <a:p>
            <a:pPr lvl="1" eaLnBrk="1" hangingPunct="1"/>
            <a:r>
              <a:rPr lang="en-US" smtClean="0"/>
              <a:t>Wholesalers</a:t>
            </a:r>
          </a:p>
          <a:p>
            <a:pPr lvl="1" eaLnBrk="1" hangingPunct="1"/>
            <a:r>
              <a:rPr lang="en-US" smtClean="0"/>
              <a:t>Retailers</a:t>
            </a:r>
          </a:p>
          <a:p>
            <a:pPr eaLnBrk="1" hangingPunct="1">
              <a:buFont typeface="Monotype Sorts"/>
              <a:buNone/>
            </a:pPr>
            <a:endParaRPr lang="en-US" sz="3000" i="1" smtClean="0"/>
          </a:p>
        </p:txBody>
      </p:sp>
      <p:sp>
        <p:nvSpPr>
          <p:cNvPr id="33796" name="TextBox 5"/>
          <p:cNvSpPr txBox="1">
            <a:spLocks noChangeArrowheads="1"/>
          </p:cNvSpPr>
          <p:nvPr/>
        </p:nvSpPr>
        <p:spPr bwMode="auto">
          <a:xfrm>
            <a:off x="228600" y="6248400"/>
            <a:ext cx="6477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marL="0" lvl="2"/>
            <a:r>
              <a:rPr lang="en-US" sz="1200">
                <a:solidFill>
                  <a:schemeClr val="bg1"/>
                </a:solidFill>
              </a:rPr>
              <a:t>Source:  Louis W. Stern and Adel I. El-Ansary, Marketing Channels, 4</a:t>
            </a:r>
            <a:r>
              <a:rPr lang="en-US" sz="1200" baseline="30000">
                <a:solidFill>
                  <a:schemeClr val="bg1"/>
                </a:solidFill>
              </a:rPr>
              <a:t>th</a:t>
            </a:r>
            <a:r>
              <a:rPr lang="en-US" sz="1200">
                <a:solidFill>
                  <a:schemeClr val="bg1"/>
                </a:solidFill>
              </a:rPr>
              <a:t> edition, Upper Saddle River, NJ:  Prentice Hall, 1992, p. 1</a:t>
            </a:r>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smtClean="0"/>
              <a:t>Marketing Channels</a:t>
            </a:r>
          </a:p>
        </p:txBody>
      </p:sp>
      <p:sp>
        <p:nvSpPr>
          <p:cNvPr id="34819" name="Rectangle 3"/>
          <p:cNvSpPr>
            <a:spLocks noGrp="1" noChangeArrowheads="1"/>
          </p:cNvSpPr>
          <p:nvPr>
            <p:ph idx="1"/>
          </p:nvPr>
        </p:nvSpPr>
        <p:spPr/>
        <p:txBody>
          <a:bodyPr/>
          <a:lstStyle/>
          <a:p>
            <a:pPr eaLnBrk="1" hangingPunct="1">
              <a:lnSpc>
                <a:spcPct val="90000"/>
              </a:lnSpc>
            </a:pPr>
            <a:r>
              <a:rPr lang="en-US" b="1" smtClean="0"/>
              <a:t>Negotiations channel</a:t>
            </a:r>
          </a:p>
          <a:p>
            <a:pPr lvl="1" eaLnBrk="1" hangingPunct="1">
              <a:lnSpc>
                <a:spcPct val="90000"/>
              </a:lnSpc>
            </a:pPr>
            <a:r>
              <a:rPr lang="en-US" smtClean="0"/>
              <a:t>Buy and sell agreements are reached</a:t>
            </a:r>
          </a:p>
          <a:p>
            <a:pPr eaLnBrk="1" hangingPunct="1">
              <a:lnSpc>
                <a:spcPct val="90000"/>
              </a:lnSpc>
            </a:pPr>
            <a:r>
              <a:rPr lang="en-US" b="1" smtClean="0"/>
              <a:t>Financing channel</a:t>
            </a:r>
          </a:p>
          <a:p>
            <a:pPr lvl="1" eaLnBrk="1" hangingPunct="1">
              <a:lnSpc>
                <a:spcPct val="90000"/>
              </a:lnSpc>
            </a:pPr>
            <a:r>
              <a:rPr lang="en-US" smtClean="0"/>
              <a:t>Payments for goods</a:t>
            </a:r>
          </a:p>
          <a:p>
            <a:pPr eaLnBrk="1" hangingPunct="1">
              <a:lnSpc>
                <a:spcPct val="90000"/>
              </a:lnSpc>
            </a:pPr>
            <a:r>
              <a:rPr lang="en-US" b="1" smtClean="0"/>
              <a:t>Promotions channel</a:t>
            </a:r>
          </a:p>
          <a:p>
            <a:pPr lvl="1" eaLnBrk="1" hangingPunct="1">
              <a:lnSpc>
                <a:spcPct val="90000"/>
              </a:lnSpc>
            </a:pPr>
            <a:r>
              <a:rPr lang="en-US" smtClean="0"/>
              <a:t>Promoting a new or existing product</a:t>
            </a:r>
          </a:p>
          <a:p>
            <a:pPr eaLnBrk="1" hangingPunct="1">
              <a:lnSpc>
                <a:spcPct val="90000"/>
              </a:lnSpc>
            </a:pPr>
            <a:r>
              <a:rPr lang="en-US" b="1" smtClean="0"/>
              <a:t>Logistics channel</a:t>
            </a:r>
          </a:p>
          <a:p>
            <a:pPr lvl="1" eaLnBrk="1" hangingPunct="1">
              <a:lnSpc>
                <a:spcPct val="90000"/>
              </a:lnSpc>
            </a:pPr>
            <a:r>
              <a:rPr lang="en-US" smtClean="0"/>
              <a:t>Moving, sorting, and storing product throughout the channel</a:t>
            </a:r>
          </a:p>
        </p:txBody>
      </p:sp>
      <p:sp>
        <p:nvSpPr>
          <p:cNvPr id="20484" name="Footer Placeholder 4"/>
          <p:cNvSpPr>
            <a:spLocks noGrp="1"/>
          </p:cNvSpPr>
          <p:nvPr>
            <p:ph type="ftr" sz="quarter" idx="10"/>
          </p:nvPr>
        </p:nvSpPr>
        <p:spPr/>
        <p:txBody>
          <a:bodyPr/>
          <a:lstStyle/>
          <a:p>
            <a:pPr>
              <a:defRPr/>
            </a:pPr>
            <a:r>
              <a:rPr lang="en-US" smtClean="0"/>
              <a:t>© 2008 Prentice Hall</a:t>
            </a:r>
          </a:p>
        </p:txBody>
      </p:sp>
      <p:sp>
        <p:nvSpPr>
          <p:cNvPr id="20485" name="Slide Number Placeholder 5"/>
          <p:cNvSpPr>
            <a:spLocks noGrp="1"/>
          </p:cNvSpPr>
          <p:nvPr>
            <p:ph type="sldNum" sz="quarter" idx="11"/>
          </p:nvPr>
        </p:nvSpPr>
        <p:spPr/>
        <p:txBody>
          <a:bodyPr/>
          <a:lstStyle/>
          <a:p>
            <a:pPr>
              <a:defRPr/>
            </a:pPr>
            <a:r>
              <a:rPr lang="en-US" smtClean="0"/>
              <a:t>1-</a:t>
            </a:r>
            <a:fld id="{78B78A89-2546-4FC8-B416-B718ACD11148}" type="slidenum">
              <a:rPr lang="en-US" smtClean="0"/>
              <a:pPr>
                <a:defRPr/>
              </a:pPr>
              <a:t>33</a:t>
            </a:fld>
            <a:endParaRPr lang="en-US" smtClean="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1371600" y="285750"/>
            <a:ext cx="7543800" cy="1085850"/>
          </a:xfrm>
        </p:spPr>
        <p:txBody>
          <a:bodyPr/>
          <a:lstStyle/>
          <a:p>
            <a:pPr eaLnBrk="1" hangingPunct="1"/>
            <a:r>
              <a:rPr lang="en-US" sz="4000" smtClean="0"/>
              <a:t>Channel Intermediaries/ Facilitators</a:t>
            </a:r>
          </a:p>
        </p:txBody>
      </p:sp>
      <p:sp>
        <p:nvSpPr>
          <p:cNvPr id="35843" name="Rectangle 3"/>
          <p:cNvSpPr>
            <a:spLocks noGrp="1" noChangeArrowheads="1"/>
          </p:cNvSpPr>
          <p:nvPr>
            <p:ph idx="1"/>
          </p:nvPr>
        </p:nvSpPr>
        <p:spPr>
          <a:xfrm>
            <a:off x="457200" y="1676400"/>
            <a:ext cx="8229600" cy="4419600"/>
          </a:xfrm>
        </p:spPr>
        <p:txBody>
          <a:bodyPr/>
          <a:lstStyle/>
          <a:p>
            <a:pPr eaLnBrk="1" hangingPunct="1">
              <a:spcBef>
                <a:spcPct val="0"/>
              </a:spcBef>
            </a:pPr>
            <a:r>
              <a:rPr lang="en-US" sz="2600" b="1" smtClean="0"/>
              <a:t>Ownership channel</a:t>
            </a:r>
          </a:p>
          <a:p>
            <a:pPr lvl="1" eaLnBrk="1" hangingPunct="1">
              <a:spcBef>
                <a:spcPct val="0"/>
              </a:spcBef>
            </a:pPr>
            <a:r>
              <a:rPr lang="en-US" sz="2600" smtClean="0"/>
              <a:t>Banks, public warehouses</a:t>
            </a:r>
          </a:p>
          <a:p>
            <a:pPr eaLnBrk="1" hangingPunct="1">
              <a:spcBef>
                <a:spcPct val="0"/>
              </a:spcBef>
            </a:pPr>
            <a:r>
              <a:rPr lang="en-US" sz="2600" b="1" smtClean="0"/>
              <a:t>Negotiations channel</a:t>
            </a:r>
          </a:p>
          <a:p>
            <a:pPr lvl="1" eaLnBrk="1" hangingPunct="1">
              <a:spcBef>
                <a:spcPct val="0"/>
              </a:spcBef>
            </a:pPr>
            <a:r>
              <a:rPr lang="en-US" sz="2600" smtClean="0"/>
              <a:t>Brokers</a:t>
            </a:r>
          </a:p>
          <a:p>
            <a:pPr eaLnBrk="1" hangingPunct="1">
              <a:spcBef>
                <a:spcPct val="0"/>
              </a:spcBef>
            </a:pPr>
            <a:r>
              <a:rPr lang="en-US" sz="2600" b="1" smtClean="0"/>
              <a:t>Financing channel</a:t>
            </a:r>
          </a:p>
          <a:p>
            <a:pPr lvl="1" eaLnBrk="1" hangingPunct="1">
              <a:spcBef>
                <a:spcPct val="0"/>
              </a:spcBef>
            </a:pPr>
            <a:r>
              <a:rPr lang="en-US" sz="2600" smtClean="0"/>
              <a:t>Banks, insurance companies</a:t>
            </a:r>
          </a:p>
          <a:p>
            <a:pPr eaLnBrk="1" hangingPunct="1">
              <a:spcBef>
                <a:spcPct val="0"/>
              </a:spcBef>
            </a:pPr>
            <a:r>
              <a:rPr lang="en-US" sz="2600" b="1" smtClean="0"/>
              <a:t>Promotions channel</a:t>
            </a:r>
          </a:p>
          <a:p>
            <a:pPr lvl="1" eaLnBrk="1" hangingPunct="1">
              <a:spcBef>
                <a:spcPct val="0"/>
              </a:spcBef>
            </a:pPr>
            <a:r>
              <a:rPr lang="en-US" sz="2600" smtClean="0"/>
              <a:t>Advertising agencies, public relations agencies</a:t>
            </a:r>
          </a:p>
          <a:p>
            <a:pPr eaLnBrk="1" hangingPunct="1">
              <a:spcBef>
                <a:spcPct val="0"/>
              </a:spcBef>
            </a:pPr>
            <a:r>
              <a:rPr lang="en-US" sz="2600" b="1" smtClean="0"/>
              <a:t>Logistics channel</a:t>
            </a:r>
          </a:p>
          <a:p>
            <a:pPr lvl="1" eaLnBrk="1" hangingPunct="1">
              <a:spcBef>
                <a:spcPct val="0"/>
              </a:spcBef>
            </a:pPr>
            <a:r>
              <a:rPr lang="en-US" sz="2600" smtClean="0"/>
              <a:t>Freight forwarders</a:t>
            </a:r>
          </a:p>
        </p:txBody>
      </p:sp>
      <p:sp>
        <p:nvSpPr>
          <p:cNvPr id="21508" name="Footer Placeholder 4"/>
          <p:cNvSpPr>
            <a:spLocks noGrp="1"/>
          </p:cNvSpPr>
          <p:nvPr>
            <p:ph type="ftr" sz="quarter" idx="10"/>
          </p:nvPr>
        </p:nvSpPr>
        <p:spPr/>
        <p:txBody>
          <a:bodyPr/>
          <a:lstStyle/>
          <a:p>
            <a:pPr>
              <a:defRPr/>
            </a:pPr>
            <a:r>
              <a:rPr lang="en-US" smtClean="0"/>
              <a:t>© 2008 Prentice Hall</a:t>
            </a:r>
          </a:p>
        </p:txBody>
      </p:sp>
      <p:sp>
        <p:nvSpPr>
          <p:cNvPr id="21509" name="Slide Number Placeholder 5"/>
          <p:cNvSpPr>
            <a:spLocks noGrp="1"/>
          </p:cNvSpPr>
          <p:nvPr>
            <p:ph type="sldNum" sz="quarter" idx="11"/>
          </p:nvPr>
        </p:nvSpPr>
        <p:spPr/>
        <p:txBody>
          <a:bodyPr/>
          <a:lstStyle/>
          <a:p>
            <a:pPr>
              <a:defRPr/>
            </a:pPr>
            <a:r>
              <a:rPr lang="en-US" smtClean="0"/>
              <a:t>1-</a:t>
            </a:r>
            <a:fld id="{508AE636-82AC-431A-8818-1FE150CD348E}" type="slidenum">
              <a:rPr lang="en-US" smtClean="0"/>
              <a:pPr>
                <a:defRPr/>
              </a:pPr>
              <a:t>34</a:t>
            </a:fld>
            <a:endParaRPr lang="en-US"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447800" y="228600"/>
            <a:ext cx="7315200" cy="1143000"/>
          </a:xfrm>
        </p:spPr>
        <p:txBody>
          <a:bodyPr/>
          <a:lstStyle/>
          <a:p>
            <a:pPr eaLnBrk="1" hangingPunct="1"/>
            <a:r>
              <a:rPr lang="en-US" sz="4000" smtClean="0"/>
              <a:t>Activities in the Logistical Channel</a:t>
            </a:r>
          </a:p>
        </p:txBody>
      </p:sp>
      <p:sp>
        <p:nvSpPr>
          <p:cNvPr id="36867" name="Rectangle 3"/>
          <p:cNvSpPr>
            <a:spLocks noGrp="1" noChangeArrowheads="1"/>
          </p:cNvSpPr>
          <p:nvPr>
            <p:ph sz="half" idx="1"/>
          </p:nvPr>
        </p:nvSpPr>
        <p:spPr>
          <a:xfrm>
            <a:off x="457200" y="1600200"/>
            <a:ext cx="3886200" cy="4743450"/>
          </a:xfrm>
        </p:spPr>
        <p:txBody>
          <a:bodyPr/>
          <a:lstStyle/>
          <a:p>
            <a:pPr eaLnBrk="1" hangingPunct="1">
              <a:lnSpc>
                <a:spcPct val="90000"/>
              </a:lnSpc>
              <a:spcBef>
                <a:spcPct val="0"/>
              </a:spcBef>
            </a:pPr>
            <a:r>
              <a:rPr lang="en-US" smtClean="0"/>
              <a:t>Customer service</a:t>
            </a:r>
          </a:p>
          <a:p>
            <a:pPr eaLnBrk="1" hangingPunct="1">
              <a:lnSpc>
                <a:spcPct val="90000"/>
              </a:lnSpc>
              <a:spcBef>
                <a:spcPct val="0"/>
              </a:spcBef>
            </a:pPr>
            <a:r>
              <a:rPr lang="en-US" smtClean="0"/>
              <a:t>Facility location decisions</a:t>
            </a:r>
          </a:p>
          <a:p>
            <a:pPr eaLnBrk="1" hangingPunct="1">
              <a:lnSpc>
                <a:spcPct val="90000"/>
              </a:lnSpc>
              <a:spcBef>
                <a:spcPct val="0"/>
              </a:spcBef>
            </a:pPr>
            <a:r>
              <a:rPr lang="en-US" smtClean="0"/>
              <a:t>Inventory management</a:t>
            </a:r>
          </a:p>
          <a:p>
            <a:pPr eaLnBrk="1" hangingPunct="1">
              <a:lnSpc>
                <a:spcPct val="90000"/>
              </a:lnSpc>
              <a:spcBef>
                <a:spcPct val="0"/>
              </a:spcBef>
            </a:pPr>
            <a:r>
              <a:rPr lang="en-US" smtClean="0"/>
              <a:t>Order management</a:t>
            </a:r>
          </a:p>
          <a:p>
            <a:pPr eaLnBrk="1" hangingPunct="1">
              <a:lnSpc>
                <a:spcPct val="90000"/>
              </a:lnSpc>
              <a:spcBef>
                <a:spcPct val="0"/>
              </a:spcBef>
            </a:pPr>
            <a:r>
              <a:rPr lang="en-US" smtClean="0"/>
              <a:t>Production scheduling</a:t>
            </a:r>
          </a:p>
          <a:p>
            <a:pPr eaLnBrk="1" hangingPunct="1">
              <a:lnSpc>
                <a:spcPct val="90000"/>
              </a:lnSpc>
              <a:spcBef>
                <a:spcPct val="0"/>
              </a:spcBef>
            </a:pPr>
            <a:r>
              <a:rPr lang="en-US" smtClean="0"/>
              <a:t>Returned products</a:t>
            </a:r>
          </a:p>
          <a:p>
            <a:pPr eaLnBrk="1" hangingPunct="1">
              <a:lnSpc>
                <a:spcPct val="90000"/>
              </a:lnSpc>
              <a:spcBef>
                <a:spcPct val="0"/>
              </a:spcBef>
            </a:pPr>
            <a:r>
              <a:rPr lang="en-US" smtClean="0"/>
              <a:t>Transportation management</a:t>
            </a:r>
          </a:p>
        </p:txBody>
      </p:sp>
      <p:sp>
        <p:nvSpPr>
          <p:cNvPr id="36868" name="Rectangle 4"/>
          <p:cNvSpPr>
            <a:spLocks noGrp="1" noChangeArrowheads="1"/>
          </p:cNvSpPr>
          <p:nvPr>
            <p:ph sz="half" idx="2"/>
          </p:nvPr>
        </p:nvSpPr>
        <p:spPr>
          <a:xfrm>
            <a:off x="4643438" y="1657350"/>
            <a:ext cx="3814762" cy="4438650"/>
          </a:xfrm>
        </p:spPr>
        <p:txBody>
          <a:bodyPr/>
          <a:lstStyle/>
          <a:p>
            <a:pPr eaLnBrk="1" hangingPunct="1">
              <a:lnSpc>
                <a:spcPct val="90000"/>
              </a:lnSpc>
            </a:pPr>
            <a:r>
              <a:rPr lang="en-US" smtClean="0"/>
              <a:t>Demand forecasting</a:t>
            </a:r>
          </a:p>
          <a:p>
            <a:pPr eaLnBrk="1" hangingPunct="1">
              <a:lnSpc>
                <a:spcPct val="90000"/>
              </a:lnSpc>
            </a:pPr>
            <a:r>
              <a:rPr lang="en-US" smtClean="0"/>
              <a:t>Industrial packaging</a:t>
            </a:r>
          </a:p>
          <a:p>
            <a:pPr eaLnBrk="1" hangingPunct="1">
              <a:lnSpc>
                <a:spcPct val="90000"/>
              </a:lnSpc>
            </a:pPr>
            <a:r>
              <a:rPr lang="en-US" smtClean="0"/>
              <a:t>Materials handling</a:t>
            </a:r>
          </a:p>
          <a:p>
            <a:pPr eaLnBrk="1" hangingPunct="1">
              <a:lnSpc>
                <a:spcPct val="90000"/>
              </a:lnSpc>
            </a:pPr>
            <a:r>
              <a:rPr lang="en-US" smtClean="0"/>
              <a:t>Parts and service support</a:t>
            </a:r>
          </a:p>
          <a:p>
            <a:pPr eaLnBrk="1" hangingPunct="1">
              <a:lnSpc>
                <a:spcPct val="90000"/>
              </a:lnSpc>
            </a:pPr>
            <a:r>
              <a:rPr lang="en-US" smtClean="0"/>
              <a:t>Procurement</a:t>
            </a:r>
          </a:p>
          <a:p>
            <a:pPr eaLnBrk="1" hangingPunct="1">
              <a:lnSpc>
                <a:spcPct val="90000"/>
              </a:lnSpc>
              <a:spcBef>
                <a:spcPct val="0"/>
              </a:spcBef>
            </a:pPr>
            <a:r>
              <a:rPr lang="en-US" smtClean="0"/>
              <a:t>Salvage and scrap disposal</a:t>
            </a:r>
          </a:p>
          <a:p>
            <a:pPr eaLnBrk="1" hangingPunct="1">
              <a:lnSpc>
                <a:spcPct val="90000"/>
              </a:lnSpc>
            </a:pPr>
            <a:r>
              <a:rPr lang="en-US" smtClean="0"/>
              <a:t>Warehousing management</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447800" y="285750"/>
            <a:ext cx="6629400" cy="1085850"/>
          </a:xfrm>
        </p:spPr>
        <p:txBody>
          <a:bodyPr/>
          <a:lstStyle/>
          <a:p>
            <a:pPr eaLnBrk="1" hangingPunct="1"/>
            <a:r>
              <a:rPr lang="en-US" sz="4000" smtClean="0"/>
              <a:t>Responsibilities of </a:t>
            </a:r>
            <a:br>
              <a:rPr lang="en-US" sz="4000" smtClean="0"/>
            </a:br>
            <a:r>
              <a:rPr lang="en-US" sz="4000" smtClean="0"/>
              <a:t>Logistics Managers</a:t>
            </a:r>
          </a:p>
        </p:txBody>
      </p:sp>
      <p:sp>
        <p:nvSpPr>
          <p:cNvPr id="37891" name="Rectangle 3"/>
          <p:cNvSpPr>
            <a:spLocks noGrp="1" noChangeArrowheads="1"/>
          </p:cNvSpPr>
          <p:nvPr>
            <p:ph sz="half" idx="1"/>
          </p:nvPr>
        </p:nvSpPr>
        <p:spPr>
          <a:xfrm>
            <a:off x="381000" y="1657350"/>
            <a:ext cx="4119563" cy="4514850"/>
          </a:xfrm>
        </p:spPr>
        <p:txBody>
          <a:bodyPr/>
          <a:lstStyle/>
          <a:p>
            <a:pPr eaLnBrk="1" hangingPunct="1">
              <a:spcBef>
                <a:spcPct val="0"/>
              </a:spcBef>
            </a:pPr>
            <a:r>
              <a:rPr lang="en-US" sz="3300" b="1" smtClean="0"/>
              <a:t>A specialist</a:t>
            </a:r>
          </a:p>
          <a:p>
            <a:pPr lvl="1" eaLnBrk="1" hangingPunct="1">
              <a:spcBef>
                <a:spcPct val="0"/>
              </a:spcBef>
            </a:pPr>
            <a:r>
              <a:rPr lang="en-US" sz="2900" smtClean="0"/>
              <a:t>Freight rates</a:t>
            </a:r>
          </a:p>
          <a:p>
            <a:pPr lvl="1" eaLnBrk="1" hangingPunct="1">
              <a:spcBef>
                <a:spcPct val="0"/>
              </a:spcBef>
            </a:pPr>
            <a:r>
              <a:rPr lang="en-US" sz="2900" smtClean="0"/>
              <a:t>Warehouse layouts</a:t>
            </a:r>
          </a:p>
          <a:p>
            <a:pPr lvl="1" eaLnBrk="1" hangingPunct="1">
              <a:spcBef>
                <a:spcPct val="0"/>
              </a:spcBef>
            </a:pPr>
            <a:r>
              <a:rPr lang="en-US" sz="2900" smtClean="0"/>
              <a:t>Inventory analysis</a:t>
            </a:r>
          </a:p>
          <a:p>
            <a:pPr lvl="1" eaLnBrk="1" hangingPunct="1">
              <a:spcBef>
                <a:spcPct val="0"/>
              </a:spcBef>
            </a:pPr>
            <a:r>
              <a:rPr lang="en-US" sz="2900" smtClean="0"/>
              <a:t>Production</a:t>
            </a:r>
          </a:p>
          <a:p>
            <a:pPr lvl="1" eaLnBrk="1" hangingPunct="1">
              <a:spcBef>
                <a:spcPct val="0"/>
              </a:spcBef>
            </a:pPr>
            <a:r>
              <a:rPr lang="en-US" sz="2900" smtClean="0"/>
              <a:t>Purchasing</a:t>
            </a:r>
          </a:p>
          <a:p>
            <a:pPr lvl="1" eaLnBrk="1" hangingPunct="1">
              <a:spcBef>
                <a:spcPct val="0"/>
              </a:spcBef>
            </a:pPr>
            <a:r>
              <a:rPr lang="en-US" sz="2900" smtClean="0"/>
              <a:t>Transportation law</a:t>
            </a:r>
          </a:p>
        </p:txBody>
      </p:sp>
      <p:sp>
        <p:nvSpPr>
          <p:cNvPr id="37892" name="Rectangle 4"/>
          <p:cNvSpPr>
            <a:spLocks noGrp="1" noChangeArrowheads="1"/>
          </p:cNvSpPr>
          <p:nvPr>
            <p:ph sz="half" idx="2"/>
          </p:nvPr>
        </p:nvSpPr>
        <p:spPr>
          <a:xfrm>
            <a:off x="4495800" y="1676400"/>
            <a:ext cx="4419600" cy="4411663"/>
          </a:xfrm>
        </p:spPr>
        <p:txBody>
          <a:bodyPr/>
          <a:lstStyle/>
          <a:p>
            <a:pPr eaLnBrk="1" hangingPunct="1">
              <a:spcBef>
                <a:spcPts val="600"/>
              </a:spcBef>
            </a:pPr>
            <a:r>
              <a:rPr lang="en-US" sz="3300" b="1" smtClean="0"/>
              <a:t>A generalist</a:t>
            </a:r>
            <a:r>
              <a:rPr lang="en-US" sz="3300" smtClean="0"/>
              <a:t> </a:t>
            </a:r>
          </a:p>
          <a:p>
            <a:pPr lvl="1" eaLnBrk="1" hangingPunct="1">
              <a:spcBef>
                <a:spcPts val="600"/>
              </a:spcBef>
            </a:pPr>
            <a:r>
              <a:rPr lang="en-US" sz="2900" smtClean="0"/>
              <a:t>Understands functional relationships</a:t>
            </a:r>
          </a:p>
          <a:p>
            <a:pPr lvl="1" eaLnBrk="1" hangingPunct="1">
              <a:spcBef>
                <a:spcPts val="600"/>
              </a:spcBef>
            </a:pPr>
            <a:r>
              <a:rPr lang="en-US" sz="2900" smtClean="0"/>
              <a:t>Relates logistics to other firm operations, suppliers, customers</a:t>
            </a:r>
          </a:p>
          <a:p>
            <a:pPr lvl="1" eaLnBrk="1" hangingPunct="1">
              <a:spcBef>
                <a:spcPts val="600"/>
              </a:spcBef>
            </a:pPr>
            <a:r>
              <a:rPr lang="en-US" sz="2900" smtClean="0"/>
              <a:t>Controls large expenditures</a:t>
            </a:r>
          </a:p>
          <a:p>
            <a:pPr eaLnBrk="1" hangingPunct="1">
              <a:buFont typeface="Monotype Sorts"/>
              <a:buNone/>
            </a:pPr>
            <a:endParaRPr lang="en-US" sz="3000" smtClean="0"/>
          </a:p>
        </p:txBody>
      </p:sp>
      <p:sp>
        <p:nvSpPr>
          <p:cNvPr id="25606" name="Slide Number Placeholder 6"/>
          <p:cNvSpPr>
            <a:spLocks noGrp="1"/>
          </p:cNvSpPr>
          <p:nvPr>
            <p:ph type="sldNum" sz="quarter" idx="11"/>
          </p:nvPr>
        </p:nvSpPr>
        <p:spPr/>
        <p:txBody>
          <a:bodyPr/>
          <a:lstStyle/>
          <a:p>
            <a:pPr>
              <a:defRPr/>
            </a:pPr>
            <a:r>
              <a:rPr lang="en-US" smtClean="0"/>
              <a:t>1-</a:t>
            </a:r>
            <a:fld id="{3A12B87B-69CF-4546-B6B5-A0F75D2D2E4E}" type="slidenum">
              <a:rPr lang="en-US" smtClean="0"/>
              <a:pPr>
                <a:defRPr/>
              </a:pPr>
              <a:t>36</a:t>
            </a:fld>
            <a:endParaRPr lang="en-US"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447800" y="274638"/>
            <a:ext cx="7239000" cy="1143000"/>
          </a:xfrm>
        </p:spPr>
        <p:txBody>
          <a:bodyPr/>
          <a:lstStyle/>
          <a:p>
            <a:pPr eaLnBrk="1" hangingPunct="1"/>
            <a:r>
              <a:rPr lang="en-US" sz="4000" smtClean="0"/>
              <a:t>Logistics Careers</a:t>
            </a:r>
          </a:p>
        </p:txBody>
      </p:sp>
      <p:sp>
        <p:nvSpPr>
          <p:cNvPr id="38915" name="Rectangle 3"/>
          <p:cNvSpPr>
            <a:spLocks noGrp="1" noChangeArrowheads="1"/>
          </p:cNvSpPr>
          <p:nvPr>
            <p:ph idx="1"/>
          </p:nvPr>
        </p:nvSpPr>
        <p:spPr/>
        <p:txBody>
          <a:bodyPr/>
          <a:lstStyle/>
          <a:p>
            <a:pPr eaLnBrk="1" hangingPunct="1"/>
            <a:r>
              <a:rPr lang="en-US" smtClean="0"/>
              <a:t>Most business organizations are potential employers</a:t>
            </a:r>
          </a:p>
          <a:p>
            <a:pPr eaLnBrk="1" hangingPunct="1"/>
            <a:r>
              <a:rPr lang="en-US" smtClean="0"/>
              <a:t>Logistics is the second-largest employment sector in the United States</a:t>
            </a:r>
          </a:p>
          <a:p>
            <a:pPr eaLnBrk="1" hangingPunct="1"/>
            <a:r>
              <a:rPr lang="en-US" smtClean="0"/>
              <a:t>The CEO of Wal-Mart began his Wal-Mart career in the logistics area!</a:t>
            </a:r>
          </a:p>
        </p:txBody>
      </p:sp>
      <p:sp>
        <p:nvSpPr>
          <p:cNvPr id="26628" name="Footer Placeholder 4"/>
          <p:cNvSpPr>
            <a:spLocks noGrp="1"/>
          </p:cNvSpPr>
          <p:nvPr>
            <p:ph type="ftr" sz="quarter" idx="10"/>
          </p:nvPr>
        </p:nvSpPr>
        <p:spPr/>
        <p:txBody>
          <a:bodyPr/>
          <a:lstStyle/>
          <a:p>
            <a:pPr>
              <a:defRPr/>
            </a:pPr>
            <a:r>
              <a:rPr lang="en-US" smtClean="0"/>
              <a:t>© 2008 Prentice Hall</a:t>
            </a:r>
          </a:p>
        </p:txBody>
      </p:sp>
      <p:sp>
        <p:nvSpPr>
          <p:cNvPr id="26629" name="Slide Number Placeholder 5"/>
          <p:cNvSpPr>
            <a:spLocks noGrp="1"/>
          </p:cNvSpPr>
          <p:nvPr>
            <p:ph type="sldNum" sz="quarter" idx="11"/>
          </p:nvPr>
        </p:nvSpPr>
        <p:spPr/>
        <p:txBody>
          <a:bodyPr/>
          <a:lstStyle/>
          <a:p>
            <a:pPr>
              <a:defRPr/>
            </a:pPr>
            <a:r>
              <a:rPr lang="en-US" smtClean="0"/>
              <a:t>1-</a:t>
            </a:r>
            <a:fld id="{0B33E166-A83A-4944-AEED-C883B279468F}" type="slidenum">
              <a:rPr lang="en-US" smtClean="0"/>
              <a:pPr>
                <a:defRPr/>
              </a:pPr>
              <a:t>37</a:t>
            </a:fld>
            <a:endParaRPr lang="en-US" smtClean="0"/>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447800" y="379413"/>
            <a:ext cx="7010400" cy="646112"/>
          </a:xfrm>
        </p:spPr>
        <p:txBody>
          <a:bodyPr/>
          <a:lstStyle/>
          <a:p>
            <a:pPr eaLnBrk="1" hangingPunct="1"/>
            <a:r>
              <a:rPr lang="en-US" sz="4000" smtClean="0"/>
              <a:t>Logistics Professionalism</a:t>
            </a:r>
          </a:p>
        </p:txBody>
      </p:sp>
      <p:sp>
        <p:nvSpPr>
          <p:cNvPr id="39939" name="Rectangle 3"/>
          <p:cNvSpPr>
            <a:spLocks noGrp="1" noChangeArrowheads="1"/>
          </p:cNvSpPr>
          <p:nvPr>
            <p:ph sz="half" idx="1"/>
          </p:nvPr>
        </p:nvSpPr>
        <p:spPr>
          <a:xfrm>
            <a:off x="609600" y="2286000"/>
            <a:ext cx="3733800" cy="3810000"/>
          </a:xfrm>
        </p:spPr>
        <p:txBody>
          <a:bodyPr/>
          <a:lstStyle/>
          <a:p>
            <a:pPr eaLnBrk="1" hangingPunct="1">
              <a:lnSpc>
                <a:spcPct val="90000"/>
              </a:lnSpc>
            </a:pPr>
            <a:r>
              <a:rPr lang="en-US" sz="2400" smtClean="0"/>
              <a:t>Council of Logistics Management</a:t>
            </a:r>
          </a:p>
          <a:p>
            <a:pPr eaLnBrk="1" hangingPunct="1">
              <a:lnSpc>
                <a:spcPct val="90000"/>
              </a:lnSpc>
            </a:pPr>
            <a:r>
              <a:rPr lang="en-US" sz="2400" smtClean="0"/>
              <a:t>Canadian Association of Logistics Management </a:t>
            </a:r>
          </a:p>
          <a:p>
            <a:pPr eaLnBrk="1" hangingPunct="1">
              <a:lnSpc>
                <a:spcPct val="90000"/>
              </a:lnSpc>
            </a:pPr>
            <a:r>
              <a:rPr lang="en-US" sz="2400" smtClean="0"/>
              <a:t>American Production and Inventory Control Society</a:t>
            </a:r>
          </a:p>
          <a:p>
            <a:pPr eaLnBrk="1" hangingPunct="1">
              <a:lnSpc>
                <a:spcPct val="90000"/>
              </a:lnSpc>
            </a:pPr>
            <a:r>
              <a:rPr lang="en-US" sz="2400" smtClean="0"/>
              <a:t>American Society of Transportation and Logistics</a:t>
            </a:r>
          </a:p>
        </p:txBody>
      </p:sp>
      <p:sp>
        <p:nvSpPr>
          <p:cNvPr id="39940" name="Rectangle 4"/>
          <p:cNvSpPr>
            <a:spLocks noGrp="1" noChangeArrowheads="1"/>
          </p:cNvSpPr>
          <p:nvPr>
            <p:ph sz="half" idx="2"/>
          </p:nvPr>
        </p:nvSpPr>
        <p:spPr>
          <a:xfrm>
            <a:off x="4572000" y="2286000"/>
            <a:ext cx="4267200" cy="3886200"/>
          </a:xfrm>
        </p:spPr>
        <p:txBody>
          <a:bodyPr/>
          <a:lstStyle/>
          <a:p>
            <a:pPr eaLnBrk="1" hangingPunct="1">
              <a:lnSpc>
                <a:spcPct val="90000"/>
              </a:lnSpc>
              <a:spcBef>
                <a:spcPct val="0"/>
              </a:spcBef>
            </a:pPr>
            <a:r>
              <a:rPr lang="en-US" sz="2400" smtClean="0"/>
              <a:t>Association for Transportation Law, Logistics, and Policy</a:t>
            </a:r>
          </a:p>
          <a:p>
            <a:pPr eaLnBrk="1" hangingPunct="1">
              <a:lnSpc>
                <a:spcPct val="90000"/>
              </a:lnSpc>
              <a:spcBef>
                <a:spcPct val="0"/>
              </a:spcBef>
            </a:pPr>
            <a:r>
              <a:rPr lang="en-US" sz="2400" smtClean="0"/>
              <a:t>Delta Nu Alpha</a:t>
            </a:r>
          </a:p>
          <a:p>
            <a:pPr eaLnBrk="1" hangingPunct="1">
              <a:lnSpc>
                <a:spcPct val="90000"/>
              </a:lnSpc>
            </a:pPr>
            <a:r>
              <a:rPr lang="en-US" sz="2400" smtClean="0"/>
              <a:t>International Society of Logistics</a:t>
            </a:r>
          </a:p>
          <a:p>
            <a:pPr eaLnBrk="1" hangingPunct="1">
              <a:lnSpc>
                <a:spcPct val="90000"/>
              </a:lnSpc>
            </a:pPr>
            <a:r>
              <a:rPr lang="en-US" sz="2400" smtClean="0"/>
              <a:t>Transportation Research Forum</a:t>
            </a:r>
          </a:p>
          <a:p>
            <a:pPr eaLnBrk="1" hangingPunct="1">
              <a:lnSpc>
                <a:spcPct val="90000"/>
              </a:lnSpc>
            </a:pPr>
            <a:r>
              <a:rPr lang="en-US" sz="2400" smtClean="0"/>
              <a:t>Warehousing and Education Research Council</a:t>
            </a:r>
          </a:p>
        </p:txBody>
      </p:sp>
      <p:sp>
        <p:nvSpPr>
          <p:cNvPr id="27653" name="Footer Placeholder 5"/>
          <p:cNvSpPr>
            <a:spLocks noGrp="1"/>
          </p:cNvSpPr>
          <p:nvPr>
            <p:ph type="ftr" sz="quarter" idx="10"/>
          </p:nvPr>
        </p:nvSpPr>
        <p:spPr/>
        <p:txBody>
          <a:bodyPr/>
          <a:lstStyle/>
          <a:p>
            <a:pPr>
              <a:defRPr/>
            </a:pPr>
            <a:r>
              <a:rPr lang="en-US" smtClean="0"/>
              <a:t>© 2008 Prentice Hall</a:t>
            </a:r>
          </a:p>
        </p:txBody>
      </p:sp>
      <p:sp>
        <p:nvSpPr>
          <p:cNvPr id="27654" name="Slide Number Placeholder 6"/>
          <p:cNvSpPr>
            <a:spLocks noGrp="1"/>
          </p:cNvSpPr>
          <p:nvPr>
            <p:ph type="sldNum" sz="quarter" idx="11"/>
          </p:nvPr>
        </p:nvSpPr>
        <p:spPr/>
        <p:txBody>
          <a:bodyPr/>
          <a:lstStyle/>
          <a:p>
            <a:pPr>
              <a:defRPr/>
            </a:pPr>
            <a:r>
              <a:rPr lang="en-US" smtClean="0"/>
              <a:t>1-</a:t>
            </a:r>
            <a:fld id="{BFE6F029-9321-4A60-891C-5020C96E53DD}" type="slidenum">
              <a:rPr lang="en-US" smtClean="0"/>
              <a:pPr>
                <a:defRPr/>
              </a:pPr>
              <a:t>38</a:t>
            </a:fld>
            <a:endParaRPr lang="en-US" smtClean="0"/>
          </a:p>
        </p:txBody>
      </p:sp>
      <p:sp>
        <p:nvSpPr>
          <p:cNvPr id="27655" name="Text Box 5"/>
          <p:cNvSpPr txBox="1">
            <a:spLocks noChangeArrowheads="1"/>
          </p:cNvSpPr>
          <p:nvPr/>
        </p:nvSpPr>
        <p:spPr bwMode="auto">
          <a:xfrm>
            <a:off x="228600" y="1524000"/>
            <a:ext cx="8610600" cy="8302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Professional Organizations Dedicated to Advancing the Professional Knowledge of their members:</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447800" y="379413"/>
            <a:ext cx="7010400" cy="646112"/>
          </a:xfrm>
        </p:spPr>
        <p:txBody>
          <a:bodyPr/>
          <a:lstStyle/>
          <a:p>
            <a:pPr eaLnBrk="1" hangingPunct="1"/>
            <a:r>
              <a:rPr lang="en-US" sz="4000" smtClean="0"/>
              <a:t>Case 1-1 Sudsy Soap, Inc.</a:t>
            </a:r>
          </a:p>
        </p:txBody>
      </p:sp>
      <p:sp>
        <p:nvSpPr>
          <p:cNvPr id="40963" name="Rectangle 3"/>
          <p:cNvSpPr>
            <a:spLocks noGrp="1" noChangeArrowheads="1"/>
          </p:cNvSpPr>
          <p:nvPr>
            <p:ph sz="half" idx="1"/>
          </p:nvPr>
        </p:nvSpPr>
        <p:spPr>
          <a:xfrm>
            <a:off x="685800" y="2133600"/>
            <a:ext cx="8153400" cy="1371600"/>
          </a:xfrm>
        </p:spPr>
        <p:txBody>
          <a:bodyPr/>
          <a:lstStyle/>
          <a:p>
            <a:pPr eaLnBrk="1" hangingPunct="1">
              <a:lnSpc>
                <a:spcPct val="90000"/>
              </a:lnSpc>
            </a:pPr>
            <a:r>
              <a:rPr lang="en-US" sz="2400" smtClean="0"/>
              <a:t>Located in Akron, Ohio</a:t>
            </a:r>
          </a:p>
        </p:txBody>
      </p:sp>
      <p:sp>
        <p:nvSpPr>
          <p:cNvPr id="27654" name="Slide Number Placeholder 6"/>
          <p:cNvSpPr>
            <a:spLocks noGrp="1"/>
          </p:cNvSpPr>
          <p:nvPr>
            <p:ph type="sldNum" sz="quarter" idx="11"/>
          </p:nvPr>
        </p:nvSpPr>
        <p:spPr/>
        <p:txBody>
          <a:bodyPr/>
          <a:lstStyle/>
          <a:p>
            <a:pPr>
              <a:defRPr/>
            </a:pPr>
            <a:r>
              <a:rPr lang="en-US" smtClean="0"/>
              <a:t>1-</a:t>
            </a:r>
            <a:fld id="{06D44FD0-6AE3-45EA-8AE6-0506B5883F33}" type="slidenum">
              <a:rPr lang="en-US" smtClean="0"/>
              <a:pPr>
                <a:defRPr/>
              </a:pPr>
              <a:t>39</a:t>
            </a:fld>
            <a:endParaRPr lang="en-US" smtClean="0"/>
          </a:p>
        </p:txBody>
      </p:sp>
      <p:sp>
        <p:nvSpPr>
          <p:cNvPr id="27655" name="Text Box 5"/>
          <p:cNvSpPr txBox="1">
            <a:spLocks noChangeArrowheads="1"/>
          </p:cNvSpPr>
          <p:nvPr/>
        </p:nvSpPr>
        <p:spPr bwMode="auto">
          <a:xfrm>
            <a:off x="228600" y="16002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Company Facts:</a:t>
            </a:r>
          </a:p>
        </p:txBody>
      </p:sp>
      <p:sp>
        <p:nvSpPr>
          <p:cNvPr id="40966" name="Rectangle 3"/>
          <p:cNvSpPr>
            <a:spLocks noGrp="1" noChangeArrowheads="1"/>
          </p:cNvSpPr>
          <p:nvPr>
            <p:ph sz="half" idx="1"/>
          </p:nvPr>
        </p:nvSpPr>
        <p:spPr>
          <a:xfrm>
            <a:off x="685800" y="3429000"/>
            <a:ext cx="8153400" cy="1295400"/>
          </a:xfrm>
        </p:spPr>
        <p:txBody>
          <a:bodyPr/>
          <a:lstStyle/>
          <a:p>
            <a:pPr eaLnBrk="1" hangingPunct="1">
              <a:lnSpc>
                <a:spcPct val="90000"/>
              </a:lnSpc>
            </a:pPr>
            <a:r>
              <a:rPr lang="en-US" sz="2400" smtClean="0"/>
              <a:t>Produced 150 tons (100,000 x 48-ounce cartons) of powdered dish soap each week</a:t>
            </a:r>
          </a:p>
          <a:p>
            <a:pPr eaLnBrk="1" hangingPunct="1">
              <a:lnSpc>
                <a:spcPct val="90000"/>
              </a:lnSpc>
            </a:pPr>
            <a:r>
              <a:rPr lang="en-US" sz="2400" smtClean="0"/>
              <a:t>Carton size: .5 ft</a:t>
            </a:r>
            <a:r>
              <a:rPr lang="en-US" sz="2400" baseline="30000" smtClean="0"/>
              <a:t>3</a:t>
            </a:r>
          </a:p>
        </p:txBody>
      </p:sp>
      <p:sp>
        <p:nvSpPr>
          <p:cNvPr id="10" name="Text Box 5"/>
          <p:cNvSpPr txBox="1">
            <a:spLocks noChangeArrowheads="1"/>
          </p:cNvSpPr>
          <p:nvPr/>
        </p:nvSpPr>
        <p:spPr bwMode="auto">
          <a:xfrm>
            <a:off x="304800" y="28956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Product Facts:</a:t>
            </a:r>
          </a:p>
        </p:txBody>
      </p:sp>
      <p:sp>
        <p:nvSpPr>
          <p:cNvPr id="11" name="Text Box 5"/>
          <p:cNvSpPr txBox="1">
            <a:spLocks noChangeArrowheads="1"/>
          </p:cNvSpPr>
          <p:nvPr/>
        </p:nvSpPr>
        <p:spPr bwMode="auto">
          <a:xfrm>
            <a:off x="304800" y="48006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Market Facts:</a:t>
            </a:r>
          </a:p>
        </p:txBody>
      </p:sp>
      <p:sp>
        <p:nvSpPr>
          <p:cNvPr id="40969" name="Rectangle 3"/>
          <p:cNvSpPr>
            <a:spLocks noGrp="1" noChangeArrowheads="1"/>
          </p:cNvSpPr>
          <p:nvPr>
            <p:ph sz="half" idx="1"/>
          </p:nvPr>
        </p:nvSpPr>
        <p:spPr>
          <a:xfrm>
            <a:off x="762000" y="5257800"/>
            <a:ext cx="8153400" cy="838200"/>
          </a:xfrm>
        </p:spPr>
        <p:txBody>
          <a:bodyPr/>
          <a:lstStyle/>
          <a:p>
            <a:pPr eaLnBrk="1" hangingPunct="1">
              <a:lnSpc>
                <a:spcPct val="90000"/>
              </a:lnSpc>
            </a:pPr>
            <a:r>
              <a:rPr lang="en-US" sz="2400" smtClean="0"/>
              <a:t>Steady share in “a stable market”</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000" smtClean="0"/>
              <a:t>Logistics and the Supply Chain</a:t>
            </a:r>
          </a:p>
        </p:txBody>
      </p:sp>
      <p:sp>
        <p:nvSpPr>
          <p:cNvPr id="5123" name="Rectangle 3"/>
          <p:cNvSpPr>
            <a:spLocks noGrp="1" noChangeArrowheads="1"/>
          </p:cNvSpPr>
          <p:nvPr>
            <p:ph sz="half" idx="1"/>
          </p:nvPr>
        </p:nvSpPr>
        <p:spPr>
          <a:xfrm>
            <a:off x="457200" y="1752600"/>
            <a:ext cx="4114800" cy="4411663"/>
          </a:xfrm>
        </p:spPr>
        <p:txBody>
          <a:bodyPr/>
          <a:lstStyle/>
          <a:p>
            <a:pPr eaLnBrk="1" hangingPunct="1"/>
            <a:r>
              <a:rPr lang="en-US" sz="3300" b="1" smtClean="0"/>
              <a:t>Key Terms</a:t>
            </a:r>
          </a:p>
          <a:p>
            <a:pPr lvl="1" eaLnBrk="1" hangingPunct="1"/>
            <a:r>
              <a:rPr lang="en-US" sz="2800" smtClean="0"/>
              <a:t>Sorting function</a:t>
            </a:r>
          </a:p>
          <a:p>
            <a:pPr lvl="1" eaLnBrk="1" hangingPunct="1"/>
            <a:r>
              <a:rPr lang="en-US" sz="2800" smtClean="0"/>
              <a:t>Stock-keeping units (SKUs)</a:t>
            </a:r>
          </a:p>
          <a:p>
            <a:pPr lvl="1" eaLnBrk="1" hangingPunct="1"/>
            <a:r>
              <a:rPr lang="en-US" sz="2800" smtClean="0"/>
              <a:t>Stockouts</a:t>
            </a:r>
          </a:p>
          <a:p>
            <a:pPr lvl="1" eaLnBrk="1" hangingPunct="1"/>
            <a:r>
              <a:rPr lang="en-US" sz="2800" smtClean="0"/>
              <a:t>Sustainable products</a:t>
            </a:r>
          </a:p>
        </p:txBody>
      </p:sp>
      <p:sp>
        <p:nvSpPr>
          <p:cNvPr id="5124" name="Rectangle 4"/>
          <p:cNvSpPr>
            <a:spLocks noGrp="1" noChangeArrowheads="1"/>
          </p:cNvSpPr>
          <p:nvPr>
            <p:ph sz="half" idx="2"/>
          </p:nvPr>
        </p:nvSpPr>
        <p:spPr>
          <a:xfrm>
            <a:off x="4648200" y="1719263"/>
            <a:ext cx="4267200" cy="4411662"/>
          </a:xfrm>
        </p:spPr>
        <p:txBody>
          <a:bodyPr/>
          <a:lstStyle/>
          <a:p>
            <a:pPr eaLnBrk="1" hangingPunct="1">
              <a:defRPr/>
            </a:pPr>
            <a:r>
              <a:rPr lang="en-US" sz="3300" b="1" dirty="0" smtClean="0"/>
              <a:t>Key Terms</a:t>
            </a:r>
          </a:p>
          <a:p>
            <a:pPr lvl="1" eaLnBrk="1" hangingPunct="1">
              <a:defRPr/>
            </a:pPr>
            <a:r>
              <a:rPr lang="en-US" sz="2800" dirty="0"/>
              <a:t>Systems approach</a:t>
            </a:r>
          </a:p>
          <a:p>
            <a:pPr lvl="1" eaLnBrk="1" hangingPunct="1">
              <a:defRPr/>
            </a:pPr>
            <a:r>
              <a:rPr lang="en-US" sz="2800" dirty="0"/>
              <a:t>Tailored logistics</a:t>
            </a:r>
          </a:p>
          <a:p>
            <a:pPr lvl="1" eaLnBrk="1" hangingPunct="1">
              <a:defRPr/>
            </a:pPr>
            <a:r>
              <a:rPr lang="en-US" sz="2800" dirty="0"/>
              <a:t>Time utility</a:t>
            </a:r>
          </a:p>
          <a:p>
            <a:pPr lvl="1" eaLnBrk="1" hangingPunct="1">
              <a:defRPr/>
            </a:pPr>
            <a:r>
              <a:rPr lang="en-US" sz="2800" dirty="0"/>
              <a:t>Total cost approach</a:t>
            </a:r>
          </a:p>
          <a:p>
            <a:pPr marL="457200" lvl="1" indent="0" eaLnBrk="1" hangingPunct="1">
              <a:buFontTx/>
              <a:buNone/>
              <a:defRPr/>
            </a:pPr>
            <a:endParaRPr lang="en-US" sz="2800" dirty="0" smtClean="0"/>
          </a:p>
        </p:txBody>
      </p:sp>
      <p:sp>
        <p:nvSpPr>
          <p:cNvPr id="6149" name="Footer Placeholder 5"/>
          <p:cNvSpPr>
            <a:spLocks noGrp="1"/>
          </p:cNvSpPr>
          <p:nvPr>
            <p:ph type="ftr" sz="quarter" idx="10"/>
          </p:nvPr>
        </p:nvSpPr>
        <p:spPr/>
        <p:txBody>
          <a:bodyPr/>
          <a:lstStyle/>
          <a:p>
            <a:pPr>
              <a:defRPr/>
            </a:pPr>
            <a:r>
              <a:rPr lang="en-US" smtClean="0"/>
              <a:t>© 2008 Prentice Hall</a:t>
            </a:r>
          </a:p>
        </p:txBody>
      </p:sp>
      <p:sp>
        <p:nvSpPr>
          <p:cNvPr id="6150" name="Slide Number Placeholder 6"/>
          <p:cNvSpPr>
            <a:spLocks noGrp="1"/>
          </p:cNvSpPr>
          <p:nvPr>
            <p:ph type="sldNum" sz="quarter" idx="11"/>
          </p:nvPr>
        </p:nvSpPr>
        <p:spPr/>
        <p:txBody>
          <a:bodyPr/>
          <a:lstStyle/>
          <a:p>
            <a:pPr>
              <a:defRPr/>
            </a:pPr>
            <a:r>
              <a:rPr lang="en-US" smtClean="0"/>
              <a:t>1-</a:t>
            </a:r>
            <a:fld id="{9C4735B9-5C7C-4F75-94AA-8A8E0460CD73}" type="slidenum">
              <a:rPr lang="en-US" smtClean="0"/>
              <a:pPr>
                <a:defRPr/>
              </a:pPr>
              <a:t>4</a:t>
            </a:fld>
            <a:endParaRPr lang="en-US" smtClean="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447800" y="379413"/>
            <a:ext cx="7010400" cy="646112"/>
          </a:xfrm>
        </p:spPr>
        <p:txBody>
          <a:bodyPr/>
          <a:lstStyle/>
          <a:p>
            <a:pPr eaLnBrk="1" hangingPunct="1"/>
            <a:r>
              <a:rPr lang="en-US" sz="4000" smtClean="0"/>
              <a:t>Case 1-1 Sudsy Soap, Inc.</a:t>
            </a:r>
          </a:p>
        </p:txBody>
      </p:sp>
      <p:sp>
        <p:nvSpPr>
          <p:cNvPr id="41987" name="Rectangle 3"/>
          <p:cNvSpPr>
            <a:spLocks noGrp="1" noChangeArrowheads="1"/>
          </p:cNvSpPr>
          <p:nvPr>
            <p:ph sz="half" idx="1"/>
          </p:nvPr>
        </p:nvSpPr>
        <p:spPr>
          <a:xfrm>
            <a:off x="685800" y="2133600"/>
            <a:ext cx="8153400" cy="1981200"/>
          </a:xfrm>
        </p:spPr>
        <p:txBody>
          <a:bodyPr/>
          <a:lstStyle/>
          <a:p>
            <a:pPr eaLnBrk="1" hangingPunct="1">
              <a:lnSpc>
                <a:spcPct val="90000"/>
              </a:lnSpc>
            </a:pPr>
            <a:r>
              <a:rPr lang="en-US" sz="2400" smtClean="0"/>
              <a:t>Delivers 15~20 railcar loads / working day</a:t>
            </a:r>
          </a:p>
          <a:p>
            <a:pPr eaLnBrk="1" hangingPunct="1">
              <a:lnSpc>
                <a:spcPct val="90000"/>
              </a:lnSpc>
            </a:pPr>
            <a:r>
              <a:rPr lang="en-US" sz="2400" smtClean="0"/>
              <a:t>Shipped to various food chain warehouses and large grocery brokers in railcar load</a:t>
            </a:r>
          </a:p>
          <a:p>
            <a:pPr eaLnBrk="1" hangingPunct="1">
              <a:lnSpc>
                <a:spcPct val="90000"/>
              </a:lnSpc>
            </a:pPr>
            <a:r>
              <a:rPr lang="en-US" sz="2400" smtClean="0"/>
              <a:t>Delivery time: range from 6 days (best) to 43 days (longest) with average of 19 days </a:t>
            </a:r>
          </a:p>
        </p:txBody>
      </p:sp>
      <p:sp>
        <p:nvSpPr>
          <p:cNvPr id="27654" name="Slide Number Placeholder 6"/>
          <p:cNvSpPr>
            <a:spLocks noGrp="1"/>
          </p:cNvSpPr>
          <p:nvPr>
            <p:ph type="sldNum" sz="quarter" idx="11"/>
          </p:nvPr>
        </p:nvSpPr>
        <p:spPr/>
        <p:txBody>
          <a:bodyPr/>
          <a:lstStyle/>
          <a:p>
            <a:pPr>
              <a:defRPr/>
            </a:pPr>
            <a:r>
              <a:rPr lang="en-US" smtClean="0"/>
              <a:t>1-</a:t>
            </a:r>
            <a:fld id="{D3E4FEF2-4B9A-44ED-ADB2-55CCBB8310EC}" type="slidenum">
              <a:rPr lang="en-US" smtClean="0"/>
              <a:pPr>
                <a:defRPr/>
              </a:pPr>
              <a:t>40</a:t>
            </a:fld>
            <a:endParaRPr lang="en-US" smtClean="0"/>
          </a:p>
        </p:txBody>
      </p:sp>
      <p:sp>
        <p:nvSpPr>
          <p:cNvPr id="27655" name="Text Box 5"/>
          <p:cNvSpPr txBox="1">
            <a:spLocks noChangeArrowheads="1"/>
          </p:cNvSpPr>
          <p:nvPr/>
        </p:nvSpPr>
        <p:spPr bwMode="auto">
          <a:xfrm>
            <a:off x="228600" y="16002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Distribution Facts:</a:t>
            </a:r>
          </a:p>
        </p:txBody>
      </p:sp>
      <p:sp>
        <p:nvSpPr>
          <p:cNvPr id="11" name="Text Box 5"/>
          <p:cNvSpPr txBox="1">
            <a:spLocks noChangeArrowheads="1"/>
          </p:cNvSpPr>
          <p:nvPr/>
        </p:nvSpPr>
        <p:spPr bwMode="auto">
          <a:xfrm>
            <a:off x="228600" y="41148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Person Involved:</a:t>
            </a:r>
          </a:p>
        </p:txBody>
      </p:sp>
      <p:sp>
        <p:nvSpPr>
          <p:cNvPr id="41991" name="Rectangle 3"/>
          <p:cNvSpPr>
            <a:spLocks noGrp="1" noChangeArrowheads="1"/>
          </p:cNvSpPr>
          <p:nvPr>
            <p:ph sz="half" idx="1"/>
          </p:nvPr>
        </p:nvSpPr>
        <p:spPr>
          <a:xfrm>
            <a:off x="762000" y="4572000"/>
            <a:ext cx="8153400" cy="1524000"/>
          </a:xfrm>
        </p:spPr>
        <p:txBody>
          <a:bodyPr/>
          <a:lstStyle/>
          <a:p>
            <a:pPr eaLnBrk="1" hangingPunct="1">
              <a:lnSpc>
                <a:spcPct val="90000"/>
              </a:lnSpc>
            </a:pPr>
            <a:r>
              <a:rPr lang="en-US" sz="2400" smtClean="0"/>
              <a:t>Frank Johnson, Outbound Logistics Manager</a:t>
            </a:r>
          </a:p>
          <a:p>
            <a:pPr eaLnBrk="1" hangingPunct="1">
              <a:lnSpc>
                <a:spcPct val="90000"/>
              </a:lnSpc>
            </a:pPr>
            <a:r>
              <a:rPr lang="en-US" sz="2400" smtClean="0"/>
              <a:t>E. Gerard Beever (Eager), Sales Manager</a:t>
            </a:r>
          </a:p>
          <a:p>
            <a:pPr eaLnBrk="1" hangingPunct="1">
              <a:lnSpc>
                <a:spcPct val="90000"/>
              </a:lnSpc>
            </a:pPr>
            <a:r>
              <a:rPr lang="en-US" sz="2400" smtClean="0"/>
              <a:t>CEO</a:t>
            </a:r>
          </a:p>
          <a:p>
            <a:pPr eaLnBrk="1" hangingPunct="1">
              <a:lnSpc>
                <a:spcPct val="90000"/>
              </a:lnSpc>
            </a:pPr>
            <a:r>
              <a:rPr lang="en-US" sz="2400" smtClean="0"/>
              <a:t>Beever’s Friend</a:t>
            </a:r>
          </a:p>
          <a:p>
            <a:pPr eaLnBrk="1" hangingPunct="1">
              <a:lnSpc>
                <a:spcPct val="90000"/>
              </a:lnSpc>
            </a:pPr>
            <a:endParaRPr lang="en-US" sz="2400" smtClean="0"/>
          </a:p>
          <a:p>
            <a:pPr eaLnBrk="1" hangingPunct="1">
              <a:lnSpc>
                <a:spcPct val="90000"/>
              </a:lnSpc>
            </a:pPr>
            <a:endParaRPr lang="en-US" sz="2400" smtClean="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447800" y="379413"/>
            <a:ext cx="7010400" cy="646112"/>
          </a:xfrm>
        </p:spPr>
        <p:txBody>
          <a:bodyPr/>
          <a:lstStyle/>
          <a:p>
            <a:pPr eaLnBrk="1" hangingPunct="1"/>
            <a:r>
              <a:rPr lang="en-US" sz="4000" smtClean="0"/>
              <a:t>Case 1-1 Sudsy Soap, Inc.</a:t>
            </a:r>
          </a:p>
        </p:txBody>
      </p:sp>
      <p:sp>
        <p:nvSpPr>
          <p:cNvPr id="43011" name="Rectangle 3"/>
          <p:cNvSpPr>
            <a:spLocks noGrp="1" noChangeArrowheads="1"/>
          </p:cNvSpPr>
          <p:nvPr>
            <p:ph sz="half" idx="1"/>
          </p:nvPr>
        </p:nvSpPr>
        <p:spPr>
          <a:xfrm>
            <a:off x="685800" y="2133600"/>
            <a:ext cx="8153400" cy="1981200"/>
          </a:xfrm>
        </p:spPr>
        <p:txBody>
          <a:bodyPr/>
          <a:lstStyle/>
          <a:p>
            <a:pPr eaLnBrk="1" hangingPunct="1">
              <a:lnSpc>
                <a:spcPct val="90000"/>
              </a:lnSpc>
            </a:pPr>
            <a:r>
              <a:rPr lang="en-US" sz="2400" smtClean="0"/>
              <a:t>100,000 each week of 12” dinner plates, 7” pie plates, 9” bread &amp; butter plates, coffee cups, and saucers (free)</a:t>
            </a:r>
          </a:p>
          <a:p>
            <a:pPr eaLnBrk="1" hangingPunct="1">
              <a:lnSpc>
                <a:spcPct val="90000"/>
              </a:lnSpc>
            </a:pPr>
            <a:r>
              <a:rPr lang="en-US" sz="2400" smtClean="0"/>
              <a:t>Promotion dates: 10/3, 10/10, 10/17, 10/24, &amp; 10/31</a:t>
            </a:r>
          </a:p>
          <a:p>
            <a:pPr eaLnBrk="1" hangingPunct="1">
              <a:lnSpc>
                <a:spcPct val="90000"/>
              </a:lnSpc>
            </a:pPr>
            <a:r>
              <a:rPr lang="en-US" sz="2400" smtClean="0"/>
              <a:t>One free place setting for purchasing in all 5 weeks</a:t>
            </a:r>
          </a:p>
        </p:txBody>
      </p:sp>
      <p:sp>
        <p:nvSpPr>
          <p:cNvPr id="27654" name="Slide Number Placeholder 6"/>
          <p:cNvSpPr>
            <a:spLocks noGrp="1"/>
          </p:cNvSpPr>
          <p:nvPr>
            <p:ph type="sldNum" sz="quarter" idx="11"/>
          </p:nvPr>
        </p:nvSpPr>
        <p:spPr/>
        <p:txBody>
          <a:bodyPr/>
          <a:lstStyle/>
          <a:p>
            <a:pPr>
              <a:defRPr/>
            </a:pPr>
            <a:r>
              <a:rPr lang="en-US" smtClean="0"/>
              <a:t>1-</a:t>
            </a:r>
            <a:fld id="{81E57AC4-E4FE-4E77-AE0F-7DC16EFF3746}" type="slidenum">
              <a:rPr lang="en-US" smtClean="0"/>
              <a:pPr>
                <a:defRPr/>
              </a:pPr>
              <a:t>41</a:t>
            </a:fld>
            <a:endParaRPr lang="en-US" smtClean="0"/>
          </a:p>
        </p:txBody>
      </p:sp>
      <p:sp>
        <p:nvSpPr>
          <p:cNvPr id="27655" name="Text Box 5"/>
          <p:cNvSpPr txBox="1">
            <a:spLocks noChangeArrowheads="1"/>
          </p:cNvSpPr>
          <p:nvPr/>
        </p:nvSpPr>
        <p:spPr bwMode="auto">
          <a:xfrm>
            <a:off x="228600" y="16002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Proposal for Tie-in Promotion:</a:t>
            </a:r>
          </a:p>
        </p:txBody>
      </p:sp>
      <p:sp>
        <p:nvSpPr>
          <p:cNvPr id="43014" name="Rectangle 3"/>
          <p:cNvSpPr>
            <a:spLocks noGrp="1" noChangeArrowheads="1"/>
          </p:cNvSpPr>
          <p:nvPr>
            <p:ph sz="half" idx="1"/>
          </p:nvPr>
        </p:nvSpPr>
        <p:spPr>
          <a:xfrm>
            <a:off x="533400" y="4191000"/>
            <a:ext cx="8153400" cy="1828800"/>
          </a:xfrm>
        </p:spPr>
        <p:txBody>
          <a:bodyPr/>
          <a:lstStyle/>
          <a:p>
            <a:pPr eaLnBrk="1" hangingPunct="1">
              <a:lnSpc>
                <a:spcPct val="90000"/>
              </a:lnSpc>
            </a:pPr>
            <a:r>
              <a:rPr lang="en-US" sz="2400" smtClean="0"/>
              <a:t>#1: Assume that you are Frank Johnson’s assistant, and he asks you to look into various scheduling problems that might occur.  List and discuss them.</a:t>
            </a:r>
          </a:p>
          <a:p>
            <a:pPr eaLnBrk="1" hangingPunct="1">
              <a:lnSpc>
                <a:spcPct val="90000"/>
              </a:lnSpc>
            </a:pPr>
            <a:r>
              <a:rPr lang="en-US" sz="2400" smtClean="0"/>
              <a:t>#2: What packaging problems, if any, might there be?</a:t>
            </a:r>
          </a:p>
        </p:txBody>
      </p:sp>
      <p:sp>
        <p:nvSpPr>
          <p:cNvPr id="13" name="Text Box 5"/>
          <p:cNvSpPr txBox="1">
            <a:spLocks noChangeArrowheads="1"/>
          </p:cNvSpPr>
          <p:nvPr/>
        </p:nvSpPr>
        <p:spPr bwMode="auto">
          <a:xfrm>
            <a:off x="304800" y="37338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Discussions:</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447800" y="379413"/>
            <a:ext cx="7010400" cy="646112"/>
          </a:xfrm>
        </p:spPr>
        <p:txBody>
          <a:bodyPr/>
          <a:lstStyle/>
          <a:p>
            <a:pPr eaLnBrk="1" hangingPunct="1"/>
            <a:r>
              <a:rPr lang="en-US" sz="4000" smtClean="0"/>
              <a:t>Case 1-1 Sudsy Soap, Inc.</a:t>
            </a:r>
          </a:p>
        </p:txBody>
      </p:sp>
      <p:sp>
        <p:nvSpPr>
          <p:cNvPr id="27654" name="Slide Number Placeholder 6"/>
          <p:cNvSpPr>
            <a:spLocks noGrp="1"/>
          </p:cNvSpPr>
          <p:nvPr>
            <p:ph type="sldNum" sz="quarter" idx="11"/>
          </p:nvPr>
        </p:nvSpPr>
        <p:spPr/>
        <p:txBody>
          <a:bodyPr/>
          <a:lstStyle/>
          <a:p>
            <a:pPr>
              <a:defRPr/>
            </a:pPr>
            <a:r>
              <a:rPr lang="en-US" smtClean="0"/>
              <a:t>1-</a:t>
            </a:r>
            <a:fld id="{AE5FFE90-B4F6-477F-B50A-3883DDBA057C}" type="slidenum">
              <a:rPr lang="en-US" smtClean="0"/>
              <a:pPr>
                <a:defRPr/>
              </a:pPr>
              <a:t>42</a:t>
            </a:fld>
            <a:endParaRPr lang="en-US" smtClean="0"/>
          </a:p>
        </p:txBody>
      </p:sp>
      <p:sp>
        <p:nvSpPr>
          <p:cNvPr id="44036" name="Rectangle 3"/>
          <p:cNvSpPr>
            <a:spLocks noGrp="1" noChangeArrowheads="1"/>
          </p:cNvSpPr>
          <p:nvPr>
            <p:ph sz="half" idx="1"/>
          </p:nvPr>
        </p:nvSpPr>
        <p:spPr>
          <a:xfrm>
            <a:off x="609600" y="2057400"/>
            <a:ext cx="8153400" cy="4038600"/>
          </a:xfrm>
        </p:spPr>
        <p:txBody>
          <a:bodyPr/>
          <a:lstStyle/>
          <a:p>
            <a:pPr eaLnBrk="1" hangingPunct="1">
              <a:lnSpc>
                <a:spcPct val="90000"/>
              </a:lnSpc>
            </a:pPr>
            <a:r>
              <a:rPr lang="en-US" sz="2400" smtClean="0"/>
              <a:t>#3: Many firms selling consumer goods are concerned with problems of product liability.  Does the dish offer present any such problems?  If so, what are they? Can they be accommodated?</a:t>
            </a:r>
          </a:p>
          <a:p>
            <a:pPr eaLnBrk="1" hangingPunct="1">
              <a:lnSpc>
                <a:spcPct val="90000"/>
              </a:lnSpc>
            </a:pPr>
            <a:r>
              <a:rPr lang="en-US" sz="2400" smtClean="0"/>
              <a:t>#4: Should the exterior of the Sudsy Soap package be altered to show what dish it contains?  If so, who should pay for the extra costs?</a:t>
            </a:r>
          </a:p>
          <a:p>
            <a:pPr eaLnBrk="1" hangingPunct="1">
              <a:lnSpc>
                <a:spcPct val="90000"/>
              </a:lnSpc>
            </a:pPr>
            <a:r>
              <a:rPr lang="en-US" sz="2400" smtClean="0"/>
              <a:t>#5: Assume that you are another one of Johnson’s assistants and your principal responsibility is managing the inventories of all the firm’s inputs, finished products, and outbound inventories.  What additional work will the dish proposal cause for you?</a:t>
            </a:r>
          </a:p>
        </p:txBody>
      </p:sp>
      <p:sp>
        <p:nvSpPr>
          <p:cNvPr id="13" name="Text Box 5"/>
          <p:cNvSpPr txBox="1">
            <a:spLocks noChangeArrowheads="1"/>
          </p:cNvSpPr>
          <p:nvPr/>
        </p:nvSpPr>
        <p:spPr bwMode="auto">
          <a:xfrm>
            <a:off x="304800" y="16764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Discussions:</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447800" y="379413"/>
            <a:ext cx="7010400" cy="646112"/>
          </a:xfrm>
        </p:spPr>
        <p:txBody>
          <a:bodyPr/>
          <a:lstStyle/>
          <a:p>
            <a:pPr eaLnBrk="1" hangingPunct="1"/>
            <a:r>
              <a:rPr lang="en-US" sz="4000" smtClean="0"/>
              <a:t>Case 1-1 Sudsy Soap, Inc.</a:t>
            </a:r>
          </a:p>
        </p:txBody>
      </p:sp>
      <p:sp>
        <p:nvSpPr>
          <p:cNvPr id="27654" name="Slide Number Placeholder 6"/>
          <p:cNvSpPr>
            <a:spLocks noGrp="1"/>
          </p:cNvSpPr>
          <p:nvPr>
            <p:ph type="sldNum" sz="quarter" idx="11"/>
          </p:nvPr>
        </p:nvSpPr>
        <p:spPr/>
        <p:txBody>
          <a:bodyPr/>
          <a:lstStyle/>
          <a:p>
            <a:pPr>
              <a:defRPr/>
            </a:pPr>
            <a:r>
              <a:rPr lang="en-US" smtClean="0"/>
              <a:t>1-</a:t>
            </a:r>
            <a:fld id="{FC92F3C6-61E6-45DF-BF8F-546E773988C1}" type="slidenum">
              <a:rPr lang="en-US" smtClean="0"/>
              <a:pPr>
                <a:defRPr/>
              </a:pPr>
              <a:t>43</a:t>
            </a:fld>
            <a:endParaRPr lang="en-US" smtClean="0"/>
          </a:p>
        </p:txBody>
      </p:sp>
      <p:sp>
        <p:nvSpPr>
          <p:cNvPr id="45060" name="Rectangle 3"/>
          <p:cNvSpPr>
            <a:spLocks noGrp="1" noChangeArrowheads="1"/>
          </p:cNvSpPr>
          <p:nvPr>
            <p:ph sz="half" idx="1"/>
          </p:nvPr>
        </p:nvSpPr>
        <p:spPr>
          <a:xfrm>
            <a:off x="609600" y="2057400"/>
            <a:ext cx="8153400" cy="4038600"/>
          </a:xfrm>
        </p:spPr>
        <p:txBody>
          <a:bodyPr/>
          <a:lstStyle/>
          <a:p>
            <a:pPr eaLnBrk="1" hangingPunct="1">
              <a:lnSpc>
                <a:spcPct val="90000"/>
              </a:lnSpc>
            </a:pPr>
            <a:r>
              <a:rPr lang="en-US" sz="2400" smtClean="0"/>
              <a:t>#6: You are Mr. Beever.  Your staff has given many objections to the dish tie-in proposal, but you believe that much of the problem is your staff’s reluctance to try anything innovative.  Draft a letter to the company that—although not accepting their proposal—attempts to clarify points that may be subject to misinterpretation and also takes into account some of your staff’s legitimate concerns.</a:t>
            </a:r>
          </a:p>
        </p:txBody>
      </p:sp>
      <p:sp>
        <p:nvSpPr>
          <p:cNvPr id="13" name="Text Box 5"/>
          <p:cNvSpPr txBox="1">
            <a:spLocks noChangeArrowheads="1"/>
          </p:cNvSpPr>
          <p:nvPr/>
        </p:nvSpPr>
        <p:spPr bwMode="auto">
          <a:xfrm>
            <a:off x="304800" y="16764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Discussions:</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447800" y="228600"/>
            <a:ext cx="7162800" cy="1066800"/>
          </a:xfrm>
        </p:spPr>
        <p:txBody>
          <a:bodyPr/>
          <a:lstStyle/>
          <a:p>
            <a:pPr eaLnBrk="1" hangingPunct="1"/>
            <a:r>
              <a:rPr lang="en-US" sz="4000" smtClean="0"/>
              <a:t>Case 1-2 Kiddiland &amp; the Super Gym</a:t>
            </a:r>
          </a:p>
        </p:txBody>
      </p:sp>
      <p:sp>
        <p:nvSpPr>
          <p:cNvPr id="46083" name="Rectangle 3"/>
          <p:cNvSpPr>
            <a:spLocks noGrp="1" noChangeArrowheads="1"/>
          </p:cNvSpPr>
          <p:nvPr>
            <p:ph sz="half" idx="1"/>
          </p:nvPr>
        </p:nvSpPr>
        <p:spPr>
          <a:xfrm>
            <a:off x="685800" y="2057400"/>
            <a:ext cx="8153400" cy="2057400"/>
          </a:xfrm>
        </p:spPr>
        <p:txBody>
          <a:bodyPr/>
          <a:lstStyle/>
          <a:p>
            <a:pPr eaLnBrk="1" hangingPunct="1">
              <a:lnSpc>
                <a:spcPct val="90000"/>
              </a:lnSpc>
            </a:pPr>
            <a:r>
              <a:rPr lang="en-US" sz="2400" smtClean="0"/>
              <a:t>Retailer of toys</a:t>
            </a:r>
          </a:p>
          <a:p>
            <a:pPr eaLnBrk="1" hangingPunct="1">
              <a:lnSpc>
                <a:spcPct val="90000"/>
              </a:lnSpc>
            </a:pPr>
            <a:r>
              <a:rPr lang="en-US" sz="2400" smtClean="0"/>
              <a:t>Headquarter located in Chicago</a:t>
            </a:r>
          </a:p>
          <a:p>
            <a:pPr eaLnBrk="1" hangingPunct="1">
              <a:lnSpc>
                <a:spcPct val="90000"/>
              </a:lnSpc>
            </a:pPr>
            <a:r>
              <a:rPr lang="en-US" sz="2400" smtClean="0"/>
              <a:t>2 Distribution Centers, 70 Stores</a:t>
            </a:r>
          </a:p>
          <a:p>
            <a:pPr lvl="1" eaLnBrk="1" hangingPunct="1">
              <a:lnSpc>
                <a:spcPct val="90000"/>
              </a:lnSpc>
            </a:pPr>
            <a:r>
              <a:rPr lang="en-US" sz="2000" smtClean="0"/>
              <a:t>Columbus (Kentucky, Indiana, Michigan, Ohio)</a:t>
            </a:r>
          </a:p>
          <a:p>
            <a:pPr lvl="1" eaLnBrk="1" hangingPunct="1">
              <a:lnSpc>
                <a:spcPct val="90000"/>
              </a:lnSpc>
            </a:pPr>
            <a:r>
              <a:rPr lang="en-US" sz="2000" smtClean="0"/>
              <a:t>Chicago (Illinois, Iowa, Minnesota, Wisconsin)</a:t>
            </a:r>
          </a:p>
        </p:txBody>
      </p:sp>
      <p:sp>
        <p:nvSpPr>
          <p:cNvPr id="27654" name="Slide Number Placeholder 6"/>
          <p:cNvSpPr>
            <a:spLocks noGrp="1"/>
          </p:cNvSpPr>
          <p:nvPr>
            <p:ph type="sldNum" sz="quarter" idx="11"/>
          </p:nvPr>
        </p:nvSpPr>
        <p:spPr/>
        <p:txBody>
          <a:bodyPr/>
          <a:lstStyle/>
          <a:p>
            <a:pPr>
              <a:defRPr/>
            </a:pPr>
            <a:r>
              <a:rPr lang="en-US" smtClean="0"/>
              <a:t>1-</a:t>
            </a:r>
            <a:fld id="{48F91BB3-F1CA-4715-ACE6-8CBBDD459993}" type="slidenum">
              <a:rPr lang="en-US" smtClean="0"/>
              <a:pPr>
                <a:defRPr/>
              </a:pPr>
              <a:t>44</a:t>
            </a:fld>
            <a:endParaRPr lang="en-US" smtClean="0"/>
          </a:p>
        </p:txBody>
      </p:sp>
      <p:sp>
        <p:nvSpPr>
          <p:cNvPr id="27655" name="Text Box 5"/>
          <p:cNvSpPr txBox="1">
            <a:spLocks noChangeArrowheads="1"/>
          </p:cNvSpPr>
          <p:nvPr/>
        </p:nvSpPr>
        <p:spPr bwMode="auto">
          <a:xfrm>
            <a:off x="228600" y="16002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Company Facts:</a:t>
            </a:r>
          </a:p>
        </p:txBody>
      </p:sp>
      <p:sp>
        <p:nvSpPr>
          <p:cNvPr id="46086" name="Rectangle 3"/>
          <p:cNvSpPr>
            <a:spLocks noGrp="1" noChangeArrowheads="1"/>
          </p:cNvSpPr>
          <p:nvPr>
            <p:ph sz="half" idx="1"/>
          </p:nvPr>
        </p:nvSpPr>
        <p:spPr>
          <a:xfrm>
            <a:off x="609600" y="4572000"/>
            <a:ext cx="8153400" cy="1524000"/>
          </a:xfrm>
        </p:spPr>
        <p:txBody>
          <a:bodyPr/>
          <a:lstStyle/>
          <a:p>
            <a:pPr eaLnBrk="1" hangingPunct="1">
              <a:lnSpc>
                <a:spcPct val="90000"/>
              </a:lnSpc>
            </a:pPr>
            <a:r>
              <a:rPr lang="en-US" sz="2400" smtClean="0"/>
              <a:t>Priced at $715</a:t>
            </a:r>
          </a:p>
          <a:p>
            <a:pPr eaLnBrk="1" hangingPunct="1">
              <a:lnSpc>
                <a:spcPct val="90000"/>
              </a:lnSpc>
            </a:pPr>
            <a:r>
              <a:rPr lang="en-US" sz="2400" smtClean="0"/>
              <a:t>Packaged in 3 boxes weighing a total of 450 lbs</a:t>
            </a:r>
          </a:p>
          <a:p>
            <a:pPr eaLnBrk="1" hangingPunct="1">
              <a:lnSpc>
                <a:spcPct val="90000"/>
              </a:lnSpc>
            </a:pPr>
            <a:r>
              <a:rPr lang="en-US" sz="2400" smtClean="0"/>
              <a:t>Committed to buy 400 sets</a:t>
            </a:r>
          </a:p>
          <a:p>
            <a:pPr eaLnBrk="1" hangingPunct="1">
              <a:lnSpc>
                <a:spcPct val="90000"/>
              </a:lnSpc>
            </a:pPr>
            <a:r>
              <a:rPr lang="en-US" sz="2400" smtClean="0"/>
              <a:t>Shipped from Mfr in quantities of 10 or more</a:t>
            </a:r>
          </a:p>
        </p:txBody>
      </p:sp>
      <p:sp>
        <p:nvSpPr>
          <p:cNvPr id="10" name="Text Box 5"/>
          <p:cNvSpPr txBox="1">
            <a:spLocks noChangeArrowheads="1"/>
          </p:cNvSpPr>
          <p:nvPr/>
        </p:nvSpPr>
        <p:spPr bwMode="auto">
          <a:xfrm>
            <a:off x="228600" y="41148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Product (Super Gym) Facts:</a:t>
            </a: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447800" y="228600"/>
            <a:ext cx="7162800" cy="1066800"/>
          </a:xfrm>
        </p:spPr>
        <p:txBody>
          <a:bodyPr/>
          <a:lstStyle/>
          <a:p>
            <a:pPr eaLnBrk="1" hangingPunct="1"/>
            <a:r>
              <a:rPr lang="en-US" sz="4000" smtClean="0"/>
              <a:t>Case 1-2 Kiddiland &amp; the Super Gym</a:t>
            </a:r>
          </a:p>
        </p:txBody>
      </p:sp>
      <p:sp>
        <p:nvSpPr>
          <p:cNvPr id="47107" name="Rectangle 3"/>
          <p:cNvSpPr>
            <a:spLocks noGrp="1" noChangeArrowheads="1"/>
          </p:cNvSpPr>
          <p:nvPr>
            <p:ph sz="half" idx="1"/>
          </p:nvPr>
        </p:nvSpPr>
        <p:spPr>
          <a:xfrm>
            <a:off x="685800" y="2057400"/>
            <a:ext cx="8153400" cy="3657600"/>
          </a:xfrm>
        </p:spPr>
        <p:txBody>
          <a:bodyPr/>
          <a:lstStyle/>
          <a:p>
            <a:pPr marL="457200" indent="-457200" eaLnBrk="1" hangingPunct="1">
              <a:lnSpc>
                <a:spcPct val="90000"/>
              </a:lnSpc>
              <a:buFontTx/>
              <a:buAutoNum type="arabicPeriod"/>
            </a:pPr>
            <a:r>
              <a:rPr lang="en-US" sz="2400" smtClean="0"/>
              <a:t>Purchase a 2-wheeled trailer for each store</a:t>
            </a:r>
          </a:p>
          <a:p>
            <a:pPr marL="457200" indent="-457200" eaLnBrk="1" hangingPunct="1">
              <a:lnSpc>
                <a:spcPct val="90000"/>
              </a:lnSpc>
              <a:buFontTx/>
              <a:buAutoNum type="arabicPeriod"/>
            </a:pPr>
            <a:r>
              <a:rPr lang="en-US" sz="2400" smtClean="0"/>
              <a:t>Find a local trucking company that can haul the Super Gym from Kiddiland store to the customer</a:t>
            </a:r>
          </a:p>
          <a:p>
            <a:pPr marL="457200" indent="-457200" eaLnBrk="1" hangingPunct="1">
              <a:lnSpc>
                <a:spcPct val="90000"/>
              </a:lnSpc>
              <a:buFontTx/>
              <a:buAutoNum type="arabicPeriod"/>
            </a:pPr>
            <a:r>
              <a:rPr lang="en-US" sz="2400" smtClean="0"/>
              <a:t>Stock the Super Gym at the 2 Distribution Centers and have the delivery truck runs to the retail stores also make home deliveries</a:t>
            </a:r>
          </a:p>
          <a:p>
            <a:pPr marL="457200" indent="-457200" eaLnBrk="1" hangingPunct="1">
              <a:lnSpc>
                <a:spcPct val="90000"/>
              </a:lnSpc>
              <a:buFontTx/>
              <a:buAutoNum type="arabicPeriod"/>
            </a:pPr>
            <a:r>
              <a:rPr lang="en-US" sz="2400" smtClean="0"/>
              <a:t>Charge for delivery if the customer cannot get the Super Gym home</a:t>
            </a:r>
          </a:p>
          <a:p>
            <a:pPr marL="457200" indent="-457200" eaLnBrk="1" hangingPunct="1">
              <a:lnSpc>
                <a:spcPct val="90000"/>
              </a:lnSpc>
              <a:buFontTx/>
              <a:buAutoNum type="arabicPeriod"/>
            </a:pPr>
            <a:r>
              <a:rPr lang="en-US" sz="2400" smtClean="0"/>
              <a:t>Negotiate with the Super Gym Mfr to ship directly to the customer</a:t>
            </a:r>
          </a:p>
        </p:txBody>
      </p:sp>
      <p:sp>
        <p:nvSpPr>
          <p:cNvPr id="27654" name="Slide Number Placeholder 6"/>
          <p:cNvSpPr>
            <a:spLocks noGrp="1"/>
          </p:cNvSpPr>
          <p:nvPr>
            <p:ph type="sldNum" sz="quarter" idx="11"/>
          </p:nvPr>
        </p:nvSpPr>
        <p:spPr/>
        <p:txBody>
          <a:bodyPr/>
          <a:lstStyle/>
          <a:p>
            <a:pPr>
              <a:defRPr/>
            </a:pPr>
            <a:r>
              <a:rPr lang="en-US" smtClean="0"/>
              <a:t>1-</a:t>
            </a:r>
            <a:fld id="{72E3689E-BD6A-4300-8B84-2E074E589368}" type="slidenum">
              <a:rPr lang="en-US" smtClean="0"/>
              <a:pPr>
                <a:defRPr/>
              </a:pPr>
              <a:t>45</a:t>
            </a:fld>
            <a:endParaRPr lang="en-US" smtClean="0"/>
          </a:p>
        </p:txBody>
      </p:sp>
      <p:sp>
        <p:nvSpPr>
          <p:cNvPr id="27655" name="Text Box 5"/>
          <p:cNvSpPr txBox="1">
            <a:spLocks noChangeArrowheads="1"/>
          </p:cNvSpPr>
          <p:nvPr/>
        </p:nvSpPr>
        <p:spPr bwMode="auto">
          <a:xfrm>
            <a:off x="228600" y="16002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Alternatives for delivery to customers:</a:t>
            </a: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447800" y="228600"/>
            <a:ext cx="7162800" cy="1066800"/>
          </a:xfrm>
        </p:spPr>
        <p:txBody>
          <a:bodyPr/>
          <a:lstStyle/>
          <a:p>
            <a:pPr eaLnBrk="1" hangingPunct="1"/>
            <a:r>
              <a:rPr lang="en-US" sz="4000" smtClean="0"/>
              <a:t>Case 1-2 Kiddiland &amp; the Super Gym</a:t>
            </a:r>
          </a:p>
        </p:txBody>
      </p:sp>
      <p:sp>
        <p:nvSpPr>
          <p:cNvPr id="48131" name="Rectangle 3"/>
          <p:cNvSpPr>
            <a:spLocks noGrp="1" noChangeArrowheads="1"/>
          </p:cNvSpPr>
          <p:nvPr>
            <p:ph sz="half" idx="1"/>
          </p:nvPr>
        </p:nvSpPr>
        <p:spPr>
          <a:xfrm>
            <a:off x="685800" y="2057400"/>
            <a:ext cx="8153400" cy="3657600"/>
          </a:xfrm>
        </p:spPr>
        <p:txBody>
          <a:bodyPr/>
          <a:lstStyle/>
          <a:p>
            <a:pPr marL="457200" indent="-457200" eaLnBrk="1" hangingPunct="1">
              <a:lnSpc>
                <a:spcPct val="90000"/>
              </a:lnSpc>
              <a:buFontTx/>
              <a:buAutoNum type="arabicPeriod"/>
            </a:pPr>
            <a:r>
              <a:rPr lang="en-US" sz="2400" smtClean="0"/>
              <a:t>Purchase a 2-wheeled trailer for each store</a:t>
            </a:r>
          </a:p>
          <a:p>
            <a:pPr marL="857250" lvl="1" indent="-457200" eaLnBrk="1" hangingPunct="1">
              <a:lnSpc>
                <a:spcPct val="90000"/>
              </a:lnSpc>
            </a:pPr>
            <a:r>
              <a:rPr lang="en-US" sz="2000" smtClean="0"/>
              <a:t>Trailer costs $1.800, plus $250 for hitches</a:t>
            </a:r>
          </a:p>
          <a:p>
            <a:pPr marL="857250" lvl="1" indent="-457200" eaLnBrk="1" hangingPunct="1">
              <a:lnSpc>
                <a:spcPct val="90000"/>
              </a:lnSpc>
            </a:pPr>
            <a:r>
              <a:rPr lang="en-US" sz="2000" smtClean="0"/>
              <a:t>$50 per year per store for licensing and insurance</a:t>
            </a:r>
          </a:p>
          <a:p>
            <a:pPr marL="457200" indent="-457200" eaLnBrk="1" hangingPunct="1">
              <a:lnSpc>
                <a:spcPct val="90000"/>
              </a:lnSpc>
              <a:buFontTx/>
              <a:buAutoNum type="arabicPeriod"/>
            </a:pPr>
            <a:r>
              <a:rPr lang="en-US" sz="2400" smtClean="0"/>
              <a:t>Find a local trucking company that can haul the Super Gym from Kiddiland store to the customer</a:t>
            </a:r>
          </a:p>
          <a:p>
            <a:pPr marL="857250" lvl="1" indent="-457200" eaLnBrk="1" hangingPunct="1">
              <a:lnSpc>
                <a:spcPct val="90000"/>
              </a:lnSpc>
            </a:pPr>
            <a:r>
              <a:rPr lang="en-US" sz="2000" smtClean="0"/>
              <a:t>$38.21 per set for delivery within 25 miles, $1.50 add’l miles</a:t>
            </a:r>
          </a:p>
          <a:p>
            <a:pPr marL="857250" lvl="1" indent="-457200" eaLnBrk="1" hangingPunct="1">
              <a:lnSpc>
                <a:spcPct val="90000"/>
              </a:lnSpc>
            </a:pPr>
            <a:r>
              <a:rPr lang="en-US" sz="2000" smtClean="0"/>
              <a:t>85% of customers drive less than 25 miles</a:t>
            </a:r>
          </a:p>
          <a:p>
            <a:pPr marL="857250" lvl="1" indent="-457200" eaLnBrk="1" hangingPunct="1">
              <a:lnSpc>
                <a:spcPct val="90000"/>
              </a:lnSpc>
            </a:pPr>
            <a:r>
              <a:rPr lang="en-US" sz="2000" smtClean="0"/>
              <a:t>Deliver twice a week</a:t>
            </a:r>
          </a:p>
        </p:txBody>
      </p:sp>
      <p:sp>
        <p:nvSpPr>
          <p:cNvPr id="27654" name="Slide Number Placeholder 6"/>
          <p:cNvSpPr>
            <a:spLocks noGrp="1"/>
          </p:cNvSpPr>
          <p:nvPr>
            <p:ph type="sldNum" sz="quarter" idx="11"/>
          </p:nvPr>
        </p:nvSpPr>
        <p:spPr/>
        <p:txBody>
          <a:bodyPr/>
          <a:lstStyle/>
          <a:p>
            <a:pPr>
              <a:defRPr/>
            </a:pPr>
            <a:r>
              <a:rPr lang="en-US" smtClean="0"/>
              <a:t>1-</a:t>
            </a:r>
            <a:fld id="{2DED110E-D93C-4C14-BEFB-CA05F81089E2}" type="slidenum">
              <a:rPr lang="en-US" smtClean="0"/>
              <a:pPr>
                <a:defRPr/>
              </a:pPr>
              <a:t>46</a:t>
            </a:fld>
            <a:endParaRPr lang="en-US" smtClean="0"/>
          </a:p>
        </p:txBody>
      </p:sp>
      <p:sp>
        <p:nvSpPr>
          <p:cNvPr id="27655" name="Text Box 5"/>
          <p:cNvSpPr txBox="1">
            <a:spLocks noChangeArrowheads="1"/>
          </p:cNvSpPr>
          <p:nvPr/>
        </p:nvSpPr>
        <p:spPr bwMode="auto">
          <a:xfrm>
            <a:off x="228600" y="16002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Information gathered for the alternatives:</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447800" y="228600"/>
            <a:ext cx="7162800" cy="1066800"/>
          </a:xfrm>
        </p:spPr>
        <p:txBody>
          <a:bodyPr/>
          <a:lstStyle/>
          <a:p>
            <a:pPr eaLnBrk="1" hangingPunct="1"/>
            <a:r>
              <a:rPr lang="en-US" sz="4000" smtClean="0"/>
              <a:t>Case 1-2 Kiddiland &amp; the Super Gym</a:t>
            </a:r>
          </a:p>
        </p:txBody>
      </p:sp>
      <p:sp>
        <p:nvSpPr>
          <p:cNvPr id="49155" name="Rectangle 3"/>
          <p:cNvSpPr>
            <a:spLocks noGrp="1" noChangeArrowheads="1"/>
          </p:cNvSpPr>
          <p:nvPr>
            <p:ph sz="half" idx="1"/>
          </p:nvPr>
        </p:nvSpPr>
        <p:spPr>
          <a:xfrm>
            <a:off x="685800" y="2057400"/>
            <a:ext cx="8153400" cy="3886200"/>
          </a:xfrm>
        </p:spPr>
        <p:txBody>
          <a:bodyPr/>
          <a:lstStyle/>
          <a:p>
            <a:pPr marL="457200" indent="-457200" eaLnBrk="1" hangingPunct="1">
              <a:lnSpc>
                <a:spcPct val="90000"/>
              </a:lnSpc>
              <a:buFontTx/>
              <a:buAutoNum type="arabicPeriod" startAt="3"/>
            </a:pPr>
            <a:r>
              <a:rPr lang="en-US" sz="2400" smtClean="0"/>
              <a:t>Stock the Super Gym at the 2 Distribution Centers and have the delivery truck runs to the retail stores also make home deliveries</a:t>
            </a:r>
          </a:p>
          <a:p>
            <a:pPr marL="857250" lvl="1" indent="-457200" eaLnBrk="1" hangingPunct="1">
              <a:lnSpc>
                <a:spcPct val="90000"/>
              </a:lnSpc>
            </a:pPr>
            <a:r>
              <a:rPr lang="en-US" sz="2000" smtClean="0"/>
              <a:t>Carrier is a consolidator</a:t>
            </a:r>
          </a:p>
          <a:p>
            <a:pPr marL="857250" lvl="1" indent="-457200" eaLnBrk="1" hangingPunct="1">
              <a:lnSpc>
                <a:spcPct val="90000"/>
              </a:lnSpc>
            </a:pPr>
            <a:r>
              <a:rPr lang="en-US" sz="2000" smtClean="0"/>
              <a:t>Not feasible</a:t>
            </a:r>
          </a:p>
          <a:p>
            <a:pPr marL="457200" indent="-457200" eaLnBrk="1" hangingPunct="1">
              <a:lnSpc>
                <a:spcPct val="90000"/>
              </a:lnSpc>
              <a:buFontTx/>
              <a:buAutoNum type="arabicPeriod" startAt="3"/>
            </a:pPr>
            <a:r>
              <a:rPr lang="en-US" sz="2400" smtClean="0"/>
              <a:t>Charge for delivery if the customer cannot get the Super Gym home</a:t>
            </a:r>
          </a:p>
          <a:p>
            <a:pPr marL="857250" lvl="1" indent="-457200" eaLnBrk="1" hangingPunct="1">
              <a:lnSpc>
                <a:spcPct val="90000"/>
              </a:lnSpc>
            </a:pPr>
            <a:r>
              <a:rPr lang="en-US" sz="2000" smtClean="0"/>
              <a:t>$40</a:t>
            </a:r>
          </a:p>
          <a:p>
            <a:pPr marL="457200" indent="-457200" eaLnBrk="1" hangingPunct="1">
              <a:lnSpc>
                <a:spcPct val="90000"/>
              </a:lnSpc>
              <a:buFontTx/>
              <a:buAutoNum type="arabicPeriod" startAt="3"/>
            </a:pPr>
            <a:r>
              <a:rPr lang="en-US" sz="2400" smtClean="0"/>
              <a:t>Negotiate with the Super Gym Mfr to ship directly to the customer</a:t>
            </a:r>
          </a:p>
          <a:p>
            <a:pPr marL="857250" lvl="1" indent="-457200" eaLnBrk="1" hangingPunct="1">
              <a:lnSpc>
                <a:spcPct val="90000"/>
              </a:lnSpc>
            </a:pPr>
            <a:r>
              <a:rPr lang="en-US" sz="2000" smtClean="0"/>
              <a:t>Not feasible</a:t>
            </a:r>
          </a:p>
          <a:p>
            <a:pPr marL="457200" indent="-457200" eaLnBrk="1" hangingPunct="1">
              <a:lnSpc>
                <a:spcPct val="90000"/>
              </a:lnSpc>
              <a:buFontTx/>
              <a:buAutoNum type="arabicPeriod" startAt="3"/>
            </a:pPr>
            <a:endParaRPr lang="en-US" sz="2400" smtClean="0"/>
          </a:p>
        </p:txBody>
      </p:sp>
      <p:sp>
        <p:nvSpPr>
          <p:cNvPr id="27654" name="Slide Number Placeholder 6"/>
          <p:cNvSpPr>
            <a:spLocks noGrp="1"/>
          </p:cNvSpPr>
          <p:nvPr>
            <p:ph type="sldNum" sz="quarter" idx="11"/>
          </p:nvPr>
        </p:nvSpPr>
        <p:spPr/>
        <p:txBody>
          <a:bodyPr/>
          <a:lstStyle/>
          <a:p>
            <a:pPr>
              <a:defRPr/>
            </a:pPr>
            <a:r>
              <a:rPr lang="en-US" smtClean="0"/>
              <a:t>1-</a:t>
            </a:r>
            <a:fld id="{F190AFD4-DDCA-4480-9D22-94C860408F0A}" type="slidenum">
              <a:rPr lang="en-US" smtClean="0"/>
              <a:pPr>
                <a:defRPr/>
              </a:pPr>
              <a:t>47</a:t>
            </a:fld>
            <a:endParaRPr lang="en-US" smtClean="0"/>
          </a:p>
        </p:txBody>
      </p:sp>
      <p:sp>
        <p:nvSpPr>
          <p:cNvPr id="27655" name="Text Box 5"/>
          <p:cNvSpPr txBox="1">
            <a:spLocks noChangeArrowheads="1"/>
          </p:cNvSpPr>
          <p:nvPr/>
        </p:nvSpPr>
        <p:spPr bwMode="auto">
          <a:xfrm>
            <a:off x="228600" y="16002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Information gathered for the alternatives:</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DC493112-C7EE-4150-9FD7-43FFBAA74C11}" type="slidenum">
              <a:rPr lang="en-US" smtClean="0"/>
              <a:pPr>
                <a:defRPr/>
              </a:pPr>
              <a:t>48</a:t>
            </a:fld>
            <a:endParaRPr lang="en-US" smtClean="0"/>
          </a:p>
        </p:txBody>
      </p:sp>
      <p:sp>
        <p:nvSpPr>
          <p:cNvPr id="50179" name="Rectangle 3"/>
          <p:cNvSpPr>
            <a:spLocks noGrp="1" noChangeArrowheads="1"/>
          </p:cNvSpPr>
          <p:nvPr>
            <p:ph sz="half" idx="1"/>
          </p:nvPr>
        </p:nvSpPr>
        <p:spPr>
          <a:xfrm>
            <a:off x="609600" y="2057400"/>
            <a:ext cx="8153400" cy="4038600"/>
          </a:xfrm>
        </p:spPr>
        <p:txBody>
          <a:bodyPr/>
          <a:lstStyle/>
          <a:p>
            <a:pPr eaLnBrk="1" hangingPunct="1">
              <a:lnSpc>
                <a:spcPct val="90000"/>
              </a:lnSpc>
            </a:pPr>
            <a:r>
              <a:rPr lang="en-US" sz="2400" smtClean="0"/>
              <a:t>#1: List and discuss the advantages and disadvantages of purchasing a two-wheeled trailer for each store to use for delivering Super Gyms.</a:t>
            </a:r>
          </a:p>
          <a:p>
            <a:pPr eaLnBrk="1" hangingPunct="1">
              <a:lnSpc>
                <a:spcPct val="90000"/>
              </a:lnSpc>
            </a:pPr>
            <a:r>
              <a:rPr lang="en-US" sz="2400" smtClean="0"/>
              <a:t>#2: List and discuss the advantages and disadvantages of having local trucking companies deliver the Super Gym from the retail stores to the customers.</a:t>
            </a:r>
          </a:p>
          <a:p>
            <a:pPr eaLnBrk="1" hangingPunct="1">
              <a:lnSpc>
                <a:spcPct val="90000"/>
              </a:lnSpc>
            </a:pPr>
            <a:r>
              <a:rPr lang="en-US" sz="2400" smtClean="0"/>
              <a:t>#3: List and discuss the advantages and disadvantages of stocking Super Gyms at the distribution centers and then having the truck that make deliveries from the distribution center to the retail stores and also make deliveries of Super Gyms to individual customers.</a:t>
            </a:r>
          </a:p>
        </p:txBody>
      </p:sp>
      <p:sp>
        <p:nvSpPr>
          <p:cNvPr id="13" name="Text Box 5"/>
          <p:cNvSpPr txBox="1">
            <a:spLocks noChangeArrowheads="1"/>
          </p:cNvSpPr>
          <p:nvPr/>
        </p:nvSpPr>
        <p:spPr bwMode="auto">
          <a:xfrm>
            <a:off x="304800" y="16764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Discussions:</a:t>
            </a:r>
          </a:p>
        </p:txBody>
      </p:sp>
      <p:sp>
        <p:nvSpPr>
          <p:cNvPr id="7" name="Rectangle 2"/>
          <p:cNvSpPr txBox="1">
            <a:spLocks noChangeArrowheads="1"/>
          </p:cNvSpPr>
          <p:nvPr/>
        </p:nvSpPr>
        <p:spPr bwMode="auto">
          <a:xfrm>
            <a:off x="1447800" y="228600"/>
            <a:ext cx="7162800" cy="1066800"/>
          </a:xfrm>
          <a:prstGeom prst="rect">
            <a:avLst/>
          </a:prstGeom>
          <a:noFill/>
          <a:ln w="9525">
            <a:noFill/>
            <a:miter lim="800000"/>
            <a:headEnd/>
            <a:tailEnd/>
          </a:ln>
        </p:spPr>
        <p:txBody>
          <a:bodyPr anchor="ctr"/>
          <a:lstStyle/>
          <a:p>
            <a:pPr algn="ctr">
              <a:defRPr/>
            </a:pPr>
            <a:r>
              <a:rPr lang="en-US" sz="4000" kern="0" dirty="0">
                <a:solidFill>
                  <a:schemeClr val="bg1"/>
                </a:solidFill>
                <a:latin typeface="+mj-lt"/>
                <a:ea typeface="+mj-ea"/>
                <a:cs typeface="+mj-cs"/>
              </a:rPr>
              <a:t>Case 1-2 </a:t>
            </a:r>
            <a:r>
              <a:rPr lang="en-US" sz="4000" kern="0" dirty="0" err="1">
                <a:solidFill>
                  <a:schemeClr val="bg1"/>
                </a:solidFill>
                <a:latin typeface="+mj-lt"/>
                <a:ea typeface="+mj-ea"/>
                <a:cs typeface="+mj-cs"/>
              </a:rPr>
              <a:t>Kiddiland</a:t>
            </a:r>
            <a:r>
              <a:rPr lang="en-US" sz="4000" kern="0" dirty="0">
                <a:solidFill>
                  <a:schemeClr val="bg1"/>
                </a:solidFill>
                <a:latin typeface="+mj-lt"/>
                <a:ea typeface="+mj-ea"/>
                <a:cs typeface="+mj-cs"/>
              </a:rPr>
              <a:t> &amp; the Super Gym</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BFC25C0F-6B36-41B8-A576-FF0285A3B4F6}" type="slidenum">
              <a:rPr lang="en-US" smtClean="0"/>
              <a:pPr>
                <a:defRPr/>
              </a:pPr>
              <a:t>49</a:t>
            </a:fld>
            <a:endParaRPr lang="en-US" smtClean="0"/>
          </a:p>
        </p:txBody>
      </p:sp>
      <p:sp>
        <p:nvSpPr>
          <p:cNvPr id="51203" name="Rectangle 3"/>
          <p:cNvSpPr>
            <a:spLocks noGrp="1" noChangeArrowheads="1"/>
          </p:cNvSpPr>
          <p:nvPr>
            <p:ph sz="half" idx="1"/>
          </p:nvPr>
        </p:nvSpPr>
        <p:spPr>
          <a:xfrm>
            <a:off x="609600" y="2057400"/>
            <a:ext cx="8153400" cy="4038600"/>
          </a:xfrm>
        </p:spPr>
        <p:txBody>
          <a:bodyPr/>
          <a:lstStyle/>
          <a:p>
            <a:pPr eaLnBrk="1" hangingPunct="1">
              <a:lnSpc>
                <a:spcPct val="90000"/>
              </a:lnSpc>
            </a:pPr>
            <a:r>
              <a:rPr lang="en-US" sz="2400" smtClean="0"/>
              <a:t>#4: List and discuss the advantages and disadvantages of charging the customer for home delivery if they are unable to carry the Super Gym home.</a:t>
            </a:r>
          </a:p>
          <a:p>
            <a:pPr eaLnBrk="1" hangingPunct="1">
              <a:lnSpc>
                <a:spcPct val="90000"/>
              </a:lnSpc>
            </a:pPr>
            <a:r>
              <a:rPr lang="en-US" sz="2400" smtClean="0"/>
              <a:t>#5: Which alternative would you prefer? Why?</a:t>
            </a:r>
          </a:p>
          <a:p>
            <a:pPr eaLnBrk="1" hangingPunct="1">
              <a:lnSpc>
                <a:spcPct val="90000"/>
              </a:lnSpc>
            </a:pPr>
            <a:r>
              <a:rPr lang="en-US" sz="2400" smtClean="0"/>
              <a:t>#6: Draft a brief statement (catalog copy) to be inserted in the firm’s spring/summer brochure that clearly explains to the potential customers the policy that is recommended in question 5.</a:t>
            </a:r>
          </a:p>
          <a:p>
            <a:pPr eaLnBrk="1" hangingPunct="1">
              <a:lnSpc>
                <a:spcPct val="90000"/>
              </a:lnSpc>
            </a:pPr>
            <a:r>
              <a:rPr lang="en-US" sz="2400" smtClean="0"/>
              <a:t>#7: In the first meeting Toth asked about SUVs but there was no further mention of them. How would you follow up on his query?</a:t>
            </a:r>
          </a:p>
        </p:txBody>
      </p:sp>
      <p:sp>
        <p:nvSpPr>
          <p:cNvPr id="13" name="Text Box 5"/>
          <p:cNvSpPr txBox="1">
            <a:spLocks noChangeArrowheads="1"/>
          </p:cNvSpPr>
          <p:nvPr/>
        </p:nvSpPr>
        <p:spPr bwMode="auto">
          <a:xfrm>
            <a:off x="304800" y="1676400"/>
            <a:ext cx="8610600" cy="461963"/>
          </a:xfrm>
          <a:prstGeom prst="rect">
            <a:avLst/>
          </a:prstGeom>
          <a:noFill/>
          <a:ln w="9525" algn="ctr">
            <a:noFill/>
            <a:miter lim="800000"/>
            <a:headEnd/>
            <a:tailEnd/>
          </a:ln>
        </p:spPr>
        <p:txBody>
          <a:bodyPr>
            <a:spAutoFit/>
          </a:bodyPr>
          <a:lstStyle/>
          <a:p>
            <a:pPr>
              <a:spcBef>
                <a:spcPts val="0"/>
              </a:spcBef>
              <a:defRPr/>
            </a:pPr>
            <a:r>
              <a:rPr lang="en-US" b="1" dirty="0">
                <a:solidFill>
                  <a:schemeClr val="accent6"/>
                </a:solidFill>
                <a:latin typeface="Arial" charset="0"/>
                <a:cs typeface="Arial" charset="0"/>
              </a:rPr>
              <a:t>Discussions:</a:t>
            </a:r>
          </a:p>
        </p:txBody>
      </p:sp>
      <p:sp>
        <p:nvSpPr>
          <p:cNvPr id="7" name="Rectangle 2"/>
          <p:cNvSpPr txBox="1">
            <a:spLocks noChangeArrowheads="1"/>
          </p:cNvSpPr>
          <p:nvPr/>
        </p:nvSpPr>
        <p:spPr bwMode="auto">
          <a:xfrm>
            <a:off x="1447800" y="228600"/>
            <a:ext cx="7162800" cy="1066800"/>
          </a:xfrm>
          <a:prstGeom prst="rect">
            <a:avLst/>
          </a:prstGeom>
          <a:noFill/>
          <a:ln w="9525">
            <a:noFill/>
            <a:miter lim="800000"/>
            <a:headEnd/>
            <a:tailEnd/>
          </a:ln>
        </p:spPr>
        <p:txBody>
          <a:bodyPr anchor="ctr"/>
          <a:lstStyle/>
          <a:p>
            <a:pPr algn="ctr">
              <a:defRPr/>
            </a:pPr>
            <a:r>
              <a:rPr lang="en-US" sz="4000" kern="0" dirty="0">
                <a:solidFill>
                  <a:schemeClr val="bg1"/>
                </a:solidFill>
                <a:latin typeface="+mj-lt"/>
                <a:ea typeface="+mj-ea"/>
                <a:cs typeface="+mj-cs"/>
              </a:rPr>
              <a:t>Case 1-2 </a:t>
            </a:r>
            <a:r>
              <a:rPr lang="en-US" sz="4000" kern="0" dirty="0" err="1">
                <a:solidFill>
                  <a:schemeClr val="bg1"/>
                </a:solidFill>
                <a:latin typeface="+mj-lt"/>
                <a:ea typeface="+mj-ea"/>
                <a:cs typeface="+mj-cs"/>
              </a:rPr>
              <a:t>Kiddiland</a:t>
            </a:r>
            <a:r>
              <a:rPr lang="en-US" sz="4000" kern="0" dirty="0">
                <a:solidFill>
                  <a:schemeClr val="bg1"/>
                </a:solidFill>
                <a:latin typeface="+mj-lt"/>
                <a:ea typeface="+mj-ea"/>
                <a:cs typeface="+mj-cs"/>
              </a:rPr>
              <a:t> &amp; the Super Gym</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4000" smtClean="0"/>
              <a:t>Economic Impacts of Logistics</a:t>
            </a:r>
          </a:p>
        </p:txBody>
      </p:sp>
      <p:sp>
        <p:nvSpPr>
          <p:cNvPr id="6147" name="Rectangle 3"/>
          <p:cNvSpPr>
            <a:spLocks noGrp="1" noChangeArrowheads="1"/>
          </p:cNvSpPr>
          <p:nvPr>
            <p:ph idx="1"/>
          </p:nvPr>
        </p:nvSpPr>
        <p:spPr/>
        <p:txBody>
          <a:bodyPr/>
          <a:lstStyle/>
          <a:p>
            <a:pPr eaLnBrk="1" hangingPunct="1"/>
            <a:r>
              <a:rPr lang="en-US" smtClean="0"/>
              <a:t>Macroeconomic Impacts</a:t>
            </a:r>
          </a:p>
        </p:txBody>
      </p:sp>
      <p:sp>
        <p:nvSpPr>
          <p:cNvPr id="7172" name="Footer Placeholder 4"/>
          <p:cNvSpPr>
            <a:spLocks noGrp="1"/>
          </p:cNvSpPr>
          <p:nvPr>
            <p:ph type="ftr" sz="quarter" idx="10"/>
          </p:nvPr>
        </p:nvSpPr>
        <p:spPr/>
        <p:txBody>
          <a:bodyPr/>
          <a:lstStyle/>
          <a:p>
            <a:pPr>
              <a:defRPr/>
            </a:pPr>
            <a:r>
              <a:rPr lang="en-US" smtClean="0"/>
              <a:t>© 2008 Prentice Hall</a:t>
            </a:r>
          </a:p>
        </p:txBody>
      </p:sp>
      <p:sp>
        <p:nvSpPr>
          <p:cNvPr id="7173" name="Slide Number Placeholder 5"/>
          <p:cNvSpPr>
            <a:spLocks noGrp="1"/>
          </p:cNvSpPr>
          <p:nvPr>
            <p:ph type="sldNum" sz="quarter" idx="11"/>
          </p:nvPr>
        </p:nvSpPr>
        <p:spPr/>
        <p:txBody>
          <a:bodyPr/>
          <a:lstStyle/>
          <a:p>
            <a:pPr>
              <a:defRPr/>
            </a:pPr>
            <a:r>
              <a:rPr lang="en-US" smtClean="0"/>
              <a:t>1-</a:t>
            </a:r>
            <a:fld id="{9837EA7C-5C0D-44EC-A1BF-A76573D4539F}" type="slidenum">
              <a:rPr lang="en-US" smtClean="0"/>
              <a:pPr>
                <a:defRPr/>
              </a:pPr>
              <a:t>5</a:t>
            </a:fld>
            <a:endParaRPr lang="en-US"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219200" y="228600"/>
            <a:ext cx="7467600" cy="1189038"/>
          </a:xfrm>
        </p:spPr>
        <p:txBody>
          <a:bodyPr/>
          <a:lstStyle/>
          <a:p>
            <a:pPr eaLnBrk="1" hangingPunct="1"/>
            <a:r>
              <a:rPr lang="en-US" sz="3000" smtClean="0"/>
              <a:t>Table 1-1:  The Cost of the Business Logistics System in Relation to GDP (US)</a:t>
            </a:r>
            <a:br>
              <a:rPr lang="en-US" sz="3000" smtClean="0"/>
            </a:br>
            <a:r>
              <a:rPr lang="en-US" sz="2400" smtClean="0"/>
              <a:t>(in $ Billion)</a:t>
            </a:r>
            <a:endParaRPr lang="en-US" sz="3000" smtClean="0"/>
          </a:p>
        </p:txBody>
      </p:sp>
      <p:graphicFrame>
        <p:nvGraphicFramePr>
          <p:cNvPr id="738307" name="Group 3"/>
          <p:cNvGraphicFramePr>
            <a:graphicFrameLocks noGrp="1"/>
          </p:cNvGraphicFramePr>
          <p:nvPr>
            <p:ph idx="1"/>
          </p:nvPr>
        </p:nvGraphicFramePr>
        <p:xfrm>
          <a:off x="304800" y="1600200"/>
          <a:ext cx="8305799" cy="4572000"/>
        </p:xfrm>
        <a:graphic>
          <a:graphicData uri="http://schemas.openxmlformats.org/drawingml/2006/table">
            <a:tbl>
              <a:tblPr/>
              <a:tblGrid>
                <a:gridCol w="762000"/>
                <a:gridCol w="1447800"/>
                <a:gridCol w="1447800"/>
                <a:gridCol w="1371600"/>
                <a:gridCol w="1600200"/>
                <a:gridCol w="1676399"/>
              </a:tblGrid>
              <a:tr h="825316">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1" u="none" strike="noStrike" cap="none" normalizeH="0" baseline="0" dirty="0" smtClean="0">
                          <a:ln>
                            <a:noFill/>
                          </a:ln>
                          <a:solidFill>
                            <a:schemeClr val="accent6"/>
                          </a:solidFill>
                          <a:effectLst/>
                          <a:latin typeface="+mn-lt"/>
                        </a:rPr>
                        <a:t>Year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1" u="none" strike="noStrike" cap="none" normalizeH="0" baseline="0" dirty="0" smtClean="0">
                          <a:ln>
                            <a:noFill/>
                          </a:ln>
                          <a:solidFill>
                            <a:schemeClr val="accent6"/>
                          </a:solidFill>
                          <a:effectLst/>
                          <a:latin typeface="+mn-lt"/>
                        </a:rPr>
                        <a:t>Inventory Carrying Costs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1" u="none" strike="noStrike" cap="none" normalizeH="0" baseline="0" dirty="0" smtClean="0">
                          <a:ln>
                            <a:noFill/>
                          </a:ln>
                          <a:solidFill>
                            <a:schemeClr val="accent6"/>
                          </a:solidFill>
                          <a:effectLst/>
                          <a:latin typeface="+mn-lt"/>
                        </a:rPr>
                        <a:t>Transp. Costs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1" u="none" strike="noStrike" cap="none" normalizeH="0" baseline="0" dirty="0" smtClean="0">
                          <a:ln>
                            <a:noFill/>
                          </a:ln>
                          <a:solidFill>
                            <a:schemeClr val="accent6"/>
                          </a:solidFill>
                          <a:effectLst/>
                          <a:latin typeface="+mn-lt"/>
                        </a:rPr>
                        <a:t>Adm. Costs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1" u="none" strike="noStrike" cap="none" normalizeH="0" baseline="0" smtClean="0">
                          <a:ln>
                            <a:noFill/>
                          </a:ln>
                          <a:solidFill>
                            <a:schemeClr val="accent6"/>
                          </a:solidFill>
                          <a:effectLst/>
                          <a:latin typeface="+mn-lt"/>
                        </a:rPr>
                        <a:t>Total U.S. Logistics Cost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1" u="none" strike="noStrike" cap="none" normalizeH="0" baseline="0" dirty="0" smtClean="0">
                          <a:ln>
                            <a:noFill/>
                          </a:ln>
                          <a:solidFill>
                            <a:schemeClr val="accent6"/>
                          </a:solidFill>
                          <a:effectLst/>
                          <a:latin typeface="+mn-lt"/>
                        </a:rPr>
                        <a:t>Logistics As a % of GDP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2196">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0" u="none" strike="noStrike" cap="none" normalizeH="0" baseline="0" dirty="0" smtClean="0">
                          <a:ln>
                            <a:noFill/>
                          </a:ln>
                          <a:solidFill>
                            <a:schemeClr val="accent6"/>
                          </a:solidFill>
                          <a:effectLst/>
                          <a:latin typeface="+mn-lt"/>
                        </a:rPr>
                        <a:t>1960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78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836">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0" u="none" strike="noStrike" cap="none" normalizeH="0" baseline="0" dirty="0" smtClean="0">
                          <a:ln>
                            <a:noFill/>
                          </a:ln>
                          <a:solidFill>
                            <a:schemeClr val="accent6"/>
                          </a:solidFill>
                          <a:effectLst/>
                          <a:latin typeface="+mn-lt"/>
                        </a:rPr>
                        <a:t>1965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38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836">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0" u="none" strike="noStrike" cap="none" normalizeH="0" baseline="0" dirty="0" smtClean="0">
                          <a:ln>
                            <a:noFill/>
                          </a:ln>
                          <a:solidFill>
                            <a:schemeClr val="accent6"/>
                          </a:solidFill>
                          <a:effectLst/>
                          <a:latin typeface="+mn-lt"/>
                        </a:rPr>
                        <a:t>1970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91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836">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0" u="none" strike="noStrike" cap="none" normalizeH="0" baseline="0" dirty="0" smtClean="0">
                          <a:ln>
                            <a:noFill/>
                          </a:ln>
                          <a:solidFill>
                            <a:schemeClr val="accent6"/>
                          </a:solidFill>
                          <a:effectLst/>
                          <a:latin typeface="+mn-lt"/>
                        </a:rPr>
                        <a:t>1975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97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222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836">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0" u="none" strike="noStrike" cap="none" normalizeH="0" baseline="0" dirty="0" smtClean="0">
                          <a:ln>
                            <a:noFill/>
                          </a:ln>
                          <a:solidFill>
                            <a:schemeClr val="accent6"/>
                          </a:solidFill>
                          <a:effectLst/>
                          <a:latin typeface="+mn-lt"/>
                        </a:rPr>
                        <a:t>1980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220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214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451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16.1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836">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0" u="none" strike="noStrike" cap="none" normalizeH="0" baseline="0" smtClean="0">
                          <a:ln>
                            <a:noFill/>
                          </a:ln>
                          <a:solidFill>
                            <a:schemeClr val="accent6"/>
                          </a:solidFill>
                          <a:effectLst/>
                          <a:latin typeface="+mn-lt"/>
                        </a:rPr>
                        <a:t>1985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227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274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521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12.4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836">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0" u="none" strike="noStrike" cap="none" normalizeH="0" baseline="0" smtClean="0">
                          <a:ln>
                            <a:noFill/>
                          </a:ln>
                          <a:solidFill>
                            <a:schemeClr val="accent6"/>
                          </a:solidFill>
                          <a:effectLst/>
                          <a:latin typeface="+mn-lt"/>
                        </a:rPr>
                        <a:t>1990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283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351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659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836">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0" u="none" strike="noStrike" cap="none" normalizeH="0" baseline="0" smtClean="0">
                          <a:ln>
                            <a:noFill/>
                          </a:ln>
                          <a:solidFill>
                            <a:schemeClr val="accent6"/>
                          </a:solidFill>
                          <a:effectLst/>
                          <a:latin typeface="+mn-lt"/>
                        </a:rPr>
                        <a:t>1995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302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441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773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smtClean="0">
                          <a:ln>
                            <a:noFill/>
                          </a:ln>
                          <a:solidFill>
                            <a:schemeClr val="accent6"/>
                          </a:solidFill>
                          <a:effectLst/>
                          <a:latin typeface="+mn-lt"/>
                        </a:rPr>
                        <a:t>10.4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836">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0" u="none" strike="noStrike" cap="none" normalizeH="0" baseline="0" dirty="0" smtClean="0">
                          <a:ln>
                            <a:noFill/>
                          </a:ln>
                          <a:solidFill>
                            <a:schemeClr val="accent6"/>
                          </a:solidFill>
                          <a:effectLst/>
                          <a:latin typeface="+mn-lt"/>
                        </a:rPr>
                        <a:t>2000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377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590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1,006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836">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1" i="0" u="none" strike="noStrike" cap="none" normalizeH="0" baseline="0" dirty="0" smtClean="0">
                          <a:ln>
                            <a:noFill/>
                          </a:ln>
                          <a:solidFill>
                            <a:schemeClr val="accent6"/>
                          </a:solidFill>
                          <a:effectLst/>
                          <a:latin typeface="+mn-lt"/>
                        </a:rPr>
                        <a:t>2005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393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744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46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1,183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1800" b="0" i="0" u="none" strike="noStrike" cap="none" normalizeH="0" baseline="0" dirty="0" smtClean="0">
                          <a:ln>
                            <a:noFill/>
                          </a:ln>
                          <a:solidFill>
                            <a:schemeClr val="accent6"/>
                          </a:solidFill>
                          <a:effectLst/>
                          <a:latin typeface="+mn-lt"/>
                        </a:rPr>
                        <a:t>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75" name="Slide Number Placeholder 5"/>
          <p:cNvSpPr>
            <a:spLocks noGrp="1"/>
          </p:cNvSpPr>
          <p:nvPr>
            <p:ph type="sldNum" sz="quarter" idx="11"/>
          </p:nvPr>
        </p:nvSpPr>
        <p:spPr/>
        <p:txBody>
          <a:bodyPr/>
          <a:lstStyle/>
          <a:p>
            <a:pPr>
              <a:defRPr/>
            </a:pPr>
            <a:r>
              <a:rPr lang="en-US" smtClean="0"/>
              <a:t>1-</a:t>
            </a:r>
            <a:fld id="{49788ECD-26AF-4F95-81FF-33CC2175D161}" type="slidenum">
              <a:rPr lang="en-US" smtClean="0"/>
              <a:pPr>
                <a:defRPr/>
              </a:pPr>
              <a:t>6</a:t>
            </a:fld>
            <a:endParaRPr lang="en-US" smtClean="0"/>
          </a:p>
        </p:txBody>
      </p:sp>
      <p:sp>
        <p:nvSpPr>
          <p:cNvPr id="7258" name="Text Box 82"/>
          <p:cNvSpPr txBox="1">
            <a:spLocks noChangeArrowheads="1"/>
          </p:cNvSpPr>
          <p:nvPr/>
        </p:nvSpPr>
        <p:spPr bwMode="auto">
          <a:xfrm>
            <a:off x="228600" y="6400800"/>
            <a:ext cx="64008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sz="1000" i="1">
                <a:solidFill>
                  <a:schemeClr val="bg1"/>
                </a:solidFill>
                <a:latin typeface="Arial" pitchFamily="34" charset="0"/>
              </a:rPr>
              <a:t>Source:  </a:t>
            </a:r>
            <a:r>
              <a:rPr lang="en-US" sz="1000">
                <a:solidFill>
                  <a:schemeClr val="bg1"/>
                </a:solidFill>
                <a:latin typeface="Arial" pitchFamily="34" charset="0"/>
              </a:rPr>
              <a:t>R. Wilson and R. Delaney, Twelfth Annual </a:t>
            </a:r>
            <a:r>
              <a:rPr lang="en-US" sz="1000" i="1">
                <a:solidFill>
                  <a:schemeClr val="bg1"/>
                </a:solidFill>
                <a:latin typeface="Arial" pitchFamily="34" charset="0"/>
              </a:rPr>
              <a:t>State of Logistics Report, </a:t>
            </a:r>
            <a:r>
              <a:rPr lang="en-US" sz="1000">
                <a:solidFill>
                  <a:schemeClr val="bg1"/>
                </a:solidFill>
                <a:latin typeface="Arial" pitchFamily="34" charset="0"/>
              </a:rPr>
              <a:t>2001</a:t>
            </a:r>
            <a:endParaRPr lang="en-US" sz="1000" i="1">
              <a:solidFill>
                <a:schemeClr val="bg1"/>
              </a:solidFill>
              <a:latin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19200" y="228600"/>
            <a:ext cx="7467600" cy="1189038"/>
          </a:xfrm>
        </p:spPr>
        <p:txBody>
          <a:bodyPr/>
          <a:lstStyle/>
          <a:p>
            <a:pPr eaLnBrk="1" hangingPunct="1"/>
            <a:r>
              <a:rPr lang="en-US" sz="3000" smtClean="0"/>
              <a:t>The Cost of the Business Logistics System in Relation to </a:t>
            </a:r>
            <a:br>
              <a:rPr lang="en-US" sz="3000" smtClean="0"/>
            </a:br>
            <a:r>
              <a:rPr lang="en-US" sz="3000" smtClean="0"/>
              <a:t>a Country’s GDP (2009)</a:t>
            </a:r>
          </a:p>
        </p:txBody>
      </p:sp>
      <p:graphicFrame>
        <p:nvGraphicFramePr>
          <p:cNvPr id="738307" name="Group 3"/>
          <p:cNvGraphicFramePr>
            <a:graphicFrameLocks noGrp="1"/>
          </p:cNvGraphicFramePr>
          <p:nvPr>
            <p:ph idx="1"/>
          </p:nvPr>
        </p:nvGraphicFramePr>
        <p:xfrm>
          <a:off x="457200" y="1752600"/>
          <a:ext cx="8305800" cy="4114800"/>
        </p:xfrm>
        <a:graphic>
          <a:graphicData uri="http://schemas.openxmlformats.org/drawingml/2006/table">
            <a:tbl>
              <a:tblPr/>
              <a:tblGrid>
                <a:gridCol w="4358490"/>
                <a:gridCol w="3947310"/>
              </a:tblGrid>
              <a:tr h="423333">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1" i="1" u="none" strike="noStrike" cap="none" normalizeH="0" baseline="0" dirty="0" smtClean="0">
                          <a:ln>
                            <a:noFill/>
                          </a:ln>
                          <a:solidFill>
                            <a:schemeClr val="accent6"/>
                          </a:solidFill>
                          <a:effectLst/>
                          <a:latin typeface="+mn-lt"/>
                        </a:rPr>
                        <a:t>Country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1" i="1" u="none" strike="noStrike" cap="none" normalizeH="0" baseline="0" dirty="0" smtClean="0">
                          <a:ln>
                            <a:noFill/>
                          </a:ln>
                          <a:solidFill>
                            <a:schemeClr val="accent6"/>
                          </a:solidFill>
                          <a:effectLst/>
                          <a:latin typeface="+mn-lt"/>
                        </a:rPr>
                        <a:t>Logistics As a % of GDP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333">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9.4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333">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Brazil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12.6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333">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India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13.0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333">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S. Africa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15.9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333">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Thailand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19.0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333">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Finland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19.8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333">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People’s Republic of China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21.6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3333">
                <a:tc>
                  <a:txBody>
                    <a:bodyPr/>
                    <a:lstStyle/>
                    <a:p>
                      <a:pPr marL="0" marR="0" lvl="0" indent="0" algn="l"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Vietnam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pPr>
                      <a:r>
                        <a:rPr kumimoji="0" lang="en-US" sz="2400" b="0" i="0" u="none" strike="noStrike" cap="none" normalizeH="0" baseline="0" dirty="0" smtClean="0">
                          <a:ln>
                            <a:noFill/>
                          </a:ln>
                          <a:solidFill>
                            <a:schemeClr val="accent6"/>
                          </a:solidFill>
                          <a:effectLst/>
                          <a:latin typeface="+mn-lt"/>
                        </a:rPr>
                        <a:t>22.5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8275" name="Slide Number Placeholder 5"/>
          <p:cNvSpPr>
            <a:spLocks noGrp="1"/>
          </p:cNvSpPr>
          <p:nvPr>
            <p:ph type="sldNum" sz="quarter" idx="11"/>
          </p:nvPr>
        </p:nvSpPr>
        <p:spPr/>
        <p:txBody>
          <a:bodyPr/>
          <a:lstStyle/>
          <a:p>
            <a:pPr>
              <a:defRPr/>
            </a:pPr>
            <a:r>
              <a:rPr lang="en-US" smtClean="0"/>
              <a:t>1-</a:t>
            </a:r>
            <a:fld id="{D0094A33-D10A-493A-8FF4-A2EFD91065BC}" type="slidenum">
              <a:rPr lang="en-US" smtClean="0"/>
              <a:pPr>
                <a:defRPr/>
              </a:pPr>
              <a:t>7</a:t>
            </a:fld>
            <a:endParaRPr lang="en-US" smtClean="0"/>
          </a:p>
        </p:txBody>
      </p:sp>
      <p:sp>
        <p:nvSpPr>
          <p:cNvPr id="8228" name="Text Box 82"/>
          <p:cNvSpPr txBox="1">
            <a:spLocks noChangeArrowheads="1"/>
          </p:cNvSpPr>
          <p:nvPr/>
        </p:nvSpPr>
        <p:spPr bwMode="auto">
          <a:xfrm>
            <a:off x="228600" y="6400800"/>
            <a:ext cx="64008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Arial" pitchFamily="34" charset="0"/>
              </a:defRPr>
            </a:lvl1pPr>
            <a:lvl2pPr marL="742950" indent="-285750" eaLnBrk="0" hangingPunct="0">
              <a:defRPr sz="2400">
                <a:solidFill>
                  <a:schemeClr val="tx1"/>
                </a:solidFill>
                <a:latin typeface="Times New Roman" pitchFamily="18" charset="0"/>
                <a:cs typeface="Arial" pitchFamily="34" charset="0"/>
              </a:defRPr>
            </a:lvl2pPr>
            <a:lvl3pPr marL="1143000" indent="-228600" eaLnBrk="0" hangingPunct="0">
              <a:defRPr sz="2400">
                <a:solidFill>
                  <a:schemeClr val="tx1"/>
                </a:solidFill>
                <a:latin typeface="Times New Roman" pitchFamily="18" charset="0"/>
                <a:cs typeface="Arial" pitchFamily="34" charset="0"/>
              </a:defRPr>
            </a:lvl3pPr>
            <a:lvl4pPr marL="1600200" indent="-228600" eaLnBrk="0" hangingPunct="0">
              <a:defRPr sz="2400">
                <a:solidFill>
                  <a:schemeClr val="tx1"/>
                </a:solidFill>
                <a:latin typeface="Times New Roman" pitchFamily="18" charset="0"/>
                <a:cs typeface="Arial" pitchFamily="34" charset="0"/>
              </a:defRPr>
            </a:lvl4pPr>
            <a:lvl5pPr marL="2057400" indent="-228600" eaLnBrk="0" hangingPunct="0">
              <a:defRPr sz="24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pitchFamily="34" charset="0"/>
              </a:defRPr>
            </a:lvl9pPr>
          </a:lstStyle>
          <a:p>
            <a:pPr eaLnBrk="1" hangingPunct="1">
              <a:spcBef>
                <a:spcPct val="50000"/>
              </a:spcBef>
            </a:pPr>
            <a:r>
              <a:rPr lang="en-US" sz="1000" i="1">
                <a:solidFill>
                  <a:schemeClr val="bg1"/>
                </a:solidFill>
                <a:latin typeface="Arial" pitchFamily="34" charset="0"/>
              </a:rPr>
              <a:t>Source:  </a:t>
            </a:r>
            <a:r>
              <a:rPr lang="en-US" sz="1000">
                <a:solidFill>
                  <a:schemeClr val="bg1"/>
                </a:solidFill>
                <a:latin typeface="Arial" pitchFamily="34" charset="0"/>
              </a:rPr>
              <a:t>The Cost of the Business Logistics System in Relation to a Country’s Gross Domestic Product (GDP)</a:t>
            </a:r>
            <a:endParaRPr lang="en-US" sz="1000" i="1">
              <a:solidFill>
                <a:schemeClr val="bg1"/>
              </a:solidFill>
              <a:latin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4000" smtClean="0"/>
              <a:t>Importance of Logistics</a:t>
            </a:r>
          </a:p>
        </p:txBody>
      </p:sp>
      <p:sp>
        <p:nvSpPr>
          <p:cNvPr id="9219" name="Rectangle 3"/>
          <p:cNvSpPr>
            <a:spLocks noGrp="1" noChangeArrowheads="1"/>
          </p:cNvSpPr>
          <p:nvPr>
            <p:ph idx="1"/>
          </p:nvPr>
        </p:nvSpPr>
        <p:spPr>
          <a:xfrm>
            <a:off x="228600" y="1524000"/>
            <a:ext cx="8610600" cy="4525963"/>
          </a:xfrm>
        </p:spPr>
        <p:txBody>
          <a:bodyPr/>
          <a:lstStyle/>
          <a:p>
            <a:pPr eaLnBrk="1" hangingPunct="1">
              <a:spcBef>
                <a:spcPct val="0"/>
              </a:spcBef>
            </a:pPr>
            <a:r>
              <a:rPr lang="en-US" sz="2800" smtClean="0"/>
              <a:t>Size of Market – It Is Big</a:t>
            </a:r>
          </a:p>
          <a:p>
            <a:pPr eaLnBrk="1" hangingPunct="1">
              <a:spcBef>
                <a:spcPct val="0"/>
              </a:spcBef>
            </a:pPr>
            <a:r>
              <a:rPr lang="en-US" sz="2800" smtClean="0"/>
              <a:t>Strategic Advantage – It Can Drive Strategy</a:t>
            </a:r>
          </a:p>
          <a:p>
            <a:pPr lvl="1" eaLnBrk="1" hangingPunct="1">
              <a:spcBef>
                <a:spcPct val="0"/>
              </a:spcBef>
            </a:pPr>
            <a:r>
              <a:rPr lang="en-US" sz="2400" smtClean="0"/>
              <a:t>Manufacturing is becoming more efficient </a:t>
            </a:r>
          </a:p>
          <a:p>
            <a:pPr lvl="1" eaLnBrk="1" hangingPunct="1">
              <a:spcBef>
                <a:spcPct val="0"/>
              </a:spcBef>
            </a:pPr>
            <a:r>
              <a:rPr lang="en-US" sz="2400" smtClean="0"/>
              <a:t>SCM offers opportunity for differentiation (Dell) or cost reduction (Wal-Mart)</a:t>
            </a:r>
          </a:p>
          <a:p>
            <a:pPr lvl="1" eaLnBrk="1" hangingPunct="1">
              <a:spcBef>
                <a:spcPct val="0"/>
              </a:spcBef>
            </a:pPr>
            <a:r>
              <a:rPr lang="en-US" sz="2400" smtClean="0"/>
              <a:t>Increased use of logistics outsourcing –(3PLs, WH) </a:t>
            </a:r>
          </a:p>
          <a:p>
            <a:pPr eaLnBrk="1" hangingPunct="1">
              <a:spcBef>
                <a:spcPct val="0"/>
              </a:spcBef>
            </a:pPr>
            <a:r>
              <a:rPr lang="en-US" sz="2800" smtClean="0"/>
              <a:t>Globalization – It Covers The World</a:t>
            </a:r>
          </a:p>
          <a:p>
            <a:pPr lvl="1" eaLnBrk="1" hangingPunct="1">
              <a:spcBef>
                <a:spcPct val="0"/>
              </a:spcBef>
            </a:pPr>
            <a:r>
              <a:rPr lang="en-US" sz="2400" smtClean="0"/>
              <a:t>Requires greater coordination of production &amp; distribution</a:t>
            </a:r>
          </a:p>
          <a:p>
            <a:pPr lvl="1" eaLnBrk="1" hangingPunct="1">
              <a:spcBef>
                <a:spcPct val="0"/>
              </a:spcBef>
            </a:pPr>
            <a:r>
              <a:rPr lang="en-US" sz="2400" smtClean="0"/>
              <a:t>Increased risk of supply chain interruption</a:t>
            </a:r>
          </a:p>
          <a:p>
            <a:pPr lvl="1" eaLnBrk="1" hangingPunct="1">
              <a:spcBef>
                <a:spcPct val="0"/>
              </a:spcBef>
            </a:pPr>
            <a:r>
              <a:rPr lang="en-US" sz="2400" smtClean="0"/>
              <a:t>Increases need for robust and flexible supply chains</a:t>
            </a:r>
          </a:p>
        </p:txBody>
      </p:sp>
      <p:sp>
        <p:nvSpPr>
          <p:cNvPr id="7172" name="Footer Placeholder 4"/>
          <p:cNvSpPr>
            <a:spLocks noGrp="1"/>
          </p:cNvSpPr>
          <p:nvPr>
            <p:ph type="ftr" sz="quarter" idx="10"/>
          </p:nvPr>
        </p:nvSpPr>
        <p:spPr/>
        <p:txBody>
          <a:bodyPr/>
          <a:lstStyle/>
          <a:p>
            <a:pPr>
              <a:defRPr/>
            </a:pPr>
            <a:r>
              <a:rPr lang="en-US" smtClean="0"/>
              <a:t>© 2008 Prentice Hall</a:t>
            </a:r>
          </a:p>
        </p:txBody>
      </p:sp>
      <p:sp>
        <p:nvSpPr>
          <p:cNvPr id="7173" name="Slide Number Placeholder 5"/>
          <p:cNvSpPr>
            <a:spLocks noGrp="1"/>
          </p:cNvSpPr>
          <p:nvPr>
            <p:ph type="sldNum" sz="quarter" idx="11"/>
          </p:nvPr>
        </p:nvSpPr>
        <p:spPr/>
        <p:txBody>
          <a:bodyPr/>
          <a:lstStyle/>
          <a:p>
            <a:pPr>
              <a:defRPr/>
            </a:pPr>
            <a:r>
              <a:rPr lang="en-US" smtClean="0"/>
              <a:t>1-</a:t>
            </a:r>
            <a:fld id="{F10E5C29-9613-4910-87C1-9F8BD9F5575D}" type="slidenum">
              <a:rPr lang="en-US" smtClean="0"/>
              <a:pPr>
                <a:defRPr/>
              </a:pPr>
              <a:t>8</a:t>
            </a:fld>
            <a:endParaRPr lang="en-US"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447800" y="228600"/>
            <a:ext cx="7391400" cy="990600"/>
          </a:xfrm>
        </p:spPr>
        <p:txBody>
          <a:bodyPr/>
          <a:lstStyle/>
          <a:p>
            <a:pPr eaLnBrk="1" hangingPunct="1"/>
            <a:r>
              <a:rPr lang="en-US" sz="3300" smtClean="0"/>
              <a:t>Figure 1-2</a:t>
            </a:r>
            <a:r>
              <a:rPr lang="en-US" sz="3300" smtClean="0">
                <a:solidFill>
                  <a:schemeClr val="tx1"/>
                </a:solidFill>
              </a:rPr>
              <a:t>:</a:t>
            </a:r>
            <a:r>
              <a:rPr lang="en-US" sz="3300" smtClean="0">
                <a:solidFill>
                  <a:schemeClr val="accent2"/>
                </a:solidFill>
              </a:rPr>
              <a:t>  </a:t>
            </a:r>
            <a:br>
              <a:rPr lang="en-US" sz="3300" smtClean="0">
                <a:solidFill>
                  <a:schemeClr val="accent2"/>
                </a:solidFill>
              </a:rPr>
            </a:br>
            <a:r>
              <a:rPr lang="en-US" sz="3300" smtClean="0"/>
              <a:t>The Utilization of Logistics Service as a Major Selling Point</a:t>
            </a:r>
            <a:endParaRPr lang="en-US" sz="3300" smtClean="0">
              <a:solidFill>
                <a:schemeClr val="accent2"/>
              </a:solidFill>
            </a:endParaRPr>
          </a:p>
        </p:txBody>
      </p:sp>
      <p:pic>
        <p:nvPicPr>
          <p:cNvPr id="13315" name="Picture 3" descr="fig1-2"/>
          <p:cNvPicPr>
            <a:picLocks noGrp="1" noChangeAspect="1" noChangeArrowheads="1"/>
          </p:cNvPicPr>
          <p:nvPr>
            <p:ph idx="1"/>
          </p:nvPr>
        </p:nvPicPr>
        <p:blipFill>
          <a:blip r:embed="rId3" cstate="print">
            <a:duotone>
              <a:prstClr val="black"/>
              <a:schemeClr val="accent1">
                <a:tint val="45000"/>
                <a:satMod val="400000"/>
              </a:schemeClr>
            </a:duotone>
          </a:blip>
          <a:srcRect/>
          <a:stretch>
            <a:fillRect/>
          </a:stretch>
        </p:blipFill>
        <p:spPr>
          <a:xfrm>
            <a:off x="228600" y="1828800"/>
            <a:ext cx="2940050" cy="3810000"/>
          </a:xfrm>
        </p:spPr>
      </p:pic>
      <p:sp>
        <p:nvSpPr>
          <p:cNvPr id="13316" name="Footer Placeholder 4"/>
          <p:cNvSpPr>
            <a:spLocks noGrp="1"/>
          </p:cNvSpPr>
          <p:nvPr>
            <p:ph type="ftr" sz="quarter" idx="10"/>
          </p:nvPr>
        </p:nvSpPr>
        <p:spPr/>
        <p:txBody>
          <a:bodyPr/>
          <a:lstStyle/>
          <a:p>
            <a:pPr>
              <a:defRPr/>
            </a:pPr>
            <a:r>
              <a:rPr lang="en-US" smtClean="0"/>
              <a:t>© 2008 Prentice Hall</a:t>
            </a:r>
          </a:p>
        </p:txBody>
      </p:sp>
      <p:sp>
        <p:nvSpPr>
          <p:cNvPr id="13317" name="Slide Number Placeholder 5"/>
          <p:cNvSpPr>
            <a:spLocks noGrp="1"/>
          </p:cNvSpPr>
          <p:nvPr>
            <p:ph type="sldNum" sz="quarter" idx="11"/>
          </p:nvPr>
        </p:nvSpPr>
        <p:spPr/>
        <p:txBody>
          <a:bodyPr/>
          <a:lstStyle/>
          <a:p>
            <a:pPr>
              <a:defRPr/>
            </a:pPr>
            <a:r>
              <a:rPr lang="en-US" smtClean="0"/>
              <a:t>1-</a:t>
            </a:r>
            <a:fld id="{CE73E32E-34A2-4D4F-81B7-BDAAC2EE21AE}" type="slidenum">
              <a:rPr lang="en-US" smtClean="0"/>
              <a:pPr>
                <a:defRPr/>
              </a:pPr>
              <a:t>9</a:t>
            </a:fld>
            <a:endParaRPr lang="en-US" smtClean="0"/>
          </a:p>
        </p:txBody>
      </p:sp>
      <p:sp>
        <p:nvSpPr>
          <p:cNvPr id="6" name="TextBox 5"/>
          <p:cNvSpPr txBox="1"/>
          <p:nvPr/>
        </p:nvSpPr>
        <p:spPr>
          <a:xfrm>
            <a:off x="3200400" y="1828800"/>
            <a:ext cx="5715000" cy="954088"/>
          </a:xfrm>
          <a:prstGeom prst="rect">
            <a:avLst/>
          </a:prstGeom>
          <a:noFill/>
        </p:spPr>
        <p:txBody>
          <a:bodyPr>
            <a:spAutoFit/>
          </a:bodyPr>
          <a:lstStyle/>
          <a:p>
            <a:pPr algn="ctr" eaLnBrk="0" hangingPunct="0">
              <a:defRPr/>
            </a:pPr>
            <a:r>
              <a:rPr lang="en-US" sz="2800" dirty="0">
                <a:solidFill>
                  <a:srgbClr val="C00000"/>
                </a:solidFill>
                <a:latin typeface="+mj-lt"/>
                <a:cs typeface="Arial" charset="0"/>
              </a:rPr>
              <a:t>Salt Should Only be an Ingredient.</a:t>
            </a:r>
          </a:p>
          <a:p>
            <a:pPr algn="ctr" eaLnBrk="0" hangingPunct="0">
              <a:defRPr/>
            </a:pPr>
            <a:r>
              <a:rPr lang="en-US" sz="2800" dirty="0">
                <a:solidFill>
                  <a:srgbClr val="C00000"/>
                </a:solidFill>
                <a:latin typeface="+mj-lt"/>
                <a:cs typeface="Arial" charset="0"/>
              </a:rPr>
              <a:t>Not a Worry.</a:t>
            </a:r>
          </a:p>
        </p:txBody>
      </p:sp>
      <p:sp>
        <p:nvSpPr>
          <p:cNvPr id="7" name="TextBox 6"/>
          <p:cNvSpPr txBox="1"/>
          <p:nvPr/>
        </p:nvSpPr>
        <p:spPr>
          <a:xfrm>
            <a:off x="3505200" y="2819400"/>
            <a:ext cx="5334000" cy="3046413"/>
          </a:xfrm>
          <a:prstGeom prst="rect">
            <a:avLst/>
          </a:prstGeom>
          <a:noFill/>
        </p:spPr>
        <p:txBody>
          <a:bodyPr>
            <a:spAutoFit/>
          </a:bodyPr>
          <a:lstStyle/>
          <a:p>
            <a:pPr eaLnBrk="0" hangingPunct="0">
              <a:defRPr/>
            </a:pPr>
            <a:r>
              <a:rPr lang="en-US" dirty="0">
                <a:cs typeface="Arial" charset="0"/>
              </a:rPr>
              <a:t>	</a:t>
            </a:r>
            <a:r>
              <a:rPr lang="en-US" dirty="0">
                <a:solidFill>
                  <a:schemeClr val="accent6"/>
                </a:solidFill>
                <a:latin typeface="+mj-lt"/>
                <a:cs typeface="Arial" charset="0"/>
              </a:rPr>
              <a:t>Too much.  Too little.  Too late.  Those are common worries you can have about your  salt orders.</a:t>
            </a:r>
          </a:p>
          <a:p>
            <a:pPr eaLnBrk="0" hangingPunct="0">
              <a:defRPr/>
            </a:pPr>
            <a:r>
              <a:rPr lang="en-US" dirty="0">
                <a:solidFill>
                  <a:schemeClr val="accent6"/>
                </a:solidFill>
                <a:latin typeface="+mj-lt"/>
                <a:cs typeface="Arial" charset="0"/>
              </a:rPr>
              <a:t>	But with Cargill Salt, you can stop worrying.  A carefully coordinated transportation system insures the dependable delivery of salt.  Not headaches.</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OEng PPT Template">
  <a:themeElements>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Eng PPT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lnDef>
  </a:objectDefaults>
  <a:extraClrSchemeLst>
    <a:extraClrScheme>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Eng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Eng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Eng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Eng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Eng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Eng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Eng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Eng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Eng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Eng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Eng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2495</TotalTime>
  <Words>2528</Words>
  <Application>Microsoft Office PowerPoint</Application>
  <PresentationFormat>On-screen Show (4:3)</PresentationFormat>
  <Paragraphs>511</Paragraphs>
  <Slides>49</Slides>
  <Notes>49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Times New Roman</vt:lpstr>
      <vt:lpstr>Arial</vt:lpstr>
      <vt:lpstr>Monotype Sorts</vt:lpstr>
      <vt:lpstr>COEng PPT Template</vt:lpstr>
      <vt:lpstr>CHAPTER 1  An Overview of Logistics</vt:lpstr>
      <vt:lpstr>Learning Objectives</vt:lpstr>
      <vt:lpstr>Logistics and the Supply Chain</vt:lpstr>
      <vt:lpstr>Logistics and the Supply Chain</vt:lpstr>
      <vt:lpstr>Economic Impacts of Logistics</vt:lpstr>
      <vt:lpstr>Table 1-1:  The Cost of the Business Logistics System in Relation to GDP (US) (in $ Billion)</vt:lpstr>
      <vt:lpstr>The Cost of the Business Logistics System in Relation to  a Country’s GDP (2009)</vt:lpstr>
      <vt:lpstr>Importance of Logistics</vt:lpstr>
      <vt:lpstr>Figure 1-2:   The Utilization of Logistics Service as a Major Selling Point</vt:lpstr>
      <vt:lpstr>Importance of Logistics</vt:lpstr>
      <vt:lpstr>Importance of Logistics</vt:lpstr>
      <vt:lpstr>Other Economic Impacts of Logistics</vt:lpstr>
      <vt:lpstr>Logistics:  What It Is?</vt:lpstr>
      <vt:lpstr>Logistics:  What It Is?</vt:lpstr>
      <vt:lpstr>Logistics:  Key Observations</vt:lpstr>
      <vt:lpstr>Traditional Logistics Functions</vt:lpstr>
      <vt:lpstr>Traditional Logistics Management</vt:lpstr>
      <vt:lpstr>Integrated Logistics Management</vt:lpstr>
      <vt:lpstr>Key Concepts </vt:lpstr>
      <vt:lpstr>The Systems and Total Cost Approaches to Logistics</vt:lpstr>
      <vt:lpstr>The Systems and Total Cost Approaches to Logistics</vt:lpstr>
      <vt:lpstr>Forward Logistics</vt:lpstr>
      <vt:lpstr>Reverse Logistics</vt:lpstr>
      <vt:lpstr>Figure 1-1:  Control Over the Flow of Inbound and Outbound Movements</vt:lpstr>
      <vt:lpstr>The Increased Importance of  Logistics</vt:lpstr>
      <vt:lpstr>Logistical Relationships within the Firm</vt:lpstr>
      <vt:lpstr>Logistical Relationships  within the Firm</vt:lpstr>
      <vt:lpstr>Figure 1-3:  Phantom Freight and Freight Absorption</vt:lpstr>
      <vt:lpstr>Figure 1-3:  Phantom Freight and Freight Absorption</vt:lpstr>
      <vt:lpstr>Logistical Relationships within the Firm</vt:lpstr>
      <vt:lpstr>Logistical Relationships  within the Firm</vt:lpstr>
      <vt:lpstr>Marketing Channels</vt:lpstr>
      <vt:lpstr>Marketing Channels</vt:lpstr>
      <vt:lpstr>Channel Intermediaries/ Facilitators</vt:lpstr>
      <vt:lpstr>Activities in the Logistical Channel</vt:lpstr>
      <vt:lpstr>Responsibilities of  Logistics Managers</vt:lpstr>
      <vt:lpstr>Logistics Careers</vt:lpstr>
      <vt:lpstr>Logistics Professionalism</vt:lpstr>
      <vt:lpstr>Case 1-1 Sudsy Soap, Inc.</vt:lpstr>
      <vt:lpstr>Case 1-1 Sudsy Soap, Inc.</vt:lpstr>
      <vt:lpstr>Case 1-1 Sudsy Soap, Inc.</vt:lpstr>
      <vt:lpstr>Case 1-1 Sudsy Soap, Inc.</vt:lpstr>
      <vt:lpstr>Case 1-1 Sudsy Soap, Inc.</vt:lpstr>
      <vt:lpstr>Case 1-2 Kiddiland &amp; the Super Gym</vt:lpstr>
      <vt:lpstr>Case 1-2 Kiddiland &amp; the Super Gym</vt:lpstr>
      <vt:lpstr>Case 1-2 Kiddiland &amp; the Super Gym</vt:lpstr>
      <vt:lpstr>Case 1-2 Kiddiland &amp; the Super Gym</vt:lpstr>
      <vt:lpstr>PowerPoint Presentation</vt:lpstr>
      <vt:lpstr>PowerPoint Presentation</vt:lpstr>
    </vt:vector>
  </TitlesOfParts>
  <Company>MIIS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Community</dc:title>
  <dc:creator>leah gowron</dc:creator>
  <cp:lastModifiedBy>leet</cp:lastModifiedBy>
  <cp:revision>174</cp:revision>
  <dcterms:created xsi:type="dcterms:W3CDTF">1998-03-27T19:34:46Z</dcterms:created>
  <dcterms:modified xsi:type="dcterms:W3CDTF">2011-08-31T20:21:40Z</dcterms:modified>
</cp:coreProperties>
</file>