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2" r:id="rId2"/>
    <p:sldId id="263" r:id="rId3"/>
    <p:sldId id="265" r:id="rId4"/>
    <p:sldId id="286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Gowr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8772" autoAdjust="0"/>
    <p:restoredTop sz="94660"/>
  </p:normalViewPr>
  <p:slideViewPr>
    <p:cSldViewPr>
      <p:cViewPr varScale="1">
        <p:scale>
          <a:sx n="51" d="100"/>
          <a:sy n="51" d="100"/>
        </p:scale>
        <p:origin x="-9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7ADE88-1441-4C7D-9C35-DDA31A2496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46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326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FB74-DD6D-4E18-945A-446A92115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C84C-DE0C-41AB-82E0-2584EFB6E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42AC-FF95-4DF3-931F-4554370A3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C3F2A-F7B3-4643-A58D-8F486D412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27E76-56BE-4D9D-914D-D5E4C356C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FED40-103A-4D88-B06F-B05C81BF2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23568-6B19-4F03-A1F9-DE467546B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A5CD-8FAA-42D7-81F4-0EA22FBF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2B4D-84DA-4176-9CD0-FCEE1E3D0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473F-4B50-48A4-8223-38CF37560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7FCF3-B923-4265-AF07-5712ABFC8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38E61-DD77-49A1-8AD8-572FF52A1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FDBC-14B8-418E-94A1-90DF48A65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D9567-F644-42E6-A6FF-29447FB75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A4E35-7904-4691-8A47-E48ECD6A4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C4DEB-0133-466B-BAA7-46AE52EC7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Eng PPT Backgroun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EA1413F-1F23-497F-9BED-F099BE4DC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2027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2027A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2027A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2027A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2027A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imgres?imgurl=http://geology.com/world/germany-map.gif&amp;imgrefurl=http://geology.com/world/germany-satellite-image.shtml&amp;h=750&amp;w=604&amp;sz=116&amp;tbnid=13jTNMl2_b4xhM:&amp;tbnh=141&amp;tbnw=114&amp;prev=/images?q=germany+map&amp;hl=en&amp;usg=__0ufwgUo_73opYMIfvnjkEU1M2_E=&amp;ei=mZuWS82VK42wtgfYoazrDQ&amp;sa=X&amp;oi=image_result&amp;resnum=11&amp;ct=image&amp;ved=0CCoQ9QEwC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43217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Chapter </a:t>
            </a:r>
            <a:r>
              <a:rPr lang="en-US" dirty="0" smtClean="0">
                <a:solidFill>
                  <a:schemeClr val="accent6"/>
                </a:solidFill>
              </a:rPr>
              <a:t>14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International Logistics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Figure </a:t>
            </a:r>
            <a:r>
              <a:rPr lang="en-US" sz="3600" dirty="0" smtClean="0"/>
              <a:t>14-2:  </a:t>
            </a:r>
            <a:r>
              <a:rPr lang="en-US" sz="3600" dirty="0" smtClean="0"/>
              <a:t>Some of the Symbols Used for Packing Export Shipments</a:t>
            </a:r>
            <a:endParaRPr lang="en-US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61CDDAD5-79C8-4C91-9FE5-F6F83D7CEB76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600200"/>
            <a:ext cx="4587875" cy="4597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Figure </a:t>
            </a:r>
            <a:r>
              <a:rPr lang="en-US" sz="3600" dirty="0" smtClean="0"/>
              <a:t>14-3:  </a:t>
            </a:r>
            <a:r>
              <a:rPr lang="en-US" sz="3600" dirty="0" smtClean="0"/>
              <a:t>A Package Marked for Export</a:t>
            </a:r>
            <a:endParaRPr lang="en-US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B6194BA9-6EE7-47CD-A0DD-1DDD0A0EFDED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pic>
        <p:nvPicPr>
          <p:cNvPr id="399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187"/>
          <a:stretch>
            <a:fillRect/>
          </a:stretch>
        </p:blipFill>
        <p:spPr>
          <a:xfrm>
            <a:off x="990600" y="1550988"/>
            <a:ext cx="7362825" cy="46212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Table </a:t>
            </a:r>
            <a:r>
              <a:rPr lang="en-US" sz="3600" dirty="0" smtClean="0"/>
              <a:t>14-1</a:t>
            </a:r>
            <a:r>
              <a:rPr lang="en-US" sz="3600" dirty="0" smtClean="0"/>
              <a:t>:  Beginning Dates for the Chinese New Year, 2011-2018</a:t>
            </a:r>
            <a:endParaRPr lang="en-US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B4661D32-57F6-4EE3-B222-48124F07D9AE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1828800"/>
            <a:ext cx="6529388" cy="3905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International Documentation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z="3000" dirty="0" smtClean="0"/>
              <a:t>Flow of documentation is as much a part of the main logistical flow as the flow of product</a:t>
            </a:r>
          </a:p>
          <a:p>
            <a:r>
              <a:rPr lang="en-US" sz="3000" dirty="0" smtClean="0"/>
              <a:t>Domestic shipments typically only require several pieces of documentation</a:t>
            </a:r>
          </a:p>
          <a:p>
            <a:r>
              <a:rPr lang="en-US" sz="3000" dirty="0" smtClean="0"/>
              <a:t>Export shipments typically require approximately 10 pieces of documentation</a:t>
            </a:r>
          </a:p>
          <a:p>
            <a:r>
              <a:rPr lang="en-US" sz="3000" dirty="0" smtClean="0"/>
              <a:t>Cross-border trades can require more than 100 separate documents</a:t>
            </a:r>
            <a:endParaRPr lang="en-US" dirty="0" smtClean="0"/>
          </a:p>
          <a:p>
            <a:pPr lvl="1"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endParaRPr lang="en-US" b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F8CAAC8B-F02C-43D9-A08C-C097E56E8B4B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International Documentation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z="3000" smtClean="0"/>
              <a:t>Necessary documents are required at the point of importation</a:t>
            </a:r>
          </a:p>
          <a:p>
            <a:r>
              <a:rPr lang="en-US" sz="3000" smtClean="0"/>
              <a:t>Commonly used documents include:</a:t>
            </a:r>
          </a:p>
          <a:p>
            <a:pPr lvl="1"/>
            <a:r>
              <a:rPr lang="en-US" smtClean="0"/>
              <a:t>Certificate of origin</a:t>
            </a:r>
          </a:p>
          <a:p>
            <a:pPr lvl="1"/>
            <a:r>
              <a:rPr lang="en-US" smtClean="0"/>
              <a:t>Commercial invoice</a:t>
            </a:r>
          </a:p>
          <a:p>
            <a:pPr lvl="1"/>
            <a:r>
              <a:rPr lang="en-US" smtClean="0"/>
              <a:t>Shipper’s export declaration (SED)</a:t>
            </a:r>
          </a:p>
          <a:p>
            <a:pPr lvl="1"/>
            <a:r>
              <a:rPr lang="en-US" smtClean="0"/>
              <a:t>Shipper’s letter of instruction (SLI)</a:t>
            </a:r>
          </a:p>
          <a:p>
            <a:pPr lvl="1"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b="1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0F95DC79-645A-4BA3-883A-F0510656DF8F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Terms of Sale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>Terms of sale involves: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Parties working within the negotiations channel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Looking at the possible logistics channels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Determining when and where to transfer the following between buyer and seller: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Physical goods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Payment for the goods, freight charges, and insurance for the in-transit goods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Legal title to the goods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Required documentation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Responsibility for controlling or caring for the goods in transit, i.e. livestock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CF27A3E9-49AE-42A7-A5D1-4E733AC80624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Terms of Sale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3000" dirty="0" smtClean="0"/>
              <a:t>Terms of sale for international shipments are commonly referred to as </a:t>
            </a:r>
            <a:r>
              <a:rPr lang="en-US" sz="3000" b="1" dirty="0" err="1" smtClean="0"/>
              <a:t>Incoterms</a:t>
            </a:r>
            <a:r>
              <a:rPr lang="en-US" sz="3000" dirty="0" smtClean="0"/>
              <a:t>.</a:t>
            </a:r>
          </a:p>
          <a:p>
            <a:pPr lvl="1"/>
            <a:r>
              <a:rPr lang="en-US" dirty="0" smtClean="0"/>
              <a:t>Use is not mandatory, but generally accepted by legal authorities, buyers, and sellers worldwide</a:t>
            </a:r>
          </a:p>
          <a:p>
            <a:pPr lvl="1"/>
            <a:r>
              <a:rPr lang="en-US" dirty="0" smtClean="0"/>
              <a:t>Begin with the letters C,D, E, or F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71C03080-EBAA-4F14-9193-C3D17A15774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Terms of </a:t>
            </a:r>
            <a:r>
              <a:rPr lang="en-US" dirty="0" smtClean="0"/>
              <a:t>Sale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Incoterms</a:t>
            </a:r>
            <a:r>
              <a:rPr lang="en-US" dirty="0"/>
              <a:t> 2000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57350"/>
            <a:ext cx="4195763" cy="4114800"/>
          </a:xfrm>
        </p:spPr>
        <p:txBody>
          <a:bodyPr/>
          <a:lstStyle/>
          <a:p>
            <a:r>
              <a:rPr lang="en-US" sz="2400" dirty="0" smtClean="0"/>
              <a:t>EX-Works (EXW)</a:t>
            </a:r>
          </a:p>
          <a:p>
            <a:r>
              <a:rPr lang="en-US" sz="2400" dirty="0" smtClean="0"/>
              <a:t>FCA (Free Carrier)</a:t>
            </a:r>
          </a:p>
          <a:p>
            <a:r>
              <a:rPr lang="en-US" sz="2400" dirty="0" smtClean="0"/>
              <a:t>FAS (Free Alongside Ship)</a:t>
            </a:r>
          </a:p>
          <a:p>
            <a:r>
              <a:rPr lang="en-US" sz="2400" dirty="0" smtClean="0"/>
              <a:t>FOB (Free on Board)</a:t>
            </a:r>
          </a:p>
          <a:p>
            <a:r>
              <a:rPr lang="en-US" sz="2400" dirty="0" smtClean="0"/>
              <a:t>CFR (Cost and Freight)</a:t>
            </a:r>
          </a:p>
          <a:p>
            <a:r>
              <a:rPr lang="en-US" sz="2400" dirty="0" smtClean="0"/>
              <a:t>CPT (Carriage Paid To)</a:t>
            </a:r>
          </a:p>
          <a:p>
            <a:r>
              <a:rPr lang="en-US" sz="2400" dirty="0" smtClean="0"/>
              <a:t>CIF (Cost, Insurance, and Freight)</a:t>
            </a:r>
          </a:p>
          <a:p>
            <a:endParaRPr lang="en-US" sz="2400" dirty="0" smtClean="0"/>
          </a:p>
        </p:txBody>
      </p:sp>
      <p:sp>
        <p:nvSpPr>
          <p:cNvPr id="46083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657350"/>
            <a:ext cx="4195762" cy="4114800"/>
          </a:xfrm>
        </p:spPr>
        <p:txBody>
          <a:bodyPr/>
          <a:lstStyle/>
          <a:p>
            <a:r>
              <a:rPr lang="en-US" sz="2400" dirty="0" smtClean="0"/>
              <a:t>CIP (Carriage and Insurance Paid To)</a:t>
            </a:r>
          </a:p>
          <a:p>
            <a:r>
              <a:rPr lang="en-US" sz="2400" dirty="0" smtClean="0"/>
              <a:t>DES (Delivered Ex Ship)</a:t>
            </a:r>
          </a:p>
          <a:p>
            <a:r>
              <a:rPr lang="en-US" sz="2400" dirty="0" smtClean="0"/>
              <a:t>DEQ (Delivered Ex Quay)</a:t>
            </a:r>
          </a:p>
          <a:p>
            <a:r>
              <a:rPr lang="en-US" sz="2400" dirty="0" smtClean="0"/>
              <a:t>DAF (Delivered at Frontier)</a:t>
            </a:r>
          </a:p>
          <a:p>
            <a:r>
              <a:rPr lang="en-US" sz="2400" dirty="0" smtClean="0"/>
              <a:t>DDP (Delivered Duty Paid)</a:t>
            </a:r>
          </a:p>
          <a:p>
            <a:r>
              <a:rPr lang="en-US" sz="2400" dirty="0" smtClean="0"/>
              <a:t>DDU (Delivered Duty Unpaid)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CF49AD77-5D5A-4B02-A5D9-922FF311C191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Methods of Payment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z="3000" b="1" dirty="0" smtClean="0"/>
              <a:t>Methods of payment </a:t>
            </a:r>
            <a:r>
              <a:rPr lang="en-US" sz="3000" dirty="0" smtClean="0"/>
              <a:t>refer to the manner by which a seller will be paid by a buyer.</a:t>
            </a:r>
            <a:endParaRPr lang="en-US" dirty="0" smtClean="0"/>
          </a:p>
          <a:p>
            <a:r>
              <a:rPr lang="en-US" sz="3000" dirty="0" smtClean="0"/>
              <a:t>Much more challenging in international logistics vs. domestic logistics</a:t>
            </a:r>
          </a:p>
          <a:p>
            <a:r>
              <a:rPr lang="en-US" sz="3000" dirty="0" smtClean="0"/>
              <a:t>Four methods of payment include:</a:t>
            </a:r>
          </a:p>
          <a:p>
            <a:pPr lvl="1"/>
            <a:r>
              <a:rPr lang="en-US" sz="2600" dirty="0" smtClean="0"/>
              <a:t>Cash in advance</a:t>
            </a:r>
          </a:p>
          <a:p>
            <a:pPr lvl="1"/>
            <a:r>
              <a:rPr lang="en-US" sz="2600" dirty="0" smtClean="0"/>
              <a:t>Letters of credit</a:t>
            </a:r>
          </a:p>
          <a:p>
            <a:pPr lvl="1"/>
            <a:r>
              <a:rPr lang="en-US" sz="2600" dirty="0" smtClean="0"/>
              <a:t>Bills of exchange</a:t>
            </a:r>
          </a:p>
          <a:p>
            <a:pPr lvl="1"/>
            <a:r>
              <a:rPr lang="en-US" sz="2600" dirty="0" smtClean="0"/>
              <a:t>Open account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3351BD53-1924-493C-A5C3-BFD33C8F6693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133600"/>
            <a:ext cx="2971800" cy="16764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/>
                </a:solidFill>
              </a:rPr>
              <a:t>Figure </a:t>
            </a:r>
            <a:r>
              <a:rPr lang="en-US" sz="3200" dirty="0" smtClean="0">
                <a:solidFill>
                  <a:schemeClr val="accent6"/>
                </a:solidFill>
              </a:rPr>
              <a:t>14-4</a:t>
            </a:r>
            <a:r>
              <a:rPr lang="en-US" sz="3200" dirty="0" smtClean="0">
                <a:solidFill>
                  <a:schemeClr val="accent6"/>
                </a:solidFill>
              </a:rPr>
              <a:t>:  Letter of Credit</a:t>
            </a:r>
          </a:p>
        </p:txBody>
      </p:sp>
      <p:pic>
        <p:nvPicPr>
          <p:cNvPr id="48130" name="Picture 3" descr="fig12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38150"/>
            <a:ext cx="4945063" cy="58864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Objectives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57350"/>
            <a:ext cx="8610600" cy="4114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600" dirty="0"/>
              <a:t>To understand </a:t>
            </a:r>
            <a:r>
              <a:rPr lang="en-US" sz="2600" dirty="0" err="1"/>
              <a:t>macroenvironmental</a:t>
            </a:r>
            <a:r>
              <a:rPr lang="en-US" sz="2600" dirty="0"/>
              <a:t> influences on international logistics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dirty="0"/>
              <a:t>To examine documentation as well as terms of sale and methods of payment for international shipments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dirty="0"/>
              <a:t>To distinguish among the unique activities of international trade specialists</a:t>
            </a:r>
          </a:p>
          <a:p>
            <a:r>
              <a:rPr lang="en-US" sz="2600" dirty="0"/>
              <a:t>To examine transportation and inventory considerations in international distribution</a:t>
            </a:r>
          </a:p>
          <a:p>
            <a:r>
              <a:rPr lang="en-US" sz="2600" dirty="0"/>
              <a:t>To introduce you to the Logistics Performance </a:t>
            </a:r>
            <a:r>
              <a:rPr lang="en-US" sz="2600" dirty="0" smtClean="0"/>
              <a:t>Index</a:t>
            </a:r>
            <a:endParaRPr lang="en-US" sz="2600" dirty="0"/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12-</a:t>
            </a:r>
            <a:fld id="{16F96564-6F5B-4D4C-9D56-5A803B0A8A9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Methods of Payment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sz="3000" dirty="0" smtClean="0"/>
              <a:t>Payment method </a:t>
            </a:r>
          </a:p>
          <a:p>
            <a:pPr lvl="1"/>
            <a:r>
              <a:rPr lang="en-US" dirty="0" smtClean="0"/>
              <a:t>Should be established at the time that a shipment price is decided upon</a:t>
            </a:r>
          </a:p>
          <a:p>
            <a:pPr lvl="1"/>
            <a:r>
              <a:rPr lang="en-US" dirty="0" smtClean="0"/>
              <a:t>Can be influenced by key factors such as </a:t>
            </a:r>
          </a:p>
          <a:p>
            <a:pPr lvl="2"/>
            <a:r>
              <a:rPr lang="en-US" sz="2800" dirty="0" smtClean="0"/>
              <a:t>the country the product is to be sold in</a:t>
            </a:r>
          </a:p>
          <a:p>
            <a:pPr lvl="2"/>
            <a:r>
              <a:rPr lang="en-US" sz="2800" dirty="0" smtClean="0"/>
              <a:t>the seller’s assessment of buyer risk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International Trade Specialists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International Freight Forwarders </a:t>
            </a:r>
            <a:r>
              <a:rPr lang="en-US" dirty="0" smtClean="0"/>
              <a:t>specialize in handling either vessel shipments or air shipments.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0B933E51-D73F-4847-B105-B1539CA21BAC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0180" name="Footer Placeholder 4"/>
          <p:cNvSpPr txBox="1">
            <a:spLocks/>
          </p:cNvSpPr>
          <p:nvPr/>
        </p:nvSpPr>
        <p:spPr bwMode="auto">
          <a:xfrm>
            <a:off x="2895600" y="6340475"/>
            <a:ext cx="3733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/>
              <a:t>© Pearson Education, Inc. publishing as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International Trade Specialists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/>
              <a:t>Principle functions of International </a:t>
            </a:r>
            <a:r>
              <a:rPr lang="en-US" dirty="0"/>
              <a:t>Freight </a:t>
            </a:r>
            <a:r>
              <a:rPr lang="en-US" dirty="0" smtClean="0"/>
              <a:t>Forwarders include:</a:t>
            </a:r>
            <a:endParaRPr lang="en-US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Advising on acceptance of letters of credit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Booking space on carriers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Preparing an export declaration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Preparing an air waybill or bill of lading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Obtaining consular documents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Arranging for Insurance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Preparing and sending shipping notices and documents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Serving as general consultant on export matters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International Trade and Supply Chain Specialists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Nonvessel-operating common carrier (NVOCC)</a:t>
            </a:r>
          </a:p>
          <a:p>
            <a:r>
              <a:rPr lang="en-US" smtClean="0"/>
              <a:t>Export management company (EMC)</a:t>
            </a:r>
          </a:p>
          <a:p>
            <a:r>
              <a:rPr lang="en-US" smtClean="0"/>
              <a:t>Export packers</a:t>
            </a: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EAC2FD78-D933-409B-A884-E6D03BC7B49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1676400"/>
            <a:ext cx="3124200" cy="43434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6"/>
                </a:solidFill>
              </a:rPr>
              <a:t>Figure </a:t>
            </a:r>
            <a:r>
              <a:rPr lang="en-US" sz="2400" dirty="0" smtClean="0">
                <a:solidFill>
                  <a:schemeClr val="accent6"/>
                </a:solidFill>
              </a:rPr>
              <a:t>14-5</a:t>
            </a:r>
            <a:r>
              <a:rPr lang="en-US" sz="2400" dirty="0" smtClean="0">
                <a:solidFill>
                  <a:schemeClr val="accent6"/>
                </a:solidFill>
              </a:rPr>
              <a:t>:  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A Forwarder’s Export Quotation Sheet Showing Factors to Include When Determining the  Price to Quote a Potential Buyer of a Product</a:t>
            </a:r>
          </a:p>
        </p:txBody>
      </p:sp>
      <p:pic>
        <p:nvPicPr>
          <p:cNvPr id="53250" name="Picture 3" descr="fig12-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81000"/>
            <a:ext cx="5359400" cy="5922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Transportation Considerations in International Logistics</a:t>
            </a:r>
            <a:endParaRPr lang="en-US" sz="36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mtClean="0"/>
              <a:t>Ocean shipping</a:t>
            </a:r>
          </a:p>
          <a:p>
            <a:r>
              <a:rPr lang="en-US" smtClean="0"/>
              <a:t>International airfreight</a:t>
            </a:r>
          </a:p>
          <a:p>
            <a:r>
              <a:rPr lang="en-US" smtClean="0"/>
              <a:t>Surface transportation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86F5FADB-0DAD-406E-B25B-FB1A0EC6ECD3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Ocean Shipping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Approximately 60% of cross-border shipments move by water transportation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Variety of ship types include: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Dry-bulk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Dry cargo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Liquid bulk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Parcel tanker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Containerships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Shipping conferences and alliances pool resources and extend market coverage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World’s Busiest Container Ports (2008)</a:t>
            </a:r>
            <a:endParaRPr lang="en-US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9AD8B699-CD11-46FE-ADC7-99875E9605ED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pic>
        <p:nvPicPr>
          <p:cNvPr id="563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674813"/>
            <a:ext cx="6615113" cy="42687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International Airfreight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Three types of international airfreight operations include:</a:t>
            </a:r>
          </a:p>
          <a:p>
            <a:pPr lvl="1"/>
            <a:r>
              <a:rPr lang="en-US" smtClean="0"/>
              <a:t>Charted aircraft</a:t>
            </a:r>
          </a:p>
          <a:p>
            <a:pPr lvl="1"/>
            <a:r>
              <a:rPr lang="en-US" smtClean="0"/>
              <a:t>Integrated air carriers</a:t>
            </a:r>
          </a:p>
          <a:p>
            <a:pPr lvl="1"/>
            <a:r>
              <a:rPr lang="en-US" smtClean="0"/>
              <a:t>Scheduled air carriers</a:t>
            </a:r>
          </a:p>
          <a:p>
            <a:pPr lvl="1">
              <a:buFont typeface="Arial" pitchFamily="34" charset="0"/>
              <a:buNone/>
            </a:pPr>
            <a:endParaRPr lang="en-US" smtClean="0"/>
          </a:p>
          <a:p>
            <a:pPr lvl="1"/>
            <a:endParaRPr lang="en-US" smtClean="0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9AD01DDD-A58F-4D1C-ABC9-66923611329D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Surface Transport Considerations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Transit times can be significantly impacted by a country’s infrastructure and modal operating characteristics.</a:t>
            </a:r>
          </a:p>
          <a:p>
            <a:r>
              <a:rPr lang="en-US" smtClean="0"/>
              <a:t>Short sea shipping is an alternative to surface transporting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1D0CAE1B-038D-4B5D-B185-D504988E69A2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International </a:t>
            </a:r>
            <a:r>
              <a:rPr lang="en-US" sz="4000" dirty="0" smtClean="0"/>
              <a:t>Logistics</a:t>
            </a:r>
            <a:br>
              <a:rPr lang="en-US" sz="4000" dirty="0" smtClean="0"/>
            </a:br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7200" cy="4411662"/>
          </a:xfrm>
        </p:spPr>
        <p:txBody>
          <a:bodyPr/>
          <a:lstStyle/>
          <a:p>
            <a:pPr marL="295275" lvl="1">
              <a:spcBef>
                <a:spcPts val="200"/>
              </a:spcBef>
            </a:pPr>
            <a:r>
              <a:rPr lang="en-US" sz="2800" dirty="0"/>
              <a:t>Balance of payments</a:t>
            </a:r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Cargo </a:t>
            </a:r>
            <a:r>
              <a:rPr lang="en-US" sz="2800" dirty="0" smtClean="0"/>
              <a:t>preference</a:t>
            </a:r>
            <a:endParaRPr lang="en-US" sz="2800" dirty="0"/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Certificate of origin</a:t>
            </a:r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Commercial invoice</a:t>
            </a:r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Embargos</a:t>
            </a:r>
            <a:endParaRPr lang="en-US" sz="2800" dirty="0" smtClean="0"/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Export </a:t>
            </a:r>
            <a:r>
              <a:rPr lang="en-US" sz="2800" dirty="0"/>
              <a:t>management company</a:t>
            </a:r>
          </a:p>
          <a:p>
            <a:pPr marL="295275" lvl="1">
              <a:spcBef>
                <a:spcPts val="200"/>
              </a:spcBef>
            </a:pPr>
            <a:r>
              <a:rPr lang="en-US" sz="2800" dirty="0"/>
              <a:t>Export packers</a:t>
            </a:r>
          </a:p>
          <a:p>
            <a:pPr lvl="1">
              <a:spcBef>
                <a:spcPts val="200"/>
              </a:spcBef>
            </a:pPr>
            <a:endParaRPr lang="en-US" sz="2800" b="1" dirty="0"/>
          </a:p>
          <a:p>
            <a:pPr lvl="1">
              <a:buFontTx/>
              <a:buNone/>
            </a:pPr>
            <a:endParaRPr lang="en-US" sz="2900" b="1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267200" cy="4564063"/>
          </a:xfrm>
        </p:spPr>
        <p:txBody>
          <a:bodyPr/>
          <a:lstStyle/>
          <a:p>
            <a:r>
              <a:rPr lang="en-US" dirty="0"/>
              <a:t>Import quota</a:t>
            </a:r>
          </a:p>
          <a:p>
            <a:r>
              <a:rPr lang="en-US" dirty="0"/>
              <a:t>Incoterms</a:t>
            </a:r>
          </a:p>
          <a:p>
            <a:r>
              <a:rPr lang="en-US" dirty="0"/>
              <a:t>International freight forwarders</a:t>
            </a:r>
          </a:p>
          <a:p>
            <a:r>
              <a:rPr lang="en-US" dirty="0"/>
              <a:t>International logistics</a:t>
            </a:r>
          </a:p>
          <a:p>
            <a:r>
              <a:rPr lang="en-US" dirty="0"/>
              <a:t>Letter of credit</a:t>
            </a:r>
          </a:p>
          <a:p>
            <a:r>
              <a:rPr lang="en-US" dirty="0"/>
              <a:t>Load centers</a:t>
            </a:r>
          </a:p>
          <a:p>
            <a:r>
              <a:rPr lang="en-US" dirty="0"/>
              <a:t>Logistics performance index (LPI)</a:t>
            </a:r>
          </a:p>
          <a:p>
            <a:pPr lvl="1">
              <a:spcBef>
                <a:spcPts val="200"/>
              </a:spcBef>
            </a:pPr>
            <a:endParaRPr lang="en-US" sz="28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12-</a:t>
            </a:r>
            <a:fld id="{2B6C1607-6BE2-4F56-ABDF-A2B3DF219D35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International Trade Inventories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Safety stocks must be large due to greater uncertainties, misunderstandings and or delays.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Inventory valuation is difficult due to continually changing exchange rates.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Product return (reverse logistics) policies must be understood.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Insufficient warehousing practices can lead to higher inventory carrying costs.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CC602558-8509-4EAE-806B-30A83543EC95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Logistics Performance Index (LPI)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mtClean="0"/>
              <a:t>Relatively new international logistics concept (2007)</a:t>
            </a:r>
          </a:p>
          <a:p>
            <a:r>
              <a:rPr lang="en-US" smtClean="0"/>
              <a:t>Updated in 2010</a:t>
            </a:r>
          </a:p>
          <a:p>
            <a:r>
              <a:rPr lang="en-US" smtClean="0"/>
              <a:t>Created in recognition of the importance of logistics in global trade </a:t>
            </a:r>
          </a:p>
          <a:p>
            <a:r>
              <a:rPr lang="en-US" smtClean="0"/>
              <a:t>Incorporates data for approximately 155 countries</a:t>
            </a: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F089E178-4963-42F3-A698-2A8752A52B15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Logistics Performance Index (LPI)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Measures a country’s performance across six logistical dimensions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Efficiency of the clearance process by border control agencies, including customs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Quality of trade- and transport-related infrastructure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Ease of arranging competitively priced shipments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Competence and quality of logistics services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Ability to track and trace consignments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Timeliness of shipments in reaching the destination within the scheduled or expected delivery time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Highest- and Lowest-Rated Countries Based on Overall LPI Score</a:t>
            </a:r>
            <a:endParaRPr lang="en-US" sz="3200" dirty="0"/>
          </a:p>
        </p:txBody>
      </p:sp>
      <p:pic>
        <p:nvPicPr>
          <p:cNvPr id="624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2133600"/>
            <a:ext cx="7607300" cy="33067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Located Munich, Germany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Company Facts: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2667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Product Facts: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Order Requested: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4343400"/>
            <a:ext cx="83058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224 N.A.M. Class #4-G two-section buses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First 25 to be delivered to Santos, Brazil by 11/15 (3 mo.)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190 vehicles to be delivered in 18 mo.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772400" cy="1020762"/>
          </a:xfrm>
        </p:spPr>
        <p:txBody>
          <a:bodyPr/>
          <a:lstStyle/>
          <a:p>
            <a:r>
              <a:rPr lang="en-US" sz="4000" dirty="0" smtClean="0"/>
              <a:t>Case </a:t>
            </a:r>
            <a:r>
              <a:rPr lang="en-US" sz="4000" dirty="0" smtClean="0"/>
              <a:t>14-1 </a:t>
            </a:r>
            <a:r>
              <a:rPr lang="en-US" sz="4000" dirty="0" smtClean="0"/>
              <a:t>Nurnberg Augsburg </a:t>
            </a:r>
            <a:r>
              <a:rPr lang="en-US" sz="4000" dirty="0" err="1" smtClean="0"/>
              <a:t>Maschinenwerke</a:t>
            </a:r>
            <a:r>
              <a:rPr lang="en-US" sz="4000" dirty="0" smtClean="0"/>
              <a:t> (N.A.M.)</a:t>
            </a:r>
            <a:endParaRPr lang="en-US" sz="400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3048000"/>
            <a:ext cx="81534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Heavy truck and bus design, engineering, and manuf.</a:t>
            </a:r>
          </a:p>
        </p:txBody>
      </p:sp>
    </p:spTree>
    <p:extLst>
      <p:ext uri="{BB962C8B-B14F-4D97-AF65-F5344CB8AC3E}">
        <p14:creationId xmlns:p14="http://schemas.microsoft.com/office/powerpoint/2010/main" val="887588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rmany political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552297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2895600"/>
            <a:ext cx="2133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j-lt"/>
                <a:hlinkClick r:id="rId4"/>
              </a:rPr>
              <a:t>http://www.google.com/imgres?imgurl=http://geology.com/world/germany-map.gif&amp;imgrefurl=http://geology.com/world/germany-satellite-image.shtml&amp;h=750&amp;w=604&amp;sz=116&amp;tbnid=13jTNMl2_b4xhM:&amp;tbnh=141&amp;tbnw=114&amp;prev=/images%3Fq%3Dgermany%2Bmap&amp;hl=en&amp;usg=__0ufwgUo_73opYMIfvnjkEU1M2_E=&amp;ei=mZuWS82VK42wtgfYoazrDQ&amp;sa=X&amp;oi=image_result&amp;resnum=11&amp;ct=image&amp;ved=0CCoQ9QEwCg</a:t>
            </a:r>
            <a:endParaRPr lang="en-US" sz="1200" dirty="0">
              <a:latin typeface="+mj-l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91200" y="4495800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733800" y="1905000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124200" y="1905000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19200" y="3048000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887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057400"/>
            <a:ext cx="81534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First 25 buses manuf. at Prague facility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400" dirty="0" smtClean="0"/>
              <a:t>224 buses split by factories at Prague and Munich</a:t>
            </a:r>
          </a:p>
        </p:txBody>
      </p:sp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Production Plan: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772400" cy="1020762"/>
          </a:xfrm>
        </p:spPr>
        <p:txBody>
          <a:bodyPr/>
          <a:lstStyle/>
          <a:p>
            <a:r>
              <a:rPr lang="en-US" sz="4000" dirty="0" smtClean="0"/>
              <a:t>Case </a:t>
            </a:r>
            <a:r>
              <a:rPr lang="en-US" sz="4000" dirty="0" smtClean="0"/>
              <a:t>14-1 </a:t>
            </a:r>
            <a:r>
              <a:rPr lang="en-US" sz="4000" dirty="0" smtClean="0"/>
              <a:t>Nurnberg Augsburg </a:t>
            </a:r>
            <a:r>
              <a:rPr lang="en-US" sz="4000" dirty="0" err="1" smtClean="0"/>
              <a:t>Maschinenwerke</a:t>
            </a:r>
            <a:r>
              <a:rPr lang="en-US" sz="4000" dirty="0" smtClean="0"/>
              <a:t> (N.A.M.)</a:t>
            </a:r>
            <a:endParaRPr lang="en-US" sz="4000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8600" y="28194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Transportation Info (train, from Prague):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1"/>
          </p:nvPr>
        </p:nvGraphicFramePr>
        <p:xfrm>
          <a:off x="533400" y="3352801"/>
          <a:ext cx="8153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447"/>
                <a:gridCol w="1891253"/>
                <a:gridCol w="2038350"/>
                <a:gridCol w="2038350"/>
              </a:tblGrid>
              <a:tr h="384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Bremerhaven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Hamburg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Rotterdam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43479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Geographic dist. 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~550K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490K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640K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Transit time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3 days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3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4~5 days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Cost  (2 buses)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€1643/flatcar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€1943/flatcar</a:t>
                      </a:r>
                    </a:p>
                  </a:txBody>
                  <a:tcPr anchor="ctr"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Unloading cost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€45/bus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€45/bus</a:t>
                      </a:r>
                    </a:p>
                  </a:txBody>
                  <a:tcPr anchor="ctr"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Loading (first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20)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€25/bus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€25/bus</a:t>
                      </a:r>
                    </a:p>
                  </a:txBody>
                  <a:tcPr anchor="ctr"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Loading (over 20)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€40/bus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€40/bus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9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772400" cy="1020762"/>
          </a:xfrm>
        </p:spPr>
        <p:txBody>
          <a:bodyPr/>
          <a:lstStyle/>
          <a:p>
            <a:r>
              <a:rPr lang="en-US" sz="4000" dirty="0" smtClean="0"/>
              <a:t>Case </a:t>
            </a:r>
            <a:r>
              <a:rPr lang="en-US" sz="4000" dirty="0" smtClean="0"/>
              <a:t>14-1 </a:t>
            </a:r>
            <a:r>
              <a:rPr lang="en-US" sz="4000" dirty="0" smtClean="0"/>
              <a:t>Nurnberg Augsburg </a:t>
            </a:r>
            <a:r>
              <a:rPr lang="en-US" sz="4000" dirty="0" err="1" smtClean="0"/>
              <a:t>Maschinenwerke</a:t>
            </a:r>
            <a:r>
              <a:rPr lang="en-US" sz="4000" dirty="0" smtClean="0"/>
              <a:t> (N.A.M.)</a:t>
            </a:r>
            <a:endParaRPr lang="en-US" sz="4000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Transportation Info (waterway, from Prague):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1"/>
          </p:nvPr>
        </p:nvGraphicFramePr>
        <p:xfrm>
          <a:off x="533400" y="2209800"/>
          <a:ext cx="8153400" cy="1154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447"/>
                <a:gridCol w="1891253"/>
                <a:gridCol w="2038350"/>
                <a:gridCol w="2038350"/>
              </a:tblGrid>
              <a:tr h="384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Bremerhaven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Hamburg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Rotterdam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Transit time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3 days more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Cost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€48/bus less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28600" y="34290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Transportation Info (ocean, to Santos, Brazil):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" name="Content Placeholder 17"/>
          <p:cNvGraphicFramePr>
            <a:graphicFrameLocks noGrp="1"/>
          </p:cNvGraphicFramePr>
          <p:nvPr>
            <p:ph sz="half" idx="1"/>
          </p:nvPr>
        </p:nvGraphicFramePr>
        <p:xfrm>
          <a:off x="609600" y="3962400"/>
          <a:ext cx="8305800" cy="217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296"/>
                <a:gridCol w="1926604"/>
                <a:gridCol w="2076450"/>
                <a:gridCol w="2076450"/>
              </a:tblGrid>
              <a:tr h="384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Bremerhaven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Hamburg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Rotterdam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Transit time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18 days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18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Cost  (2 buses)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€6000/bus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€6000/bus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Departing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dates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10/24, 27, 31, 11/3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10/23, 28, 11/2</a:t>
                      </a:r>
                    </a:p>
                  </a:txBody>
                  <a:tcPr anchor="ctr"/>
                </a:tc>
              </a:tr>
              <a:tr h="384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Unloading (at Santos)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€94/bus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€94/bus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€94/bus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3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0574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/>
              <a:t>#1: Assume that you are Weiss. How many viable alternatives do you have to consider regarding the initial shipment of 25 buses?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/>
              <a:t>#2: Which of the routing alternatives would you recommend to meet the initial 90-day deadline for the 25-bus shipment? Train or waterway? To which port(s)? What would it cost?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/>
              <a:t>#3: What additional information would be helpful for answering question 2?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/>
              <a:t>#4: How important, in fact, are the transport costs for the initial shipment of 25 buses?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/>
              <a:t>#5: What kinds of “customer service” support must be provided for this initial shipment of 25 buses? Who is responsible?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Discussions: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772400" cy="1020762"/>
          </a:xfrm>
        </p:spPr>
        <p:txBody>
          <a:bodyPr/>
          <a:lstStyle/>
          <a:p>
            <a:r>
              <a:rPr lang="en-US" sz="4000" dirty="0" smtClean="0"/>
              <a:t>Case </a:t>
            </a:r>
            <a:r>
              <a:rPr lang="en-US" sz="4000" dirty="0" smtClean="0"/>
              <a:t>14-1 </a:t>
            </a:r>
            <a:r>
              <a:rPr lang="en-US" sz="4000" dirty="0" smtClean="0"/>
              <a:t>Nurnberg Augsburg </a:t>
            </a:r>
            <a:r>
              <a:rPr lang="en-US" sz="4000" dirty="0" err="1" smtClean="0"/>
              <a:t>Maschinenwerke</a:t>
            </a:r>
            <a:r>
              <a:rPr lang="en-US" sz="4000" dirty="0" smtClean="0"/>
              <a:t> (N.A.M.)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6362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1-</a:t>
            </a:r>
            <a:fld id="{4B4A4A76-BF14-4C17-B849-87FA1E7D9DA6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0574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/>
              <a:t>#7: Would you make the same routing recommendation for the second, larger (199 buses) component of the order, after the initial 90-day deadline is met? Why or why not?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 smtClean="0"/>
              <a:t>#8: How important, if at all, is it for N.A.M. to ship via water to show its support of the “Green” movement’s desires?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Discussions:</a:t>
            </a:r>
            <a:endParaRPr lang="en-US" b="1" dirty="0">
              <a:solidFill>
                <a:schemeClr val="accent6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7772400" cy="1020762"/>
          </a:xfrm>
        </p:spPr>
        <p:txBody>
          <a:bodyPr/>
          <a:lstStyle/>
          <a:p>
            <a:r>
              <a:rPr lang="en-US" sz="4000" dirty="0" smtClean="0"/>
              <a:t>Case </a:t>
            </a:r>
            <a:r>
              <a:rPr lang="en-US" sz="4000" dirty="0" smtClean="0"/>
              <a:t>14-1 </a:t>
            </a:r>
            <a:r>
              <a:rPr lang="en-US" sz="4000" dirty="0" smtClean="0"/>
              <a:t>Nurnberg Augsburg </a:t>
            </a:r>
            <a:r>
              <a:rPr lang="en-US" sz="4000" dirty="0" err="1" smtClean="0"/>
              <a:t>Maschinenwerke</a:t>
            </a:r>
            <a:r>
              <a:rPr lang="en-US" sz="4000" dirty="0" smtClean="0"/>
              <a:t> (N.A.M.)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0052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International </a:t>
            </a:r>
            <a:r>
              <a:rPr lang="en-US" sz="4000" dirty="0" smtClean="0"/>
              <a:t>Logistics</a:t>
            </a:r>
            <a:br>
              <a:rPr lang="en-US" sz="4000" dirty="0" smtClean="0"/>
            </a:br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3810000" cy="4495800"/>
          </a:xfrm>
        </p:spPr>
        <p:txBody>
          <a:bodyPr/>
          <a:lstStyle/>
          <a:p>
            <a:pPr marL="295275" lvl="1"/>
            <a:r>
              <a:rPr lang="en-US" dirty="0" err="1" smtClean="0"/>
              <a:t>Macroenvironmental</a:t>
            </a:r>
            <a:r>
              <a:rPr lang="en-US" dirty="0" smtClean="0"/>
              <a:t> </a:t>
            </a:r>
            <a:r>
              <a:rPr lang="en-US" dirty="0"/>
              <a:t>influences</a:t>
            </a:r>
          </a:p>
          <a:p>
            <a:pPr marL="295275" lvl="1"/>
            <a:r>
              <a:rPr lang="en-US" dirty="0"/>
              <a:t>Methods of payment</a:t>
            </a:r>
          </a:p>
          <a:p>
            <a:pPr marL="295275" lvl="1"/>
            <a:r>
              <a:rPr lang="en-US" dirty="0"/>
              <a:t>Nontariff barriers</a:t>
            </a:r>
          </a:p>
          <a:p>
            <a:pPr marL="295275" lvl="1"/>
            <a:r>
              <a:rPr lang="en-US" dirty="0" err="1"/>
              <a:t>Nonvessel</a:t>
            </a:r>
            <a:r>
              <a:rPr lang="en-US" dirty="0"/>
              <a:t>-operating common carrier (NVOCC) </a:t>
            </a:r>
          </a:p>
          <a:p>
            <a:pPr marL="295275" lvl="1"/>
            <a:r>
              <a:rPr lang="en-US" dirty="0"/>
              <a:t>Ocean carrier alliances</a:t>
            </a:r>
          </a:p>
          <a:p>
            <a:pPr marL="295275" lvl="1"/>
            <a:r>
              <a:rPr lang="en-US" dirty="0"/>
              <a:t>Open account</a:t>
            </a:r>
          </a:p>
          <a:p>
            <a:pPr marL="295275" lvl="1"/>
            <a:r>
              <a:rPr lang="en-US" dirty="0"/>
              <a:t>Open skies agreement</a:t>
            </a:r>
          </a:p>
          <a:p>
            <a:pPr lvl="1">
              <a:spcBef>
                <a:spcPts val="200"/>
              </a:spcBef>
            </a:pPr>
            <a:endParaRPr lang="en-US" sz="2800" b="1" dirty="0"/>
          </a:p>
          <a:p>
            <a:pPr lvl="1">
              <a:buFontTx/>
              <a:buNone/>
            </a:pPr>
            <a:endParaRPr lang="en-US" sz="2900" b="1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343400" y="1600200"/>
            <a:ext cx="4572000" cy="4564063"/>
          </a:xfrm>
        </p:spPr>
        <p:txBody>
          <a:bodyPr/>
          <a:lstStyle/>
          <a:p>
            <a:pPr marL="295275" lvl="1">
              <a:spcBef>
                <a:spcPts val="200"/>
              </a:spcBef>
            </a:pPr>
            <a:r>
              <a:rPr lang="en-US" sz="2800" dirty="0" smtClean="0"/>
              <a:t>Shipper’s </a:t>
            </a:r>
            <a:r>
              <a:rPr lang="en-US" sz="2800" dirty="0" smtClean="0"/>
              <a:t>export declaration (SED)</a:t>
            </a:r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Shipper’s letter of instruction (SLI)</a:t>
            </a:r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Shipping conferences</a:t>
            </a:r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Short sea shipping</a:t>
            </a:r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Tariffs</a:t>
            </a:r>
          </a:p>
          <a:p>
            <a:pPr marL="295275" lvl="1">
              <a:spcBef>
                <a:spcPts val="200"/>
              </a:spcBef>
            </a:pPr>
            <a:r>
              <a:rPr lang="en-US" sz="2800" dirty="0" smtClean="0"/>
              <a:t>Terms </a:t>
            </a:r>
            <a:r>
              <a:rPr lang="en-US" sz="2800" dirty="0" smtClean="0"/>
              <a:t>of sale</a:t>
            </a:r>
          </a:p>
          <a:p>
            <a:pPr lvl="1">
              <a:spcBef>
                <a:spcPts val="200"/>
              </a:spcBef>
            </a:pPr>
            <a:endParaRPr lang="en-US" sz="2800" dirty="0" smtClean="0"/>
          </a:p>
          <a:p>
            <a:pPr lvl="1">
              <a:spcBef>
                <a:spcPts val="200"/>
              </a:spcBef>
            </a:pPr>
            <a:endParaRPr lang="en-US" sz="28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2008 Prentice Hall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12-</a:t>
            </a:r>
            <a:fld id="{2B6C1607-6BE2-4F56-ABDF-A2B3DF219D3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International Logistics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International logistics </a:t>
            </a:r>
            <a:r>
              <a:rPr lang="en-US" smtClean="0"/>
              <a:t>are logistics activities associated with goods that are sold across national boundaries.</a:t>
            </a:r>
          </a:p>
          <a:p>
            <a:pPr>
              <a:buFont typeface="Arial" pitchFamily="34" charset="0"/>
              <a:buNone/>
            </a:pPr>
            <a:endParaRPr lang="en-US" b="1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E665A1A6-9D01-489E-916C-B75FCD21FFB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Macroenvironmental</a:t>
            </a:r>
            <a:r>
              <a:rPr lang="en-US" dirty="0" smtClean="0"/>
              <a:t> Influences on International </a:t>
            </a:r>
            <a:r>
              <a:rPr lang="en-US" dirty="0"/>
              <a:t>Logistics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Macroenvironmental influences </a:t>
            </a:r>
            <a:r>
              <a:rPr lang="en-US" smtClean="0"/>
              <a:t>refer to the uncontrollable forces and conditions facing an organization and include cultural, demographic, economic, natural, political, and technological factors.</a:t>
            </a:r>
          </a:p>
          <a:p>
            <a:pPr>
              <a:buFont typeface="Arial" pitchFamily="34" charset="0"/>
              <a:buNone/>
            </a:pPr>
            <a:r>
              <a:rPr lang="en-US" smtClean="0"/>
              <a:t>	</a:t>
            </a:r>
            <a:r>
              <a:rPr lang="en-US" sz="1800" smtClean="0"/>
              <a:t>Source:  http://www.marketingpower.com/_layouts/Dictionary.aspx?dLetter=M.</a:t>
            </a:r>
            <a:endParaRPr lang="en-US" smtClean="0"/>
          </a:p>
          <a:p>
            <a:pPr>
              <a:buFont typeface="Arial" pitchFamily="34" charset="0"/>
              <a:buNone/>
            </a:pPr>
            <a:endParaRPr lang="en-US" b="1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8723D762-8FC8-4C20-A6B4-11BC98F09F5C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Macroenvironmental</a:t>
            </a:r>
            <a:r>
              <a:rPr lang="en-US" dirty="0" smtClean="0"/>
              <a:t> Influences on International </a:t>
            </a:r>
            <a:r>
              <a:rPr lang="en-US" dirty="0"/>
              <a:t>Logistics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495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>Political factors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Political restrictions on international trade can take a variety of forms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Tariffs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Nontariff barriers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sz="2600" dirty="0" smtClean="0"/>
              <a:t>Import quota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Embargoes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Degree of federal government in cross-border trade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Balance of payments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Subsidies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 smtClean="0"/>
              <a:t>Cargo preference rules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1EA15F71-0F53-4EBA-AA8A-B8A519CF2F8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Macroenvironmental</a:t>
            </a:r>
            <a:r>
              <a:rPr lang="en-US" dirty="0" smtClean="0"/>
              <a:t> Influences on International </a:t>
            </a:r>
            <a:r>
              <a:rPr lang="en-US" dirty="0"/>
              <a:t>Logistics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z="3000" smtClean="0"/>
              <a:t>Economic factors</a:t>
            </a:r>
          </a:p>
          <a:p>
            <a:pPr lvl="1"/>
            <a:r>
              <a:rPr lang="en-US" smtClean="0"/>
              <a:t>Currency fluctuations</a:t>
            </a:r>
          </a:p>
          <a:p>
            <a:pPr lvl="1"/>
            <a:r>
              <a:rPr lang="en-US" smtClean="0"/>
              <a:t>Market size</a:t>
            </a:r>
          </a:p>
          <a:p>
            <a:pPr lvl="1"/>
            <a:r>
              <a:rPr lang="en-US" smtClean="0"/>
              <a:t>Income</a:t>
            </a:r>
          </a:p>
          <a:p>
            <a:pPr lvl="1"/>
            <a:r>
              <a:rPr lang="en-US" smtClean="0"/>
              <a:t>Infrastructure</a:t>
            </a:r>
          </a:p>
          <a:p>
            <a:pPr lvl="1"/>
            <a:r>
              <a:rPr lang="en-US" smtClean="0"/>
              <a:t>Economic integration</a:t>
            </a:r>
          </a:p>
          <a:p>
            <a:pPr>
              <a:buFont typeface="Arial" pitchFamily="34" charset="0"/>
              <a:buNone/>
            </a:pPr>
            <a:endParaRPr lang="en-US" b="1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769B0781-1BCD-49D9-AF91-A1BF840FEE6B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Macroenvironmental</a:t>
            </a:r>
            <a:r>
              <a:rPr lang="en-US" dirty="0" smtClean="0"/>
              <a:t> Influences on International </a:t>
            </a:r>
            <a:r>
              <a:rPr lang="en-US" dirty="0"/>
              <a:t>Logistics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sz="3000" smtClean="0"/>
              <a:t>Cultural factors</a:t>
            </a:r>
          </a:p>
          <a:p>
            <a:pPr lvl="1"/>
            <a:r>
              <a:rPr lang="en-US" smtClean="0"/>
              <a:t>Religion</a:t>
            </a:r>
          </a:p>
          <a:p>
            <a:pPr lvl="1"/>
            <a:r>
              <a:rPr lang="en-US" smtClean="0"/>
              <a:t>Values</a:t>
            </a:r>
          </a:p>
          <a:p>
            <a:pPr lvl="1"/>
            <a:r>
              <a:rPr lang="en-US" smtClean="0"/>
              <a:t>Rituals</a:t>
            </a:r>
          </a:p>
          <a:p>
            <a:pPr lvl="1"/>
            <a:r>
              <a:rPr lang="en-US" smtClean="0"/>
              <a:t>Beliefs</a:t>
            </a:r>
          </a:p>
          <a:p>
            <a:pPr lvl="1"/>
            <a:r>
              <a:rPr lang="en-US" smtClean="0"/>
              <a:t>Languages</a:t>
            </a:r>
          </a:p>
          <a:p>
            <a:pPr lvl="1">
              <a:buFont typeface="Arial" pitchFamily="34" charset="0"/>
              <a:buNone/>
            </a:pPr>
            <a:endParaRPr lang="en-US" smtClean="0"/>
          </a:p>
          <a:p>
            <a:pPr>
              <a:buFont typeface="Arial" pitchFamily="34" charset="0"/>
              <a:buNone/>
            </a:pPr>
            <a:endParaRPr lang="en-US" b="1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14-</a:t>
            </a:r>
            <a:fld id="{7DEE7001-4CA4-4623-9E69-0C0D6CD6A9F7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</a:rPr>
              <a:t>© Pearson Education, Inc. publishing as Prentice Hall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Eng PPT Template">
  <a:themeElements>
    <a:clrScheme name="COEng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Eng 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Eng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Eng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Eng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1634</Words>
  <Application>Microsoft Office PowerPoint</Application>
  <PresentationFormat>On-screen Show (4:3)</PresentationFormat>
  <Paragraphs>305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COEng PPT Template</vt:lpstr>
      <vt:lpstr>Chapter 14  International Logistics </vt:lpstr>
      <vt:lpstr>Learning Objectives</vt:lpstr>
      <vt:lpstr>International Logistics Key Terms</vt:lpstr>
      <vt:lpstr>International Logistics Key Terms</vt:lpstr>
      <vt:lpstr>International Logistics</vt:lpstr>
      <vt:lpstr>Macroenvironmental Influences on International Logistics</vt:lpstr>
      <vt:lpstr>Macroenvironmental Influences on International Logistics</vt:lpstr>
      <vt:lpstr>Macroenvironmental Influences on International Logistics</vt:lpstr>
      <vt:lpstr>Macroenvironmental Influences on International Logistics</vt:lpstr>
      <vt:lpstr>Figure 14-2:  Some of the Symbols Used for Packing Export Shipments</vt:lpstr>
      <vt:lpstr>Figure 14-3:  A Package Marked for Export</vt:lpstr>
      <vt:lpstr>Table 14-1:  Beginning Dates for the Chinese New Year, 2011-2018</vt:lpstr>
      <vt:lpstr>International Documentation</vt:lpstr>
      <vt:lpstr>International Documentation</vt:lpstr>
      <vt:lpstr>Terms of Sale</vt:lpstr>
      <vt:lpstr>Terms of Sale</vt:lpstr>
      <vt:lpstr>Terms of Sale Incoterms 2000</vt:lpstr>
      <vt:lpstr>Methods of Payment</vt:lpstr>
      <vt:lpstr>Figure 14-4:  Letter of Credit</vt:lpstr>
      <vt:lpstr>Methods of Payment</vt:lpstr>
      <vt:lpstr>International Trade Specialists</vt:lpstr>
      <vt:lpstr>International Trade Specialists</vt:lpstr>
      <vt:lpstr>International Trade and Supply Chain Specialists</vt:lpstr>
      <vt:lpstr>Figure 14-5:   A Forwarder’s Export Quotation Sheet Showing Factors to Include When Determining the  Price to Quote a Potential Buyer of a Product</vt:lpstr>
      <vt:lpstr>Transportation Considerations in International Logistics</vt:lpstr>
      <vt:lpstr>Ocean Shipping</vt:lpstr>
      <vt:lpstr>World’s Busiest Container Ports (2008)</vt:lpstr>
      <vt:lpstr>International Airfreight</vt:lpstr>
      <vt:lpstr>Surface Transport Considerations</vt:lpstr>
      <vt:lpstr>International Trade Inventories</vt:lpstr>
      <vt:lpstr>Logistics Performance Index (LPI)</vt:lpstr>
      <vt:lpstr>Logistics Performance Index (LPI)</vt:lpstr>
      <vt:lpstr>Highest- and Lowest-Rated Countries Based on Overall LPI Score</vt:lpstr>
      <vt:lpstr>Case 14-1 Nurnberg Augsburg Maschinenwerke (N.A.M.)</vt:lpstr>
      <vt:lpstr>PowerPoint Presentation</vt:lpstr>
      <vt:lpstr>Case 14-1 Nurnberg Augsburg Maschinenwerke (N.A.M.)</vt:lpstr>
      <vt:lpstr>Case 14-1 Nurnberg Augsburg Maschinenwerke (N.A.M.)</vt:lpstr>
      <vt:lpstr>Case 14-1 Nurnberg Augsburg Maschinenwerke (N.A.M.)</vt:lpstr>
      <vt:lpstr>Case 14-1 Nurnberg Augsburg Maschinenwerke (N.A.M.)</vt:lpstr>
    </vt:vector>
  </TitlesOfParts>
  <Company>MIIS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Community</dc:title>
  <dc:creator>leah gowron</dc:creator>
  <cp:lastModifiedBy>leet</cp:lastModifiedBy>
  <cp:revision>75</cp:revision>
  <dcterms:created xsi:type="dcterms:W3CDTF">1998-03-27T19:34:46Z</dcterms:created>
  <dcterms:modified xsi:type="dcterms:W3CDTF">2011-11-30T20:40:31Z</dcterms:modified>
</cp:coreProperties>
</file>