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5"/>
  </p:notesMasterIdLst>
  <p:handoutMasterIdLst>
    <p:handoutMasterId r:id="rId36"/>
  </p:handoutMasterIdLst>
  <p:sldIdLst>
    <p:sldId id="267" r:id="rId2"/>
    <p:sldId id="268" r:id="rId3"/>
    <p:sldId id="270" r:id="rId4"/>
    <p:sldId id="322" r:id="rId5"/>
    <p:sldId id="323" r:id="rId6"/>
    <p:sldId id="324" r:id="rId7"/>
    <p:sldId id="325" r:id="rId8"/>
    <p:sldId id="305" r:id="rId9"/>
    <p:sldId id="299" r:id="rId10"/>
    <p:sldId id="326" r:id="rId11"/>
    <p:sldId id="327" r:id="rId12"/>
    <p:sldId id="328" r:id="rId13"/>
    <p:sldId id="329" r:id="rId14"/>
    <p:sldId id="298" r:id="rId15"/>
    <p:sldId id="278" r:id="rId16"/>
    <p:sldId id="330" r:id="rId17"/>
    <p:sldId id="331" r:id="rId18"/>
    <p:sldId id="332" r:id="rId19"/>
    <p:sldId id="333" r:id="rId20"/>
    <p:sldId id="334" r:id="rId21"/>
    <p:sldId id="282" r:id="rId22"/>
    <p:sldId id="283" r:id="rId23"/>
    <p:sldId id="335" r:id="rId24"/>
    <p:sldId id="336" r:id="rId25"/>
    <p:sldId id="307" r:id="rId26"/>
    <p:sldId id="339" r:id="rId27"/>
    <p:sldId id="340" r:id="rId28"/>
    <p:sldId id="341" r:id="rId29"/>
    <p:sldId id="337" r:id="rId30"/>
    <p:sldId id="338" r:id="rId31"/>
    <p:sldId id="316" r:id="rId32"/>
    <p:sldId id="317" r:id="rId33"/>
    <p:sldId id="318"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Gowron" initials="" lastIdx="1" clrIdx="0"/>
  <p:cmAuthor id="1" name="George" initials="GWG"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226" autoAdjust="0"/>
    <p:restoredTop sz="94660"/>
  </p:normalViewPr>
  <p:slideViewPr>
    <p:cSldViewPr>
      <p:cViewPr varScale="1">
        <p:scale>
          <a:sx n="51" d="100"/>
          <a:sy n="51" d="100"/>
        </p:scale>
        <p:origin x="-90"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ACA1D9-3CC9-4C1A-BFD0-3C5B3F496821}" type="slidenum">
              <a:rPr lang="en-US"/>
              <a:pPr/>
              <a:t>‹#›</a:t>
            </a:fld>
            <a:endParaRPr lang="en-US"/>
          </a:p>
        </p:txBody>
      </p:sp>
    </p:spTree>
    <p:extLst>
      <p:ext uri="{BB962C8B-B14F-4D97-AF65-F5344CB8AC3E}">
        <p14:creationId xmlns:p14="http://schemas.microsoft.com/office/powerpoint/2010/main" val="356735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624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608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7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270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32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041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51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67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861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11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21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475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680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44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704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88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909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789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FDB7784-8511-4654-801F-CA5E56B7342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C34BD70-39A4-4840-8923-17B0EDD54C6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34B3156-3516-4B89-AD28-13215FA5B6F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AE5DC97-D187-4C42-833B-C91040E0929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3459FE0-9E16-483E-952A-30E4829D670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1A6E93D-00DF-4F9E-9452-713E67FD9AE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3ECA223-FC19-4D82-B8EA-C5D0EF13115D}"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599298DA-558D-4612-9CED-AE0453A8A6D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1ED0F9A-325A-4B07-8EDD-064AE8B0623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9539C3B-F43C-44FB-A3E5-9D5C0A016C8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ABF78FA-399A-4628-B9BC-7F32B198C76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5A7B63D-6D0D-4124-A0FB-1561518E063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20ADFAB3-CAEC-4391-B069-FC82E5714F4D}"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9D1220C-E62F-42F6-8D4E-3BBF18DA010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E417975-50A6-42DA-944D-B8C2A76AD27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F2B8C6D-545F-4653-9A76-27FA45AE645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Eng PPT Background"/>
          <p:cNvPicPr>
            <a:picLocks noChangeAspect="1" noChangeArrowheads="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defRPr/>
            </a:pPr>
            <a:endParaRPr lang="en-US"/>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cs typeface="+mn-cs"/>
              </a:defRPr>
            </a:lvl1pPr>
          </a:lstStyle>
          <a:p>
            <a:pPr>
              <a:defRPr/>
            </a:pPr>
            <a:fld id="{5C3FCD69-52BB-4F82-96FE-597FD17880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2027A"/>
          </a:solidFill>
          <a:latin typeface="+mn-lt"/>
          <a:ea typeface="+mn-ea"/>
          <a:cs typeface="+mn-cs"/>
        </a:defRPr>
      </a:lvl1pPr>
      <a:lvl2pPr marL="742950" indent="-285750" algn="l" rtl="0" eaLnBrk="0" fontAlgn="base" hangingPunct="0">
        <a:spcBef>
          <a:spcPct val="20000"/>
        </a:spcBef>
        <a:spcAft>
          <a:spcPct val="0"/>
        </a:spcAft>
        <a:buChar char="–"/>
        <a:defRPr sz="2800">
          <a:solidFill>
            <a:srgbClr val="02027A"/>
          </a:solidFill>
          <a:latin typeface="+mn-lt"/>
          <a:cs typeface="+mn-cs"/>
        </a:defRPr>
      </a:lvl2pPr>
      <a:lvl3pPr marL="1143000" indent="-228600" algn="l" rtl="0" eaLnBrk="0" fontAlgn="base" hangingPunct="0">
        <a:spcBef>
          <a:spcPct val="20000"/>
        </a:spcBef>
        <a:spcAft>
          <a:spcPct val="0"/>
        </a:spcAft>
        <a:buChar char="•"/>
        <a:defRPr sz="2400">
          <a:solidFill>
            <a:srgbClr val="02027A"/>
          </a:solidFill>
          <a:latin typeface="+mn-lt"/>
          <a:cs typeface="+mn-cs"/>
        </a:defRPr>
      </a:lvl3pPr>
      <a:lvl4pPr marL="1600200" indent="-228600" algn="l" rtl="0" eaLnBrk="0" fontAlgn="base" hangingPunct="0">
        <a:spcBef>
          <a:spcPct val="20000"/>
        </a:spcBef>
        <a:spcAft>
          <a:spcPct val="0"/>
        </a:spcAft>
        <a:buChar char="–"/>
        <a:defRPr sz="2000">
          <a:solidFill>
            <a:srgbClr val="02027A"/>
          </a:solidFill>
          <a:latin typeface="+mn-lt"/>
          <a:cs typeface="+mn-cs"/>
        </a:defRPr>
      </a:lvl4pPr>
      <a:lvl5pPr marL="2057400" indent="-228600" algn="l" rtl="0" eaLnBrk="0" fontAlgn="base" hangingPunct="0">
        <a:spcBef>
          <a:spcPct val="20000"/>
        </a:spcBef>
        <a:spcAft>
          <a:spcPct val="0"/>
        </a:spcAft>
        <a:buChar char="»"/>
        <a:defRPr sz="2000">
          <a:solidFill>
            <a:srgbClr val="02027A"/>
          </a:solidFill>
          <a:latin typeface="+mn-lt"/>
          <a:cs typeface="+mn-cs"/>
        </a:defRPr>
      </a:lvl5pPr>
      <a:lvl6pPr marL="2514600" indent="-228600" algn="l" rtl="0" fontAlgn="base">
        <a:spcBef>
          <a:spcPct val="20000"/>
        </a:spcBef>
        <a:spcAft>
          <a:spcPct val="0"/>
        </a:spcAft>
        <a:buChar char="»"/>
        <a:defRPr sz="2000">
          <a:solidFill>
            <a:srgbClr val="02027A"/>
          </a:solidFill>
          <a:latin typeface="+mn-lt"/>
          <a:cs typeface="+mn-cs"/>
        </a:defRPr>
      </a:lvl6pPr>
      <a:lvl7pPr marL="2971800" indent="-228600" algn="l" rtl="0" fontAlgn="base">
        <a:spcBef>
          <a:spcPct val="20000"/>
        </a:spcBef>
        <a:spcAft>
          <a:spcPct val="0"/>
        </a:spcAft>
        <a:buChar char="»"/>
        <a:defRPr sz="2000">
          <a:solidFill>
            <a:srgbClr val="02027A"/>
          </a:solidFill>
          <a:latin typeface="+mn-lt"/>
          <a:cs typeface="+mn-cs"/>
        </a:defRPr>
      </a:lvl7pPr>
      <a:lvl8pPr marL="3429000" indent="-228600" algn="l" rtl="0" fontAlgn="base">
        <a:spcBef>
          <a:spcPct val="20000"/>
        </a:spcBef>
        <a:spcAft>
          <a:spcPct val="0"/>
        </a:spcAft>
        <a:buChar char="»"/>
        <a:defRPr sz="2000">
          <a:solidFill>
            <a:srgbClr val="02027A"/>
          </a:solidFill>
          <a:latin typeface="+mn-lt"/>
          <a:cs typeface="+mn-cs"/>
        </a:defRPr>
      </a:lvl8pPr>
      <a:lvl9pPr marL="3886200" indent="-228600" algn="l" rtl="0" fontAlgn="base">
        <a:spcBef>
          <a:spcPct val="20000"/>
        </a:spcBef>
        <a:spcAft>
          <a:spcPct val="0"/>
        </a:spcAft>
        <a:buChar char="»"/>
        <a:defRPr sz="2000">
          <a:solidFill>
            <a:srgbClr val="02027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mfta.org/Documents/CCSB/CCSB%20Procedures%202009.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freight88.com/NMFC-Codes-Freight_class.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85800" y="2130425"/>
            <a:ext cx="7772400" cy="3279775"/>
          </a:xfrm>
        </p:spPr>
        <p:txBody>
          <a:bodyPr/>
          <a:lstStyle/>
          <a:p>
            <a:r>
              <a:rPr lang="en-US" dirty="0" smtClean="0">
                <a:solidFill>
                  <a:schemeClr val="accent6"/>
                </a:solidFill>
              </a:rPr>
              <a:t>Chapter </a:t>
            </a:r>
            <a:r>
              <a:rPr lang="en-US" dirty="0" smtClean="0">
                <a:solidFill>
                  <a:schemeClr val="accent6"/>
                </a:solidFill>
              </a:rPr>
              <a:t>13</a:t>
            </a:r>
            <a:r>
              <a:rPr lang="en-US" dirty="0" smtClean="0">
                <a:solidFill>
                  <a:schemeClr val="accent6"/>
                </a:solidFill>
              </a:rPr>
              <a:t/>
            </a:r>
            <a:br>
              <a:rPr lang="en-US" dirty="0" smtClean="0">
                <a:solidFill>
                  <a:schemeClr val="accent6"/>
                </a:solidFill>
              </a:rPr>
            </a:br>
            <a:r>
              <a:rPr lang="en-US" dirty="0" smtClean="0">
                <a:solidFill>
                  <a:schemeClr val="accent6"/>
                </a:solidFill>
              </a:rPr>
              <a:t/>
            </a:r>
            <a:br>
              <a:rPr lang="en-US" dirty="0" smtClean="0">
                <a:solidFill>
                  <a:schemeClr val="accent6"/>
                </a:solidFill>
              </a:rPr>
            </a:br>
            <a:r>
              <a:rPr lang="en-US" b="1" dirty="0" smtClean="0">
                <a:solidFill>
                  <a:schemeClr val="accent6"/>
                </a:solidFill>
              </a:rPr>
              <a:t>Transportation Management</a:t>
            </a:r>
            <a:br>
              <a:rPr lang="en-US" b="1" dirty="0" smtClean="0">
                <a:solidFill>
                  <a:schemeClr val="accent6"/>
                </a:solidFill>
              </a:rPr>
            </a:br>
            <a:endParaRPr lang="en-US" b="1" dirty="0">
              <a:solidFill>
                <a:schemeClr val="accent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z="4000" dirty="0" smtClean="0"/>
              <a:t>Rate (Pricing) Considerations</a:t>
            </a:r>
          </a:p>
        </p:txBody>
      </p:sp>
      <p:sp>
        <p:nvSpPr>
          <p:cNvPr id="391171" name="Rectangle 3"/>
          <p:cNvSpPr>
            <a:spLocks noGrp="1" noChangeArrowheads="1"/>
          </p:cNvSpPr>
          <p:nvPr>
            <p:ph idx="1"/>
          </p:nvPr>
        </p:nvSpPr>
        <p:spPr>
          <a:xfrm>
            <a:off x="609600" y="1600200"/>
            <a:ext cx="7772400" cy="4495800"/>
          </a:xfrm>
        </p:spPr>
        <p:txBody>
          <a:bodyPr rtlCol="0">
            <a:normAutofit lnSpcReduction="10000"/>
          </a:bodyPr>
          <a:lstStyle/>
          <a:p>
            <a:pPr fontAlgn="auto">
              <a:spcAft>
                <a:spcPts val="0"/>
              </a:spcAft>
              <a:defRPr/>
            </a:pPr>
            <a:r>
              <a:rPr lang="en-US" dirty="0"/>
              <a:t>Rate </a:t>
            </a:r>
            <a:r>
              <a:rPr lang="en-US" dirty="0" smtClean="0"/>
              <a:t>Determination</a:t>
            </a:r>
          </a:p>
          <a:p>
            <a:pPr lvl="1" fontAlgn="auto">
              <a:spcAft>
                <a:spcPts val="0"/>
              </a:spcAft>
              <a:defRPr/>
            </a:pPr>
            <a:r>
              <a:rPr lang="en-US" dirty="0" smtClean="0"/>
              <a:t>Weight groups are used to simplify shipment weight</a:t>
            </a:r>
          </a:p>
          <a:p>
            <a:pPr lvl="1" fontAlgn="auto">
              <a:spcAft>
                <a:spcPts val="0"/>
              </a:spcAft>
              <a:defRPr/>
            </a:pPr>
            <a:r>
              <a:rPr lang="en-US" dirty="0" smtClean="0"/>
              <a:t>Weight group examples:</a:t>
            </a:r>
          </a:p>
          <a:p>
            <a:pPr lvl="2" fontAlgn="auto">
              <a:spcAft>
                <a:spcPts val="0"/>
              </a:spcAft>
              <a:defRPr/>
            </a:pPr>
            <a:r>
              <a:rPr lang="en-US" sz="2000" dirty="0" smtClean="0"/>
              <a:t>&lt;500 lbs (highest rate)</a:t>
            </a:r>
          </a:p>
          <a:p>
            <a:pPr lvl="2" fontAlgn="auto">
              <a:spcAft>
                <a:spcPts val="0"/>
              </a:spcAft>
              <a:defRPr/>
            </a:pPr>
            <a:r>
              <a:rPr lang="en-US" sz="2000" dirty="0" smtClean="0"/>
              <a:t>500-999 lbs</a:t>
            </a:r>
          </a:p>
          <a:p>
            <a:pPr lvl="2" fontAlgn="auto">
              <a:spcAft>
                <a:spcPts val="0"/>
              </a:spcAft>
              <a:defRPr/>
            </a:pPr>
            <a:r>
              <a:rPr lang="en-US" sz="2000" dirty="0" smtClean="0"/>
              <a:t>1000-1,999 lbs</a:t>
            </a:r>
          </a:p>
          <a:p>
            <a:pPr lvl="1" fontAlgn="auto">
              <a:spcAft>
                <a:spcPts val="0"/>
              </a:spcAft>
              <a:defRPr/>
            </a:pPr>
            <a:r>
              <a:rPr lang="en-US" dirty="0" smtClean="0"/>
              <a:t>Distances are simplified through rate basis numbers</a:t>
            </a:r>
          </a:p>
          <a:p>
            <a:pPr lvl="2" fontAlgn="auto">
              <a:spcAft>
                <a:spcPts val="0"/>
              </a:spcAft>
              <a:defRPr/>
            </a:pPr>
            <a:r>
              <a:rPr lang="en-US" dirty="0" smtClean="0"/>
              <a:t>Zip codes are replacing rate basis numbers</a:t>
            </a:r>
          </a:p>
          <a:p>
            <a:pPr lvl="1" fontAlgn="auto">
              <a:spcAft>
                <a:spcPts val="0"/>
              </a:spcAft>
              <a:defRPr/>
            </a:pPr>
            <a:endParaRPr lang="en-US" dirty="0"/>
          </a:p>
          <a:p>
            <a:pPr lvl="1" fontAlgn="auto">
              <a:spcAft>
                <a:spcPts val="0"/>
              </a:spcAft>
              <a:defRPr/>
            </a:pPr>
            <a:endParaRPr lang="en-US" dirty="0"/>
          </a:p>
        </p:txBody>
      </p:sp>
      <p:sp>
        <p:nvSpPr>
          <p:cNvPr id="4505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4BDDE4A-B302-496A-B757-1701CF80386A}" type="slidenum">
              <a:rPr lang="en-US"/>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rtlCol="0">
            <a:normAutofit/>
          </a:bodyPr>
          <a:lstStyle/>
          <a:p>
            <a:pPr fontAlgn="auto">
              <a:spcAft>
                <a:spcPts val="0"/>
              </a:spcAft>
              <a:defRPr/>
            </a:pPr>
            <a:r>
              <a:rPr lang="en-US" sz="3600" dirty="0" smtClean="0"/>
              <a:t>Example of the Class Rate System</a:t>
            </a:r>
            <a:endParaRPr lang="en-US" sz="3600" dirty="0"/>
          </a:p>
        </p:txBody>
      </p:sp>
      <p:sp>
        <p:nvSpPr>
          <p:cNvPr id="5" name="Slide Number Placeholder 5"/>
          <p:cNvSpPr>
            <a:spLocks noGrp="1"/>
          </p:cNvSpPr>
          <p:nvPr>
            <p:ph type="sldNum" sz="quarter" idx="11"/>
          </p:nvPr>
        </p:nvSpPr>
        <p:spPr/>
        <p:txBody>
          <a:bodyPr/>
          <a:lstStyle/>
          <a:p>
            <a:pPr>
              <a:defRPr/>
            </a:pPr>
            <a:r>
              <a:rPr lang="en-US" dirty="0"/>
              <a:t>13-</a:t>
            </a:r>
            <a:fld id="{F53DD739-E2C9-4D9E-AB6E-9A1B22DA23B1}" type="slidenum">
              <a:rPr lang="en-US"/>
              <a:pPr>
                <a:defRPr/>
              </a:pPr>
              <a:t>11</a:t>
            </a:fld>
            <a:endParaRPr lang="en-US" dirty="0"/>
          </a:p>
        </p:txBody>
      </p:sp>
      <p:pic>
        <p:nvPicPr>
          <p:cNvPr id="47108" name="Picture 2"/>
          <p:cNvPicPr>
            <a:picLocks noChangeAspect="1" noChangeArrowheads="1"/>
          </p:cNvPicPr>
          <p:nvPr/>
        </p:nvPicPr>
        <p:blipFill>
          <a:blip r:embed="rId3" cstate="print"/>
          <a:srcRect t="18391"/>
          <a:stretch>
            <a:fillRect/>
          </a:stretch>
        </p:blipFill>
        <p:spPr bwMode="auto">
          <a:xfrm>
            <a:off x="300038" y="2265363"/>
            <a:ext cx="8691562" cy="2535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4000" dirty="0" smtClean="0"/>
              <a:t>Rate (Pricing) Considerations</a:t>
            </a:r>
          </a:p>
        </p:txBody>
      </p:sp>
      <p:sp>
        <p:nvSpPr>
          <p:cNvPr id="391171" name="Rectangle 3"/>
          <p:cNvSpPr>
            <a:spLocks noGrp="1" noChangeArrowheads="1"/>
          </p:cNvSpPr>
          <p:nvPr>
            <p:ph idx="1"/>
          </p:nvPr>
        </p:nvSpPr>
        <p:spPr>
          <a:xfrm>
            <a:off x="609600" y="1600200"/>
            <a:ext cx="7772400" cy="4495800"/>
          </a:xfrm>
        </p:spPr>
        <p:txBody>
          <a:bodyPr rtlCol="0">
            <a:normAutofit lnSpcReduction="10000"/>
          </a:bodyPr>
          <a:lstStyle/>
          <a:p>
            <a:pPr fontAlgn="auto">
              <a:spcAft>
                <a:spcPts val="0"/>
              </a:spcAft>
              <a:defRPr/>
            </a:pPr>
            <a:r>
              <a:rPr lang="en-US" dirty="0"/>
              <a:t>Rate </a:t>
            </a:r>
            <a:r>
              <a:rPr lang="en-US" dirty="0" smtClean="0"/>
              <a:t>Determination</a:t>
            </a:r>
          </a:p>
          <a:p>
            <a:pPr lvl="1" fontAlgn="auto">
              <a:spcAft>
                <a:spcPts val="0"/>
              </a:spcAft>
              <a:defRPr/>
            </a:pPr>
            <a:r>
              <a:rPr lang="en-US" dirty="0" smtClean="0"/>
              <a:t>Commodity Classification Standards </a:t>
            </a:r>
            <a:r>
              <a:rPr lang="en-US" dirty="0" err="1" smtClean="0"/>
              <a:t>Borad</a:t>
            </a:r>
            <a:r>
              <a:rPr lang="en-US" dirty="0" smtClean="0"/>
              <a:t> develops and maintains commodity freight classifications</a:t>
            </a:r>
          </a:p>
          <a:p>
            <a:pPr lvl="1" fontAlgn="auto">
              <a:spcAft>
                <a:spcPts val="0"/>
              </a:spcAft>
              <a:defRPr/>
            </a:pPr>
            <a:r>
              <a:rPr lang="en-US" dirty="0" smtClean="0"/>
              <a:t>Shippers prefer lower classification number (lower rate)</a:t>
            </a:r>
          </a:p>
          <a:p>
            <a:pPr lvl="1" fontAlgn="auto">
              <a:spcAft>
                <a:spcPts val="0"/>
              </a:spcAft>
              <a:defRPr/>
            </a:pPr>
            <a:r>
              <a:rPr lang="en-US" dirty="0" smtClean="0"/>
              <a:t>Carriers prefer higher classification number (higher rate)</a:t>
            </a:r>
          </a:p>
          <a:p>
            <a:pPr lvl="1" fontAlgn="auto">
              <a:spcAft>
                <a:spcPts val="0"/>
              </a:spcAft>
              <a:defRPr/>
            </a:pPr>
            <a:r>
              <a:rPr lang="en-US" dirty="0" smtClean="0"/>
              <a:t>Transportation managers can appeal a commodity’s classification</a:t>
            </a:r>
          </a:p>
          <a:p>
            <a:pPr lvl="1" fontAlgn="auto">
              <a:spcAft>
                <a:spcPts val="0"/>
              </a:spcAft>
              <a:defRPr/>
            </a:pPr>
            <a:endParaRPr lang="en-US" dirty="0"/>
          </a:p>
          <a:p>
            <a:pPr lvl="1" fontAlgn="auto">
              <a:spcAft>
                <a:spcPts val="0"/>
              </a:spcAft>
              <a:defRPr/>
            </a:pPr>
            <a:endParaRPr lang="en-US" dirty="0"/>
          </a:p>
        </p:txBody>
      </p:sp>
      <p:sp>
        <p:nvSpPr>
          <p:cNvPr id="491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35548B40-9F62-4286-A26B-BEC0F4BD6F14}" type="slidenum">
              <a:rPr lang="en-US"/>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0" y="1600200"/>
            <a:ext cx="2133600" cy="3352800"/>
          </a:xfrm>
        </p:spPr>
        <p:txBody>
          <a:bodyPr/>
          <a:lstStyle/>
          <a:p>
            <a:r>
              <a:rPr lang="en-US" sz="2400" dirty="0" smtClean="0">
                <a:solidFill>
                  <a:schemeClr val="accent6"/>
                </a:solidFill>
              </a:rPr>
              <a:t>Figure </a:t>
            </a:r>
            <a:r>
              <a:rPr lang="en-US" sz="2400" dirty="0" smtClean="0">
                <a:solidFill>
                  <a:schemeClr val="accent6"/>
                </a:solidFill>
              </a:rPr>
              <a:t>13-2</a:t>
            </a:r>
            <a:r>
              <a:rPr lang="en-US" sz="2400" dirty="0" smtClean="0">
                <a:solidFill>
                  <a:schemeClr val="accent6"/>
                </a:solidFill>
              </a:rPr>
              <a:t>:  Motor Carrier Classification Docket Proposal for Changing the Classification of Sparkplugs</a:t>
            </a:r>
          </a:p>
        </p:txBody>
      </p:sp>
      <p:sp>
        <p:nvSpPr>
          <p:cNvPr id="5120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1790683-FD47-4CF3-A595-95C6EE5985F9}" type="slidenum">
              <a:rPr lang="en-US"/>
              <a:pPr>
                <a:defRPr/>
              </a:pPr>
              <a:t>13</a:t>
            </a:fld>
            <a:endParaRPr lang="en-US" dirty="0"/>
          </a:p>
        </p:txBody>
      </p:sp>
      <p:pic>
        <p:nvPicPr>
          <p:cNvPr id="51204" name="Picture 2"/>
          <p:cNvPicPr>
            <a:picLocks noChangeAspect="1" noChangeArrowheads="1"/>
          </p:cNvPicPr>
          <p:nvPr/>
        </p:nvPicPr>
        <p:blipFill>
          <a:blip r:embed="rId3" cstate="print"/>
          <a:srcRect/>
          <a:stretch>
            <a:fillRect/>
          </a:stretch>
        </p:blipFill>
        <p:spPr bwMode="auto">
          <a:xfrm>
            <a:off x="76200" y="219075"/>
            <a:ext cx="6762750" cy="618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dirty="0" smtClean="0"/>
              <a:t>Transportation Rates</a:t>
            </a:r>
          </a:p>
        </p:txBody>
      </p:sp>
      <p:sp>
        <p:nvSpPr>
          <p:cNvPr id="28675" name="Rectangle 3"/>
          <p:cNvSpPr>
            <a:spLocks noGrp="1" noChangeArrowheads="1"/>
          </p:cNvSpPr>
          <p:nvPr>
            <p:ph idx="1"/>
          </p:nvPr>
        </p:nvSpPr>
        <p:spPr/>
        <p:txBody>
          <a:bodyPr/>
          <a:lstStyle/>
          <a:p>
            <a:r>
              <a:rPr lang="en-US" smtClean="0"/>
              <a:t>To find LTL rates usually need:</a:t>
            </a:r>
          </a:p>
          <a:p>
            <a:pPr lvl="1"/>
            <a:r>
              <a:rPr lang="en-US" smtClean="0"/>
              <a:t>Origin and destination zip codes</a:t>
            </a:r>
          </a:p>
          <a:p>
            <a:pPr lvl="1"/>
            <a:r>
              <a:rPr lang="en-US" smtClean="0"/>
              <a:t>Weight of shipment</a:t>
            </a:r>
          </a:p>
          <a:p>
            <a:pPr lvl="1"/>
            <a:r>
              <a:rPr lang="en-US" smtClean="0"/>
              <a:t>Classification of shipment</a:t>
            </a:r>
          </a:p>
          <a:p>
            <a:pPr lvl="1"/>
            <a:r>
              <a:rPr lang="en-US" smtClean="0"/>
              <a:t>Supplemental services needed</a:t>
            </a:r>
          </a:p>
          <a:p>
            <a:pPr lvl="1"/>
            <a:r>
              <a:rPr lang="en-US" smtClean="0"/>
              <a:t>Discount awarded to shipper by carrier</a:t>
            </a:r>
          </a:p>
          <a:p>
            <a:r>
              <a:rPr lang="en-US" smtClean="0"/>
              <a:t>Rates may be on carrier Web sites</a:t>
            </a:r>
          </a:p>
          <a:p>
            <a:pPr lvl="1"/>
            <a:endParaRPr lang="en-US" smtClean="0"/>
          </a:p>
        </p:txBody>
      </p:sp>
      <p:sp>
        <p:nvSpPr>
          <p:cNvPr id="28676" name="Footer Placeholder 4"/>
          <p:cNvSpPr>
            <a:spLocks noGrp="1"/>
          </p:cNvSpPr>
          <p:nvPr>
            <p:ph type="ftr" sz="quarter" idx="10"/>
          </p:nvPr>
        </p:nvSpPr>
        <p:spPr>
          <a:noFill/>
        </p:spPr>
        <p:txBody>
          <a:bodyPr/>
          <a:lstStyle/>
          <a:p>
            <a:r>
              <a:rPr lang="en-US" smtClean="0"/>
              <a:t>© 2008 Prentice Hall</a:t>
            </a:r>
          </a:p>
        </p:txBody>
      </p:sp>
      <p:sp>
        <p:nvSpPr>
          <p:cNvPr id="28677" name="Slide Number Placeholder 5"/>
          <p:cNvSpPr>
            <a:spLocks noGrp="1"/>
          </p:cNvSpPr>
          <p:nvPr>
            <p:ph type="sldNum" sz="quarter" idx="11"/>
          </p:nvPr>
        </p:nvSpPr>
        <p:spPr>
          <a:noFill/>
        </p:spPr>
        <p:txBody>
          <a:bodyPr/>
          <a:lstStyle/>
          <a:p>
            <a:r>
              <a:rPr lang="en-US" smtClean="0"/>
              <a:t>6-</a:t>
            </a:r>
            <a:fld id="{7CE676D3-6F4E-4FFD-AFF5-8DC525BF4812}" type="slidenum">
              <a:rPr lang="en-US" smtClean="0"/>
              <a:pPr/>
              <a:t>14</a:t>
            </a:fld>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Rate and Service Negotiations</a:t>
            </a:r>
          </a:p>
        </p:txBody>
      </p:sp>
      <p:sp>
        <p:nvSpPr>
          <p:cNvPr id="397315" name="Rectangle 3"/>
          <p:cNvSpPr>
            <a:spLocks noGrp="1" noChangeArrowheads="1"/>
          </p:cNvSpPr>
          <p:nvPr>
            <p:ph idx="1"/>
          </p:nvPr>
        </p:nvSpPr>
        <p:spPr/>
        <p:txBody>
          <a:bodyPr/>
          <a:lstStyle/>
          <a:p>
            <a:r>
              <a:rPr lang="en-US" dirty="0"/>
              <a:t>Both rates and service levels may be negotiated</a:t>
            </a:r>
          </a:p>
          <a:p>
            <a:r>
              <a:rPr lang="en-US" dirty="0"/>
              <a:t>Long-term relationships are encouraged</a:t>
            </a:r>
          </a:p>
          <a:p>
            <a:r>
              <a:rPr lang="en-US" dirty="0"/>
              <a:t>Negotiations are subject to antitrust </a:t>
            </a:r>
            <a:r>
              <a:rPr lang="en-US" dirty="0" smtClean="0"/>
              <a:t>laws</a:t>
            </a:r>
          </a:p>
          <a:p>
            <a:r>
              <a:rPr lang="en-US" dirty="0" smtClean="0"/>
              <a:t>Allows transportation managers to take advantage of trade-offs between price and service</a:t>
            </a:r>
          </a:p>
          <a:p>
            <a:pPr>
              <a:buNone/>
            </a:pPr>
            <a:endParaRPr lang="en-US" dirty="0"/>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7BAF07C7-BFF2-4E04-B403-E868A8BC22DA}" type="slidenum">
              <a:rPr lang="en-US"/>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295400" y="152400"/>
            <a:ext cx="7391400" cy="1265238"/>
          </a:xfrm>
        </p:spPr>
        <p:txBody>
          <a:bodyPr/>
          <a:lstStyle/>
          <a:p>
            <a:r>
              <a:rPr lang="en-US" sz="3200" dirty="0" smtClean="0"/>
              <a:t>Table </a:t>
            </a:r>
            <a:r>
              <a:rPr lang="en-US" sz="3200" dirty="0" smtClean="0"/>
              <a:t>13-2:  </a:t>
            </a:r>
            <a:r>
              <a:rPr lang="en-US" sz="3200" dirty="0" smtClean="0"/>
              <a:t>Representative Rate and Service Items in the Carrier-Shipper Negotiation Process</a:t>
            </a:r>
          </a:p>
        </p:txBody>
      </p:sp>
      <p:sp>
        <p:nvSpPr>
          <p:cNvPr id="5529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F5B49A15-ADBA-4E1C-B26F-256895B37BD8}" type="slidenum">
              <a:rPr lang="en-US"/>
              <a:pPr>
                <a:defRPr/>
              </a:pPr>
              <a:t>16</a:t>
            </a:fld>
            <a:endParaRPr lang="en-US" dirty="0"/>
          </a:p>
        </p:txBody>
      </p:sp>
      <p:pic>
        <p:nvPicPr>
          <p:cNvPr id="55300" name="Picture 2"/>
          <p:cNvPicPr>
            <a:picLocks noChangeAspect="1" noChangeArrowheads="1"/>
          </p:cNvPicPr>
          <p:nvPr/>
        </p:nvPicPr>
        <p:blipFill>
          <a:blip r:embed="rId3" cstate="print"/>
          <a:srcRect t="17778" b="6349"/>
          <a:stretch>
            <a:fillRect/>
          </a:stretch>
        </p:blipFill>
        <p:spPr bwMode="auto">
          <a:xfrm>
            <a:off x="-1548" y="1828799"/>
            <a:ext cx="8993148" cy="35827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z="4000" dirty="0" smtClean="0"/>
              <a:t>Modal and Carrier Selection</a:t>
            </a:r>
          </a:p>
        </p:txBody>
      </p:sp>
      <p:sp>
        <p:nvSpPr>
          <p:cNvPr id="59394" name="Rectangle 3"/>
          <p:cNvSpPr>
            <a:spLocks noGrp="1" noChangeArrowheads="1"/>
          </p:cNvSpPr>
          <p:nvPr>
            <p:ph idx="1"/>
          </p:nvPr>
        </p:nvSpPr>
        <p:spPr/>
        <p:txBody>
          <a:bodyPr/>
          <a:lstStyle/>
          <a:p>
            <a:r>
              <a:rPr lang="en-US" smtClean="0"/>
              <a:t>Two-step process</a:t>
            </a:r>
          </a:p>
          <a:p>
            <a:pPr lvl="1"/>
            <a:r>
              <a:rPr lang="en-US" smtClean="0"/>
              <a:t>First determine appropriate mode(s) </a:t>
            </a:r>
          </a:p>
          <a:p>
            <a:pPr lvl="1"/>
            <a:r>
              <a:rPr lang="en-US" smtClean="0"/>
              <a:t>Then select carrier(s) within the chosen mode(s)</a:t>
            </a:r>
          </a:p>
          <a:p>
            <a:r>
              <a:rPr lang="en-US" smtClean="0"/>
              <a:t>Carrier selection is more challenging</a:t>
            </a:r>
          </a:p>
          <a:p>
            <a:pPr lvl="1"/>
            <a:r>
              <a:rPr lang="en-US" smtClean="0"/>
              <a:t>Difficult to be aware of every possible carrier</a:t>
            </a:r>
          </a:p>
          <a:p>
            <a:pPr lvl="1"/>
            <a:r>
              <a:rPr lang="en-US" smtClean="0"/>
              <a:t>Lack of agreement on the number of relevant factors</a:t>
            </a:r>
          </a:p>
        </p:txBody>
      </p:sp>
      <p:sp>
        <p:nvSpPr>
          <p:cNvPr id="5939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DFB4B6D6-40C6-4ED3-BFFA-ECD914BF32C1}" type="slidenum">
              <a:rPr lang="en-US"/>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Table </a:t>
            </a:r>
            <a:r>
              <a:rPr lang="en-US" dirty="0" smtClean="0"/>
              <a:t>13-3:  </a:t>
            </a:r>
            <a:r>
              <a:rPr lang="en-US" dirty="0" smtClean="0"/>
              <a:t>Possible Carrier Selection Characteristics</a:t>
            </a:r>
            <a:endParaRPr lang="en-US" dirty="0"/>
          </a:p>
        </p:txBody>
      </p:sp>
      <p:sp>
        <p:nvSpPr>
          <p:cNvPr id="6144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E0C5A31-DCC0-47E4-B6CD-BA15E6808C45}" type="slidenum">
              <a:rPr lang="en-US"/>
              <a:pPr>
                <a:defRPr/>
              </a:pPr>
              <a:t>18</a:t>
            </a:fld>
            <a:endParaRPr lang="en-US" dirty="0"/>
          </a:p>
        </p:txBody>
      </p:sp>
      <p:pic>
        <p:nvPicPr>
          <p:cNvPr id="61444" name="Picture 2"/>
          <p:cNvPicPr>
            <a:picLocks noChangeAspect="1" noChangeArrowheads="1"/>
          </p:cNvPicPr>
          <p:nvPr/>
        </p:nvPicPr>
        <p:blipFill>
          <a:blip r:embed="rId3" cstate="print"/>
          <a:srcRect t="12938"/>
          <a:stretch>
            <a:fillRect/>
          </a:stretch>
        </p:blipFill>
        <p:spPr bwMode="auto">
          <a:xfrm>
            <a:off x="228600" y="1905000"/>
            <a:ext cx="8593138" cy="3876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z="4000" dirty="0" smtClean="0"/>
              <a:t>Modal and Carrier Selection</a:t>
            </a:r>
          </a:p>
        </p:txBody>
      </p:sp>
      <p:sp>
        <p:nvSpPr>
          <p:cNvPr id="63490" name="Rectangle 3"/>
          <p:cNvSpPr>
            <a:spLocks noGrp="1" noChangeArrowheads="1"/>
          </p:cNvSpPr>
          <p:nvPr>
            <p:ph idx="1"/>
          </p:nvPr>
        </p:nvSpPr>
        <p:spPr/>
        <p:txBody>
          <a:bodyPr/>
          <a:lstStyle/>
          <a:p>
            <a:r>
              <a:rPr lang="en-US" b="1" smtClean="0"/>
              <a:t>Amodal shipper </a:t>
            </a:r>
            <a:r>
              <a:rPr lang="en-US" smtClean="0"/>
              <a:t>refers to a transportation manager who purchases a prespecified level of transportation service and is indifferent to the mode(s) and or carrier(s) used to provide the actual transportation service.</a:t>
            </a:r>
          </a:p>
          <a:p>
            <a:r>
              <a:rPr lang="en-US" smtClean="0"/>
              <a:t>Research indicates shippers are more interested in transportation metrics  than in modes</a:t>
            </a:r>
          </a:p>
        </p:txBody>
      </p:sp>
      <p:sp>
        <p:nvSpPr>
          <p:cNvPr id="6349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15197104-EC44-48EE-8048-AE0C9F0B523A}" type="slidenum">
              <a:rPr lang="en-US"/>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sz="4000" dirty="0"/>
              <a:t>Learning Objectives</a:t>
            </a:r>
          </a:p>
        </p:txBody>
      </p:sp>
      <p:sp>
        <p:nvSpPr>
          <p:cNvPr id="387075" name="Rectangle 3"/>
          <p:cNvSpPr>
            <a:spLocks noGrp="1" noChangeArrowheads="1"/>
          </p:cNvSpPr>
          <p:nvPr>
            <p:ph idx="1"/>
          </p:nvPr>
        </p:nvSpPr>
        <p:spPr>
          <a:xfrm>
            <a:off x="304800" y="1600200"/>
            <a:ext cx="8610600" cy="4419600"/>
          </a:xfrm>
        </p:spPr>
        <p:txBody>
          <a:bodyPr/>
          <a:lstStyle/>
          <a:p>
            <a:r>
              <a:rPr lang="en-US" sz="2800" dirty="0"/>
              <a:t>To learn about contemporary transportation management</a:t>
            </a:r>
          </a:p>
          <a:p>
            <a:r>
              <a:rPr lang="en-US" sz="2800" dirty="0"/>
              <a:t>To understand how rates are determined</a:t>
            </a:r>
          </a:p>
          <a:p>
            <a:r>
              <a:rPr lang="en-US" sz="2800" dirty="0"/>
              <a:t>To learn about modal and carrier selection</a:t>
            </a:r>
          </a:p>
          <a:p>
            <a:r>
              <a:rPr lang="en-US" sz="2800" dirty="0"/>
              <a:t>To distinguish among various transportation documents</a:t>
            </a:r>
          </a:p>
          <a:p>
            <a:r>
              <a:rPr lang="en-US" sz="2800" dirty="0"/>
              <a:t>To understand select activities associated with making and receiving shipments</a:t>
            </a:r>
          </a:p>
          <a:p>
            <a:r>
              <a:rPr lang="en-US" sz="2800" dirty="0"/>
              <a:t>To learn about transportation </a:t>
            </a:r>
            <a:r>
              <a:rPr lang="en-US" sz="2800" dirty="0" smtClean="0"/>
              <a:t>quality</a:t>
            </a:r>
            <a:endParaRPr lang="en-US" sz="2800" dirty="0"/>
          </a:p>
          <a:p>
            <a:pPr>
              <a:buFont typeface="Monotype Sorts" pitchFamily="2" charset="2"/>
              <a:buNone/>
            </a:pPr>
            <a:endParaRPr lang="en-US" dirty="0"/>
          </a:p>
          <a:p>
            <a:endParaRPr lang="en-US" dirty="0"/>
          </a:p>
          <a:p>
            <a:pPr>
              <a:buFont typeface="Monotype Sorts" pitchFamily="2" charset="2"/>
              <a:buNone/>
            </a:pPr>
            <a:endParaRPr lang="en-US" dirty="0"/>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0740D5A1-6FE0-426B-B97B-3E2944AC301D}" type="slidenum">
              <a:rPr lang="en-US"/>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8707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z="4000" dirty="0" smtClean="0"/>
              <a:t>Documentation</a:t>
            </a:r>
          </a:p>
        </p:txBody>
      </p:sp>
      <p:sp>
        <p:nvSpPr>
          <p:cNvPr id="400387" name="Rectangle 3"/>
          <p:cNvSpPr>
            <a:spLocks noGrp="1" noChangeArrowheads="1"/>
          </p:cNvSpPr>
          <p:nvPr>
            <p:ph idx="1"/>
          </p:nvPr>
        </p:nvSpPr>
        <p:spPr/>
        <p:txBody>
          <a:bodyPr rtlCol="0">
            <a:normAutofit fontScale="92500" lnSpcReduction="20000"/>
          </a:bodyPr>
          <a:lstStyle/>
          <a:p>
            <a:pPr fontAlgn="auto">
              <a:spcAft>
                <a:spcPts val="0"/>
              </a:spcAft>
              <a:defRPr/>
            </a:pPr>
            <a:r>
              <a:rPr lang="en-US" dirty="0" smtClean="0"/>
              <a:t>Documentation </a:t>
            </a:r>
          </a:p>
          <a:p>
            <a:pPr lvl="1" fontAlgn="auto">
              <a:spcAft>
                <a:spcPts val="0"/>
              </a:spcAft>
              <a:defRPr/>
            </a:pPr>
            <a:r>
              <a:rPr lang="en-US" dirty="0" smtClean="0"/>
              <a:t>Serves practical function (what, where, and how much is being transported</a:t>
            </a:r>
          </a:p>
          <a:p>
            <a:pPr lvl="1" fontAlgn="auto">
              <a:spcAft>
                <a:spcPts val="0"/>
              </a:spcAft>
              <a:defRPr/>
            </a:pPr>
            <a:r>
              <a:rPr lang="en-US" dirty="0" smtClean="0"/>
              <a:t>Potentially provides legal recourse</a:t>
            </a:r>
          </a:p>
          <a:p>
            <a:pPr fontAlgn="auto">
              <a:spcAft>
                <a:spcPts val="0"/>
              </a:spcAft>
              <a:defRPr/>
            </a:pPr>
            <a:r>
              <a:rPr lang="en-US" dirty="0" smtClean="0"/>
              <a:t>Bill </a:t>
            </a:r>
            <a:r>
              <a:rPr lang="en-US" dirty="0"/>
              <a:t>of lading</a:t>
            </a:r>
          </a:p>
          <a:p>
            <a:pPr lvl="1" fontAlgn="auto">
              <a:spcAft>
                <a:spcPts val="0"/>
              </a:spcAft>
              <a:defRPr/>
            </a:pPr>
            <a:r>
              <a:rPr lang="en-US" dirty="0"/>
              <a:t>Straight bill of lading</a:t>
            </a:r>
          </a:p>
          <a:p>
            <a:pPr lvl="1" fontAlgn="auto">
              <a:spcAft>
                <a:spcPts val="0"/>
              </a:spcAft>
              <a:defRPr/>
            </a:pPr>
            <a:r>
              <a:rPr lang="en-US" dirty="0"/>
              <a:t>Order bill of lading</a:t>
            </a:r>
          </a:p>
          <a:p>
            <a:pPr lvl="1" fontAlgn="auto">
              <a:spcAft>
                <a:spcPts val="0"/>
              </a:spcAft>
              <a:defRPr/>
            </a:pPr>
            <a:r>
              <a:rPr lang="en-US" dirty="0"/>
              <a:t>Long-form bill of lading</a:t>
            </a:r>
          </a:p>
          <a:p>
            <a:pPr lvl="1" fontAlgn="auto">
              <a:spcAft>
                <a:spcPts val="0"/>
              </a:spcAft>
              <a:defRPr/>
            </a:pPr>
            <a:r>
              <a:rPr lang="en-US" dirty="0"/>
              <a:t>Preprinted short-form bill of </a:t>
            </a:r>
            <a:r>
              <a:rPr lang="en-US" dirty="0" smtClean="0"/>
              <a:t>lading</a:t>
            </a:r>
          </a:p>
          <a:p>
            <a:r>
              <a:rPr lang="en-US" dirty="0" smtClean="0"/>
              <a:t>Freight bill</a:t>
            </a:r>
          </a:p>
          <a:p>
            <a:r>
              <a:rPr lang="en-US" dirty="0" smtClean="0"/>
              <a:t>Freight claims</a:t>
            </a:r>
            <a:endParaRPr lang="en-US" dirty="0"/>
          </a:p>
          <a:p>
            <a:pPr lvl="1" fontAlgn="auto">
              <a:spcAft>
                <a:spcPts val="0"/>
              </a:spcAft>
              <a:buFont typeface="Arial" pitchFamily="34" charset="0"/>
              <a:buNone/>
              <a:defRPr/>
            </a:pPr>
            <a:endParaRPr lang="en-US" dirty="0"/>
          </a:p>
        </p:txBody>
      </p:sp>
      <p:sp>
        <p:nvSpPr>
          <p:cNvPr id="6758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5F73B3E3-C25A-4A38-8C9B-1A80AA935D1D}" type="slidenum">
              <a:rPr lang="en-US"/>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5638800" y="2590800"/>
            <a:ext cx="3352800" cy="1295400"/>
          </a:xfrm>
        </p:spPr>
        <p:txBody>
          <a:bodyPr/>
          <a:lstStyle/>
          <a:p>
            <a:r>
              <a:rPr lang="en-US" sz="3300" dirty="0">
                <a:solidFill>
                  <a:schemeClr val="accent6"/>
                </a:solidFill>
              </a:rPr>
              <a:t>Figure </a:t>
            </a:r>
            <a:r>
              <a:rPr lang="en-US" sz="3300" dirty="0" smtClean="0">
                <a:solidFill>
                  <a:schemeClr val="accent6"/>
                </a:solidFill>
              </a:rPr>
              <a:t>13-4</a:t>
            </a:r>
            <a:r>
              <a:rPr lang="en-US" sz="3300" dirty="0" smtClean="0">
                <a:solidFill>
                  <a:schemeClr val="accent6"/>
                </a:solidFill>
              </a:rPr>
              <a:t>: </a:t>
            </a:r>
            <a:r>
              <a:rPr lang="en-US" sz="3300" dirty="0">
                <a:solidFill>
                  <a:schemeClr val="accent6"/>
                </a:solidFill>
              </a:rPr>
              <a:t/>
            </a:r>
            <a:br>
              <a:rPr lang="en-US" sz="3300" dirty="0">
                <a:solidFill>
                  <a:schemeClr val="accent6"/>
                </a:solidFill>
              </a:rPr>
            </a:br>
            <a:r>
              <a:rPr lang="en-US" sz="3300" dirty="0">
                <a:solidFill>
                  <a:schemeClr val="accent6"/>
                </a:solidFill>
              </a:rPr>
              <a:t>A Long-Form Bill of Lading</a:t>
            </a:r>
          </a:p>
        </p:txBody>
      </p:sp>
      <p:pic>
        <p:nvPicPr>
          <p:cNvPr id="401411" name="Picture 3" descr="fig7-6"/>
          <p:cNvPicPr>
            <a:picLocks noGrp="1" noChangeAspect="1" noChangeArrowheads="1"/>
          </p:cNvPicPr>
          <p:nvPr>
            <p:ph idx="1"/>
          </p:nvPr>
        </p:nvPicPr>
        <p:blipFill>
          <a:blip r:embed="rId3" cstate="print"/>
          <a:srcRect/>
          <a:stretch>
            <a:fillRect/>
          </a:stretch>
        </p:blipFill>
        <p:spPr>
          <a:xfrm>
            <a:off x="457200" y="685800"/>
            <a:ext cx="4876800" cy="5638800"/>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4FEAFEEA-5621-4F11-965F-D5AC3F1EFC0C}" type="slidenum">
              <a:rPr lang="en-US"/>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6019800" y="1600200"/>
            <a:ext cx="2667000" cy="1828800"/>
          </a:xfrm>
        </p:spPr>
        <p:txBody>
          <a:bodyPr/>
          <a:lstStyle/>
          <a:p>
            <a:r>
              <a:rPr lang="en-US" sz="3300" dirty="0">
                <a:solidFill>
                  <a:schemeClr val="accent6"/>
                </a:solidFill>
              </a:rPr>
              <a:t>Figure </a:t>
            </a:r>
            <a:r>
              <a:rPr lang="en-US" sz="3300" dirty="0" smtClean="0">
                <a:solidFill>
                  <a:schemeClr val="accent6"/>
                </a:solidFill>
              </a:rPr>
              <a:t>13-5</a:t>
            </a:r>
            <a:r>
              <a:rPr lang="en-US" sz="3300" dirty="0" smtClean="0">
                <a:solidFill>
                  <a:schemeClr val="accent6"/>
                </a:solidFill>
              </a:rPr>
              <a:t>:  </a:t>
            </a:r>
            <a:r>
              <a:rPr lang="en-US" sz="3300" dirty="0">
                <a:solidFill>
                  <a:schemeClr val="accent6"/>
                </a:solidFill>
              </a:rPr>
              <a:t/>
            </a:r>
            <a:br>
              <a:rPr lang="en-US" sz="3300" dirty="0">
                <a:solidFill>
                  <a:schemeClr val="accent6"/>
                </a:solidFill>
              </a:rPr>
            </a:br>
            <a:r>
              <a:rPr lang="en-US" sz="3300" dirty="0">
                <a:solidFill>
                  <a:schemeClr val="accent6"/>
                </a:solidFill>
              </a:rPr>
              <a:t>A Preprinted Short-Form Bill of Lading</a:t>
            </a:r>
          </a:p>
        </p:txBody>
      </p:sp>
      <p:pic>
        <p:nvPicPr>
          <p:cNvPr id="402435" name="Picture 3" descr="fig7-7"/>
          <p:cNvPicPr>
            <a:picLocks noGrp="1" noChangeAspect="1" noChangeArrowheads="1"/>
          </p:cNvPicPr>
          <p:nvPr>
            <p:ph idx="1"/>
          </p:nvPr>
        </p:nvPicPr>
        <p:blipFill>
          <a:blip r:embed="rId3" cstate="print"/>
          <a:srcRect/>
          <a:stretch>
            <a:fillRect/>
          </a:stretch>
        </p:blipFill>
        <p:spPr>
          <a:xfrm>
            <a:off x="381000" y="304800"/>
            <a:ext cx="5410200" cy="5486400"/>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EF80253A-489F-4A68-8253-F8B979778B51}" type="slidenum">
              <a:rPr lang="en-US"/>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z="4000" dirty="0" smtClean="0"/>
              <a:t>Documentation</a:t>
            </a:r>
          </a:p>
        </p:txBody>
      </p:sp>
      <p:sp>
        <p:nvSpPr>
          <p:cNvPr id="400387" name="Rectangle 3"/>
          <p:cNvSpPr>
            <a:spLocks noGrp="1" noChangeArrowheads="1"/>
          </p:cNvSpPr>
          <p:nvPr>
            <p:ph idx="1"/>
          </p:nvPr>
        </p:nvSpPr>
        <p:spPr>
          <a:xfrm>
            <a:off x="228600" y="1524000"/>
            <a:ext cx="8458200" cy="4953000"/>
          </a:xfrm>
        </p:spPr>
        <p:txBody>
          <a:bodyPr rtlCol="0">
            <a:normAutofit lnSpcReduction="10000"/>
          </a:bodyPr>
          <a:lstStyle/>
          <a:p>
            <a:pPr marL="290513" lvl="1" fontAlgn="auto">
              <a:spcAft>
                <a:spcPts val="0"/>
              </a:spcAft>
              <a:buFont typeface="Arial" pitchFamily="34" charset="0"/>
              <a:buChar char="•"/>
              <a:defRPr/>
            </a:pPr>
            <a:r>
              <a:rPr lang="en-US" sz="3000" dirty="0" smtClean="0"/>
              <a:t>Freight bill</a:t>
            </a:r>
          </a:p>
          <a:p>
            <a:pPr marL="692150" lvl="2" fontAlgn="auto">
              <a:spcAft>
                <a:spcPts val="0"/>
              </a:spcAft>
              <a:buFont typeface="Calibri" pitchFamily="34" charset="0"/>
              <a:buChar char="–"/>
              <a:defRPr/>
            </a:pPr>
            <a:r>
              <a:rPr lang="en-US" dirty="0" smtClean="0"/>
              <a:t>Invoice submitted by the carrier requesting to be paid</a:t>
            </a:r>
          </a:p>
          <a:p>
            <a:pPr marL="692150" lvl="2" fontAlgn="auto">
              <a:spcAft>
                <a:spcPts val="0"/>
              </a:spcAft>
              <a:buFont typeface="Calibri" pitchFamily="34" charset="0"/>
              <a:buChar char="–"/>
              <a:defRPr/>
            </a:pPr>
            <a:r>
              <a:rPr lang="en-US" dirty="0" smtClean="0"/>
              <a:t>Freight bill-paying service</a:t>
            </a:r>
          </a:p>
          <a:p>
            <a:pPr marL="692150" lvl="2" fontAlgn="auto">
              <a:spcAft>
                <a:spcPts val="0"/>
              </a:spcAft>
              <a:buFont typeface="Calibri" pitchFamily="34" charset="0"/>
              <a:buChar char="–"/>
              <a:defRPr/>
            </a:pPr>
            <a:r>
              <a:rPr lang="en-US" dirty="0" smtClean="0"/>
              <a:t>Internal audits</a:t>
            </a:r>
          </a:p>
          <a:p>
            <a:pPr marL="692150" lvl="2" fontAlgn="auto">
              <a:spcAft>
                <a:spcPts val="0"/>
              </a:spcAft>
              <a:buFont typeface="Calibri" pitchFamily="34" charset="0"/>
              <a:buChar char="–"/>
              <a:defRPr/>
            </a:pPr>
            <a:r>
              <a:rPr lang="en-US" dirty="0" smtClean="0"/>
              <a:t>External audits</a:t>
            </a:r>
          </a:p>
          <a:p>
            <a:pPr marL="290513" lvl="1" fontAlgn="auto">
              <a:spcAft>
                <a:spcPts val="0"/>
              </a:spcAft>
              <a:buFont typeface="Arial" pitchFamily="34" charset="0"/>
              <a:buChar char="•"/>
              <a:defRPr/>
            </a:pPr>
            <a:r>
              <a:rPr lang="en-US" sz="3000" dirty="0" smtClean="0"/>
              <a:t>Freight claims</a:t>
            </a:r>
          </a:p>
          <a:p>
            <a:pPr marL="692150" lvl="2" fontAlgn="auto">
              <a:spcAft>
                <a:spcPts val="0"/>
              </a:spcAft>
              <a:buFont typeface="Calibri" pitchFamily="34" charset="0"/>
              <a:buChar char="–"/>
              <a:defRPr/>
            </a:pPr>
            <a:r>
              <a:rPr lang="en-US" dirty="0" smtClean="0"/>
              <a:t>Refers to a document that notifies a carrier of wrong or defective deliveries, delays, or other delivery shortcomings</a:t>
            </a:r>
          </a:p>
          <a:p>
            <a:pPr marL="692150" lvl="2" fontAlgn="auto">
              <a:spcAft>
                <a:spcPts val="0"/>
              </a:spcAft>
              <a:buFont typeface="Calibri" pitchFamily="34" charset="0"/>
              <a:buChar char="–"/>
              <a:defRPr/>
            </a:pPr>
            <a:r>
              <a:rPr lang="en-US" dirty="0" smtClean="0"/>
              <a:t>Concealed loss or damage is when loss or damage is not apparent until after a shipment has been unpacked and inspected</a:t>
            </a:r>
          </a:p>
        </p:txBody>
      </p:sp>
      <p:sp>
        <p:nvSpPr>
          <p:cNvPr id="737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439E09B8-FA9A-4BCE-9707-10E318DFDADA}" type="slidenum">
              <a:rPr lang="en-US"/>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z="4000" dirty="0" smtClean="0"/>
              <a:t>Making and Receiving Shipments</a:t>
            </a:r>
          </a:p>
        </p:txBody>
      </p:sp>
      <p:sp>
        <p:nvSpPr>
          <p:cNvPr id="75778" name="Rectangle 3"/>
          <p:cNvSpPr>
            <a:spLocks noGrp="1" noChangeArrowheads="1"/>
          </p:cNvSpPr>
          <p:nvPr>
            <p:ph idx="1"/>
          </p:nvPr>
        </p:nvSpPr>
        <p:spPr>
          <a:xfrm>
            <a:off x="457200" y="1524000"/>
            <a:ext cx="8229600" cy="4953000"/>
          </a:xfrm>
        </p:spPr>
        <p:txBody>
          <a:bodyPr/>
          <a:lstStyle/>
          <a:p>
            <a:r>
              <a:rPr lang="en-US" smtClean="0"/>
              <a:t>Consolidating small shipments</a:t>
            </a:r>
          </a:p>
          <a:p>
            <a:pPr lvl="1"/>
            <a:r>
              <a:rPr lang="en-US" smtClean="0"/>
              <a:t>Shipments &gt; 150 and &lt; 500 pounds</a:t>
            </a:r>
          </a:p>
          <a:p>
            <a:pPr lvl="1"/>
            <a:r>
              <a:rPr lang="en-US" smtClean="0"/>
              <a:t>To get a lower rate, shipment consolidation may occur:  aggregating customer orders across time or place or both</a:t>
            </a:r>
          </a:p>
          <a:p>
            <a:pPr lvl="2">
              <a:buFont typeface="Calibri" pitchFamily="34" charset="0"/>
              <a:buChar char="–"/>
            </a:pPr>
            <a:endParaRPr lang="en-US" smtClean="0"/>
          </a:p>
          <a:p>
            <a:pPr lvl="1">
              <a:buFont typeface="Arial" pitchFamily="34" charset="0"/>
              <a:buChar char="•"/>
            </a:pPr>
            <a:endParaRPr lang="en-US" smtClean="0"/>
          </a:p>
        </p:txBody>
      </p:sp>
      <p:sp>
        <p:nvSpPr>
          <p:cNvPr id="7577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8F94FC63-F38B-44FF-8865-89CE05CC8023}" type="slidenum">
              <a:rPr lang="en-US"/>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sz="4000" dirty="0" smtClean="0"/>
              <a:t>Consolidation of Shipments</a:t>
            </a:r>
            <a:endParaRPr lang="en-US" sz="4000" dirty="0">
              <a:solidFill>
                <a:srgbClr val="000080"/>
              </a:solidFill>
            </a:endParaRPr>
          </a:p>
        </p:txBody>
      </p:sp>
      <p:pic>
        <p:nvPicPr>
          <p:cNvPr id="414723" name="Picture 3" descr="fig7-13"/>
          <p:cNvPicPr>
            <a:picLocks noGrp="1" noChangeAspect="1" noChangeArrowheads="1"/>
          </p:cNvPicPr>
          <p:nvPr>
            <p:ph idx="1"/>
          </p:nvPr>
        </p:nvPicPr>
        <p:blipFill>
          <a:blip r:embed="rId3" cstate="print"/>
          <a:srcRect/>
          <a:stretch>
            <a:fillRect/>
          </a:stretch>
        </p:blipFill>
        <p:spPr>
          <a:xfrm>
            <a:off x="457200" y="1676399"/>
            <a:ext cx="8477883" cy="4267717"/>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70565FA7-BBEE-4574-8321-BBAA86843705}" type="slidenum">
              <a:rPr lang="en-US"/>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z="4000" dirty="0" smtClean="0"/>
              <a:t>Making and Receiving Shipments</a:t>
            </a:r>
          </a:p>
        </p:txBody>
      </p:sp>
      <p:sp>
        <p:nvSpPr>
          <p:cNvPr id="410627" name="Rectangle 3"/>
          <p:cNvSpPr>
            <a:spLocks noGrp="1" noChangeArrowheads="1"/>
          </p:cNvSpPr>
          <p:nvPr>
            <p:ph idx="1"/>
          </p:nvPr>
        </p:nvSpPr>
        <p:spPr/>
        <p:txBody>
          <a:bodyPr rtlCol="0">
            <a:normAutofit lnSpcReduction="10000"/>
          </a:bodyPr>
          <a:lstStyle/>
          <a:p>
            <a:pPr fontAlgn="auto">
              <a:spcAft>
                <a:spcPts val="0"/>
              </a:spcAft>
              <a:defRPr/>
            </a:pPr>
            <a:r>
              <a:rPr lang="en-US" dirty="0" smtClean="0"/>
              <a:t>Demurrage and Detention </a:t>
            </a:r>
          </a:p>
          <a:p>
            <a:pPr lvl="1" fontAlgn="auto">
              <a:spcAft>
                <a:spcPts val="0"/>
              </a:spcAft>
              <a:defRPr/>
            </a:pPr>
            <a:r>
              <a:rPr lang="en-US" dirty="0" smtClean="0"/>
              <a:t>Demurrage </a:t>
            </a:r>
            <a:r>
              <a:rPr lang="en-US" dirty="0"/>
              <a:t>is a penalty payment made to the railroad for keeping a railcar beyond the time when it should be released back to railroad</a:t>
            </a:r>
          </a:p>
          <a:p>
            <a:pPr lvl="1" fontAlgn="auto">
              <a:spcAft>
                <a:spcPts val="0"/>
              </a:spcAft>
              <a:defRPr/>
            </a:pPr>
            <a:r>
              <a:rPr lang="en-US" dirty="0"/>
              <a:t>Detention is the word used in the trucking </a:t>
            </a:r>
            <a:r>
              <a:rPr lang="en-US" dirty="0" smtClean="0"/>
              <a:t>industry</a:t>
            </a:r>
          </a:p>
          <a:p>
            <a:pPr fontAlgn="auto">
              <a:spcAft>
                <a:spcPts val="0"/>
              </a:spcAft>
              <a:defRPr/>
            </a:pPr>
            <a:r>
              <a:rPr lang="en-US" dirty="0" smtClean="0"/>
              <a:t>Routing</a:t>
            </a:r>
          </a:p>
          <a:p>
            <a:pPr lvl="1" fontAlgn="auto">
              <a:spcAft>
                <a:spcPts val="0"/>
              </a:spcAft>
              <a:defRPr/>
            </a:pPr>
            <a:r>
              <a:rPr lang="en-US" dirty="0" smtClean="0"/>
              <a:t>Process of determining how a shipment will be moved between consignor and consignee </a:t>
            </a:r>
          </a:p>
          <a:p>
            <a:pPr lvl="1" fontAlgn="auto">
              <a:spcAft>
                <a:spcPts val="0"/>
              </a:spcAft>
              <a:defRPr/>
            </a:pPr>
            <a:r>
              <a:rPr lang="en-US" dirty="0" smtClean="0"/>
              <a:t>Hazmat routing</a:t>
            </a:r>
            <a:endParaRPr lang="en-US" dirty="0"/>
          </a:p>
        </p:txBody>
      </p:sp>
      <p:sp>
        <p:nvSpPr>
          <p:cNvPr id="7987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639A3C71-584B-4625-AFF7-5275A1465AF7}" type="slidenum">
              <a:rPr lang="en-US"/>
              <a:pPr>
                <a:defRPr/>
              </a:pPr>
              <a:t>26</a:t>
            </a:fld>
            <a:endParaRPr lang="en-US" dirty="0"/>
          </a:p>
        </p:txBody>
      </p:sp>
    </p:spTree>
    <p:extLst>
      <p:ext uri="{BB962C8B-B14F-4D97-AF65-F5344CB8AC3E}">
        <p14:creationId xmlns:p14="http://schemas.microsoft.com/office/powerpoint/2010/main" val="393526765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rtlCol="0">
            <a:normAutofit fontScale="90000"/>
          </a:bodyPr>
          <a:lstStyle/>
          <a:p>
            <a:pPr fontAlgn="auto">
              <a:spcAft>
                <a:spcPts val="0"/>
              </a:spcAft>
              <a:defRPr/>
            </a:pPr>
            <a:r>
              <a:rPr lang="en-US" sz="3300" dirty="0"/>
              <a:t>Figure </a:t>
            </a:r>
            <a:r>
              <a:rPr lang="en-US" sz="3300" dirty="0" smtClean="0"/>
              <a:t>13-8:</a:t>
            </a:r>
            <a:r>
              <a:rPr lang="en-US" sz="3300" dirty="0" smtClean="0">
                <a:solidFill>
                  <a:srgbClr val="000080"/>
                </a:solidFill>
              </a:rPr>
              <a:t>  </a:t>
            </a:r>
            <a:r>
              <a:rPr lang="en-US" sz="3300" dirty="0" smtClean="0"/>
              <a:t>Specialized Container with Sump to Capture Hazardous Waste Leaks from Barrels </a:t>
            </a:r>
            <a:endParaRPr lang="en-US" sz="3300" dirty="0">
              <a:solidFill>
                <a:srgbClr val="000080"/>
              </a:solidFill>
            </a:endParaRPr>
          </a:p>
        </p:txBody>
      </p:sp>
      <p:sp>
        <p:nvSpPr>
          <p:cNvPr id="8192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04352EB2-6EE4-477F-BF92-F57E86EE363C}" type="slidenum">
              <a:rPr lang="en-US"/>
              <a:pPr>
                <a:defRPr/>
              </a:pPr>
              <a:t>27</a:t>
            </a:fld>
            <a:endParaRPr lang="en-US" dirty="0"/>
          </a:p>
        </p:txBody>
      </p:sp>
      <p:pic>
        <p:nvPicPr>
          <p:cNvPr id="81924" name="Picture 3" descr="fig7-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400"/>
          <a:stretch>
            <a:fillRect/>
          </a:stretch>
        </p:blipFill>
        <p:spPr>
          <a:xfrm>
            <a:off x="2030413" y="1517650"/>
            <a:ext cx="4979987" cy="4654550"/>
          </a:xfrm>
        </p:spPr>
      </p:pic>
    </p:spTree>
    <p:extLst>
      <p:ext uri="{BB962C8B-B14F-4D97-AF65-F5344CB8AC3E}">
        <p14:creationId xmlns:p14="http://schemas.microsoft.com/office/powerpoint/2010/main" val="34689114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z="4000" dirty="0" smtClean="0"/>
              <a:t>Making and Receiving Shipments</a:t>
            </a:r>
          </a:p>
        </p:txBody>
      </p:sp>
      <p:sp>
        <p:nvSpPr>
          <p:cNvPr id="83970" name="Rectangle 3"/>
          <p:cNvSpPr>
            <a:spLocks noGrp="1" noChangeArrowheads="1"/>
          </p:cNvSpPr>
          <p:nvPr>
            <p:ph idx="1"/>
          </p:nvPr>
        </p:nvSpPr>
        <p:spPr>
          <a:xfrm>
            <a:off x="457200" y="1600200"/>
            <a:ext cx="8229600" cy="4800600"/>
          </a:xfrm>
        </p:spPr>
        <p:txBody>
          <a:bodyPr/>
          <a:lstStyle/>
          <a:p>
            <a:r>
              <a:rPr lang="en-US" smtClean="0"/>
              <a:t>Tracing and Expediting</a:t>
            </a:r>
          </a:p>
          <a:p>
            <a:pPr lvl="1"/>
            <a:r>
              <a:rPr lang="en-US" smtClean="0"/>
              <a:t>Tracing is the attempt to locate lost or late shipments</a:t>
            </a:r>
          </a:p>
          <a:p>
            <a:pPr lvl="1"/>
            <a:r>
              <a:rPr lang="en-US" smtClean="0"/>
              <a:t>Expediting is rapidly moving a shipment through a carrier’s system.</a:t>
            </a:r>
          </a:p>
          <a:p>
            <a:pPr lvl="1">
              <a:buFont typeface="Arial" pitchFamily="34" charset="0"/>
              <a:buNone/>
            </a:pPr>
            <a:endParaRPr lang="en-US" smtClean="0"/>
          </a:p>
        </p:txBody>
      </p:sp>
      <p:sp>
        <p:nvSpPr>
          <p:cNvPr id="8397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34505E96-C904-4ADD-81C5-120191DF8B49}" type="slidenum">
              <a:rPr lang="en-US"/>
              <a:pPr>
                <a:defRPr/>
              </a:pPr>
              <a:t>28</a:t>
            </a:fld>
            <a:endParaRPr lang="en-US" dirty="0"/>
          </a:p>
        </p:txBody>
      </p:sp>
    </p:spTree>
    <p:extLst>
      <p:ext uri="{BB962C8B-B14F-4D97-AF65-F5344CB8AC3E}">
        <p14:creationId xmlns:p14="http://schemas.microsoft.com/office/powerpoint/2010/main" val="17043072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z="4000" dirty="0" smtClean="0"/>
              <a:t>Transportation Service Quality</a:t>
            </a:r>
          </a:p>
        </p:txBody>
      </p:sp>
      <p:sp>
        <p:nvSpPr>
          <p:cNvPr id="86018" name="Rectangle 3"/>
          <p:cNvSpPr>
            <a:spLocks noGrp="1" noChangeArrowheads="1"/>
          </p:cNvSpPr>
          <p:nvPr>
            <p:ph idx="1"/>
          </p:nvPr>
        </p:nvSpPr>
        <p:spPr>
          <a:xfrm>
            <a:off x="457200" y="1600200"/>
            <a:ext cx="8229600" cy="4800600"/>
          </a:xfrm>
        </p:spPr>
        <p:txBody>
          <a:bodyPr/>
          <a:lstStyle/>
          <a:p>
            <a:r>
              <a:rPr lang="en-US" smtClean="0"/>
              <a:t>Macroenvironmental changes have caused organizations to demand higher levels of service quality</a:t>
            </a:r>
          </a:p>
          <a:p>
            <a:r>
              <a:rPr lang="en-US" smtClean="0"/>
              <a:t>Economic deregulation allowed for both price and service competition resulting in a need to measure performance</a:t>
            </a:r>
          </a:p>
          <a:p>
            <a:r>
              <a:rPr lang="en-US" smtClean="0"/>
              <a:t>Can measure performance through the use a performance scorecard</a:t>
            </a:r>
          </a:p>
        </p:txBody>
      </p:sp>
      <p:sp>
        <p:nvSpPr>
          <p:cNvPr id="860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914A230D-2EE4-46A3-A9D0-5FD76107D3B9}" type="slidenum">
              <a:rPr lang="en-US"/>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1219200" y="274638"/>
            <a:ext cx="7467600" cy="1020762"/>
          </a:xfrm>
        </p:spPr>
        <p:txBody>
          <a:bodyPr/>
          <a:lstStyle/>
          <a:p>
            <a:r>
              <a:rPr lang="en-US" sz="4000" dirty="0" smtClean="0"/>
              <a:t>Transportation </a:t>
            </a:r>
            <a:r>
              <a:rPr lang="en-US" sz="4000" dirty="0" smtClean="0"/>
              <a:t>Management</a:t>
            </a:r>
            <a:br>
              <a:rPr lang="en-US" sz="4000" dirty="0" smtClean="0"/>
            </a:br>
            <a:r>
              <a:rPr lang="en-US" sz="4000" dirty="0"/>
              <a:t>Key </a:t>
            </a:r>
            <a:r>
              <a:rPr lang="en-US" sz="4000" dirty="0" smtClean="0"/>
              <a:t>Terms</a:t>
            </a:r>
            <a:endParaRPr lang="en-US" sz="4000" dirty="0"/>
          </a:p>
        </p:txBody>
      </p:sp>
      <p:sp>
        <p:nvSpPr>
          <p:cNvPr id="389123" name="Rectangle 3"/>
          <p:cNvSpPr>
            <a:spLocks noGrp="1" noChangeArrowheads="1"/>
          </p:cNvSpPr>
          <p:nvPr>
            <p:ph sz="half" idx="1"/>
          </p:nvPr>
        </p:nvSpPr>
        <p:spPr>
          <a:xfrm>
            <a:off x="228600" y="1524000"/>
            <a:ext cx="4267200" cy="4530725"/>
          </a:xfrm>
        </p:spPr>
        <p:txBody>
          <a:bodyPr/>
          <a:lstStyle/>
          <a:p>
            <a:pPr marL="285750" lvl="1">
              <a:spcBef>
                <a:spcPts val="200"/>
              </a:spcBef>
            </a:pPr>
            <a:r>
              <a:rPr lang="en-US" dirty="0" err="1" smtClean="0"/>
              <a:t>Amodal</a:t>
            </a:r>
            <a:r>
              <a:rPr lang="en-US" dirty="0" smtClean="0"/>
              <a:t> </a:t>
            </a:r>
            <a:r>
              <a:rPr lang="en-US" dirty="0" smtClean="0"/>
              <a:t>shipper</a:t>
            </a:r>
            <a:endParaRPr lang="en-US" dirty="0"/>
          </a:p>
          <a:p>
            <a:pPr marL="285750" lvl="1">
              <a:spcBef>
                <a:spcPts val="200"/>
              </a:spcBef>
            </a:pPr>
            <a:r>
              <a:rPr lang="en-US" dirty="0"/>
              <a:t>Bill of lading</a:t>
            </a:r>
          </a:p>
          <a:p>
            <a:pPr marL="285750" lvl="1">
              <a:spcBef>
                <a:spcPts val="200"/>
              </a:spcBef>
            </a:pPr>
            <a:r>
              <a:rPr lang="en-US" dirty="0" smtClean="0"/>
              <a:t>Class rate system</a:t>
            </a:r>
          </a:p>
          <a:p>
            <a:pPr marL="285750" lvl="1">
              <a:spcBef>
                <a:spcPts val="200"/>
              </a:spcBef>
            </a:pPr>
            <a:r>
              <a:rPr lang="en-US" dirty="0" smtClean="0"/>
              <a:t>Commodity </a:t>
            </a:r>
            <a:r>
              <a:rPr lang="en-US" dirty="0" smtClean="0"/>
              <a:t>rate</a:t>
            </a:r>
          </a:p>
          <a:p>
            <a:pPr marL="285750" lvl="1">
              <a:spcBef>
                <a:spcPts val="200"/>
              </a:spcBef>
            </a:pPr>
            <a:r>
              <a:rPr lang="en-US" dirty="0"/>
              <a:t>Concealed loss or </a:t>
            </a:r>
            <a:r>
              <a:rPr lang="en-US" dirty="0" smtClean="0"/>
              <a:t>damage</a:t>
            </a:r>
            <a:endParaRPr lang="en-US" dirty="0" smtClean="0"/>
          </a:p>
          <a:p>
            <a:pPr marL="285750" lvl="1">
              <a:spcBef>
                <a:spcPts val="200"/>
              </a:spcBef>
            </a:pPr>
            <a:r>
              <a:rPr lang="en-US" dirty="0" smtClean="0"/>
              <a:t>Demurrage </a:t>
            </a:r>
            <a:endParaRPr lang="en-US" dirty="0" smtClean="0"/>
          </a:p>
          <a:p>
            <a:pPr marL="285750" lvl="1">
              <a:spcBef>
                <a:spcPts val="200"/>
              </a:spcBef>
            </a:pPr>
            <a:r>
              <a:rPr lang="en-US" dirty="0" smtClean="0"/>
              <a:t>Density</a:t>
            </a:r>
          </a:p>
          <a:p>
            <a:pPr marL="285750" lvl="1">
              <a:spcBef>
                <a:spcPts val="200"/>
              </a:spcBef>
            </a:pPr>
            <a:r>
              <a:rPr lang="en-US" dirty="0" smtClean="0"/>
              <a:t>Detention</a:t>
            </a:r>
            <a:endParaRPr lang="en-US" dirty="0"/>
          </a:p>
          <a:p>
            <a:pPr marL="285750" lvl="1">
              <a:spcBef>
                <a:spcPts val="200"/>
              </a:spcBef>
            </a:pPr>
            <a:r>
              <a:rPr lang="en-US" dirty="0" smtClean="0"/>
              <a:t>Documentation</a:t>
            </a:r>
            <a:endParaRPr lang="en-US" dirty="0" smtClean="0"/>
          </a:p>
          <a:p>
            <a:pPr marL="285750" lvl="1">
              <a:spcBef>
                <a:spcPts val="200"/>
              </a:spcBef>
            </a:pPr>
            <a:r>
              <a:rPr lang="en-US" dirty="0" smtClean="0"/>
              <a:t>Expediting</a:t>
            </a:r>
          </a:p>
          <a:p>
            <a:pPr marL="285750" lvl="1">
              <a:spcBef>
                <a:spcPts val="200"/>
              </a:spcBef>
            </a:pPr>
            <a:r>
              <a:rPr lang="en-US" dirty="0" smtClean="0"/>
              <a:t>FOB destination</a:t>
            </a:r>
            <a:endParaRPr lang="en-US" dirty="0"/>
          </a:p>
          <a:p>
            <a:pPr marL="285750" lvl="1">
              <a:spcBef>
                <a:spcPts val="200"/>
              </a:spcBef>
            </a:pPr>
            <a:endParaRPr lang="en-US" dirty="0" smtClean="0"/>
          </a:p>
        </p:txBody>
      </p:sp>
      <p:sp>
        <p:nvSpPr>
          <p:cNvPr id="389124" name="Rectangle 4"/>
          <p:cNvSpPr>
            <a:spLocks noGrp="1" noChangeArrowheads="1"/>
          </p:cNvSpPr>
          <p:nvPr>
            <p:ph sz="half" idx="2"/>
          </p:nvPr>
        </p:nvSpPr>
        <p:spPr>
          <a:xfrm>
            <a:off x="4343400" y="1600200"/>
            <a:ext cx="4343400" cy="4411663"/>
          </a:xfrm>
        </p:spPr>
        <p:txBody>
          <a:bodyPr/>
          <a:lstStyle/>
          <a:p>
            <a:pPr marL="285750" lvl="1">
              <a:spcBef>
                <a:spcPts val="200"/>
              </a:spcBef>
            </a:pPr>
            <a:r>
              <a:rPr lang="en-US" dirty="0"/>
              <a:t>FOB origin</a:t>
            </a:r>
          </a:p>
          <a:p>
            <a:pPr marL="285750" lvl="1">
              <a:spcBef>
                <a:spcPts val="200"/>
              </a:spcBef>
            </a:pPr>
            <a:r>
              <a:rPr lang="en-US" dirty="0" smtClean="0"/>
              <a:t>Freight </a:t>
            </a:r>
            <a:r>
              <a:rPr lang="en-US" dirty="0" smtClean="0"/>
              <a:t>bill</a:t>
            </a:r>
          </a:p>
          <a:p>
            <a:pPr marL="285750" lvl="1">
              <a:spcBef>
                <a:spcPts val="200"/>
              </a:spcBef>
            </a:pPr>
            <a:r>
              <a:rPr lang="en-US" dirty="0" smtClean="0"/>
              <a:t>Freight claims</a:t>
            </a:r>
            <a:endParaRPr lang="en-US" dirty="0"/>
          </a:p>
          <a:p>
            <a:pPr marL="285750" lvl="1">
              <a:spcBef>
                <a:spcPts val="200"/>
              </a:spcBef>
            </a:pPr>
            <a:r>
              <a:rPr lang="en-US" dirty="0" smtClean="0"/>
              <a:t>Rate</a:t>
            </a:r>
            <a:endParaRPr lang="en-US" dirty="0" smtClean="0"/>
          </a:p>
          <a:p>
            <a:pPr marL="285750" lvl="1">
              <a:spcBef>
                <a:spcPts val="200"/>
              </a:spcBef>
            </a:pPr>
            <a:r>
              <a:rPr lang="en-US" dirty="0" smtClean="0"/>
              <a:t>Routing</a:t>
            </a:r>
          </a:p>
          <a:p>
            <a:pPr marL="285750" lvl="1">
              <a:spcBef>
                <a:spcPts val="200"/>
              </a:spcBef>
            </a:pPr>
            <a:r>
              <a:rPr lang="en-US" dirty="0" smtClean="0"/>
              <a:t>Routing Guide</a:t>
            </a:r>
          </a:p>
          <a:p>
            <a:pPr marL="285750" lvl="1">
              <a:spcBef>
                <a:spcPts val="200"/>
              </a:spcBef>
            </a:pPr>
            <a:r>
              <a:rPr lang="en-US" dirty="0" err="1" smtClean="0"/>
              <a:t>Stowability</a:t>
            </a:r>
            <a:endParaRPr lang="en-US" dirty="0" smtClean="0"/>
          </a:p>
          <a:p>
            <a:pPr marL="285750" lvl="1">
              <a:spcBef>
                <a:spcPts val="200"/>
              </a:spcBef>
            </a:pPr>
            <a:r>
              <a:rPr lang="en-US" dirty="0" smtClean="0"/>
              <a:t>Tracing</a:t>
            </a:r>
            <a:endParaRPr lang="en-US" dirty="0"/>
          </a:p>
          <a:p>
            <a:pPr marL="285750" lvl="1">
              <a:spcBef>
                <a:spcPts val="200"/>
              </a:spcBef>
            </a:pPr>
            <a:r>
              <a:rPr lang="en-US" dirty="0"/>
              <a:t>Transportation </a:t>
            </a:r>
            <a:r>
              <a:rPr lang="en-US" dirty="0" smtClean="0"/>
              <a:t>Management</a:t>
            </a:r>
            <a:endParaRPr lang="en-US" dirty="0" smtClean="0"/>
          </a:p>
          <a:p>
            <a:pPr marL="285750" lvl="1">
              <a:spcBef>
                <a:spcPts val="200"/>
              </a:spcBef>
            </a:pPr>
            <a:r>
              <a:rPr lang="en-US" dirty="0" smtClean="0"/>
              <a:t>Weight break</a:t>
            </a:r>
            <a:endParaRPr lang="en-US" dirty="0"/>
          </a:p>
          <a:p>
            <a:pPr lvl="1">
              <a:buFontTx/>
              <a:buNone/>
            </a:pPr>
            <a:endParaRPr lang="en-US" sz="2800" b="1" dirty="0"/>
          </a:p>
          <a:p>
            <a:pPr lvl="2">
              <a:buFont typeface="Monotype Sorts" pitchFamily="2" charset="2"/>
              <a:buNone/>
            </a:pPr>
            <a:endParaRPr lang="en-US" sz="2400" b="1" dirty="0"/>
          </a:p>
        </p:txBody>
      </p:sp>
      <p:sp>
        <p:nvSpPr>
          <p:cNvPr id="6" name="Slide Number Placeholder 6"/>
          <p:cNvSpPr>
            <a:spLocks noGrp="1"/>
          </p:cNvSpPr>
          <p:nvPr>
            <p:ph type="sldNum" sz="quarter" idx="11"/>
          </p:nvPr>
        </p:nvSpPr>
        <p:spPr/>
        <p:txBody>
          <a:bodyPr/>
          <a:lstStyle/>
          <a:p>
            <a:r>
              <a:rPr lang="en-US"/>
              <a:t>7-</a:t>
            </a:r>
            <a:fld id="{F9795A88-F524-4FB0-BB7A-8ED68B1AD0E4}" type="slidenum">
              <a:rPr lang="en-US"/>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sz="3300" dirty="0" smtClean="0"/>
              <a:t>Example of a Carrier Performance Scorecard</a:t>
            </a:r>
            <a:endParaRPr lang="en-US" sz="3300" dirty="0" smtClean="0">
              <a:solidFill>
                <a:srgbClr val="000080"/>
              </a:solidFill>
            </a:endParaRPr>
          </a:p>
        </p:txBody>
      </p:sp>
      <p:sp>
        <p:nvSpPr>
          <p:cNvPr id="8806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00B10851-0D7C-4CB6-BA84-B9A92400A76D}" type="slidenum">
              <a:rPr lang="en-US"/>
              <a:pPr>
                <a:defRPr/>
              </a:pPr>
              <a:t>30</a:t>
            </a:fld>
            <a:endParaRPr lang="en-US" dirty="0"/>
          </a:p>
        </p:txBody>
      </p:sp>
      <p:pic>
        <p:nvPicPr>
          <p:cNvPr id="88068" name="Picture 2"/>
          <p:cNvPicPr>
            <a:picLocks noGrp="1" noChangeAspect="1" noChangeArrowheads="1"/>
          </p:cNvPicPr>
          <p:nvPr>
            <p:ph idx="1"/>
          </p:nvPr>
        </p:nvPicPr>
        <p:blipFill>
          <a:blip r:embed="rId3" cstate="print"/>
          <a:srcRect/>
          <a:stretch>
            <a:fillRect/>
          </a:stretch>
        </p:blipFill>
        <p:spPr>
          <a:xfrm>
            <a:off x="293688" y="1981200"/>
            <a:ext cx="8697912" cy="33020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2057400"/>
            <a:ext cx="8153400" cy="533400"/>
          </a:xfrm>
        </p:spPr>
        <p:txBody>
          <a:bodyPr/>
          <a:lstStyle/>
          <a:p>
            <a:pPr eaLnBrk="1" hangingPunct="1">
              <a:lnSpc>
                <a:spcPct val="90000"/>
              </a:lnSpc>
              <a:spcBef>
                <a:spcPts val="0"/>
              </a:spcBef>
            </a:pPr>
            <a:r>
              <a:rPr lang="en-US" sz="2400" dirty="0" smtClean="0"/>
              <a:t>Located Reno, Nevada (1947)</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31</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Company Facts:</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228600" y="24384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Existing Product Facts:</a:t>
            </a:r>
            <a:endParaRPr lang="en-US" b="1" dirty="0">
              <a:solidFill>
                <a:schemeClr val="accent6"/>
              </a:solidFill>
              <a:latin typeface="Arial" charset="0"/>
              <a:cs typeface="Arial" charset="0"/>
            </a:endParaRPr>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a:t>
            </a:r>
            <a:r>
              <a:rPr lang="en-US" sz="4000" dirty="0" smtClean="0"/>
              <a:t>13-1 </a:t>
            </a:r>
            <a:r>
              <a:rPr lang="en-US" sz="4000" dirty="0" err="1" smtClean="0"/>
              <a:t>Chippy</a:t>
            </a:r>
            <a:r>
              <a:rPr lang="en-US" sz="4000" dirty="0" smtClean="0"/>
              <a:t> Potato Chip Company</a:t>
            </a:r>
            <a:endParaRPr lang="en-US" sz="4000" dirty="0"/>
          </a:p>
        </p:txBody>
      </p:sp>
      <p:sp>
        <p:nvSpPr>
          <p:cNvPr id="13" name="Rectangle 3"/>
          <p:cNvSpPr>
            <a:spLocks noGrp="1" noChangeArrowheads="1"/>
          </p:cNvSpPr>
          <p:nvPr>
            <p:ph sz="half" idx="1"/>
          </p:nvPr>
        </p:nvSpPr>
        <p:spPr>
          <a:xfrm>
            <a:off x="685800" y="2819400"/>
            <a:ext cx="8153400" cy="1676400"/>
          </a:xfrm>
        </p:spPr>
        <p:txBody>
          <a:bodyPr/>
          <a:lstStyle/>
          <a:p>
            <a:pPr eaLnBrk="1" hangingPunct="1">
              <a:lnSpc>
                <a:spcPct val="90000"/>
              </a:lnSpc>
            </a:pPr>
            <a:r>
              <a:rPr lang="en-US" sz="2400" dirty="0" smtClean="0"/>
              <a:t>Freight Rating: LTL 200</a:t>
            </a:r>
          </a:p>
          <a:p>
            <a:pPr eaLnBrk="1" hangingPunct="1">
              <a:lnSpc>
                <a:spcPct val="90000"/>
              </a:lnSpc>
            </a:pPr>
            <a:r>
              <a:rPr lang="en-US" sz="2400" dirty="0" smtClean="0"/>
              <a:t>Package: 24 8-oz containers in a carton (12” x 12” x 36”), weight 14 lbs.</a:t>
            </a:r>
          </a:p>
          <a:p>
            <a:pPr eaLnBrk="1" hangingPunct="1">
              <a:lnSpc>
                <a:spcPct val="90000"/>
              </a:lnSpc>
            </a:pPr>
            <a:r>
              <a:rPr lang="en-US" sz="2400" dirty="0" smtClean="0"/>
              <a:t>Price: FOB plant $.40/bag</a:t>
            </a:r>
          </a:p>
        </p:txBody>
      </p:sp>
      <p:sp>
        <p:nvSpPr>
          <p:cNvPr id="16" name="Rectangle 3"/>
          <p:cNvSpPr>
            <a:spLocks noGrp="1" noChangeArrowheads="1"/>
          </p:cNvSpPr>
          <p:nvPr>
            <p:ph sz="half" idx="1"/>
          </p:nvPr>
        </p:nvSpPr>
        <p:spPr>
          <a:xfrm>
            <a:off x="685800" y="4953000"/>
            <a:ext cx="8153400" cy="1066800"/>
          </a:xfrm>
        </p:spPr>
        <p:txBody>
          <a:bodyPr/>
          <a:lstStyle/>
          <a:p>
            <a:pPr eaLnBrk="1" hangingPunct="1">
              <a:lnSpc>
                <a:spcPct val="90000"/>
              </a:lnSpc>
            </a:pPr>
            <a:r>
              <a:rPr lang="en-US" sz="2400" dirty="0" smtClean="0"/>
              <a:t>Package: </a:t>
            </a:r>
            <a:r>
              <a:rPr lang="en-US" sz="2400" smtClean="0"/>
              <a:t>24 5-oz </a:t>
            </a:r>
            <a:r>
              <a:rPr lang="en-US" sz="2400" dirty="0" smtClean="0"/>
              <a:t>bags in a carton (1 ft</a:t>
            </a:r>
            <a:r>
              <a:rPr lang="en-US" sz="2400" baseline="30000" dirty="0" smtClean="0"/>
              <a:t>3</a:t>
            </a:r>
            <a:r>
              <a:rPr lang="en-US" sz="2400" dirty="0" smtClean="0"/>
              <a:t>), weight 10 lbs.</a:t>
            </a:r>
          </a:p>
          <a:p>
            <a:pPr eaLnBrk="1" hangingPunct="1">
              <a:lnSpc>
                <a:spcPct val="90000"/>
              </a:lnSpc>
            </a:pPr>
            <a:r>
              <a:rPr lang="en-US" sz="2400" dirty="0" smtClean="0"/>
              <a:t>Price: FOB plant $.40/bag</a:t>
            </a:r>
          </a:p>
        </p:txBody>
      </p:sp>
      <p:sp>
        <p:nvSpPr>
          <p:cNvPr id="17" name="Text Box 5"/>
          <p:cNvSpPr txBox="1">
            <a:spLocks noChangeArrowheads="1"/>
          </p:cNvSpPr>
          <p:nvPr/>
        </p:nvSpPr>
        <p:spPr bwMode="auto">
          <a:xfrm>
            <a:off x="228600" y="4495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New Product Facts:</a:t>
            </a:r>
            <a:endParaRPr lang="en-US" b="1" dirty="0">
              <a:solidFill>
                <a:schemeClr val="accent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32</a:t>
            </a:fld>
            <a:endParaRPr lang="en-US" smtClean="0"/>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a:t>
            </a:r>
            <a:r>
              <a:rPr lang="en-US" sz="4000" dirty="0" smtClean="0"/>
              <a:t>13-1 </a:t>
            </a:r>
            <a:r>
              <a:rPr lang="en-US" sz="4000" dirty="0" err="1" smtClean="0"/>
              <a:t>Chippy</a:t>
            </a:r>
            <a:r>
              <a:rPr lang="en-US" sz="4000" dirty="0" smtClean="0"/>
              <a:t> Potato Chip Company</a:t>
            </a:r>
            <a:endParaRPr lang="en-US" sz="4000" dirty="0"/>
          </a:p>
        </p:txBody>
      </p:sp>
      <p:sp>
        <p:nvSpPr>
          <p:cNvPr id="16" name="Rectangle 3"/>
          <p:cNvSpPr>
            <a:spLocks noGrp="1" noChangeArrowheads="1"/>
          </p:cNvSpPr>
          <p:nvPr>
            <p:ph sz="half" idx="1"/>
          </p:nvPr>
        </p:nvSpPr>
        <p:spPr>
          <a:xfrm>
            <a:off x="609600" y="2057400"/>
            <a:ext cx="8229600" cy="3962400"/>
          </a:xfrm>
        </p:spPr>
        <p:txBody>
          <a:bodyPr/>
          <a:lstStyle/>
          <a:p>
            <a:pPr eaLnBrk="1" hangingPunct="1">
              <a:lnSpc>
                <a:spcPct val="90000"/>
              </a:lnSpc>
              <a:buNone/>
            </a:pPr>
            <a:r>
              <a:rPr lang="en-US" sz="2400" dirty="0" smtClean="0"/>
              <a:t>#1: If you worked for </a:t>
            </a:r>
            <a:r>
              <a:rPr lang="en-US" sz="2400" dirty="0" err="1" smtClean="0"/>
              <a:t>Chippy</a:t>
            </a:r>
            <a:r>
              <a:rPr lang="en-US" sz="2400" dirty="0" smtClean="0"/>
              <a:t>, what new classification would you ask for? Give your reasons.</a:t>
            </a:r>
          </a:p>
          <a:p>
            <a:pPr eaLnBrk="1" hangingPunct="1">
              <a:lnSpc>
                <a:spcPct val="90000"/>
              </a:lnSpc>
              <a:buNone/>
            </a:pPr>
            <a:r>
              <a:rPr lang="en-US" sz="2400" dirty="0" smtClean="0"/>
              <a:t>#2: Classifications are based on both cost and value of service. From the carriers’ standpoint, how has cost of service changed?</a:t>
            </a:r>
          </a:p>
          <a:p>
            <a:pPr eaLnBrk="1" hangingPunct="1">
              <a:lnSpc>
                <a:spcPct val="90000"/>
              </a:lnSpc>
              <a:buNone/>
            </a:pPr>
            <a:r>
              <a:rPr lang="en-US" sz="2400" dirty="0" smtClean="0"/>
              <a:t>#3: Given the existing LTL classification of 200, how has value of service to the customer changed?</a:t>
            </a:r>
          </a:p>
          <a:p>
            <a:pPr eaLnBrk="1" hangingPunct="1">
              <a:lnSpc>
                <a:spcPct val="90000"/>
              </a:lnSpc>
              <a:buNone/>
            </a:pPr>
            <a:r>
              <a:rPr lang="en-US" sz="2400" dirty="0" smtClean="0"/>
              <a:t>#4: The new tubular containers are much sturdier. If you worked for </a:t>
            </a:r>
            <a:r>
              <a:rPr lang="en-US" sz="2400" dirty="0" err="1" smtClean="0"/>
              <a:t>Chippy</a:t>
            </a:r>
            <a:r>
              <a:rPr lang="en-US" sz="2400" dirty="0" smtClean="0"/>
              <a:t>, how—if at all—would you argue that this factor influences classification?</a:t>
            </a:r>
          </a:p>
        </p:txBody>
      </p:sp>
      <p:sp>
        <p:nvSpPr>
          <p:cNvPr id="11"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Discussions:</a:t>
            </a:r>
            <a:endParaRPr lang="en-US" b="1" dirty="0">
              <a:solidFill>
                <a:schemeClr val="accent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33</a:t>
            </a:fld>
            <a:endParaRPr lang="en-US" smtClean="0"/>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7-1 </a:t>
            </a:r>
            <a:r>
              <a:rPr lang="en-US" sz="4000" dirty="0" err="1" smtClean="0"/>
              <a:t>Chippy</a:t>
            </a:r>
            <a:r>
              <a:rPr lang="en-US" sz="4000" dirty="0" smtClean="0"/>
              <a:t> Potato Chip Company</a:t>
            </a:r>
            <a:endParaRPr lang="en-US" sz="4000" dirty="0"/>
          </a:p>
        </p:txBody>
      </p:sp>
      <p:sp>
        <p:nvSpPr>
          <p:cNvPr id="16" name="Rectangle 3"/>
          <p:cNvSpPr>
            <a:spLocks noGrp="1" noChangeArrowheads="1"/>
          </p:cNvSpPr>
          <p:nvPr>
            <p:ph sz="half" idx="1"/>
          </p:nvPr>
        </p:nvSpPr>
        <p:spPr>
          <a:xfrm>
            <a:off x="609600" y="1905000"/>
            <a:ext cx="8229600" cy="4191000"/>
          </a:xfrm>
        </p:spPr>
        <p:txBody>
          <a:bodyPr/>
          <a:lstStyle/>
          <a:p>
            <a:pPr eaLnBrk="1" hangingPunct="1">
              <a:lnSpc>
                <a:spcPct val="90000"/>
              </a:lnSpc>
              <a:buNone/>
            </a:pPr>
            <a:r>
              <a:rPr lang="en-US" sz="2400" dirty="0" smtClean="0"/>
              <a:t>#5: You work for the motor carrier classification bureau and notice that the relationship between the weight of potato chips and the weight of packaging has changed. How, it at all, should this influence changes in the product’s classification?</a:t>
            </a:r>
          </a:p>
          <a:p>
            <a:pPr eaLnBrk="1" hangingPunct="1">
              <a:lnSpc>
                <a:spcPct val="90000"/>
              </a:lnSpc>
              <a:buNone/>
            </a:pPr>
            <a:r>
              <a:rPr lang="en-US" sz="2400" dirty="0" smtClean="0"/>
              <a:t>#6: One of </a:t>
            </a:r>
            <a:r>
              <a:rPr lang="en-US" sz="2400" dirty="0" err="1" smtClean="0"/>
              <a:t>Chippy’s</a:t>
            </a:r>
            <a:r>
              <a:rPr lang="en-US" sz="2400" dirty="0" smtClean="0"/>
              <a:t> own trucks, used for local deliveries, has two axles and an enclosed body measuring (inside) seven feet by eight feet by twenty feet and is limited by law to carrying a load of no more than 8,000 pounds. Because the truck is not supposed to be overloaded, what combinations, expressed in terms of cartons of each, of new- and old-style chips can it legally carry?</a:t>
            </a:r>
          </a:p>
        </p:txBody>
      </p:sp>
      <p:sp>
        <p:nvSpPr>
          <p:cNvPr id="11"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Discussions:</a:t>
            </a:r>
            <a:endParaRPr lang="en-US" b="1" dirty="0">
              <a:solidFill>
                <a:schemeClr val="accent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4000" dirty="0" smtClean="0"/>
              <a:t>Transportation Management</a:t>
            </a:r>
          </a:p>
        </p:txBody>
      </p:sp>
      <p:sp>
        <p:nvSpPr>
          <p:cNvPr id="6" name="Slide Number Placeholder 6"/>
          <p:cNvSpPr>
            <a:spLocks noGrp="1"/>
          </p:cNvSpPr>
          <p:nvPr>
            <p:ph type="sldNum" sz="quarter" idx="11"/>
          </p:nvPr>
        </p:nvSpPr>
        <p:spPr/>
        <p:txBody>
          <a:bodyPr/>
          <a:lstStyle/>
          <a:p>
            <a:pPr>
              <a:defRPr/>
            </a:pPr>
            <a:r>
              <a:rPr lang="en-US" dirty="0"/>
              <a:t>13-</a:t>
            </a:r>
            <a:fld id="{DAB3A230-9595-4378-AB4B-3A2023602F6C}" type="slidenum">
              <a:rPr lang="en-US"/>
              <a:pPr>
                <a:defRPr/>
              </a:pPr>
              <a:t>4</a:t>
            </a:fld>
            <a:endParaRPr lang="en-US" dirty="0"/>
          </a:p>
        </p:txBody>
      </p:sp>
      <p:sp>
        <p:nvSpPr>
          <p:cNvPr id="10" name="Rectangle 3"/>
          <p:cNvSpPr>
            <a:spLocks noGrp="1" noChangeArrowheads="1"/>
          </p:cNvSpPr>
          <p:nvPr>
            <p:ph idx="1"/>
          </p:nvPr>
        </p:nvSpPr>
        <p:spPr>
          <a:xfrm>
            <a:off x="381000" y="1524000"/>
            <a:ext cx="8001000" cy="4876800"/>
          </a:xfrm>
        </p:spPr>
        <p:txBody>
          <a:bodyPr rtlCol="0">
            <a:normAutofit fontScale="92500"/>
          </a:bodyPr>
          <a:lstStyle/>
          <a:p>
            <a:pPr fontAlgn="auto">
              <a:spcAft>
                <a:spcPts val="0"/>
              </a:spcAft>
              <a:defRPr/>
            </a:pPr>
            <a:r>
              <a:rPr lang="en-US" b="1" dirty="0" smtClean="0"/>
              <a:t>Transportation management </a:t>
            </a:r>
            <a:r>
              <a:rPr lang="en-US" dirty="0" smtClean="0"/>
              <a:t>refers to the buying and controlling of transportation service by either a shipper or consignee.</a:t>
            </a:r>
          </a:p>
          <a:p>
            <a:pPr fontAlgn="auto">
              <a:spcAft>
                <a:spcPts val="0"/>
              </a:spcAft>
              <a:buFont typeface="Arial" pitchFamily="34" charset="0"/>
              <a:buNone/>
              <a:defRPr/>
            </a:pPr>
            <a:r>
              <a:rPr lang="en-US" dirty="0" smtClean="0">
                <a:solidFill>
                  <a:srgbClr val="1E6DE2"/>
                </a:solidFill>
              </a:rPr>
              <a:t>	</a:t>
            </a:r>
            <a:r>
              <a:rPr lang="en-US" sz="1400" dirty="0" smtClean="0"/>
              <a:t>Source:  John J. Coyle, Edward J. </a:t>
            </a:r>
            <a:r>
              <a:rPr lang="en-US" sz="1400" dirty="0" err="1" smtClean="0"/>
              <a:t>Bardi</a:t>
            </a:r>
            <a:r>
              <a:rPr lang="en-US" sz="1400" dirty="0" smtClean="0"/>
              <a:t>, and Robert A. </a:t>
            </a:r>
            <a:r>
              <a:rPr lang="en-US" sz="1400" dirty="0" err="1" smtClean="0"/>
              <a:t>Novack</a:t>
            </a:r>
            <a:r>
              <a:rPr lang="en-US" sz="1400" dirty="0" smtClean="0"/>
              <a:t>, </a:t>
            </a:r>
            <a:r>
              <a:rPr lang="en-US" sz="1400" i="1" dirty="0" smtClean="0"/>
              <a:t>Transportation</a:t>
            </a:r>
            <a:r>
              <a:rPr lang="en-US" sz="1400" dirty="0" smtClean="0"/>
              <a:t>, 6</a:t>
            </a:r>
            <a:r>
              <a:rPr lang="en-US" sz="1400" baseline="30000" dirty="0" smtClean="0"/>
              <a:t>th</a:t>
            </a:r>
            <a:r>
              <a:rPr lang="en-US" sz="1400" dirty="0" smtClean="0"/>
              <a:t> ed. (Mason, OH:  South-Western, 2006).</a:t>
            </a:r>
            <a:endParaRPr lang="en-US" sz="1400" dirty="0"/>
          </a:p>
          <a:p>
            <a:pPr fontAlgn="auto">
              <a:spcAft>
                <a:spcPts val="0"/>
              </a:spcAft>
              <a:defRPr/>
            </a:pPr>
            <a:r>
              <a:rPr lang="en-US" dirty="0" smtClean="0"/>
              <a:t>Transportation is the most costly logistics activity</a:t>
            </a:r>
          </a:p>
          <a:p>
            <a:pPr fontAlgn="auto">
              <a:spcAft>
                <a:spcPts val="0"/>
              </a:spcAft>
              <a:defRPr/>
            </a:pPr>
            <a:r>
              <a:rPr lang="en-US" dirty="0" smtClean="0"/>
              <a:t>Transportation managers can help:</a:t>
            </a:r>
          </a:p>
          <a:p>
            <a:pPr lvl="1" fontAlgn="auto">
              <a:spcAft>
                <a:spcPts val="0"/>
              </a:spcAft>
              <a:defRPr/>
            </a:pPr>
            <a:r>
              <a:rPr lang="en-US" sz="2600" dirty="0" smtClean="0"/>
              <a:t>Marketing</a:t>
            </a:r>
          </a:p>
          <a:p>
            <a:pPr lvl="1" fontAlgn="auto">
              <a:spcAft>
                <a:spcPts val="0"/>
              </a:spcAft>
              <a:defRPr/>
            </a:pPr>
            <a:r>
              <a:rPr lang="en-US" sz="2600" dirty="0" smtClean="0"/>
              <a:t>Manufacturing</a:t>
            </a:r>
          </a:p>
          <a:p>
            <a:pPr lvl="1" fontAlgn="auto">
              <a:spcAft>
                <a:spcPts val="0"/>
              </a:spcAft>
              <a:defRPr/>
            </a:pPr>
            <a:r>
              <a:rPr lang="en-US" sz="2600" dirty="0" smtClean="0"/>
              <a:t>Outbound shipping</a:t>
            </a:r>
          </a:p>
          <a:p>
            <a:pPr lvl="1" fontAlgn="auto">
              <a:spcAft>
                <a:spcPts val="0"/>
              </a:spcAft>
              <a:defRPr/>
            </a:pPr>
            <a:r>
              <a:rPr lang="en-US" sz="2600" dirty="0" smtClean="0"/>
              <a:t>Purchasing</a:t>
            </a:r>
            <a:endParaRPr lang="en-US" sz="2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4000" dirty="0" smtClean="0"/>
              <a:t>Rate (Pricing) Considerations</a:t>
            </a:r>
          </a:p>
        </p:txBody>
      </p:sp>
      <p:sp>
        <p:nvSpPr>
          <p:cNvPr id="36866" name="Rectangle 3"/>
          <p:cNvSpPr>
            <a:spLocks noGrp="1" noChangeArrowheads="1"/>
          </p:cNvSpPr>
          <p:nvPr>
            <p:ph idx="1"/>
          </p:nvPr>
        </p:nvSpPr>
        <p:spPr>
          <a:xfrm>
            <a:off x="609600" y="1600200"/>
            <a:ext cx="7772400" cy="4495800"/>
          </a:xfrm>
        </p:spPr>
        <p:txBody>
          <a:bodyPr/>
          <a:lstStyle/>
          <a:p>
            <a:r>
              <a:rPr lang="en-US" dirty="0" smtClean="0"/>
              <a:t>Rate Determination</a:t>
            </a:r>
          </a:p>
          <a:p>
            <a:pPr lvl="1"/>
            <a:r>
              <a:rPr lang="en-US" dirty="0" smtClean="0"/>
              <a:t>Often located on carrier Web sites</a:t>
            </a:r>
          </a:p>
          <a:p>
            <a:pPr lvl="1"/>
            <a:r>
              <a:rPr lang="en-US" dirty="0" smtClean="0"/>
              <a:t>Transportation rates based on three factors</a:t>
            </a:r>
          </a:p>
          <a:p>
            <a:pPr lvl="2"/>
            <a:r>
              <a:rPr lang="en-US" sz="2800" dirty="0" smtClean="0"/>
              <a:t>Product</a:t>
            </a:r>
          </a:p>
          <a:p>
            <a:pPr lvl="2"/>
            <a:r>
              <a:rPr lang="en-US" sz="2800" dirty="0" smtClean="0"/>
              <a:t>Weight </a:t>
            </a:r>
          </a:p>
          <a:p>
            <a:pPr lvl="2"/>
            <a:r>
              <a:rPr lang="en-US" sz="2800" dirty="0" smtClean="0"/>
              <a:t>Distance</a:t>
            </a:r>
          </a:p>
          <a:p>
            <a:pPr lvl="1"/>
            <a:r>
              <a:rPr lang="en-US" dirty="0" smtClean="0"/>
              <a:t>Three factors are defined numerically and then tied to a rate of cents per hundredweight (cwt)</a:t>
            </a:r>
          </a:p>
          <a:p>
            <a:pPr lvl="1"/>
            <a:endParaRPr lang="en-US" sz="3200" dirty="0" smtClean="0"/>
          </a:p>
          <a:p>
            <a:pPr lvl="1"/>
            <a:endParaRPr lang="en-US" dirty="0" smtClean="0"/>
          </a:p>
          <a:p>
            <a:pPr lvl="1"/>
            <a:endParaRPr lang="en-US" dirty="0" smtClean="0"/>
          </a:p>
        </p:txBody>
      </p:sp>
      <p:sp>
        <p:nvSpPr>
          <p:cNvPr id="3686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569CD01F-36E7-4665-AC7B-70B427597137}" type="slidenum">
              <a:rPr lang="en-US"/>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4000" dirty="0" smtClean="0"/>
              <a:t>Rate (Pricing) Considerations</a:t>
            </a:r>
          </a:p>
        </p:txBody>
      </p:sp>
      <p:sp>
        <p:nvSpPr>
          <p:cNvPr id="391171" name="Rectangle 3"/>
          <p:cNvSpPr>
            <a:spLocks noGrp="1" noChangeArrowheads="1"/>
          </p:cNvSpPr>
          <p:nvPr>
            <p:ph idx="1"/>
          </p:nvPr>
        </p:nvSpPr>
        <p:spPr>
          <a:xfrm>
            <a:off x="609600" y="1600200"/>
            <a:ext cx="7772400" cy="4495800"/>
          </a:xfrm>
        </p:spPr>
        <p:txBody>
          <a:bodyPr rtlCol="0">
            <a:normAutofit lnSpcReduction="10000"/>
          </a:bodyPr>
          <a:lstStyle/>
          <a:p>
            <a:pPr fontAlgn="auto">
              <a:spcAft>
                <a:spcPts val="0"/>
              </a:spcAft>
              <a:defRPr/>
            </a:pPr>
            <a:r>
              <a:rPr lang="en-US" dirty="0"/>
              <a:t>Rate </a:t>
            </a:r>
            <a:r>
              <a:rPr lang="en-US" dirty="0" smtClean="0"/>
              <a:t>Determination</a:t>
            </a:r>
          </a:p>
          <a:p>
            <a:pPr lvl="1" fontAlgn="auto">
              <a:spcAft>
                <a:spcPts val="0"/>
              </a:spcAft>
              <a:defRPr/>
            </a:pPr>
            <a:r>
              <a:rPr lang="en-US" dirty="0" smtClean="0"/>
              <a:t>Commodity rate </a:t>
            </a:r>
          </a:p>
          <a:p>
            <a:pPr lvl="2" fontAlgn="auto">
              <a:spcAft>
                <a:spcPts val="0"/>
              </a:spcAft>
              <a:defRPr/>
            </a:pPr>
            <a:r>
              <a:rPr lang="en-US" dirty="0" smtClean="0"/>
              <a:t>One specific rate for every possible combination of product, weight, and distance</a:t>
            </a:r>
          </a:p>
          <a:p>
            <a:pPr lvl="2" fontAlgn="auto">
              <a:spcAft>
                <a:spcPts val="0"/>
              </a:spcAft>
              <a:buFont typeface="Arial" pitchFamily="34" charset="0"/>
              <a:buNone/>
              <a:defRPr/>
            </a:pPr>
            <a:endParaRPr lang="en-US" dirty="0" smtClean="0"/>
          </a:p>
          <a:p>
            <a:pPr lvl="1" fontAlgn="auto">
              <a:spcAft>
                <a:spcPts val="0"/>
              </a:spcAft>
              <a:defRPr/>
            </a:pPr>
            <a:r>
              <a:rPr lang="en-US" dirty="0" smtClean="0"/>
              <a:t>Class rate system</a:t>
            </a:r>
          </a:p>
          <a:p>
            <a:pPr lvl="2" fontAlgn="auto">
              <a:spcAft>
                <a:spcPts val="0"/>
              </a:spcAft>
              <a:defRPr/>
            </a:pPr>
            <a:r>
              <a:rPr lang="en-US" dirty="0" smtClean="0"/>
              <a:t>System to simplify rate determination</a:t>
            </a:r>
          </a:p>
          <a:p>
            <a:pPr lvl="2" fontAlgn="auto">
              <a:spcAft>
                <a:spcPts val="0"/>
              </a:spcAft>
              <a:defRPr/>
            </a:pPr>
            <a:r>
              <a:rPr lang="en-US" dirty="0" smtClean="0"/>
              <a:t>Freight classification used to simplify the number of commodities</a:t>
            </a:r>
          </a:p>
          <a:p>
            <a:pPr lvl="2" fontAlgn="auto">
              <a:spcAft>
                <a:spcPts val="0"/>
              </a:spcAft>
              <a:defRPr/>
            </a:pPr>
            <a:r>
              <a:rPr lang="en-US" dirty="0" smtClean="0"/>
              <a:t>National Motor Freight Classification (NMFC)</a:t>
            </a:r>
          </a:p>
          <a:p>
            <a:pPr lvl="1" fontAlgn="auto">
              <a:spcAft>
                <a:spcPts val="0"/>
              </a:spcAft>
              <a:defRPr/>
            </a:pPr>
            <a:endParaRPr lang="en-US" dirty="0"/>
          </a:p>
          <a:p>
            <a:pPr lvl="1" fontAlgn="auto">
              <a:spcAft>
                <a:spcPts val="0"/>
              </a:spcAft>
              <a:defRPr/>
            </a:pPr>
            <a:endParaRPr lang="en-US" dirty="0"/>
          </a:p>
        </p:txBody>
      </p:sp>
      <p:sp>
        <p:nvSpPr>
          <p:cNvPr id="3891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06482E2-705E-49C9-B750-1A17589E80FE}" type="slidenum">
              <a:rPr lang="en-US"/>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z="4000" dirty="0" smtClean="0"/>
              <a:t>Rate (Pricing) Considerations</a:t>
            </a:r>
          </a:p>
        </p:txBody>
      </p:sp>
      <p:sp>
        <p:nvSpPr>
          <p:cNvPr id="40962" name="Rectangle 3"/>
          <p:cNvSpPr>
            <a:spLocks noGrp="1" noChangeArrowheads="1"/>
          </p:cNvSpPr>
          <p:nvPr>
            <p:ph idx="1"/>
          </p:nvPr>
        </p:nvSpPr>
        <p:spPr>
          <a:xfrm>
            <a:off x="609600" y="1600200"/>
            <a:ext cx="7772400" cy="4495800"/>
          </a:xfrm>
        </p:spPr>
        <p:txBody>
          <a:bodyPr/>
          <a:lstStyle/>
          <a:p>
            <a:r>
              <a:rPr lang="en-US" dirty="0" smtClean="0"/>
              <a:t>Rate Determination</a:t>
            </a:r>
            <a:endParaRPr lang="en-US" sz="2400" dirty="0" smtClean="0"/>
          </a:p>
          <a:p>
            <a:pPr lvl="1"/>
            <a:r>
              <a:rPr lang="en-US" dirty="0" smtClean="0"/>
              <a:t>Factors used for determine product’s freight classification</a:t>
            </a:r>
          </a:p>
          <a:p>
            <a:pPr lvl="2"/>
            <a:r>
              <a:rPr lang="en-US" dirty="0" smtClean="0"/>
              <a:t>Density (higher classification for low-density)</a:t>
            </a:r>
          </a:p>
          <a:p>
            <a:pPr lvl="2"/>
            <a:r>
              <a:rPr lang="en-US" dirty="0" err="1" smtClean="0"/>
              <a:t>Stowability</a:t>
            </a:r>
            <a:r>
              <a:rPr lang="en-US" dirty="0" smtClean="0"/>
              <a:t> (how easy to pack into a load)</a:t>
            </a:r>
          </a:p>
          <a:p>
            <a:pPr lvl="2"/>
            <a:r>
              <a:rPr lang="en-US" dirty="0" smtClean="0"/>
              <a:t>Ease of handling</a:t>
            </a:r>
          </a:p>
          <a:p>
            <a:pPr lvl="2"/>
            <a:r>
              <a:rPr lang="en-US" dirty="0" smtClean="0"/>
              <a:t>Liability to damage and theft</a:t>
            </a:r>
          </a:p>
          <a:p>
            <a:pPr lvl="1">
              <a:buFont typeface="Arial" pitchFamily="34" charset="0"/>
              <a:buNone/>
            </a:pPr>
            <a:endParaRPr lang="en-US" dirty="0" smtClean="0"/>
          </a:p>
          <a:p>
            <a:pPr lvl="1"/>
            <a:endParaRPr lang="en-US" dirty="0" smtClean="0"/>
          </a:p>
        </p:txBody>
      </p:sp>
      <p:sp>
        <p:nvSpPr>
          <p:cNvPr id="4096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43736EF7-1D88-4407-8B8B-EFF53B8122CA}"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553200" y="2362200"/>
            <a:ext cx="2133600" cy="2362200"/>
          </a:xfrm>
        </p:spPr>
        <p:txBody>
          <a:bodyPr/>
          <a:lstStyle/>
          <a:p>
            <a:r>
              <a:rPr lang="en-US" sz="2600" dirty="0" smtClean="0">
                <a:solidFill>
                  <a:schemeClr val="accent6"/>
                </a:solidFill>
              </a:rPr>
              <a:t>Page from National Motor Freight Classification</a:t>
            </a:r>
          </a:p>
        </p:txBody>
      </p:sp>
      <p:pic>
        <p:nvPicPr>
          <p:cNvPr id="29699" name="Picture 3" descr="fig6-7"/>
          <p:cNvPicPr>
            <a:picLocks noGrp="1" noChangeAspect="1" noChangeArrowheads="1"/>
          </p:cNvPicPr>
          <p:nvPr>
            <p:ph idx="1"/>
          </p:nvPr>
        </p:nvPicPr>
        <p:blipFill>
          <a:blip r:embed="rId3" cstate="print"/>
          <a:srcRect/>
          <a:stretch>
            <a:fillRect/>
          </a:stretch>
        </p:blipFill>
        <p:spPr>
          <a:xfrm>
            <a:off x="990600" y="0"/>
            <a:ext cx="5657850" cy="6172200"/>
          </a:xfrm>
          <a:noFill/>
        </p:spPr>
      </p:pic>
      <p:sp>
        <p:nvSpPr>
          <p:cNvPr id="29701" name="Slide Number Placeholder 5"/>
          <p:cNvSpPr>
            <a:spLocks noGrp="1"/>
          </p:cNvSpPr>
          <p:nvPr>
            <p:ph type="sldNum" sz="quarter" idx="11"/>
          </p:nvPr>
        </p:nvSpPr>
        <p:spPr>
          <a:noFill/>
        </p:spPr>
        <p:txBody>
          <a:bodyPr/>
          <a:lstStyle/>
          <a:p>
            <a:r>
              <a:rPr lang="en-US" smtClean="0"/>
              <a:t>6-</a:t>
            </a:r>
            <a:fld id="{028129BB-1866-4B85-B2C7-EB172D3362D5}" type="slidenum">
              <a:rPr lang="en-US" smtClean="0"/>
              <a:pPr/>
              <a:t>8</a:t>
            </a:fld>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5"/>
          <p:cNvSpPr>
            <a:spLocks noGrp="1"/>
          </p:cNvSpPr>
          <p:nvPr>
            <p:ph type="sldNum" sz="quarter" idx="11"/>
          </p:nvPr>
        </p:nvSpPr>
        <p:spPr>
          <a:noFill/>
        </p:spPr>
        <p:txBody>
          <a:bodyPr/>
          <a:lstStyle/>
          <a:p>
            <a:r>
              <a:rPr lang="en-US" smtClean="0"/>
              <a:t>6-</a:t>
            </a:r>
            <a:fld id="{028129BB-1866-4B85-B2C7-EB172D3362D5}" type="slidenum">
              <a:rPr lang="en-US" smtClean="0"/>
              <a:pPr/>
              <a:t>9</a:t>
            </a:fld>
            <a:endParaRPr lang="en-US" smtClean="0"/>
          </a:p>
        </p:txBody>
      </p:sp>
      <p:sp>
        <p:nvSpPr>
          <p:cNvPr id="6" name="Content Placeholder 5"/>
          <p:cNvSpPr>
            <a:spLocks noGrp="1"/>
          </p:cNvSpPr>
          <p:nvPr>
            <p:ph idx="1"/>
          </p:nvPr>
        </p:nvSpPr>
        <p:spPr>
          <a:xfrm>
            <a:off x="228600" y="1600200"/>
            <a:ext cx="8458200" cy="4525963"/>
          </a:xfrm>
        </p:spPr>
        <p:txBody>
          <a:bodyPr/>
          <a:lstStyle/>
          <a:p>
            <a:r>
              <a:rPr lang="en-US" dirty="0" smtClean="0"/>
              <a:t>National Motor Freight Classification Procedures</a:t>
            </a:r>
            <a:endParaRPr lang="en-US" dirty="0" smtClean="0">
              <a:hlinkClick r:id="rId3"/>
            </a:endParaRPr>
          </a:p>
          <a:p>
            <a:pPr lvl="1"/>
            <a:r>
              <a:rPr lang="en-US" dirty="0" smtClean="0">
                <a:hlinkClick r:id="rId3"/>
              </a:rPr>
              <a:t>http://www.nmfta.org/Documents/CCSB/CCSB%20Procedures%202009.pdf</a:t>
            </a:r>
            <a:endParaRPr lang="en-US" dirty="0" smtClean="0"/>
          </a:p>
          <a:p>
            <a:r>
              <a:rPr lang="en-US" dirty="0" smtClean="0"/>
              <a:t>Find classification online</a:t>
            </a:r>
          </a:p>
          <a:p>
            <a:pPr lvl="1"/>
            <a:r>
              <a:rPr lang="en-US" dirty="0" smtClean="0">
                <a:hlinkClick r:id="rId4"/>
              </a:rPr>
              <a:t>http://freight88.com/NMFC-Codes-Freight_class.html</a:t>
            </a:r>
            <a:endParaRPr lang="en-US" dirty="0"/>
          </a:p>
        </p:txBody>
      </p:sp>
      <p:sp>
        <p:nvSpPr>
          <p:cNvPr id="7" name="Title 6"/>
          <p:cNvSpPr>
            <a:spLocks noGrp="1"/>
          </p:cNvSpPr>
          <p:nvPr>
            <p:ph type="title"/>
          </p:nvPr>
        </p:nvSpPr>
        <p:spPr/>
        <p:txBody>
          <a:bodyPr/>
          <a:lstStyle/>
          <a:p>
            <a:r>
              <a:rPr lang="en-US" sz="4000" dirty="0" smtClean="0"/>
              <a:t>National Motor Freight Classification</a:t>
            </a:r>
            <a:endParaRPr lang="en-US" sz="4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Eng PPT Template">
  <a:themeElements>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Eng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lnDef>
  </a:objectDefaults>
  <a:extraClrSchemeLst>
    <a:extraClrScheme>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n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En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En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En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En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En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En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n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En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En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En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4262</TotalTime>
  <Words>1386</Words>
  <Application>Microsoft Office PowerPoint</Application>
  <PresentationFormat>On-screen Show (4:3)</PresentationFormat>
  <Paragraphs>233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COEng PPT Template</vt:lpstr>
      <vt:lpstr>Chapter 13  Transportation Management </vt:lpstr>
      <vt:lpstr>Learning Objectives</vt:lpstr>
      <vt:lpstr>Transportation Management Key Terms</vt:lpstr>
      <vt:lpstr>Transportation Management</vt:lpstr>
      <vt:lpstr>Rate (Pricing) Considerations</vt:lpstr>
      <vt:lpstr>Rate (Pricing) Considerations</vt:lpstr>
      <vt:lpstr>Rate (Pricing) Considerations</vt:lpstr>
      <vt:lpstr>Page from National Motor Freight Classification</vt:lpstr>
      <vt:lpstr>National Motor Freight Classification</vt:lpstr>
      <vt:lpstr>Rate (Pricing) Considerations</vt:lpstr>
      <vt:lpstr>Example of the Class Rate System</vt:lpstr>
      <vt:lpstr>Rate (Pricing) Considerations</vt:lpstr>
      <vt:lpstr>Figure 13-2:  Motor Carrier Classification Docket Proposal for Changing the Classification of Sparkplugs</vt:lpstr>
      <vt:lpstr>Transportation Rates</vt:lpstr>
      <vt:lpstr>Rate and Service Negotiations</vt:lpstr>
      <vt:lpstr>Table 13-2:  Representative Rate and Service Items in the Carrier-Shipper Negotiation Process</vt:lpstr>
      <vt:lpstr>Modal and Carrier Selection</vt:lpstr>
      <vt:lpstr>Table 13-3:  Possible Carrier Selection Characteristics</vt:lpstr>
      <vt:lpstr>Modal and Carrier Selection</vt:lpstr>
      <vt:lpstr>Documentation</vt:lpstr>
      <vt:lpstr>Figure 13-4:  A Long-Form Bill of Lading</vt:lpstr>
      <vt:lpstr>Figure 13-5:   A Preprinted Short-Form Bill of Lading</vt:lpstr>
      <vt:lpstr>Documentation</vt:lpstr>
      <vt:lpstr>Making and Receiving Shipments</vt:lpstr>
      <vt:lpstr>Consolidation of Shipments</vt:lpstr>
      <vt:lpstr>Making and Receiving Shipments</vt:lpstr>
      <vt:lpstr>Figure 13-8:  Specialized Container with Sump to Capture Hazardous Waste Leaks from Barrels </vt:lpstr>
      <vt:lpstr>Making and Receiving Shipments</vt:lpstr>
      <vt:lpstr>Transportation Service Quality</vt:lpstr>
      <vt:lpstr>Example of a Carrier Performance Scorecard</vt:lpstr>
      <vt:lpstr>Case 13-1 Chippy Potato Chip Company</vt:lpstr>
      <vt:lpstr>Case 13-1 Chippy Potato Chip Company</vt:lpstr>
      <vt:lpstr>Case 7-1 Chippy Potato Chip Company</vt:lpstr>
    </vt:vector>
  </TitlesOfParts>
  <Company>MIIS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Community</dc:title>
  <dc:creator>leah gowron</dc:creator>
  <cp:lastModifiedBy>leet</cp:lastModifiedBy>
  <cp:revision>96</cp:revision>
  <dcterms:created xsi:type="dcterms:W3CDTF">1998-03-27T19:34:46Z</dcterms:created>
  <dcterms:modified xsi:type="dcterms:W3CDTF">2011-11-30T20:23:12Z</dcterms:modified>
</cp:coreProperties>
</file>