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54"/>
  </p:notesMasterIdLst>
  <p:handoutMasterIdLst>
    <p:handoutMasterId r:id="rId55"/>
  </p:handoutMasterIdLst>
  <p:sldIdLst>
    <p:sldId id="268" r:id="rId2"/>
    <p:sldId id="269" r:id="rId3"/>
    <p:sldId id="271" r:id="rId4"/>
    <p:sldId id="272" r:id="rId5"/>
    <p:sldId id="315" r:id="rId6"/>
    <p:sldId id="316" r:id="rId7"/>
    <p:sldId id="317" r:id="rId8"/>
    <p:sldId id="318" r:id="rId9"/>
    <p:sldId id="298" r:id="rId10"/>
    <p:sldId id="314" r:id="rId11"/>
    <p:sldId id="319" r:id="rId12"/>
    <p:sldId id="320" r:id="rId13"/>
    <p:sldId id="301" r:id="rId14"/>
    <p:sldId id="321" r:id="rId15"/>
    <p:sldId id="322" r:id="rId16"/>
    <p:sldId id="323" r:id="rId17"/>
    <p:sldId id="302" r:id="rId18"/>
    <p:sldId id="324" r:id="rId19"/>
    <p:sldId id="325" r:id="rId20"/>
    <p:sldId id="326" r:id="rId21"/>
    <p:sldId id="303" r:id="rId22"/>
    <p:sldId id="327" r:id="rId23"/>
    <p:sldId id="328" r:id="rId24"/>
    <p:sldId id="329" r:id="rId25"/>
    <p:sldId id="305" r:id="rId26"/>
    <p:sldId id="313" r:id="rId27"/>
    <p:sldId id="330" r:id="rId28"/>
    <p:sldId id="331" r:id="rId29"/>
    <p:sldId id="332" r:id="rId30"/>
    <p:sldId id="306"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initials="GW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24" autoAdjust="0"/>
    <p:restoredTop sz="94660"/>
  </p:normalViewPr>
  <p:slideViewPr>
    <p:cSldViewPr>
      <p:cViewPr varScale="1">
        <p:scale>
          <a:sx n="54" d="100"/>
          <a:sy n="54" d="100"/>
        </p:scale>
        <p:origin x="-84"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22147CD1-991F-42E2-BFDE-677FA0880BE0}" type="slidenum">
              <a:rPr lang="en-US"/>
              <a:pPr>
                <a:defRPr/>
              </a:pPr>
              <a:t>‹#›</a:t>
            </a:fld>
            <a:endParaRPr lang="en-US"/>
          </a:p>
        </p:txBody>
      </p:sp>
    </p:spTree>
    <p:extLst>
      <p:ext uri="{BB962C8B-B14F-4D97-AF65-F5344CB8AC3E}">
        <p14:creationId xmlns:p14="http://schemas.microsoft.com/office/powerpoint/2010/main" val="43345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879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54274"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56322"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58370"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60418"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62466"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64514"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66562"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68610"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70658"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72706"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74754"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27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76802"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78850"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0898"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2946"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4994"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7042"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89090"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91138"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93186"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37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95234"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97282"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99330"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101378"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103426"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290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37890"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41986"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44034"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2" tIns="45716" rIns="91432" bIns="45716"/>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FDB7784-8511-4654-801F-CA5E56B7342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C34BD70-39A4-4840-8923-17B0EDD54C6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34B3156-3516-4B89-AD28-13215FA5B6F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AE5DC97-D187-4C42-833B-C91040E0929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3459FE0-9E16-483E-952A-30E4829D670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1A6E93D-00DF-4F9E-9452-713E67FD9AE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3ECA223-FC19-4D82-B8EA-C5D0EF13115D}"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599298DA-558D-4612-9CED-AE0453A8A6D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1ED0F9A-325A-4B07-8EDD-064AE8B0623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9539C3B-F43C-44FB-A3E5-9D5C0A016C8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ABF78FA-399A-4628-B9BC-7F32B198C76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5A7B63D-6D0D-4124-A0FB-1561518E063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20ADFAB3-CAEC-4391-B069-FC82E5714F4D}"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9D1220C-E62F-42F6-8D4E-3BBF18DA010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E417975-50A6-42DA-944D-B8C2A76AD27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F2B8C6D-545F-4653-9A76-27FA45AE645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Eng PPT Background"/>
          <p:cNvPicPr>
            <a:picLocks noChangeAspect="1" noChangeArrowheads="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defRPr/>
            </a:pPr>
            <a:endParaRPr lang="en-US"/>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cs typeface="+mn-cs"/>
              </a:defRPr>
            </a:lvl1pPr>
          </a:lstStyle>
          <a:p>
            <a:pPr>
              <a:defRPr/>
            </a:pPr>
            <a:fld id="{5C3FCD69-52BB-4F82-96FE-597FD17880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2027A"/>
          </a:solidFill>
          <a:latin typeface="+mn-lt"/>
          <a:ea typeface="+mn-ea"/>
          <a:cs typeface="+mn-cs"/>
        </a:defRPr>
      </a:lvl1pPr>
      <a:lvl2pPr marL="742950" indent="-285750" algn="l" rtl="0" eaLnBrk="0" fontAlgn="base" hangingPunct="0">
        <a:spcBef>
          <a:spcPct val="20000"/>
        </a:spcBef>
        <a:spcAft>
          <a:spcPct val="0"/>
        </a:spcAft>
        <a:buChar char="–"/>
        <a:defRPr sz="2800">
          <a:solidFill>
            <a:srgbClr val="02027A"/>
          </a:solidFill>
          <a:latin typeface="+mn-lt"/>
          <a:cs typeface="+mn-cs"/>
        </a:defRPr>
      </a:lvl2pPr>
      <a:lvl3pPr marL="1143000" indent="-228600" algn="l" rtl="0" eaLnBrk="0" fontAlgn="base" hangingPunct="0">
        <a:spcBef>
          <a:spcPct val="20000"/>
        </a:spcBef>
        <a:spcAft>
          <a:spcPct val="0"/>
        </a:spcAft>
        <a:buChar char="•"/>
        <a:defRPr sz="2400">
          <a:solidFill>
            <a:srgbClr val="02027A"/>
          </a:solidFill>
          <a:latin typeface="+mn-lt"/>
          <a:cs typeface="+mn-cs"/>
        </a:defRPr>
      </a:lvl3pPr>
      <a:lvl4pPr marL="1600200" indent="-228600" algn="l" rtl="0" eaLnBrk="0" fontAlgn="base" hangingPunct="0">
        <a:spcBef>
          <a:spcPct val="20000"/>
        </a:spcBef>
        <a:spcAft>
          <a:spcPct val="0"/>
        </a:spcAft>
        <a:buChar char="–"/>
        <a:defRPr sz="2000">
          <a:solidFill>
            <a:srgbClr val="02027A"/>
          </a:solidFill>
          <a:latin typeface="+mn-lt"/>
          <a:cs typeface="+mn-cs"/>
        </a:defRPr>
      </a:lvl4pPr>
      <a:lvl5pPr marL="2057400" indent="-228600" algn="l" rtl="0" eaLnBrk="0" fontAlgn="base" hangingPunct="0">
        <a:spcBef>
          <a:spcPct val="20000"/>
        </a:spcBef>
        <a:spcAft>
          <a:spcPct val="0"/>
        </a:spcAft>
        <a:buChar char="»"/>
        <a:defRPr sz="2000">
          <a:solidFill>
            <a:srgbClr val="02027A"/>
          </a:solidFill>
          <a:latin typeface="+mn-lt"/>
          <a:cs typeface="+mn-cs"/>
        </a:defRPr>
      </a:lvl5pPr>
      <a:lvl6pPr marL="2514600" indent="-228600" algn="l" rtl="0" fontAlgn="base">
        <a:spcBef>
          <a:spcPct val="20000"/>
        </a:spcBef>
        <a:spcAft>
          <a:spcPct val="0"/>
        </a:spcAft>
        <a:buChar char="»"/>
        <a:defRPr sz="2000">
          <a:solidFill>
            <a:srgbClr val="02027A"/>
          </a:solidFill>
          <a:latin typeface="+mn-lt"/>
          <a:cs typeface="+mn-cs"/>
        </a:defRPr>
      </a:lvl6pPr>
      <a:lvl7pPr marL="2971800" indent="-228600" algn="l" rtl="0" fontAlgn="base">
        <a:spcBef>
          <a:spcPct val="20000"/>
        </a:spcBef>
        <a:spcAft>
          <a:spcPct val="0"/>
        </a:spcAft>
        <a:buChar char="»"/>
        <a:defRPr sz="2000">
          <a:solidFill>
            <a:srgbClr val="02027A"/>
          </a:solidFill>
          <a:latin typeface="+mn-lt"/>
          <a:cs typeface="+mn-cs"/>
        </a:defRPr>
      </a:lvl7pPr>
      <a:lvl8pPr marL="3429000" indent="-228600" algn="l" rtl="0" fontAlgn="base">
        <a:spcBef>
          <a:spcPct val="20000"/>
        </a:spcBef>
        <a:spcAft>
          <a:spcPct val="0"/>
        </a:spcAft>
        <a:buChar char="»"/>
        <a:defRPr sz="2000">
          <a:solidFill>
            <a:srgbClr val="02027A"/>
          </a:solidFill>
          <a:latin typeface="+mn-lt"/>
          <a:cs typeface="+mn-cs"/>
        </a:defRPr>
      </a:lvl8pPr>
      <a:lvl9pPr marL="3886200" indent="-228600" algn="l" rtl="0" fontAlgn="base">
        <a:spcBef>
          <a:spcPct val="20000"/>
        </a:spcBef>
        <a:spcAft>
          <a:spcPct val="0"/>
        </a:spcAft>
        <a:buChar char="»"/>
        <a:defRPr sz="2000">
          <a:solidFill>
            <a:srgbClr val="02027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685800" y="2130425"/>
            <a:ext cx="7772400" cy="2898775"/>
          </a:xfrm>
        </p:spPr>
        <p:txBody>
          <a:bodyPr/>
          <a:lstStyle/>
          <a:p>
            <a:pPr>
              <a:defRPr/>
            </a:pPr>
            <a:r>
              <a:rPr lang="en-US" dirty="0" smtClean="0">
                <a:solidFill>
                  <a:schemeClr val="accent6"/>
                </a:solidFill>
              </a:rPr>
              <a:t>Chapter </a:t>
            </a:r>
            <a:r>
              <a:rPr lang="en-US" dirty="0" smtClean="0">
                <a:solidFill>
                  <a:schemeClr val="accent6"/>
                </a:solidFill>
              </a:rPr>
              <a:t>12</a:t>
            </a:r>
            <a:r>
              <a:rPr lang="en-US" dirty="0" smtClean="0">
                <a:solidFill>
                  <a:schemeClr val="accent6"/>
                </a:solidFill>
              </a:rPr>
              <a:t/>
            </a:r>
            <a:br>
              <a:rPr lang="en-US" dirty="0" smtClean="0">
                <a:solidFill>
                  <a:schemeClr val="accent6"/>
                </a:solidFill>
              </a:rPr>
            </a:br>
            <a:r>
              <a:rPr lang="en-US" dirty="0" smtClean="0">
                <a:solidFill>
                  <a:schemeClr val="accent6"/>
                </a:solidFill>
              </a:rPr>
              <a:t/>
            </a:r>
            <a:br>
              <a:rPr lang="en-US" dirty="0" smtClean="0">
                <a:solidFill>
                  <a:schemeClr val="accent6"/>
                </a:solidFill>
              </a:rPr>
            </a:br>
            <a:r>
              <a:rPr lang="en-US" b="1" dirty="0" smtClean="0">
                <a:solidFill>
                  <a:schemeClr val="accent6"/>
                </a:solidFill>
              </a:rPr>
              <a:t>Transportation</a:t>
            </a:r>
            <a:br>
              <a:rPr lang="en-US" b="1" dirty="0" smtClean="0">
                <a:solidFill>
                  <a:schemeClr val="accent6"/>
                </a:solidFill>
              </a:rPr>
            </a:br>
            <a:endParaRPr lang="en-US" dirty="0">
              <a:solidFill>
                <a:schemeClr val="accent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7800" y="274638"/>
            <a:ext cx="7239000" cy="944562"/>
          </a:xfrm>
        </p:spPr>
        <p:txBody>
          <a:bodyPr/>
          <a:lstStyle/>
          <a:p>
            <a:r>
              <a:rPr lang="en-US" sz="4000" dirty="0" smtClean="0"/>
              <a:t>Transportation Infrastructure</a:t>
            </a:r>
            <a:br>
              <a:rPr lang="en-US" sz="4000" dirty="0" smtClean="0"/>
            </a:br>
            <a:r>
              <a:rPr lang="en-US" sz="4000" dirty="0" smtClean="0"/>
              <a:t>(2010)</a:t>
            </a:r>
          </a:p>
        </p:txBody>
      </p:sp>
      <p:sp>
        <p:nvSpPr>
          <p:cNvPr id="6149" name="Slide Number Placeholder 5"/>
          <p:cNvSpPr>
            <a:spLocks noGrp="1"/>
          </p:cNvSpPr>
          <p:nvPr>
            <p:ph type="sldNum" sz="quarter" idx="11"/>
          </p:nvPr>
        </p:nvSpPr>
        <p:spPr>
          <a:noFill/>
        </p:spPr>
        <p:txBody>
          <a:bodyPr/>
          <a:lstStyle/>
          <a:p>
            <a:r>
              <a:rPr lang="en-US" dirty="0" smtClean="0"/>
              <a:t>6-</a:t>
            </a:r>
            <a:fld id="{F7B95CC2-8B60-4D52-AF02-4BF56A6E8E8B}" type="slidenum">
              <a:rPr lang="en-US" smtClean="0"/>
              <a:pPr/>
              <a:t>10</a:t>
            </a:fld>
            <a:endParaRPr lang="en-US" dirty="0" smtClean="0"/>
          </a:p>
        </p:txBody>
      </p:sp>
      <p:graphicFrame>
        <p:nvGraphicFramePr>
          <p:cNvPr id="7" name="Content Placeholder 6"/>
          <p:cNvGraphicFramePr>
            <a:graphicFrameLocks noGrp="1"/>
          </p:cNvGraphicFramePr>
          <p:nvPr>
            <p:ph idx="1"/>
          </p:nvPr>
        </p:nvGraphicFramePr>
        <p:xfrm>
          <a:off x="228599" y="1600200"/>
          <a:ext cx="8763002" cy="4343400"/>
        </p:xfrm>
        <a:graphic>
          <a:graphicData uri="http://schemas.openxmlformats.org/drawingml/2006/table">
            <a:tbl>
              <a:tblPr firstRow="1" bandRow="1">
                <a:tableStyleId>{5C22544A-7EE6-4342-B048-85BDC9FD1C3A}</a:tableStyleId>
              </a:tblPr>
              <a:tblGrid>
                <a:gridCol w="2667001"/>
                <a:gridCol w="1143000"/>
                <a:gridCol w="1219200"/>
                <a:gridCol w="1295400"/>
                <a:gridCol w="1219200"/>
                <a:gridCol w="1219201"/>
              </a:tblGrid>
              <a:tr h="482600">
                <a:tc>
                  <a:txBody>
                    <a:bodyPr/>
                    <a:lstStyle/>
                    <a:p>
                      <a:endParaRPr lang="en-US" dirty="0"/>
                    </a:p>
                  </a:txBody>
                  <a:tcPr/>
                </a:tc>
                <a:tc>
                  <a:txBody>
                    <a:bodyPr/>
                    <a:lstStyle/>
                    <a:p>
                      <a:pPr algn="ctr"/>
                      <a:r>
                        <a:rPr lang="en-US" dirty="0" smtClean="0">
                          <a:solidFill>
                            <a:schemeClr val="accent6"/>
                          </a:solidFill>
                        </a:rPr>
                        <a:t>Brazil</a:t>
                      </a:r>
                      <a:endParaRPr lang="en-US" dirty="0">
                        <a:solidFill>
                          <a:schemeClr val="accent6"/>
                        </a:solidFill>
                      </a:endParaRPr>
                    </a:p>
                  </a:txBody>
                  <a:tcPr/>
                </a:tc>
                <a:tc>
                  <a:txBody>
                    <a:bodyPr/>
                    <a:lstStyle/>
                    <a:p>
                      <a:pPr algn="ctr"/>
                      <a:r>
                        <a:rPr lang="en-US" dirty="0" smtClean="0">
                          <a:solidFill>
                            <a:schemeClr val="accent6"/>
                          </a:solidFill>
                        </a:rPr>
                        <a:t>China</a:t>
                      </a:r>
                      <a:endParaRPr lang="en-US" dirty="0">
                        <a:solidFill>
                          <a:schemeClr val="accent6"/>
                        </a:solidFill>
                      </a:endParaRPr>
                    </a:p>
                  </a:txBody>
                  <a:tcPr/>
                </a:tc>
                <a:tc>
                  <a:txBody>
                    <a:bodyPr/>
                    <a:lstStyle/>
                    <a:p>
                      <a:pPr algn="ctr"/>
                      <a:r>
                        <a:rPr lang="en-US" dirty="0" smtClean="0">
                          <a:solidFill>
                            <a:schemeClr val="accent6"/>
                          </a:solidFill>
                        </a:rPr>
                        <a:t>India</a:t>
                      </a:r>
                      <a:endParaRPr lang="en-US" dirty="0">
                        <a:solidFill>
                          <a:schemeClr val="accent6"/>
                        </a:solidFill>
                      </a:endParaRPr>
                    </a:p>
                  </a:txBody>
                  <a:tcPr/>
                </a:tc>
                <a:tc>
                  <a:txBody>
                    <a:bodyPr/>
                    <a:lstStyle/>
                    <a:p>
                      <a:pPr algn="ctr"/>
                      <a:r>
                        <a:rPr lang="en-US" dirty="0" smtClean="0">
                          <a:solidFill>
                            <a:schemeClr val="accent6"/>
                          </a:solidFill>
                        </a:rPr>
                        <a:t>UK</a:t>
                      </a:r>
                      <a:endParaRPr lang="en-US" dirty="0">
                        <a:solidFill>
                          <a:schemeClr val="accent6"/>
                        </a:solidFill>
                      </a:endParaRPr>
                    </a:p>
                  </a:txBody>
                  <a:tcPr/>
                </a:tc>
                <a:tc>
                  <a:txBody>
                    <a:bodyPr/>
                    <a:lstStyle/>
                    <a:p>
                      <a:pPr algn="ctr"/>
                      <a:r>
                        <a:rPr lang="en-US" dirty="0" smtClean="0">
                          <a:solidFill>
                            <a:schemeClr val="accent6"/>
                          </a:solidFill>
                        </a:rPr>
                        <a:t>US</a:t>
                      </a:r>
                      <a:endParaRPr lang="en-US" dirty="0">
                        <a:solidFill>
                          <a:schemeClr val="accent6"/>
                        </a:solidFill>
                      </a:endParaRPr>
                    </a:p>
                  </a:txBody>
                  <a:tcPr/>
                </a:tc>
              </a:tr>
              <a:tr h="482600">
                <a:tc>
                  <a:txBody>
                    <a:bodyPr/>
                    <a:lstStyle/>
                    <a:p>
                      <a:r>
                        <a:rPr lang="en-US" dirty="0" smtClean="0">
                          <a:solidFill>
                            <a:schemeClr val="accent6"/>
                          </a:solidFill>
                        </a:rPr>
                        <a:t>Air (runway &gt; 10</a:t>
                      </a:r>
                      <a:r>
                        <a:rPr lang="en-US" baseline="0" dirty="0" smtClean="0">
                          <a:solidFill>
                            <a:schemeClr val="accent6"/>
                          </a:solidFill>
                        </a:rPr>
                        <a:t>k ft.)</a:t>
                      </a:r>
                      <a:endParaRPr lang="en-US" dirty="0">
                        <a:solidFill>
                          <a:schemeClr val="accent6"/>
                        </a:solidFill>
                      </a:endParaRPr>
                    </a:p>
                  </a:txBody>
                  <a:tcPr/>
                </a:tc>
                <a:tc>
                  <a:txBody>
                    <a:bodyPr/>
                    <a:lstStyle/>
                    <a:p>
                      <a:pPr algn="ctr"/>
                      <a:r>
                        <a:rPr lang="en-US" dirty="0" smtClean="0">
                          <a:solidFill>
                            <a:schemeClr val="accent6"/>
                          </a:solidFill>
                        </a:rPr>
                        <a:t>7</a:t>
                      </a:r>
                      <a:endParaRPr lang="en-US" dirty="0">
                        <a:solidFill>
                          <a:schemeClr val="accent6"/>
                        </a:solidFill>
                      </a:endParaRPr>
                    </a:p>
                  </a:txBody>
                  <a:tcPr/>
                </a:tc>
                <a:tc>
                  <a:txBody>
                    <a:bodyPr/>
                    <a:lstStyle/>
                    <a:p>
                      <a:pPr algn="ctr"/>
                      <a:r>
                        <a:rPr lang="en-US" dirty="0" smtClean="0">
                          <a:solidFill>
                            <a:schemeClr val="accent6"/>
                          </a:solidFill>
                        </a:rPr>
                        <a:t>63</a:t>
                      </a:r>
                      <a:endParaRPr lang="en-US" dirty="0">
                        <a:solidFill>
                          <a:schemeClr val="accent6"/>
                        </a:solidFill>
                      </a:endParaRPr>
                    </a:p>
                  </a:txBody>
                  <a:tcPr/>
                </a:tc>
                <a:tc>
                  <a:txBody>
                    <a:bodyPr/>
                    <a:lstStyle/>
                    <a:p>
                      <a:pPr algn="ctr"/>
                      <a:r>
                        <a:rPr lang="en-US" dirty="0" smtClean="0">
                          <a:solidFill>
                            <a:schemeClr val="accent6"/>
                          </a:solidFill>
                        </a:rPr>
                        <a:t>21</a:t>
                      </a:r>
                      <a:endParaRPr lang="en-US" dirty="0">
                        <a:solidFill>
                          <a:schemeClr val="accent6"/>
                        </a:solidFill>
                      </a:endParaRPr>
                    </a:p>
                  </a:txBody>
                  <a:tcPr/>
                </a:tc>
                <a:tc>
                  <a:txBody>
                    <a:bodyPr/>
                    <a:lstStyle/>
                    <a:p>
                      <a:pPr algn="ctr"/>
                      <a:r>
                        <a:rPr lang="en-US" dirty="0" smtClean="0">
                          <a:solidFill>
                            <a:schemeClr val="accent6"/>
                          </a:solidFill>
                        </a:rPr>
                        <a:t>9</a:t>
                      </a:r>
                      <a:endParaRPr lang="en-US" dirty="0">
                        <a:solidFill>
                          <a:schemeClr val="accent6"/>
                        </a:solidFill>
                      </a:endParaRPr>
                    </a:p>
                  </a:txBody>
                  <a:tcPr/>
                </a:tc>
                <a:tc>
                  <a:txBody>
                    <a:bodyPr/>
                    <a:lstStyle/>
                    <a:p>
                      <a:pPr algn="ctr"/>
                      <a:r>
                        <a:rPr lang="en-US" dirty="0" smtClean="0">
                          <a:solidFill>
                            <a:schemeClr val="accent6"/>
                          </a:solidFill>
                        </a:rPr>
                        <a:t>189</a:t>
                      </a:r>
                      <a:endParaRPr lang="en-US" dirty="0">
                        <a:solidFill>
                          <a:schemeClr val="accent6"/>
                        </a:solidFill>
                      </a:endParaRPr>
                    </a:p>
                  </a:txBody>
                  <a:tcPr/>
                </a:tc>
              </a:tr>
              <a:tr h="482600">
                <a:tc>
                  <a:txBody>
                    <a:bodyPr/>
                    <a:lstStyle/>
                    <a:p>
                      <a:r>
                        <a:rPr lang="en-US" dirty="0" smtClean="0">
                          <a:solidFill>
                            <a:schemeClr val="accent6"/>
                          </a:solidFill>
                        </a:rPr>
                        <a:t>Highway (paved, km</a:t>
                      </a:r>
                      <a:r>
                        <a:rPr lang="en-US" baseline="0"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96K</a:t>
                      </a:r>
                      <a:endParaRPr lang="en-US" dirty="0">
                        <a:solidFill>
                          <a:schemeClr val="accent6"/>
                        </a:solidFill>
                      </a:endParaRPr>
                    </a:p>
                  </a:txBody>
                  <a:tcPr/>
                </a:tc>
                <a:tc>
                  <a:txBody>
                    <a:bodyPr/>
                    <a:lstStyle/>
                    <a:p>
                      <a:pPr algn="ctr"/>
                      <a:r>
                        <a:rPr lang="en-US" dirty="0" smtClean="0">
                          <a:solidFill>
                            <a:schemeClr val="accent6"/>
                          </a:solidFill>
                        </a:rPr>
                        <a:t>3584K</a:t>
                      </a:r>
                      <a:endParaRPr lang="en-US" dirty="0">
                        <a:solidFill>
                          <a:schemeClr val="accent6"/>
                        </a:solidFill>
                      </a:endParaRPr>
                    </a:p>
                  </a:txBody>
                  <a:tcPr/>
                </a:tc>
                <a:tc>
                  <a:txBody>
                    <a:bodyPr/>
                    <a:lstStyle/>
                    <a:p>
                      <a:pPr algn="ctr"/>
                      <a:r>
                        <a:rPr lang="en-US" dirty="0" smtClean="0">
                          <a:solidFill>
                            <a:schemeClr val="accent6"/>
                          </a:solidFill>
                        </a:rPr>
                        <a:t>3320K</a:t>
                      </a:r>
                      <a:endParaRPr lang="en-US" dirty="0">
                        <a:solidFill>
                          <a:schemeClr val="accent6"/>
                        </a:solidFill>
                      </a:endParaRPr>
                    </a:p>
                  </a:txBody>
                  <a:tcPr/>
                </a:tc>
                <a:tc>
                  <a:txBody>
                    <a:bodyPr/>
                    <a:lstStyle/>
                    <a:p>
                      <a:pPr algn="ctr"/>
                      <a:r>
                        <a:rPr lang="en-US" dirty="0" smtClean="0">
                          <a:solidFill>
                            <a:schemeClr val="accent6"/>
                          </a:solidFill>
                        </a:rPr>
                        <a:t>394K</a:t>
                      </a:r>
                      <a:endParaRPr lang="en-US" dirty="0">
                        <a:solidFill>
                          <a:schemeClr val="accent6"/>
                        </a:solidFill>
                      </a:endParaRPr>
                    </a:p>
                  </a:txBody>
                  <a:tcPr/>
                </a:tc>
                <a:tc>
                  <a:txBody>
                    <a:bodyPr/>
                    <a:lstStyle/>
                    <a:p>
                      <a:pPr algn="ctr"/>
                      <a:r>
                        <a:rPr lang="en-US" dirty="0" smtClean="0">
                          <a:solidFill>
                            <a:schemeClr val="accent6"/>
                          </a:solidFill>
                        </a:rPr>
                        <a:t>4375K</a:t>
                      </a:r>
                      <a:endParaRPr lang="en-US" dirty="0">
                        <a:solidFill>
                          <a:schemeClr val="accent6"/>
                        </a:solidFill>
                      </a:endParaRPr>
                    </a:p>
                  </a:txBody>
                  <a:tcPr/>
                </a:tc>
              </a:tr>
              <a:tr h="482600">
                <a:tc>
                  <a:txBody>
                    <a:bodyPr/>
                    <a:lstStyle/>
                    <a:p>
                      <a:r>
                        <a:rPr lang="en-US" dirty="0" smtClean="0">
                          <a:solidFill>
                            <a:schemeClr val="accent6"/>
                          </a:solidFill>
                        </a:rPr>
                        <a:t>Pipeline (oil, km)</a:t>
                      </a:r>
                      <a:endParaRPr lang="en-US" dirty="0">
                        <a:solidFill>
                          <a:schemeClr val="accent6"/>
                        </a:solidFill>
                      </a:endParaRPr>
                    </a:p>
                  </a:txBody>
                  <a:tcPr/>
                </a:tc>
                <a:tc>
                  <a:txBody>
                    <a:bodyPr/>
                    <a:lstStyle/>
                    <a:p>
                      <a:pPr algn="ctr"/>
                      <a:r>
                        <a:rPr lang="en-US" dirty="0" smtClean="0">
                          <a:solidFill>
                            <a:schemeClr val="accent6"/>
                          </a:solidFill>
                        </a:rPr>
                        <a:t>4.5K</a:t>
                      </a:r>
                      <a:endParaRPr lang="en-US" dirty="0">
                        <a:solidFill>
                          <a:schemeClr val="accent6"/>
                        </a:solidFill>
                      </a:endParaRPr>
                    </a:p>
                  </a:txBody>
                  <a:tcPr/>
                </a:tc>
                <a:tc>
                  <a:txBody>
                    <a:bodyPr/>
                    <a:lstStyle/>
                    <a:p>
                      <a:pPr algn="ctr"/>
                      <a:r>
                        <a:rPr lang="en-US" dirty="0" smtClean="0">
                          <a:solidFill>
                            <a:schemeClr val="accent6"/>
                          </a:solidFill>
                        </a:rPr>
                        <a:t>20.1K</a:t>
                      </a:r>
                      <a:endParaRPr lang="en-US" dirty="0">
                        <a:solidFill>
                          <a:schemeClr val="accent6"/>
                        </a:solidFill>
                      </a:endParaRPr>
                    </a:p>
                  </a:txBody>
                  <a:tcPr/>
                </a:tc>
                <a:tc>
                  <a:txBody>
                    <a:bodyPr/>
                    <a:lstStyle/>
                    <a:p>
                      <a:pPr algn="ctr"/>
                      <a:r>
                        <a:rPr lang="en-US" dirty="0" smtClean="0">
                          <a:solidFill>
                            <a:schemeClr val="accent6"/>
                          </a:solidFill>
                        </a:rPr>
                        <a:t>7.7K</a:t>
                      </a:r>
                      <a:endParaRPr lang="en-US" dirty="0">
                        <a:solidFill>
                          <a:schemeClr val="accent6"/>
                        </a:solidFill>
                      </a:endParaRPr>
                    </a:p>
                  </a:txBody>
                  <a:tcPr/>
                </a:tc>
                <a:tc>
                  <a:txBody>
                    <a:bodyPr/>
                    <a:lstStyle/>
                    <a:p>
                      <a:pPr algn="ctr"/>
                      <a:r>
                        <a:rPr lang="en-US" dirty="0" smtClean="0">
                          <a:solidFill>
                            <a:schemeClr val="accent6"/>
                          </a:solidFill>
                        </a:rPr>
                        <a:t>.7K</a:t>
                      </a:r>
                      <a:endParaRPr lang="en-US" dirty="0">
                        <a:solidFill>
                          <a:schemeClr val="accent6"/>
                        </a:solidFill>
                      </a:endParaRPr>
                    </a:p>
                  </a:txBody>
                  <a:tcPr/>
                </a:tc>
                <a:tc>
                  <a:txBody>
                    <a:bodyPr/>
                    <a:lstStyle/>
                    <a:p>
                      <a:pPr algn="ctr"/>
                      <a:r>
                        <a:rPr lang="en-US" dirty="0" smtClean="0">
                          <a:solidFill>
                            <a:schemeClr val="accent6"/>
                          </a:solidFill>
                        </a:rPr>
                        <a:t>244.6K</a:t>
                      </a:r>
                      <a:endParaRPr lang="en-US" dirty="0">
                        <a:solidFill>
                          <a:schemeClr val="accent6"/>
                        </a:solidFill>
                      </a:endParaRPr>
                    </a:p>
                  </a:txBody>
                  <a:tcPr/>
                </a:tc>
              </a:tr>
              <a:tr h="482600">
                <a:tc>
                  <a:txBody>
                    <a:bodyPr/>
                    <a:lstStyle/>
                    <a:p>
                      <a:r>
                        <a:rPr lang="en-US" dirty="0" smtClean="0">
                          <a:solidFill>
                            <a:schemeClr val="accent6"/>
                          </a:solidFill>
                        </a:rPr>
                        <a:t>Broad gauge rail (km)</a:t>
                      </a:r>
                      <a:endParaRPr lang="en-US" dirty="0">
                        <a:solidFill>
                          <a:schemeClr val="accent6"/>
                        </a:solidFill>
                      </a:endParaRPr>
                    </a:p>
                  </a:txBody>
                  <a:tcPr/>
                </a:tc>
                <a:tc>
                  <a:txBody>
                    <a:bodyPr/>
                    <a:lstStyle/>
                    <a:p>
                      <a:pPr algn="ctr"/>
                      <a:r>
                        <a:rPr lang="en-US" dirty="0" smtClean="0">
                          <a:solidFill>
                            <a:schemeClr val="accent6"/>
                          </a:solidFill>
                        </a:rPr>
                        <a:t>5.7K</a:t>
                      </a:r>
                      <a:endParaRPr lang="en-US" dirty="0">
                        <a:solidFill>
                          <a:schemeClr val="accent6"/>
                        </a:solidFill>
                      </a:endParaRPr>
                    </a:p>
                  </a:txBody>
                  <a:tcPr/>
                </a:tc>
                <a:tc>
                  <a:txBody>
                    <a:bodyPr/>
                    <a:lstStyle/>
                    <a:p>
                      <a:pPr algn="ctr"/>
                      <a:endParaRPr lang="en-US" dirty="0">
                        <a:solidFill>
                          <a:schemeClr val="accent6"/>
                        </a:solidFill>
                      </a:endParaRPr>
                    </a:p>
                  </a:txBody>
                  <a:tcPr/>
                </a:tc>
                <a:tc>
                  <a:txBody>
                    <a:bodyPr/>
                    <a:lstStyle/>
                    <a:p>
                      <a:pPr algn="ctr"/>
                      <a:r>
                        <a:rPr lang="en-US" dirty="0" smtClean="0">
                          <a:solidFill>
                            <a:schemeClr val="accent6"/>
                          </a:solidFill>
                        </a:rPr>
                        <a:t>52.8K</a:t>
                      </a:r>
                      <a:endParaRPr lang="en-US" dirty="0">
                        <a:solidFill>
                          <a:schemeClr val="accent6"/>
                        </a:solidFill>
                      </a:endParaRPr>
                    </a:p>
                  </a:txBody>
                  <a:tcPr/>
                </a:tc>
                <a:tc>
                  <a:txBody>
                    <a:bodyPr/>
                    <a:lstStyle/>
                    <a:p>
                      <a:pPr algn="ctr"/>
                      <a:r>
                        <a:rPr lang="en-US" dirty="0" smtClean="0">
                          <a:solidFill>
                            <a:schemeClr val="accent6"/>
                          </a:solidFill>
                        </a:rPr>
                        <a:t>0.3K</a:t>
                      </a:r>
                      <a:endParaRPr lang="en-US" dirty="0">
                        <a:solidFill>
                          <a:schemeClr val="accent6"/>
                        </a:solidFill>
                      </a:endParaRPr>
                    </a:p>
                  </a:txBody>
                  <a:tcPr/>
                </a:tc>
                <a:tc>
                  <a:txBody>
                    <a:bodyPr/>
                    <a:lstStyle/>
                    <a:p>
                      <a:pPr algn="ctr"/>
                      <a:endParaRPr lang="en-US" dirty="0">
                        <a:solidFill>
                          <a:schemeClr val="accent6"/>
                        </a:solidFill>
                      </a:endParaRPr>
                    </a:p>
                  </a:txBody>
                  <a:tcPr/>
                </a:tc>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Std gauge rail (km)</a:t>
                      </a:r>
                    </a:p>
                  </a:txBody>
                  <a:tcPr/>
                </a:tc>
                <a:tc>
                  <a:txBody>
                    <a:bodyPr/>
                    <a:lstStyle/>
                    <a:p>
                      <a:pPr algn="ctr"/>
                      <a:r>
                        <a:rPr lang="en-US" dirty="0" smtClean="0">
                          <a:solidFill>
                            <a:schemeClr val="accent6"/>
                          </a:solidFill>
                        </a:rPr>
                        <a:t>0.2K</a:t>
                      </a:r>
                      <a:endParaRPr lang="en-US" dirty="0">
                        <a:solidFill>
                          <a:schemeClr val="accent6"/>
                        </a:solidFill>
                      </a:endParaRPr>
                    </a:p>
                  </a:txBody>
                  <a:tcPr/>
                </a:tc>
                <a:tc>
                  <a:txBody>
                    <a:bodyPr/>
                    <a:lstStyle/>
                    <a:p>
                      <a:pPr algn="ctr"/>
                      <a:r>
                        <a:rPr lang="en-US" dirty="0" smtClean="0">
                          <a:solidFill>
                            <a:schemeClr val="accent6"/>
                          </a:solidFill>
                        </a:rPr>
                        <a:t>77.1K</a:t>
                      </a:r>
                      <a:endParaRPr lang="en-US" dirty="0">
                        <a:solidFill>
                          <a:schemeClr val="accent6"/>
                        </a:solidFill>
                      </a:endParaRPr>
                    </a:p>
                  </a:txBody>
                  <a:tcPr/>
                </a:tc>
                <a:tc>
                  <a:txBody>
                    <a:bodyPr/>
                    <a:lstStyle/>
                    <a:p>
                      <a:pPr algn="ctr"/>
                      <a:endParaRPr lang="en-US" dirty="0">
                        <a:solidFill>
                          <a:schemeClr val="accent6"/>
                        </a:solidFill>
                      </a:endParaRPr>
                    </a:p>
                  </a:txBody>
                  <a:tcPr/>
                </a:tc>
                <a:tc>
                  <a:txBody>
                    <a:bodyPr/>
                    <a:lstStyle/>
                    <a:p>
                      <a:pPr algn="ctr"/>
                      <a:r>
                        <a:rPr lang="en-US" dirty="0" smtClean="0">
                          <a:solidFill>
                            <a:schemeClr val="accent6"/>
                          </a:solidFill>
                        </a:rPr>
                        <a:t>16.2K</a:t>
                      </a:r>
                      <a:endParaRPr lang="en-US" dirty="0">
                        <a:solidFill>
                          <a:schemeClr val="accent6"/>
                        </a:solidFill>
                      </a:endParaRPr>
                    </a:p>
                  </a:txBody>
                  <a:tcPr/>
                </a:tc>
                <a:tc>
                  <a:txBody>
                    <a:bodyPr/>
                    <a:lstStyle/>
                    <a:p>
                      <a:pPr algn="ctr"/>
                      <a:r>
                        <a:rPr lang="en-US" dirty="0" smtClean="0">
                          <a:solidFill>
                            <a:schemeClr val="accent6"/>
                          </a:solidFill>
                        </a:rPr>
                        <a:t>226.4K</a:t>
                      </a:r>
                      <a:endParaRPr lang="en-US" dirty="0">
                        <a:solidFill>
                          <a:schemeClr val="accent6"/>
                        </a:solidFill>
                      </a:endParaRPr>
                    </a:p>
                  </a:txBody>
                  <a:tcPr/>
                </a:tc>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Narrow gauge rail (km)</a:t>
                      </a:r>
                    </a:p>
                  </a:txBody>
                  <a:tcPr/>
                </a:tc>
                <a:tc>
                  <a:txBody>
                    <a:bodyPr/>
                    <a:lstStyle/>
                    <a:p>
                      <a:pPr algn="ctr"/>
                      <a:r>
                        <a:rPr lang="en-US" dirty="0" smtClean="0">
                          <a:solidFill>
                            <a:schemeClr val="accent6"/>
                          </a:solidFill>
                        </a:rPr>
                        <a:t>22.9K</a:t>
                      </a:r>
                      <a:endParaRPr lang="en-US" dirty="0">
                        <a:solidFill>
                          <a:schemeClr val="accent6"/>
                        </a:solidFill>
                      </a:endParaRPr>
                    </a:p>
                  </a:txBody>
                  <a:tcPr/>
                </a:tc>
                <a:tc>
                  <a:txBody>
                    <a:bodyPr/>
                    <a:lstStyle/>
                    <a:p>
                      <a:pPr algn="ctr"/>
                      <a:r>
                        <a:rPr lang="en-US" dirty="0" smtClean="0">
                          <a:solidFill>
                            <a:schemeClr val="accent6"/>
                          </a:solidFill>
                        </a:rPr>
                        <a:t>.8K</a:t>
                      </a:r>
                      <a:endParaRPr lang="en-US" dirty="0">
                        <a:solidFill>
                          <a:schemeClr val="accent6"/>
                        </a:solidFill>
                      </a:endParaRPr>
                    </a:p>
                  </a:txBody>
                  <a:tcPr/>
                </a:tc>
                <a:tc>
                  <a:txBody>
                    <a:bodyPr/>
                    <a:lstStyle/>
                    <a:p>
                      <a:pPr algn="ctr"/>
                      <a:r>
                        <a:rPr lang="en-US" dirty="0" smtClean="0">
                          <a:solidFill>
                            <a:schemeClr val="accent6"/>
                          </a:solidFill>
                        </a:rPr>
                        <a:t>8.5K</a:t>
                      </a:r>
                      <a:endParaRPr lang="en-US" dirty="0">
                        <a:solidFill>
                          <a:schemeClr val="accent6"/>
                        </a:solidFill>
                      </a:endParaRPr>
                    </a:p>
                  </a:txBody>
                  <a:tcPr/>
                </a:tc>
                <a:tc>
                  <a:txBody>
                    <a:bodyPr/>
                    <a:lstStyle/>
                    <a:p>
                      <a:pPr algn="ctr"/>
                      <a:endParaRPr lang="en-US" dirty="0">
                        <a:solidFill>
                          <a:schemeClr val="accent6"/>
                        </a:solidFill>
                      </a:endParaRPr>
                    </a:p>
                  </a:txBody>
                  <a:tcPr/>
                </a:tc>
                <a:tc>
                  <a:txBody>
                    <a:bodyPr/>
                    <a:lstStyle/>
                    <a:p>
                      <a:pPr algn="ctr"/>
                      <a:endParaRPr lang="en-US" dirty="0">
                        <a:solidFill>
                          <a:schemeClr val="accent6"/>
                        </a:solidFill>
                      </a:endParaRPr>
                    </a:p>
                  </a:txBody>
                  <a:tcPr/>
                </a:tc>
              </a:tr>
              <a:tr h="482600">
                <a:tc>
                  <a:txBody>
                    <a:bodyPr/>
                    <a:lstStyle/>
                    <a:p>
                      <a:r>
                        <a:rPr lang="en-US" dirty="0" smtClean="0">
                          <a:solidFill>
                            <a:schemeClr val="accent6"/>
                          </a:solidFill>
                        </a:rPr>
                        <a:t>Water (inland,</a:t>
                      </a:r>
                      <a:r>
                        <a:rPr lang="en-US" baseline="0" dirty="0" smtClean="0">
                          <a:solidFill>
                            <a:schemeClr val="accent6"/>
                          </a:solidFill>
                        </a:rPr>
                        <a:t> km)</a:t>
                      </a:r>
                      <a:endParaRPr lang="en-US" dirty="0">
                        <a:solidFill>
                          <a:schemeClr val="accent6"/>
                        </a:solidFill>
                      </a:endParaRPr>
                    </a:p>
                  </a:txBody>
                  <a:tcPr/>
                </a:tc>
                <a:tc>
                  <a:txBody>
                    <a:bodyPr/>
                    <a:lstStyle/>
                    <a:p>
                      <a:pPr algn="ctr"/>
                      <a:r>
                        <a:rPr lang="en-US" dirty="0" smtClean="0">
                          <a:solidFill>
                            <a:schemeClr val="accent6"/>
                          </a:solidFill>
                        </a:rPr>
                        <a:t>50K</a:t>
                      </a:r>
                      <a:endParaRPr lang="en-US" dirty="0">
                        <a:solidFill>
                          <a:schemeClr val="accent6"/>
                        </a:solidFill>
                      </a:endParaRPr>
                    </a:p>
                  </a:txBody>
                  <a:tcPr/>
                </a:tc>
                <a:tc>
                  <a:txBody>
                    <a:bodyPr/>
                    <a:lstStyle/>
                    <a:p>
                      <a:pPr algn="ctr"/>
                      <a:r>
                        <a:rPr lang="en-US" dirty="0" smtClean="0">
                          <a:solidFill>
                            <a:schemeClr val="accent6"/>
                          </a:solidFill>
                        </a:rPr>
                        <a:t>110K</a:t>
                      </a:r>
                      <a:endParaRPr lang="en-US" dirty="0">
                        <a:solidFill>
                          <a:schemeClr val="accent6"/>
                        </a:solidFill>
                      </a:endParaRPr>
                    </a:p>
                  </a:txBody>
                  <a:tcPr/>
                </a:tc>
                <a:tc>
                  <a:txBody>
                    <a:bodyPr/>
                    <a:lstStyle/>
                    <a:p>
                      <a:pPr algn="ctr"/>
                      <a:r>
                        <a:rPr lang="en-US" dirty="0" smtClean="0">
                          <a:solidFill>
                            <a:schemeClr val="accent6"/>
                          </a:solidFill>
                        </a:rPr>
                        <a:t>14.5K</a:t>
                      </a:r>
                      <a:endParaRPr lang="en-US" dirty="0">
                        <a:solidFill>
                          <a:schemeClr val="accent6"/>
                        </a:solidFill>
                      </a:endParaRPr>
                    </a:p>
                  </a:txBody>
                  <a:tcPr/>
                </a:tc>
                <a:tc>
                  <a:txBody>
                    <a:bodyPr/>
                    <a:lstStyle/>
                    <a:p>
                      <a:pPr algn="ctr"/>
                      <a:r>
                        <a:rPr lang="en-US" dirty="0" smtClean="0">
                          <a:solidFill>
                            <a:schemeClr val="accent6"/>
                          </a:solidFill>
                        </a:rPr>
                        <a:t>3.2K</a:t>
                      </a:r>
                      <a:endParaRPr lang="en-US" dirty="0">
                        <a:solidFill>
                          <a:schemeClr val="accent6"/>
                        </a:solidFill>
                      </a:endParaRPr>
                    </a:p>
                  </a:txBody>
                  <a:tcPr/>
                </a:tc>
                <a:tc>
                  <a:txBody>
                    <a:bodyPr/>
                    <a:lstStyle/>
                    <a:p>
                      <a:pPr algn="ctr"/>
                      <a:r>
                        <a:rPr lang="en-US" dirty="0" smtClean="0">
                          <a:solidFill>
                            <a:schemeClr val="accent6"/>
                          </a:solidFill>
                        </a:rPr>
                        <a:t>41K</a:t>
                      </a:r>
                      <a:endParaRPr lang="en-US" dirty="0">
                        <a:solidFill>
                          <a:schemeClr val="accent6"/>
                        </a:solidFill>
                      </a:endParaRPr>
                    </a:p>
                  </a:txBody>
                  <a:tcPr/>
                </a:tc>
              </a:tr>
              <a:tr h="482600">
                <a:tc>
                  <a:txBody>
                    <a:bodyPr/>
                    <a:lstStyle/>
                    <a:p>
                      <a:r>
                        <a:rPr lang="en-US" dirty="0" smtClean="0">
                          <a:solidFill>
                            <a:schemeClr val="accent6"/>
                          </a:solidFill>
                        </a:rPr>
                        <a:t>Area (km</a:t>
                      </a:r>
                      <a:r>
                        <a:rPr lang="en-US" baseline="30000" dirty="0" smtClean="0">
                          <a:solidFill>
                            <a:schemeClr val="accent6"/>
                          </a:solidFill>
                        </a:rPr>
                        <a:t>2</a:t>
                      </a:r>
                      <a:r>
                        <a:rPr lang="en-US" baseline="0" dirty="0" smtClean="0">
                          <a:solidFill>
                            <a:schemeClr val="accent6"/>
                          </a:solidFill>
                        </a:rPr>
                        <a:t>)</a:t>
                      </a:r>
                      <a:endParaRPr lang="en-US" baseline="0" dirty="0">
                        <a:solidFill>
                          <a:schemeClr val="accent6"/>
                        </a:solidFill>
                      </a:endParaRPr>
                    </a:p>
                  </a:txBody>
                  <a:tcPr/>
                </a:tc>
                <a:tc>
                  <a:txBody>
                    <a:bodyPr/>
                    <a:lstStyle/>
                    <a:p>
                      <a:pPr algn="ctr"/>
                      <a:r>
                        <a:rPr lang="en-US" dirty="0" smtClean="0">
                          <a:solidFill>
                            <a:schemeClr val="accent6"/>
                          </a:solidFill>
                        </a:rPr>
                        <a:t>8544K</a:t>
                      </a:r>
                      <a:endParaRPr lang="en-US" dirty="0">
                        <a:solidFill>
                          <a:schemeClr val="accent6"/>
                        </a:solidFill>
                      </a:endParaRPr>
                    </a:p>
                  </a:txBody>
                  <a:tcPr/>
                </a:tc>
                <a:tc>
                  <a:txBody>
                    <a:bodyPr/>
                    <a:lstStyle/>
                    <a:p>
                      <a:pPr algn="ctr"/>
                      <a:r>
                        <a:rPr lang="en-US" dirty="0" smtClean="0">
                          <a:solidFill>
                            <a:schemeClr val="accent6"/>
                          </a:solidFill>
                        </a:rPr>
                        <a:t>9806K</a:t>
                      </a:r>
                      <a:endParaRPr lang="en-US" dirty="0">
                        <a:solidFill>
                          <a:schemeClr val="accent6"/>
                        </a:solidFill>
                      </a:endParaRPr>
                    </a:p>
                  </a:txBody>
                  <a:tcPr/>
                </a:tc>
                <a:tc>
                  <a:txBody>
                    <a:bodyPr/>
                    <a:lstStyle/>
                    <a:p>
                      <a:pPr algn="ctr"/>
                      <a:r>
                        <a:rPr lang="en-US" dirty="0" smtClean="0">
                          <a:solidFill>
                            <a:schemeClr val="accent6"/>
                          </a:solidFill>
                        </a:rPr>
                        <a:t>3167K</a:t>
                      </a:r>
                      <a:endParaRPr lang="en-US" dirty="0">
                        <a:solidFill>
                          <a:schemeClr val="accent6"/>
                        </a:solidFill>
                      </a:endParaRPr>
                    </a:p>
                  </a:txBody>
                  <a:tcPr/>
                </a:tc>
                <a:tc>
                  <a:txBody>
                    <a:bodyPr/>
                    <a:lstStyle/>
                    <a:p>
                      <a:pPr algn="ctr"/>
                      <a:r>
                        <a:rPr lang="en-US" dirty="0" smtClean="0">
                          <a:solidFill>
                            <a:schemeClr val="accent6"/>
                          </a:solidFill>
                        </a:rPr>
                        <a:t>244.8K</a:t>
                      </a:r>
                      <a:endParaRPr lang="en-US" dirty="0">
                        <a:solidFill>
                          <a:schemeClr val="accent6"/>
                        </a:solidFill>
                      </a:endParaRPr>
                    </a:p>
                  </a:txBody>
                  <a:tcPr/>
                </a:tc>
                <a:tc>
                  <a:txBody>
                    <a:bodyPr/>
                    <a:lstStyle/>
                    <a:p>
                      <a:pPr algn="ctr"/>
                      <a:r>
                        <a:rPr lang="en-US" dirty="0" smtClean="0">
                          <a:solidFill>
                            <a:schemeClr val="accent6"/>
                          </a:solidFill>
                        </a:rPr>
                        <a:t>9162K</a:t>
                      </a:r>
                      <a:endParaRPr lang="en-US" dirty="0">
                        <a:solidFill>
                          <a:schemeClr val="accent6"/>
                        </a:solidFill>
                      </a:endParaRPr>
                    </a:p>
                  </a:txBody>
                  <a:tcPr/>
                </a:tc>
              </a:tr>
            </a:tbl>
          </a:graphicData>
        </a:graphic>
      </p:graphicFrame>
      <p:sp>
        <p:nvSpPr>
          <p:cNvPr id="5" name="TextBox 4"/>
          <p:cNvSpPr txBox="1"/>
          <p:nvPr/>
        </p:nvSpPr>
        <p:spPr>
          <a:xfrm>
            <a:off x="152400" y="6324600"/>
            <a:ext cx="6318909" cy="307777"/>
          </a:xfrm>
          <a:prstGeom prst="rect">
            <a:avLst/>
          </a:prstGeom>
          <a:noFill/>
        </p:spPr>
        <p:txBody>
          <a:bodyPr wrap="none" rtlCol="0">
            <a:spAutoFit/>
          </a:bodyPr>
          <a:lstStyle/>
          <a:p>
            <a:r>
              <a:rPr lang="en-US" sz="1400" dirty="0" smtClean="0">
                <a:solidFill>
                  <a:schemeClr val="accent1"/>
                </a:solidFill>
              </a:rPr>
              <a:t>https://www.cia.gov/library/publications/the-world-factbook/rankorder/2053rank.htm</a:t>
            </a:r>
            <a:endParaRPr lang="en-US" sz="1400" dirty="0">
              <a:solidFill>
                <a:schemeClr val="accent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228600"/>
            <a:ext cx="7772400" cy="933450"/>
          </a:xfrm>
        </p:spPr>
        <p:txBody>
          <a:bodyPr/>
          <a:lstStyle/>
          <a:p>
            <a:r>
              <a:rPr lang="en-US" sz="3600" dirty="0" smtClean="0"/>
              <a:t>Selecting Transportation Modes</a:t>
            </a:r>
          </a:p>
        </p:txBody>
      </p:sp>
      <p:sp>
        <p:nvSpPr>
          <p:cNvPr id="7171" name="Rectangle 3"/>
          <p:cNvSpPr>
            <a:spLocks noGrp="1" noChangeArrowheads="1"/>
          </p:cNvSpPr>
          <p:nvPr>
            <p:ph idx="1"/>
          </p:nvPr>
        </p:nvSpPr>
        <p:spPr>
          <a:xfrm>
            <a:off x="228600" y="1676400"/>
            <a:ext cx="8686800" cy="4114800"/>
          </a:xfrm>
        </p:spPr>
        <p:txBody>
          <a:bodyPr/>
          <a:lstStyle/>
          <a:p>
            <a:pPr>
              <a:buNone/>
            </a:pPr>
            <a:r>
              <a:rPr lang="en-US" sz="2800" dirty="0" smtClean="0"/>
              <a:t>Attributes</a:t>
            </a:r>
          </a:p>
          <a:p>
            <a:r>
              <a:rPr lang="en-US" sz="2800" dirty="0" smtClean="0"/>
              <a:t>Cost</a:t>
            </a:r>
          </a:p>
          <a:p>
            <a:r>
              <a:rPr lang="en-US" sz="2800" dirty="0" smtClean="0"/>
              <a:t>Speed (transit time from pickup to delivery)</a:t>
            </a:r>
          </a:p>
          <a:p>
            <a:r>
              <a:rPr lang="en-US" sz="2800" dirty="0" smtClean="0"/>
              <a:t>Reliability (consistency of delivery)</a:t>
            </a:r>
          </a:p>
          <a:p>
            <a:r>
              <a:rPr lang="en-US" sz="2800" dirty="0" smtClean="0"/>
              <a:t>Capability (amount of different types of product)</a:t>
            </a:r>
          </a:p>
          <a:p>
            <a:r>
              <a:rPr lang="en-US" sz="2800" dirty="0" smtClean="0"/>
              <a:t>Capacity (volume/weight can be carried at one time)</a:t>
            </a:r>
          </a:p>
          <a:p>
            <a:r>
              <a:rPr lang="en-US" sz="2800" dirty="0" smtClean="0"/>
              <a:t>Flexibility (ability to deliver the product to customer)</a:t>
            </a:r>
          </a:p>
          <a:p>
            <a:endParaRPr lang="en-US" sz="2800" dirty="0" smtClean="0"/>
          </a:p>
        </p:txBody>
      </p:sp>
      <p:sp>
        <p:nvSpPr>
          <p:cNvPr id="7172" name="Footer Placeholder 4"/>
          <p:cNvSpPr>
            <a:spLocks noGrp="1"/>
          </p:cNvSpPr>
          <p:nvPr>
            <p:ph type="ftr" sz="quarter" idx="10"/>
          </p:nvPr>
        </p:nvSpPr>
        <p:spPr>
          <a:noFill/>
        </p:spPr>
        <p:txBody>
          <a:bodyPr/>
          <a:lstStyle/>
          <a:p>
            <a:r>
              <a:rPr lang="en-US" dirty="0" smtClean="0"/>
              <a:t>© 2008 Prentice Hall</a:t>
            </a:r>
          </a:p>
        </p:txBody>
      </p:sp>
      <p:sp>
        <p:nvSpPr>
          <p:cNvPr id="7173" name="Slide Number Placeholder 5"/>
          <p:cNvSpPr>
            <a:spLocks noGrp="1"/>
          </p:cNvSpPr>
          <p:nvPr>
            <p:ph type="sldNum" sz="quarter" idx="11"/>
          </p:nvPr>
        </p:nvSpPr>
        <p:spPr>
          <a:noFill/>
        </p:spPr>
        <p:txBody>
          <a:bodyPr/>
          <a:lstStyle/>
          <a:p>
            <a:r>
              <a:rPr lang="en-US" dirty="0" smtClean="0"/>
              <a:t>6-</a:t>
            </a:r>
            <a:fld id="{79B84D82-5981-4D40-A4A8-2AF21054F018}" type="slidenum">
              <a:rPr lang="en-US" smtClean="0"/>
              <a:pPr/>
              <a:t>11</a:t>
            </a:fld>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0E03E773-FA04-4834-AE1F-4E132500890B}" type="slidenum">
              <a:rPr lang="en-US"/>
              <a:pPr>
                <a:defRPr/>
              </a:pPr>
              <a:t>12</a:t>
            </a:fld>
            <a:endParaRPr lang="en-US" dirty="0"/>
          </a:p>
        </p:txBody>
      </p:sp>
      <p:sp>
        <p:nvSpPr>
          <p:cNvPr id="450563" name="Rectangle 3"/>
          <p:cNvSpPr>
            <a:spLocks noGrp="1" noChangeArrowheads="1"/>
          </p:cNvSpPr>
          <p:nvPr>
            <p:ph type="body" idx="1"/>
          </p:nvPr>
        </p:nvSpPr>
        <p:spPr>
          <a:xfrm>
            <a:off x="381000" y="1600200"/>
            <a:ext cx="8305800" cy="4525963"/>
          </a:xfrm>
        </p:spPr>
        <p:txBody>
          <a:bodyPr rtlCol="0">
            <a:normAutofit/>
          </a:bodyPr>
          <a:lstStyle/>
          <a:p>
            <a:pPr marL="290513" lvl="1" fontAlgn="auto">
              <a:spcAft>
                <a:spcPts val="0"/>
              </a:spcAft>
              <a:buFont typeface="Arial" pitchFamily="34" charset="0"/>
              <a:buChar char="•"/>
              <a:defRPr/>
            </a:pPr>
            <a:r>
              <a:rPr lang="en-US" dirty="0" smtClean="0"/>
              <a:t>Airfreight</a:t>
            </a:r>
            <a:endParaRPr lang="en-US" dirty="0"/>
          </a:p>
          <a:p>
            <a:pPr marL="461963" lvl="2" indent="-234950" fontAlgn="auto">
              <a:spcAft>
                <a:spcPts val="0"/>
              </a:spcAft>
              <a:buFont typeface="Calibri" pitchFamily="34" charset="0"/>
              <a:buChar char="–"/>
              <a:defRPr/>
            </a:pPr>
            <a:r>
              <a:rPr lang="en-US" sz="2800" dirty="0" smtClean="0"/>
              <a:t>Generally the fastest mode</a:t>
            </a:r>
          </a:p>
          <a:p>
            <a:pPr marL="461963" lvl="2" indent="-234950" fontAlgn="auto">
              <a:spcAft>
                <a:spcPts val="0"/>
              </a:spcAft>
              <a:buFont typeface="Calibri" pitchFamily="34" charset="0"/>
              <a:buChar char="–"/>
              <a:defRPr/>
            </a:pPr>
            <a:r>
              <a:rPr lang="en-US" sz="2800" dirty="0" smtClean="0"/>
              <a:t>Expensive</a:t>
            </a:r>
          </a:p>
          <a:p>
            <a:pPr marL="461963" lvl="2" indent="-234950" fontAlgn="auto">
              <a:spcAft>
                <a:spcPts val="0"/>
              </a:spcAft>
              <a:buFont typeface="Calibri" pitchFamily="34" charset="0"/>
              <a:buChar char="–"/>
              <a:defRPr/>
            </a:pPr>
            <a:r>
              <a:rPr lang="en-US" sz="2800" dirty="0" smtClean="0"/>
              <a:t>Accessorial service, if needed, adds cost and time</a:t>
            </a:r>
          </a:p>
          <a:p>
            <a:pPr marL="461963" lvl="2" indent="-234950" fontAlgn="auto">
              <a:spcAft>
                <a:spcPts val="0"/>
              </a:spcAft>
              <a:buFont typeface="Calibri" pitchFamily="34" charset="0"/>
              <a:buChar char="–"/>
              <a:defRPr/>
            </a:pPr>
            <a:r>
              <a:rPr lang="en-US" sz="2800" dirty="0" smtClean="0"/>
              <a:t>Best suited for high-value, lower-volume urgent, perishable or time-specific deliveries</a:t>
            </a:r>
          </a:p>
          <a:p>
            <a:pPr marL="461963" lvl="2" indent="-234950" fontAlgn="auto">
              <a:spcAft>
                <a:spcPts val="0"/>
              </a:spcAft>
              <a:buFont typeface="Calibri" pitchFamily="34" charset="0"/>
              <a:buChar char="–"/>
              <a:defRPr/>
            </a:pPr>
            <a:r>
              <a:rPr lang="en-US" sz="2800" dirty="0" smtClean="0"/>
              <a:t>Dimensional weight used for rates</a:t>
            </a:r>
          </a:p>
          <a:p>
            <a:pPr marL="461963" lvl="1" indent="-234950" fontAlgn="auto">
              <a:spcAft>
                <a:spcPts val="0"/>
              </a:spcAft>
              <a:buFont typeface="Arial" pitchFamily="34" charset="0"/>
              <a:buNone/>
              <a:defRPr/>
            </a:pPr>
            <a:endParaRPr lang="en-US" sz="1800" dirty="0" smtClean="0"/>
          </a:p>
          <a:p>
            <a:pPr lvl="1" fontAlgn="auto">
              <a:spcAft>
                <a:spcPts val="0"/>
              </a:spcAft>
              <a:buFont typeface="Arial" pitchFamily="34" charset="0"/>
              <a:buChar char="•"/>
              <a:defRPr/>
            </a:pPr>
            <a:endParaRPr lang="en-US" dirty="0" smtClean="0"/>
          </a:p>
        </p:txBody>
      </p:sp>
      <p:sp>
        <p:nvSpPr>
          <p:cNvPr id="7" name="Rectangle 2"/>
          <p:cNvSpPr>
            <a:spLocks noGrp="1" noChangeArrowheads="1"/>
          </p:cNvSpPr>
          <p:nvPr>
            <p:ph type="title"/>
          </p:nvPr>
        </p:nvSpPr>
        <p:spPr>
          <a:xfrm>
            <a:off x="1371600" y="228600"/>
            <a:ext cx="7391400" cy="933450"/>
          </a:xfrm>
        </p:spPr>
        <p:txBody>
          <a:bodyPr/>
          <a:lstStyle/>
          <a:p>
            <a:r>
              <a:rPr lang="en-US" sz="4000" dirty="0" smtClean="0"/>
              <a:t>Airfreight</a:t>
            </a:r>
            <a:endParaRPr lang="en-US" sz="36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228600"/>
            <a:ext cx="7620000" cy="933450"/>
          </a:xfrm>
        </p:spPr>
        <p:txBody>
          <a:bodyPr/>
          <a:lstStyle/>
          <a:p>
            <a:r>
              <a:rPr lang="en-US" sz="4000" dirty="0" smtClean="0"/>
              <a:t>Airfreight</a:t>
            </a:r>
            <a:endParaRPr lang="en-US" sz="3600" dirty="0" smtClean="0"/>
          </a:p>
        </p:txBody>
      </p:sp>
      <p:sp>
        <p:nvSpPr>
          <p:cNvPr id="7171" name="Rectangle 3"/>
          <p:cNvSpPr>
            <a:spLocks noGrp="1" noChangeArrowheads="1"/>
          </p:cNvSpPr>
          <p:nvPr>
            <p:ph idx="1"/>
          </p:nvPr>
        </p:nvSpPr>
        <p:spPr>
          <a:xfrm>
            <a:off x="228600" y="1600200"/>
            <a:ext cx="8686800" cy="4419600"/>
          </a:xfrm>
        </p:spPr>
        <p:txBody>
          <a:bodyPr/>
          <a:lstStyle/>
          <a:p>
            <a:pPr>
              <a:buNone/>
            </a:pPr>
            <a:r>
              <a:rPr lang="en-US" sz="2800" dirty="0" smtClean="0"/>
              <a:t>Advantages:</a:t>
            </a:r>
          </a:p>
          <a:p>
            <a:r>
              <a:rPr lang="en-US" sz="2800" dirty="0" smtClean="0"/>
              <a:t>Speed (line-haul)</a:t>
            </a:r>
          </a:p>
          <a:p>
            <a:pPr>
              <a:buNone/>
            </a:pPr>
            <a:r>
              <a:rPr lang="en-US" sz="2800" dirty="0" smtClean="0"/>
              <a:t>Disadvantages:</a:t>
            </a:r>
          </a:p>
          <a:p>
            <a:r>
              <a:rPr lang="en-US" sz="2800" dirty="0" smtClean="0"/>
              <a:t>Cost</a:t>
            </a:r>
          </a:p>
          <a:p>
            <a:r>
              <a:rPr lang="en-US" sz="2800" dirty="0" smtClean="0"/>
              <a:t>Flexibility (need of accessorial service)</a:t>
            </a:r>
          </a:p>
          <a:p>
            <a:r>
              <a:rPr lang="en-US" sz="2800" dirty="0" smtClean="0"/>
              <a:t>Limited capacity</a:t>
            </a:r>
          </a:p>
          <a:p>
            <a:pPr lvl="1"/>
            <a:r>
              <a:rPr lang="en-US" sz="2400" dirty="0" smtClean="0"/>
              <a:t>Boeing 737: 10 tons; 777: 60 tons, 747: 100 tons</a:t>
            </a:r>
          </a:p>
          <a:p>
            <a:pPr lvl="1"/>
            <a:r>
              <a:rPr lang="en-US" sz="2400" dirty="0" smtClean="0"/>
              <a:t>Airbus A-380: 150 tons</a:t>
            </a:r>
          </a:p>
          <a:p>
            <a:pPr>
              <a:buNone/>
            </a:pPr>
            <a:r>
              <a:rPr lang="en-US" sz="2800" dirty="0" smtClean="0"/>
              <a:t>Applicable: high-value, low-volume</a:t>
            </a:r>
          </a:p>
        </p:txBody>
      </p:sp>
      <p:sp>
        <p:nvSpPr>
          <p:cNvPr id="7172" name="Footer Placeholder 4"/>
          <p:cNvSpPr>
            <a:spLocks noGrp="1"/>
          </p:cNvSpPr>
          <p:nvPr>
            <p:ph type="ftr" sz="quarter" idx="10"/>
          </p:nvPr>
        </p:nvSpPr>
        <p:spPr>
          <a:noFill/>
        </p:spPr>
        <p:txBody>
          <a:bodyPr/>
          <a:lstStyle/>
          <a:p>
            <a:r>
              <a:rPr lang="en-US" dirty="0" smtClean="0"/>
              <a:t>© 2008 Prentice Hall</a:t>
            </a:r>
          </a:p>
        </p:txBody>
      </p:sp>
      <p:sp>
        <p:nvSpPr>
          <p:cNvPr id="7173" name="Slide Number Placeholder 5"/>
          <p:cNvSpPr>
            <a:spLocks noGrp="1"/>
          </p:cNvSpPr>
          <p:nvPr>
            <p:ph type="sldNum" sz="quarter" idx="11"/>
          </p:nvPr>
        </p:nvSpPr>
        <p:spPr>
          <a:noFill/>
        </p:spPr>
        <p:txBody>
          <a:bodyPr/>
          <a:lstStyle/>
          <a:p>
            <a:r>
              <a:rPr lang="en-US" dirty="0" smtClean="0"/>
              <a:t>6-</a:t>
            </a:r>
            <a:fld id="{79B84D82-5981-4D40-A4A8-2AF21054F018}" type="slidenum">
              <a:rPr lang="en-US" smtClean="0"/>
              <a:pPr/>
              <a:t>13</a:t>
            </a:fld>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55EA83FE-0080-4E0A-9023-FED09D55352A}" type="slidenum">
              <a:rPr lang="en-US"/>
              <a:pPr>
                <a:defRPr/>
              </a:pPr>
              <a:t>14</a:t>
            </a:fld>
            <a:endParaRPr lang="en-US" dirty="0"/>
          </a:p>
        </p:txBody>
      </p:sp>
      <p:sp>
        <p:nvSpPr>
          <p:cNvPr id="450563" name="Rectangle 3"/>
          <p:cNvSpPr>
            <a:spLocks noGrp="1" noChangeArrowheads="1"/>
          </p:cNvSpPr>
          <p:nvPr>
            <p:ph type="body" idx="1"/>
          </p:nvPr>
        </p:nvSpPr>
        <p:spPr/>
        <p:txBody>
          <a:bodyPr rtlCol="0">
            <a:normAutofit fontScale="92500" lnSpcReduction="10000"/>
          </a:bodyPr>
          <a:lstStyle/>
          <a:p>
            <a:pPr lvl="1" fontAlgn="auto">
              <a:spcAft>
                <a:spcPts val="0"/>
              </a:spcAft>
              <a:buFont typeface="Arial" pitchFamily="34" charset="0"/>
              <a:buChar char="•"/>
              <a:defRPr/>
            </a:pPr>
            <a:r>
              <a:rPr lang="en-US" sz="3000" dirty="0" smtClean="0"/>
              <a:t>Examples of products that move by air:</a:t>
            </a:r>
            <a:endParaRPr lang="en-US" sz="3000" dirty="0"/>
          </a:p>
          <a:p>
            <a:pPr lvl="2" fontAlgn="auto">
              <a:spcAft>
                <a:spcPts val="0"/>
              </a:spcAft>
              <a:buFont typeface="Calibri" pitchFamily="34" charset="0"/>
              <a:buChar char="–"/>
              <a:defRPr/>
            </a:pPr>
            <a:r>
              <a:rPr lang="en-US" sz="2800" dirty="0" smtClean="0"/>
              <a:t>Auto parts and accessories</a:t>
            </a:r>
          </a:p>
          <a:p>
            <a:pPr lvl="2" fontAlgn="auto">
              <a:spcAft>
                <a:spcPts val="0"/>
              </a:spcAft>
              <a:buFont typeface="Calibri" pitchFamily="34" charset="0"/>
              <a:buChar char="–"/>
              <a:defRPr/>
            </a:pPr>
            <a:r>
              <a:rPr lang="en-US" sz="2800" dirty="0" smtClean="0"/>
              <a:t>Cut flowers and nursery stock</a:t>
            </a:r>
          </a:p>
          <a:p>
            <a:pPr lvl="2" fontAlgn="auto">
              <a:spcAft>
                <a:spcPts val="0"/>
              </a:spcAft>
              <a:buFont typeface="Calibri" pitchFamily="34" charset="0"/>
              <a:buChar char="–"/>
              <a:defRPr/>
            </a:pPr>
            <a:r>
              <a:rPr lang="en-US" sz="2800" dirty="0" smtClean="0"/>
              <a:t>Electronic or electrical equipment, i.e. iPods</a:t>
            </a:r>
          </a:p>
          <a:p>
            <a:pPr lvl="2" fontAlgn="auto">
              <a:spcAft>
                <a:spcPts val="0"/>
              </a:spcAft>
              <a:buFont typeface="Calibri" pitchFamily="34" charset="0"/>
              <a:buChar char="–"/>
              <a:defRPr/>
            </a:pPr>
            <a:r>
              <a:rPr lang="en-US" sz="2800" dirty="0" smtClean="0"/>
              <a:t>Fruits and vegetables</a:t>
            </a:r>
          </a:p>
          <a:p>
            <a:pPr lvl="2" fontAlgn="auto">
              <a:spcAft>
                <a:spcPts val="0"/>
              </a:spcAft>
              <a:buFont typeface="Calibri" pitchFamily="34" charset="0"/>
              <a:buChar char="–"/>
              <a:defRPr/>
            </a:pPr>
            <a:r>
              <a:rPr lang="en-US" sz="2800" dirty="0" smtClean="0"/>
              <a:t>Machinery and parts</a:t>
            </a:r>
          </a:p>
          <a:p>
            <a:pPr lvl="2" fontAlgn="auto">
              <a:spcAft>
                <a:spcPts val="0"/>
              </a:spcAft>
              <a:buFont typeface="Calibri" pitchFamily="34" charset="0"/>
              <a:buChar char="–"/>
              <a:defRPr/>
            </a:pPr>
            <a:r>
              <a:rPr lang="en-US" sz="2800" dirty="0" smtClean="0"/>
              <a:t>Metal products</a:t>
            </a:r>
          </a:p>
          <a:p>
            <a:pPr lvl="2" fontAlgn="auto">
              <a:spcAft>
                <a:spcPts val="0"/>
              </a:spcAft>
              <a:buFont typeface="Calibri" pitchFamily="34" charset="0"/>
              <a:buChar char="–"/>
              <a:defRPr/>
            </a:pPr>
            <a:r>
              <a:rPr lang="en-US" sz="2800" dirty="0" smtClean="0"/>
              <a:t>Photographic equipment, parts, and film</a:t>
            </a:r>
          </a:p>
          <a:p>
            <a:pPr lvl="2" fontAlgn="auto">
              <a:spcAft>
                <a:spcPts val="0"/>
              </a:spcAft>
              <a:buFont typeface="Calibri" pitchFamily="34" charset="0"/>
              <a:buChar char="–"/>
              <a:defRPr/>
            </a:pPr>
            <a:r>
              <a:rPr lang="en-US" sz="2800" dirty="0" smtClean="0"/>
              <a:t>Printed matter</a:t>
            </a:r>
          </a:p>
          <a:p>
            <a:pPr lvl="2" fontAlgn="auto">
              <a:spcAft>
                <a:spcPts val="0"/>
              </a:spcAft>
              <a:buFont typeface="Calibri" pitchFamily="34" charset="0"/>
              <a:buChar char="–"/>
              <a:defRPr/>
            </a:pPr>
            <a:r>
              <a:rPr lang="en-US" sz="2800" dirty="0" smtClean="0"/>
              <a:t>Wearing apparel</a:t>
            </a:r>
          </a:p>
          <a:p>
            <a:pPr marL="457200" lvl="1" indent="6350" fontAlgn="auto">
              <a:spcAft>
                <a:spcPts val="0"/>
              </a:spcAft>
              <a:buFont typeface="Arial" pitchFamily="34" charset="0"/>
              <a:buNone/>
              <a:defRPr/>
            </a:pPr>
            <a:endParaRPr lang="en-US" sz="1800" dirty="0" smtClean="0"/>
          </a:p>
          <a:p>
            <a:pPr lvl="1" fontAlgn="auto">
              <a:spcAft>
                <a:spcPts val="0"/>
              </a:spcAft>
              <a:buFont typeface="Arial" pitchFamily="34" charset="0"/>
              <a:buChar char="•"/>
              <a:defRPr/>
            </a:pPr>
            <a:endParaRPr lang="en-US" dirty="0" smtClean="0"/>
          </a:p>
        </p:txBody>
      </p:sp>
      <p:sp>
        <p:nvSpPr>
          <p:cNvPr id="7" name="Rectangle 2"/>
          <p:cNvSpPr>
            <a:spLocks noGrp="1" noChangeArrowheads="1"/>
          </p:cNvSpPr>
          <p:nvPr>
            <p:ph type="title"/>
          </p:nvPr>
        </p:nvSpPr>
        <p:spPr>
          <a:xfrm>
            <a:off x="1371600" y="228600"/>
            <a:ext cx="7620000" cy="933450"/>
          </a:xfrm>
        </p:spPr>
        <p:txBody>
          <a:bodyPr/>
          <a:lstStyle/>
          <a:p>
            <a:r>
              <a:rPr lang="en-US" sz="4000" dirty="0" smtClean="0"/>
              <a:t>Airfreight</a:t>
            </a:r>
            <a:endParaRPr lang="en-US" sz="36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6E9934EB-EC5A-4C47-BE57-BAF365C9BBF1}" type="slidenum">
              <a:rPr lang="en-US"/>
              <a:pPr>
                <a:defRPr/>
              </a:pPr>
              <a:t>15</a:t>
            </a:fld>
            <a:endParaRPr lang="en-US" dirty="0"/>
          </a:p>
        </p:txBody>
      </p:sp>
      <p:sp>
        <p:nvSpPr>
          <p:cNvPr id="450563" name="Rectangle 3"/>
          <p:cNvSpPr>
            <a:spLocks noGrp="1" noChangeArrowheads="1"/>
          </p:cNvSpPr>
          <p:nvPr>
            <p:ph type="body" idx="1"/>
          </p:nvPr>
        </p:nvSpPr>
        <p:spPr/>
        <p:txBody>
          <a:bodyPr rtlCol="0">
            <a:normAutofit/>
          </a:bodyPr>
          <a:lstStyle/>
          <a:p>
            <a:pPr lvl="1" fontAlgn="auto">
              <a:spcAft>
                <a:spcPts val="0"/>
              </a:spcAft>
              <a:buFont typeface="Arial" pitchFamily="34" charset="0"/>
              <a:buChar char="•"/>
              <a:defRPr/>
            </a:pPr>
            <a:r>
              <a:rPr lang="en-US" sz="3000" dirty="0" smtClean="0"/>
              <a:t>Airfreight reliability is problematic due to delays caused by:</a:t>
            </a:r>
            <a:endParaRPr lang="en-US" sz="3000" dirty="0"/>
          </a:p>
          <a:p>
            <a:pPr lvl="2" fontAlgn="auto">
              <a:spcAft>
                <a:spcPts val="0"/>
              </a:spcAft>
              <a:buFont typeface="Calibri" pitchFamily="34" charset="0"/>
              <a:buChar char="–"/>
              <a:defRPr/>
            </a:pPr>
            <a:r>
              <a:rPr lang="en-US" sz="2800" dirty="0" smtClean="0"/>
              <a:t>Weather</a:t>
            </a:r>
          </a:p>
          <a:p>
            <a:pPr lvl="2" fontAlgn="auto">
              <a:spcAft>
                <a:spcPts val="0"/>
              </a:spcAft>
              <a:buFont typeface="Calibri" pitchFamily="34" charset="0"/>
              <a:buChar char="–"/>
              <a:defRPr/>
            </a:pPr>
            <a:r>
              <a:rPr lang="en-US" sz="2800" dirty="0" smtClean="0"/>
              <a:t>Congestion and resultant delays with air passenger transportation (belly freight)</a:t>
            </a:r>
          </a:p>
          <a:p>
            <a:pPr marL="457200" lvl="1" indent="6350" fontAlgn="auto">
              <a:spcAft>
                <a:spcPts val="0"/>
              </a:spcAft>
              <a:buFont typeface="Arial" pitchFamily="34" charset="0"/>
              <a:buNone/>
              <a:defRPr/>
            </a:pPr>
            <a:endParaRPr lang="en-US" sz="1800" dirty="0" smtClean="0"/>
          </a:p>
          <a:p>
            <a:pPr lvl="1" fontAlgn="auto">
              <a:spcAft>
                <a:spcPts val="0"/>
              </a:spcAft>
              <a:buFont typeface="Arial" pitchFamily="34" charset="0"/>
              <a:buChar char="•"/>
              <a:defRPr/>
            </a:pPr>
            <a:endParaRPr lang="en-US" dirty="0" smtClean="0"/>
          </a:p>
        </p:txBody>
      </p:sp>
      <p:sp>
        <p:nvSpPr>
          <p:cNvPr id="7" name="Rectangle 2"/>
          <p:cNvSpPr>
            <a:spLocks noGrp="1" noChangeArrowheads="1"/>
          </p:cNvSpPr>
          <p:nvPr>
            <p:ph type="title"/>
          </p:nvPr>
        </p:nvSpPr>
        <p:spPr>
          <a:xfrm>
            <a:off x="1371600" y="228600"/>
            <a:ext cx="7620000" cy="933450"/>
          </a:xfrm>
        </p:spPr>
        <p:txBody>
          <a:bodyPr/>
          <a:lstStyle/>
          <a:p>
            <a:r>
              <a:rPr lang="en-US" sz="4000" dirty="0" smtClean="0"/>
              <a:t>Airfreight</a:t>
            </a:r>
            <a:endParaRPr lang="en-US" sz="36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E0B3B7C4-7A2A-49CD-B72B-DE69E1E90E57}" type="slidenum">
              <a:rPr lang="en-US"/>
              <a:pPr>
                <a:defRPr/>
              </a:pPr>
              <a:t>16</a:t>
            </a:fld>
            <a:endParaRPr lang="en-US" dirty="0"/>
          </a:p>
        </p:txBody>
      </p:sp>
      <p:sp>
        <p:nvSpPr>
          <p:cNvPr id="450563" name="Rectangle 3"/>
          <p:cNvSpPr>
            <a:spLocks noGrp="1" noChangeArrowheads="1"/>
          </p:cNvSpPr>
          <p:nvPr>
            <p:ph type="body" idx="1"/>
          </p:nvPr>
        </p:nvSpPr>
        <p:spPr>
          <a:xfrm>
            <a:off x="304800" y="1600200"/>
            <a:ext cx="8534400" cy="4525963"/>
          </a:xfrm>
        </p:spPr>
        <p:txBody>
          <a:bodyPr rtlCol="0">
            <a:normAutofit/>
          </a:bodyPr>
          <a:lstStyle/>
          <a:p>
            <a:pPr marL="290513" lvl="1" fontAlgn="auto">
              <a:spcAft>
                <a:spcPts val="0"/>
              </a:spcAft>
              <a:buFont typeface="Arial" pitchFamily="34" charset="0"/>
              <a:buChar char="•"/>
              <a:defRPr/>
            </a:pPr>
            <a:r>
              <a:rPr lang="en-US" sz="3000" dirty="0" smtClean="0"/>
              <a:t>Motor Carriers</a:t>
            </a:r>
          </a:p>
          <a:p>
            <a:pPr marL="692150" lvl="2" fontAlgn="auto">
              <a:spcAft>
                <a:spcPts val="0"/>
              </a:spcAft>
              <a:buFont typeface="Calibri" pitchFamily="34" charset="0"/>
              <a:buChar char="–"/>
              <a:defRPr/>
            </a:pPr>
            <a:r>
              <a:rPr lang="en-US" sz="2600" dirty="0" smtClean="0"/>
              <a:t>Most important business user of the Interstate Highway System</a:t>
            </a:r>
          </a:p>
          <a:p>
            <a:pPr marL="692150" lvl="2" fontAlgn="auto">
              <a:spcAft>
                <a:spcPts val="0"/>
              </a:spcAft>
              <a:buFont typeface="Calibri" pitchFamily="34" charset="0"/>
              <a:buChar char="–"/>
              <a:defRPr/>
            </a:pPr>
            <a:r>
              <a:rPr lang="en-US" sz="2600" dirty="0" smtClean="0"/>
              <a:t>Primary advantage is flexibility</a:t>
            </a:r>
          </a:p>
          <a:p>
            <a:pPr marL="692150" lvl="2" fontAlgn="auto">
              <a:spcAft>
                <a:spcPts val="0"/>
              </a:spcAft>
              <a:buFont typeface="Calibri" pitchFamily="34" charset="0"/>
              <a:buChar char="–"/>
              <a:defRPr/>
            </a:pPr>
            <a:r>
              <a:rPr lang="en-US" sz="2600" dirty="0" smtClean="0"/>
              <a:t>Cost is generally lower when compared to airfreight</a:t>
            </a:r>
          </a:p>
          <a:p>
            <a:pPr marL="692150" lvl="2" fontAlgn="auto">
              <a:spcAft>
                <a:spcPts val="0"/>
              </a:spcAft>
              <a:buFont typeface="Calibri" pitchFamily="34" charset="0"/>
              <a:buChar char="–"/>
              <a:defRPr/>
            </a:pPr>
            <a:r>
              <a:rPr lang="en-US" sz="2600" dirty="0" smtClean="0"/>
              <a:t>LTL vs. TL</a:t>
            </a:r>
            <a:endParaRPr lang="en-US" sz="2800" dirty="0" smtClean="0"/>
          </a:p>
          <a:p>
            <a:pPr marL="457200" lvl="1" indent="6350" fontAlgn="auto">
              <a:spcAft>
                <a:spcPts val="0"/>
              </a:spcAft>
              <a:buFont typeface="Arial" pitchFamily="34" charset="0"/>
              <a:buNone/>
              <a:defRPr/>
            </a:pPr>
            <a:endParaRPr lang="en-US" sz="1800" dirty="0" smtClean="0"/>
          </a:p>
          <a:p>
            <a:pPr lvl="1" fontAlgn="auto">
              <a:spcAft>
                <a:spcPts val="0"/>
              </a:spcAft>
              <a:buFont typeface="Arial" pitchFamily="34" charset="0"/>
              <a:buChar char="•"/>
              <a:defRPr/>
            </a:pPr>
            <a:endParaRPr lang="en-US" dirty="0" smtClean="0"/>
          </a:p>
        </p:txBody>
      </p:sp>
      <p:sp>
        <p:nvSpPr>
          <p:cNvPr id="7" name="Rectangle 2"/>
          <p:cNvSpPr>
            <a:spLocks noGrp="1" noChangeArrowheads="1"/>
          </p:cNvSpPr>
          <p:nvPr>
            <p:ph type="title"/>
          </p:nvPr>
        </p:nvSpPr>
        <p:spPr>
          <a:xfrm>
            <a:off x="1219200" y="228600"/>
            <a:ext cx="7772400" cy="933450"/>
          </a:xfrm>
        </p:spPr>
        <p:txBody>
          <a:bodyPr/>
          <a:lstStyle/>
          <a:p>
            <a:r>
              <a:rPr lang="en-US" sz="3600" dirty="0" smtClean="0"/>
              <a:t>Motor </a:t>
            </a:r>
            <a:r>
              <a:rPr lang="en-US" sz="4000" dirty="0" smtClean="0"/>
              <a:t>Carriers</a:t>
            </a:r>
            <a:endParaRPr lang="en-US" sz="36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228600"/>
            <a:ext cx="7772400" cy="933450"/>
          </a:xfrm>
        </p:spPr>
        <p:txBody>
          <a:bodyPr/>
          <a:lstStyle/>
          <a:p>
            <a:r>
              <a:rPr lang="en-US" sz="3600" dirty="0" smtClean="0"/>
              <a:t>Motor </a:t>
            </a:r>
            <a:r>
              <a:rPr lang="en-US" sz="4000" dirty="0" smtClean="0"/>
              <a:t>Carriers</a:t>
            </a:r>
            <a:endParaRPr lang="en-US" sz="3600" dirty="0" smtClean="0"/>
          </a:p>
        </p:txBody>
      </p:sp>
      <p:sp>
        <p:nvSpPr>
          <p:cNvPr id="7171" name="Rectangle 3"/>
          <p:cNvSpPr>
            <a:spLocks noGrp="1" noChangeArrowheads="1"/>
          </p:cNvSpPr>
          <p:nvPr>
            <p:ph idx="1"/>
          </p:nvPr>
        </p:nvSpPr>
        <p:spPr>
          <a:xfrm>
            <a:off x="304800" y="1600200"/>
            <a:ext cx="8610600" cy="4419600"/>
          </a:xfrm>
        </p:spPr>
        <p:txBody>
          <a:bodyPr/>
          <a:lstStyle/>
          <a:p>
            <a:pPr>
              <a:buNone/>
            </a:pPr>
            <a:r>
              <a:rPr lang="en-US" sz="2800" dirty="0" smtClean="0"/>
              <a:t>Advantages:</a:t>
            </a:r>
          </a:p>
          <a:p>
            <a:pPr marL="793750"/>
            <a:r>
              <a:rPr lang="en-US" sz="2800" dirty="0" smtClean="0"/>
              <a:t>Flexibility</a:t>
            </a:r>
          </a:p>
          <a:p>
            <a:pPr marL="793750"/>
            <a:r>
              <a:rPr lang="en-US" sz="2800" dirty="0" smtClean="0"/>
              <a:t>Capability</a:t>
            </a:r>
          </a:p>
          <a:p>
            <a:pPr>
              <a:buNone/>
            </a:pPr>
            <a:r>
              <a:rPr lang="en-US" sz="2800" dirty="0" smtClean="0"/>
              <a:t>Disadvantages:</a:t>
            </a:r>
          </a:p>
          <a:p>
            <a:pPr marL="793750"/>
            <a:r>
              <a:rPr lang="en-US" sz="2800" dirty="0" smtClean="0"/>
              <a:t>Cost (only cheaper than airfreight)</a:t>
            </a:r>
          </a:p>
          <a:p>
            <a:pPr marL="793750"/>
            <a:r>
              <a:rPr lang="en-US" sz="2800" dirty="0" smtClean="0"/>
              <a:t>Limited capacity: 40 tons (Interstate Hwy)</a:t>
            </a:r>
          </a:p>
        </p:txBody>
      </p:sp>
      <p:sp>
        <p:nvSpPr>
          <p:cNvPr id="7172" name="Footer Placeholder 4"/>
          <p:cNvSpPr>
            <a:spLocks noGrp="1"/>
          </p:cNvSpPr>
          <p:nvPr>
            <p:ph type="ftr" sz="quarter" idx="10"/>
          </p:nvPr>
        </p:nvSpPr>
        <p:spPr>
          <a:noFill/>
        </p:spPr>
        <p:txBody>
          <a:bodyPr/>
          <a:lstStyle/>
          <a:p>
            <a:r>
              <a:rPr lang="en-US" dirty="0" smtClean="0"/>
              <a:t>© 2008 Prentice Hall</a:t>
            </a:r>
          </a:p>
        </p:txBody>
      </p:sp>
      <p:sp>
        <p:nvSpPr>
          <p:cNvPr id="7173" name="Slide Number Placeholder 5"/>
          <p:cNvSpPr>
            <a:spLocks noGrp="1"/>
          </p:cNvSpPr>
          <p:nvPr>
            <p:ph type="sldNum" sz="quarter" idx="11"/>
          </p:nvPr>
        </p:nvSpPr>
        <p:spPr>
          <a:noFill/>
        </p:spPr>
        <p:txBody>
          <a:bodyPr/>
          <a:lstStyle/>
          <a:p>
            <a:r>
              <a:rPr lang="en-US" dirty="0" smtClean="0"/>
              <a:t>6-</a:t>
            </a:r>
            <a:fld id="{79B84D82-5981-4D40-A4A8-2AF21054F018}" type="slidenum">
              <a:rPr lang="en-US" smtClean="0"/>
              <a:pPr/>
              <a:t>17</a:t>
            </a:fld>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dirty="0" smtClean="0"/>
              <a:t>LTL Carriers</a:t>
            </a:r>
          </a:p>
        </p:txBody>
      </p:sp>
      <p:sp>
        <p:nvSpPr>
          <p:cNvPr id="454659" name="Rectangle 3"/>
          <p:cNvSpPr>
            <a:spLocks noGrp="1" noChangeArrowheads="1"/>
          </p:cNvSpPr>
          <p:nvPr>
            <p:ph idx="1"/>
          </p:nvPr>
        </p:nvSpPr>
        <p:spPr/>
        <p:txBody>
          <a:bodyPr rtlCol="0">
            <a:normAutofit fontScale="92500"/>
          </a:bodyPr>
          <a:lstStyle/>
          <a:p>
            <a:pPr fontAlgn="auto">
              <a:spcAft>
                <a:spcPts val="0"/>
              </a:spcAft>
              <a:defRPr/>
            </a:pPr>
            <a:r>
              <a:rPr lang="en-US" dirty="0"/>
              <a:t>Less-than-truckload (LTL)</a:t>
            </a:r>
          </a:p>
          <a:p>
            <a:pPr lvl="1" fontAlgn="auto">
              <a:spcAft>
                <a:spcPts val="0"/>
              </a:spcAft>
              <a:defRPr/>
            </a:pPr>
            <a:r>
              <a:rPr lang="en-US" dirty="0"/>
              <a:t>150 to 10,000 pounds</a:t>
            </a:r>
          </a:p>
          <a:p>
            <a:pPr lvl="1" fontAlgn="auto">
              <a:spcAft>
                <a:spcPts val="0"/>
              </a:spcAft>
              <a:defRPr/>
            </a:pPr>
            <a:r>
              <a:rPr lang="en-US" dirty="0"/>
              <a:t>Too big to be handled manually, too small to fill a truck</a:t>
            </a:r>
          </a:p>
          <a:p>
            <a:pPr lvl="1" fontAlgn="auto">
              <a:spcAft>
                <a:spcPts val="0"/>
              </a:spcAft>
              <a:defRPr/>
            </a:pPr>
            <a:r>
              <a:rPr lang="en-US" dirty="0"/>
              <a:t>LTL trucks carry shipments from many shippers</a:t>
            </a:r>
          </a:p>
          <a:p>
            <a:pPr lvl="1" fontAlgn="auto">
              <a:spcAft>
                <a:spcPts val="0"/>
              </a:spcAft>
              <a:defRPr/>
            </a:pPr>
            <a:r>
              <a:rPr lang="en-US" dirty="0" smtClean="0"/>
              <a:t>Prominent LTL carriers include:</a:t>
            </a:r>
            <a:endParaRPr lang="en-US" dirty="0"/>
          </a:p>
          <a:p>
            <a:pPr lvl="2" fontAlgn="auto">
              <a:spcAft>
                <a:spcPts val="0"/>
              </a:spcAft>
              <a:defRPr/>
            </a:pPr>
            <a:r>
              <a:rPr lang="en-US" dirty="0" smtClean="0"/>
              <a:t>ABF Freight System</a:t>
            </a:r>
          </a:p>
          <a:p>
            <a:pPr lvl="2" fontAlgn="auto">
              <a:spcAft>
                <a:spcPts val="0"/>
              </a:spcAft>
              <a:defRPr/>
            </a:pPr>
            <a:r>
              <a:rPr lang="en-US" dirty="0" smtClean="0"/>
              <a:t>FedEx Freight</a:t>
            </a:r>
          </a:p>
          <a:p>
            <a:pPr lvl="2" fontAlgn="auto">
              <a:spcAft>
                <a:spcPts val="0"/>
              </a:spcAft>
              <a:defRPr/>
            </a:pPr>
            <a:r>
              <a:rPr lang="en-US" dirty="0" smtClean="0"/>
              <a:t>UPS Freight</a:t>
            </a:r>
          </a:p>
          <a:p>
            <a:pPr lvl="2" fontAlgn="auto">
              <a:spcAft>
                <a:spcPts val="0"/>
              </a:spcAft>
              <a:defRPr/>
            </a:pPr>
            <a:r>
              <a:rPr lang="en-US" dirty="0" smtClean="0"/>
              <a:t>YRC (formerly Yellow Freight and Roadway)</a:t>
            </a:r>
            <a:endParaRPr lang="en-US" dirty="0"/>
          </a:p>
        </p:txBody>
      </p:sp>
      <p:sp>
        <p:nvSpPr>
          <p:cNvPr id="5734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E7A956BE-7C63-4A6E-844F-0AF06F430177}" type="slidenum">
              <a:rPr lang="en-US"/>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z="4000" dirty="0" smtClean="0"/>
              <a:t>LTL Carriers</a:t>
            </a:r>
          </a:p>
        </p:txBody>
      </p:sp>
      <p:sp>
        <p:nvSpPr>
          <p:cNvPr id="59394" name="Rectangle 3"/>
          <p:cNvSpPr>
            <a:spLocks noGrp="1" noChangeArrowheads="1"/>
          </p:cNvSpPr>
          <p:nvPr>
            <p:ph idx="1"/>
          </p:nvPr>
        </p:nvSpPr>
        <p:spPr/>
        <p:txBody>
          <a:bodyPr/>
          <a:lstStyle/>
          <a:p>
            <a:r>
              <a:rPr lang="en-US" smtClean="0"/>
              <a:t>Less-than-truckload (LTL) (continued)</a:t>
            </a:r>
          </a:p>
          <a:p>
            <a:pPr lvl="1"/>
            <a:r>
              <a:rPr lang="en-US" smtClean="0"/>
              <a:t>Process</a:t>
            </a:r>
          </a:p>
          <a:p>
            <a:pPr lvl="2"/>
            <a:r>
              <a:rPr lang="en-US" smtClean="0"/>
              <a:t>Local pick-up</a:t>
            </a:r>
          </a:p>
          <a:p>
            <a:pPr lvl="2"/>
            <a:r>
              <a:rPr lang="en-US" smtClean="0"/>
              <a:t>Origin terminal used to load aboard line haul</a:t>
            </a:r>
          </a:p>
          <a:p>
            <a:pPr lvl="2"/>
            <a:r>
              <a:rPr lang="en-US" smtClean="0"/>
              <a:t>Line haul to terminal near destination</a:t>
            </a:r>
          </a:p>
          <a:p>
            <a:pPr lvl="2"/>
            <a:r>
              <a:rPr lang="en-US" smtClean="0"/>
              <a:t>Destination local delivery on smaller trucks</a:t>
            </a:r>
          </a:p>
          <a:p>
            <a:pPr lvl="2"/>
            <a:r>
              <a:rPr lang="en-US" smtClean="0"/>
              <a:t>Consignee receives</a:t>
            </a:r>
          </a:p>
        </p:txBody>
      </p:sp>
      <p:sp>
        <p:nvSpPr>
          <p:cNvPr id="5939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3382DA1E-6202-4B7E-A8F6-EC734AF3953B}" type="slidenum">
              <a:rPr lang="en-US"/>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sz="4000" dirty="0" smtClean="0"/>
              <a:t>Learning Objectives</a:t>
            </a:r>
          </a:p>
        </p:txBody>
      </p:sp>
      <p:sp>
        <p:nvSpPr>
          <p:cNvPr id="3075" name="Rectangle 3"/>
          <p:cNvSpPr>
            <a:spLocks noGrp="1" noChangeArrowheads="1"/>
          </p:cNvSpPr>
          <p:nvPr>
            <p:ph idx="1"/>
          </p:nvPr>
        </p:nvSpPr>
        <p:spPr>
          <a:xfrm>
            <a:off x="228600" y="1600200"/>
            <a:ext cx="8763000" cy="4419600"/>
          </a:xfrm>
        </p:spPr>
        <p:txBody>
          <a:bodyPr/>
          <a:lstStyle/>
          <a:p>
            <a:pPr>
              <a:lnSpc>
                <a:spcPct val="90000"/>
              </a:lnSpc>
            </a:pPr>
            <a:r>
              <a:rPr lang="en-US" sz="2600" dirty="0"/>
              <a:t>To provide an overview of transportation infrastructures in several countries</a:t>
            </a:r>
          </a:p>
          <a:p>
            <a:pPr>
              <a:lnSpc>
                <a:spcPct val="90000"/>
              </a:lnSpc>
            </a:pPr>
            <a:r>
              <a:rPr lang="en-US" sz="2600" dirty="0"/>
              <a:t>To identify the five modes of transportation and learn about their respective characteristics</a:t>
            </a:r>
          </a:p>
          <a:p>
            <a:pPr>
              <a:lnSpc>
                <a:spcPct val="90000"/>
              </a:lnSpc>
            </a:pPr>
            <a:r>
              <a:rPr lang="en-US" sz="2600" dirty="0"/>
              <a:t>To discuss intermodal transportation</a:t>
            </a:r>
          </a:p>
          <a:p>
            <a:pPr>
              <a:lnSpc>
                <a:spcPct val="90000"/>
              </a:lnSpc>
            </a:pPr>
            <a:r>
              <a:rPr lang="en-US" sz="2600" dirty="0"/>
              <a:t>To familiarize you with several types of transportation specialists</a:t>
            </a:r>
          </a:p>
          <a:p>
            <a:pPr>
              <a:lnSpc>
                <a:spcPct val="90000"/>
              </a:lnSpc>
            </a:pPr>
            <a:r>
              <a:rPr lang="en-US" sz="2600" dirty="0"/>
              <a:t>To learn how different types of regulation impact transportation</a:t>
            </a:r>
          </a:p>
          <a:p>
            <a:pPr>
              <a:lnSpc>
                <a:spcPct val="90000"/>
              </a:lnSpc>
            </a:pPr>
            <a:r>
              <a:rPr lang="en-US" sz="2600" dirty="0"/>
              <a:t>To identify the legal classification of transportation </a:t>
            </a:r>
            <a:r>
              <a:rPr lang="en-US" sz="2600" dirty="0" smtClean="0"/>
              <a:t>carriers</a:t>
            </a:r>
            <a:endParaRPr lang="en-US" sz="2600" dirty="0" smtClean="0"/>
          </a:p>
          <a:p>
            <a:pPr>
              <a:lnSpc>
                <a:spcPct val="90000"/>
              </a:lnSpc>
            </a:pPr>
            <a:endParaRPr lang="en-US" sz="2800" dirty="0" smtClean="0"/>
          </a:p>
          <a:p>
            <a:pPr>
              <a:lnSpc>
                <a:spcPct val="90000"/>
              </a:lnSpc>
              <a:buFont typeface="Monotype Sorts" pitchFamily="2" charset="2"/>
              <a:buNone/>
            </a:pPr>
            <a:endParaRPr lang="en-US" sz="2800" dirty="0" smtClean="0"/>
          </a:p>
        </p:txBody>
      </p:sp>
      <p:sp>
        <p:nvSpPr>
          <p:cNvPr id="3076" name="Footer Placeholder 4"/>
          <p:cNvSpPr>
            <a:spLocks noGrp="1"/>
          </p:cNvSpPr>
          <p:nvPr>
            <p:ph type="ftr" sz="quarter" idx="10"/>
          </p:nvPr>
        </p:nvSpPr>
        <p:spPr>
          <a:noFill/>
        </p:spPr>
        <p:txBody>
          <a:bodyPr/>
          <a:lstStyle/>
          <a:p>
            <a:r>
              <a:rPr lang="en-US" dirty="0" smtClean="0"/>
              <a:t>© 2008 Prentice Hall</a:t>
            </a:r>
          </a:p>
        </p:txBody>
      </p:sp>
      <p:sp>
        <p:nvSpPr>
          <p:cNvPr id="3077" name="Slide Number Placeholder 5"/>
          <p:cNvSpPr>
            <a:spLocks noGrp="1"/>
          </p:cNvSpPr>
          <p:nvPr>
            <p:ph type="sldNum" sz="quarter" idx="11"/>
          </p:nvPr>
        </p:nvSpPr>
        <p:spPr>
          <a:noFill/>
        </p:spPr>
        <p:txBody>
          <a:bodyPr/>
          <a:lstStyle/>
          <a:p>
            <a:r>
              <a:rPr lang="en-US" dirty="0" smtClean="0"/>
              <a:t>6-</a:t>
            </a:r>
            <a:fld id="{D72C2D74-CCF4-4EA9-9C6D-281FA4EBE70A}" type="slidenum">
              <a:rPr lang="en-US" smtClean="0"/>
              <a:pPr/>
              <a:t>2</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44646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304800" y="1600200"/>
            <a:ext cx="8382000" cy="4525963"/>
          </a:xfrm>
        </p:spPr>
        <p:txBody>
          <a:bodyPr/>
          <a:lstStyle/>
          <a:p>
            <a:r>
              <a:rPr lang="en-US" sz="3000" dirty="0" smtClean="0"/>
              <a:t>Pipelines</a:t>
            </a:r>
          </a:p>
          <a:p>
            <a:pPr lvl="1"/>
            <a:r>
              <a:rPr lang="en-US" dirty="0" smtClean="0"/>
              <a:t>Only mode without vehicles</a:t>
            </a:r>
          </a:p>
          <a:p>
            <a:pPr lvl="1"/>
            <a:r>
              <a:rPr lang="en-US" dirty="0" smtClean="0"/>
              <a:t>Most reliable mode</a:t>
            </a:r>
          </a:p>
          <a:p>
            <a:pPr lvl="1"/>
            <a:r>
              <a:rPr lang="en-US" dirty="0" smtClean="0"/>
              <a:t>Tend to be the slowest mode</a:t>
            </a:r>
          </a:p>
          <a:p>
            <a:pPr lvl="1"/>
            <a:r>
              <a:rPr lang="en-US" dirty="0" smtClean="0"/>
              <a:t>Accommodates only liquid, liquefiable or gaseous products</a:t>
            </a:r>
          </a:p>
          <a:p>
            <a:pPr lvl="1"/>
            <a:r>
              <a:rPr lang="en-US" dirty="0" smtClean="0"/>
              <a:t>Capable of transporting large product volumes</a:t>
            </a:r>
          </a:p>
          <a:p>
            <a:pPr lvl="1"/>
            <a:r>
              <a:rPr lang="en-US" dirty="0" smtClean="0"/>
              <a:t>High fixed costs, but relatively low cost per unit due to large product volume</a:t>
            </a:r>
          </a:p>
        </p:txBody>
      </p:sp>
      <p:sp>
        <p:nvSpPr>
          <p:cNvPr id="6144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5A33B30F-E141-4B01-A0A2-EB5F50D84B1F}" type="slidenum">
              <a:rPr lang="en-US"/>
              <a:pPr>
                <a:defRPr/>
              </a:pPr>
              <a:t>20</a:t>
            </a:fld>
            <a:endParaRPr lang="en-US" dirty="0"/>
          </a:p>
        </p:txBody>
      </p:sp>
      <p:sp>
        <p:nvSpPr>
          <p:cNvPr id="7" name="Rectangle 2"/>
          <p:cNvSpPr>
            <a:spLocks noGrp="1" noChangeArrowheads="1"/>
          </p:cNvSpPr>
          <p:nvPr>
            <p:ph type="title"/>
          </p:nvPr>
        </p:nvSpPr>
        <p:spPr>
          <a:xfrm>
            <a:off x="1600200" y="228600"/>
            <a:ext cx="6858000" cy="933450"/>
          </a:xfrm>
        </p:spPr>
        <p:txBody>
          <a:bodyPr/>
          <a:lstStyle/>
          <a:p>
            <a:r>
              <a:rPr lang="en-US" sz="4000" dirty="0" smtClean="0"/>
              <a:t>Pipelines</a:t>
            </a:r>
            <a:endParaRPr lang="en-US" sz="36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28600"/>
            <a:ext cx="6858000" cy="933450"/>
          </a:xfrm>
        </p:spPr>
        <p:txBody>
          <a:bodyPr/>
          <a:lstStyle/>
          <a:p>
            <a:r>
              <a:rPr lang="en-US" sz="4000" dirty="0" smtClean="0"/>
              <a:t>Pipelines</a:t>
            </a:r>
            <a:endParaRPr lang="en-US" sz="3600" dirty="0" smtClean="0"/>
          </a:p>
        </p:txBody>
      </p:sp>
      <p:sp>
        <p:nvSpPr>
          <p:cNvPr id="7171" name="Rectangle 3"/>
          <p:cNvSpPr>
            <a:spLocks noGrp="1" noChangeArrowheads="1"/>
          </p:cNvSpPr>
          <p:nvPr>
            <p:ph idx="1"/>
          </p:nvPr>
        </p:nvSpPr>
        <p:spPr>
          <a:xfrm>
            <a:off x="228600" y="1600200"/>
            <a:ext cx="8686800" cy="4419600"/>
          </a:xfrm>
        </p:spPr>
        <p:txBody>
          <a:bodyPr/>
          <a:lstStyle/>
          <a:p>
            <a:pPr>
              <a:buNone/>
            </a:pPr>
            <a:r>
              <a:rPr lang="en-US" sz="2800" dirty="0" smtClean="0"/>
              <a:t>Advantages:</a:t>
            </a:r>
          </a:p>
          <a:p>
            <a:pPr marL="793750"/>
            <a:r>
              <a:rPr lang="en-US" sz="2800" dirty="0" smtClean="0"/>
              <a:t>No need for vehicles and vehicle operators</a:t>
            </a:r>
          </a:p>
          <a:p>
            <a:pPr marL="793750"/>
            <a:r>
              <a:rPr lang="en-US" sz="2800" dirty="0" smtClean="0"/>
              <a:t>Reliability</a:t>
            </a:r>
          </a:p>
          <a:p>
            <a:pPr marL="793750"/>
            <a:r>
              <a:rPr lang="en-US" sz="2800" dirty="0" smtClean="0"/>
              <a:t>Capacity</a:t>
            </a:r>
          </a:p>
          <a:p>
            <a:pPr>
              <a:buNone/>
            </a:pPr>
            <a:r>
              <a:rPr lang="en-US" sz="2800" dirty="0" smtClean="0"/>
              <a:t>Disadvantages:</a:t>
            </a:r>
          </a:p>
          <a:p>
            <a:pPr marL="793750"/>
            <a:r>
              <a:rPr lang="en-US" sz="2800" dirty="0" smtClean="0"/>
              <a:t>One-way</a:t>
            </a:r>
          </a:p>
          <a:p>
            <a:pPr marL="793750"/>
            <a:r>
              <a:rPr lang="en-US" sz="2800" dirty="0" smtClean="0"/>
              <a:t>Limited capability</a:t>
            </a:r>
          </a:p>
          <a:p>
            <a:pPr marL="793750"/>
            <a:r>
              <a:rPr lang="en-US" sz="2800" dirty="0" smtClean="0"/>
              <a:t>High Initial Cost</a:t>
            </a:r>
          </a:p>
          <a:p>
            <a:pPr marL="793750"/>
            <a:r>
              <a:rPr lang="en-US" sz="2800" dirty="0" smtClean="0"/>
              <a:t>Flexibility</a:t>
            </a:r>
          </a:p>
        </p:txBody>
      </p:sp>
      <p:sp>
        <p:nvSpPr>
          <p:cNvPr id="7172" name="Footer Placeholder 4"/>
          <p:cNvSpPr>
            <a:spLocks noGrp="1"/>
          </p:cNvSpPr>
          <p:nvPr>
            <p:ph type="ftr" sz="quarter" idx="10"/>
          </p:nvPr>
        </p:nvSpPr>
        <p:spPr>
          <a:noFill/>
        </p:spPr>
        <p:txBody>
          <a:bodyPr/>
          <a:lstStyle/>
          <a:p>
            <a:r>
              <a:rPr lang="en-US" dirty="0" smtClean="0"/>
              <a:t>© 2008 Prentice Hall</a:t>
            </a:r>
          </a:p>
        </p:txBody>
      </p:sp>
      <p:sp>
        <p:nvSpPr>
          <p:cNvPr id="7173" name="Slide Number Placeholder 5"/>
          <p:cNvSpPr>
            <a:spLocks noGrp="1"/>
          </p:cNvSpPr>
          <p:nvPr>
            <p:ph type="sldNum" sz="quarter" idx="11"/>
          </p:nvPr>
        </p:nvSpPr>
        <p:spPr>
          <a:noFill/>
        </p:spPr>
        <p:txBody>
          <a:bodyPr/>
          <a:lstStyle/>
          <a:p>
            <a:r>
              <a:rPr lang="en-US" dirty="0" smtClean="0"/>
              <a:t>6-</a:t>
            </a:r>
            <a:fld id="{79B84D82-5981-4D40-A4A8-2AF21054F018}" type="slidenum">
              <a:rPr lang="en-US" smtClean="0"/>
              <a:pPr/>
              <a:t>21</a:t>
            </a:fld>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p:txBody>
          <a:bodyPr/>
          <a:lstStyle/>
          <a:p>
            <a:r>
              <a:rPr lang="en-US" sz="2800" smtClean="0"/>
              <a:t>Railroads</a:t>
            </a:r>
          </a:p>
          <a:p>
            <a:pPr lvl="1"/>
            <a:r>
              <a:rPr lang="en-US" smtClean="0"/>
              <a:t>U.S. dominated by four carriers</a:t>
            </a:r>
          </a:p>
          <a:p>
            <a:pPr lvl="2"/>
            <a:r>
              <a:rPr lang="en-US" sz="2800" smtClean="0"/>
              <a:t>Burlington Northern (BN)</a:t>
            </a:r>
          </a:p>
          <a:p>
            <a:pPr lvl="2"/>
            <a:r>
              <a:rPr lang="en-US" sz="2800" smtClean="0"/>
              <a:t>CSX</a:t>
            </a:r>
          </a:p>
          <a:p>
            <a:pPr lvl="2"/>
            <a:r>
              <a:rPr lang="en-US" sz="2800" smtClean="0"/>
              <a:t>Norfolk Southern (NS)</a:t>
            </a:r>
          </a:p>
          <a:p>
            <a:pPr lvl="2"/>
            <a:r>
              <a:rPr lang="en-US" sz="2800" smtClean="0"/>
              <a:t>Union Pacific</a:t>
            </a:r>
          </a:p>
          <a:p>
            <a:pPr lvl="1">
              <a:buFont typeface="Calibri" pitchFamily="34" charset="0"/>
              <a:buChar char="–"/>
            </a:pPr>
            <a:r>
              <a:rPr lang="en-US" smtClean="0"/>
              <a:t>Domination limits service and pricing options</a:t>
            </a:r>
          </a:p>
        </p:txBody>
      </p:sp>
      <p:sp>
        <p:nvSpPr>
          <p:cNvPr id="6349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67EB933B-CAB3-4258-9805-AFC03986E468}" type="slidenum">
              <a:rPr lang="en-US"/>
              <a:pPr>
                <a:defRPr/>
              </a:pPr>
              <a:t>22</a:t>
            </a:fld>
            <a:endParaRPr lang="en-US" dirty="0"/>
          </a:p>
        </p:txBody>
      </p:sp>
      <p:sp>
        <p:nvSpPr>
          <p:cNvPr id="7" name="Rectangle 2"/>
          <p:cNvSpPr>
            <a:spLocks noGrp="1" noChangeArrowheads="1"/>
          </p:cNvSpPr>
          <p:nvPr>
            <p:ph type="title"/>
          </p:nvPr>
        </p:nvSpPr>
        <p:spPr>
          <a:xfrm>
            <a:off x="1371600" y="228600"/>
            <a:ext cx="7620000" cy="933450"/>
          </a:xfrm>
        </p:spPr>
        <p:txBody>
          <a:bodyPr/>
          <a:lstStyle/>
          <a:p>
            <a:r>
              <a:rPr lang="en-US" sz="4000" dirty="0" smtClean="0"/>
              <a:t>Railroads</a:t>
            </a:r>
            <a:endParaRPr lang="en-US" sz="36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228600" y="1524000"/>
            <a:ext cx="8686800" cy="4602163"/>
          </a:xfrm>
        </p:spPr>
        <p:txBody>
          <a:bodyPr/>
          <a:lstStyle/>
          <a:p>
            <a:pPr marL="344488" lvl="1" indent="-344488">
              <a:spcBef>
                <a:spcPts val="0"/>
              </a:spcBef>
              <a:buFont typeface="Calibri" pitchFamily="34" charset="0"/>
              <a:buChar char="–"/>
              <a:tabLst>
                <a:tab pos="231775" algn="l"/>
              </a:tabLst>
            </a:pPr>
            <a:r>
              <a:rPr lang="en-US" sz="2400" dirty="0" smtClean="0"/>
              <a:t>Neither “best” or “worst” on any of the six attributes</a:t>
            </a:r>
          </a:p>
          <a:p>
            <a:pPr marL="344488" lvl="1" indent="-344488">
              <a:spcBef>
                <a:spcPts val="0"/>
              </a:spcBef>
              <a:buFont typeface="Calibri" pitchFamily="34" charset="0"/>
              <a:buChar char="–"/>
              <a:tabLst>
                <a:tab pos="231775" algn="l"/>
              </a:tabLst>
            </a:pPr>
            <a:r>
              <a:rPr lang="en-US" sz="2400" dirty="0" smtClean="0"/>
              <a:t>Superior to air, motor, and pipeline, but inferior to water when transporting different kinds of products</a:t>
            </a:r>
          </a:p>
          <a:p>
            <a:pPr marL="344488" lvl="1" indent="-344488">
              <a:spcBef>
                <a:spcPts val="0"/>
              </a:spcBef>
              <a:tabLst>
                <a:tab pos="231775" algn="l"/>
              </a:tabLst>
            </a:pPr>
            <a:r>
              <a:rPr lang="en-US" sz="2400" dirty="0" smtClean="0"/>
              <a:t>Less flexibility, but more when compared to air, water, and pipeline</a:t>
            </a:r>
          </a:p>
          <a:p>
            <a:pPr marL="344488" lvl="1" indent="-344488">
              <a:spcBef>
                <a:spcPts val="0"/>
              </a:spcBef>
              <a:tabLst>
                <a:tab pos="231775" algn="l"/>
              </a:tabLst>
            </a:pPr>
            <a:r>
              <a:rPr lang="en-US" sz="2400" dirty="0" smtClean="0"/>
              <a:t>Superior to air and motor with regards to volume, but inferior to pipeline and water</a:t>
            </a:r>
          </a:p>
          <a:p>
            <a:pPr marL="344488" lvl="1" indent="-344488">
              <a:spcBef>
                <a:spcPts val="0"/>
              </a:spcBef>
              <a:tabLst>
                <a:tab pos="231775" algn="l"/>
              </a:tabLst>
            </a:pPr>
            <a:r>
              <a:rPr lang="en-US" sz="2400" dirty="0" smtClean="0"/>
              <a:t>Less expensive than air and motor, but more expensive than pipeline and water</a:t>
            </a:r>
          </a:p>
          <a:p>
            <a:pPr marL="344488" lvl="1" indent="-344488">
              <a:spcBef>
                <a:spcPts val="0"/>
              </a:spcBef>
              <a:tabLst>
                <a:tab pos="231775" algn="l"/>
              </a:tabLst>
            </a:pPr>
            <a:r>
              <a:rPr lang="en-US" sz="2400" dirty="0" smtClean="0"/>
              <a:t>Faster than pipeline and water, but slower than air and truck</a:t>
            </a:r>
          </a:p>
          <a:p>
            <a:pPr marL="344488" lvl="1" indent="-344488">
              <a:spcBef>
                <a:spcPts val="0"/>
              </a:spcBef>
              <a:tabLst>
                <a:tab pos="231775" algn="l"/>
              </a:tabLst>
            </a:pPr>
            <a:r>
              <a:rPr lang="en-US" sz="2400" dirty="0" smtClean="0"/>
              <a:t>Applicable: low-value, high-volume</a:t>
            </a:r>
          </a:p>
          <a:p>
            <a:pPr marL="633413" lvl="1">
              <a:spcBef>
                <a:spcPts val="0"/>
              </a:spcBef>
              <a:buNone/>
              <a:tabLst>
                <a:tab pos="231775" algn="l"/>
              </a:tabLst>
            </a:pPr>
            <a:endParaRPr lang="en-US" sz="2400" dirty="0" smtClean="0"/>
          </a:p>
        </p:txBody>
      </p:sp>
      <p:sp>
        <p:nvSpPr>
          <p:cNvPr id="6553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17D32EAF-7FCB-4E57-99E5-62C7E8CC4AFD}" type="slidenum">
              <a:rPr lang="en-US"/>
              <a:pPr>
                <a:defRPr/>
              </a:pPr>
              <a:t>23</a:t>
            </a:fld>
            <a:endParaRPr lang="en-US" dirty="0"/>
          </a:p>
        </p:txBody>
      </p:sp>
      <p:sp>
        <p:nvSpPr>
          <p:cNvPr id="7" name="Rectangle 2"/>
          <p:cNvSpPr>
            <a:spLocks noGrp="1" noChangeArrowheads="1"/>
          </p:cNvSpPr>
          <p:nvPr>
            <p:ph type="title"/>
          </p:nvPr>
        </p:nvSpPr>
        <p:spPr>
          <a:xfrm>
            <a:off x="1371600" y="228600"/>
            <a:ext cx="7620000" cy="933450"/>
          </a:xfrm>
        </p:spPr>
        <p:txBody>
          <a:bodyPr/>
          <a:lstStyle/>
          <a:p>
            <a:r>
              <a:rPr lang="en-US" sz="4000" dirty="0" smtClean="0"/>
              <a:t>Railroads</a:t>
            </a:r>
            <a:endParaRPr lang="en-US" sz="36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z="4000" dirty="0" smtClean="0"/>
              <a:t>Water</a:t>
            </a:r>
          </a:p>
        </p:txBody>
      </p:sp>
      <p:sp>
        <p:nvSpPr>
          <p:cNvPr id="67586" name="Rectangle 3"/>
          <p:cNvSpPr>
            <a:spLocks noGrp="1" noChangeArrowheads="1"/>
          </p:cNvSpPr>
          <p:nvPr>
            <p:ph idx="1"/>
          </p:nvPr>
        </p:nvSpPr>
        <p:spPr>
          <a:xfrm>
            <a:off x="457200" y="1524000"/>
            <a:ext cx="8382000" cy="4602163"/>
          </a:xfrm>
        </p:spPr>
        <p:txBody>
          <a:bodyPr/>
          <a:lstStyle/>
          <a:p>
            <a:pPr>
              <a:tabLst>
                <a:tab pos="231775" algn="l"/>
              </a:tabLst>
            </a:pPr>
            <a:r>
              <a:rPr lang="en-US" sz="2800" smtClean="0"/>
              <a:t>Water</a:t>
            </a:r>
          </a:p>
          <a:p>
            <a:pPr lvl="1">
              <a:tabLst>
                <a:tab pos="231775" algn="l"/>
              </a:tabLst>
            </a:pPr>
            <a:r>
              <a:rPr lang="en-US" sz="2400" smtClean="0"/>
              <a:t>Relatively inexpensive</a:t>
            </a:r>
          </a:p>
          <a:p>
            <a:pPr lvl="1">
              <a:tabLst>
                <a:tab pos="231775" algn="l"/>
              </a:tabLst>
            </a:pPr>
            <a:r>
              <a:rPr lang="en-US" sz="2400" smtClean="0"/>
              <a:t>Focus on lower value bulk commodities handled by mechanical means</a:t>
            </a:r>
          </a:p>
          <a:p>
            <a:pPr lvl="1">
              <a:tabLst>
                <a:tab pos="231775" algn="l"/>
              </a:tabLst>
            </a:pPr>
            <a:r>
              <a:rPr lang="en-US" sz="2400" smtClean="0"/>
              <a:t>Many different kinds of products can be carried</a:t>
            </a:r>
          </a:p>
          <a:p>
            <a:pPr lvl="1">
              <a:tabLst>
                <a:tab pos="231775" algn="l"/>
              </a:tabLst>
            </a:pPr>
            <a:r>
              <a:rPr lang="en-US" sz="2400" smtClean="0"/>
              <a:t>Carry greater volumes than rail or truck</a:t>
            </a:r>
          </a:p>
          <a:p>
            <a:pPr lvl="1">
              <a:tabLst>
                <a:tab pos="231775" algn="l"/>
              </a:tabLst>
            </a:pPr>
            <a:r>
              <a:rPr lang="en-US" sz="2400" smtClean="0"/>
              <a:t>Slow average speeds</a:t>
            </a:r>
          </a:p>
          <a:p>
            <a:pPr lvl="1">
              <a:tabLst>
                <a:tab pos="231775" algn="l"/>
              </a:tabLst>
            </a:pPr>
            <a:r>
              <a:rPr lang="en-US" sz="2400" smtClean="0"/>
              <a:t>Somewhat unreliable</a:t>
            </a:r>
          </a:p>
        </p:txBody>
      </p:sp>
      <p:sp>
        <p:nvSpPr>
          <p:cNvPr id="6758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5D98BCBC-CAB2-4D8C-A714-82652E5F3B2F}" type="slidenum">
              <a:rPr lang="en-US"/>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228600"/>
            <a:ext cx="7772400" cy="933450"/>
          </a:xfrm>
        </p:spPr>
        <p:txBody>
          <a:bodyPr/>
          <a:lstStyle/>
          <a:p>
            <a:r>
              <a:rPr lang="en-US" sz="4000" dirty="0" smtClean="0"/>
              <a:t>Water</a:t>
            </a:r>
            <a:endParaRPr lang="en-US" sz="3600" dirty="0" smtClean="0"/>
          </a:p>
        </p:txBody>
      </p:sp>
      <p:sp>
        <p:nvSpPr>
          <p:cNvPr id="7171" name="Rectangle 3"/>
          <p:cNvSpPr>
            <a:spLocks noGrp="1" noChangeArrowheads="1"/>
          </p:cNvSpPr>
          <p:nvPr>
            <p:ph idx="1"/>
          </p:nvPr>
        </p:nvSpPr>
        <p:spPr>
          <a:xfrm>
            <a:off x="228600" y="1600200"/>
            <a:ext cx="8686800" cy="4419600"/>
          </a:xfrm>
        </p:spPr>
        <p:txBody>
          <a:bodyPr/>
          <a:lstStyle/>
          <a:p>
            <a:pPr>
              <a:buNone/>
            </a:pPr>
            <a:r>
              <a:rPr lang="en-US" sz="2800" dirty="0" smtClean="0"/>
              <a:t>Advantages:</a:t>
            </a:r>
          </a:p>
          <a:p>
            <a:r>
              <a:rPr lang="en-US" sz="2800" dirty="0" smtClean="0"/>
              <a:t>Cost</a:t>
            </a:r>
          </a:p>
          <a:p>
            <a:pPr>
              <a:buNone/>
            </a:pPr>
            <a:r>
              <a:rPr lang="en-US" sz="2800" dirty="0" smtClean="0"/>
              <a:t>Disadvantages:</a:t>
            </a:r>
          </a:p>
          <a:p>
            <a:r>
              <a:rPr lang="en-US" sz="2800" dirty="0" smtClean="0"/>
              <a:t>Speed (6 mph)</a:t>
            </a:r>
          </a:p>
          <a:p>
            <a:r>
              <a:rPr lang="en-US" sz="2800" dirty="0" smtClean="0"/>
              <a:t>Flexibility</a:t>
            </a:r>
          </a:p>
          <a:p>
            <a:pPr>
              <a:buNone/>
            </a:pPr>
            <a:r>
              <a:rPr lang="en-US" sz="2800" dirty="0" smtClean="0"/>
              <a:t>Applicable: low-value bulk commodities</a:t>
            </a:r>
          </a:p>
        </p:txBody>
      </p:sp>
      <p:sp>
        <p:nvSpPr>
          <p:cNvPr id="7172" name="Footer Placeholder 4"/>
          <p:cNvSpPr>
            <a:spLocks noGrp="1"/>
          </p:cNvSpPr>
          <p:nvPr>
            <p:ph type="ftr" sz="quarter" idx="10"/>
          </p:nvPr>
        </p:nvSpPr>
        <p:spPr>
          <a:noFill/>
        </p:spPr>
        <p:txBody>
          <a:bodyPr/>
          <a:lstStyle/>
          <a:p>
            <a:r>
              <a:rPr lang="en-US" dirty="0" smtClean="0"/>
              <a:t>© 2008 Prentice Hall</a:t>
            </a:r>
          </a:p>
        </p:txBody>
      </p:sp>
      <p:sp>
        <p:nvSpPr>
          <p:cNvPr id="7173" name="Slide Number Placeholder 5"/>
          <p:cNvSpPr>
            <a:spLocks noGrp="1"/>
          </p:cNvSpPr>
          <p:nvPr>
            <p:ph type="sldNum" sz="quarter" idx="11"/>
          </p:nvPr>
        </p:nvSpPr>
        <p:spPr>
          <a:noFill/>
        </p:spPr>
        <p:txBody>
          <a:bodyPr/>
          <a:lstStyle/>
          <a:p>
            <a:r>
              <a:rPr lang="en-US" dirty="0" smtClean="0"/>
              <a:t>6-</a:t>
            </a:r>
            <a:fld id="{79B84D82-5981-4D40-A4A8-2AF21054F018}" type="slidenum">
              <a:rPr lang="en-US" smtClean="0"/>
              <a:pPr/>
              <a:t>25</a:t>
            </a:fld>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304800"/>
            <a:ext cx="7772400" cy="933450"/>
          </a:xfrm>
        </p:spPr>
        <p:txBody>
          <a:bodyPr/>
          <a:lstStyle/>
          <a:p>
            <a:r>
              <a:rPr lang="en-US" sz="4000" dirty="0" smtClean="0"/>
              <a:t>Transportation Mode Comparison</a:t>
            </a:r>
            <a:endParaRPr lang="en-US" sz="3600" dirty="0" smtClean="0"/>
          </a:p>
        </p:txBody>
      </p:sp>
      <p:sp>
        <p:nvSpPr>
          <p:cNvPr id="7173" name="Slide Number Placeholder 5"/>
          <p:cNvSpPr>
            <a:spLocks noGrp="1"/>
          </p:cNvSpPr>
          <p:nvPr>
            <p:ph type="sldNum" sz="quarter" idx="11"/>
          </p:nvPr>
        </p:nvSpPr>
        <p:spPr>
          <a:noFill/>
        </p:spPr>
        <p:txBody>
          <a:bodyPr/>
          <a:lstStyle/>
          <a:p>
            <a:r>
              <a:rPr lang="en-US" dirty="0" smtClean="0"/>
              <a:t>6-</a:t>
            </a:r>
            <a:fld id="{79B84D82-5981-4D40-A4A8-2AF21054F018}" type="slidenum">
              <a:rPr lang="en-US" smtClean="0"/>
              <a:pPr/>
              <a:t>26</a:t>
            </a:fld>
            <a:endParaRPr lang="en-US" dirty="0" smtClean="0"/>
          </a:p>
        </p:txBody>
      </p:sp>
      <p:graphicFrame>
        <p:nvGraphicFramePr>
          <p:cNvPr id="7" name="Table 6"/>
          <p:cNvGraphicFramePr>
            <a:graphicFrameLocks noGrp="1"/>
          </p:cNvGraphicFramePr>
          <p:nvPr/>
        </p:nvGraphicFramePr>
        <p:xfrm>
          <a:off x="381000" y="1981200"/>
          <a:ext cx="8305800" cy="3352800"/>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914400">
                <a:tc>
                  <a:txBody>
                    <a:bodyPr/>
                    <a:lstStyle/>
                    <a:p>
                      <a:endParaRPr lang="en-US" dirty="0"/>
                    </a:p>
                  </a:txBody>
                  <a:tcP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Cost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¢/ton-mile</a:t>
                      </a: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Transit Time</a:t>
                      </a: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Reliability</a:t>
                      </a: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Loss &amp; Damage</a:t>
                      </a:r>
                    </a:p>
                  </a:txBody>
                  <a:tcPr anchor="ctr">
                    <a:solidFill>
                      <a:schemeClr val="accent2"/>
                    </a:solidFill>
                  </a:tcPr>
                </a:tc>
              </a:tr>
              <a:tr h="487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6"/>
                          </a:solidFill>
                        </a:rPr>
                        <a:t>Rail</a:t>
                      </a:r>
                    </a:p>
                  </a:txBody>
                  <a:tcPr/>
                </a:tc>
                <a:tc>
                  <a:txBody>
                    <a:bodyPr/>
                    <a:lstStyle/>
                    <a:p>
                      <a:pPr algn="ctr"/>
                      <a:r>
                        <a:rPr lang="en-US" sz="2400" dirty="0" smtClean="0">
                          <a:solidFill>
                            <a:schemeClr val="accent6"/>
                          </a:solidFill>
                        </a:rPr>
                        <a:t>2.28</a:t>
                      </a:r>
                      <a:endParaRPr lang="en-US" sz="2400" dirty="0">
                        <a:solidFill>
                          <a:schemeClr val="accent6"/>
                        </a:solidFill>
                      </a:endParaRPr>
                    </a:p>
                  </a:txBody>
                  <a:tcPr/>
                </a:tc>
                <a:tc>
                  <a:txBody>
                    <a:bodyPr/>
                    <a:lstStyle/>
                    <a:p>
                      <a:pPr algn="ctr"/>
                      <a:r>
                        <a:rPr lang="en-US" sz="2400" dirty="0" smtClean="0">
                          <a:solidFill>
                            <a:schemeClr val="accent6"/>
                          </a:solidFill>
                        </a:rPr>
                        <a:t>3</a:t>
                      </a:r>
                      <a:endParaRPr lang="en-US" sz="2400" dirty="0">
                        <a:solidFill>
                          <a:schemeClr val="accent6"/>
                        </a:solidFill>
                      </a:endParaRPr>
                    </a:p>
                  </a:txBody>
                  <a:tcPr/>
                </a:tc>
                <a:tc>
                  <a:txBody>
                    <a:bodyPr/>
                    <a:lstStyle/>
                    <a:p>
                      <a:pPr algn="ctr"/>
                      <a:r>
                        <a:rPr lang="en-US" sz="2400" dirty="0" smtClean="0">
                          <a:solidFill>
                            <a:schemeClr val="accent6"/>
                          </a:solidFill>
                        </a:rPr>
                        <a:t>4</a:t>
                      </a:r>
                      <a:endParaRPr lang="en-US" sz="2400" dirty="0">
                        <a:solidFill>
                          <a:schemeClr val="accent6"/>
                        </a:solidFill>
                      </a:endParaRPr>
                    </a:p>
                  </a:txBody>
                  <a:tcPr/>
                </a:tc>
                <a:tc>
                  <a:txBody>
                    <a:bodyPr/>
                    <a:lstStyle/>
                    <a:p>
                      <a:pPr algn="ctr"/>
                      <a:r>
                        <a:rPr lang="en-US" sz="2400" dirty="0" smtClean="0">
                          <a:solidFill>
                            <a:schemeClr val="accent6"/>
                          </a:solidFill>
                        </a:rPr>
                        <a:t>5</a:t>
                      </a:r>
                      <a:endParaRPr lang="en-US" sz="2400" dirty="0">
                        <a:solidFill>
                          <a:schemeClr val="accent6"/>
                        </a:solidFill>
                      </a:endParaRPr>
                    </a:p>
                  </a:txBody>
                  <a:tcPr/>
                </a:tc>
              </a:tr>
              <a:tr h="487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6"/>
                          </a:solidFill>
                        </a:rPr>
                        <a:t>Truck</a:t>
                      </a:r>
                    </a:p>
                  </a:txBody>
                  <a:tcPr/>
                </a:tc>
                <a:tc>
                  <a:txBody>
                    <a:bodyPr/>
                    <a:lstStyle/>
                    <a:p>
                      <a:pPr algn="ctr"/>
                      <a:r>
                        <a:rPr lang="en-US" sz="2400" dirty="0" smtClean="0">
                          <a:solidFill>
                            <a:schemeClr val="accent6"/>
                          </a:solidFill>
                        </a:rPr>
                        <a:t>26.19</a:t>
                      </a:r>
                      <a:endParaRPr lang="en-US" sz="2400" dirty="0">
                        <a:solidFill>
                          <a:schemeClr val="accent6"/>
                        </a:solidFill>
                      </a:endParaRPr>
                    </a:p>
                  </a:txBody>
                  <a:tcPr/>
                </a:tc>
                <a:tc>
                  <a:txBody>
                    <a:bodyPr/>
                    <a:lstStyle/>
                    <a:p>
                      <a:pPr algn="ctr"/>
                      <a:r>
                        <a:rPr lang="en-US" sz="2400" dirty="0" smtClean="0">
                          <a:solidFill>
                            <a:schemeClr val="accent6"/>
                          </a:solidFill>
                        </a:rPr>
                        <a:t>2</a:t>
                      </a:r>
                      <a:endParaRPr lang="en-US" sz="2400" dirty="0">
                        <a:solidFill>
                          <a:schemeClr val="accent6"/>
                        </a:solidFill>
                      </a:endParaRPr>
                    </a:p>
                  </a:txBody>
                  <a:tcPr/>
                </a:tc>
                <a:tc>
                  <a:txBody>
                    <a:bodyPr/>
                    <a:lstStyle/>
                    <a:p>
                      <a:pPr algn="ctr"/>
                      <a:r>
                        <a:rPr lang="en-US" sz="2400" dirty="0" smtClean="0">
                          <a:solidFill>
                            <a:schemeClr val="accent6"/>
                          </a:solidFill>
                        </a:rPr>
                        <a:t>3</a:t>
                      </a:r>
                      <a:endParaRPr lang="en-US" sz="2400" dirty="0">
                        <a:solidFill>
                          <a:schemeClr val="accent6"/>
                        </a:solidFill>
                      </a:endParaRPr>
                    </a:p>
                  </a:txBody>
                  <a:tcPr/>
                </a:tc>
                <a:tc>
                  <a:txBody>
                    <a:bodyPr/>
                    <a:lstStyle/>
                    <a:p>
                      <a:pPr algn="ctr"/>
                      <a:r>
                        <a:rPr lang="en-US" sz="2400" dirty="0" smtClean="0">
                          <a:solidFill>
                            <a:schemeClr val="accent6"/>
                          </a:solidFill>
                        </a:rPr>
                        <a:t>4</a:t>
                      </a:r>
                      <a:endParaRPr lang="en-US" sz="2400" dirty="0">
                        <a:solidFill>
                          <a:schemeClr val="accent6"/>
                        </a:solidFill>
                      </a:endParaRPr>
                    </a:p>
                  </a:txBody>
                  <a:tcPr/>
                </a:tc>
              </a:tr>
              <a:tr h="487680">
                <a:tc>
                  <a:txBody>
                    <a:bodyPr/>
                    <a:lstStyle/>
                    <a:p>
                      <a:pPr algn="ctr"/>
                      <a:r>
                        <a:rPr lang="en-US" sz="2400" dirty="0" smtClean="0">
                          <a:solidFill>
                            <a:schemeClr val="accent6"/>
                          </a:solidFill>
                        </a:rPr>
                        <a:t>Water</a:t>
                      </a:r>
                      <a:endParaRPr lang="en-US" sz="2400" dirty="0">
                        <a:solidFill>
                          <a:schemeClr val="accent6"/>
                        </a:solidFill>
                      </a:endParaRPr>
                    </a:p>
                  </a:txBody>
                  <a:tcPr/>
                </a:tc>
                <a:tc>
                  <a:txBody>
                    <a:bodyPr/>
                    <a:lstStyle/>
                    <a:p>
                      <a:pPr algn="ctr"/>
                      <a:r>
                        <a:rPr lang="en-US" sz="2400" dirty="0" smtClean="0">
                          <a:solidFill>
                            <a:schemeClr val="accent6"/>
                          </a:solidFill>
                        </a:rPr>
                        <a:t>0.74</a:t>
                      </a:r>
                      <a:endParaRPr lang="en-US" sz="2400" dirty="0">
                        <a:solidFill>
                          <a:schemeClr val="accent6"/>
                        </a:solidFill>
                      </a:endParaRPr>
                    </a:p>
                  </a:txBody>
                  <a:tcPr/>
                </a:tc>
                <a:tc>
                  <a:txBody>
                    <a:bodyPr/>
                    <a:lstStyle/>
                    <a:p>
                      <a:pPr algn="ctr"/>
                      <a:r>
                        <a:rPr lang="en-US" sz="2400" dirty="0" smtClean="0">
                          <a:solidFill>
                            <a:schemeClr val="accent6"/>
                          </a:solidFill>
                        </a:rPr>
                        <a:t>5</a:t>
                      </a:r>
                      <a:endParaRPr lang="en-US" sz="2400" dirty="0">
                        <a:solidFill>
                          <a:schemeClr val="accent6"/>
                        </a:solidFill>
                      </a:endParaRPr>
                    </a:p>
                  </a:txBody>
                  <a:tcPr/>
                </a:tc>
                <a:tc>
                  <a:txBody>
                    <a:bodyPr/>
                    <a:lstStyle/>
                    <a:p>
                      <a:pPr algn="ctr"/>
                      <a:r>
                        <a:rPr lang="en-US" sz="2400" dirty="0" smtClean="0">
                          <a:solidFill>
                            <a:schemeClr val="accent6"/>
                          </a:solidFill>
                        </a:rPr>
                        <a:t>5</a:t>
                      </a:r>
                      <a:endParaRPr lang="en-US" sz="2400" dirty="0">
                        <a:solidFill>
                          <a:schemeClr val="accent6"/>
                        </a:solidFill>
                      </a:endParaRPr>
                    </a:p>
                  </a:txBody>
                  <a:tcPr/>
                </a:tc>
                <a:tc>
                  <a:txBody>
                    <a:bodyPr/>
                    <a:lstStyle/>
                    <a:p>
                      <a:pPr algn="ctr"/>
                      <a:r>
                        <a:rPr lang="en-US" sz="2400" dirty="0" smtClean="0">
                          <a:solidFill>
                            <a:schemeClr val="accent6"/>
                          </a:solidFill>
                        </a:rPr>
                        <a:t>2</a:t>
                      </a:r>
                      <a:endParaRPr lang="en-US" sz="2400" dirty="0">
                        <a:solidFill>
                          <a:schemeClr val="accent6"/>
                        </a:solidFill>
                      </a:endParaRPr>
                    </a:p>
                  </a:txBody>
                  <a:tcPr/>
                </a:tc>
              </a:tr>
              <a:tr h="487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6"/>
                          </a:solidFill>
                        </a:rPr>
                        <a:t>Pipeline</a:t>
                      </a:r>
                    </a:p>
                  </a:txBody>
                  <a:tcPr/>
                </a:tc>
                <a:tc>
                  <a:txBody>
                    <a:bodyPr/>
                    <a:lstStyle/>
                    <a:p>
                      <a:pPr algn="ctr"/>
                      <a:r>
                        <a:rPr lang="en-US" sz="2400" dirty="0" smtClean="0">
                          <a:solidFill>
                            <a:schemeClr val="accent6"/>
                          </a:solidFill>
                        </a:rPr>
                        <a:t>1.46</a:t>
                      </a:r>
                      <a:endParaRPr lang="en-US" sz="2400" dirty="0">
                        <a:solidFill>
                          <a:schemeClr val="accent6"/>
                        </a:solidFill>
                      </a:endParaRPr>
                    </a:p>
                  </a:txBody>
                  <a:tcPr/>
                </a:tc>
                <a:tc>
                  <a:txBody>
                    <a:bodyPr/>
                    <a:lstStyle/>
                    <a:p>
                      <a:pPr algn="ctr"/>
                      <a:r>
                        <a:rPr lang="en-US" sz="2400" dirty="0" smtClean="0">
                          <a:solidFill>
                            <a:schemeClr val="accent6"/>
                          </a:solidFill>
                        </a:rPr>
                        <a:t>4</a:t>
                      </a:r>
                      <a:endParaRPr lang="en-US" sz="2400" dirty="0">
                        <a:solidFill>
                          <a:schemeClr val="accent6"/>
                        </a:solidFill>
                      </a:endParaRPr>
                    </a:p>
                  </a:txBody>
                  <a:tcPr/>
                </a:tc>
                <a:tc>
                  <a:txBody>
                    <a:bodyPr/>
                    <a:lstStyle/>
                    <a:p>
                      <a:pPr algn="ctr"/>
                      <a:r>
                        <a:rPr lang="en-US" sz="2400" dirty="0" smtClean="0">
                          <a:solidFill>
                            <a:schemeClr val="accent6"/>
                          </a:solidFill>
                        </a:rPr>
                        <a:t>2</a:t>
                      </a:r>
                      <a:endParaRPr lang="en-US" sz="2400" dirty="0">
                        <a:solidFill>
                          <a:schemeClr val="accent6"/>
                        </a:solidFill>
                      </a:endParaRPr>
                    </a:p>
                  </a:txBody>
                  <a:tcPr/>
                </a:tc>
                <a:tc>
                  <a:txBody>
                    <a:bodyPr/>
                    <a:lstStyle/>
                    <a:p>
                      <a:pPr algn="ctr"/>
                      <a:r>
                        <a:rPr lang="en-US" sz="2400" dirty="0" smtClean="0">
                          <a:solidFill>
                            <a:schemeClr val="accent6"/>
                          </a:solidFill>
                        </a:rPr>
                        <a:t>1</a:t>
                      </a:r>
                      <a:endParaRPr lang="en-US" sz="2400" dirty="0">
                        <a:solidFill>
                          <a:schemeClr val="accent6"/>
                        </a:solidFill>
                      </a:endParaRPr>
                    </a:p>
                  </a:txBody>
                  <a:tcPr/>
                </a:tc>
              </a:tr>
              <a:tr h="487680">
                <a:tc>
                  <a:txBody>
                    <a:bodyPr/>
                    <a:lstStyle/>
                    <a:p>
                      <a:pPr algn="ctr"/>
                      <a:r>
                        <a:rPr lang="en-US" sz="2400" dirty="0" smtClean="0">
                          <a:solidFill>
                            <a:schemeClr val="accent6"/>
                          </a:solidFill>
                        </a:rPr>
                        <a:t>Air</a:t>
                      </a:r>
                      <a:endParaRPr lang="en-US" sz="2400" dirty="0">
                        <a:solidFill>
                          <a:schemeClr val="accent6"/>
                        </a:solidFill>
                      </a:endParaRPr>
                    </a:p>
                  </a:txBody>
                  <a:tcPr/>
                </a:tc>
                <a:tc>
                  <a:txBody>
                    <a:bodyPr/>
                    <a:lstStyle/>
                    <a:p>
                      <a:pPr algn="ctr"/>
                      <a:r>
                        <a:rPr lang="en-US" sz="2400" dirty="0" smtClean="0">
                          <a:solidFill>
                            <a:schemeClr val="accent6"/>
                          </a:solidFill>
                        </a:rPr>
                        <a:t>61.20</a:t>
                      </a:r>
                      <a:endParaRPr lang="en-US" sz="2400" dirty="0">
                        <a:solidFill>
                          <a:schemeClr val="accent6"/>
                        </a:solidFill>
                      </a:endParaRPr>
                    </a:p>
                  </a:txBody>
                  <a:tcPr/>
                </a:tc>
                <a:tc>
                  <a:txBody>
                    <a:bodyPr/>
                    <a:lstStyle/>
                    <a:p>
                      <a:pPr algn="ctr"/>
                      <a:r>
                        <a:rPr lang="en-US" sz="2400" dirty="0" smtClean="0">
                          <a:solidFill>
                            <a:schemeClr val="accent6"/>
                          </a:solidFill>
                        </a:rPr>
                        <a:t>1</a:t>
                      </a:r>
                      <a:endParaRPr lang="en-US" sz="2400" dirty="0">
                        <a:solidFill>
                          <a:schemeClr val="accent6"/>
                        </a:solidFill>
                      </a:endParaRPr>
                    </a:p>
                  </a:txBody>
                  <a:tcPr/>
                </a:tc>
                <a:tc>
                  <a:txBody>
                    <a:bodyPr/>
                    <a:lstStyle/>
                    <a:p>
                      <a:pPr algn="ctr"/>
                      <a:r>
                        <a:rPr lang="en-US" sz="2400" dirty="0" smtClean="0">
                          <a:solidFill>
                            <a:schemeClr val="accent6"/>
                          </a:solidFill>
                        </a:rPr>
                        <a:t>1</a:t>
                      </a:r>
                      <a:endParaRPr lang="en-US" sz="2400" dirty="0">
                        <a:solidFill>
                          <a:schemeClr val="accent6"/>
                        </a:solidFill>
                      </a:endParaRPr>
                    </a:p>
                  </a:txBody>
                  <a:tcPr/>
                </a:tc>
                <a:tc>
                  <a:txBody>
                    <a:bodyPr/>
                    <a:lstStyle/>
                    <a:p>
                      <a:pPr algn="ctr"/>
                      <a:r>
                        <a:rPr lang="en-US" sz="2400" dirty="0" smtClean="0">
                          <a:solidFill>
                            <a:schemeClr val="accent6"/>
                          </a:solidFill>
                        </a:rPr>
                        <a:t>3</a:t>
                      </a:r>
                      <a:endParaRPr lang="en-US" sz="2400" dirty="0">
                        <a:solidFill>
                          <a:schemeClr val="accent6"/>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sz="4000" dirty="0" smtClean="0"/>
              <a:t>Intermodal Transportation</a:t>
            </a:r>
          </a:p>
        </p:txBody>
      </p:sp>
      <p:sp>
        <p:nvSpPr>
          <p:cNvPr id="69634" name="Rectangle 3"/>
          <p:cNvSpPr>
            <a:spLocks noGrp="1" noChangeArrowheads="1"/>
          </p:cNvSpPr>
          <p:nvPr>
            <p:ph idx="1"/>
          </p:nvPr>
        </p:nvSpPr>
        <p:spPr>
          <a:xfrm>
            <a:off x="457200" y="1524000"/>
            <a:ext cx="8382000" cy="4602163"/>
          </a:xfrm>
        </p:spPr>
        <p:txBody>
          <a:bodyPr/>
          <a:lstStyle/>
          <a:p>
            <a:pPr>
              <a:tabLst>
                <a:tab pos="231775" algn="l"/>
              </a:tabLst>
            </a:pPr>
            <a:r>
              <a:rPr lang="en-US" sz="2800" b="1" dirty="0" smtClean="0"/>
              <a:t>Intermodal transportation </a:t>
            </a:r>
            <a:r>
              <a:rPr lang="en-US" sz="2800" dirty="0" smtClean="0"/>
              <a:t>refers to transportation when using a container or other equipment that can be transferred from the vehicle of one mode to the vehicle of another mode without the contents being reloaded or disturbed.</a:t>
            </a:r>
          </a:p>
          <a:p>
            <a:pPr>
              <a:tabLst>
                <a:tab pos="231775" algn="l"/>
              </a:tabLst>
            </a:pPr>
            <a:r>
              <a:rPr lang="en-US" sz="2800" dirty="0" smtClean="0"/>
              <a:t>Two or more modes are employed to utilize advantages of each while minimizing their disadvantages </a:t>
            </a:r>
          </a:p>
          <a:p>
            <a:pPr lvl="1">
              <a:tabLst>
                <a:tab pos="231775" algn="l"/>
              </a:tabLst>
            </a:pPr>
            <a:r>
              <a:rPr lang="en-US" dirty="0" smtClean="0"/>
              <a:t>Piggyback transportation</a:t>
            </a:r>
          </a:p>
        </p:txBody>
      </p:sp>
      <p:sp>
        <p:nvSpPr>
          <p:cNvPr id="6963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06D2853B-77FD-4752-982E-CB5E5FDEB6D9}" type="slidenum">
              <a:rPr lang="en-US"/>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r>
              <a:rPr lang="en-US" dirty="0"/>
              <a:t>12-</a:t>
            </a:r>
            <a:fld id="{EBC4C5E1-FA97-4086-B6DA-2EBE8F131337}" type="slidenum">
              <a:rPr lang="en-US"/>
              <a:pPr>
                <a:defRPr/>
              </a:pPr>
              <a:t>28</a:t>
            </a:fld>
            <a:endParaRPr lang="en-US" dirty="0"/>
          </a:p>
        </p:txBody>
      </p:sp>
      <p:pic>
        <p:nvPicPr>
          <p:cNvPr id="71684" name="Picture 2"/>
          <p:cNvPicPr>
            <a:picLocks noGrp="1" noChangeAspect="1" noChangeArrowheads="1"/>
          </p:cNvPicPr>
          <p:nvPr>
            <p:ph idx="1"/>
          </p:nvPr>
        </p:nvPicPr>
        <p:blipFill>
          <a:blip r:embed="rId3" cstate="print"/>
          <a:srcRect r="118" b="11233"/>
          <a:stretch>
            <a:fillRect/>
          </a:stretch>
        </p:blipFill>
        <p:spPr>
          <a:xfrm>
            <a:off x="609600" y="1524000"/>
            <a:ext cx="6160676" cy="4724400"/>
          </a:xfrm>
        </p:spPr>
      </p:pic>
      <p:sp>
        <p:nvSpPr>
          <p:cNvPr id="7" name="TextBox 6"/>
          <p:cNvSpPr txBox="1"/>
          <p:nvPr/>
        </p:nvSpPr>
        <p:spPr>
          <a:xfrm>
            <a:off x="6858000" y="2590800"/>
            <a:ext cx="1905000" cy="1200329"/>
          </a:xfrm>
          <a:prstGeom prst="rect">
            <a:avLst/>
          </a:prstGeom>
          <a:noFill/>
        </p:spPr>
        <p:txBody>
          <a:bodyPr wrap="square" rtlCol="0">
            <a:spAutoFit/>
          </a:bodyPr>
          <a:lstStyle/>
          <a:p>
            <a:r>
              <a:rPr lang="en-US" dirty="0" smtClean="0">
                <a:solidFill>
                  <a:schemeClr val="accent6"/>
                </a:solidFill>
                <a:latin typeface="+mn-lt"/>
              </a:rPr>
              <a:t>Figure </a:t>
            </a:r>
            <a:r>
              <a:rPr lang="en-US" dirty="0" smtClean="0">
                <a:solidFill>
                  <a:schemeClr val="accent6"/>
                </a:solidFill>
                <a:latin typeface="+mn-lt"/>
              </a:rPr>
              <a:t>12-2</a:t>
            </a:r>
            <a:r>
              <a:rPr lang="en-US" dirty="0" smtClean="0">
                <a:solidFill>
                  <a:schemeClr val="accent6"/>
                </a:solidFill>
                <a:latin typeface="+mn-lt"/>
              </a:rPr>
              <a:t>:  </a:t>
            </a:r>
            <a:r>
              <a:rPr lang="en-US" dirty="0" err="1" smtClean="0">
                <a:solidFill>
                  <a:schemeClr val="accent6"/>
                </a:solidFill>
                <a:latin typeface="+mn-lt"/>
              </a:rPr>
              <a:t>RoadRailer</a:t>
            </a:r>
            <a:r>
              <a:rPr lang="en-US" dirty="0" smtClean="0">
                <a:solidFill>
                  <a:schemeClr val="accent6"/>
                </a:solidFill>
                <a:latin typeface="+mn-lt"/>
              </a:rPr>
              <a:t> Trailer</a:t>
            </a:r>
            <a:endParaRPr lang="en-US" dirty="0">
              <a:solidFill>
                <a:schemeClr val="accent6"/>
              </a:solidFill>
              <a:latin typeface="+mn-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z="4000" dirty="0" smtClean="0"/>
              <a:t>Intermodal Transportation</a:t>
            </a:r>
          </a:p>
        </p:txBody>
      </p:sp>
      <p:sp>
        <p:nvSpPr>
          <p:cNvPr id="73730" name="Rectangle 3"/>
          <p:cNvSpPr>
            <a:spLocks noGrp="1" noChangeArrowheads="1"/>
          </p:cNvSpPr>
          <p:nvPr>
            <p:ph idx="1"/>
          </p:nvPr>
        </p:nvSpPr>
        <p:spPr>
          <a:xfrm>
            <a:off x="381000" y="1524000"/>
            <a:ext cx="8610600" cy="4602163"/>
          </a:xfrm>
        </p:spPr>
        <p:txBody>
          <a:bodyPr/>
          <a:lstStyle/>
          <a:p>
            <a:pPr>
              <a:tabLst>
                <a:tab pos="231775" algn="l"/>
              </a:tabLst>
            </a:pPr>
            <a:r>
              <a:rPr lang="en-US" sz="2800" dirty="0" smtClean="0"/>
              <a:t>Containers</a:t>
            </a:r>
          </a:p>
          <a:p>
            <a:pPr lvl="1">
              <a:spcBef>
                <a:spcPts val="0"/>
              </a:spcBef>
              <a:tabLst>
                <a:tab pos="231775" algn="l"/>
              </a:tabLst>
            </a:pPr>
            <a:r>
              <a:rPr lang="en-US" sz="2600" dirty="0" smtClean="0"/>
              <a:t>Large reusable steel boxes used for intermodal shipments</a:t>
            </a:r>
          </a:p>
          <a:p>
            <a:pPr lvl="1">
              <a:spcBef>
                <a:spcPts val="0"/>
              </a:spcBef>
              <a:buFont typeface="Arial" pitchFamily="34" charset="0"/>
              <a:buNone/>
              <a:tabLst>
                <a:tab pos="231775" algn="l"/>
              </a:tabLst>
            </a:pPr>
            <a:r>
              <a:rPr lang="en-US" sz="1400" dirty="0" smtClean="0"/>
              <a:t>	Source:  http//en.wikipedia.org/wiki/</a:t>
            </a:r>
            <a:r>
              <a:rPr lang="en-US" sz="1400" dirty="0" err="1" smtClean="0"/>
              <a:t>Shipping_containers</a:t>
            </a:r>
            <a:r>
              <a:rPr lang="en-US" sz="1400" dirty="0" smtClean="0"/>
              <a:t>.</a:t>
            </a:r>
          </a:p>
          <a:p>
            <a:pPr lvl="1">
              <a:spcBef>
                <a:spcPts val="0"/>
              </a:spcBef>
              <a:buFont typeface="Calibri" pitchFamily="34" charset="0"/>
              <a:buChar char="–"/>
              <a:tabLst>
                <a:tab pos="231775" algn="l"/>
              </a:tabLst>
            </a:pPr>
            <a:r>
              <a:rPr lang="en-US" sz="2600" dirty="0" smtClean="0"/>
              <a:t>Provide significant reduction in freight handling costs</a:t>
            </a:r>
          </a:p>
          <a:p>
            <a:pPr lvl="1">
              <a:spcBef>
                <a:spcPts val="0"/>
              </a:spcBef>
              <a:buFont typeface="Calibri" pitchFamily="34" charset="0"/>
              <a:buChar char="–"/>
              <a:tabLst>
                <a:tab pos="231775" algn="l"/>
              </a:tabLst>
            </a:pPr>
            <a:r>
              <a:rPr lang="en-US" sz="2600" dirty="0" smtClean="0"/>
              <a:t>Are interchangeable among rail, truck, and water carriers</a:t>
            </a:r>
          </a:p>
          <a:p>
            <a:pPr lvl="1">
              <a:spcBef>
                <a:spcPts val="0"/>
              </a:spcBef>
              <a:buFont typeface="Calibri" pitchFamily="34" charset="0"/>
              <a:buChar char="–"/>
              <a:tabLst>
                <a:tab pos="231775" algn="l"/>
              </a:tabLst>
            </a:pPr>
            <a:r>
              <a:rPr lang="en-US" sz="2600" dirty="0" smtClean="0"/>
              <a:t>Airfreight containers (ULDs) are designed specifically for fuselage</a:t>
            </a:r>
          </a:p>
          <a:p>
            <a:pPr lvl="1">
              <a:spcBef>
                <a:spcPts val="0"/>
              </a:spcBef>
              <a:buFont typeface="Calibri" pitchFamily="34" charset="0"/>
              <a:buChar char="–"/>
              <a:tabLst>
                <a:tab pos="231775" algn="l"/>
              </a:tabLst>
            </a:pPr>
            <a:r>
              <a:rPr lang="en-US" sz="2600" dirty="0" smtClean="0"/>
              <a:t>Are measured by TEU’s</a:t>
            </a:r>
          </a:p>
          <a:p>
            <a:pPr lvl="1">
              <a:spcBef>
                <a:spcPts val="0"/>
              </a:spcBef>
              <a:buFont typeface="Calibri" pitchFamily="34" charset="0"/>
              <a:buChar char="–"/>
              <a:tabLst>
                <a:tab pos="231775" algn="l"/>
              </a:tabLst>
            </a:pPr>
            <a:r>
              <a:rPr lang="en-US" sz="2600" dirty="0" smtClean="0"/>
              <a:t>Allowed for land bridge services</a:t>
            </a:r>
          </a:p>
        </p:txBody>
      </p:sp>
      <p:sp>
        <p:nvSpPr>
          <p:cNvPr id="5" name="Slide Number Placeholder 5"/>
          <p:cNvSpPr>
            <a:spLocks noGrp="1"/>
          </p:cNvSpPr>
          <p:nvPr>
            <p:ph type="sldNum" sz="quarter" idx="11"/>
          </p:nvPr>
        </p:nvSpPr>
        <p:spPr/>
        <p:txBody>
          <a:bodyPr/>
          <a:lstStyle/>
          <a:p>
            <a:pPr>
              <a:defRPr/>
            </a:pPr>
            <a:r>
              <a:rPr lang="en-US" dirty="0"/>
              <a:t>12-</a:t>
            </a:r>
            <a:fld id="{2D2C5AA6-7AD0-4D24-8FD4-DF5DBD3B148B}" type="slidenum">
              <a:rPr lang="en-US"/>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Transportation</a:t>
            </a:r>
            <a:r>
              <a:rPr lang="en-US" sz="3600" dirty="0" smtClean="0"/>
              <a:t>: </a:t>
            </a:r>
            <a:r>
              <a:rPr lang="en-US" sz="3600" dirty="0"/>
              <a:t>Key </a:t>
            </a:r>
            <a:r>
              <a:rPr lang="en-US" sz="3600" dirty="0" smtClean="0"/>
              <a:t>Terms</a:t>
            </a:r>
            <a:endParaRPr lang="en-US" sz="4000" dirty="0" smtClean="0"/>
          </a:p>
        </p:txBody>
      </p:sp>
      <p:sp>
        <p:nvSpPr>
          <p:cNvPr id="4099" name="Rectangle 3"/>
          <p:cNvSpPr>
            <a:spLocks noGrp="1" noChangeArrowheads="1"/>
          </p:cNvSpPr>
          <p:nvPr>
            <p:ph sz="half" idx="1"/>
          </p:nvPr>
        </p:nvSpPr>
        <p:spPr>
          <a:xfrm>
            <a:off x="228600" y="1600200"/>
            <a:ext cx="4267200" cy="4411663"/>
          </a:xfrm>
        </p:spPr>
        <p:txBody>
          <a:bodyPr/>
          <a:lstStyle/>
          <a:p>
            <a:pPr marL="352425" lvl="1" indent="-352425">
              <a:spcBef>
                <a:spcPct val="0"/>
              </a:spcBef>
            </a:pPr>
            <a:r>
              <a:rPr lang="en-US" sz="2800" dirty="0" smtClean="0"/>
              <a:t>Accessorial </a:t>
            </a:r>
            <a:r>
              <a:rPr lang="en-US" sz="2800" dirty="0" smtClean="0"/>
              <a:t>service</a:t>
            </a:r>
          </a:p>
          <a:p>
            <a:pPr marL="352425" lvl="1" indent="-352425">
              <a:spcBef>
                <a:spcPct val="0"/>
              </a:spcBef>
            </a:pPr>
            <a:r>
              <a:rPr lang="en-US" sz="2800" dirty="0" smtClean="0"/>
              <a:t>Barge</a:t>
            </a:r>
          </a:p>
          <a:p>
            <a:pPr marL="352425" lvl="1" indent="-352425">
              <a:spcBef>
                <a:spcPct val="0"/>
              </a:spcBef>
            </a:pPr>
            <a:r>
              <a:rPr lang="en-US" sz="2800" dirty="0" smtClean="0"/>
              <a:t>Broker</a:t>
            </a:r>
          </a:p>
          <a:p>
            <a:pPr marL="352425" lvl="1" indent="-352425">
              <a:spcBef>
                <a:spcPct val="0"/>
              </a:spcBef>
            </a:pPr>
            <a:r>
              <a:rPr lang="en-US" sz="2800" dirty="0" smtClean="0"/>
              <a:t>Common Carrier</a:t>
            </a:r>
          </a:p>
          <a:p>
            <a:pPr marL="352425" lvl="1" indent="-352425">
              <a:spcBef>
                <a:spcPct val="0"/>
              </a:spcBef>
            </a:pPr>
            <a:r>
              <a:rPr lang="en-US" sz="2800" dirty="0" smtClean="0"/>
              <a:t>Consignee</a:t>
            </a:r>
          </a:p>
          <a:p>
            <a:pPr marL="352425" lvl="1" indent="-352425">
              <a:spcBef>
                <a:spcPct val="0"/>
              </a:spcBef>
            </a:pPr>
            <a:r>
              <a:rPr lang="en-US" sz="2800" dirty="0" smtClean="0"/>
              <a:t>Contract carrier</a:t>
            </a:r>
          </a:p>
          <a:p>
            <a:pPr marL="352425" lvl="1" indent="-352425">
              <a:spcBef>
                <a:spcPct val="0"/>
              </a:spcBef>
            </a:pPr>
            <a:r>
              <a:rPr lang="en-US" sz="2800" dirty="0"/>
              <a:t>Container</a:t>
            </a:r>
          </a:p>
          <a:p>
            <a:pPr marL="352425" lvl="1" indent="-352425">
              <a:spcBef>
                <a:spcPct val="0"/>
              </a:spcBef>
            </a:pPr>
            <a:r>
              <a:rPr lang="en-US" sz="2800" dirty="0" smtClean="0"/>
              <a:t>Dept</a:t>
            </a:r>
            <a:r>
              <a:rPr lang="en-US" sz="2800" dirty="0" smtClean="0"/>
              <a:t>. of Transportation</a:t>
            </a:r>
          </a:p>
          <a:p>
            <a:pPr marL="352425" lvl="1" indent="-352425">
              <a:spcBef>
                <a:spcPct val="0"/>
              </a:spcBef>
            </a:pPr>
            <a:r>
              <a:rPr lang="en-US" sz="2800" dirty="0" smtClean="0"/>
              <a:t>Dimensional (dim) </a:t>
            </a:r>
            <a:r>
              <a:rPr lang="en-US" sz="2800" dirty="0" smtClean="0"/>
              <a:t>weight</a:t>
            </a:r>
          </a:p>
          <a:p>
            <a:pPr lvl="1"/>
            <a:endParaRPr lang="en-US" sz="2900" b="1" dirty="0" smtClean="0"/>
          </a:p>
        </p:txBody>
      </p:sp>
      <p:sp>
        <p:nvSpPr>
          <p:cNvPr id="4100" name="Rectangle 4"/>
          <p:cNvSpPr>
            <a:spLocks noGrp="1" noChangeArrowheads="1"/>
          </p:cNvSpPr>
          <p:nvPr>
            <p:ph sz="half" idx="2"/>
          </p:nvPr>
        </p:nvSpPr>
        <p:spPr>
          <a:xfrm>
            <a:off x="4343400" y="1600200"/>
            <a:ext cx="4572000" cy="4640263"/>
          </a:xfrm>
        </p:spPr>
        <p:txBody>
          <a:bodyPr/>
          <a:lstStyle/>
          <a:p>
            <a:pPr marL="285750" lvl="1">
              <a:spcBef>
                <a:spcPct val="0"/>
              </a:spcBef>
            </a:pPr>
            <a:r>
              <a:rPr lang="en-US" sz="2800" dirty="0" smtClean="0"/>
              <a:t>Excess </a:t>
            </a:r>
            <a:r>
              <a:rPr lang="en-US" sz="2800" dirty="0" smtClean="0"/>
              <a:t>capacity</a:t>
            </a:r>
          </a:p>
          <a:p>
            <a:pPr marL="285750" lvl="1">
              <a:spcBef>
                <a:spcPct val="0"/>
              </a:spcBef>
            </a:pPr>
            <a:r>
              <a:rPr lang="en-US" sz="2800" dirty="0" smtClean="0"/>
              <a:t>Exempt carrier</a:t>
            </a:r>
          </a:p>
          <a:p>
            <a:pPr marL="285750" lvl="1">
              <a:spcBef>
                <a:spcPct val="0"/>
              </a:spcBef>
            </a:pPr>
            <a:r>
              <a:rPr lang="en-US" sz="2800" dirty="0" smtClean="0"/>
              <a:t>Freight forwarder</a:t>
            </a:r>
          </a:p>
          <a:p>
            <a:pPr marL="285750" lvl="1">
              <a:spcBef>
                <a:spcPct val="0"/>
              </a:spcBef>
            </a:pPr>
            <a:r>
              <a:rPr lang="en-US" sz="2800" dirty="0" smtClean="0"/>
              <a:t>Intermodal transportation</a:t>
            </a:r>
          </a:p>
          <a:p>
            <a:pPr marL="285750" lvl="1" fontAlgn="auto">
              <a:spcAft>
                <a:spcPts val="0"/>
              </a:spcAft>
              <a:defRPr/>
            </a:pPr>
            <a:r>
              <a:rPr lang="en-US" sz="2800" dirty="0"/>
              <a:t>Land bridge services</a:t>
            </a:r>
          </a:p>
          <a:p>
            <a:pPr marL="285750" lvl="1" fontAlgn="auto">
              <a:spcAft>
                <a:spcPts val="0"/>
              </a:spcAft>
              <a:defRPr/>
            </a:pPr>
            <a:r>
              <a:rPr lang="en-US" sz="2800" dirty="0"/>
              <a:t>Less-than-truckload (LTL)</a:t>
            </a:r>
          </a:p>
          <a:p>
            <a:pPr marL="285750" lvl="1">
              <a:spcBef>
                <a:spcPct val="0"/>
              </a:spcBef>
            </a:pPr>
            <a:r>
              <a:rPr lang="en-US" sz="2800" dirty="0" smtClean="0"/>
              <a:t>Line-haul</a:t>
            </a:r>
          </a:p>
          <a:p>
            <a:pPr marL="285750" lvl="1">
              <a:spcBef>
                <a:spcPct val="0"/>
              </a:spcBef>
            </a:pPr>
            <a:r>
              <a:rPr lang="en-US" sz="2800" dirty="0" smtClean="0"/>
              <a:t>Lock</a:t>
            </a:r>
            <a:endParaRPr lang="en-US" sz="2800" dirty="0" smtClean="0"/>
          </a:p>
          <a:p>
            <a:pPr marL="285750" lvl="1">
              <a:spcBef>
                <a:spcPct val="0"/>
              </a:spcBef>
            </a:pPr>
            <a:r>
              <a:rPr lang="en-US" sz="2800" dirty="0" smtClean="0"/>
              <a:t>Parcel carriers</a:t>
            </a:r>
          </a:p>
          <a:p>
            <a:pPr marL="285750" lvl="1">
              <a:spcBef>
                <a:spcPct val="0"/>
              </a:spcBef>
            </a:pPr>
            <a:r>
              <a:rPr lang="en-US" sz="2800" dirty="0" smtClean="0"/>
              <a:t>Piggyback transportation</a:t>
            </a:r>
          </a:p>
          <a:p>
            <a:pPr lvl="1">
              <a:buFontTx/>
              <a:buNone/>
            </a:pPr>
            <a:endParaRPr lang="en-US" sz="2900" b="1" dirty="0" smtClean="0"/>
          </a:p>
          <a:p>
            <a:pPr lvl="2">
              <a:buFont typeface="Monotype Sorts" pitchFamily="2" charset="2"/>
              <a:buNone/>
            </a:pPr>
            <a:endParaRPr lang="en-US" sz="2600" b="1" dirty="0" smtClean="0"/>
          </a:p>
        </p:txBody>
      </p:sp>
      <p:sp>
        <p:nvSpPr>
          <p:cNvPr id="4101" name="Footer Placeholder 5"/>
          <p:cNvSpPr>
            <a:spLocks noGrp="1"/>
          </p:cNvSpPr>
          <p:nvPr>
            <p:ph type="ftr" sz="quarter" idx="10"/>
          </p:nvPr>
        </p:nvSpPr>
        <p:spPr>
          <a:noFill/>
        </p:spPr>
        <p:txBody>
          <a:bodyPr/>
          <a:lstStyle/>
          <a:p>
            <a:r>
              <a:rPr lang="en-US" dirty="0" smtClean="0"/>
              <a:t>© 2008 Prentice Hall</a:t>
            </a:r>
          </a:p>
        </p:txBody>
      </p:sp>
      <p:sp>
        <p:nvSpPr>
          <p:cNvPr id="4102" name="Slide Number Placeholder 6"/>
          <p:cNvSpPr>
            <a:spLocks noGrp="1"/>
          </p:cNvSpPr>
          <p:nvPr>
            <p:ph type="sldNum" sz="quarter" idx="11"/>
          </p:nvPr>
        </p:nvSpPr>
        <p:spPr>
          <a:noFill/>
        </p:spPr>
        <p:txBody>
          <a:bodyPr/>
          <a:lstStyle/>
          <a:p>
            <a:r>
              <a:rPr lang="en-US" dirty="0" smtClean="0"/>
              <a:t>6-</a:t>
            </a:r>
            <a:fld id="{7C9684A3-77CD-4F13-ADFC-A3D0D021C89F}" type="slidenum">
              <a:rPr lang="en-US" smtClean="0"/>
              <a:pPr/>
              <a:t>3</a:t>
            </a:fld>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228600"/>
            <a:ext cx="7772400" cy="933450"/>
          </a:xfrm>
        </p:spPr>
        <p:txBody>
          <a:bodyPr/>
          <a:lstStyle/>
          <a:p>
            <a:r>
              <a:rPr lang="en-US" sz="4000" dirty="0" smtClean="0"/>
              <a:t>Intermodal Transportation</a:t>
            </a:r>
            <a:endParaRPr lang="en-US" sz="3600" dirty="0" smtClean="0"/>
          </a:p>
        </p:txBody>
      </p:sp>
      <p:sp>
        <p:nvSpPr>
          <p:cNvPr id="7171" name="Rectangle 3"/>
          <p:cNvSpPr>
            <a:spLocks noGrp="1" noChangeArrowheads="1"/>
          </p:cNvSpPr>
          <p:nvPr>
            <p:ph idx="1"/>
          </p:nvPr>
        </p:nvSpPr>
        <p:spPr>
          <a:xfrm>
            <a:off x="228600" y="1600200"/>
            <a:ext cx="8686800" cy="4419600"/>
          </a:xfrm>
        </p:spPr>
        <p:txBody>
          <a:bodyPr/>
          <a:lstStyle/>
          <a:p>
            <a:pPr>
              <a:buNone/>
            </a:pPr>
            <a:r>
              <a:rPr lang="en-US" sz="2800" dirty="0" smtClean="0"/>
              <a:t>Advantages:</a:t>
            </a:r>
          </a:p>
          <a:p>
            <a:r>
              <a:rPr lang="en-US" sz="2800" dirty="0" smtClean="0"/>
              <a:t>Uses 2 or more modes to utilize the advantages of each mode while minimizing the disadvantages</a:t>
            </a:r>
          </a:p>
          <a:p>
            <a:r>
              <a:rPr lang="en-US" sz="2800" dirty="0" smtClean="0"/>
              <a:t>Using container or other equipment (transfer from mode to mode without reloading)</a:t>
            </a:r>
          </a:p>
        </p:txBody>
      </p:sp>
      <p:sp>
        <p:nvSpPr>
          <p:cNvPr id="7172" name="Footer Placeholder 4"/>
          <p:cNvSpPr>
            <a:spLocks noGrp="1"/>
          </p:cNvSpPr>
          <p:nvPr>
            <p:ph type="ftr" sz="quarter" idx="10"/>
          </p:nvPr>
        </p:nvSpPr>
        <p:spPr>
          <a:noFill/>
        </p:spPr>
        <p:txBody>
          <a:bodyPr/>
          <a:lstStyle/>
          <a:p>
            <a:r>
              <a:rPr lang="en-US" dirty="0" smtClean="0"/>
              <a:t>© 2008 Prentice Hall</a:t>
            </a:r>
          </a:p>
        </p:txBody>
      </p:sp>
      <p:sp>
        <p:nvSpPr>
          <p:cNvPr id="7173" name="Slide Number Placeholder 5"/>
          <p:cNvSpPr>
            <a:spLocks noGrp="1"/>
          </p:cNvSpPr>
          <p:nvPr>
            <p:ph type="sldNum" sz="quarter" idx="11"/>
          </p:nvPr>
        </p:nvSpPr>
        <p:spPr>
          <a:noFill/>
        </p:spPr>
        <p:txBody>
          <a:bodyPr/>
          <a:lstStyle/>
          <a:p>
            <a:r>
              <a:rPr lang="en-US" dirty="0" smtClean="0"/>
              <a:t>6-</a:t>
            </a:r>
            <a:fld id="{79B84D82-5981-4D40-A4A8-2AF21054F018}" type="slidenum">
              <a:rPr lang="en-US" smtClean="0"/>
              <a:pPr/>
              <a:t>30</a:t>
            </a:fld>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z="4000" dirty="0" smtClean="0"/>
              <a:t>Transportation Specialists</a:t>
            </a:r>
          </a:p>
        </p:txBody>
      </p:sp>
      <p:sp>
        <p:nvSpPr>
          <p:cNvPr id="75778" name="Rectangle 3"/>
          <p:cNvSpPr>
            <a:spLocks noGrp="1" noChangeArrowheads="1"/>
          </p:cNvSpPr>
          <p:nvPr>
            <p:ph idx="1"/>
          </p:nvPr>
        </p:nvSpPr>
        <p:spPr/>
        <p:txBody>
          <a:bodyPr/>
          <a:lstStyle/>
          <a:p>
            <a:r>
              <a:rPr lang="en-US" smtClean="0"/>
              <a:t>Freight forwarders</a:t>
            </a:r>
          </a:p>
          <a:p>
            <a:pPr lvl="1"/>
            <a:r>
              <a:rPr lang="en-US" smtClean="0"/>
              <a:t>Buy space at TL (truckload) rate and sell at somewhat less than LTL rate</a:t>
            </a:r>
          </a:p>
          <a:p>
            <a:pPr lvl="1"/>
            <a:r>
              <a:rPr lang="en-US" smtClean="0"/>
              <a:t>Pick-up and deliver; motor carriers or railroads do line-haul</a:t>
            </a:r>
          </a:p>
          <a:p>
            <a:pPr lvl="1">
              <a:buFont typeface="Arial" pitchFamily="34" charset="0"/>
              <a:buNone/>
            </a:pPr>
            <a:endParaRPr lang="en-US" smtClean="0"/>
          </a:p>
        </p:txBody>
      </p:sp>
      <p:sp>
        <p:nvSpPr>
          <p:cNvPr id="7577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B4792D61-D99F-453A-A9DF-048EEFFA3477}" type="slidenum">
              <a:rPr lang="en-US"/>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z="4000" dirty="0" smtClean="0"/>
              <a:t>Transportation Specialists</a:t>
            </a:r>
          </a:p>
        </p:txBody>
      </p:sp>
      <p:sp>
        <p:nvSpPr>
          <p:cNvPr id="458755" name="Rectangle 3"/>
          <p:cNvSpPr>
            <a:spLocks noGrp="1" noChangeArrowheads="1"/>
          </p:cNvSpPr>
          <p:nvPr>
            <p:ph idx="1"/>
          </p:nvPr>
        </p:nvSpPr>
        <p:spPr>
          <a:xfrm>
            <a:off x="457200" y="1676400"/>
            <a:ext cx="8229600" cy="4183063"/>
          </a:xfrm>
        </p:spPr>
        <p:txBody>
          <a:bodyPr rtlCol="0">
            <a:normAutofit fontScale="92500" lnSpcReduction="10000"/>
          </a:bodyPr>
          <a:lstStyle/>
          <a:p>
            <a:pPr fontAlgn="auto">
              <a:lnSpc>
                <a:spcPct val="90000"/>
              </a:lnSpc>
              <a:spcAft>
                <a:spcPts val="0"/>
              </a:spcAft>
              <a:defRPr/>
            </a:pPr>
            <a:r>
              <a:rPr lang="en-US" dirty="0"/>
              <a:t>Air forwarders</a:t>
            </a:r>
          </a:p>
          <a:p>
            <a:pPr lvl="1" fontAlgn="auto">
              <a:lnSpc>
                <a:spcPct val="90000"/>
              </a:lnSpc>
              <a:spcAft>
                <a:spcPts val="0"/>
              </a:spcAft>
              <a:defRPr/>
            </a:pPr>
            <a:r>
              <a:rPr lang="en-US" dirty="0"/>
              <a:t>Consolidate shipments</a:t>
            </a:r>
          </a:p>
          <a:p>
            <a:pPr lvl="1" fontAlgn="auto">
              <a:lnSpc>
                <a:spcPct val="90000"/>
              </a:lnSpc>
              <a:spcAft>
                <a:spcPts val="0"/>
              </a:spcAft>
              <a:defRPr/>
            </a:pPr>
            <a:r>
              <a:rPr lang="en-US" dirty="0"/>
              <a:t>Tender to airlines in containers ready for loading</a:t>
            </a:r>
          </a:p>
          <a:p>
            <a:pPr lvl="1" fontAlgn="auto">
              <a:lnSpc>
                <a:spcPct val="90000"/>
              </a:lnSpc>
              <a:spcAft>
                <a:spcPts val="0"/>
              </a:spcAft>
              <a:defRPr/>
            </a:pPr>
            <a:r>
              <a:rPr lang="en-US" dirty="0"/>
              <a:t>Forwarders provide retailing function</a:t>
            </a:r>
          </a:p>
          <a:p>
            <a:pPr lvl="1" fontAlgn="auto">
              <a:lnSpc>
                <a:spcPct val="90000"/>
              </a:lnSpc>
              <a:spcAft>
                <a:spcPts val="0"/>
              </a:spcAft>
              <a:defRPr/>
            </a:pPr>
            <a:r>
              <a:rPr lang="en-US" dirty="0"/>
              <a:t>Airline provides wholesaling function</a:t>
            </a:r>
          </a:p>
          <a:p>
            <a:pPr fontAlgn="auto">
              <a:lnSpc>
                <a:spcPct val="90000"/>
              </a:lnSpc>
              <a:spcAft>
                <a:spcPts val="0"/>
              </a:spcAft>
              <a:defRPr/>
            </a:pPr>
            <a:r>
              <a:rPr lang="en-US" dirty="0"/>
              <a:t>Shipper’s </a:t>
            </a:r>
            <a:r>
              <a:rPr lang="en-US" dirty="0" smtClean="0"/>
              <a:t>associations</a:t>
            </a:r>
            <a:endParaRPr lang="en-US" dirty="0"/>
          </a:p>
          <a:p>
            <a:pPr lvl="1" fontAlgn="auto">
              <a:lnSpc>
                <a:spcPct val="90000"/>
              </a:lnSpc>
              <a:spcAft>
                <a:spcPts val="0"/>
              </a:spcAft>
              <a:defRPr/>
            </a:pPr>
            <a:r>
              <a:rPr lang="en-US" dirty="0"/>
              <a:t>Similar to air and freight forwarders but are not-for-profit organizations </a:t>
            </a:r>
          </a:p>
          <a:p>
            <a:pPr lvl="1" fontAlgn="auto">
              <a:lnSpc>
                <a:spcPct val="90000"/>
              </a:lnSpc>
              <a:spcAft>
                <a:spcPts val="0"/>
              </a:spcAft>
              <a:defRPr/>
            </a:pPr>
            <a:r>
              <a:rPr lang="en-US" dirty="0" smtClean="0"/>
              <a:t>Primarily focused on achieving the lowest rates for members</a:t>
            </a:r>
            <a:endParaRPr lang="en-US" dirty="0"/>
          </a:p>
          <a:p>
            <a:pPr lvl="1" fontAlgn="auto">
              <a:lnSpc>
                <a:spcPct val="90000"/>
              </a:lnSpc>
              <a:spcAft>
                <a:spcPts val="0"/>
              </a:spcAft>
              <a:defRPr/>
            </a:pPr>
            <a:endParaRPr lang="en-US" dirty="0"/>
          </a:p>
          <a:p>
            <a:pPr lvl="1" fontAlgn="auto">
              <a:lnSpc>
                <a:spcPct val="90000"/>
              </a:lnSpc>
              <a:spcAft>
                <a:spcPts val="0"/>
              </a:spcAft>
              <a:defRPr/>
            </a:pPr>
            <a:endParaRPr lang="en-US" dirty="0"/>
          </a:p>
        </p:txBody>
      </p:sp>
      <p:sp>
        <p:nvSpPr>
          <p:cNvPr id="7782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212F06E6-2CF6-44E8-96D5-20B30715310C}" type="slidenum">
              <a:rPr lang="en-US"/>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sz="4000" dirty="0" smtClean="0"/>
              <a:t>Transportation Specialists</a:t>
            </a:r>
          </a:p>
        </p:txBody>
      </p:sp>
      <p:sp>
        <p:nvSpPr>
          <p:cNvPr id="79874" name="Rectangle 3"/>
          <p:cNvSpPr>
            <a:spLocks noGrp="1" noChangeArrowheads="1"/>
          </p:cNvSpPr>
          <p:nvPr>
            <p:ph idx="1"/>
          </p:nvPr>
        </p:nvSpPr>
        <p:spPr>
          <a:xfrm>
            <a:off x="457200" y="1676400"/>
            <a:ext cx="8229600" cy="4419600"/>
          </a:xfrm>
        </p:spPr>
        <p:txBody>
          <a:bodyPr/>
          <a:lstStyle/>
          <a:p>
            <a:r>
              <a:rPr lang="en-US" dirty="0" smtClean="0"/>
              <a:t>Brokers</a:t>
            </a:r>
          </a:p>
          <a:p>
            <a:pPr lvl="1"/>
            <a:r>
              <a:rPr lang="en-US" dirty="0" smtClean="0"/>
              <a:t>A facilitator who brings together a buyer and seller</a:t>
            </a:r>
          </a:p>
          <a:p>
            <a:pPr lvl="1"/>
            <a:r>
              <a:rPr lang="en-US" dirty="0" smtClean="0"/>
              <a:t>May consolidate LTL shipments and then give to truckers, forwarders, or shippers’ associations</a:t>
            </a:r>
          </a:p>
          <a:p>
            <a:r>
              <a:rPr lang="en-US" dirty="0" smtClean="0"/>
              <a:t>3PLs</a:t>
            </a:r>
          </a:p>
          <a:p>
            <a:pPr lvl="1"/>
            <a:r>
              <a:rPr lang="en-US" dirty="0" smtClean="0"/>
              <a:t>Find clients with complimentary needs to maximize equipment utilization</a:t>
            </a:r>
          </a:p>
          <a:p>
            <a:pPr lvl="1">
              <a:buFont typeface="Arial" pitchFamily="34" charset="0"/>
              <a:buNone/>
            </a:pPr>
            <a:endParaRPr lang="en-US" dirty="0" smtClean="0"/>
          </a:p>
          <a:p>
            <a:pPr lvl="1"/>
            <a:endParaRPr lang="en-US" dirty="0" smtClean="0"/>
          </a:p>
        </p:txBody>
      </p:sp>
      <p:sp>
        <p:nvSpPr>
          <p:cNvPr id="7987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3F6DFF93-9CFA-4C3A-95C2-168C3F90B830}" type="slidenum">
              <a:rPr lang="en-US"/>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z="4000" dirty="0" smtClean="0"/>
              <a:t>Transportation Specialists</a:t>
            </a:r>
          </a:p>
        </p:txBody>
      </p:sp>
      <p:sp>
        <p:nvSpPr>
          <p:cNvPr id="81922" name="Rectangle 3"/>
          <p:cNvSpPr>
            <a:spLocks noGrp="1" noChangeArrowheads="1"/>
          </p:cNvSpPr>
          <p:nvPr>
            <p:ph idx="1"/>
          </p:nvPr>
        </p:nvSpPr>
        <p:spPr/>
        <p:txBody>
          <a:bodyPr/>
          <a:lstStyle/>
          <a:p>
            <a:pPr>
              <a:lnSpc>
                <a:spcPct val="90000"/>
              </a:lnSpc>
            </a:pPr>
            <a:r>
              <a:rPr lang="en-US" smtClean="0"/>
              <a:t>Parcel carriers</a:t>
            </a:r>
          </a:p>
          <a:p>
            <a:pPr lvl="1">
              <a:lnSpc>
                <a:spcPct val="90000"/>
              </a:lnSpc>
            </a:pPr>
            <a:r>
              <a:rPr lang="en-US" smtClean="0"/>
              <a:t>Parcels are packages weighing up to 150 pounds</a:t>
            </a:r>
          </a:p>
          <a:p>
            <a:pPr lvl="1">
              <a:lnSpc>
                <a:spcPct val="90000"/>
              </a:lnSpc>
            </a:pPr>
            <a:r>
              <a:rPr lang="en-US" smtClean="0"/>
              <a:t>Parcel carriers are companies that specialize in transporting parcels</a:t>
            </a:r>
          </a:p>
          <a:p>
            <a:pPr lvl="1">
              <a:lnSpc>
                <a:spcPct val="90000"/>
              </a:lnSpc>
            </a:pPr>
            <a:r>
              <a:rPr lang="en-US" smtClean="0"/>
              <a:t>Parcel carriers include:</a:t>
            </a:r>
          </a:p>
          <a:p>
            <a:pPr lvl="2">
              <a:lnSpc>
                <a:spcPct val="90000"/>
              </a:lnSpc>
            </a:pPr>
            <a:r>
              <a:rPr lang="en-US" sz="2600" smtClean="0"/>
              <a:t>USPS</a:t>
            </a:r>
          </a:p>
          <a:p>
            <a:pPr lvl="2">
              <a:lnSpc>
                <a:spcPct val="90000"/>
              </a:lnSpc>
            </a:pPr>
            <a:r>
              <a:rPr lang="en-US" sz="2600" smtClean="0"/>
              <a:t>UPS</a:t>
            </a:r>
          </a:p>
          <a:p>
            <a:pPr lvl="2">
              <a:lnSpc>
                <a:spcPct val="90000"/>
              </a:lnSpc>
            </a:pPr>
            <a:r>
              <a:rPr lang="en-US" sz="2600" smtClean="0"/>
              <a:t>FedEx</a:t>
            </a:r>
          </a:p>
          <a:p>
            <a:pPr lvl="2">
              <a:lnSpc>
                <a:spcPct val="90000"/>
              </a:lnSpc>
            </a:pPr>
            <a:r>
              <a:rPr lang="en-US" sz="2600" smtClean="0"/>
              <a:t>Greyhound Package Express</a:t>
            </a:r>
          </a:p>
        </p:txBody>
      </p:sp>
      <p:sp>
        <p:nvSpPr>
          <p:cNvPr id="8192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4E614491-98F9-4042-805E-C5CF4B1D2AC2}" type="slidenum">
              <a:rPr lang="en-US"/>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z="4000" dirty="0" smtClean="0"/>
              <a:t>Transportation Regulation</a:t>
            </a:r>
          </a:p>
        </p:txBody>
      </p:sp>
      <p:sp>
        <p:nvSpPr>
          <p:cNvPr id="470019" name="Rectangle 3"/>
          <p:cNvSpPr>
            <a:spLocks noGrp="1" noChangeArrowheads="1"/>
          </p:cNvSpPr>
          <p:nvPr>
            <p:ph idx="1"/>
          </p:nvPr>
        </p:nvSpPr>
        <p:spPr/>
        <p:txBody>
          <a:bodyPr rtlCol="0">
            <a:normAutofit lnSpcReduction="10000"/>
          </a:bodyPr>
          <a:lstStyle/>
          <a:p>
            <a:pPr fontAlgn="auto">
              <a:spcAft>
                <a:spcPts val="0"/>
              </a:spcAft>
              <a:defRPr/>
            </a:pPr>
            <a:r>
              <a:rPr lang="en-US" dirty="0" smtClean="0"/>
              <a:t>Five modes are influenced by federal, state and local government regulations</a:t>
            </a:r>
          </a:p>
          <a:p>
            <a:pPr lvl="1" fontAlgn="auto">
              <a:spcAft>
                <a:spcPts val="0"/>
              </a:spcAft>
              <a:defRPr/>
            </a:pPr>
            <a:r>
              <a:rPr lang="en-US" dirty="0" smtClean="0"/>
              <a:t>Examples:</a:t>
            </a:r>
          </a:p>
          <a:p>
            <a:pPr lvl="2" fontAlgn="auto">
              <a:spcAft>
                <a:spcPts val="0"/>
              </a:spcAft>
              <a:defRPr/>
            </a:pPr>
            <a:r>
              <a:rPr lang="en-US" dirty="0" smtClean="0"/>
              <a:t>Mandatory retirement age for pilots in U.S.</a:t>
            </a:r>
          </a:p>
          <a:p>
            <a:pPr lvl="2" fontAlgn="auto">
              <a:spcAft>
                <a:spcPts val="0"/>
              </a:spcAft>
              <a:defRPr/>
            </a:pPr>
            <a:r>
              <a:rPr lang="en-US" dirty="0" smtClean="0"/>
              <a:t>Placement of lighting on truck trailers</a:t>
            </a:r>
          </a:p>
          <a:p>
            <a:pPr fontAlgn="auto">
              <a:spcAft>
                <a:spcPts val="0"/>
              </a:spcAft>
              <a:defRPr/>
            </a:pPr>
            <a:r>
              <a:rPr lang="en-US" dirty="0" smtClean="0"/>
              <a:t>Regulation </a:t>
            </a:r>
          </a:p>
          <a:p>
            <a:pPr lvl="1" fontAlgn="auto">
              <a:spcAft>
                <a:spcPts val="0"/>
              </a:spcAft>
              <a:defRPr/>
            </a:pPr>
            <a:r>
              <a:rPr lang="en-US" dirty="0" smtClean="0"/>
              <a:t>Costs money</a:t>
            </a:r>
          </a:p>
          <a:p>
            <a:pPr lvl="1" fontAlgn="auto">
              <a:spcAft>
                <a:spcPts val="0"/>
              </a:spcAft>
              <a:defRPr/>
            </a:pPr>
            <a:r>
              <a:rPr lang="en-US" dirty="0" smtClean="0"/>
              <a:t>Needs to be codified</a:t>
            </a:r>
          </a:p>
          <a:p>
            <a:pPr lvl="1" fontAlgn="auto">
              <a:spcAft>
                <a:spcPts val="0"/>
              </a:spcAft>
              <a:defRPr/>
            </a:pPr>
            <a:r>
              <a:rPr lang="en-US" dirty="0" smtClean="0"/>
              <a:t>Is enforced by government agencies</a:t>
            </a:r>
          </a:p>
          <a:p>
            <a:pPr lvl="1" fontAlgn="auto">
              <a:spcAft>
                <a:spcPts val="0"/>
              </a:spcAft>
              <a:defRPr/>
            </a:pPr>
            <a:endParaRPr lang="en-US" dirty="0"/>
          </a:p>
        </p:txBody>
      </p:sp>
      <p:sp>
        <p:nvSpPr>
          <p:cNvPr id="8397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B998BE63-1590-4BED-B201-66F521D38956}" type="slidenum">
              <a:rPr lang="en-US"/>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z="4000" dirty="0" smtClean="0"/>
              <a:t>Transportation Regulation</a:t>
            </a:r>
          </a:p>
        </p:txBody>
      </p:sp>
      <p:sp>
        <p:nvSpPr>
          <p:cNvPr id="86018" name="Rectangle 3"/>
          <p:cNvSpPr>
            <a:spLocks noGrp="1" noChangeArrowheads="1"/>
          </p:cNvSpPr>
          <p:nvPr>
            <p:ph idx="1"/>
          </p:nvPr>
        </p:nvSpPr>
        <p:spPr/>
        <p:txBody>
          <a:bodyPr/>
          <a:lstStyle/>
          <a:p>
            <a:r>
              <a:rPr lang="en-US" smtClean="0"/>
              <a:t>Level and degree of regulation varies from country to country</a:t>
            </a:r>
          </a:p>
          <a:p>
            <a:pPr lvl="1"/>
            <a:r>
              <a:rPr lang="en-US" smtClean="0"/>
              <a:t>i.e. industrialized countries tend to have more stringent transportation equipment emissions regulations when compared to those of less industrialized countries</a:t>
            </a:r>
          </a:p>
          <a:p>
            <a:r>
              <a:rPr lang="en-US" smtClean="0"/>
              <a:t>Logisticians must understand</a:t>
            </a:r>
          </a:p>
          <a:p>
            <a:pPr lvl="1"/>
            <a:r>
              <a:rPr lang="en-US" smtClean="0"/>
              <a:t>Relevant transportation regulations</a:t>
            </a:r>
          </a:p>
          <a:p>
            <a:pPr lvl="1"/>
            <a:r>
              <a:rPr lang="en-US" smtClean="0"/>
              <a:t>Cost and service implications of regulations</a:t>
            </a:r>
          </a:p>
        </p:txBody>
      </p:sp>
      <p:sp>
        <p:nvSpPr>
          <p:cNvPr id="860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E9558A29-BD06-4FA1-80FB-8C22D06FB568}" type="slidenum">
              <a:rPr lang="en-US"/>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Regulation of Transportation in U.S.</a:t>
            </a:r>
            <a:endParaRPr lang="en-US" dirty="0"/>
          </a:p>
        </p:txBody>
      </p:sp>
      <p:sp>
        <p:nvSpPr>
          <p:cNvPr id="88066" name="Rectangle 3"/>
          <p:cNvSpPr>
            <a:spLocks noGrp="1" noChangeArrowheads="1"/>
          </p:cNvSpPr>
          <p:nvPr>
            <p:ph idx="1"/>
          </p:nvPr>
        </p:nvSpPr>
        <p:spPr/>
        <p:txBody>
          <a:bodyPr/>
          <a:lstStyle/>
          <a:p>
            <a:r>
              <a:rPr lang="en-US" smtClean="0"/>
              <a:t>Environmental</a:t>
            </a:r>
          </a:p>
          <a:p>
            <a:pPr lvl="1"/>
            <a:r>
              <a:rPr lang="en-US" smtClean="0"/>
              <a:t>Environment Protection Agency (EPA) is the federal regulatory agency established to protect human health and the environment</a:t>
            </a:r>
          </a:p>
          <a:p>
            <a:pPr lvl="1"/>
            <a:r>
              <a:rPr lang="en-US" smtClean="0"/>
              <a:t>Current concerns include:</a:t>
            </a:r>
          </a:p>
          <a:p>
            <a:pPr lvl="2"/>
            <a:r>
              <a:rPr lang="en-US" smtClean="0"/>
              <a:t>Noise and air pollution</a:t>
            </a:r>
          </a:p>
          <a:p>
            <a:pPr lvl="2"/>
            <a:r>
              <a:rPr lang="en-US" smtClean="0"/>
              <a:t>Resource conservation</a:t>
            </a:r>
          </a:p>
        </p:txBody>
      </p:sp>
      <p:sp>
        <p:nvSpPr>
          <p:cNvPr id="8806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BA648140-5629-4A8B-9B13-FF4FF2CD29BE}" type="slidenum">
              <a:rPr lang="en-US"/>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Regulation of Transportation in U.S.</a:t>
            </a:r>
            <a:endParaRPr lang="en-US" dirty="0"/>
          </a:p>
        </p:txBody>
      </p:sp>
      <p:sp>
        <p:nvSpPr>
          <p:cNvPr id="90114" name="Rectangle 3"/>
          <p:cNvSpPr>
            <a:spLocks noGrp="1" noChangeArrowheads="1"/>
          </p:cNvSpPr>
          <p:nvPr>
            <p:ph idx="1"/>
          </p:nvPr>
        </p:nvSpPr>
        <p:spPr/>
        <p:txBody>
          <a:bodyPr/>
          <a:lstStyle/>
          <a:p>
            <a:r>
              <a:rPr lang="en-US" dirty="0" smtClean="0"/>
              <a:t>Safety</a:t>
            </a:r>
          </a:p>
          <a:p>
            <a:pPr lvl="1"/>
            <a:r>
              <a:rPr lang="en-US" dirty="0" smtClean="0"/>
              <a:t>Department of Transportation (DOT) is the federal agency responsible for transportation safety regulations  for all five modes</a:t>
            </a:r>
          </a:p>
          <a:p>
            <a:pPr lvl="1"/>
            <a:r>
              <a:rPr lang="en-US" dirty="0" smtClean="0"/>
              <a:t>Federal Aviation Administration (FAA) has primary responsibility for air transportation safety</a:t>
            </a:r>
          </a:p>
          <a:p>
            <a:pPr lvl="1"/>
            <a:r>
              <a:rPr lang="en-US" dirty="0" smtClean="0"/>
              <a:t>Federal Motor Carrier Safety Administration (FMCSA) is focused on reducing crashes, injuries, and fatalities involving large trucks and buses.</a:t>
            </a:r>
          </a:p>
          <a:p>
            <a:pPr lvl="1"/>
            <a:endParaRPr lang="en-US" dirty="0" smtClean="0"/>
          </a:p>
        </p:txBody>
      </p:sp>
      <p:sp>
        <p:nvSpPr>
          <p:cNvPr id="9011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8EC0432D-E346-4309-BCE9-A85332478EE1}" type="slidenum">
              <a:rPr lang="en-US"/>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Regulation of Transportation in U.S.</a:t>
            </a:r>
            <a:endParaRPr lang="en-US" dirty="0"/>
          </a:p>
        </p:txBody>
      </p:sp>
      <p:sp>
        <p:nvSpPr>
          <p:cNvPr id="92162" name="Rectangle 3"/>
          <p:cNvSpPr>
            <a:spLocks noGrp="1" noChangeArrowheads="1"/>
          </p:cNvSpPr>
          <p:nvPr>
            <p:ph idx="1"/>
          </p:nvPr>
        </p:nvSpPr>
        <p:spPr/>
        <p:txBody>
          <a:bodyPr/>
          <a:lstStyle/>
          <a:p>
            <a:r>
              <a:rPr lang="en-US" smtClean="0"/>
              <a:t>Safety (continued)</a:t>
            </a:r>
          </a:p>
          <a:p>
            <a:pPr lvl="1"/>
            <a:r>
              <a:rPr lang="en-US" smtClean="0"/>
              <a:t>Office of Pipeline Safety (OPS) is responsible for safety considerations for natural gas and liquid pipelines</a:t>
            </a:r>
          </a:p>
          <a:p>
            <a:pPr lvl="1"/>
            <a:r>
              <a:rPr lang="en-US" smtClean="0"/>
              <a:t>Federal Railroad Administration (FRA) has primary responsibility for safety in the U.S. railroad industry</a:t>
            </a:r>
          </a:p>
          <a:p>
            <a:pPr lvl="1"/>
            <a:r>
              <a:rPr lang="en-US" smtClean="0"/>
              <a:t>U.S. Coast Guard (USCG) has safety regulation responsibilities for marine safety considerations</a:t>
            </a:r>
          </a:p>
          <a:p>
            <a:pPr lvl="1"/>
            <a:endParaRPr lang="en-US" smtClean="0"/>
          </a:p>
        </p:txBody>
      </p:sp>
      <p:sp>
        <p:nvSpPr>
          <p:cNvPr id="9216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50C01ED8-606E-4E53-BDB8-86A516DF4F6A}" type="slidenum">
              <a:rPr lang="en-US"/>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dirty="0" smtClean="0"/>
              <a:t>Transportation: </a:t>
            </a:r>
            <a:r>
              <a:rPr lang="en-US" sz="3600" dirty="0"/>
              <a:t>Key </a:t>
            </a:r>
            <a:r>
              <a:rPr lang="en-US" sz="3600" dirty="0" smtClean="0"/>
              <a:t>Terms</a:t>
            </a:r>
            <a:endParaRPr lang="en-US" sz="3600" dirty="0" smtClean="0"/>
          </a:p>
        </p:txBody>
      </p:sp>
      <p:sp>
        <p:nvSpPr>
          <p:cNvPr id="5123" name="Rectangle 3"/>
          <p:cNvSpPr>
            <a:spLocks noGrp="1" noChangeArrowheads="1"/>
          </p:cNvSpPr>
          <p:nvPr>
            <p:ph sz="half" idx="1"/>
          </p:nvPr>
        </p:nvSpPr>
        <p:spPr>
          <a:xfrm>
            <a:off x="228600" y="1600200"/>
            <a:ext cx="4419600" cy="4530725"/>
          </a:xfrm>
        </p:spPr>
        <p:txBody>
          <a:bodyPr/>
          <a:lstStyle/>
          <a:p>
            <a:pPr marL="285750" lvl="1">
              <a:spcBef>
                <a:spcPct val="0"/>
              </a:spcBef>
            </a:pPr>
            <a:r>
              <a:rPr lang="en-US" sz="2800" dirty="0" smtClean="0"/>
              <a:t>Private </a:t>
            </a:r>
            <a:r>
              <a:rPr lang="en-US" sz="2800" dirty="0" smtClean="0"/>
              <a:t>carriers</a:t>
            </a:r>
          </a:p>
          <a:p>
            <a:pPr marL="285750" lvl="1">
              <a:spcBef>
                <a:spcPct val="0"/>
              </a:spcBef>
            </a:pPr>
            <a:r>
              <a:rPr lang="en-US" sz="2800" dirty="0" smtClean="0"/>
              <a:t>Rail gauge</a:t>
            </a:r>
          </a:p>
          <a:p>
            <a:pPr marL="285750" lvl="1">
              <a:spcBef>
                <a:spcPct val="0"/>
              </a:spcBef>
            </a:pPr>
            <a:r>
              <a:rPr lang="en-US" sz="2800" dirty="0" smtClean="0"/>
              <a:t>Shippers’ association</a:t>
            </a:r>
          </a:p>
          <a:p>
            <a:pPr marL="285750" lvl="1">
              <a:spcBef>
                <a:spcPct val="0"/>
              </a:spcBef>
            </a:pPr>
            <a:r>
              <a:rPr lang="en-US" sz="2800" dirty="0" smtClean="0"/>
              <a:t>Slurry systems</a:t>
            </a:r>
          </a:p>
          <a:p>
            <a:pPr marL="285750" lvl="1">
              <a:spcBef>
                <a:spcPct val="0"/>
              </a:spcBef>
            </a:pPr>
            <a:r>
              <a:rPr lang="en-US" sz="2800" dirty="0" smtClean="0"/>
              <a:t>Surface Transportation Board</a:t>
            </a:r>
          </a:p>
          <a:p>
            <a:pPr marL="285750" lvl="1">
              <a:spcBef>
                <a:spcPct val="0"/>
              </a:spcBef>
            </a:pPr>
            <a:r>
              <a:rPr lang="en-US" sz="2800" dirty="0" smtClean="0"/>
              <a:t>TEU</a:t>
            </a:r>
          </a:p>
          <a:p>
            <a:pPr marL="285750" lvl="1">
              <a:spcBef>
                <a:spcPct val="0"/>
              </a:spcBef>
            </a:pPr>
            <a:r>
              <a:rPr lang="en-US" sz="2800" dirty="0" smtClean="0"/>
              <a:t>Terminal</a:t>
            </a:r>
          </a:p>
        </p:txBody>
      </p:sp>
      <p:sp>
        <p:nvSpPr>
          <p:cNvPr id="5124" name="Rectangle 4"/>
          <p:cNvSpPr>
            <a:spLocks noGrp="1" noChangeArrowheads="1"/>
          </p:cNvSpPr>
          <p:nvPr>
            <p:ph sz="half" idx="2"/>
          </p:nvPr>
        </p:nvSpPr>
        <p:spPr>
          <a:xfrm>
            <a:off x="4643438" y="1657350"/>
            <a:ext cx="4271962" cy="4114800"/>
          </a:xfrm>
        </p:spPr>
        <p:txBody>
          <a:bodyPr/>
          <a:lstStyle/>
          <a:p>
            <a:pPr marL="285750" lvl="1">
              <a:spcBef>
                <a:spcPct val="0"/>
              </a:spcBef>
            </a:pPr>
            <a:r>
              <a:rPr lang="en-US" sz="2800" dirty="0" smtClean="0"/>
              <a:t>Ton </a:t>
            </a:r>
            <a:r>
              <a:rPr lang="en-US" sz="2800" dirty="0" smtClean="0"/>
              <a:t>miles</a:t>
            </a:r>
          </a:p>
          <a:p>
            <a:pPr marL="285750" lvl="1">
              <a:spcBef>
                <a:spcPct val="0"/>
              </a:spcBef>
            </a:pPr>
            <a:r>
              <a:rPr lang="en-US" sz="2800" dirty="0" smtClean="0"/>
              <a:t>Transportation</a:t>
            </a:r>
          </a:p>
          <a:p>
            <a:pPr marL="285750" lvl="1" fontAlgn="auto">
              <a:spcAft>
                <a:spcPts val="0"/>
              </a:spcAft>
              <a:defRPr/>
            </a:pPr>
            <a:r>
              <a:rPr lang="en-US" sz="2800" dirty="0"/>
              <a:t>Truckload (TL)</a:t>
            </a:r>
          </a:p>
          <a:p>
            <a:pPr marL="285750" lvl="1" fontAlgn="auto">
              <a:spcAft>
                <a:spcPts val="0"/>
              </a:spcAft>
              <a:defRPr/>
            </a:pPr>
            <a:r>
              <a:rPr lang="en-US" sz="2800" dirty="0"/>
              <a:t>Unit load devices (ULD)</a:t>
            </a:r>
          </a:p>
          <a:p>
            <a:pPr marL="285750" lvl="1" fontAlgn="auto">
              <a:spcAft>
                <a:spcPts val="0"/>
              </a:spcAft>
              <a:defRPr/>
            </a:pPr>
            <a:r>
              <a:rPr lang="en-US" sz="2800" dirty="0"/>
              <a:t>Department of Transportation (</a:t>
            </a:r>
            <a:r>
              <a:rPr lang="en-US" sz="2800" dirty="0" smtClean="0"/>
              <a:t>DOT)</a:t>
            </a:r>
            <a:endParaRPr lang="en-US" sz="1800" dirty="0" smtClean="0"/>
          </a:p>
        </p:txBody>
      </p:sp>
      <p:sp>
        <p:nvSpPr>
          <p:cNvPr id="5125" name="Footer Placeholder 5"/>
          <p:cNvSpPr>
            <a:spLocks noGrp="1"/>
          </p:cNvSpPr>
          <p:nvPr>
            <p:ph type="ftr" sz="quarter" idx="10"/>
          </p:nvPr>
        </p:nvSpPr>
        <p:spPr>
          <a:noFill/>
        </p:spPr>
        <p:txBody>
          <a:bodyPr/>
          <a:lstStyle/>
          <a:p>
            <a:r>
              <a:rPr lang="en-US" dirty="0" smtClean="0"/>
              <a:t>© 2008 Prentice Hall</a:t>
            </a:r>
          </a:p>
        </p:txBody>
      </p:sp>
      <p:sp>
        <p:nvSpPr>
          <p:cNvPr id="5126" name="Slide Number Placeholder 6"/>
          <p:cNvSpPr>
            <a:spLocks noGrp="1"/>
          </p:cNvSpPr>
          <p:nvPr>
            <p:ph type="sldNum" sz="quarter" idx="11"/>
          </p:nvPr>
        </p:nvSpPr>
        <p:spPr>
          <a:noFill/>
        </p:spPr>
        <p:txBody>
          <a:bodyPr/>
          <a:lstStyle/>
          <a:p>
            <a:r>
              <a:rPr lang="en-US" dirty="0" smtClean="0"/>
              <a:t>6-</a:t>
            </a:r>
            <a:fld id="{A2D0D9EA-D55F-44EB-B128-D686777F55A1}" type="slidenum">
              <a:rPr lang="en-US" smtClean="0"/>
              <a:pPr/>
              <a:t>4</a:t>
            </a:fld>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Regulation of Transportation in U.S.</a:t>
            </a:r>
            <a:endParaRPr lang="en-US" dirty="0"/>
          </a:p>
        </p:txBody>
      </p:sp>
      <p:sp>
        <p:nvSpPr>
          <p:cNvPr id="94210" name="Rectangle 3"/>
          <p:cNvSpPr>
            <a:spLocks noGrp="1" noChangeArrowheads="1"/>
          </p:cNvSpPr>
          <p:nvPr>
            <p:ph idx="1"/>
          </p:nvPr>
        </p:nvSpPr>
        <p:spPr/>
        <p:txBody>
          <a:bodyPr/>
          <a:lstStyle/>
          <a:p>
            <a:r>
              <a:rPr lang="en-US" smtClean="0"/>
              <a:t>Economic</a:t>
            </a:r>
          </a:p>
          <a:p>
            <a:pPr lvl="1"/>
            <a:r>
              <a:rPr lang="en-US" smtClean="0"/>
              <a:t>Refers to control over business practices and activities such as entry and exit, pricing, service, accounting, and financial issues, and mergers and acquisitions</a:t>
            </a:r>
          </a:p>
          <a:p>
            <a:pPr lvl="1"/>
            <a:r>
              <a:rPr lang="en-US" smtClean="0"/>
              <a:t>Regulation began in the 1870’s due to a belief that transportation companies would not act in the public’s best interest without government regulation</a:t>
            </a:r>
          </a:p>
          <a:p>
            <a:pPr lvl="1">
              <a:buFont typeface="Arial" pitchFamily="34" charset="0"/>
              <a:buNone/>
            </a:pPr>
            <a:endParaRPr lang="en-US" smtClean="0"/>
          </a:p>
          <a:p>
            <a:pPr lvl="1"/>
            <a:endParaRPr lang="en-US" smtClean="0"/>
          </a:p>
        </p:txBody>
      </p:sp>
      <p:sp>
        <p:nvSpPr>
          <p:cNvPr id="9421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260055A1-B96C-4AD4-9514-D8FCF6CC2219}" type="slidenum">
              <a:rPr lang="en-US"/>
              <a:pPr>
                <a:defRPr/>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Regulation of Transportation in U.S.</a:t>
            </a:r>
            <a:endParaRPr lang="en-US" dirty="0"/>
          </a:p>
        </p:txBody>
      </p:sp>
      <p:sp>
        <p:nvSpPr>
          <p:cNvPr id="96258" name="Rectangle 3"/>
          <p:cNvSpPr>
            <a:spLocks noGrp="1" noChangeArrowheads="1"/>
          </p:cNvSpPr>
          <p:nvPr>
            <p:ph idx="1"/>
          </p:nvPr>
        </p:nvSpPr>
        <p:spPr/>
        <p:txBody>
          <a:bodyPr/>
          <a:lstStyle/>
          <a:p>
            <a:r>
              <a:rPr lang="en-US" smtClean="0"/>
              <a:t>Economic (continued)</a:t>
            </a:r>
          </a:p>
          <a:p>
            <a:pPr lvl="1"/>
            <a:r>
              <a:rPr lang="en-US" smtClean="0"/>
              <a:t>Interstate Commerce Commission (ICC) has authority over rail, motor, inland water, and oil pipelines</a:t>
            </a:r>
          </a:p>
          <a:p>
            <a:pPr lvl="1"/>
            <a:r>
              <a:rPr lang="en-US" smtClean="0"/>
              <a:t>Civil Aeronautics Board (CAB) has authority over air transportation</a:t>
            </a:r>
          </a:p>
          <a:p>
            <a:pPr>
              <a:buFont typeface="Arial" pitchFamily="34" charset="0"/>
              <a:buNone/>
            </a:pPr>
            <a:endParaRPr lang="en-US" smtClean="0"/>
          </a:p>
          <a:p>
            <a:pPr lvl="1"/>
            <a:endParaRPr lang="en-US" smtClean="0"/>
          </a:p>
        </p:txBody>
      </p:sp>
      <p:sp>
        <p:nvSpPr>
          <p:cNvPr id="9625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53C22ACB-515C-4CB7-B86A-4EFAE9F61AE0}" type="slidenum">
              <a:rPr lang="en-US"/>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Federal Regulation of Transportation in U.S.</a:t>
            </a:r>
            <a:endParaRPr lang="en-US" dirty="0"/>
          </a:p>
        </p:txBody>
      </p:sp>
      <p:sp>
        <p:nvSpPr>
          <p:cNvPr id="98306" name="Rectangle 3"/>
          <p:cNvSpPr>
            <a:spLocks noGrp="1" noChangeArrowheads="1"/>
          </p:cNvSpPr>
          <p:nvPr>
            <p:ph idx="1"/>
          </p:nvPr>
        </p:nvSpPr>
        <p:spPr/>
        <p:txBody>
          <a:bodyPr/>
          <a:lstStyle/>
          <a:p>
            <a:r>
              <a:rPr lang="en-US" smtClean="0"/>
              <a:t>Economic (continued)</a:t>
            </a:r>
          </a:p>
          <a:p>
            <a:pPr lvl="1"/>
            <a:r>
              <a:rPr lang="en-US" smtClean="0"/>
              <a:t>Due to deregulation </a:t>
            </a:r>
          </a:p>
          <a:p>
            <a:pPr lvl="2"/>
            <a:r>
              <a:rPr lang="en-US" smtClean="0"/>
              <a:t>Civil Aeronautics Board (CAB) was eliminated</a:t>
            </a:r>
          </a:p>
          <a:p>
            <a:pPr lvl="2"/>
            <a:r>
              <a:rPr lang="en-US" smtClean="0"/>
              <a:t>Interstate Commerce Commission (ICC) was eliminated with functions transferred to a new agency, the Surface Transportation Board (STB)</a:t>
            </a:r>
          </a:p>
          <a:p>
            <a:pPr lvl="1"/>
            <a:r>
              <a:rPr lang="en-US" smtClean="0"/>
              <a:t>Economic deregulation has allowed greater freedom with respect to pricing and service options</a:t>
            </a:r>
          </a:p>
          <a:p>
            <a:pPr>
              <a:buFont typeface="Arial" pitchFamily="34" charset="0"/>
              <a:buNone/>
            </a:pPr>
            <a:endParaRPr lang="en-US" smtClean="0"/>
          </a:p>
          <a:p>
            <a:pPr lvl="1"/>
            <a:endParaRPr lang="en-US" smtClean="0"/>
          </a:p>
        </p:txBody>
      </p:sp>
      <p:sp>
        <p:nvSpPr>
          <p:cNvPr id="9830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706E9BBC-1ACE-400C-B9E0-4D68813DCFC4}" type="slidenum">
              <a:rPr lang="en-US"/>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sz="4000" dirty="0" smtClean="0"/>
              <a:t>Legal Classification of Carriers</a:t>
            </a:r>
          </a:p>
        </p:txBody>
      </p:sp>
      <p:sp>
        <p:nvSpPr>
          <p:cNvPr id="100354" name="Rectangle 3"/>
          <p:cNvSpPr>
            <a:spLocks noGrp="1" noChangeArrowheads="1"/>
          </p:cNvSpPr>
          <p:nvPr>
            <p:ph idx="1"/>
          </p:nvPr>
        </p:nvSpPr>
        <p:spPr>
          <a:xfrm>
            <a:off x="304800" y="1600200"/>
            <a:ext cx="8686800" cy="4525963"/>
          </a:xfrm>
        </p:spPr>
        <p:txBody>
          <a:bodyPr/>
          <a:lstStyle/>
          <a:p>
            <a:r>
              <a:rPr lang="en-US" sz="2800" dirty="0" smtClean="0"/>
              <a:t>Transportation carriers are classified as either</a:t>
            </a:r>
          </a:p>
          <a:p>
            <a:pPr lvl="1"/>
            <a:r>
              <a:rPr lang="en-US" sz="2400" dirty="0" smtClean="0"/>
              <a:t>For-hire</a:t>
            </a:r>
          </a:p>
          <a:p>
            <a:pPr lvl="2"/>
            <a:r>
              <a:rPr lang="en-US" sz="2000" dirty="0" smtClean="0"/>
              <a:t>Common</a:t>
            </a:r>
          </a:p>
          <a:p>
            <a:pPr lvl="2"/>
            <a:r>
              <a:rPr lang="en-US" sz="2000" dirty="0" smtClean="0"/>
              <a:t>Contract</a:t>
            </a:r>
          </a:p>
          <a:p>
            <a:pPr lvl="2"/>
            <a:r>
              <a:rPr lang="en-US" sz="2000" dirty="0" smtClean="0"/>
              <a:t>Exempt</a:t>
            </a:r>
          </a:p>
          <a:p>
            <a:pPr lvl="1"/>
            <a:r>
              <a:rPr lang="en-US" sz="2400" dirty="0" smtClean="0"/>
              <a:t>Private</a:t>
            </a:r>
          </a:p>
          <a:p>
            <a:r>
              <a:rPr lang="en-US" sz="2800" dirty="0" smtClean="0"/>
              <a:t>Classification is important because different levels of economic regulation are applicable to different carriers</a:t>
            </a:r>
          </a:p>
          <a:p>
            <a:pPr>
              <a:buFont typeface="Arial" pitchFamily="34" charset="0"/>
              <a:buNone/>
            </a:pPr>
            <a:endParaRPr lang="en-US" dirty="0" smtClean="0"/>
          </a:p>
          <a:p>
            <a:pPr lvl="1"/>
            <a:endParaRPr lang="en-US" dirty="0" smtClean="0"/>
          </a:p>
        </p:txBody>
      </p:sp>
      <p:sp>
        <p:nvSpPr>
          <p:cNvPr id="1003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6344946A-5B72-46D4-9F68-C0DEE9AD3AE9}" type="slidenum">
              <a:rPr lang="en-US"/>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sz="4000" dirty="0" smtClean="0"/>
              <a:t>Legal Classification of Carriers</a:t>
            </a:r>
          </a:p>
        </p:txBody>
      </p:sp>
      <p:sp>
        <p:nvSpPr>
          <p:cNvPr id="470019" name="Rectangle 3"/>
          <p:cNvSpPr>
            <a:spLocks noGrp="1" noChangeArrowheads="1"/>
          </p:cNvSpPr>
          <p:nvPr>
            <p:ph idx="1"/>
          </p:nvPr>
        </p:nvSpPr>
        <p:spPr>
          <a:xfrm>
            <a:off x="381000" y="1600200"/>
            <a:ext cx="8305800" cy="4525963"/>
          </a:xfrm>
        </p:spPr>
        <p:txBody>
          <a:bodyPr rtlCol="0">
            <a:normAutofit fontScale="92500" lnSpcReduction="20000"/>
          </a:bodyPr>
          <a:lstStyle/>
          <a:p>
            <a:pPr fontAlgn="auto">
              <a:spcAft>
                <a:spcPts val="0"/>
              </a:spcAft>
              <a:defRPr/>
            </a:pPr>
            <a:r>
              <a:rPr lang="en-US" b="1" dirty="0" smtClean="0"/>
              <a:t>Common carriers </a:t>
            </a:r>
            <a:r>
              <a:rPr lang="en-US" dirty="0" smtClean="0"/>
              <a:t>serve the general public</a:t>
            </a:r>
          </a:p>
          <a:p>
            <a:pPr fontAlgn="auto">
              <a:spcAft>
                <a:spcPts val="0"/>
              </a:spcAft>
              <a:defRPr/>
            </a:pPr>
            <a:r>
              <a:rPr lang="en-US" b="1" dirty="0" smtClean="0"/>
              <a:t>Contract carriers </a:t>
            </a:r>
            <a:r>
              <a:rPr lang="en-US" dirty="0" smtClean="0"/>
              <a:t>offer specialized service to customers on a contractual basis</a:t>
            </a:r>
          </a:p>
          <a:p>
            <a:pPr lvl="1" fontAlgn="auto">
              <a:spcAft>
                <a:spcPts val="0"/>
              </a:spcAft>
              <a:defRPr/>
            </a:pPr>
            <a:r>
              <a:rPr lang="en-US" dirty="0" smtClean="0"/>
              <a:t>No obligation to serve the general public or to treat customers on an equal basis</a:t>
            </a:r>
          </a:p>
          <a:p>
            <a:pPr fontAlgn="auto">
              <a:spcAft>
                <a:spcPts val="0"/>
              </a:spcAft>
              <a:defRPr/>
            </a:pPr>
            <a:r>
              <a:rPr lang="en-US" b="1" dirty="0" smtClean="0"/>
              <a:t>Exempt carriers </a:t>
            </a:r>
            <a:r>
              <a:rPr lang="en-US" dirty="0" smtClean="0"/>
              <a:t>are exempted from economic regulation due to legislation</a:t>
            </a:r>
          </a:p>
          <a:p>
            <a:pPr fontAlgn="auto">
              <a:spcAft>
                <a:spcPts val="0"/>
              </a:spcAft>
              <a:defRPr/>
            </a:pPr>
            <a:r>
              <a:rPr lang="en-US" b="1" dirty="0" smtClean="0"/>
              <a:t>Private carriers </a:t>
            </a:r>
            <a:r>
              <a:rPr lang="en-US" dirty="0" smtClean="0"/>
              <a:t>are companies whose primary business is other than transportation and provide their own transportation service</a:t>
            </a:r>
          </a:p>
          <a:p>
            <a:pPr lvl="1" fontAlgn="auto">
              <a:spcAft>
                <a:spcPts val="0"/>
              </a:spcAft>
              <a:defRPr/>
            </a:pPr>
            <a:r>
              <a:rPr lang="en-US" dirty="0" smtClean="0"/>
              <a:t>Also exempt from economic regulation</a:t>
            </a:r>
          </a:p>
          <a:p>
            <a:pPr fontAlgn="auto">
              <a:spcAft>
                <a:spcPts val="0"/>
              </a:spcAft>
              <a:buFont typeface="Arial" pitchFamily="34" charset="0"/>
              <a:buNone/>
              <a:defRPr/>
            </a:pPr>
            <a:endParaRPr lang="en-US" dirty="0" smtClean="0"/>
          </a:p>
          <a:p>
            <a:pPr lvl="1" fontAlgn="auto">
              <a:spcAft>
                <a:spcPts val="0"/>
              </a:spcAft>
              <a:defRPr/>
            </a:pPr>
            <a:endParaRPr lang="en-US" dirty="0" smtClean="0"/>
          </a:p>
        </p:txBody>
      </p:sp>
      <p:sp>
        <p:nvSpPr>
          <p:cNvPr id="10240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340AB673-95EC-4330-8217-82CEDA38E354}" type="slidenum">
              <a:rPr lang="en-US"/>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sz="4000" dirty="0"/>
              <a:t>Private Transportation</a:t>
            </a:r>
          </a:p>
        </p:txBody>
      </p:sp>
      <p:sp>
        <p:nvSpPr>
          <p:cNvPr id="399363" name="Rectangle 3"/>
          <p:cNvSpPr>
            <a:spLocks noGrp="1" noChangeArrowheads="1"/>
          </p:cNvSpPr>
          <p:nvPr>
            <p:ph idx="1"/>
          </p:nvPr>
        </p:nvSpPr>
        <p:spPr>
          <a:xfrm>
            <a:off x="304800" y="1524000"/>
            <a:ext cx="8229600" cy="4411663"/>
          </a:xfrm>
        </p:spPr>
        <p:txBody>
          <a:bodyPr/>
          <a:lstStyle/>
          <a:p>
            <a:r>
              <a:rPr lang="en-US"/>
              <a:t>Private transportation is used when firms own and operate their own trucks, railcars, barges, ships, and/or airplanes</a:t>
            </a:r>
          </a:p>
          <a:p>
            <a:pPr lvl="1"/>
            <a:r>
              <a:rPr lang="en-US"/>
              <a:t>Wal-Mart has largest private truck fleet in U.S.</a:t>
            </a:r>
          </a:p>
          <a:p>
            <a:pPr lvl="2"/>
            <a:r>
              <a:rPr lang="en-US"/>
              <a:t>7,767 tractors and 26,117 trailers</a:t>
            </a:r>
          </a:p>
          <a:p>
            <a:r>
              <a:rPr lang="en-US"/>
              <a:t>Private trucking provides</a:t>
            </a:r>
          </a:p>
          <a:p>
            <a:pPr lvl="1"/>
            <a:r>
              <a:rPr lang="en-US"/>
              <a:t>Improved level of customer service</a:t>
            </a:r>
          </a:p>
          <a:p>
            <a:pPr lvl="1"/>
            <a:r>
              <a:rPr lang="en-US"/>
              <a:t>Advertising on the trucks</a:t>
            </a:r>
          </a:p>
          <a:p>
            <a:pPr lvl="1"/>
            <a:r>
              <a:rPr lang="en-US"/>
              <a:t>May be less expensive</a:t>
            </a:r>
          </a:p>
          <a:p>
            <a:pPr lvl="1"/>
            <a:endParaRPr lang="en-US"/>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50F76204-7E1B-413A-8039-8B68189F2742}" type="slidenum">
              <a:rPr lang="en-US"/>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1981200"/>
            <a:ext cx="8153400" cy="533400"/>
          </a:xfrm>
        </p:spPr>
        <p:txBody>
          <a:bodyPr/>
          <a:lstStyle/>
          <a:p>
            <a:pPr eaLnBrk="1" hangingPunct="1">
              <a:lnSpc>
                <a:spcPct val="90000"/>
              </a:lnSpc>
              <a:spcBef>
                <a:spcPts val="0"/>
              </a:spcBef>
            </a:pPr>
            <a:r>
              <a:rPr lang="en-US" sz="2400" dirty="0" smtClean="0"/>
              <a:t>Located in Crown Point, Indiana (1910)</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46</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Company Facts:</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228600" y="2362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Products:</a:t>
            </a:r>
            <a:endParaRPr lang="en-US" b="1" dirty="0">
              <a:solidFill>
                <a:schemeClr val="accent6"/>
              </a:solidFill>
              <a:latin typeface="Arial" charset="0"/>
              <a:cs typeface="Arial" charset="0"/>
            </a:endParaRPr>
          </a:p>
        </p:txBody>
      </p:sp>
      <p:sp>
        <p:nvSpPr>
          <p:cNvPr id="13" name="Rectangle 3"/>
          <p:cNvSpPr>
            <a:spLocks noGrp="1" noChangeArrowheads="1"/>
          </p:cNvSpPr>
          <p:nvPr>
            <p:ph sz="half" idx="1"/>
          </p:nvPr>
        </p:nvSpPr>
        <p:spPr>
          <a:xfrm>
            <a:off x="685800" y="2743200"/>
            <a:ext cx="8153400" cy="609600"/>
          </a:xfrm>
        </p:spPr>
        <p:txBody>
          <a:bodyPr/>
          <a:lstStyle/>
          <a:p>
            <a:pPr eaLnBrk="1" hangingPunct="1">
              <a:lnSpc>
                <a:spcPct val="90000"/>
              </a:lnSpc>
            </a:pPr>
            <a:r>
              <a:rPr lang="en-US" sz="2400" dirty="0" smtClean="0"/>
              <a:t>Large off-road vehicles (airport snowplows, airport crash trucks, oil-field drilling equipment, etc.)</a:t>
            </a: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3505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Plant Capacity:</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609600" y="3962400"/>
            <a:ext cx="8153400" cy="1981200"/>
          </a:xfrm>
        </p:spPr>
        <p:txBody>
          <a:bodyPr/>
          <a:lstStyle/>
          <a:p>
            <a:pPr eaLnBrk="1" hangingPunct="1">
              <a:lnSpc>
                <a:spcPct val="90000"/>
              </a:lnSpc>
              <a:spcBef>
                <a:spcPts val="200"/>
              </a:spcBef>
            </a:pPr>
            <a:r>
              <a:rPr lang="en-US" sz="2400" dirty="0" smtClean="0"/>
              <a:t>2 trucks assembled / day (single shift)</a:t>
            </a:r>
          </a:p>
          <a:p>
            <a:pPr eaLnBrk="1" hangingPunct="1">
              <a:lnSpc>
                <a:spcPct val="90000"/>
              </a:lnSpc>
              <a:spcBef>
                <a:spcPts val="200"/>
              </a:spcBef>
            </a:pPr>
            <a:r>
              <a:rPr lang="en-US" sz="2400" dirty="0" smtClean="0"/>
              <a:t>Max. 3 for large order of identical trucks</a:t>
            </a:r>
          </a:p>
          <a:p>
            <a:pPr eaLnBrk="1" hangingPunct="1">
              <a:lnSpc>
                <a:spcPct val="90000"/>
              </a:lnSpc>
              <a:spcBef>
                <a:spcPts val="200"/>
              </a:spcBef>
            </a:pPr>
            <a:r>
              <a:rPr lang="en-US" sz="2400" dirty="0" smtClean="0"/>
              <a:t>At least 4-mo backlog</a:t>
            </a:r>
          </a:p>
          <a:p>
            <a:pPr eaLnBrk="1" hangingPunct="1">
              <a:lnSpc>
                <a:spcPct val="90000"/>
              </a:lnSpc>
              <a:buNone/>
            </a:pPr>
            <a:endParaRPr lang="en-US" dirty="0" smtClean="0"/>
          </a:p>
        </p:txBody>
      </p:sp>
    </p:spTree>
    <p:extLst>
      <p:ext uri="{BB962C8B-B14F-4D97-AF65-F5344CB8AC3E}">
        <p14:creationId xmlns:p14="http://schemas.microsoft.com/office/powerpoint/2010/main" val="144329062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533400" y="1981200"/>
            <a:ext cx="8382000" cy="1600200"/>
          </a:xfrm>
        </p:spPr>
        <p:txBody>
          <a:bodyPr/>
          <a:lstStyle/>
          <a:p>
            <a:pPr eaLnBrk="1" hangingPunct="1">
              <a:lnSpc>
                <a:spcPct val="90000"/>
              </a:lnSpc>
              <a:spcBef>
                <a:spcPts val="200"/>
              </a:spcBef>
            </a:pPr>
            <a:r>
              <a:rPr lang="en-US" sz="2400" dirty="0" smtClean="0"/>
              <a:t>Received an order of 50 heavy trucks from Saudi Arabia</a:t>
            </a:r>
          </a:p>
          <a:p>
            <a:pPr eaLnBrk="1" hangingPunct="1">
              <a:lnSpc>
                <a:spcPct val="90000"/>
              </a:lnSpc>
              <a:spcBef>
                <a:spcPts val="200"/>
              </a:spcBef>
            </a:pPr>
            <a:r>
              <a:rPr lang="en-US" sz="2400" dirty="0" smtClean="0"/>
              <a:t>Deliver on or before July 1, 2003</a:t>
            </a:r>
          </a:p>
          <a:p>
            <a:pPr eaLnBrk="1" hangingPunct="1">
              <a:lnSpc>
                <a:spcPct val="90000"/>
              </a:lnSpc>
              <a:spcBef>
                <a:spcPts val="200"/>
              </a:spcBef>
            </a:pPr>
            <a:r>
              <a:rPr lang="en-US" sz="2400" dirty="0" smtClean="0"/>
              <a:t>Priced at $172,000/truck FAS at Doha</a:t>
            </a:r>
          </a:p>
          <a:p>
            <a:pPr eaLnBrk="1" hangingPunct="1">
              <a:lnSpc>
                <a:spcPct val="90000"/>
              </a:lnSpc>
              <a:spcBef>
                <a:spcPts val="200"/>
              </a:spcBef>
            </a:pPr>
            <a:r>
              <a:rPr lang="en-US" sz="2400" dirty="0" smtClean="0"/>
              <a:t>Production is scheduled from April 2 ~ April 29 (2.5/day)</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47</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Current Issues:</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3505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People Involved:</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5943600" cy="2133600"/>
          </a:xfrm>
        </p:spPr>
        <p:txBody>
          <a:bodyPr/>
          <a:lstStyle/>
          <a:p>
            <a:pPr eaLnBrk="1" hangingPunct="1">
              <a:lnSpc>
                <a:spcPct val="90000"/>
              </a:lnSpc>
              <a:spcBef>
                <a:spcPts val="200"/>
              </a:spcBef>
            </a:pPr>
            <a:r>
              <a:rPr lang="en-US" sz="2000" dirty="0" smtClean="0"/>
              <a:t>Norman </a:t>
            </a:r>
            <a:r>
              <a:rPr lang="en-US" sz="2000" dirty="0" err="1" smtClean="0"/>
              <a:t>Pon</a:t>
            </a:r>
            <a:r>
              <a:rPr lang="en-US" sz="2000" dirty="0" smtClean="0"/>
              <a:t> (Treasurer)</a:t>
            </a:r>
          </a:p>
          <a:p>
            <a:pPr eaLnBrk="1" hangingPunct="1">
              <a:lnSpc>
                <a:spcPct val="90000"/>
              </a:lnSpc>
              <a:spcBef>
                <a:spcPts val="200"/>
              </a:spcBef>
            </a:pPr>
            <a:r>
              <a:rPr lang="en-US" sz="2000" dirty="0" smtClean="0"/>
              <a:t>Chris Reynolds (Production)</a:t>
            </a:r>
          </a:p>
          <a:p>
            <a:pPr eaLnBrk="1" hangingPunct="1">
              <a:lnSpc>
                <a:spcPct val="90000"/>
              </a:lnSpc>
              <a:spcBef>
                <a:spcPts val="200"/>
              </a:spcBef>
            </a:pPr>
            <a:r>
              <a:rPr lang="en-US" sz="2000" dirty="0" smtClean="0"/>
              <a:t>Vic </a:t>
            </a:r>
            <a:r>
              <a:rPr lang="en-US" sz="2000" dirty="0" err="1" smtClean="0"/>
              <a:t>Guillou</a:t>
            </a:r>
            <a:r>
              <a:rPr lang="en-US" sz="2000" dirty="0" smtClean="0"/>
              <a:t> (Sales)</a:t>
            </a:r>
          </a:p>
          <a:p>
            <a:pPr eaLnBrk="1" hangingPunct="1">
              <a:lnSpc>
                <a:spcPct val="90000"/>
              </a:lnSpc>
              <a:spcBef>
                <a:spcPts val="200"/>
              </a:spcBef>
            </a:pPr>
            <a:r>
              <a:rPr lang="en-US" sz="2000" dirty="0" smtClean="0"/>
              <a:t>Gordon Robertson (President)</a:t>
            </a:r>
          </a:p>
          <a:p>
            <a:pPr eaLnBrk="1" hangingPunct="1">
              <a:lnSpc>
                <a:spcPct val="90000"/>
              </a:lnSpc>
              <a:spcBef>
                <a:spcPts val="200"/>
              </a:spcBef>
            </a:pPr>
            <a:r>
              <a:rPr lang="en-US" sz="2000" dirty="0" smtClean="0"/>
              <a:t>Bob </a:t>
            </a:r>
            <a:r>
              <a:rPr lang="en-US" sz="2000" dirty="0" err="1" smtClean="0"/>
              <a:t>Vanderpool</a:t>
            </a:r>
            <a:r>
              <a:rPr lang="en-US" sz="2000" dirty="0" smtClean="0"/>
              <a:t> (Traffic)</a:t>
            </a:r>
          </a:p>
          <a:p>
            <a:pPr eaLnBrk="1" hangingPunct="1">
              <a:lnSpc>
                <a:spcPct val="90000"/>
              </a:lnSpc>
              <a:spcBef>
                <a:spcPts val="200"/>
              </a:spcBef>
            </a:pPr>
            <a:r>
              <a:rPr lang="en-US" sz="2000" dirty="0" smtClean="0"/>
              <a:t>Bob Guider (Int’l Freight Forwarded, Chicago)</a:t>
            </a:r>
          </a:p>
          <a:p>
            <a:pPr eaLnBrk="1" hangingPunct="1">
              <a:lnSpc>
                <a:spcPct val="90000"/>
              </a:lnSpc>
              <a:spcBef>
                <a:spcPts val="200"/>
              </a:spcBef>
            </a:pPr>
            <a:r>
              <a:rPr lang="en-US" sz="2000" dirty="0" smtClean="0"/>
              <a:t>Eddie </a:t>
            </a:r>
            <a:r>
              <a:rPr lang="en-US" sz="2000" dirty="0" err="1" smtClean="0"/>
              <a:t>Quan</a:t>
            </a:r>
            <a:r>
              <a:rPr lang="en-US" sz="2000" dirty="0" smtClean="0"/>
              <a:t> (Ship Broker, NY)</a:t>
            </a:r>
          </a:p>
          <a:p>
            <a:pPr eaLnBrk="1" hangingPunct="1">
              <a:lnSpc>
                <a:spcPct val="90000"/>
              </a:lnSpc>
            </a:pPr>
            <a:endParaRPr lang="en-US" dirty="0" smtClean="0"/>
          </a:p>
        </p:txBody>
      </p:sp>
    </p:spTree>
    <p:extLst>
      <p:ext uri="{BB962C8B-B14F-4D97-AF65-F5344CB8AC3E}">
        <p14:creationId xmlns:p14="http://schemas.microsoft.com/office/powerpoint/2010/main" val="316124033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pic>
        <p:nvPicPr>
          <p:cNvPr id="8194" name="Picture 2" descr="Railroad Map of Northeast United States"/>
          <p:cNvPicPr>
            <a:picLocks noChangeAspect="1" noChangeArrowheads="1"/>
          </p:cNvPicPr>
          <p:nvPr/>
        </p:nvPicPr>
        <p:blipFill>
          <a:blip r:embed="rId3" cstate="print"/>
          <a:srcRect/>
          <a:stretch>
            <a:fillRect/>
          </a:stretch>
        </p:blipFill>
        <p:spPr bwMode="auto">
          <a:xfrm>
            <a:off x="1538" y="1211897"/>
            <a:ext cx="9142462" cy="5660708"/>
          </a:xfrm>
          <a:prstGeom prst="rect">
            <a:avLst/>
          </a:prstGeom>
          <a:noFill/>
        </p:spPr>
      </p:pic>
    </p:spTree>
    <p:extLst>
      <p:ext uri="{BB962C8B-B14F-4D97-AF65-F5344CB8AC3E}">
        <p14:creationId xmlns:p14="http://schemas.microsoft.com/office/powerpoint/2010/main" val="78619713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533400" y="1905000"/>
            <a:ext cx="8382000" cy="1143000"/>
          </a:xfrm>
        </p:spPr>
        <p:txBody>
          <a:bodyPr/>
          <a:lstStyle/>
          <a:p>
            <a:pPr eaLnBrk="1" hangingPunct="1">
              <a:lnSpc>
                <a:spcPct val="90000"/>
              </a:lnSpc>
              <a:spcBef>
                <a:spcPts val="200"/>
              </a:spcBef>
            </a:pPr>
            <a:r>
              <a:rPr lang="en-US" sz="2400" dirty="0" smtClean="0"/>
              <a:t>Components will arrive from April 1 to April 10</a:t>
            </a:r>
          </a:p>
          <a:p>
            <a:pPr eaLnBrk="1" hangingPunct="1">
              <a:lnSpc>
                <a:spcPct val="90000"/>
              </a:lnSpc>
              <a:spcBef>
                <a:spcPts val="200"/>
              </a:spcBef>
            </a:pPr>
            <a:r>
              <a:rPr lang="en-US" sz="2400" dirty="0" smtClean="0"/>
              <a:t>Term for payment: 1/10 (1% discount if paid in 10 days)</a:t>
            </a:r>
          </a:p>
          <a:p>
            <a:pPr eaLnBrk="1" hangingPunct="1">
              <a:lnSpc>
                <a:spcPct val="90000"/>
              </a:lnSpc>
              <a:spcBef>
                <a:spcPts val="200"/>
              </a:spcBef>
            </a:pPr>
            <a:r>
              <a:rPr lang="en-US" sz="2400" dirty="0" smtClean="0"/>
              <a:t>Line of credits: 8%</a:t>
            </a:r>
          </a:p>
        </p:txBody>
      </p:sp>
      <p:sp>
        <p:nvSpPr>
          <p:cNvPr id="27655" name="Text Box 5"/>
          <p:cNvSpPr txBox="1">
            <a:spLocks noChangeArrowheads="1"/>
          </p:cNvSpPr>
          <p:nvPr/>
        </p:nvSpPr>
        <p:spPr bwMode="auto">
          <a:xfrm>
            <a:off x="228600" y="1524001"/>
            <a:ext cx="8610600" cy="461665"/>
          </a:xfrm>
          <a:prstGeom prst="rect">
            <a:avLst/>
          </a:prstGeom>
          <a:noFill/>
          <a:ln w="9525" algn="ctr">
            <a:noFill/>
            <a:miter lim="800000"/>
            <a:headEnd/>
            <a:tailEnd/>
          </a:ln>
        </p:spPr>
        <p:txBody>
          <a:bodyPr wrap="square">
            <a:spAutoFit/>
          </a:bodyPr>
          <a:lstStyle/>
          <a:p>
            <a:pPr>
              <a:spcBef>
                <a:spcPts val="0"/>
              </a:spcBef>
              <a:defRPr/>
            </a:pPr>
            <a:r>
              <a:rPr lang="en-US" b="1" dirty="0" smtClean="0">
                <a:solidFill>
                  <a:schemeClr val="accent6"/>
                </a:solidFill>
                <a:latin typeface="Arial" charset="0"/>
                <a:cs typeface="Arial" charset="0"/>
              </a:rPr>
              <a:t>Account Payables:</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Tree>
    <p:extLst>
      <p:ext uri="{BB962C8B-B14F-4D97-AF65-F5344CB8AC3E}">
        <p14:creationId xmlns:p14="http://schemas.microsoft.com/office/powerpoint/2010/main" val="8806721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4000" dirty="0" smtClean="0"/>
              <a:t>Transportation</a:t>
            </a:r>
          </a:p>
        </p:txBody>
      </p:sp>
      <p:sp>
        <p:nvSpPr>
          <p:cNvPr id="36866" name="Rectangle 3"/>
          <p:cNvSpPr>
            <a:spLocks noGrp="1" noChangeArrowheads="1"/>
          </p:cNvSpPr>
          <p:nvPr>
            <p:ph idx="1"/>
          </p:nvPr>
        </p:nvSpPr>
        <p:spPr/>
        <p:txBody>
          <a:bodyPr/>
          <a:lstStyle/>
          <a:p>
            <a:pPr>
              <a:buFont typeface="Arial" pitchFamily="34" charset="0"/>
              <a:buNone/>
            </a:pPr>
            <a:endParaRPr lang="en-US" b="1" dirty="0" smtClean="0"/>
          </a:p>
          <a:p>
            <a:r>
              <a:rPr lang="en-US" b="1" dirty="0" smtClean="0"/>
              <a:t>Transportation</a:t>
            </a:r>
            <a:r>
              <a:rPr lang="en-US" dirty="0" smtClean="0"/>
              <a:t> is the movement of goods and people between two points.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152400" y="1447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Alternatives for Shipping:</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
        <p:nvSpPr>
          <p:cNvPr id="10" name="Rectangle 3"/>
          <p:cNvSpPr>
            <a:spLocks noGrp="1" noChangeArrowheads="1"/>
          </p:cNvSpPr>
          <p:nvPr>
            <p:ph sz="half" idx="1"/>
          </p:nvPr>
        </p:nvSpPr>
        <p:spPr>
          <a:xfrm>
            <a:off x="381000" y="1828800"/>
            <a:ext cx="8382000" cy="4343400"/>
          </a:xfrm>
        </p:spPr>
        <p:txBody>
          <a:bodyPr/>
          <a:lstStyle/>
          <a:p>
            <a:pPr eaLnBrk="1" hangingPunct="1">
              <a:lnSpc>
                <a:spcPct val="90000"/>
              </a:lnSpc>
              <a:spcBef>
                <a:spcPts val="200"/>
              </a:spcBef>
            </a:pPr>
            <a:r>
              <a:rPr lang="en-US" sz="2000" dirty="0" smtClean="0"/>
              <a:t>Charter from Chicago: </a:t>
            </a:r>
          </a:p>
          <a:p>
            <a:pPr lvl="1" eaLnBrk="1" hangingPunct="1">
              <a:lnSpc>
                <a:spcPct val="90000"/>
              </a:lnSpc>
              <a:spcBef>
                <a:spcPts val="200"/>
              </a:spcBef>
            </a:pPr>
            <a:r>
              <a:rPr lang="en-US" sz="1800" dirty="0" smtClean="0"/>
              <a:t>Nola </a:t>
            </a:r>
            <a:r>
              <a:rPr lang="en-US" sz="1800" dirty="0" err="1" smtClean="0"/>
              <a:t>Pino</a:t>
            </a:r>
            <a:r>
              <a:rPr lang="en-US" sz="1800" dirty="0" smtClean="0"/>
              <a:t>, Ready on May 1, $2,400/day for 30 days</a:t>
            </a:r>
          </a:p>
          <a:p>
            <a:pPr lvl="1" eaLnBrk="1" hangingPunct="1">
              <a:lnSpc>
                <a:spcPct val="90000"/>
              </a:lnSpc>
              <a:spcBef>
                <a:spcPts val="200"/>
              </a:spcBef>
            </a:pPr>
            <a:r>
              <a:rPr lang="en-US" sz="1800" dirty="0" smtClean="0"/>
              <a:t>Loading &amp; Unloading: $40/truck</a:t>
            </a:r>
          </a:p>
          <a:p>
            <a:pPr lvl="1" eaLnBrk="1" hangingPunct="1">
              <a:lnSpc>
                <a:spcPct val="90000"/>
              </a:lnSpc>
              <a:spcBef>
                <a:spcPts val="200"/>
              </a:spcBef>
            </a:pPr>
            <a:r>
              <a:rPr lang="en-US" sz="1800" dirty="0" smtClean="0"/>
              <a:t>To Chicago (Railroad Flatcar): $180/truck</a:t>
            </a:r>
          </a:p>
          <a:p>
            <a:pPr lvl="1" eaLnBrk="1" hangingPunct="1">
              <a:lnSpc>
                <a:spcPct val="90000"/>
              </a:lnSpc>
              <a:spcBef>
                <a:spcPts val="200"/>
              </a:spcBef>
            </a:pPr>
            <a:r>
              <a:rPr lang="en-US" sz="1800" dirty="0" smtClean="0"/>
              <a:t>Travel Time: 1 day + 1 day waiting (L)</a:t>
            </a:r>
          </a:p>
          <a:p>
            <a:pPr lvl="1" eaLnBrk="1" hangingPunct="1">
              <a:lnSpc>
                <a:spcPct val="90000"/>
              </a:lnSpc>
              <a:spcBef>
                <a:spcPts val="200"/>
              </a:spcBef>
            </a:pPr>
            <a:r>
              <a:rPr lang="en-US" sz="1800" dirty="0" err="1" smtClean="0"/>
              <a:t>Wharfage</a:t>
            </a:r>
            <a:r>
              <a:rPr lang="en-US" sz="1800" dirty="0" smtClean="0"/>
              <a:t> Charge: $2/ft x 535 ft x 1 day</a:t>
            </a:r>
          </a:p>
          <a:p>
            <a:pPr lvl="1" eaLnBrk="1" hangingPunct="1">
              <a:lnSpc>
                <a:spcPct val="90000"/>
              </a:lnSpc>
              <a:spcBef>
                <a:spcPts val="200"/>
              </a:spcBef>
            </a:pPr>
            <a:r>
              <a:rPr lang="en-US" sz="1800" dirty="0" smtClean="0"/>
              <a:t>Loading &amp; Stowing: $4,000 for 50 trucks</a:t>
            </a:r>
          </a:p>
          <a:p>
            <a:pPr lvl="1" eaLnBrk="1" hangingPunct="1">
              <a:lnSpc>
                <a:spcPct val="90000"/>
              </a:lnSpc>
              <a:spcBef>
                <a:spcPts val="200"/>
              </a:spcBef>
            </a:pPr>
            <a:r>
              <a:rPr lang="en-US" sz="1800" dirty="0" smtClean="0"/>
              <a:t>Seaway Tolls: $54/truck</a:t>
            </a:r>
          </a:p>
          <a:p>
            <a:pPr lvl="1" eaLnBrk="1" hangingPunct="1">
              <a:lnSpc>
                <a:spcPct val="90000"/>
              </a:lnSpc>
              <a:spcBef>
                <a:spcPts val="200"/>
              </a:spcBef>
            </a:pPr>
            <a:r>
              <a:rPr lang="en-US" sz="1800" dirty="0" smtClean="0"/>
              <a:t>Unloading (at Doha): $4,200 for 50 trucks</a:t>
            </a:r>
          </a:p>
          <a:p>
            <a:pPr lvl="1" eaLnBrk="1" hangingPunct="1">
              <a:lnSpc>
                <a:spcPct val="90000"/>
              </a:lnSpc>
              <a:spcBef>
                <a:spcPts val="200"/>
              </a:spcBef>
            </a:pPr>
            <a:r>
              <a:rPr lang="en-US" sz="1800" dirty="0" smtClean="0"/>
              <a:t>Marine insurance: $210 / truck</a:t>
            </a:r>
          </a:p>
          <a:p>
            <a:pPr eaLnBrk="1" hangingPunct="1">
              <a:lnSpc>
                <a:spcPct val="90000"/>
              </a:lnSpc>
              <a:spcBef>
                <a:spcPts val="200"/>
              </a:spcBef>
            </a:pPr>
            <a:r>
              <a:rPr lang="en-US" sz="2000" dirty="0" smtClean="0"/>
              <a:t>Ship from Baltimore: </a:t>
            </a:r>
          </a:p>
          <a:p>
            <a:pPr lvl="1" eaLnBrk="1" hangingPunct="1">
              <a:lnSpc>
                <a:spcPct val="90000"/>
              </a:lnSpc>
              <a:spcBef>
                <a:spcPts val="200"/>
              </a:spcBef>
            </a:pPr>
            <a:r>
              <a:rPr lang="en-US" sz="1800" dirty="0" smtClean="0"/>
              <a:t>To Baltimore (Railroad Flatcar): 2 trucks/flatcar,  $1,792/flatcar</a:t>
            </a:r>
          </a:p>
          <a:p>
            <a:pPr lvl="1" eaLnBrk="1" hangingPunct="1">
              <a:lnSpc>
                <a:spcPct val="90000"/>
              </a:lnSpc>
              <a:spcBef>
                <a:spcPts val="200"/>
              </a:spcBef>
            </a:pPr>
            <a:r>
              <a:rPr lang="en-US" sz="1800" dirty="0" smtClean="0"/>
              <a:t>Loading &amp; Unloading: $120/flatcar</a:t>
            </a:r>
          </a:p>
          <a:p>
            <a:pPr lvl="1" eaLnBrk="1" hangingPunct="1">
              <a:lnSpc>
                <a:spcPct val="90000"/>
              </a:lnSpc>
              <a:spcBef>
                <a:spcPts val="200"/>
              </a:spcBef>
            </a:pPr>
            <a:r>
              <a:rPr lang="en-US" sz="1800" dirty="0" smtClean="0"/>
              <a:t>Travel Time: 4 days + 3 days waiting (L&amp;UL)</a:t>
            </a:r>
          </a:p>
          <a:p>
            <a:pPr lvl="1" eaLnBrk="1" hangingPunct="1">
              <a:lnSpc>
                <a:spcPct val="90000"/>
              </a:lnSpc>
              <a:spcBef>
                <a:spcPts val="200"/>
              </a:spcBef>
            </a:pPr>
            <a:r>
              <a:rPr lang="en-US" sz="1800" dirty="0" smtClean="0"/>
              <a:t>Handling at Baltimore: $200/truck</a:t>
            </a:r>
          </a:p>
          <a:p>
            <a:pPr lvl="1" eaLnBrk="1" hangingPunct="1">
              <a:lnSpc>
                <a:spcPct val="90000"/>
              </a:lnSpc>
              <a:spcBef>
                <a:spcPts val="200"/>
              </a:spcBef>
            </a:pPr>
            <a:r>
              <a:rPr lang="en-US" sz="1800" dirty="0" smtClean="0"/>
              <a:t>Ocean freight: $1,440/truck + $150/truck for insurance</a:t>
            </a:r>
            <a:endParaRPr lang="en-US" sz="2000" dirty="0" smtClean="0"/>
          </a:p>
        </p:txBody>
      </p:sp>
    </p:spTree>
    <p:extLst>
      <p:ext uri="{BB962C8B-B14F-4D97-AF65-F5344CB8AC3E}">
        <p14:creationId xmlns:p14="http://schemas.microsoft.com/office/powerpoint/2010/main" val="188695997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152400" y="1447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Questions: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
        <p:nvSpPr>
          <p:cNvPr id="10" name="Rectangle 3"/>
          <p:cNvSpPr>
            <a:spLocks noGrp="1" noChangeArrowheads="1"/>
          </p:cNvSpPr>
          <p:nvPr>
            <p:ph sz="half" idx="1"/>
          </p:nvPr>
        </p:nvSpPr>
        <p:spPr>
          <a:xfrm>
            <a:off x="381000" y="1905000"/>
            <a:ext cx="8382000" cy="4267200"/>
          </a:xfrm>
        </p:spPr>
        <p:txBody>
          <a:bodyPr/>
          <a:lstStyle/>
          <a:p>
            <a:pPr marL="457200" indent="-457200" eaLnBrk="1" hangingPunct="1">
              <a:lnSpc>
                <a:spcPct val="90000"/>
              </a:lnSpc>
              <a:spcBef>
                <a:spcPts val="200"/>
              </a:spcBef>
              <a:buFont typeface="+mj-lt"/>
              <a:buAutoNum type="arabicPeriod"/>
            </a:pPr>
            <a:r>
              <a:rPr lang="en-US" sz="2000" dirty="0" smtClean="0"/>
              <a:t>Assume you are </a:t>
            </a:r>
            <a:r>
              <a:rPr lang="en-US" sz="2000" dirty="0" err="1" smtClean="0"/>
              <a:t>Vanderpool</a:t>
            </a:r>
            <a:r>
              <a:rPr lang="en-US" sz="2000" dirty="0" smtClean="0"/>
              <a:t>. Draft the comparison </a:t>
            </a:r>
            <a:r>
              <a:rPr lang="en-US" sz="2000" dirty="0" err="1" smtClean="0"/>
              <a:t>Pon</a:t>
            </a:r>
            <a:r>
              <a:rPr lang="en-US" sz="2000" dirty="0" smtClean="0"/>
              <a:t> just requested.</a:t>
            </a:r>
          </a:p>
          <a:p>
            <a:pPr marL="457200" indent="-457200" eaLnBrk="1" hangingPunct="1">
              <a:lnSpc>
                <a:spcPct val="90000"/>
              </a:lnSpc>
              <a:spcBef>
                <a:spcPts val="200"/>
              </a:spcBef>
              <a:buFont typeface="+mj-lt"/>
              <a:buAutoNum type="arabicPeriod"/>
            </a:pPr>
            <a:r>
              <a:rPr lang="en-US" sz="2000" dirty="0" smtClean="0"/>
              <a:t>Which of the two routing alternatives would you recommend? Why?</a:t>
            </a:r>
          </a:p>
          <a:p>
            <a:pPr marL="457200" indent="-457200" eaLnBrk="1" hangingPunct="1">
              <a:lnSpc>
                <a:spcPct val="90000"/>
              </a:lnSpc>
              <a:spcBef>
                <a:spcPts val="200"/>
              </a:spcBef>
              <a:buFont typeface="+mj-lt"/>
              <a:buAutoNum type="arabicPeriod"/>
            </a:pPr>
            <a:r>
              <a:rPr lang="en-US" sz="2000" dirty="0" smtClean="0"/>
              <a:t>Assume that the buyer in Saudi Arabia has made other large purchases in the United States and is considering consolidating all of its purchases and loading them onto one large ship, which the buyer will charter. The buyer contacts HDT and, although acknowledging its commitment to buy FAS Doha, asks how much HDT would subtract from the $172,000 per truck price if the selling terms were changed to FOB HDT’s Crown Point plant. How much of a cost reduction do you think HDT should offer the buyer? Under what terms and conditions?</a:t>
            </a:r>
          </a:p>
        </p:txBody>
      </p:sp>
    </p:spTree>
    <p:extLst>
      <p:ext uri="{BB962C8B-B14F-4D97-AF65-F5344CB8AC3E}">
        <p14:creationId xmlns:p14="http://schemas.microsoft.com/office/powerpoint/2010/main" val="2779613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152400" y="1447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Questions: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
        <p:nvSpPr>
          <p:cNvPr id="10" name="Rectangle 3"/>
          <p:cNvSpPr>
            <a:spLocks noGrp="1" noChangeArrowheads="1"/>
          </p:cNvSpPr>
          <p:nvPr>
            <p:ph sz="half" idx="1"/>
          </p:nvPr>
        </p:nvSpPr>
        <p:spPr>
          <a:xfrm>
            <a:off x="381000" y="1905000"/>
            <a:ext cx="8382000" cy="4267200"/>
          </a:xfrm>
        </p:spPr>
        <p:txBody>
          <a:bodyPr/>
          <a:lstStyle/>
          <a:p>
            <a:pPr marL="457200" indent="-457200" eaLnBrk="1" hangingPunct="1">
              <a:lnSpc>
                <a:spcPct val="90000"/>
              </a:lnSpc>
              <a:spcBef>
                <a:spcPts val="200"/>
              </a:spcBef>
              <a:buFont typeface="+mj-lt"/>
              <a:buAutoNum type="arabicPeriod" startAt="4"/>
            </a:pPr>
            <a:r>
              <a:rPr lang="en-US" sz="2000" dirty="0" smtClean="0"/>
              <a:t>Answer question 3 with regard to changing the terms of sale to delivery at port in Baltimore. The buyer would unload the trucks from the railcars.</a:t>
            </a:r>
          </a:p>
          <a:p>
            <a:pPr marL="457200" indent="-457200" eaLnBrk="1" hangingPunct="1">
              <a:lnSpc>
                <a:spcPct val="90000"/>
              </a:lnSpc>
              <a:spcBef>
                <a:spcPts val="200"/>
              </a:spcBef>
              <a:buFont typeface="+mj-lt"/>
              <a:buAutoNum type="arabicPeriod" startAt="4"/>
            </a:pPr>
            <a:r>
              <a:rPr lang="en-US" sz="2000" dirty="0" smtClean="0"/>
              <a:t>Is there an interest rate that would make HDT change from one routing to another? If so, what is it?</a:t>
            </a:r>
          </a:p>
          <a:p>
            <a:pPr marL="457200" indent="-457200" eaLnBrk="1" hangingPunct="1">
              <a:lnSpc>
                <a:spcPct val="90000"/>
              </a:lnSpc>
              <a:spcBef>
                <a:spcPts val="200"/>
              </a:spcBef>
              <a:buFont typeface="+mj-lt"/>
              <a:buAutoNum type="arabicPeriod" startAt="4"/>
            </a:pPr>
            <a:r>
              <a:rPr lang="en-US" sz="2000" dirty="0" smtClean="0"/>
              <a:t>Assume that it is the year 2005 and the cost to HDT of borrowing money is 12% per year. Because the buyer will pay for trucks as they are delivered, would it be advantageous for HDT to pay overtime to speed up production, ship the trucks as they were finished via the Port of Baltimore, and collect their payment earlier? Why or why not?</a:t>
            </a:r>
          </a:p>
        </p:txBody>
      </p:sp>
    </p:spTree>
    <p:extLst>
      <p:ext uri="{BB962C8B-B14F-4D97-AF65-F5344CB8AC3E}">
        <p14:creationId xmlns:p14="http://schemas.microsoft.com/office/powerpoint/2010/main" val="29839339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4000" dirty="0" smtClean="0"/>
              <a:t>Transportation</a:t>
            </a:r>
          </a:p>
        </p:txBody>
      </p:sp>
      <p:sp>
        <p:nvSpPr>
          <p:cNvPr id="450563" name="Rectangle 3"/>
          <p:cNvSpPr>
            <a:spLocks noGrp="1" noChangeArrowheads="1"/>
          </p:cNvSpPr>
          <p:nvPr>
            <p:ph idx="1"/>
          </p:nvPr>
        </p:nvSpPr>
        <p:spPr>
          <a:xfrm>
            <a:off x="304800" y="1600200"/>
            <a:ext cx="8534400" cy="4572000"/>
          </a:xfrm>
        </p:spPr>
        <p:txBody>
          <a:bodyPr rtlCol="0">
            <a:normAutofit fontScale="92500" lnSpcReduction="10000"/>
          </a:bodyPr>
          <a:lstStyle/>
          <a:p>
            <a:pPr fontAlgn="auto">
              <a:spcAft>
                <a:spcPts val="0"/>
              </a:spcAft>
              <a:defRPr/>
            </a:pPr>
            <a:r>
              <a:rPr lang="en-US" dirty="0"/>
              <a:t>Transportation </a:t>
            </a:r>
            <a:r>
              <a:rPr lang="en-US" dirty="0" smtClean="0"/>
              <a:t>influences or is influenced by the following logistics activities:</a:t>
            </a:r>
          </a:p>
          <a:p>
            <a:pPr lvl="1" fontAlgn="auto">
              <a:spcAft>
                <a:spcPts val="0"/>
              </a:spcAft>
              <a:defRPr/>
            </a:pPr>
            <a:r>
              <a:rPr lang="en-US" dirty="0" smtClean="0"/>
              <a:t>Transportation costs are affected by node location</a:t>
            </a:r>
          </a:p>
          <a:p>
            <a:pPr lvl="1" fontAlgn="auto">
              <a:spcAft>
                <a:spcPts val="0"/>
              </a:spcAft>
              <a:defRPr/>
            </a:pPr>
            <a:r>
              <a:rPr lang="en-US" dirty="0" smtClean="0"/>
              <a:t>Inventory requirements are influenced by mode</a:t>
            </a:r>
          </a:p>
          <a:p>
            <a:pPr lvl="1" fontAlgn="auto">
              <a:spcAft>
                <a:spcPts val="0"/>
              </a:spcAft>
              <a:defRPr/>
            </a:pPr>
            <a:r>
              <a:rPr lang="en-US" dirty="0" smtClean="0"/>
              <a:t>Packaging requirements are dictated by mode</a:t>
            </a:r>
          </a:p>
          <a:p>
            <a:pPr lvl="1" fontAlgn="auto">
              <a:spcAft>
                <a:spcPts val="0"/>
              </a:spcAft>
              <a:defRPr/>
            </a:pPr>
            <a:r>
              <a:rPr lang="en-US" dirty="0" smtClean="0"/>
              <a:t>Materials handling equipment and design of the docks are dictated by mode</a:t>
            </a:r>
          </a:p>
          <a:p>
            <a:pPr lvl="1" fontAlgn="auto">
              <a:spcAft>
                <a:spcPts val="0"/>
              </a:spcAft>
              <a:defRPr/>
            </a:pPr>
            <a:r>
              <a:rPr lang="en-US" dirty="0" smtClean="0"/>
              <a:t>Maximum consolidation of loads achieved with order-management technology reduces costs</a:t>
            </a:r>
          </a:p>
          <a:p>
            <a:pPr lvl="1" fontAlgn="auto">
              <a:spcAft>
                <a:spcPts val="0"/>
              </a:spcAft>
              <a:defRPr/>
            </a:pPr>
            <a:r>
              <a:rPr lang="en-US" dirty="0" smtClean="0"/>
              <a:t>Customer service goals influence carrier choice</a:t>
            </a:r>
          </a:p>
          <a:p>
            <a:pPr lvl="1" fontAlgn="auto">
              <a:spcAft>
                <a:spcPts val="0"/>
              </a:spcAft>
              <a:buFont typeface="Arial" pitchFamily="34" charset="0"/>
              <a:buNone/>
              <a:defRPr/>
            </a:pPr>
            <a:endParaRPr lang="en-US" dirty="0" smtClean="0"/>
          </a:p>
        </p:txBody>
      </p:sp>
      <p:sp>
        <p:nvSpPr>
          <p:cNvPr id="5" name="Slide Number Placeholder 5"/>
          <p:cNvSpPr>
            <a:spLocks noGrp="1"/>
          </p:cNvSpPr>
          <p:nvPr>
            <p:ph type="sldNum" sz="quarter" idx="11"/>
          </p:nvPr>
        </p:nvSpPr>
        <p:spPr/>
        <p:txBody>
          <a:bodyPr/>
          <a:lstStyle/>
          <a:p>
            <a:pPr>
              <a:defRPr/>
            </a:pPr>
            <a:r>
              <a:rPr lang="en-US" dirty="0"/>
              <a:t>12-</a:t>
            </a:r>
            <a:fld id="{28D65CD4-9E4A-44BA-AA96-2C0E7740A4A1}" type="slidenum">
              <a:rPr lang="en-US"/>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24BD2239-0B33-4B3C-8579-BAD34DE8C6BE}" type="slidenum">
              <a:rPr lang="en-US"/>
              <a:pPr>
                <a:defRPr/>
              </a:pPr>
              <a:t>7</a:t>
            </a:fld>
            <a:endParaRPr lang="en-US" dirty="0"/>
          </a:p>
        </p:txBody>
      </p:sp>
      <p:sp>
        <p:nvSpPr>
          <p:cNvPr id="40963" name="Rectangle 2"/>
          <p:cNvSpPr>
            <a:spLocks noGrp="1" noChangeArrowheads="1"/>
          </p:cNvSpPr>
          <p:nvPr>
            <p:ph type="title"/>
          </p:nvPr>
        </p:nvSpPr>
        <p:spPr/>
        <p:txBody>
          <a:bodyPr/>
          <a:lstStyle/>
          <a:p>
            <a:r>
              <a:rPr lang="en-US" sz="4000" dirty="0" smtClean="0"/>
              <a:t>Transportation</a:t>
            </a:r>
          </a:p>
        </p:txBody>
      </p:sp>
      <p:sp>
        <p:nvSpPr>
          <p:cNvPr id="40964" name="Rectangle 3"/>
          <p:cNvSpPr>
            <a:spLocks noGrp="1" noChangeArrowheads="1"/>
          </p:cNvSpPr>
          <p:nvPr>
            <p:ph type="body" idx="1"/>
          </p:nvPr>
        </p:nvSpPr>
        <p:spPr/>
        <p:txBody>
          <a:bodyPr/>
          <a:lstStyle/>
          <a:p>
            <a:r>
              <a:rPr lang="en-US" dirty="0" smtClean="0"/>
              <a:t>Five different types or modes of transportation include:</a:t>
            </a:r>
          </a:p>
          <a:p>
            <a:pPr lvl="1"/>
            <a:r>
              <a:rPr lang="en-US" dirty="0" smtClean="0"/>
              <a:t>Air</a:t>
            </a:r>
          </a:p>
          <a:p>
            <a:pPr lvl="1"/>
            <a:r>
              <a:rPr lang="en-US" dirty="0" smtClean="0"/>
              <a:t>Motor carrier (truck)</a:t>
            </a:r>
          </a:p>
          <a:p>
            <a:pPr lvl="1"/>
            <a:r>
              <a:rPr lang="en-US" dirty="0" smtClean="0"/>
              <a:t>Pipeline</a:t>
            </a:r>
          </a:p>
          <a:p>
            <a:pPr lvl="1"/>
            <a:r>
              <a:rPr lang="en-US" dirty="0" smtClean="0"/>
              <a:t>Rail</a:t>
            </a:r>
          </a:p>
          <a:p>
            <a:pPr lvl="1"/>
            <a:r>
              <a:rPr lang="en-US" dirty="0" smtClean="0"/>
              <a:t>Water</a:t>
            </a:r>
          </a:p>
          <a:p>
            <a:pPr lvl="1">
              <a:buFont typeface="Arial" pitchFamily="34" charset="0"/>
              <a:buNone/>
            </a:pPr>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12-</a:t>
            </a:r>
            <a:fld id="{AB6C3338-B677-4E3F-9F7D-66149B8BC959}" type="slidenum">
              <a:rPr lang="en-US"/>
              <a:pPr>
                <a:defRPr/>
              </a:pPr>
              <a:t>8</a:t>
            </a:fld>
            <a:endParaRPr lang="en-US" dirty="0"/>
          </a:p>
        </p:txBody>
      </p:sp>
      <p:sp>
        <p:nvSpPr>
          <p:cNvPr id="450562"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Overview of Transportation Infrastructure</a:t>
            </a:r>
            <a:endParaRPr lang="en-US" dirty="0"/>
          </a:p>
        </p:txBody>
      </p:sp>
      <p:sp>
        <p:nvSpPr>
          <p:cNvPr id="43012" name="Rectangle 3"/>
          <p:cNvSpPr>
            <a:spLocks noGrp="1" noChangeArrowheads="1"/>
          </p:cNvSpPr>
          <p:nvPr>
            <p:ph type="body" idx="1"/>
          </p:nvPr>
        </p:nvSpPr>
        <p:spPr>
          <a:xfrm>
            <a:off x="381000" y="1600200"/>
            <a:ext cx="8305800" cy="4525963"/>
          </a:xfrm>
        </p:spPr>
        <p:txBody>
          <a:bodyPr/>
          <a:lstStyle/>
          <a:p>
            <a:pPr marL="290513" lvl="1">
              <a:buFont typeface="Arial" pitchFamily="34" charset="0"/>
              <a:buChar char="•"/>
            </a:pPr>
            <a:r>
              <a:rPr lang="en-US" dirty="0" smtClean="0"/>
              <a:t>Wide disparities in the various infrastructures exist between highly populated countries </a:t>
            </a:r>
          </a:p>
          <a:p>
            <a:pPr marL="290513" lvl="1">
              <a:buFont typeface="Arial" pitchFamily="34" charset="0"/>
              <a:buNone/>
            </a:pPr>
            <a:endParaRPr lang="en-US" dirty="0" smtClean="0"/>
          </a:p>
          <a:p>
            <a:pPr marL="290513" lvl="1">
              <a:buFont typeface="Arial" pitchFamily="34" charset="0"/>
              <a:buChar char="•"/>
            </a:pPr>
            <a:r>
              <a:rPr lang="en-US" dirty="0" smtClean="0"/>
              <a:t>Lack of infrastructure makes it difficult to use that mode domestically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7800" y="274638"/>
            <a:ext cx="7239000" cy="944562"/>
          </a:xfrm>
        </p:spPr>
        <p:txBody>
          <a:bodyPr/>
          <a:lstStyle/>
          <a:p>
            <a:r>
              <a:rPr lang="en-US" sz="4000" dirty="0" smtClean="0"/>
              <a:t>Transportation Infrastructure</a:t>
            </a:r>
            <a:br>
              <a:rPr lang="en-US" sz="4000" dirty="0" smtClean="0"/>
            </a:br>
            <a:r>
              <a:rPr lang="en-US" sz="4000" dirty="0" smtClean="0"/>
              <a:t>(2006)</a:t>
            </a:r>
          </a:p>
        </p:txBody>
      </p:sp>
      <p:sp>
        <p:nvSpPr>
          <p:cNvPr id="6149" name="Slide Number Placeholder 5"/>
          <p:cNvSpPr>
            <a:spLocks noGrp="1"/>
          </p:cNvSpPr>
          <p:nvPr>
            <p:ph type="sldNum" sz="quarter" idx="11"/>
          </p:nvPr>
        </p:nvSpPr>
        <p:spPr>
          <a:noFill/>
        </p:spPr>
        <p:txBody>
          <a:bodyPr/>
          <a:lstStyle/>
          <a:p>
            <a:r>
              <a:rPr lang="en-US" dirty="0" smtClean="0"/>
              <a:t>6-</a:t>
            </a:r>
            <a:fld id="{F7B95CC2-8B60-4D52-AF02-4BF56A6E8E8B}" type="slidenum">
              <a:rPr lang="en-US" smtClean="0"/>
              <a:pPr/>
              <a:t>9</a:t>
            </a:fld>
            <a:endParaRPr lang="en-US" dirty="0" smtClean="0"/>
          </a:p>
        </p:txBody>
      </p:sp>
      <p:graphicFrame>
        <p:nvGraphicFramePr>
          <p:cNvPr id="7" name="Content Placeholder 6"/>
          <p:cNvGraphicFramePr>
            <a:graphicFrameLocks noGrp="1"/>
          </p:cNvGraphicFramePr>
          <p:nvPr>
            <p:ph idx="1"/>
          </p:nvPr>
        </p:nvGraphicFramePr>
        <p:xfrm>
          <a:off x="228599" y="1600200"/>
          <a:ext cx="8763002" cy="4343400"/>
        </p:xfrm>
        <a:graphic>
          <a:graphicData uri="http://schemas.openxmlformats.org/drawingml/2006/table">
            <a:tbl>
              <a:tblPr firstRow="1" bandRow="1">
                <a:tableStyleId>{5C22544A-7EE6-4342-B048-85BDC9FD1C3A}</a:tableStyleId>
              </a:tblPr>
              <a:tblGrid>
                <a:gridCol w="2667001"/>
                <a:gridCol w="1143000"/>
                <a:gridCol w="1219200"/>
                <a:gridCol w="1295400"/>
                <a:gridCol w="1219200"/>
                <a:gridCol w="1219201"/>
              </a:tblGrid>
              <a:tr h="482600">
                <a:tc>
                  <a:txBody>
                    <a:bodyPr/>
                    <a:lstStyle/>
                    <a:p>
                      <a:endParaRPr lang="en-US" dirty="0"/>
                    </a:p>
                  </a:txBody>
                  <a:tcPr/>
                </a:tc>
                <a:tc>
                  <a:txBody>
                    <a:bodyPr/>
                    <a:lstStyle/>
                    <a:p>
                      <a:pPr algn="ctr"/>
                      <a:r>
                        <a:rPr lang="en-US" dirty="0" smtClean="0">
                          <a:solidFill>
                            <a:schemeClr val="accent6"/>
                          </a:solidFill>
                        </a:rPr>
                        <a:t>Brazil</a:t>
                      </a:r>
                      <a:endParaRPr lang="en-US" dirty="0">
                        <a:solidFill>
                          <a:schemeClr val="accent6"/>
                        </a:solidFill>
                      </a:endParaRPr>
                    </a:p>
                  </a:txBody>
                  <a:tcPr/>
                </a:tc>
                <a:tc>
                  <a:txBody>
                    <a:bodyPr/>
                    <a:lstStyle/>
                    <a:p>
                      <a:pPr algn="ctr"/>
                      <a:r>
                        <a:rPr lang="en-US" dirty="0" smtClean="0">
                          <a:solidFill>
                            <a:schemeClr val="accent6"/>
                          </a:solidFill>
                        </a:rPr>
                        <a:t>China</a:t>
                      </a:r>
                      <a:endParaRPr lang="en-US" dirty="0">
                        <a:solidFill>
                          <a:schemeClr val="accent6"/>
                        </a:solidFill>
                      </a:endParaRPr>
                    </a:p>
                  </a:txBody>
                  <a:tcPr/>
                </a:tc>
                <a:tc>
                  <a:txBody>
                    <a:bodyPr/>
                    <a:lstStyle/>
                    <a:p>
                      <a:pPr algn="ctr"/>
                      <a:r>
                        <a:rPr lang="en-US" dirty="0" smtClean="0">
                          <a:solidFill>
                            <a:schemeClr val="accent6"/>
                          </a:solidFill>
                        </a:rPr>
                        <a:t>India</a:t>
                      </a:r>
                      <a:endParaRPr lang="en-US" dirty="0">
                        <a:solidFill>
                          <a:schemeClr val="accent6"/>
                        </a:solidFill>
                      </a:endParaRPr>
                    </a:p>
                  </a:txBody>
                  <a:tcPr/>
                </a:tc>
                <a:tc>
                  <a:txBody>
                    <a:bodyPr/>
                    <a:lstStyle/>
                    <a:p>
                      <a:pPr algn="ctr"/>
                      <a:r>
                        <a:rPr lang="en-US" dirty="0" smtClean="0">
                          <a:solidFill>
                            <a:schemeClr val="accent6"/>
                          </a:solidFill>
                        </a:rPr>
                        <a:t>UK</a:t>
                      </a:r>
                      <a:endParaRPr lang="en-US" dirty="0">
                        <a:solidFill>
                          <a:schemeClr val="accent6"/>
                        </a:solidFill>
                      </a:endParaRPr>
                    </a:p>
                  </a:txBody>
                  <a:tcPr/>
                </a:tc>
                <a:tc>
                  <a:txBody>
                    <a:bodyPr/>
                    <a:lstStyle/>
                    <a:p>
                      <a:pPr algn="ctr"/>
                      <a:r>
                        <a:rPr lang="en-US" dirty="0" smtClean="0">
                          <a:solidFill>
                            <a:schemeClr val="accent6"/>
                          </a:solidFill>
                        </a:rPr>
                        <a:t>US</a:t>
                      </a:r>
                      <a:endParaRPr lang="en-US" dirty="0">
                        <a:solidFill>
                          <a:schemeClr val="accent6"/>
                        </a:solidFill>
                      </a:endParaRPr>
                    </a:p>
                  </a:txBody>
                  <a:tcPr/>
                </a:tc>
              </a:tr>
              <a:tr h="482600">
                <a:tc>
                  <a:txBody>
                    <a:bodyPr/>
                    <a:lstStyle/>
                    <a:p>
                      <a:r>
                        <a:rPr lang="en-US" dirty="0" smtClean="0">
                          <a:solidFill>
                            <a:schemeClr val="accent6"/>
                          </a:solidFill>
                        </a:rPr>
                        <a:t>Air (runway &gt; 10</a:t>
                      </a:r>
                      <a:r>
                        <a:rPr lang="en-US" baseline="0" dirty="0" smtClean="0">
                          <a:solidFill>
                            <a:schemeClr val="accent6"/>
                          </a:solidFill>
                        </a:rPr>
                        <a:t>k ft.)</a:t>
                      </a:r>
                      <a:endParaRPr lang="en-US" dirty="0">
                        <a:solidFill>
                          <a:schemeClr val="accent6"/>
                        </a:solidFill>
                      </a:endParaRPr>
                    </a:p>
                  </a:txBody>
                  <a:tcPr/>
                </a:tc>
                <a:tc>
                  <a:txBody>
                    <a:bodyPr/>
                    <a:lstStyle/>
                    <a:p>
                      <a:pPr algn="ctr"/>
                      <a:r>
                        <a:rPr lang="en-US" dirty="0" smtClean="0">
                          <a:solidFill>
                            <a:schemeClr val="accent6"/>
                          </a:solidFill>
                        </a:rPr>
                        <a:t>8</a:t>
                      </a:r>
                      <a:endParaRPr lang="en-US" dirty="0">
                        <a:solidFill>
                          <a:schemeClr val="accent6"/>
                        </a:solidFill>
                      </a:endParaRPr>
                    </a:p>
                  </a:txBody>
                  <a:tcPr/>
                </a:tc>
                <a:tc>
                  <a:txBody>
                    <a:bodyPr/>
                    <a:lstStyle/>
                    <a:p>
                      <a:pPr algn="ctr"/>
                      <a:r>
                        <a:rPr lang="en-US" dirty="0" smtClean="0">
                          <a:solidFill>
                            <a:schemeClr val="accent6"/>
                          </a:solidFill>
                        </a:rPr>
                        <a:t>54</a:t>
                      </a:r>
                      <a:endParaRPr lang="en-US" dirty="0">
                        <a:solidFill>
                          <a:schemeClr val="accent6"/>
                        </a:solidFill>
                      </a:endParaRPr>
                    </a:p>
                  </a:txBody>
                  <a:tcPr/>
                </a:tc>
                <a:tc>
                  <a:txBody>
                    <a:bodyPr/>
                    <a:lstStyle/>
                    <a:p>
                      <a:pPr algn="ctr"/>
                      <a:r>
                        <a:rPr lang="en-US" dirty="0" smtClean="0">
                          <a:solidFill>
                            <a:schemeClr val="accent6"/>
                          </a:solidFill>
                        </a:rPr>
                        <a:t>17</a:t>
                      </a:r>
                      <a:endParaRPr lang="en-US" dirty="0">
                        <a:solidFill>
                          <a:schemeClr val="accent6"/>
                        </a:solidFill>
                      </a:endParaRPr>
                    </a:p>
                  </a:txBody>
                  <a:tcPr/>
                </a:tc>
                <a:tc>
                  <a:txBody>
                    <a:bodyPr/>
                    <a:lstStyle/>
                    <a:p>
                      <a:pPr algn="ctr"/>
                      <a:r>
                        <a:rPr lang="en-US" dirty="0" smtClean="0">
                          <a:solidFill>
                            <a:schemeClr val="accent6"/>
                          </a:solidFill>
                        </a:rPr>
                        <a:t>8</a:t>
                      </a:r>
                      <a:endParaRPr lang="en-US" dirty="0">
                        <a:solidFill>
                          <a:schemeClr val="accent6"/>
                        </a:solidFill>
                      </a:endParaRPr>
                    </a:p>
                  </a:txBody>
                  <a:tcPr/>
                </a:tc>
                <a:tc>
                  <a:txBody>
                    <a:bodyPr/>
                    <a:lstStyle/>
                    <a:p>
                      <a:pPr algn="ctr"/>
                      <a:r>
                        <a:rPr lang="en-US" dirty="0" smtClean="0">
                          <a:solidFill>
                            <a:schemeClr val="accent6"/>
                          </a:solidFill>
                        </a:rPr>
                        <a:t>191</a:t>
                      </a:r>
                      <a:endParaRPr lang="en-US" dirty="0">
                        <a:solidFill>
                          <a:schemeClr val="accent6"/>
                        </a:solidFill>
                      </a:endParaRPr>
                    </a:p>
                  </a:txBody>
                  <a:tcPr/>
                </a:tc>
              </a:tr>
              <a:tr h="482600">
                <a:tc>
                  <a:txBody>
                    <a:bodyPr/>
                    <a:lstStyle/>
                    <a:p>
                      <a:r>
                        <a:rPr lang="en-US" dirty="0" smtClean="0">
                          <a:solidFill>
                            <a:schemeClr val="accent6"/>
                          </a:solidFill>
                        </a:rPr>
                        <a:t>Highway (paved, km</a:t>
                      </a:r>
                      <a:r>
                        <a:rPr lang="en-US" baseline="0" dirty="0" smtClean="0">
                          <a:solidFill>
                            <a:schemeClr val="accent6"/>
                          </a:solidFill>
                        </a:rPr>
                        <a:t>)</a:t>
                      </a:r>
                      <a:endParaRPr lang="en-US" dirty="0">
                        <a:solidFill>
                          <a:schemeClr val="accent6"/>
                        </a:solidFill>
                      </a:endParaRPr>
                    </a:p>
                  </a:txBody>
                  <a:tcPr/>
                </a:tc>
                <a:tc>
                  <a:txBody>
                    <a:bodyPr/>
                    <a:lstStyle/>
                    <a:p>
                      <a:pPr algn="ctr"/>
                      <a:r>
                        <a:rPr lang="en-US" dirty="0" smtClean="0">
                          <a:solidFill>
                            <a:schemeClr val="accent6"/>
                          </a:solidFill>
                        </a:rPr>
                        <a:t>95K</a:t>
                      </a:r>
                      <a:endParaRPr lang="en-US" dirty="0">
                        <a:solidFill>
                          <a:schemeClr val="accent6"/>
                        </a:solidFill>
                      </a:endParaRPr>
                    </a:p>
                  </a:txBody>
                  <a:tcPr/>
                </a:tc>
                <a:tc>
                  <a:txBody>
                    <a:bodyPr/>
                    <a:lstStyle/>
                    <a:p>
                      <a:pPr algn="ctr"/>
                      <a:r>
                        <a:rPr lang="en-US" dirty="0" smtClean="0">
                          <a:solidFill>
                            <a:schemeClr val="accent6"/>
                          </a:solidFill>
                        </a:rPr>
                        <a:t>1448K</a:t>
                      </a:r>
                      <a:endParaRPr lang="en-US" dirty="0">
                        <a:solidFill>
                          <a:schemeClr val="accent6"/>
                        </a:solidFill>
                      </a:endParaRPr>
                    </a:p>
                  </a:txBody>
                  <a:tcPr/>
                </a:tc>
                <a:tc>
                  <a:txBody>
                    <a:bodyPr/>
                    <a:lstStyle/>
                    <a:p>
                      <a:pPr algn="ctr"/>
                      <a:r>
                        <a:rPr lang="en-US" dirty="0" smtClean="0">
                          <a:solidFill>
                            <a:schemeClr val="accent6"/>
                          </a:solidFill>
                        </a:rPr>
                        <a:t>2411K</a:t>
                      </a:r>
                      <a:endParaRPr lang="en-US" dirty="0">
                        <a:solidFill>
                          <a:schemeClr val="accent6"/>
                        </a:solidFill>
                      </a:endParaRPr>
                    </a:p>
                  </a:txBody>
                  <a:tcPr/>
                </a:tc>
                <a:tc>
                  <a:txBody>
                    <a:bodyPr/>
                    <a:lstStyle/>
                    <a:p>
                      <a:pPr algn="ctr"/>
                      <a:r>
                        <a:rPr lang="en-US" dirty="0" smtClean="0">
                          <a:solidFill>
                            <a:schemeClr val="accent6"/>
                          </a:solidFill>
                        </a:rPr>
                        <a:t>388K</a:t>
                      </a:r>
                      <a:endParaRPr lang="en-US" dirty="0">
                        <a:solidFill>
                          <a:schemeClr val="accent6"/>
                        </a:solidFill>
                      </a:endParaRPr>
                    </a:p>
                  </a:txBody>
                  <a:tcPr/>
                </a:tc>
                <a:tc>
                  <a:txBody>
                    <a:bodyPr/>
                    <a:lstStyle/>
                    <a:p>
                      <a:pPr algn="ctr"/>
                      <a:r>
                        <a:rPr lang="en-US" dirty="0" smtClean="0">
                          <a:solidFill>
                            <a:schemeClr val="accent6"/>
                          </a:solidFill>
                        </a:rPr>
                        <a:t>4165K</a:t>
                      </a:r>
                      <a:endParaRPr lang="en-US" dirty="0">
                        <a:solidFill>
                          <a:schemeClr val="accent6"/>
                        </a:solidFill>
                      </a:endParaRPr>
                    </a:p>
                  </a:txBody>
                  <a:tcPr/>
                </a:tc>
              </a:tr>
              <a:tr h="482600">
                <a:tc>
                  <a:txBody>
                    <a:bodyPr/>
                    <a:lstStyle/>
                    <a:p>
                      <a:r>
                        <a:rPr lang="en-US" dirty="0" smtClean="0">
                          <a:solidFill>
                            <a:schemeClr val="accent6"/>
                          </a:solidFill>
                        </a:rPr>
                        <a:t>Pipeline (oil, km)</a:t>
                      </a:r>
                      <a:endParaRPr lang="en-US" dirty="0">
                        <a:solidFill>
                          <a:schemeClr val="accent6"/>
                        </a:solidFill>
                      </a:endParaRPr>
                    </a:p>
                  </a:txBody>
                  <a:tcPr/>
                </a:tc>
                <a:tc>
                  <a:txBody>
                    <a:bodyPr/>
                    <a:lstStyle/>
                    <a:p>
                      <a:pPr algn="ctr"/>
                      <a:r>
                        <a:rPr lang="en-US" dirty="0" smtClean="0">
                          <a:solidFill>
                            <a:schemeClr val="accent6"/>
                          </a:solidFill>
                        </a:rPr>
                        <a:t>5.2K</a:t>
                      </a:r>
                      <a:endParaRPr lang="en-US" dirty="0">
                        <a:solidFill>
                          <a:schemeClr val="accent6"/>
                        </a:solidFill>
                      </a:endParaRPr>
                    </a:p>
                  </a:txBody>
                  <a:tcPr/>
                </a:tc>
                <a:tc>
                  <a:txBody>
                    <a:bodyPr/>
                    <a:lstStyle/>
                    <a:p>
                      <a:pPr algn="ctr"/>
                      <a:r>
                        <a:rPr lang="en-US" dirty="0" smtClean="0">
                          <a:solidFill>
                            <a:schemeClr val="accent6"/>
                          </a:solidFill>
                        </a:rPr>
                        <a:t>14.5K</a:t>
                      </a:r>
                      <a:endParaRPr lang="en-US" dirty="0">
                        <a:solidFill>
                          <a:schemeClr val="accent6"/>
                        </a:solidFill>
                      </a:endParaRPr>
                    </a:p>
                  </a:txBody>
                  <a:tcPr/>
                </a:tc>
                <a:tc>
                  <a:txBody>
                    <a:bodyPr/>
                    <a:lstStyle/>
                    <a:p>
                      <a:pPr algn="ctr"/>
                      <a:r>
                        <a:rPr lang="en-US" dirty="0" smtClean="0">
                          <a:solidFill>
                            <a:schemeClr val="accent6"/>
                          </a:solidFill>
                        </a:rPr>
                        <a:t>5.6K</a:t>
                      </a:r>
                      <a:endParaRPr lang="en-US" dirty="0">
                        <a:solidFill>
                          <a:schemeClr val="accent6"/>
                        </a:solidFill>
                      </a:endParaRPr>
                    </a:p>
                  </a:txBody>
                  <a:tcPr/>
                </a:tc>
                <a:tc>
                  <a:txBody>
                    <a:bodyPr/>
                    <a:lstStyle/>
                    <a:p>
                      <a:pPr algn="ctr"/>
                      <a:r>
                        <a:rPr lang="en-US" dirty="0" smtClean="0">
                          <a:solidFill>
                            <a:schemeClr val="accent6"/>
                          </a:solidFill>
                        </a:rPr>
                        <a:t>6.4K</a:t>
                      </a:r>
                      <a:endParaRPr lang="en-US" dirty="0">
                        <a:solidFill>
                          <a:schemeClr val="accent6"/>
                        </a:solidFill>
                      </a:endParaRPr>
                    </a:p>
                  </a:txBody>
                  <a:tcPr/>
                </a:tc>
                <a:tc>
                  <a:txBody>
                    <a:bodyPr/>
                    <a:lstStyle/>
                    <a:p>
                      <a:pPr algn="ctr"/>
                      <a:r>
                        <a:rPr lang="en-US" dirty="0" smtClean="0">
                          <a:solidFill>
                            <a:schemeClr val="accent6"/>
                          </a:solidFill>
                        </a:rPr>
                        <a:t>244.6K</a:t>
                      </a:r>
                      <a:endParaRPr lang="en-US" dirty="0">
                        <a:solidFill>
                          <a:schemeClr val="accent6"/>
                        </a:solidFill>
                      </a:endParaRPr>
                    </a:p>
                  </a:txBody>
                  <a:tcPr/>
                </a:tc>
              </a:tr>
              <a:tr h="482600">
                <a:tc>
                  <a:txBody>
                    <a:bodyPr/>
                    <a:lstStyle/>
                    <a:p>
                      <a:r>
                        <a:rPr lang="en-US" dirty="0" smtClean="0">
                          <a:solidFill>
                            <a:schemeClr val="accent6"/>
                          </a:solidFill>
                        </a:rPr>
                        <a:t>Broad gauge rail (km)</a:t>
                      </a:r>
                      <a:endParaRPr lang="en-US" dirty="0">
                        <a:solidFill>
                          <a:schemeClr val="accent6"/>
                        </a:solidFill>
                      </a:endParaRPr>
                    </a:p>
                  </a:txBody>
                  <a:tcPr/>
                </a:tc>
                <a:tc>
                  <a:txBody>
                    <a:bodyPr/>
                    <a:lstStyle/>
                    <a:p>
                      <a:pPr algn="ctr"/>
                      <a:r>
                        <a:rPr lang="en-US" dirty="0" smtClean="0">
                          <a:solidFill>
                            <a:schemeClr val="accent6"/>
                          </a:solidFill>
                        </a:rPr>
                        <a:t>4.9K</a:t>
                      </a:r>
                      <a:endParaRPr lang="en-US" dirty="0">
                        <a:solidFill>
                          <a:schemeClr val="accent6"/>
                        </a:solidFill>
                      </a:endParaRPr>
                    </a:p>
                  </a:txBody>
                  <a:tcPr/>
                </a:tc>
                <a:tc>
                  <a:txBody>
                    <a:bodyPr/>
                    <a:lstStyle/>
                    <a:p>
                      <a:pPr algn="ctr"/>
                      <a:endParaRPr lang="en-US" dirty="0">
                        <a:solidFill>
                          <a:schemeClr val="accent6"/>
                        </a:solidFill>
                      </a:endParaRPr>
                    </a:p>
                  </a:txBody>
                  <a:tcPr/>
                </a:tc>
                <a:tc>
                  <a:txBody>
                    <a:bodyPr/>
                    <a:lstStyle/>
                    <a:p>
                      <a:pPr algn="ctr"/>
                      <a:r>
                        <a:rPr lang="en-US" dirty="0" smtClean="0">
                          <a:solidFill>
                            <a:schemeClr val="accent6"/>
                          </a:solidFill>
                        </a:rPr>
                        <a:t>45.7K</a:t>
                      </a:r>
                      <a:endParaRPr lang="en-US" dirty="0">
                        <a:solidFill>
                          <a:schemeClr val="accent6"/>
                        </a:solidFill>
                      </a:endParaRPr>
                    </a:p>
                  </a:txBody>
                  <a:tcPr/>
                </a:tc>
                <a:tc>
                  <a:txBody>
                    <a:bodyPr/>
                    <a:lstStyle/>
                    <a:p>
                      <a:pPr algn="ctr"/>
                      <a:r>
                        <a:rPr lang="en-US" dirty="0" smtClean="0">
                          <a:solidFill>
                            <a:schemeClr val="accent6"/>
                          </a:solidFill>
                        </a:rPr>
                        <a:t>0.5K</a:t>
                      </a:r>
                      <a:endParaRPr lang="en-US" dirty="0">
                        <a:solidFill>
                          <a:schemeClr val="accent6"/>
                        </a:solidFill>
                      </a:endParaRPr>
                    </a:p>
                  </a:txBody>
                  <a:tcPr/>
                </a:tc>
                <a:tc>
                  <a:txBody>
                    <a:bodyPr/>
                    <a:lstStyle/>
                    <a:p>
                      <a:pPr algn="ctr"/>
                      <a:endParaRPr lang="en-US" dirty="0">
                        <a:solidFill>
                          <a:schemeClr val="accent6"/>
                        </a:solidFill>
                      </a:endParaRPr>
                    </a:p>
                  </a:txBody>
                  <a:tcPr/>
                </a:tc>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Std gauge rail (km)</a:t>
                      </a:r>
                    </a:p>
                  </a:txBody>
                  <a:tcPr/>
                </a:tc>
                <a:tc>
                  <a:txBody>
                    <a:bodyPr/>
                    <a:lstStyle/>
                    <a:p>
                      <a:pPr algn="ctr"/>
                      <a:r>
                        <a:rPr lang="en-US" dirty="0" smtClean="0">
                          <a:solidFill>
                            <a:schemeClr val="accent6"/>
                          </a:solidFill>
                        </a:rPr>
                        <a:t>0.2K</a:t>
                      </a:r>
                      <a:endParaRPr lang="en-US" dirty="0">
                        <a:solidFill>
                          <a:schemeClr val="accent6"/>
                        </a:solidFill>
                      </a:endParaRPr>
                    </a:p>
                  </a:txBody>
                  <a:tcPr/>
                </a:tc>
                <a:tc>
                  <a:txBody>
                    <a:bodyPr/>
                    <a:lstStyle/>
                    <a:p>
                      <a:pPr algn="ctr"/>
                      <a:r>
                        <a:rPr lang="en-US" dirty="0" smtClean="0">
                          <a:solidFill>
                            <a:schemeClr val="accent6"/>
                          </a:solidFill>
                        </a:rPr>
                        <a:t>71.9K</a:t>
                      </a:r>
                      <a:endParaRPr lang="en-US" dirty="0">
                        <a:solidFill>
                          <a:schemeClr val="accent6"/>
                        </a:solidFill>
                      </a:endParaRPr>
                    </a:p>
                  </a:txBody>
                  <a:tcPr/>
                </a:tc>
                <a:tc>
                  <a:txBody>
                    <a:bodyPr/>
                    <a:lstStyle/>
                    <a:p>
                      <a:pPr algn="ctr"/>
                      <a:endParaRPr lang="en-US" dirty="0">
                        <a:solidFill>
                          <a:schemeClr val="accent6"/>
                        </a:solidFill>
                      </a:endParaRPr>
                    </a:p>
                  </a:txBody>
                  <a:tcPr/>
                </a:tc>
                <a:tc>
                  <a:txBody>
                    <a:bodyPr/>
                    <a:lstStyle/>
                    <a:p>
                      <a:pPr algn="ctr"/>
                      <a:r>
                        <a:rPr lang="en-US" dirty="0" smtClean="0">
                          <a:solidFill>
                            <a:schemeClr val="accent6"/>
                          </a:solidFill>
                        </a:rPr>
                        <a:t>16.8K</a:t>
                      </a:r>
                      <a:endParaRPr lang="en-US" dirty="0">
                        <a:solidFill>
                          <a:schemeClr val="accent6"/>
                        </a:solidFill>
                      </a:endParaRPr>
                    </a:p>
                  </a:txBody>
                  <a:tcPr/>
                </a:tc>
                <a:tc>
                  <a:txBody>
                    <a:bodyPr/>
                    <a:lstStyle/>
                    <a:p>
                      <a:pPr algn="ctr"/>
                      <a:r>
                        <a:rPr lang="en-US" dirty="0" smtClean="0">
                          <a:solidFill>
                            <a:schemeClr val="accent6"/>
                          </a:solidFill>
                        </a:rPr>
                        <a:t>227.7K</a:t>
                      </a:r>
                      <a:endParaRPr lang="en-US" dirty="0">
                        <a:solidFill>
                          <a:schemeClr val="accent6"/>
                        </a:solidFill>
                      </a:endParaRPr>
                    </a:p>
                  </a:txBody>
                  <a:tcPr/>
                </a:tc>
              </a:tr>
              <a:tr h="48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Narrow gauge rail (km)</a:t>
                      </a:r>
                    </a:p>
                  </a:txBody>
                  <a:tcPr/>
                </a:tc>
                <a:tc>
                  <a:txBody>
                    <a:bodyPr/>
                    <a:lstStyle/>
                    <a:p>
                      <a:pPr algn="ctr"/>
                      <a:r>
                        <a:rPr lang="en-US" dirty="0" smtClean="0">
                          <a:solidFill>
                            <a:schemeClr val="accent6"/>
                          </a:solidFill>
                        </a:rPr>
                        <a:t>23.9K</a:t>
                      </a:r>
                      <a:endParaRPr lang="en-US" dirty="0">
                        <a:solidFill>
                          <a:schemeClr val="accent6"/>
                        </a:solidFill>
                      </a:endParaRPr>
                    </a:p>
                  </a:txBody>
                  <a:tcPr/>
                </a:tc>
                <a:tc>
                  <a:txBody>
                    <a:bodyPr/>
                    <a:lstStyle/>
                    <a:p>
                      <a:pPr algn="ctr"/>
                      <a:endParaRPr lang="en-US" dirty="0">
                        <a:solidFill>
                          <a:schemeClr val="accent6"/>
                        </a:solidFill>
                      </a:endParaRPr>
                    </a:p>
                  </a:txBody>
                  <a:tcPr/>
                </a:tc>
                <a:tc>
                  <a:txBody>
                    <a:bodyPr/>
                    <a:lstStyle/>
                    <a:p>
                      <a:pPr algn="ctr"/>
                      <a:r>
                        <a:rPr lang="en-US" dirty="0" smtClean="0">
                          <a:solidFill>
                            <a:schemeClr val="accent6"/>
                          </a:solidFill>
                        </a:rPr>
                        <a:t>14.4K</a:t>
                      </a:r>
                      <a:endParaRPr lang="en-US" dirty="0">
                        <a:solidFill>
                          <a:schemeClr val="accent6"/>
                        </a:solidFill>
                      </a:endParaRPr>
                    </a:p>
                  </a:txBody>
                  <a:tcPr/>
                </a:tc>
                <a:tc>
                  <a:txBody>
                    <a:bodyPr/>
                    <a:lstStyle/>
                    <a:p>
                      <a:pPr algn="ctr"/>
                      <a:endParaRPr lang="en-US" dirty="0">
                        <a:solidFill>
                          <a:schemeClr val="accent6"/>
                        </a:solidFill>
                      </a:endParaRPr>
                    </a:p>
                  </a:txBody>
                  <a:tcPr/>
                </a:tc>
                <a:tc>
                  <a:txBody>
                    <a:bodyPr/>
                    <a:lstStyle/>
                    <a:p>
                      <a:pPr algn="ctr"/>
                      <a:endParaRPr lang="en-US" dirty="0">
                        <a:solidFill>
                          <a:schemeClr val="accent6"/>
                        </a:solidFill>
                      </a:endParaRPr>
                    </a:p>
                  </a:txBody>
                  <a:tcPr/>
                </a:tc>
              </a:tr>
              <a:tr h="482600">
                <a:tc>
                  <a:txBody>
                    <a:bodyPr/>
                    <a:lstStyle/>
                    <a:p>
                      <a:r>
                        <a:rPr lang="en-US" dirty="0" smtClean="0">
                          <a:solidFill>
                            <a:schemeClr val="accent6"/>
                          </a:solidFill>
                        </a:rPr>
                        <a:t>Water (inland,</a:t>
                      </a:r>
                      <a:r>
                        <a:rPr lang="en-US" baseline="0" dirty="0" smtClean="0">
                          <a:solidFill>
                            <a:schemeClr val="accent6"/>
                          </a:solidFill>
                        </a:rPr>
                        <a:t> km)</a:t>
                      </a:r>
                      <a:endParaRPr lang="en-US" dirty="0">
                        <a:solidFill>
                          <a:schemeClr val="accent6"/>
                        </a:solidFill>
                      </a:endParaRPr>
                    </a:p>
                  </a:txBody>
                  <a:tcPr/>
                </a:tc>
                <a:tc>
                  <a:txBody>
                    <a:bodyPr/>
                    <a:lstStyle/>
                    <a:p>
                      <a:pPr algn="ctr"/>
                      <a:r>
                        <a:rPr lang="en-US" dirty="0" smtClean="0">
                          <a:solidFill>
                            <a:schemeClr val="accent6"/>
                          </a:solidFill>
                        </a:rPr>
                        <a:t>50K</a:t>
                      </a:r>
                      <a:endParaRPr lang="en-US" dirty="0">
                        <a:solidFill>
                          <a:schemeClr val="accent6"/>
                        </a:solidFill>
                      </a:endParaRPr>
                    </a:p>
                  </a:txBody>
                  <a:tcPr/>
                </a:tc>
                <a:tc>
                  <a:txBody>
                    <a:bodyPr/>
                    <a:lstStyle/>
                    <a:p>
                      <a:pPr algn="ctr"/>
                      <a:r>
                        <a:rPr lang="en-US" dirty="0" smtClean="0">
                          <a:solidFill>
                            <a:schemeClr val="accent6"/>
                          </a:solidFill>
                        </a:rPr>
                        <a:t>124K</a:t>
                      </a:r>
                      <a:endParaRPr lang="en-US" dirty="0">
                        <a:solidFill>
                          <a:schemeClr val="accent6"/>
                        </a:solidFill>
                      </a:endParaRPr>
                    </a:p>
                  </a:txBody>
                  <a:tcPr/>
                </a:tc>
                <a:tc>
                  <a:txBody>
                    <a:bodyPr/>
                    <a:lstStyle/>
                    <a:p>
                      <a:pPr algn="ctr"/>
                      <a:r>
                        <a:rPr lang="en-US" dirty="0" smtClean="0">
                          <a:solidFill>
                            <a:schemeClr val="accent6"/>
                          </a:solidFill>
                        </a:rPr>
                        <a:t>14.5K</a:t>
                      </a:r>
                      <a:endParaRPr lang="en-US" dirty="0">
                        <a:solidFill>
                          <a:schemeClr val="accent6"/>
                        </a:solidFill>
                      </a:endParaRPr>
                    </a:p>
                  </a:txBody>
                  <a:tcPr/>
                </a:tc>
                <a:tc>
                  <a:txBody>
                    <a:bodyPr/>
                    <a:lstStyle/>
                    <a:p>
                      <a:pPr algn="ctr"/>
                      <a:r>
                        <a:rPr lang="en-US" dirty="0" smtClean="0">
                          <a:solidFill>
                            <a:schemeClr val="accent6"/>
                          </a:solidFill>
                        </a:rPr>
                        <a:t>3.2K</a:t>
                      </a:r>
                      <a:endParaRPr lang="en-US" dirty="0">
                        <a:solidFill>
                          <a:schemeClr val="accent6"/>
                        </a:solidFill>
                      </a:endParaRPr>
                    </a:p>
                  </a:txBody>
                  <a:tcPr/>
                </a:tc>
                <a:tc>
                  <a:txBody>
                    <a:bodyPr/>
                    <a:lstStyle/>
                    <a:p>
                      <a:pPr algn="ctr"/>
                      <a:r>
                        <a:rPr lang="en-US" dirty="0" smtClean="0">
                          <a:solidFill>
                            <a:schemeClr val="accent6"/>
                          </a:solidFill>
                        </a:rPr>
                        <a:t>41K</a:t>
                      </a:r>
                      <a:endParaRPr lang="en-US" dirty="0">
                        <a:solidFill>
                          <a:schemeClr val="accent6"/>
                        </a:solidFill>
                      </a:endParaRPr>
                    </a:p>
                  </a:txBody>
                  <a:tcPr/>
                </a:tc>
              </a:tr>
              <a:tr h="482600">
                <a:tc>
                  <a:txBody>
                    <a:bodyPr/>
                    <a:lstStyle/>
                    <a:p>
                      <a:r>
                        <a:rPr lang="en-US" dirty="0" smtClean="0">
                          <a:solidFill>
                            <a:schemeClr val="accent6"/>
                          </a:solidFill>
                        </a:rPr>
                        <a:t>Area (km</a:t>
                      </a:r>
                      <a:r>
                        <a:rPr lang="en-US" baseline="30000" dirty="0" smtClean="0">
                          <a:solidFill>
                            <a:schemeClr val="accent6"/>
                          </a:solidFill>
                        </a:rPr>
                        <a:t>2</a:t>
                      </a:r>
                      <a:r>
                        <a:rPr lang="en-US" baseline="0" dirty="0" smtClean="0">
                          <a:solidFill>
                            <a:schemeClr val="accent6"/>
                          </a:solidFill>
                        </a:rPr>
                        <a:t>)</a:t>
                      </a:r>
                      <a:endParaRPr lang="en-US" baseline="0" dirty="0">
                        <a:solidFill>
                          <a:schemeClr val="accent6"/>
                        </a:solidFill>
                      </a:endParaRPr>
                    </a:p>
                  </a:txBody>
                  <a:tcPr/>
                </a:tc>
                <a:tc>
                  <a:txBody>
                    <a:bodyPr/>
                    <a:lstStyle/>
                    <a:p>
                      <a:pPr algn="ctr"/>
                      <a:r>
                        <a:rPr lang="en-US" dirty="0" smtClean="0">
                          <a:solidFill>
                            <a:schemeClr val="accent6"/>
                          </a:solidFill>
                        </a:rPr>
                        <a:t>8544K</a:t>
                      </a:r>
                      <a:endParaRPr lang="en-US" dirty="0">
                        <a:solidFill>
                          <a:schemeClr val="accent6"/>
                        </a:solidFill>
                      </a:endParaRPr>
                    </a:p>
                  </a:txBody>
                  <a:tcPr/>
                </a:tc>
                <a:tc>
                  <a:txBody>
                    <a:bodyPr/>
                    <a:lstStyle/>
                    <a:p>
                      <a:pPr algn="ctr"/>
                      <a:r>
                        <a:rPr lang="en-US" dirty="0" smtClean="0">
                          <a:solidFill>
                            <a:schemeClr val="accent6"/>
                          </a:solidFill>
                        </a:rPr>
                        <a:t>9806K</a:t>
                      </a:r>
                      <a:endParaRPr lang="en-US" dirty="0">
                        <a:solidFill>
                          <a:schemeClr val="accent6"/>
                        </a:solidFill>
                      </a:endParaRPr>
                    </a:p>
                  </a:txBody>
                  <a:tcPr/>
                </a:tc>
                <a:tc>
                  <a:txBody>
                    <a:bodyPr/>
                    <a:lstStyle/>
                    <a:p>
                      <a:pPr algn="ctr"/>
                      <a:r>
                        <a:rPr lang="en-US" dirty="0" smtClean="0">
                          <a:solidFill>
                            <a:schemeClr val="accent6"/>
                          </a:solidFill>
                        </a:rPr>
                        <a:t>3167K</a:t>
                      </a:r>
                      <a:endParaRPr lang="en-US" dirty="0">
                        <a:solidFill>
                          <a:schemeClr val="accent6"/>
                        </a:solidFill>
                      </a:endParaRPr>
                    </a:p>
                  </a:txBody>
                  <a:tcPr/>
                </a:tc>
                <a:tc>
                  <a:txBody>
                    <a:bodyPr/>
                    <a:lstStyle/>
                    <a:p>
                      <a:pPr algn="ctr"/>
                      <a:r>
                        <a:rPr lang="en-US" dirty="0" smtClean="0">
                          <a:solidFill>
                            <a:schemeClr val="accent6"/>
                          </a:solidFill>
                        </a:rPr>
                        <a:t>244.8K</a:t>
                      </a:r>
                      <a:endParaRPr lang="en-US" dirty="0">
                        <a:solidFill>
                          <a:schemeClr val="accent6"/>
                        </a:solidFill>
                      </a:endParaRPr>
                    </a:p>
                  </a:txBody>
                  <a:tcPr/>
                </a:tc>
                <a:tc>
                  <a:txBody>
                    <a:bodyPr/>
                    <a:lstStyle/>
                    <a:p>
                      <a:pPr algn="ctr"/>
                      <a:r>
                        <a:rPr lang="en-US" dirty="0" smtClean="0">
                          <a:solidFill>
                            <a:schemeClr val="accent6"/>
                          </a:solidFill>
                        </a:rPr>
                        <a:t>9162K</a:t>
                      </a:r>
                      <a:endParaRPr lang="en-US" dirty="0">
                        <a:solidFill>
                          <a:schemeClr val="accent6"/>
                        </a:solidFill>
                      </a:endParaRPr>
                    </a:p>
                  </a:txBody>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Eng PPT Template">
  <a:themeElements>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Eng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lnDef>
  </a:objectDefaults>
  <a:extraClrSchemeLst>
    <a:extraClrScheme>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n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En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En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En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En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En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En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n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En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En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En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1421</TotalTime>
  <Words>2801</Words>
  <Application>Microsoft Office PowerPoint</Application>
  <PresentationFormat>On-screen Show (4:3)</PresentationFormat>
  <Paragraphs>565</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COEng PPT Template</vt:lpstr>
      <vt:lpstr>Chapter 12  Transportation </vt:lpstr>
      <vt:lpstr>Learning Objectives</vt:lpstr>
      <vt:lpstr>Transportation: Key Terms</vt:lpstr>
      <vt:lpstr>Transportation: Key Terms</vt:lpstr>
      <vt:lpstr>Transportation</vt:lpstr>
      <vt:lpstr>Transportation</vt:lpstr>
      <vt:lpstr>Transportation</vt:lpstr>
      <vt:lpstr>Overview of Transportation Infrastructure</vt:lpstr>
      <vt:lpstr>Transportation Infrastructure (2006)</vt:lpstr>
      <vt:lpstr>Transportation Infrastructure (2010)</vt:lpstr>
      <vt:lpstr>Selecting Transportation Modes</vt:lpstr>
      <vt:lpstr>Airfreight</vt:lpstr>
      <vt:lpstr>Airfreight</vt:lpstr>
      <vt:lpstr>Airfreight</vt:lpstr>
      <vt:lpstr>Airfreight</vt:lpstr>
      <vt:lpstr>Motor Carriers</vt:lpstr>
      <vt:lpstr>Motor Carriers</vt:lpstr>
      <vt:lpstr>LTL Carriers</vt:lpstr>
      <vt:lpstr>LTL Carriers</vt:lpstr>
      <vt:lpstr>Pipelines</vt:lpstr>
      <vt:lpstr>Pipelines</vt:lpstr>
      <vt:lpstr>Railroads</vt:lpstr>
      <vt:lpstr>Railroads</vt:lpstr>
      <vt:lpstr>Water</vt:lpstr>
      <vt:lpstr>Water</vt:lpstr>
      <vt:lpstr>Transportation Mode Comparison</vt:lpstr>
      <vt:lpstr>Intermodal Transportation</vt:lpstr>
      <vt:lpstr>PowerPoint Presentation</vt:lpstr>
      <vt:lpstr>Intermodal Transportation</vt:lpstr>
      <vt:lpstr>Intermodal Transportation</vt:lpstr>
      <vt:lpstr>Transportation Specialists</vt:lpstr>
      <vt:lpstr>Transportation Specialists</vt:lpstr>
      <vt:lpstr>Transportation Specialists</vt:lpstr>
      <vt:lpstr>Transportation Specialists</vt:lpstr>
      <vt:lpstr>Transportation Regulation</vt:lpstr>
      <vt:lpstr>Transportation Regulation</vt:lpstr>
      <vt:lpstr>Federal Regulation of Transportation in U.S.</vt:lpstr>
      <vt:lpstr>Federal Regulation of Transportation in U.S.</vt:lpstr>
      <vt:lpstr>Federal Regulation of Transportation in U.S.</vt:lpstr>
      <vt:lpstr>Federal Regulation of Transportation in U.S.</vt:lpstr>
      <vt:lpstr>Federal Regulation of Transportation in U.S.</vt:lpstr>
      <vt:lpstr>Federal Regulation of Transportation in U.S.</vt:lpstr>
      <vt:lpstr>Legal Classification of Carriers</vt:lpstr>
      <vt:lpstr>Legal Classification of Carriers</vt:lpstr>
      <vt:lpstr>Private Transportation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Community</dc:title>
  <dc:creator>leah gowron</dc:creator>
  <cp:lastModifiedBy>Ted</cp:lastModifiedBy>
  <cp:revision>100</cp:revision>
  <dcterms:created xsi:type="dcterms:W3CDTF">1998-03-27T19:34:46Z</dcterms:created>
  <dcterms:modified xsi:type="dcterms:W3CDTF">2011-11-23T21:06:30Z</dcterms:modified>
</cp:coreProperties>
</file>