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9" r:id="rId2"/>
    <p:sldId id="270" r:id="rId3"/>
    <p:sldId id="272" r:id="rId4"/>
    <p:sldId id="274" r:id="rId5"/>
    <p:sldId id="275" r:id="rId6"/>
    <p:sldId id="307" r:id="rId7"/>
    <p:sldId id="308" r:id="rId8"/>
    <p:sldId id="278" r:id="rId9"/>
    <p:sldId id="310" r:id="rId10"/>
    <p:sldId id="311" r:id="rId11"/>
    <p:sldId id="312" r:id="rId12"/>
    <p:sldId id="313" r:id="rId13"/>
    <p:sldId id="315" r:id="rId14"/>
    <p:sldId id="284" r:id="rId15"/>
    <p:sldId id="306" r:id="rId16"/>
    <p:sldId id="287" r:id="rId17"/>
    <p:sldId id="288" r:id="rId18"/>
    <p:sldId id="316" r:id="rId19"/>
    <p:sldId id="317" r:id="rId20"/>
    <p:sldId id="318" r:id="rId21"/>
    <p:sldId id="319" r:id="rId22"/>
    <p:sldId id="332" r:id="rId23"/>
    <p:sldId id="320" r:id="rId24"/>
    <p:sldId id="333" r:id="rId25"/>
    <p:sldId id="321" r:id="rId26"/>
    <p:sldId id="322" r:id="rId27"/>
    <p:sldId id="334" r:id="rId28"/>
    <p:sldId id="335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02" r:id="rId37"/>
    <p:sldId id="304" r:id="rId38"/>
    <p:sldId id="303" r:id="rId39"/>
    <p:sldId id="30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Gowr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698" autoAdjust="0"/>
    <p:restoredTop sz="94660"/>
  </p:normalViewPr>
  <p:slideViewPr>
    <p:cSldViewPr>
      <p:cViewPr varScale="1">
        <p:scale>
          <a:sx n="90" d="100"/>
          <a:sy n="90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6DAE84-707C-433F-B35B-C419E1A83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3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81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93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16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44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6F58-484D-455F-967E-FA5CD5B9E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16852-77AB-4C28-8C64-876896723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363E-59AC-4604-9784-B724F5371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BAAD-DF71-497D-887D-15CDD9CC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72C4-60F3-4B17-9225-38D3F437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2B41-3236-415A-BD7A-D6EE55F8C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2428-8F17-4780-82C1-AD30F4A0A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7935-08B8-46AD-8981-4E22724E0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AFA07-D7A8-4A30-B938-EED893479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CC036-E4F4-4ED8-B283-D1EA4B706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13FED-885A-4C9E-971E-DC2DD228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30B4-FA20-4D4C-A606-988BDE2CD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A98C-B828-4079-B750-E07E77202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D477-111E-443C-BF47-743613775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161E-3F21-4B0D-B49A-45565536F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Eng PPT Backgroun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3AC4B5E-324B-4440-B2D6-7A206604E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202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2027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2027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2027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cmp.org/digital/glossary/glossary.as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20357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Chapter 11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Packaging and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Materials Handling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7620000" y="6430963"/>
            <a:ext cx="838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Checklist for Box Users</a:t>
            </a:r>
            <a:br>
              <a:rPr lang="en-US" sz="4000" dirty="0" smtClean="0"/>
            </a:br>
            <a:r>
              <a:rPr lang="en-US" sz="4000" dirty="0" smtClean="0"/>
              <a:t>(Figure 11-3)</a:t>
            </a:r>
            <a:endParaRPr lang="en-US" sz="4000" dirty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763000" cy="4572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YOUR STORAGE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1. Have you determined the gross weight of the filled box?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2. Does the product itself help support weight in stacking?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3. Will the bottom box have to support the full weight in warehouse stacking?  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4. Will boxes be handled by lift trucks which use clamps, finger lifts or special attachments? 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5. Will filled boxes be palletized? (The size of pallet and pallet pattern may justify a change in box design or dimensions, if only to reduce or eliminate overhang.) 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6. Would a change in box style or size make more efficient use of warehouse space? 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7. Will filled boxes be subject to unusual conditions during storage—high humidity, extreme temperatures. etc.? 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8. Is the product likely to be stored outdoors at anytime during its distribution?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9. Would color coding simplify identification of various packed products?</a:t>
            </a:r>
            <a:endParaRPr lang="en-US" sz="1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Checklist for Box Users</a:t>
            </a:r>
            <a:br>
              <a:rPr lang="en-US" sz="4000" dirty="0" smtClean="0"/>
            </a:br>
            <a:r>
              <a:rPr lang="en-US" sz="4000" dirty="0" smtClean="0"/>
              <a:t>(Figure 11-3)</a:t>
            </a:r>
            <a:endParaRPr lang="en-US" sz="4000" dirty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6482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000" dirty="0" smtClean="0"/>
              <a:t>YOUR SHIPPING</a:t>
            </a:r>
          </a:p>
          <a:p>
            <a:pPr marL="290513" indent="-290513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Have you reviewed the appropriate rules of the transportation service you intend to use (rail, truck, air, parcel post, etc.)? </a:t>
            </a:r>
          </a:p>
          <a:p>
            <a:pPr marL="290513" indent="-290513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Is your container authorized for shipment of your product? </a:t>
            </a:r>
          </a:p>
          <a:p>
            <a:pPr marL="290513" indent="-290513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If the package is not authorized, have you requested appropriate test shipment authorization from the carrier?</a:t>
            </a:r>
          </a:p>
          <a:p>
            <a:pPr marL="290513" indent="-290513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Does your product require any special caution or warning label or legend for shipment? </a:t>
            </a:r>
          </a:p>
          <a:p>
            <a:pPr marL="290513" indent="-290513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Have you determined the actual inside dimensions of the transportation vehicle so that you can establish how your filled boxes will be stacked or braced? </a:t>
            </a:r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r>
              <a:rPr lang="en-US"/>
              <a:t>5-</a:t>
            </a:r>
            <a:fld id="{34AECAD0-8E98-4713-BE2F-6C2E1865AB7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Checklist for Box Users</a:t>
            </a:r>
            <a:br>
              <a:rPr lang="en-US" sz="4000" dirty="0" smtClean="0"/>
            </a:br>
            <a:r>
              <a:rPr lang="en-US" sz="4000" dirty="0" smtClean="0"/>
              <a:t>(Figure 11-3)</a:t>
            </a:r>
            <a:endParaRPr lang="en-US" sz="4000" dirty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YOUR CUSTOMER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Does your customer have any special receiving, storage or handling requirements that will affect box design?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Will the box be used as part of a mass display?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Is the box intended as a display-shipper?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Will it contain a separate product display?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Will it be used as a carry-home package, requiring a carrying device?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Does it need an easy-opening feature?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Can surface design. symbols or colors relate to promotional materials or to other products of the same corporate family?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Should instructions or opening precautions be printed on the box?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Can the box be made to better sell your product? </a:t>
            </a:r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r>
              <a:rPr lang="en-US"/>
              <a:t>5-</a:t>
            </a:r>
            <a:fld id="{34AECAD0-8E98-4713-BE2F-6C2E1865AB7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Package Testing and Monitoring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r>
              <a:rPr lang="en-US" sz="3000" dirty="0" smtClean="0"/>
              <a:t>A package system requires 3 types of information to design</a:t>
            </a:r>
          </a:p>
          <a:p>
            <a:pPr lvl="1"/>
            <a:r>
              <a:rPr lang="en-US" sz="2600" dirty="0" smtClean="0"/>
              <a:t>Severity of the distribution environment</a:t>
            </a:r>
          </a:p>
          <a:p>
            <a:pPr lvl="1"/>
            <a:r>
              <a:rPr lang="en-US" sz="2600" dirty="0" smtClean="0"/>
              <a:t>Fragility of the product</a:t>
            </a:r>
          </a:p>
          <a:p>
            <a:pPr lvl="1"/>
            <a:r>
              <a:rPr lang="en-US" sz="2600" dirty="0" smtClean="0"/>
              <a:t>Performance characteristics of various cushion materials</a:t>
            </a:r>
          </a:p>
          <a:p>
            <a:endParaRPr lang="en-US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r>
              <a:rPr lang="en-US" sz="3000"/>
              <a:t>Package testing</a:t>
            </a:r>
          </a:p>
          <a:p>
            <a:pPr lvl="1"/>
            <a:r>
              <a:rPr lang="en-US" sz="2600"/>
              <a:t>Vibrations</a:t>
            </a:r>
          </a:p>
          <a:p>
            <a:pPr lvl="1"/>
            <a:r>
              <a:rPr lang="en-US" sz="2600"/>
              <a:t>Dropping</a:t>
            </a:r>
          </a:p>
          <a:p>
            <a:pPr lvl="1"/>
            <a:r>
              <a:rPr lang="en-US" sz="2600"/>
              <a:t>Horizontal impacts</a:t>
            </a:r>
          </a:p>
          <a:p>
            <a:pPr lvl="1"/>
            <a:r>
              <a:rPr lang="en-US" sz="2600"/>
              <a:t>Compression</a:t>
            </a:r>
          </a:p>
          <a:p>
            <a:pPr lvl="1"/>
            <a:r>
              <a:rPr lang="en-US" sz="2600"/>
              <a:t>Overexposure to extreme temperatures or moisture</a:t>
            </a:r>
          </a:p>
          <a:p>
            <a:pPr lvl="1"/>
            <a:r>
              <a:rPr lang="en-US" sz="2600"/>
              <a:t>Rough handling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z="4000" dirty="0" smtClean="0"/>
              <a:t>Package Testing and Monitoring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0"/>
            <a:ext cx="6037263" cy="4632325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48400" y="1752600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000" kern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Figure 11-4:  Kaiser Aluminum’s Moisture-Alert Label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Labeling</a:t>
            </a:r>
            <a:endParaRPr lang="en-US" sz="4000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/>
              <a:t>Labeling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Retroflective labels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Batch numbers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Weight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Specific contents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Instructions for use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Information to allow passage through customs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Compliance labeling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One- or two-dimensional bar codes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Smart labels or RFID labels</a:t>
            </a:r>
          </a:p>
          <a:p>
            <a:pPr>
              <a:lnSpc>
                <a:spcPct val="90000"/>
              </a:lnSpc>
            </a:pPr>
            <a:endParaRPr lang="en-US" sz="300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r>
              <a:rPr lang="en-US"/>
              <a:t>5-</a:t>
            </a:r>
            <a:fld id="{F82823B5-CEB1-4183-8E4A-B0C7DF77BD7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1828800"/>
            <a:ext cx="2514600" cy="29718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accent6"/>
                </a:solidFill>
              </a:rPr>
              <a:t>Figure </a:t>
            </a:r>
            <a:r>
              <a:rPr lang="en-US" sz="3200" dirty="0" smtClean="0">
                <a:solidFill>
                  <a:schemeClr val="accent6"/>
                </a:solidFill>
              </a:rPr>
              <a:t>11-5:  </a:t>
            </a:r>
            <a:r>
              <a:rPr lang="en-US" sz="3200" dirty="0">
                <a:solidFill>
                  <a:schemeClr val="accent6"/>
                </a:solidFill>
              </a:rPr>
              <a:t>Examples of Shipping Labels</a:t>
            </a:r>
          </a:p>
        </p:txBody>
      </p:sp>
      <p:pic>
        <p:nvPicPr>
          <p:cNvPr id="526339" name="Picture 3" descr="fig5-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685800"/>
            <a:ext cx="4800600" cy="5410200"/>
          </a:xfrm>
          <a:noFill/>
          <a:ln/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r>
              <a:rPr lang="en-US"/>
              <a:t>5-</a:t>
            </a:r>
            <a:fld id="{2ECB1B50-F414-4AA5-B79E-5FB13E699BD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Hazardous Materials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/>
              <a:t>Hazardous Materials</a:t>
            </a:r>
            <a:endParaRPr lang="en-US" sz="3000" dirty="0"/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/>
              <a:t>Governmental regulations address labeling of hazardous materials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/>
              <a:t>Requirements involve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/>
              <a:t>Labeling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/>
              <a:t>Packaging and repackaging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/>
              <a:t>Placing warnings on shipping documents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/>
              <a:t>Notifying transportation carriers in advance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/>
              <a:t>Globally Harmonized System of Classification and Labeling of Chemicals (GHS) is a global system to classify and label hazardous materials.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in Packaging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r>
              <a:rPr lang="en-US" sz="3000" smtClean="0"/>
              <a:t>Environmental Protection</a:t>
            </a:r>
          </a:p>
          <a:p>
            <a:pPr lvl="1"/>
            <a:r>
              <a:rPr lang="en-US" sz="2600" smtClean="0"/>
              <a:t>Reduce packing materials used</a:t>
            </a:r>
          </a:p>
          <a:p>
            <a:pPr lvl="1"/>
            <a:r>
              <a:rPr lang="en-US" sz="2600" smtClean="0"/>
              <a:t>Use packaging materials that are more environmentally friendly with recycled content</a:t>
            </a:r>
          </a:p>
          <a:p>
            <a:pPr lvl="1"/>
            <a:r>
              <a:rPr lang="en-US" sz="2600" smtClean="0"/>
              <a:t>Use reusable containers </a:t>
            </a:r>
            <a:r>
              <a:rPr lang="en-US" sz="2600" b="1" smtClean="0"/>
              <a:t>(closed-loop system)</a:t>
            </a:r>
            <a:endParaRPr lang="en-US" sz="2600" smtClean="0"/>
          </a:p>
          <a:p>
            <a:pPr lvl="1"/>
            <a:r>
              <a:rPr lang="en-US" sz="2600" smtClean="0"/>
              <a:t>Retain or support services that collect used packaging and recycle it </a:t>
            </a:r>
            <a:r>
              <a:rPr lang="en-US" sz="2600" b="1" smtClean="0"/>
              <a:t>(closed-loop system)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020762"/>
          </a:xfrm>
        </p:spPr>
        <p:txBody>
          <a:bodyPr/>
          <a:lstStyle/>
          <a:p>
            <a:r>
              <a:rPr lang="en-US" sz="4000" dirty="0"/>
              <a:t>Learning Objectives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1"/>
            <a:ext cx="8610600" cy="4419600"/>
          </a:xfrm>
        </p:spPr>
        <p:txBody>
          <a:bodyPr/>
          <a:lstStyle/>
          <a:p>
            <a:pPr marL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To know how product features affect packaging and materials handling</a:t>
            </a:r>
          </a:p>
          <a:p>
            <a:pPr marL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To familiarize you with packaging fundamentals such as packaging functions and labeling</a:t>
            </a:r>
          </a:p>
          <a:p>
            <a:pPr marL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To appreciate select issues that affect packaging such as environmental protection and packaging </a:t>
            </a:r>
            <a:r>
              <a:rPr lang="en-US" sz="2800" dirty="0" smtClean="0"/>
              <a:t>inefficiencies</a:t>
            </a:r>
          </a:p>
          <a:p>
            <a:pPr marL="365760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To learn about unit loads and the unit load platform</a:t>
            </a:r>
          </a:p>
          <a:p>
            <a:pPr marL="365760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To identify materials handling principles and materials handling equipment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r>
              <a:rPr lang="en-US"/>
              <a:t>5-</a:t>
            </a:r>
            <a:fld id="{620D0E01-2B00-438B-97B2-0CD0B57175B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in Packaging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r>
              <a:rPr lang="en-US" sz="3000" smtClean="0"/>
              <a:t>Metric System</a:t>
            </a:r>
          </a:p>
          <a:p>
            <a:pPr lvl="1"/>
            <a:r>
              <a:rPr lang="en-US" sz="2600" smtClean="0"/>
              <a:t>U.S., Liberia, and Myanmar (formerly Burma) are the only 3 countries in the world that do not use the metric system of measurement</a:t>
            </a:r>
          </a:p>
          <a:p>
            <a:pPr lvl="1"/>
            <a:r>
              <a:rPr lang="en-US" sz="2600" smtClean="0"/>
              <a:t>Increasing pressure on U.S. exporters to market their products overseas in metric units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Identifying Packaging Inefficiencies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r>
              <a:rPr lang="en-US" sz="2800" smtClean="0"/>
              <a:t>Building-blocks concept is useful for analyzing packaging inefficiencies.</a:t>
            </a:r>
          </a:p>
          <a:p>
            <a:r>
              <a:rPr lang="en-US" sz="2800" smtClean="0"/>
              <a:t>Packaging inefficiencies can have a number of undesirable logistics consequences including:</a:t>
            </a:r>
          </a:p>
          <a:p>
            <a:pPr lvl="1"/>
            <a:r>
              <a:rPr lang="en-US" sz="2600" smtClean="0"/>
              <a:t>Increased loss</a:t>
            </a:r>
          </a:p>
          <a:p>
            <a:pPr lvl="1"/>
            <a:r>
              <a:rPr lang="en-US" sz="2600" smtClean="0"/>
              <a:t>Increase damage</a:t>
            </a:r>
          </a:p>
          <a:p>
            <a:pPr lvl="1"/>
            <a:r>
              <a:rPr lang="en-US" sz="2600" smtClean="0"/>
              <a:t>Slower materials handling</a:t>
            </a:r>
          </a:p>
          <a:p>
            <a:pPr lvl="1"/>
            <a:r>
              <a:rPr lang="en-US" sz="2600" smtClean="0"/>
              <a:t>Higher storage costs</a:t>
            </a:r>
          </a:p>
          <a:p>
            <a:pPr lvl="1"/>
            <a:r>
              <a:rPr lang="en-US" sz="2600" smtClean="0"/>
              <a:t>Higher transportation costs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Table 11-1:  A Hypothetical Example of Packaging Inefficiency</a:t>
            </a:r>
            <a:endParaRPr lang="en-US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11-</a:t>
            </a:r>
            <a:fld id="{AA67F116-6866-4928-B597-44ED52FC09D1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" y="1676400"/>
            <a:ext cx="8044459" cy="4470400"/>
          </a:xfrm>
        </p:spPr>
      </p:pic>
    </p:spTree>
    <p:extLst>
      <p:ext uri="{BB962C8B-B14F-4D97-AF65-F5344CB8AC3E}">
        <p14:creationId xmlns:p14="http://schemas.microsoft.com/office/powerpoint/2010/main" val="1221112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Packaging’s Influence on Transportation Considerations</a:t>
            </a:r>
            <a:endParaRPr lang="en-U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Carrier’s tariffs and classifications influence the type of packaging and packing methods that must be used.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Carriers established classifications for two main reasons: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 smtClean="0"/>
              <a:t>Packaging specifications determined by product density lead to the best use of the equipment’s weight and volume capabilities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 smtClean="0"/>
              <a:t>Carrier specifications for protective packaging reduce likelihood of damage to products thus reducing the loss and damage claims filed against the carrier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057400"/>
            <a:ext cx="2819400" cy="2971800"/>
          </a:xfrm>
        </p:spPr>
        <p:txBody>
          <a:bodyPr/>
          <a:lstStyle/>
          <a:p>
            <a:pPr algn="l"/>
            <a:r>
              <a:rPr lang="en-US" sz="3300">
                <a:solidFill>
                  <a:schemeClr val="accent6"/>
                </a:solidFill>
              </a:rPr>
              <a:t>Figure </a:t>
            </a:r>
            <a:r>
              <a:rPr lang="en-US" sz="3300" smtClean="0">
                <a:solidFill>
                  <a:schemeClr val="accent6"/>
                </a:solidFill>
              </a:rPr>
              <a:t>11</a:t>
            </a:r>
            <a:r>
              <a:rPr lang="en-US" sz="3300" smtClean="0">
                <a:solidFill>
                  <a:schemeClr val="accent6"/>
                </a:solidFill>
              </a:rPr>
              <a:t>-6:  </a:t>
            </a:r>
            <a:r>
              <a:rPr lang="en-US" sz="3300" dirty="0" err="1">
                <a:solidFill>
                  <a:schemeClr val="accent6"/>
                </a:solidFill>
              </a:rPr>
              <a:t>Boxmaker’s</a:t>
            </a:r>
            <a:r>
              <a:rPr lang="en-US" sz="3300" dirty="0">
                <a:solidFill>
                  <a:schemeClr val="accent6"/>
                </a:solidFill>
              </a:rPr>
              <a:t> Certificate</a:t>
            </a:r>
            <a:br>
              <a:rPr lang="en-US" sz="3300" dirty="0">
                <a:solidFill>
                  <a:schemeClr val="accent6"/>
                </a:solidFill>
              </a:rPr>
            </a:br>
            <a:r>
              <a:rPr lang="en-US" sz="3300" dirty="0">
                <a:solidFill>
                  <a:schemeClr val="accent6"/>
                </a:solidFill>
              </a:rPr>
              <a:t>(BMC)</a:t>
            </a:r>
          </a:p>
        </p:txBody>
      </p:sp>
      <p:pic>
        <p:nvPicPr>
          <p:cNvPr id="521219" name="Picture 3" descr="fig5-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4495800" cy="4495800"/>
          </a:xfrm>
          <a:noFill/>
          <a:ln/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r>
              <a:rPr lang="en-US"/>
              <a:t>5-</a:t>
            </a:r>
            <a:fld id="{D8900631-0D88-4818-A255-F4607EA11523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10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91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Unit Loads in Materials Handling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unit load (unitization) refers to consolidation of several units (cartons or cases) into larger units to improve efficiency in handling and to reduce shipping costs.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	</a:t>
            </a:r>
            <a:r>
              <a:rPr lang="en-US" sz="1700" dirty="0" smtClean="0"/>
              <a:t>Source:  </a:t>
            </a:r>
            <a:r>
              <a:rPr lang="en-US" sz="1700" dirty="0" smtClean="0">
                <a:hlinkClick r:id="rId3"/>
              </a:rPr>
              <a:t>http://cscmp.org/digital/glossary/glossary.asp</a:t>
            </a:r>
            <a:endParaRPr lang="en-US" dirty="0" smtClean="0"/>
          </a:p>
          <a:p>
            <a:r>
              <a:rPr lang="en-US" dirty="0" smtClean="0"/>
              <a:t>Handling efficiency can be facilitated by mechanical devices (pallet jack or forklift) as well as by using a pallet or skid.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Unit Loads in Materials Handling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57350"/>
            <a:ext cx="3814763" cy="41148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Additional protection</a:t>
            </a:r>
          </a:p>
          <a:p>
            <a:pPr lvl="1"/>
            <a:r>
              <a:rPr lang="en-US" dirty="0" smtClean="0"/>
              <a:t>Pilferage is discouraged</a:t>
            </a:r>
          </a:p>
          <a:p>
            <a:pPr lvl="1"/>
            <a:r>
              <a:rPr lang="en-US" dirty="0" smtClean="0"/>
              <a:t>More fragile items can be stacked inside the load</a:t>
            </a:r>
          </a:p>
          <a:p>
            <a:pPr lvl="1"/>
            <a:r>
              <a:rPr lang="en-US" dirty="0" smtClean="0"/>
              <a:t>Mechanical devices can be substituted for hand labor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657350"/>
            <a:ext cx="3814762" cy="4114800"/>
          </a:xfrm>
        </p:spPr>
        <p:txBody>
          <a:bodyPr/>
          <a:lstStyle/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Provides large quantity that sometimes is of limited value to resellers dealing in smaller quantities</a:t>
            </a:r>
          </a:p>
          <a:p>
            <a:pPr lvl="1"/>
            <a:r>
              <a:rPr lang="en-US" smtClean="0"/>
              <a:t>Must use mechanical or automated device to move</a:t>
            </a:r>
          </a:p>
          <a:p>
            <a:pPr lvl="1"/>
            <a:endParaRPr lang="en-US" smtClean="0"/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4813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11-</a:t>
            </a:r>
            <a:fld id="{B71245A8-C5B5-481E-9D8E-650D23A96A8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362200"/>
            <a:ext cx="3200400" cy="2133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</a:rPr>
              <a:t>Figure 11-7:  Automated Guided Vehicle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11-</a:t>
            </a:r>
            <a:fld id="{0FD38709-D2FA-4B02-A92D-C27F2A1792E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325" y="1600200"/>
            <a:ext cx="3328667" cy="4740275"/>
          </a:xfrm>
        </p:spPr>
      </p:pic>
      <p:sp>
        <p:nvSpPr>
          <p:cNvPr id="49156" name="Footer Placeholder 4"/>
          <p:cNvSpPr txBox="1">
            <a:spLocks/>
          </p:cNvSpPr>
          <p:nvPr/>
        </p:nvSpPr>
        <p:spPr bwMode="auto">
          <a:xfrm>
            <a:off x="2895600" y="6340475"/>
            <a:ext cx="3733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/>
              <a:t>©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3900716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5532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Unit Loads in Materials Handling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 smtClean="0"/>
              <a:t>Basic unit is a pallet or skid</a:t>
            </a:r>
          </a:p>
          <a:p>
            <a:pPr lvl="1"/>
            <a:r>
              <a:rPr lang="en-US" dirty="0" smtClean="0"/>
              <a:t>Can be constructed from wood, wood composites, plastic, paper, and metal</a:t>
            </a:r>
          </a:p>
          <a:p>
            <a:pPr lvl="1"/>
            <a:r>
              <a:rPr lang="en-US" dirty="0" smtClean="0"/>
              <a:t>Each pallet material has advantages and disadvantages</a:t>
            </a:r>
          </a:p>
          <a:p>
            <a:pPr lvl="1"/>
            <a:r>
              <a:rPr lang="en-US" dirty="0" smtClean="0"/>
              <a:t>Should be less than 50 pounds</a:t>
            </a:r>
          </a:p>
          <a:p>
            <a:r>
              <a:rPr lang="en-US" dirty="0" smtClean="0"/>
              <a:t>Pallet or skid alternatives</a:t>
            </a:r>
          </a:p>
          <a:p>
            <a:pPr lvl="1"/>
            <a:r>
              <a:rPr lang="en-US" dirty="0" smtClean="0"/>
              <a:t>Slip sheet</a:t>
            </a:r>
          </a:p>
          <a:p>
            <a:pPr lvl="1"/>
            <a:r>
              <a:rPr lang="en-US" dirty="0" smtClean="0"/>
              <a:t>Shrink-wrap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743200" y="6356350"/>
            <a:ext cx="3733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11-</a:t>
            </a:r>
            <a:fld id="{EA9430B5-9A07-4B46-89E1-A5B0B57175B6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6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477000" cy="1295400"/>
          </a:xfrm>
        </p:spPr>
        <p:txBody>
          <a:bodyPr/>
          <a:lstStyle/>
          <a:p>
            <a:r>
              <a:rPr lang="en-US" sz="4000" dirty="0" smtClean="0"/>
              <a:t>Unit Loads in Material Handling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Beyond the unit load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of load-planning software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Bracing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Inflatable dunnage bags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Load is subjected various forces including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Vibration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Roll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Pitch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Weighing out </a:t>
            </a:r>
          </a:p>
          <a:p>
            <a:pPr lvl="2">
              <a:lnSpc>
                <a:spcPct val="90000"/>
              </a:lnSpc>
            </a:pPr>
            <a:endParaRPr lang="en-US" smtClean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743200" y="6356350"/>
            <a:ext cx="3733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11-</a:t>
            </a:r>
            <a:fld id="{169E0351-1F13-4B2E-A48C-EE7D8A31C45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848600" cy="1143000"/>
          </a:xfrm>
        </p:spPr>
        <p:txBody>
          <a:bodyPr/>
          <a:lstStyle/>
          <a:p>
            <a:r>
              <a:rPr lang="en-US" sz="3800" dirty="0" smtClean="0"/>
              <a:t>Packaging </a:t>
            </a:r>
            <a:r>
              <a:rPr lang="en-US" sz="3800" dirty="0"/>
              <a:t>and Materials </a:t>
            </a:r>
            <a:r>
              <a:rPr lang="en-US" sz="3800" dirty="0" smtClean="0"/>
              <a:t>Handling</a:t>
            </a:r>
            <a:br>
              <a:rPr lang="en-US" sz="3800" dirty="0" smtClean="0"/>
            </a:br>
            <a:r>
              <a:rPr lang="en-US" sz="3800" dirty="0" smtClean="0"/>
              <a:t>Key Terms</a:t>
            </a:r>
            <a:endParaRPr lang="en-US" sz="3800" dirty="0"/>
          </a:p>
        </p:txBody>
      </p:sp>
      <p:sp>
        <p:nvSpPr>
          <p:cNvPr id="5099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648200" cy="4495800"/>
          </a:xfrm>
        </p:spPr>
        <p:txBody>
          <a:bodyPr/>
          <a:lstStyle/>
          <a:p>
            <a:pPr marL="228600" lvl="1" indent="-228600">
              <a:spcBef>
                <a:spcPts val="0"/>
              </a:spcBef>
            </a:pPr>
            <a:r>
              <a:rPr lang="en-US" sz="2800" dirty="0" smtClean="0"/>
              <a:t>Building-blocks </a:t>
            </a:r>
            <a:r>
              <a:rPr lang="en-US" sz="2800" dirty="0"/>
              <a:t>concept</a:t>
            </a:r>
          </a:p>
          <a:p>
            <a:pPr marL="228600" lvl="1" indent="-228600">
              <a:spcBef>
                <a:spcPts val="0"/>
              </a:spcBef>
            </a:pPr>
            <a:r>
              <a:rPr lang="en-US" sz="2800" dirty="0" smtClean="0"/>
              <a:t>Closed-loop systems</a:t>
            </a:r>
          </a:p>
          <a:p>
            <a:pPr marL="228600" lvl="1" indent="-228600">
              <a:spcBef>
                <a:spcPts val="0"/>
              </a:spcBef>
            </a:pPr>
            <a:r>
              <a:rPr lang="en-US" sz="2800" dirty="0" smtClean="0"/>
              <a:t>Container</a:t>
            </a:r>
          </a:p>
          <a:p>
            <a:pPr marL="228600" lvl="1" indent="-228600">
              <a:spcBef>
                <a:spcPts val="0"/>
              </a:spcBef>
            </a:pPr>
            <a:r>
              <a:rPr lang="en-US" sz="2800" dirty="0" smtClean="0"/>
              <a:t>Cube out</a:t>
            </a:r>
          </a:p>
          <a:p>
            <a:pPr marL="228600" lvl="1" indent="-228600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Ergonomics</a:t>
            </a:r>
          </a:p>
          <a:p>
            <a:pPr marL="228600" lvl="1" indent="-228600"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Globally Harmonized System of Classification and Labeling of Chemicals (GHS)</a:t>
            </a:r>
          </a:p>
          <a:p>
            <a:pPr marL="228600" lvl="1" indent="-228600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Materials handling</a:t>
            </a:r>
          </a:p>
          <a:p>
            <a:pPr marL="228600" lvl="1" indent="-228600"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Package testing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 smtClean="0"/>
          </a:p>
          <a:p>
            <a:pPr marL="579438" lvl="1">
              <a:lnSpc>
                <a:spcPct val="90000"/>
              </a:lnSpc>
              <a:spcBef>
                <a:spcPts val="0"/>
              </a:spcBef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>
              <a:buFontTx/>
              <a:buNone/>
            </a:pPr>
            <a:endParaRPr lang="en-US" sz="2900" b="1" dirty="0"/>
          </a:p>
        </p:txBody>
      </p:sp>
      <p:sp>
        <p:nvSpPr>
          <p:cNvPr id="5099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676400"/>
            <a:ext cx="4419600" cy="4411663"/>
          </a:xfrm>
        </p:spPr>
        <p:txBody>
          <a:bodyPr/>
          <a:lstStyle/>
          <a:p>
            <a:pPr marL="685800" lvl="3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Packaging</a:t>
            </a:r>
            <a:endParaRPr lang="en-US" sz="2800" dirty="0"/>
          </a:p>
          <a:p>
            <a:pPr marL="685800" lvl="3"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Pallet (skid)</a:t>
            </a:r>
          </a:p>
          <a:p>
            <a:pPr marL="630238" lvl="3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Part-to-picker system</a:t>
            </a:r>
          </a:p>
          <a:p>
            <a:pPr marL="630238" lvl="3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Picker-to-part system</a:t>
            </a:r>
          </a:p>
          <a:p>
            <a:pPr marL="630238" lvl="3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Shrink-wrap</a:t>
            </a:r>
          </a:p>
          <a:p>
            <a:pPr marL="630238" lvl="3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Slip sheet</a:t>
            </a:r>
          </a:p>
          <a:p>
            <a:pPr marL="630238" lvl="3"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Unit loads (</a:t>
            </a:r>
            <a:r>
              <a:rPr lang="en-US" sz="2800" dirty="0" smtClean="0"/>
              <a:t>Unitization)</a:t>
            </a:r>
          </a:p>
          <a:p>
            <a:pPr marL="630238" lvl="3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Weighing out</a:t>
            </a:r>
          </a:p>
          <a:p>
            <a:pPr marL="630238" lvl="3">
              <a:lnSpc>
                <a:spcPct val="90000"/>
              </a:lnSpc>
              <a:spcBef>
                <a:spcPts val="0"/>
              </a:spcBef>
            </a:pPr>
            <a:endParaRPr lang="en-US" sz="2800" dirty="0" smtClean="0"/>
          </a:p>
          <a:p>
            <a:pPr marL="630238" lvl="3">
              <a:lnSpc>
                <a:spcPct val="90000"/>
              </a:lnSpc>
              <a:spcBef>
                <a:spcPts val="0"/>
              </a:spcBef>
            </a:pPr>
            <a:endParaRPr lang="en-US" sz="28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91A68363-98AB-48C8-AA1E-BCC55015986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Materials Handling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Materials handling refers to </a:t>
            </a:r>
            <a:r>
              <a:rPr lang="en-US" dirty="0" smtClean="0"/>
              <a:t>the “short-distance movement that usually takes place within the confines of a building such as a plant or DC and between a build and a transportation service provider.”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sz="1400" dirty="0" smtClean="0"/>
              <a:t>Source:  John J. Coyle, C. John Langley, Jr., Brian J. Gibson, Robert A. </a:t>
            </a:r>
            <a:r>
              <a:rPr lang="en-US" sz="1400" dirty="0" err="1" smtClean="0"/>
              <a:t>Novack</a:t>
            </a:r>
            <a:r>
              <a:rPr lang="en-US" sz="1400" dirty="0" smtClean="0"/>
              <a:t>, and Edward J. </a:t>
            </a:r>
            <a:r>
              <a:rPr lang="en-US" sz="1400" dirty="0" err="1" smtClean="0"/>
              <a:t>Bardi</a:t>
            </a:r>
            <a:r>
              <a:rPr lang="en-US" sz="1400" dirty="0" smtClean="0"/>
              <a:t>, Supply Chain Management:  A Logistics Perspective, 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ed.  (Mason, OH:  South-Western </a:t>
            </a:r>
            <a:r>
              <a:rPr lang="en-US" sz="1400" dirty="0" err="1" smtClean="0"/>
              <a:t>Cengage</a:t>
            </a:r>
            <a:r>
              <a:rPr lang="en-US" sz="1400" dirty="0" smtClean="0"/>
              <a:t> Learning, 2009), Appendix 11-A.</a:t>
            </a:r>
            <a:endParaRPr lang="en-US" sz="1400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How the products are handled depends on whether they are packaged or in bulk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Handling may change the characteristics of the product</a:t>
            </a:r>
            <a:endParaRPr lang="en-US" dirty="0">
              <a:solidFill>
                <a:srgbClr val="1E6DE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Materials Handling Principles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11-</a:t>
            </a:r>
            <a:fld id="{E764BB59-C755-4288-AA72-3E526BC1493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077200" cy="4572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3400" dirty="0" smtClean="0"/>
              <a:t>10 Material Handling Principles Include:</a:t>
            </a:r>
          </a:p>
          <a:p>
            <a:pPr marL="971550" indent="-5683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/>
              <a:t>Planning</a:t>
            </a:r>
          </a:p>
          <a:p>
            <a:pPr marL="971550" indent="-5683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/>
              <a:t>Standardization</a:t>
            </a:r>
          </a:p>
          <a:p>
            <a:pPr marL="971550" indent="-5683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/>
              <a:t>Work</a:t>
            </a:r>
          </a:p>
          <a:p>
            <a:pPr marL="971550" indent="-5683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/>
              <a:t>Ergonomic</a:t>
            </a:r>
          </a:p>
          <a:p>
            <a:pPr marL="971550" indent="-5683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/>
              <a:t>Unit load</a:t>
            </a:r>
          </a:p>
          <a:p>
            <a:pPr marL="971550" indent="-5683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/>
              <a:t>Space utilization</a:t>
            </a:r>
          </a:p>
          <a:p>
            <a:pPr marL="971550" indent="-5683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/>
              <a:t>System</a:t>
            </a:r>
          </a:p>
          <a:p>
            <a:pPr marL="971550" indent="-5683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/>
              <a:t>Automation</a:t>
            </a:r>
          </a:p>
          <a:p>
            <a:pPr marL="971550" indent="-5683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/>
              <a:t>Environmental</a:t>
            </a:r>
          </a:p>
          <a:p>
            <a:pPr marL="971550" indent="-5683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/>
              <a:t>Life cycle cost</a:t>
            </a:r>
          </a:p>
          <a:p>
            <a:pPr marL="971550" indent="-5683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 smtClean="0"/>
              <a:t>Source:  “The Ten Principles of Material Handling,” www.mhia.org.</a:t>
            </a:r>
            <a:endParaRPr lang="en-US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Materials Handling Equipment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Two categories of handling equipment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Storage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Shelves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Racks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Bins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Handling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Conveyor systems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Lift trucks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Carts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Cranes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Materials Handling Equipment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choice of handling equipment can influence the type of storage equipment.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r>
              <a:rPr lang="en-US" smtClean="0"/>
              <a:t>The choice of storage equipment can influence the type of handling equipment.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11-</a:t>
            </a:r>
            <a:fld id="{64EFC984-00CE-46FD-846F-1F8CA6D2AAD7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Materials Handling Equipment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handling equipment can also be categorized as:</a:t>
            </a:r>
          </a:p>
          <a:p>
            <a:pPr lvl="1"/>
            <a:r>
              <a:rPr lang="en-US" dirty="0" smtClean="0"/>
              <a:t>Labor intensive</a:t>
            </a:r>
          </a:p>
          <a:p>
            <a:pPr lvl="1"/>
            <a:r>
              <a:rPr lang="en-US" dirty="0" smtClean="0"/>
              <a:t>Mechanized</a:t>
            </a:r>
          </a:p>
          <a:p>
            <a:pPr lvl="1"/>
            <a:r>
              <a:rPr lang="en-US" dirty="0" smtClean="0"/>
              <a:t>Automated</a:t>
            </a:r>
          </a:p>
          <a:p>
            <a:r>
              <a:rPr lang="en-US" dirty="0" smtClean="0"/>
              <a:t>Sufficient volume is needed to justify high cost of automated equipment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743200" y="6356350"/>
            <a:ext cx="3733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11-</a:t>
            </a:r>
            <a:fld id="{4E7CF50E-7D8A-46D5-98E0-32FD2FEB9ECB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Materials Handling Equipment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organization’s order picking and assembly system can also influence the type of handling equipment.</a:t>
            </a:r>
          </a:p>
          <a:p>
            <a:pPr lvl="1"/>
            <a:r>
              <a:rPr lang="en-US" smtClean="0"/>
              <a:t>Picker-to-part systems</a:t>
            </a:r>
          </a:p>
          <a:p>
            <a:pPr lvl="1"/>
            <a:r>
              <a:rPr lang="en-US" smtClean="0"/>
              <a:t>Part-to-picker systems</a:t>
            </a:r>
          </a:p>
          <a:p>
            <a:endParaRPr lang="en-US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11-</a:t>
            </a:r>
            <a:fld id="{6BBA71C2-C2CB-4E50-9638-8CAF8A900353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8153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Located Madison, Wisconsin</a:t>
            </a: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Company Facts: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2667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Product Facts: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Design Options: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4343400"/>
            <a:ext cx="8153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Style A: cylinder, 11” x 11”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Style B &amp; C: Cone-shaped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020762"/>
          </a:xfrm>
        </p:spPr>
        <p:txBody>
          <a:bodyPr/>
          <a:lstStyle/>
          <a:p>
            <a:r>
              <a:rPr lang="en-US" sz="4000" dirty="0" smtClean="0"/>
              <a:t>Case 11-1 Let There Be Light Lamp Shade Company</a:t>
            </a:r>
            <a:endParaRPr lang="en-US" sz="40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3048000"/>
            <a:ext cx="8153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5,400 identical Lamp Shade (to Asia)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81534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Land rate: $1,000 per 40-ft container (8’w, 8.5’h, 40’ l)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Max weight: 44,000 lbs</a:t>
            </a: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Transportation to Port of Oakland: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600" y="3048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Transportation from Port of Oakland to overseas port: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3581400"/>
            <a:ext cx="8153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Ocean rate: $22 per ton (2,000 lbs)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Measurement ton: 40 ft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= 1 ton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Insurance Cost: 2% of the value of shipment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020762"/>
          </a:xfrm>
        </p:spPr>
        <p:txBody>
          <a:bodyPr/>
          <a:lstStyle/>
          <a:p>
            <a:r>
              <a:rPr lang="en-US" sz="4000" dirty="0" smtClean="0"/>
              <a:t>Case 11-1 Let There Be Light Lamp Shade Company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Packaging Info: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020762"/>
          </a:xfrm>
        </p:spPr>
        <p:txBody>
          <a:bodyPr/>
          <a:lstStyle/>
          <a:p>
            <a:r>
              <a:rPr lang="en-US" sz="4000" dirty="0" smtClean="0"/>
              <a:t>Case 11-1 Let There Be Light Lamp Shade Company</a:t>
            </a:r>
            <a:endParaRPr lang="en-US" sz="40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1000" y="2133599"/>
          <a:ext cx="8382000" cy="2708802"/>
        </p:xfrm>
        <a:graphic>
          <a:graphicData uri="http://schemas.openxmlformats.org/drawingml/2006/table">
            <a:tbl>
              <a:tblPr/>
              <a:tblGrid>
                <a:gridCol w="3153624"/>
                <a:gridCol w="1770454"/>
                <a:gridCol w="1659802"/>
                <a:gridCol w="1798120"/>
              </a:tblGrid>
              <a:tr h="4400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Style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Style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Style 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Manuf. Cost (per piece)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$4.00 </a:t>
                      </a:r>
                      <a:endParaRPr lang="en-US" sz="2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$5.00 </a:t>
                      </a:r>
                      <a:endParaRPr lang="en-US" sz="2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$6.00 </a:t>
                      </a:r>
                      <a:endParaRPr lang="en-US" sz="2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Package 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12"x12"x12"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12"x12"x48"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12"x12"x50"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# of pieces per pack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Package </a:t>
                      </a:r>
                      <a:r>
                        <a:rPr lang="en-US" sz="2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Cost (each)</a:t>
                      </a:r>
                      <a:endParaRPr lang="en-US" sz="2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$0.60 </a:t>
                      </a:r>
                      <a:endParaRPr lang="en-US" sz="2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$2.00 </a:t>
                      </a:r>
                      <a:endParaRPr lang="en-US" sz="2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$3.00 </a:t>
                      </a:r>
                      <a:endParaRPr lang="en-US" sz="2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Package weight (lbs)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0574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#1: How many style A shades can be loaded into an intermodal container?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#2: How many style B shades can be loaded into an intermodal container?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#3: How many style C shades can be loaded into an intermodal container?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#4: What are the total costs of delivering the style A shades to the port of importation?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#5: What are the total costs of delivering the style B shades to the port of importation?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#6: What are the total costs of delivering the style C shades to the port of importation?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Discussions: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020762"/>
          </a:xfrm>
        </p:spPr>
        <p:txBody>
          <a:bodyPr/>
          <a:lstStyle/>
          <a:p>
            <a:r>
              <a:rPr lang="en-US" sz="4000" dirty="0" smtClean="0"/>
              <a:t>Case 5-1 Let There Be Light Lamp Shade Company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Product Characteristics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610600" cy="4411663"/>
          </a:xfrm>
        </p:spPr>
        <p:txBody>
          <a:bodyPr/>
          <a:lstStyle/>
          <a:p>
            <a:r>
              <a:rPr lang="en-US" sz="2800" dirty="0"/>
              <a:t>Physical Characteristics</a:t>
            </a:r>
          </a:p>
          <a:p>
            <a:pPr lvl="1"/>
            <a:r>
              <a:rPr lang="en-US" sz="2600" dirty="0"/>
              <a:t>Density of bulk materials</a:t>
            </a:r>
          </a:p>
          <a:p>
            <a:pPr lvl="1"/>
            <a:r>
              <a:rPr lang="en-US" sz="2600" dirty="0"/>
              <a:t>Ability to withstand exposure to elements</a:t>
            </a:r>
          </a:p>
          <a:p>
            <a:pPr lvl="1"/>
            <a:r>
              <a:rPr lang="en-US" sz="2600" dirty="0"/>
              <a:t>Respiration</a:t>
            </a:r>
          </a:p>
          <a:p>
            <a:r>
              <a:rPr lang="en-US" sz="2800" dirty="0"/>
              <a:t>Chemical Characteristics</a:t>
            </a:r>
          </a:p>
          <a:p>
            <a:pPr lvl="1"/>
            <a:r>
              <a:rPr lang="en-US" sz="2600" dirty="0"/>
              <a:t>Incompatible products</a:t>
            </a:r>
          </a:p>
          <a:p>
            <a:pPr lvl="1"/>
            <a:r>
              <a:rPr lang="en-US" sz="2600" dirty="0"/>
              <a:t>Products requiring chemicals</a:t>
            </a:r>
          </a:p>
          <a:p>
            <a:r>
              <a:rPr lang="en-US" sz="2800" dirty="0"/>
              <a:t>Characteristics must be made known to consumers</a:t>
            </a:r>
          </a:p>
          <a:p>
            <a:endParaRPr lang="en-US" sz="3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r>
              <a:rPr lang="en-US"/>
              <a:t>5-</a:t>
            </a:r>
            <a:fld id="{010BD10A-58C1-4FA1-BD8F-5D85477C92A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1905000"/>
            <a:ext cx="3886200" cy="31242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accent6"/>
                </a:solidFill>
              </a:rPr>
              <a:t>Figure </a:t>
            </a:r>
            <a:r>
              <a:rPr lang="en-US" sz="3200" dirty="0" smtClean="0">
                <a:solidFill>
                  <a:schemeClr val="accent6"/>
                </a:solidFill>
              </a:rPr>
              <a:t>11-1</a:t>
            </a:r>
            <a:r>
              <a:rPr lang="en-US" sz="3200" dirty="0">
                <a:solidFill>
                  <a:schemeClr val="accent6"/>
                </a:solidFill>
              </a:rPr>
              <a:t>:  Portion of </a:t>
            </a:r>
            <a:r>
              <a:rPr lang="en-US" sz="3200" dirty="0" smtClean="0">
                <a:solidFill>
                  <a:schemeClr val="accent6"/>
                </a:solidFill>
              </a:rPr>
              <a:t>fabric care label </a:t>
            </a:r>
            <a:r>
              <a:rPr lang="en-US" sz="3200" dirty="0">
                <a:solidFill>
                  <a:schemeClr val="accent6"/>
                </a:solidFill>
              </a:rPr>
              <a:t>for Levi’s </a:t>
            </a:r>
            <a:r>
              <a:rPr lang="en-US" sz="3200" dirty="0" smtClean="0">
                <a:solidFill>
                  <a:schemeClr val="accent6"/>
                </a:solidFill>
              </a:rPr>
              <a:t>jeans sold </a:t>
            </a:r>
            <a:r>
              <a:rPr lang="en-US" sz="3200" dirty="0">
                <a:solidFill>
                  <a:schemeClr val="accent6"/>
                </a:solidFill>
              </a:rPr>
              <a:t>in Japan</a:t>
            </a:r>
          </a:p>
        </p:txBody>
      </p:sp>
      <p:pic>
        <p:nvPicPr>
          <p:cNvPr id="513027" name="Picture 3" descr="fig5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00200"/>
            <a:ext cx="3929362" cy="4577576"/>
          </a:xfrm>
          <a:noFill/>
          <a:ln/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r>
              <a:rPr lang="en-US"/>
              <a:t>5-</a:t>
            </a:r>
            <a:fld id="{199E6531-C875-4CB5-9799-31463537CE8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Packaging Fundamentals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449580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900" dirty="0"/>
              <a:t>Building-blocks concept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5500" dirty="0"/>
              <a:t>Smallest unit is consumer package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5500" dirty="0"/>
              <a:t>Each unit is stocked within the next larger one to protect the </a:t>
            </a:r>
            <a:r>
              <a:rPr lang="en-US" sz="5500" dirty="0" smtClean="0"/>
              <a:t>product</a:t>
            </a: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5900" dirty="0" smtClean="0"/>
              <a:t>Packaging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5500" dirty="0" smtClean="0"/>
              <a:t>refers to materials used for the containment, protection, handling, delivery, and presentation of goods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5500" dirty="0" smtClean="0"/>
              <a:t>Serves three general functions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5500" dirty="0" smtClean="0"/>
              <a:t>To promote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5500" dirty="0" smtClean="0"/>
              <a:t>To protect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5500" dirty="0" smtClean="0"/>
              <a:t>To identify (label) the relevant product</a:t>
            </a:r>
            <a:endParaRPr lang="en-US" sz="5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Promotional and Protective Functions of Packaging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/>
              <a:t>Protective functions of packaging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/>
              <a:t>Enclose materials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/>
              <a:t>Restrain materials from undesired movement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/>
              <a:t>Separate contents to prevent undesired contact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/>
              <a:t>Cushion contents from outside vibrations and shocks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/>
              <a:t>Support the weight of identical containers stacked above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/>
              <a:t>Position the contents to provide maximum protection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/>
              <a:t>Provide for uniform weight distribution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/>
              <a:t>Provide exterior surface for labeling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/>
              <a:t>Be tamperproof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/>
              <a:t>Be safe for consumers or others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743200" y="6356350"/>
            <a:ext cx="3733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11-</a:t>
            </a:r>
            <a:fld id="{B4A5E6D1-2CE8-4E33-B882-F786A5A4CA4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Checklist for Box Users</a:t>
            </a:r>
            <a:br>
              <a:rPr lang="en-US" sz="4000" dirty="0" smtClean="0"/>
            </a:br>
            <a:r>
              <a:rPr lang="en-US" sz="4000" dirty="0" smtClean="0"/>
              <a:t>(Figure 11-3)</a:t>
            </a:r>
            <a:endParaRPr lang="en-US" sz="4000" dirty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6482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000" dirty="0" smtClean="0"/>
              <a:t>YOUR PRODUCT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300" dirty="0" smtClean="0"/>
              <a:t>1. Have you given your box maker a description of your product and its use, the exact dimensions, weight and physical characteristics? 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300" dirty="0" smtClean="0"/>
              <a:t>2. Is the product likely to settle or shift? 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300" dirty="0" smtClean="0"/>
              <a:t>3. Is it perishable, fragile, or hazardous in any way? 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300" dirty="0" smtClean="0"/>
              <a:t>4. Will it need extra protection against vibration, impact, moisture, air, heat or cold? 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300" dirty="0" smtClean="0"/>
              <a:t>5. Will it be shipped fully assembled? 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300" dirty="0" smtClean="0"/>
              <a:t>6. Will more than one unit be packed in a box? 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300" dirty="0" smtClean="0"/>
              <a:t>7. Will accessories, parts or literature be included with the product? 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300" dirty="0" smtClean="0"/>
              <a:t>8. Have you provided your box maker with a complete sample of your product as it will be packed? </a:t>
            </a:r>
            <a:endParaRPr lang="en-US" sz="23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r>
              <a:rPr lang="en-US"/>
              <a:t>5-</a:t>
            </a:r>
            <a:fld id="{34AECAD0-8E98-4713-BE2F-6C2E1865AB7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Checklist for Box Users</a:t>
            </a:r>
            <a:br>
              <a:rPr lang="en-US" sz="4000" dirty="0" smtClean="0"/>
            </a:br>
            <a:r>
              <a:rPr lang="en-US" sz="4000" dirty="0" smtClean="0"/>
              <a:t>(Figure 11-3)</a:t>
            </a:r>
            <a:endParaRPr lang="en-US" sz="4000" dirty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dirty="0" smtClean="0"/>
              <a:t>YOUR PACKING OPERATION</a:t>
            </a:r>
          </a:p>
          <a:p>
            <a:pPr marL="225425" indent="-225425">
              <a:lnSpc>
                <a:spcPct val="8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Is your box inventory adequately geared to re-order lead time? </a:t>
            </a:r>
          </a:p>
          <a:p>
            <a:pPr marL="225425" indent="-225425">
              <a:lnSpc>
                <a:spcPct val="8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Is your box inventory arranged to efficiently feed your packing lines? </a:t>
            </a:r>
          </a:p>
          <a:p>
            <a:pPr marL="225425" indent="-225425">
              <a:lnSpc>
                <a:spcPct val="8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Is your inventory of boxes properly stored?</a:t>
            </a:r>
          </a:p>
          <a:p>
            <a:pPr marL="225425" indent="-225425">
              <a:lnSpc>
                <a:spcPct val="8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Will you be setting up the boxes on automatic equipment? (lf so, what type? Size? Method of closure?)</a:t>
            </a:r>
          </a:p>
          <a:p>
            <a:pPr marL="225425" indent="-225425">
              <a:lnSpc>
                <a:spcPct val="8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Will your product be packed automatically? (lf so, with what type of equipment?)</a:t>
            </a:r>
          </a:p>
          <a:p>
            <a:pPr marL="225425" indent="-225425">
              <a:lnSpc>
                <a:spcPct val="8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lf more than one unit or part goes into each box, have you determined the sequence?</a:t>
            </a:r>
          </a:p>
          <a:p>
            <a:pPr marL="225425" indent="-225425">
              <a:lnSpc>
                <a:spcPct val="8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Will inner packing — shells, liners, pads, partitions—be inserted by hand?</a:t>
            </a:r>
          </a:p>
          <a:p>
            <a:pPr marL="225425" indent="-225425">
              <a:lnSpc>
                <a:spcPct val="8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Is your closure system—tape, </a:t>
            </a:r>
            <a:r>
              <a:rPr lang="en-US" sz="2000" dirty="0" err="1" smtClean="0"/>
              <a:t>stiches</a:t>
            </a:r>
            <a:r>
              <a:rPr lang="en-US" sz="2000" dirty="0" smtClean="0"/>
              <a:t>, glue—compatible with the box, packing line speed, customer needs and recycling considerations?</a:t>
            </a:r>
          </a:p>
          <a:p>
            <a:pPr marL="225425" indent="-225425">
              <a:lnSpc>
                <a:spcPct val="8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Will the box be imprinted or labeled? </a:t>
            </a:r>
          </a:p>
          <a:p>
            <a:pPr marL="225425" indent="-225425">
              <a:lnSpc>
                <a:spcPct val="8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Will a master pack be used for a multiple of boxes to maintain cleanliness or appearance?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Eng PPT Template">
  <a:themeElements>
    <a:clrScheme name="COEng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Eng 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Eng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2060</Words>
  <Application>Microsoft Office PowerPoint</Application>
  <PresentationFormat>On-screen Show (4:3)</PresentationFormat>
  <Paragraphs>332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COEng PPT Template</vt:lpstr>
      <vt:lpstr>Chapter 11  Packaging and  Materials Handling </vt:lpstr>
      <vt:lpstr>Learning Objectives</vt:lpstr>
      <vt:lpstr>Packaging and Materials Handling Key Terms</vt:lpstr>
      <vt:lpstr>Product Characteristics</vt:lpstr>
      <vt:lpstr>Figure 11-1:  Portion of fabric care label for Levi’s jeans sold in Japan</vt:lpstr>
      <vt:lpstr>Packaging Fundamentals</vt:lpstr>
      <vt:lpstr>Promotional and Protective Functions of Packaging</vt:lpstr>
      <vt:lpstr>Checklist for Box Users (Figure 11-3)</vt:lpstr>
      <vt:lpstr>Checklist for Box Users (Figure 11-3)</vt:lpstr>
      <vt:lpstr>Checklist for Box Users (Figure 11-3)</vt:lpstr>
      <vt:lpstr>Checklist for Box Users (Figure 11-3)</vt:lpstr>
      <vt:lpstr>Checklist for Box Users (Figure 11-3)</vt:lpstr>
      <vt:lpstr>Package Testing and Monitoring</vt:lpstr>
      <vt:lpstr>Package Testing and Monitoring</vt:lpstr>
      <vt:lpstr>PowerPoint Presentation</vt:lpstr>
      <vt:lpstr>Labeling</vt:lpstr>
      <vt:lpstr>Figure 11-5:  Examples of Shipping Labels</vt:lpstr>
      <vt:lpstr>Hazardous Materials</vt:lpstr>
      <vt:lpstr>Issues in Packaging</vt:lpstr>
      <vt:lpstr>Issues in Packaging</vt:lpstr>
      <vt:lpstr>Identifying Packaging Inefficiencies</vt:lpstr>
      <vt:lpstr>Table 11-1:  A Hypothetical Example of Packaging Inefficiency</vt:lpstr>
      <vt:lpstr>Packaging’s Influence on Transportation Considerations</vt:lpstr>
      <vt:lpstr>Figure 11-6:  Boxmaker’s Certificate (BMC)</vt:lpstr>
      <vt:lpstr>Unit Loads in Materials Handling</vt:lpstr>
      <vt:lpstr>Unit Loads in Materials Handling</vt:lpstr>
      <vt:lpstr>Figure 11-7:  Automated Guided Vehicle</vt:lpstr>
      <vt:lpstr>Unit Loads in Materials Handling</vt:lpstr>
      <vt:lpstr>Unit Loads in Material Handling</vt:lpstr>
      <vt:lpstr>Materials Handling</vt:lpstr>
      <vt:lpstr>Materials Handling Principles</vt:lpstr>
      <vt:lpstr>Materials Handling Equipment</vt:lpstr>
      <vt:lpstr>Materials Handling Equipment</vt:lpstr>
      <vt:lpstr>Materials Handling Equipment</vt:lpstr>
      <vt:lpstr>Materials Handling Equipment</vt:lpstr>
      <vt:lpstr>Case 11-1 Let There Be Light Lamp Shade Company</vt:lpstr>
      <vt:lpstr>Case 11-1 Let There Be Light Lamp Shade Company</vt:lpstr>
      <vt:lpstr>Case 11-1 Let There Be Light Lamp Shade Company</vt:lpstr>
      <vt:lpstr>Case 5-1 Let There Be Light Lamp Shade Company</vt:lpstr>
    </vt:vector>
  </TitlesOfParts>
  <Company>MIIS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Community</dc:title>
  <dc:creator>leah gowron</dc:creator>
  <cp:lastModifiedBy>leet</cp:lastModifiedBy>
  <cp:revision>83</cp:revision>
  <dcterms:created xsi:type="dcterms:W3CDTF">1998-03-27T19:34:46Z</dcterms:created>
  <dcterms:modified xsi:type="dcterms:W3CDTF">2011-11-16T21:45:45Z</dcterms:modified>
</cp:coreProperties>
</file>