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omments/comment1.xml" ContentType="application/vnd.openxmlformats-officedocument.presentationml.comment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60" r:id="rId1"/>
  </p:sldMasterIdLst>
  <p:notesMasterIdLst>
    <p:notesMasterId r:id="rId26"/>
  </p:notesMasterIdLst>
  <p:handoutMasterIdLst>
    <p:handoutMasterId r:id="rId27"/>
  </p:handoutMasterIdLst>
  <p:sldIdLst>
    <p:sldId id="264" r:id="rId2"/>
    <p:sldId id="265" r:id="rId3"/>
    <p:sldId id="267" r:id="rId4"/>
    <p:sldId id="268" r:id="rId5"/>
    <p:sldId id="291" r:id="rId6"/>
    <p:sldId id="292" r:id="rId7"/>
    <p:sldId id="281" r:id="rId8"/>
    <p:sldId id="269" r:id="rId9"/>
    <p:sldId id="295" r:id="rId10"/>
    <p:sldId id="296" r:id="rId11"/>
    <p:sldId id="297" r:id="rId12"/>
    <p:sldId id="271" r:id="rId13"/>
    <p:sldId id="272" r:id="rId14"/>
    <p:sldId id="273" r:id="rId15"/>
    <p:sldId id="293" r:id="rId16"/>
    <p:sldId id="274" r:id="rId17"/>
    <p:sldId id="276" r:id="rId18"/>
    <p:sldId id="279" r:id="rId19"/>
    <p:sldId id="294" r:id="rId20"/>
    <p:sldId id="286" r:id="rId21"/>
    <p:sldId id="287" r:id="rId22"/>
    <p:sldId id="288" r:id="rId23"/>
    <p:sldId id="289" r:id="rId24"/>
    <p:sldId id="290" r:id="rId25"/>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Leah Gowron" initials="" lastIdx="1" clrIdx="0"/>
  <p:cmAuthor id="1" name="George" initials="GWG" lastIdx="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21708" autoAdjust="0"/>
    <p:restoredTop sz="94660"/>
  </p:normalViewPr>
  <p:slideViewPr>
    <p:cSldViewPr>
      <p:cViewPr varScale="1">
        <p:scale>
          <a:sx n="70" d="100"/>
          <a:sy n="70" d="100"/>
        </p:scale>
        <p:origin x="-810"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39" d="100"/>
          <a:sy n="39" d="100"/>
        </p:scale>
        <p:origin x="-1566"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07-06-04T11:02:37.484" idx="2">
    <p:pos x="5568" y="864"/>
    <p:text>Figure covers globe.</p:text>
  </p:cm>
</p:cmLst>
</file>

<file path=ppt/drawings/_rels/vmlDrawing1.v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8915"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38916"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38917"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2DF38D8C-027B-4128-AE74-E0B0FB76D271}" type="slidenum">
              <a:rPr lang="en-US"/>
              <a:pPr/>
              <a:t>‹#›</a:t>
            </a:fld>
            <a:endParaRPr lang="en-US"/>
          </a:p>
        </p:txBody>
      </p:sp>
    </p:spTree>
    <p:extLst>
      <p:ext uri="{BB962C8B-B14F-4D97-AF65-F5344CB8AC3E}">
        <p14:creationId xmlns:p14="http://schemas.microsoft.com/office/powerpoint/2010/main" val="11190833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3251848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a:xfrm>
            <a:off x="685800" y="4343400"/>
            <a:ext cx="5486400" cy="4114800"/>
          </a:xfrm>
          <a:prstGeom prst="rect">
            <a:avLst/>
          </a:prstGeom>
        </p:spPr>
        <p:txBody>
          <a:bodyPr>
            <a:normAutofit/>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a:xfrm>
            <a:off x="685800" y="4343400"/>
            <a:ext cx="5486400" cy="4114800"/>
          </a:xfrm>
          <a:prstGeom prst="rect">
            <a:avLst/>
          </a:prstGeom>
        </p:spPr>
        <p:txBody>
          <a:bodyPr>
            <a:normAutofit/>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a:xfrm>
            <a:off x="685800" y="4343400"/>
            <a:ext cx="5486400" cy="4114800"/>
          </a:xfrm>
          <a:prstGeom prst="rect">
            <a:avLst/>
          </a:prstGeom>
        </p:spPr>
        <p:txBody>
          <a:bodyPr>
            <a:normAutofit/>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a:xfrm>
            <a:off x="685800" y="4343400"/>
            <a:ext cx="5486400" cy="4114800"/>
          </a:xfrm>
          <a:prstGeom prst="rect">
            <a:avLst/>
          </a:prstGeom>
        </p:spPr>
        <p:txBody>
          <a:bodyPr>
            <a:normAutofit/>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a:xfrm>
            <a:off x="685800" y="4343400"/>
            <a:ext cx="5486400" cy="4114800"/>
          </a:xfrm>
          <a:prstGeom prst="rect">
            <a:avLst/>
          </a:prstGeom>
        </p:spPr>
        <p:txBody>
          <a:bodyPr>
            <a:normAutofit/>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a:xfrm>
            <a:off x="685800" y="4343400"/>
            <a:ext cx="5486400" cy="4114800"/>
          </a:xfrm>
          <a:prstGeom prst="rect">
            <a:avLst/>
          </a:prstGeom>
        </p:spPr>
        <p:txBody>
          <a:bodyPr>
            <a:normAutofit/>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a:xfrm>
            <a:off x="685800" y="4343400"/>
            <a:ext cx="5486400" cy="4114800"/>
          </a:xfrm>
          <a:prstGeom prst="rect">
            <a:avLst/>
          </a:prstGeom>
        </p:spPr>
        <p:txBody>
          <a:bodyPr>
            <a:normAutofit/>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a:xfrm>
            <a:off x="685800" y="4343400"/>
            <a:ext cx="5486400" cy="4114800"/>
          </a:xfrm>
          <a:prstGeom prst="rect">
            <a:avLst/>
          </a:prstGeom>
        </p:spPr>
        <p:txBody>
          <a:bodyPr>
            <a:normAutofit/>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a:xfrm>
            <a:off x="685800" y="4343400"/>
            <a:ext cx="5486400" cy="4114800"/>
          </a:xfrm>
          <a:prstGeom prst="rect">
            <a:avLst/>
          </a:prstGeom>
        </p:spPr>
        <p:txBody>
          <a:bodyPr>
            <a:normAutofit/>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p:spPr>
      </p:sp>
      <p:sp>
        <p:nvSpPr>
          <p:cNvPr id="58371" name="Notes Placeholder 2"/>
          <p:cNvSpPr>
            <a:spLocks noGrp="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p:spPr>
      </p:sp>
      <p:sp>
        <p:nvSpPr>
          <p:cNvPr id="58371" name="Notes Placeholder 2"/>
          <p:cNvSpPr>
            <a:spLocks noGrp="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a:xfrm>
            <a:off x="685800" y="4343400"/>
            <a:ext cx="5486400" cy="4114800"/>
          </a:xfrm>
          <a:prstGeom prst="rect">
            <a:avLst/>
          </a:prstGeom>
        </p:spPr>
        <p:txBody>
          <a:bodyPr>
            <a:normAutofit/>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p:spPr>
      </p:sp>
      <p:sp>
        <p:nvSpPr>
          <p:cNvPr id="58371" name="Notes Placeholder 2"/>
          <p:cNvSpPr>
            <a:spLocks noGrp="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p:spPr>
      </p:sp>
      <p:sp>
        <p:nvSpPr>
          <p:cNvPr id="58371" name="Notes Placeholder 2"/>
          <p:cNvSpPr>
            <a:spLocks noGrp="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p:spPr>
      </p:sp>
      <p:sp>
        <p:nvSpPr>
          <p:cNvPr id="58371" name="Notes Placeholder 2"/>
          <p:cNvSpPr>
            <a:spLocks noGrp="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a:xfrm>
            <a:off x="685800" y="4343400"/>
            <a:ext cx="5486400" cy="4114800"/>
          </a:xfrm>
          <a:prstGeom prst="rect">
            <a:avLst/>
          </a:prstGeom>
        </p:spPr>
        <p:txBody>
          <a:bodyPr>
            <a:normAutofit/>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a:xfrm>
            <a:off x="685800" y="4343400"/>
            <a:ext cx="5486400" cy="4114800"/>
          </a:xfrm>
          <a:prstGeom prst="rect">
            <a:avLst/>
          </a:prstGeom>
        </p:spPr>
        <p:txBody>
          <a:bodyPr>
            <a:normAutofit/>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a:xfrm>
            <a:off x="685800" y="4343400"/>
            <a:ext cx="5486400" cy="4114800"/>
          </a:xfrm>
          <a:prstGeom prst="rect">
            <a:avLst/>
          </a:prstGeom>
        </p:spPr>
        <p:txBody>
          <a:bodyPr>
            <a:normAutofit/>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a:xfrm>
            <a:off x="685800" y="4343400"/>
            <a:ext cx="5486400" cy="4114800"/>
          </a:xfrm>
          <a:prstGeom prst="rect">
            <a:avLst/>
          </a:prstGeom>
        </p:spPr>
        <p:txBody>
          <a:bodyPr>
            <a:normAutofit/>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a:xfrm>
            <a:off x="685800" y="4343400"/>
            <a:ext cx="5486400" cy="4114800"/>
          </a:xfrm>
          <a:prstGeom prst="rect">
            <a:avLst/>
          </a:prstGeom>
        </p:spPr>
        <p:txBody>
          <a:bodyPr>
            <a:normAutofit/>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a:xfrm>
            <a:off x="685800" y="4343400"/>
            <a:ext cx="5486400" cy="4114800"/>
          </a:xfrm>
          <a:prstGeom prst="rect">
            <a:avLst/>
          </a:prstGeom>
        </p:spPr>
        <p:txBody>
          <a:bodyPr>
            <a:normAutofit/>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a:xfrm>
            <a:off x="685800" y="4343400"/>
            <a:ext cx="5486400" cy="4114800"/>
          </a:xfrm>
          <a:prstGeom prst="rect">
            <a:avLst/>
          </a:prstGeom>
        </p:spPr>
        <p:txBody>
          <a:bodyPr>
            <a:normAutofit/>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A399FB74-DD6D-4E18-945A-446A921158BC}" type="slidenum">
              <a:rPr lang="en-US"/>
              <a:pPr>
                <a:defRPr/>
              </a:pPr>
              <a:t>‹#›</a:t>
            </a:fld>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7AB8C84C-DE0C-41AB-82E0-2584EFB6E92D}" type="slidenum">
              <a:rPr lang="en-US"/>
              <a:pPr>
                <a:defRPr/>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623F42AC-FF95-4DF3-931F-4554370A3841}" type="slidenum">
              <a:rPr lang="en-US"/>
              <a:pPr>
                <a:defRPr/>
              </a:pPr>
              <a:t>‹#›</a:t>
            </a:fld>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1219200" y="274638"/>
            <a:ext cx="7467600" cy="1143000"/>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457200" y="1600200"/>
            <a:ext cx="8229600" cy="4525963"/>
          </a:xfrm>
        </p:spPr>
        <p:txBody>
          <a:bodyPr/>
          <a:lstStyle/>
          <a:p>
            <a:pPr lvl="0"/>
            <a:endParaRPr lang="en-US" noProof="0"/>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567C3F2A-F7B3-4643-A58D-8F486D4127D6}" type="slidenum">
              <a:rPr lang="en-US"/>
              <a:pPr>
                <a:defRPr/>
              </a:pPr>
              <a:t>‹#›</a:t>
            </a:fld>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219200" y="274638"/>
            <a:ext cx="7467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0D027E76-56BE-4D9D-914D-D5E4C356C53E}" type="slidenum">
              <a:rPr lang="en-US"/>
              <a:pPr>
                <a:defRPr/>
              </a:pPr>
              <a:t>‹#›</a:t>
            </a:fld>
            <a:endParaRPr 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219200" y="274638"/>
            <a:ext cx="7467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pPr lvl="0"/>
            <a:endParaRPr lang="en-US" noProof="0"/>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9F6FED40-103A-4D88-B06F-B05C81BF2320}" type="slidenum">
              <a:rPr lang="en-US"/>
              <a:pPr>
                <a:defRPr/>
              </a:pPr>
              <a:t>‹#›</a:t>
            </a:fld>
            <a:endParaRPr lang="en-US"/>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endParaRPr lang="en-US"/>
          </a:p>
        </p:txBody>
      </p:sp>
      <p:sp>
        <p:nvSpPr>
          <p:cNvPr id="4" name="Rectangle 6"/>
          <p:cNvSpPr>
            <a:spLocks noGrp="1" noChangeArrowheads="1"/>
          </p:cNvSpPr>
          <p:nvPr>
            <p:ph type="sldNum" sz="quarter" idx="11"/>
          </p:nvPr>
        </p:nvSpPr>
        <p:spPr>
          <a:ln/>
        </p:spPr>
        <p:txBody>
          <a:bodyPr/>
          <a:lstStyle>
            <a:lvl1pPr>
              <a:defRPr/>
            </a:lvl1pPr>
          </a:lstStyle>
          <a:p>
            <a:pPr>
              <a:defRPr/>
            </a:pPr>
            <a:fld id="{BCF23568-6B19-4F03-A1F9-DE467546B0E1}" type="slidenum">
              <a:rPr lang="en-US"/>
              <a:pPr>
                <a:defRPr/>
              </a:pPr>
              <a:t>‹#›</a:t>
            </a:fld>
            <a:endParaRPr lang="en-US"/>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1219200" y="274638"/>
            <a:ext cx="7467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5"/>
          <p:cNvSpPr>
            <a:spLocks noGrp="1" noChangeArrowheads="1"/>
          </p:cNvSpPr>
          <p:nvPr>
            <p:ph type="ftr" sz="quarter" idx="10"/>
          </p:nvPr>
        </p:nvSpPr>
        <p:spPr>
          <a:ln/>
        </p:spPr>
        <p:txBody>
          <a:bodyPr/>
          <a:lstStyle>
            <a:lvl1pPr>
              <a:defRPr/>
            </a:lvl1pPr>
          </a:lstStyle>
          <a:p>
            <a:pPr>
              <a:defRPr/>
            </a:pPr>
            <a:endParaRPr lang="en-US"/>
          </a:p>
        </p:txBody>
      </p:sp>
      <p:sp>
        <p:nvSpPr>
          <p:cNvPr id="7" name="Rectangle 6"/>
          <p:cNvSpPr>
            <a:spLocks noGrp="1" noChangeArrowheads="1"/>
          </p:cNvSpPr>
          <p:nvPr>
            <p:ph type="sldNum" sz="quarter" idx="11"/>
          </p:nvPr>
        </p:nvSpPr>
        <p:spPr>
          <a:ln/>
        </p:spPr>
        <p:txBody>
          <a:bodyPr/>
          <a:lstStyle>
            <a:lvl1pPr>
              <a:defRPr/>
            </a:lvl1pPr>
          </a:lstStyle>
          <a:p>
            <a:pPr>
              <a:defRPr/>
            </a:pPr>
            <a:fld id="{CE15A5CD-8FAA-42D7-81F4-0EA22FBFA3F6}" type="slidenum">
              <a:rPr lang="en-US"/>
              <a:pPr>
                <a:defRPr/>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0E5F2B4D-84DA-4176-9CD0-FCEE1E3D0288}" type="slidenum">
              <a:rPr lang="en-US"/>
              <a:pPr>
                <a:defRPr/>
              </a:pPr>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CB14473F-4B50-48A4-8223-38CF37560C1F}" type="slidenum">
              <a:rPr lang="en-US"/>
              <a:pPr>
                <a:defRPr/>
              </a:pPr>
              <a: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D167FCF3-B923-4265-AF07-5712ABFC838C}" type="slidenum">
              <a:rPr lang="en-US"/>
              <a:pPr>
                <a:defRPr/>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endParaRPr lang="en-US"/>
          </a:p>
        </p:txBody>
      </p:sp>
      <p:sp>
        <p:nvSpPr>
          <p:cNvPr id="8" name="Rectangle 6"/>
          <p:cNvSpPr>
            <a:spLocks noGrp="1" noChangeArrowheads="1"/>
          </p:cNvSpPr>
          <p:nvPr>
            <p:ph type="sldNum" sz="quarter" idx="11"/>
          </p:nvPr>
        </p:nvSpPr>
        <p:spPr>
          <a:ln/>
        </p:spPr>
        <p:txBody>
          <a:bodyPr/>
          <a:lstStyle>
            <a:lvl1pPr>
              <a:defRPr/>
            </a:lvl1pPr>
          </a:lstStyle>
          <a:p>
            <a:pPr>
              <a:defRPr/>
            </a:pPr>
            <a:fld id="{C1638E61-DD77-49A1-8AD8-572FF52A1FFC}" type="slidenum">
              <a:rPr lang="en-US"/>
              <a:pPr>
                <a:defRPr/>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endParaRPr lang="en-US"/>
          </a:p>
        </p:txBody>
      </p:sp>
      <p:sp>
        <p:nvSpPr>
          <p:cNvPr id="4" name="Rectangle 6"/>
          <p:cNvSpPr>
            <a:spLocks noGrp="1" noChangeArrowheads="1"/>
          </p:cNvSpPr>
          <p:nvPr>
            <p:ph type="sldNum" sz="quarter" idx="11"/>
          </p:nvPr>
        </p:nvSpPr>
        <p:spPr>
          <a:ln/>
        </p:spPr>
        <p:txBody>
          <a:bodyPr/>
          <a:lstStyle>
            <a:lvl1pPr>
              <a:defRPr/>
            </a:lvl1pPr>
          </a:lstStyle>
          <a:p>
            <a:pPr>
              <a:defRPr/>
            </a:pPr>
            <a:fld id="{2D83FDBC-14B8-418E-94A1-90DF48A6559E}" type="slidenum">
              <a:rPr lang="en-US"/>
              <a:pPr>
                <a:defRPr/>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fld id="{C52D9567-F644-42E6-A6FF-29447FB75B82}" type="slidenum">
              <a:rPr lang="en-US"/>
              <a:pPr>
                <a:defRPr/>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C3CA4E35-7904-4691-8A47-E48ECD6A4A9D}" type="slidenum">
              <a:rPr lang="en-US"/>
              <a:pPr>
                <a:defRPr/>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379C4DEB-0133-466B-BAA7-46AE52EC70D8}" type="slidenum">
              <a:rPr lang="en-US"/>
              <a:pPr>
                <a:defRPr/>
              </a:pPr>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2" descr="COEng PPT Background"/>
          <p:cNvPicPr>
            <a:picLocks noChangeAspect="1" noChangeArrowheads="1"/>
          </p:cNvPicPr>
          <p:nvPr/>
        </p:nvPicPr>
        <p:blipFill>
          <a:blip r:embed="rId18" cstate="print"/>
          <a:srcRect/>
          <a:stretch>
            <a:fillRect/>
          </a:stretch>
        </p:blipFill>
        <p:spPr bwMode="auto">
          <a:xfrm>
            <a:off x="0" y="0"/>
            <a:ext cx="9144000" cy="6858000"/>
          </a:xfrm>
          <a:prstGeom prst="rect">
            <a:avLst/>
          </a:prstGeom>
          <a:noFill/>
          <a:ln w="9525">
            <a:noFill/>
            <a:miter lim="800000"/>
            <a:headEnd/>
            <a:tailEnd/>
          </a:ln>
        </p:spPr>
      </p:pic>
      <p:sp>
        <p:nvSpPr>
          <p:cNvPr id="1027" name="Rectangle 3"/>
          <p:cNvSpPr>
            <a:spLocks noGrp="1" noChangeArrowheads="1"/>
          </p:cNvSpPr>
          <p:nvPr>
            <p:ph type="title"/>
          </p:nvPr>
        </p:nvSpPr>
        <p:spPr bwMode="auto">
          <a:xfrm>
            <a:off x="1219200" y="274638"/>
            <a:ext cx="7467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Rectangle 4"/>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3312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solidFill>
                  <a:schemeClr val="tx1"/>
                </a:solidFill>
                <a:cs typeface="+mn-cs"/>
              </a:defRPr>
            </a:lvl1pPr>
          </a:lstStyle>
          <a:p>
            <a:pPr>
              <a:defRPr/>
            </a:pPr>
            <a:endParaRPr lang="en-US"/>
          </a:p>
        </p:txBody>
      </p:sp>
      <p:sp>
        <p:nvSpPr>
          <p:cNvPr id="133126"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solidFill>
                  <a:schemeClr val="tx1"/>
                </a:solidFill>
                <a:cs typeface="+mn-cs"/>
              </a:defRPr>
            </a:lvl1pPr>
          </a:lstStyle>
          <a:p>
            <a:pPr>
              <a:defRPr/>
            </a:pPr>
            <a:fld id="{1EA1413F-1F23-497F-9BED-F099BE4DC06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ransition/>
  <p:timing>
    <p:tnLst>
      <p:par>
        <p:cTn id="1" dur="indefinite" restart="never" nodeType="tmRoot"/>
      </p:par>
    </p:tnLst>
  </p:timing>
  <p:txStyles>
    <p:titleStyle>
      <a:lvl1pPr algn="ctr" rtl="0" eaLnBrk="0" fontAlgn="base" hangingPunct="0">
        <a:spcBef>
          <a:spcPct val="0"/>
        </a:spcBef>
        <a:spcAft>
          <a:spcPct val="0"/>
        </a:spcAft>
        <a:defRPr sz="4400">
          <a:solidFill>
            <a:schemeClr val="bg1"/>
          </a:solidFill>
          <a:latin typeface="+mj-lt"/>
          <a:ea typeface="+mj-ea"/>
          <a:cs typeface="+mj-cs"/>
        </a:defRPr>
      </a:lvl1pPr>
      <a:lvl2pPr algn="ctr" rtl="0" eaLnBrk="0" fontAlgn="base" hangingPunct="0">
        <a:spcBef>
          <a:spcPct val="0"/>
        </a:spcBef>
        <a:spcAft>
          <a:spcPct val="0"/>
        </a:spcAft>
        <a:defRPr sz="4400">
          <a:solidFill>
            <a:schemeClr val="bg1"/>
          </a:solidFill>
          <a:latin typeface="Arial" charset="0"/>
          <a:cs typeface="Arial" charset="0"/>
        </a:defRPr>
      </a:lvl2pPr>
      <a:lvl3pPr algn="ctr" rtl="0" eaLnBrk="0" fontAlgn="base" hangingPunct="0">
        <a:spcBef>
          <a:spcPct val="0"/>
        </a:spcBef>
        <a:spcAft>
          <a:spcPct val="0"/>
        </a:spcAft>
        <a:defRPr sz="4400">
          <a:solidFill>
            <a:schemeClr val="bg1"/>
          </a:solidFill>
          <a:latin typeface="Arial" charset="0"/>
          <a:cs typeface="Arial" charset="0"/>
        </a:defRPr>
      </a:lvl3pPr>
      <a:lvl4pPr algn="ctr" rtl="0" eaLnBrk="0" fontAlgn="base" hangingPunct="0">
        <a:spcBef>
          <a:spcPct val="0"/>
        </a:spcBef>
        <a:spcAft>
          <a:spcPct val="0"/>
        </a:spcAft>
        <a:defRPr sz="4400">
          <a:solidFill>
            <a:schemeClr val="bg1"/>
          </a:solidFill>
          <a:latin typeface="Arial" charset="0"/>
          <a:cs typeface="Arial" charset="0"/>
        </a:defRPr>
      </a:lvl4pPr>
      <a:lvl5pPr algn="ctr" rtl="0" eaLnBrk="0" fontAlgn="base" hangingPunct="0">
        <a:spcBef>
          <a:spcPct val="0"/>
        </a:spcBef>
        <a:spcAft>
          <a:spcPct val="0"/>
        </a:spcAft>
        <a:defRPr sz="4400">
          <a:solidFill>
            <a:schemeClr val="bg1"/>
          </a:solidFill>
          <a:latin typeface="Arial" charset="0"/>
          <a:cs typeface="Arial" charset="0"/>
        </a:defRPr>
      </a:lvl5pPr>
      <a:lvl6pPr marL="457200" algn="ctr" rtl="0" fontAlgn="base">
        <a:spcBef>
          <a:spcPct val="0"/>
        </a:spcBef>
        <a:spcAft>
          <a:spcPct val="0"/>
        </a:spcAft>
        <a:defRPr sz="4400">
          <a:solidFill>
            <a:schemeClr val="bg1"/>
          </a:solidFill>
          <a:latin typeface="Arial" charset="0"/>
          <a:cs typeface="Arial" charset="0"/>
        </a:defRPr>
      </a:lvl6pPr>
      <a:lvl7pPr marL="914400" algn="ctr" rtl="0" fontAlgn="base">
        <a:spcBef>
          <a:spcPct val="0"/>
        </a:spcBef>
        <a:spcAft>
          <a:spcPct val="0"/>
        </a:spcAft>
        <a:defRPr sz="4400">
          <a:solidFill>
            <a:schemeClr val="bg1"/>
          </a:solidFill>
          <a:latin typeface="Arial" charset="0"/>
          <a:cs typeface="Arial" charset="0"/>
        </a:defRPr>
      </a:lvl7pPr>
      <a:lvl8pPr marL="1371600" algn="ctr" rtl="0" fontAlgn="base">
        <a:spcBef>
          <a:spcPct val="0"/>
        </a:spcBef>
        <a:spcAft>
          <a:spcPct val="0"/>
        </a:spcAft>
        <a:defRPr sz="4400">
          <a:solidFill>
            <a:schemeClr val="bg1"/>
          </a:solidFill>
          <a:latin typeface="Arial" charset="0"/>
          <a:cs typeface="Arial" charset="0"/>
        </a:defRPr>
      </a:lvl8pPr>
      <a:lvl9pPr marL="1828800" algn="ctr" rtl="0" fontAlgn="base">
        <a:spcBef>
          <a:spcPct val="0"/>
        </a:spcBef>
        <a:spcAft>
          <a:spcPct val="0"/>
        </a:spcAft>
        <a:defRPr sz="4400">
          <a:solidFill>
            <a:schemeClr val="bg1"/>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rgbClr val="02027A"/>
          </a:solidFill>
          <a:latin typeface="+mn-lt"/>
          <a:ea typeface="+mn-ea"/>
          <a:cs typeface="+mn-cs"/>
        </a:defRPr>
      </a:lvl1pPr>
      <a:lvl2pPr marL="742950" indent="-285750" algn="l" rtl="0" eaLnBrk="0" fontAlgn="base" hangingPunct="0">
        <a:spcBef>
          <a:spcPct val="20000"/>
        </a:spcBef>
        <a:spcAft>
          <a:spcPct val="0"/>
        </a:spcAft>
        <a:buChar char="–"/>
        <a:defRPr sz="2800">
          <a:solidFill>
            <a:srgbClr val="02027A"/>
          </a:solidFill>
          <a:latin typeface="+mn-lt"/>
          <a:cs typeface="+mn-cs"/>
        </a:defRPr>
      </a:lvl2pPr>
      <a:lvl3pPr marL="1143000" indent="-228600" algn="l" rtl="0" eaLnBrk="0" fontAlgn="base" hangingPunct="0">
        <a:spcBef>
          <a:spcPct val="20000"/>
        </a:spcBef>
        <a:spcAft>
          <a:spcPct val="0"/>
        </a:spcAft>
        <a:buChar char="•"/>
        <a:defRPr sz="2400">
          <a:solidFill>
            <a:srgbClr val="02027A"/>
          </a:solidFill>
          <a:latin typeface="+mn-lt"/>
          <a:cs typeface="+mn-cs"/>
        </a:defRPr>
      </a:lvl3pPr>
      <a:lvl4pPr marL="1600200" indent="-228600" algn="l" rtl="0" eaLnBrk="0" fontAlgn="base" hangingPunct="0">
        <a:spcBef>
          <a:spcPct val="20000"/>
        </a:spcBef>
        <a:spcAft>
          <a:spcPct val="0"/>
        </a:spcAft>
        <a:buChar char="–"/>
        <a:defRPr sz="2000">
          <a:solidFill>
            <a:srgbClr val="02027A"/>
          </a:solidFill>
          <a:latin typeface="+mn-lt"/>
          <a:cs typeface="+mn-cs"/>
        </a:defRPr>
      </a:lvl4pPr>
      <a:lvl5pPr marL="2057400" indent="-228600" algn="l" rtl="0" eaLnBrk="0" fontAlgn="base" hangingPunct="0">
        <a:spcBef>
          <a:spcPct val="20000"/>
        </a:spcBef>
        <a:spcAft>
          <a:spcPct val="0"/>
        </a:spcAft>
        <a:buChar char="»"/>
        <a:defRPr sz="2000">
          <a:solidFill>
            <a:srgbClr val="02027A"/>
          </a:solidFill>
          <a:latin typeface="+mn-lt"/>
          <a:cs typeface="+mn-cs"/>
        </a:defRPr>
      </a:lvl5pPr>
      <a:lvl6pPr marL="2514600" indent="-228600" algn="l" rtl="0" fontAlgn="base">
        <a:spcBef>
          <a:spcPct val="20000"/>
        </a:spcBef>
        <a:spcAft>
          <a:spcPct val="0"/>
        </a:spcAft>
        <a:buChar char="»"/>
        <a:defRPr sz="2000">
          <a:solidFill>
            <a:srgbClr val="02027A"/>
          </a:solidFill>
          <a:latin typeface="+mn-lt"/>
          <a:cs typeface="+mn-cs"/>
        </a:defRPr>
      </a:lvl6pPr>
      <a:lvl7pPr marL="2971800" indent="-228600" algn="l" rtl="0" fontAlgn="base">
        <a:spcBef>
          <a:spcPct val="20000"/>
        </a:spcBef>
        <a:spcAft>
          <a:spcPct val="0"/>
        </a:spcAft>
        <a:buChar char="»"/>
        <a:defRPr sz="2000">
          <a:solidFill>
            <a:srgbClr val="02027A"/>
          </a:solidFill>
          <a:latin typeface="+mn-lt"/>
          <a:cs typeface="+mn-cs"/>
        </a:defRPr>
      </a:lvl7pPr>
      <a:lvl8pPr marL="3429000" indent="-228600" algn="l" rtl="0" fontAlgn="base">
        <a:spcBef>
          <a:spcPct val="20000"/>
        </a:spcBef>
        <a:spcAft>
          <a:spcPct val="0"/>
        </a:spcAft>
        <a:buChar char="»"/>
        <a:defRPr sz="2000">
          <a:solidFill>
            <a:srgbClr val="02027A"/>
          </a:solidFill>
          <a:latin typeface="+mn-lt"/>
          <a:cs typeface="+mn-cs"/>
        </a:defRPr>
      </a:lvl8pPr>
      <a:lvl9pPr marL="3886200" indent="-228600" algn="l" rtl="0" fontAlgn="base">
        <a:spcBef>
          <a:spcPct val="20000"/>
        </a:spcBef>
        <a:spcAft>
          <a:spcPct val="0"/>
        </a:spcAft>
        <a:buChar char="»"/>
        <a:defRPr sz="2000">
          <a:solidFill>
            <a:srgbClr val="02027A"/>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8" Type="http://schemas.openxmlformats.org/officeDocument/2006/relationships/image" Target="../media/image5.wmf"/><Relationship Id="rId3" Type="http://schemas.openxmlformats.org/officeDocument/2006/relationships/notesSlide" Target="../notesSlides/notesSlide21.xml"/><Relationship Id="rId7" Type="http://schemas.openxmlformats.org/officeDocument/2006/relationships/oleObject" Target="../embeddings/oleObject2.bin"/><Relationship Id="rId2" Type="http://schemas.openxmlformats.org/officeDocument/2006/relationships/slideLayout" Target="../slideLayouts/slideLayout4.xml"/><Relationship Id="rId1" Type="http://schemas.openxmlformats.org/officeDocument/2006/relationships/vmlDrawing" Target="../drawings/vmlDrawing1.vml"/><Relationship Id="rId6" Type="http://schemas.openxmlformats.org/officeDocument/2006/relationships/image" Target="../media/image4.wmf"/><Relationship Id="rId5" Type="http://schemas.openxmlformats.org/officeDocument/2006/relationships/oleObject" Target="../embeddings/oleObject1.bin"/><Relationship Id="rId10" Type="http://schemas.openxmlformats.org/officeDocument/2006/relationships/image" Target="../media/image6.wmf"/><Relationship Id="rId4" Type="http://schemas.openxmlformats.org/officeDocument/2006/relationships/hyperlink" Target="http://www.win.tue.nl/cow/Q2/" TargetMode="External"/><Relationship Id="rId9" Type="http://schemas.openxmlformats.org/officeDocument/2006/relationships/oleObject" Target="../embeddings/oleObject3.bin"/></Relationships>
</file>

<file path=ppt/slides/_rels/slide24.xml.rels><?xml version="1.0" encoding="UTF-8" standalone="yes"?>
<Relationships xmlns="http://schemas.openxmlformats.org/package/2006/relationships"><Relationship Id="rId8" Type="http://schemas.openxmlformats.org/officeDocument/2006/relationships/image" Target="../media/image8.wmf"/><Relationship Id="rId3" Type="http://schemas.openxmlformats.org/officeDocument/2006/relationships/notesSlide" Target="../notesSlides/notesSlide22.xml"/><Relationship Id="rId7" Type="http://schemas.openxmlformats.org/officeDocument/2006/relationships/oleObject" Target="../embeddings/oleObject5.bin"/><Relationship Id="rId2" Type="http://schemas.openxmlformats.org/officeDocument/2006/relationships/slideLayout" Target="../slideLayouts/slideLayout4.xml"/><Relationship Id="rId1" Type="http://schemas.openxmlformats.org/officeDocument/2006/relationships/vmlDrawing" Target="../drawings/vmlDrawing2.vml"/><Relationship Id="rId6" Type="http://schemas.openxmlformats.org/officeDocument/2006/relationships/image" Target="../media/image7.wmf"/><Relationship Id="rId5" Type="http://schemas.openxmlformats.org/officeDocument/2006/relationships/oleObject" Target="../embeddings/oleObject4.bin"/><Relationship Id="rId4" Type="http://schemas.openxmlformats.org/officeDocument/2006/relationships/hyperlink" Target="http://www.win.tue.nl/cow/Q2/"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3410" name="Rectangle 2"/>
          <p:cNvSpPr>
            <a:spLocks noGrp="1" noChangeArrowheads="1"/>
          </p:cNvSpPr>
          <p:nvPr>
            <p:ph type="ctrTitle"/>
          </p:nvPr>
        </p:nvSpPr>
        <p:spPr>
          <a:xfrm>
            <a:off x="685800" y="1981201"/>
            <a:ext cx="7772400" cy="3429000"/>
          </a:xfrm>
        </p:spPr>
        <p:txBody>
          <a:bodyPr/>
          <a:lstStyle/>
          <a:p>
            <a:r>
              <a:rPr lang="en-US" dirty="0" smtClean="0">
                <a:solidFill>
                  <a:schemeClr val="accent6"/>
                </a:solidFill>
              </a:rPr>
              <a:t>Chapter 10</a:t>
            </a:r>
            <a:br>
              <a:rPr lang="en-US" dirty="0" smtClean="0">
                <a:solidFill>
                  <a:schemeClr val="accent6"/>
                </a:solidFill>
              </a:rPr>
            </a:br>
            <a:r>
              <a:rPr lang="en-US" dirty="0" smtClean="0">
                <a:solidFill>
                  <a:schemeClr val="accent6"/>
                </a:solidFill>
              </a:rPr>
              <a:t/>
            </a:r>
            <a:br>
              <a:rPr lang="en-US" dirty="0" smtClean="0">
                <a:solidFill>
                  <a:schemeClr val="accent6"/>
                </a:solidFill>
              </a:rPr>
            </a:br>
            <a:r>
              <a:rPr lang="en-US" dirty="0" smtClean="0">
                <a:solidFill>
                  <a:schemeClr val="accent6"/>
                </a:solidFill>
              </a:rPr>
              <a:t>Warehousing Management</a:t>
            </a:r>
            <a:br>
              <a:rPr lang="en-US" dirty="0" smtClean="0">
                <a:solidFill>
                  <a:schemeClr val="accent6"/>
                </a:solidFill>
              </a:rPr>
            </a:br>
            <a:r>
              <a:rPr lang="en-US" dirty="0" smtClean="0">
                <a:solidFill>
                  <a:schemeClr val="accent6"/>
                </a:solidFill>
              </a:rPr>
              <a:t/>
            </a:r>
            <a:br>
              <a:rPr lang="en-US" dirty="0" smtClean="0">
                <a:solidFill>
                  <a:schemeClr val="accent6"/>
                </a:solidFill>
              </a:rPr>
            </a:br>
            <a:endParaRPr lang="en-US" dirty="0">
              <a:solidFill>
                <a:schemeClr val="accent6"/>
              </a:solidFill>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Grp="1" noChangeArrowheads="1"/>
          </p:cNvSpPr>
          <p:nvPr>
            <p:ph type="title"/>
          </p:nvPr>
        </p:nvSpPr>
        <p:spPr/>
        <p:txBody>
          <a:bodyPr/>
          <a:lstStyle/>
          <a:p>
            <a:r>
              <a:rPr lang="en-US" sz="4000" dirty="0" smtClean="0"/>
              <a:t>Warehousing Management</a:t>
            </a:r>
          </a:p>
        </p:txBody>
      </p:sp>
      <p:sp>
        <p:nvSpPr>
          <p:cNvPr id="34818" name="Rectangle 3"/>
          <p:cNvSpPr>
            <a:spLocks noGrp="1" noChangeArrowheads="1"/>
          </p:cNvSpPr>
          <p:nvPr>
            <p:ph idx="1"/>
          </p:nvPr>
        </p:nvSpPr>
        <p:spPr/>
        <p:txBody>
          <a:bodyPr/>
          <a:lstStyle/>
          <a:p>
            <a:r>
              <a:rPr lang="en-US" sz="2800" b="1" dirty="0" smtClean="0"/>
              <a:t>Cross-docking</a:t>
            </a:r>
            <a:r>
              <a:rPr lang="en-US" sz="2800" dirty="0" smtClean="0"/>
              <a:t> can be defined as “the process of receiving product and shipping it out the same day or overnight without putting it into storage.”</a:t>
            </a:r>
          </a:p>
          <a:p>
            <a:pPr>
              <a:buFont typeface="Arial" pitchFamily="34" charset="0"/>
              <a:buNone/>
            </a:pPr>
            <a:r>
              <a:rPr lang="en-US" sz="2400" dirty="0" smtClean="0"/>
              <a:t>	</a:t>
            </a:r>
            <a:r>
              <a:rPr lang="en-US" sz="1800" dirty="0" smtClean="0"/>
              <a:t>Source:  No author, “2008 Cross-Docking Trends Report,” Saddle Creek Corporation, 2008.</a:t>
            </a:r>
          </a:p>
          <a:p>
            <a:r>
              <a:rPr lang="en-US" sz="2800" dirty="0" smtClean="0"/>
              <a:t>Increased </a:t>
            </a:r>
            <a:r>
              <a:rPr lang="en-US" sz="2800" dirty="0" smtClean="0"/>
              <a:t>emphasis on time reductions in supply chains has led to the growth of cross-docking.</a:t>
            </a:r>
            <a:endParaRPr lang="en-US" sz="3600" dirty="0" smtClean="0"/>
          </a:p>
        </p:txBody>
      </p:sp>
      <p:sp>
        <p:nvSpPr>
          <p:cNvPr id="34819" name="Footer Placeholder 4"/>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200"/>
              <a:t>© Pearson Education, Inc. publishing as Prentice Hall</a:t>
            </a:r>
          </a:p>
        </p:txBody>
      </p:sp>
      <p:sp>
        <p:nvSpPr>
          <p:cNvPr id="5" name="Slide Number Placeholder 5"/>
          <p:cNvSpPr>
            <a:spLocks noGrp="1"/>
          </p:cNvSpPr>
          <p:nvPr>
            <p:ph type="sldNum" sz="quarter" idx="11"/>
          </p:nvPr>
        </p:nvSpPr>
        <p:spPr/>
        <p:txBody>
          <a:bodyPr/>
          <a:lstStyle/>
          <a:p>
            <a:pPr>
              <a:defRPr/>
            </a:pPr>
            <a:r>
              <a:rPr lang="en-US"/>
              <a:t>10-</a:t>
            </a:r>
            <a:fld id="{585ED671-6A6E-46AC-A06E-FA7F6A3A6DF5}" type="slidenum">
              <a:rPr lang="en-US"/>
              <a:pPr>
                <a:defRPr/>
              </a:pPr>
              <a:t>10</a:t>
            </a:fld>
            <a:endParaRPr lang="en-US"/>
          </a:p>
        </p:txBody>
      </p:sp>
    </p:spTree>
    <p:extLst>
      <p:ext uri="{BB962C8B-B14F-4D97-AF65-F5344CB8AC3E}">
        <p14:creationId xmlns:p14="http://schemas.microsoft.com/office/powerpoint/2010/main" val="614931901"/>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4675" name="Picture 3" descr="fig10-5"/>
          <p:cNvPicPr>
            <a:picLocks noGrp="1" noChangeAspect="1" noChangeArrowheads="1"/>
          </p:cNvPicPr>
          <p:nvPr>
            <p:ph idx="1"/>
          </p:nvPr>
        </p:nvPicPr>
        <p:blipFill>
          <a:blip r:embed="rId3" cstate="print"/>
          <a:srcRect/>
          <a:stretch>
            <a:fillRect/>
          </a:stretch>
        </p:blipFill>
        <p:spPr>
          <a:xfrm>
            <a:off x="1066800" y="1828800"/>
            <a:ext cx="5943600" cy="4208236"/>
          </a:xfrm>
          <a:noFill/>
          <a:ln/>
        </p:spPr>
      </p:pic>
      <p:sp>
        <p:nvSpPr>
          <p:cNvPr id="4" name="Footer Placeholder 4"/>
          <p:cNvSpPr>
            <a:spLocks noGrp="1"/>
          </p:cNvSpPr>
          <p:nvPr>
            <p:ph type="ftr" sz="quarter" idx="10"/>
          </p:nvPr>
        </p:nvSpPr>
        <p:spPr/>
        <p:txBody>
          <a:bodyPr/>
          <a:lstStyle/>
          <a:p>
            <a:r>
              <a:rPr lang="en-US"/>
              <a:t>© 2008 Prentice Hall</a:t>
            </a:r>
          </a:p>
        </p:txBody>
      </p:sp>
      <p:sp>
        <p:nvSpPr>
          <p:cNvPr id="5" name="Slide Number Placeholder 5"/>
          <p:cNvSpPr>
            <a:spLocks noGrp="1"/>
          </p:cNvSpPr>
          <p:nvPr>
            <p:ph type="sldNum" sz="quarter" idx="11"/>
          </p:nvPr>
        </p:nvSpPr>
        <p:spPr/>
        <p:txBody>
          <a:bodyPr/>
          <a:lstStyle/>
          <a:p>
            <a:r>
              <a:rPr lang="en-US"/>
              <a:t>10-</a:t>
            </a:r>
            <a:fld id="{C9ADF6A9-4AC6-44DC-9FA9-11BFA34D16A4}" type="slidenum">
              <a:rPr lang="en-US"/>
              <a:pPr/>
              <a:t>11</a:t>
            </a:fld>
            <a:endParaRPr lang="en-US"/>
          </a:p>
        </p:txBody>
      </p:sp>
      <p:sp>
        <p:nvSpPr>
          <p:cNvPr id="6" name="TextBox 5"/>
          <p:cNvSpPr txBox="1"/>
          <p:nvPr/>
        </p:nvSpPr>
        <p:spPr>
          <a:xfrm>
            <a:off x="1447800" y="228600"/>
            <a:ext cx="7315200" cy="1200329"/>
          </a:xfrm>
          <a:prstGeom prst="rect">
            <a:avLst/>
          </a:prstGeom>
          <a:noFill/>
        </p:spPr>
        <p:txBody>
          <a:bodyPr wrap="square" rtlCol="0">
            <a:spAutoFit/>
          </a:bodyPr>
          <a:lstStyle/>
          <a:p>
            <a:r>
              <a:rPr lang="en-US" sz="3600" dirty="0" smtClean="0">
                <a:solidFill>
                  <a:schemeClr val="bg1"/>
                </a:solidFill>
                <a:latin typeface="+mj-lt"/>
              </a:rPr>
              <a:t>Ideal Facility for Pure Supplier Consolidation (Figure </a:t>
            </a:r>
            <a:r>
              <a:rPr lang="en-US" sz="3600" dirty="0" smtClean="0">
                <a:solidFill>
                  <a:schemeClr val="bg1"/>
                </a:solidFill>
                <a:latin typeface="+mj-lt"/>
              </a:rPr>
              <a:t>10-2)</a:t>
            </a:r>
            <a:endParaRPr lang="en-US" sz="3600" dirty="0">
              <a:solidFill>
                <a:schemeClr val="bg1"/>
              </a:solidFill>
              <a:latin typeface="+mj-lt"/>
            </a:endParaRPr>
          </a:p>
        </p:txBody>
      </p:sp>
    </p:spTree>
    <p:extLst>
      <p:ext uri="{BB962C8B-B14F-4D97-AF65-F5344CB8AC3E}">
        <p14:creationId xmlns:p14="http://schemas.microsoft.com/office/powerpoint/2010/main" val="2588328266"/>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0578" name="Rectangle 2"/>
          <p:cNvSpPr>
            <a:spLocks noGrp="1" noChangeArrowheads="1"/>
          </p:cNvSpPr>
          <p:nvPr>
            <p:ph type="title"/>
          </p:nvPr>
        </p:nvSpPr>
        <p:spPr/>
        <p:txBody>
          <a:bodyPr/>
          <a:lstStyle/>
          <a:p>
            <a:r>
              <a:rPr lang="en-US" sz="4000" dirty="0"/>
              <a:t>Public Warehousing</a:t>
            </a:r>
          </a:p>
        </p:txBody>
      </p:sp>
      <p:sp>
        <p:nvSpPr>
          <p:cNvPr id="280579" name="Rectangle 3"/>
          <p:cNvSpPr>
            <a:spLocks noGrp="1" noChangeArrowheads="1"/>
          </p:cNvSpPr>
          <p:nvPr>
            <p:ph idx="1"/>
          </p:nvPr>
        </p:nvSpPr>
        <p:spPr>
          <a:xfrm>
            <a:off x="304800" y="1600200"/>
            <a:ext cx="8610600" cy="4525963"/>
          </a:xfrm>
        </p:spPr>
        <p:txBody>
          <a:bodyPr/>
          <a:lstStyle/>
          <a:p>
            <a:pPr fontAlgn="auto">
              <a:spcBef>
                <a:spcPts val="0"/>
              </a:spcBef>
              <a:spcAft>
                <a:spcPts val="0"/>
              </a:spcAft>
              <a:defRPr/>
            </a:pPr>
            <a:r>
              <a:rPr lang="en-US" sz="2800" dirty="0" smtClean="0"/>
              <a:t>Public warehouses </a:t>
            </a:r>
          </a:p>
          <a:p>
            <a:pPr lvl="1" fontAlgn="auto">
              <a:spcBef>
                <a:spcPts val="0"/>
              </a:spcBef>
              <a:spcAft>
                <a:spcPts val="0"/>
              </a:spcAft>
              <a:defRPr/>
            </a:pPr>
            <a:r>
              <a:rPr lang="en-US" sz="2000" dirty="0" smtClean="0"/>
              <a:t>Serve all legitimate users</a:t>
            </a:r>
          </a:p>
          <a:p>
            <a:pPr lvl="1" fontAlgn="auto">
              <a:spcBef>
                <a:spcPts val="0"/>
              </a:spcBef>
              <a:spcAft>
                <a:spcPts val="0"/>
              </a:spcAft>
              <a:defRPr/>
            </a:pPr>
            <a:r>
              <a:rPr lang="en-US" sz="2000" dirty="0" smtClean="0"/>
              <a:t>Require no capital investment on the user’s part</a:t>
            </a:r>
          </a:p>
          <a:p>
            <a:pPr lvl="1" fontAlgn="auto">
              <a:spcBef>
                <a:spcPts val="0"/>
              </a:spcBef>
              <a:spcAft>
                <a:spcPts val="0"/>
              </a:spcAft>
              <a:defRPr/>
            </a:pPr>
            <a:r>
              <a:rPr lang="en-US" sz="2000" dirty="0" smtClean="0"/>
              <a:t>Allows users to rent space as needed</a:t>
            </a:r>
          </a:p>
          <a:p>
            <a:pPr lvl="1" fontAlgn="auto">
              <a:spcBef>
                <a:spcPts val="0"/>
              </a:spcBef>
              <a:spcAft>
                <a:spcPts val="0"/>
              </a:spcAft>
              <a:defRPr/>
            </a:pPr>
            <a:r>
              <a:rPr lang="en-US" sz="2000" dirty="0" smtClean="0"/>
              <a:t>Can be rented on a month-to-month basis</a:t>
            </a:r>
          </a:p>
          <a:p>
            <a:pPr lvl="1" fontAlgn="auto">
              <a:spcBef>
                <a:spcPts val="0"/>
              </a:spcBef>
              <a:spcAft>
                <a:spcPts val="0"/>
              </a:spcAft>
              <a:defRPr/>
            </a:pPr>
            <a:r>
              <a:rPr lang="en-US" sz="2000" dirty="0" smtClean="0"/>
              <a:t>Offers more </a:t>
            </a:r>
            <a:r>
              <a:rPr lang="en-US" sz="2000" dirty="0" err="1" smtClean="0"/>
              <a:t>locational</a:t>
            </a:r>
            <a:r>
              <a:rPr lang="en-US" sz="2000" dirty="0" smtClean="0"/>
              <a:t> flexibility</a:t>
            </a:r>
          </a:p>
          <a:p>
            <a:pPr lvl="1" fontAlgn="auto">
              <a:spcBef>
                <a:spcPts val="0"/>
              </a:spcBef>
              <a:spcAft>
                <a:spcPts val="0"/>
              </a:spcAft>
              <a:defRPr/>
            </a:pPr>
            <a:r>
              <a:rPr lang="en-US" sz="2000" dirty="0" smtClean="0"/>
              <a:t>May provide specialized services</a:t>
            </a:r>
          </a:p>
          <a:p>
            <a:pPr fontAlgn="auto">
              <a:spcBef>
                <a:spcPts val="0"/>
              </a:spcBef>
              <a:spcAft>
                <a:spcPts val="0"/>
              </a:spcAft>
              <a:defRPr/>
            </a:pPr>
            <a:r>
              <a:rPr lang="en-US" sz="2800" dirty="0" smtClean="0"/>
              <a:t>Potential drawback of public warehouses</a:t>
            </a:r>
          </a:p>
          <a:p>
            <a:pPr lvl="1" fontAlgn="auto">
              <a:spcBef>
                <a:spcPts val="0"/>
              </a:spcBef>
              <a:spcAft>
                <a:spcPts val="0"/>
              </a:spcAft>
              <a:defRPr/>
            </a:pPr>
            <a:r>
              <a:rPr lang="en-US" sz="2000" dirty="0" smtClean="0"/>
              <a:t>Lack of control by the user</a:t>
            </a:r>
          </a:p>
          <a:p>
            <a:pPr fontAlgn="auto">
              <a:spcBef>
                <a:spcPts val="0"/>
              </a:spcBef>
              <a:spcAft>
                <a:spcPts val="0"/>
              </a:spcAft>
              <a:defRPr/>
            </a:pPr>
            <a:r>
              <a:rPr lang="en-US" sz="2800" dirty="0" smtClean="0"/>
              <a:t>Warehousing labor safety practices monitored by Occupational Safety and Health Administration (OSHA)</a:t>
            </a:r>
            <a:endParaRPr lang="en-US" sz="2800" dirty="0"/>
          </a:p>
        </p:txBody>
      </p:sp>
      <p:sp>
        <p:nvSpPr>
          <p:cNvPr id="4" name="Footer Placeholder 4"/>
          <p:cNvSpPr>
            <a:spLocks noGrp="1"/>
          </p:cNvSpPr>
          <p:nvPr>
            <p:ph type="ftr" sz="quarter" idx="10"/>
          </p:nvPr>
        </p:nvSpPr>
        <p:spPr/>
        <p:txBody>
          <a:bodyPr/>
          <a:lstStyle/>
          <a:p>
            <a:r>
              <a:rPr lang="en-US"/>
              <a:t>© 2008 Prentice Hall</a:t>
            </a:r>
          </a:p>
        </p:txBody>
      </p:sp>
      <p:sp>
        <p:nvSpPr>
          <p:cNvPr id="5" name="Slide Number Placeholder 5"/>
          <p:cNvSpPr>
            <a:spLocks noGrp="1"/>
          </p:cNvSpPr>
          <p:nvPr>
            <p:ph type="sldNum" sz="quarter" idx="11"/>
          </p:nvPr>
        </p:nvSpPr>
        <p:spPr/>
        <p:txBody>
          <a:bodyPr/>
          <a:lstStyle/>
          <a:p>
            <a:r>
              <a:rPr lang="en-US"/>
              <a:t>10-</a:t>
            </a:r>
            <a:fld id="{AD6B0970-A730-4A12-8DFD-EF61C954A77C}" type="slidenum">
              <a:rPr lang="en-US"/>
              <a:pPr/>
              <a:t>12</a:t>
            </a:fld>
            <a:endParaRPr lang="en-US"/>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1602" name="Rectangle 2"/>
          <p:cNvSpPr>
            <a:spLocks noGrp="1" noChangeArrowheads="1"/>
          </p:cNvSpPr>
          <p:nvPr>
            <p:ph type="title"/>
          </p:nvPr>
        </p:nvSpPr>
        <p:spPr/>
        <p:txBody>
          <a:bodyPr/>
          <a:lstStyle/>
          <a:p>
            <a:r>
              <a:rPr lang="en-US" sz="4000" dirty="0"/>
              <a:t>Private Warehousing</a:t>
            </a:r>
          </a:p>
        </p:txBody>
      </p:sp>
      <p:sp>
        <p:nvSpPr>
          <p:cNvPr id="281603" name="Rectangle 3"/>
          <p:cNvSpPr>
            <a:spLocks noGrp="1" noChangeArrowheads="1"/>
          </p:cNvSpPr>
          <p:nvPr>
            <p:ph idx="1"/>
          </p:nvPr>
        </p:nvSpPr>
        <p:spPr>
          <a:xfrm>
            <a:off x="304800" y="1600200"/>
            <a:ext cx="8458200" cy="4525963"/>
          </a:xfrm>
        </p:spPr>
        <p:txBody>
          <a:bodyPr/>
          <a:lstStyle/>
          <a:p>
            <a:pPr fontAlgn="auto">
              <a:spcAft>
                <a:spcPts val="0"/>
              </a:spcAft>
              <a:defRPr/>
            </a:pPr>
            <a:r>
              <a:rPr lang="en-US" sz="2800" dirty="0" smtClean="0"/>
              <a:t>Private warehousing</a:t>
            </a:r>
            <a:r>
              <a:rPr lang="en-US" sz="2800" dirty="0" smtClean="0">
                <a:solidFill>
                  <a:srgbClr val="1E6DE2"/>
                </a:solidFill>
              </a:rPr>
              <a:t> </a:t>
            </a:r>
          </a:p>
          <a:p>
            <a:pPr lvl="1" fontAlgn="auto">
              <a:spcAft>
                <a:spcPts val="0"/>
              </a:spcAft>
              <a:defRPr/>
            </a:pPr>
            <a:r>
              <a:rPr lang="en-US" sz="2400" dirty="0" smtClean="0"/>
              <a:t>is owned or occupied on a long-term lease</a:t>
            </a:r>
          </a:p>
          <a:p>
            <a:pPr lvl="1" fontAlgn="auto">
              <a:spcAft>
                <a:spcPts val="0"/>
              </a:spcAft>
              <a:defRPr/>
            </a:pPr>
            <a:r>
              <a:rPr lang="en-US" sz="2400" dirty="0" smtClean="0"/>
              <a:t>Offers control to owner</a:t>
            </a:r>
          </a:p>
          <a:p>
            <a:pPr lvl="1" fontAlgn="auto">
              <a:spcAft>
                <a:spcPts val="0"/>
              </a:spcAft>
              <a:defRPr/>
            </a:pPr>
            <a:r>
              <a:rPr lang="en-US" sz="2400" dirty="0" smtClean="0"/>
              <a:t>Assumes both sufficient demand volume and stability so that warehouse remains full</a:t>
            </a:r>
          </a:p>
          <a:p>
            <a:pPr fontAlgn="auto">
              <a:spcAft>
                <a:spcPts val="0"/>
              </a:spcAft>
              <a:defRPr/>
            </a:pPr>
            <a:r>
              <a:rPr lang="en-US" sz="2800" dirty="0" smtClean="0"/>
              <a:t>Potential drawbacks of private warehouses:</a:t>
            </a:r>
          </a:p>
          <a:p>
            <a:pPr lvl="1" fontAlgn="auto">
              <a:spcAft>
                <a:spcPts val="0"/>
              </a:spcAft>
              <a:defRPr/>
            </a:pPr>
            <a:r>
              <a:rPr lang="en-US" sz="2400" dirty="0" smtClean="0"/>
              <a:t>High fixed cost</a:t>
            </a:r>
          </a:p>
          <a:p>
            <a:pPr lvl="1" fontAlgn="auto">
              <a:spcAft>
                <a:spcPts val="0"/>
              </a:spcAft>
              <a:defRPr/>
            </a:pPr>
            <a:r>
              <a:rPr lang="en-US" sz="2400" dirty="0" smtClean="0"/>
              <a:t>Necessity of having high and steady demand volumes</a:t>
            </a:r>
          </a:p>
          <a:p>
            <a:pPr lvl="1" fontAlgn="auto">
              <a:spcAft>
                <a:spcPts val="0"/>
              </a:spcAft>
              <a:defRPr/>
            </a:pPr>
            <a:r>
              <a:rPr lang="en-US" sz="2400" dirty="0" smtClean="0"/>
              <a:t>May reduce an organization’s flexibility</a:t>
            </a:r>
          </a:p>
        </p:txBody>
      </p:sp>
      <p:sp>
        <p:nvSpPr>
          <p:cNvPr id="4" name="Footer Placeholder 4"/>
          <p:cNvSpPr>
            <a:spLocks noGrp="1"/>
          </p:cNvSpPr>
          <p:nvPr>
            <p:ph type="ftr" sz="quarter" idx="10"/>
          </p:nvPr>
        </p:nvSpPr>
        <p:spPr/>
        <p:txBody>
          <a:bodyPr/>
          <a:lstStyle/>
          <a:p>
            <a:r>
              <a:rPr lang="en-US"/>
              <a:t>© 2008 Prentice Hall</a:t>
            </a:r>
          </a:p>
        </p:txBody>
      </p:sp>
      <p:sp>
        <p:nvSpPr>
          <p:cNvPr id="5" name="Slide Number Placeholder 5"/>
          <p:cNvSpPr>
            <a:spLocks noGrp="1"/>
          </p:cNvSpPr>
          <p:nvPr>
            <p:ph type="sldNum" sz="quarter" idx="11"/>
          </p:nvPr>
        </p:nvSpPr>
        <p:spPr/>
        <p:txBody>
          <a:bodyPr/>
          <a:lstStyle/>
          <a:p>
            <a:r>
              <a:rPr lang="en-US"/>
              <a:t>10-</a:t>
            </a:r>
            <a:fld id="{C0619C8E-7359-4CB8-8D34-9788B0677E6E}" type="slidenum">
              <a:rPr lang="en-US"/>
              <a:pPr/>
              <a:t>13</a:t>
            </a:fld>
            <a:endParaRPr lang="en-US"/>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2626" name="Rectangle 2"/>
          <p:cNvSpPr>
            <a:spLocks noGrp="1" noChangeArrowheads="1"/>
          </p:cNvSpPr>
          <p:nvPr>
            <p:ph type="title"/>
          </p:nvPr>
        </p:nvSpPr>
        <p:spPr/>
        <p:txBody>
          <a:bodyPr/>
          <a:lstStyle/>
          <a:p>
            <a:r>
              <a:rPr lang="en-US" sz="4000" dirty="0"/>
              <a:t>Contract Warehousing</a:t>
            </a:r>
          </a:p>
        </p:txBody>
      </p:sp>
      <p:sp>
        <p:nvSpPr>
          <p:cNvPr id="282627" name="Rectangle 3"/>
          <p:cNvSpPr>
            <a:spLocks noGrp="1" noChangeArrowheads="1"/>
          </p:cNvSpPr>
          <p:nvPr>
            <p:ph idx="1"/>
          </p:nvPr>
        </p:nvSpPr>
        <p:spPr>
          <a:xfrm>
            <a:off x="304800" y="1600200"/>
            <a:ext cx="8382000" cy="4525963"/>
          </a:xfrm>
        </p:spPr>
        <p:txBody>
          <a:bodyPr/>
          <a:lstStyle/>
          <a:p>
            <a:r>
              <a:rPr lang="en-US" dirty="0"/>
              <a:t>Contract warehousing</a:t>
            </a:r>
            <a:r>
              <a:rPr lang="en-US" dirty="0">
                <a:solidFill>
                  <a:srgbClr val="1E6DE2"/>
                </a:solidFill>
              </a:rPr>
              <a:t> </a:t>
            </a:r>
            <a:r>
              <a:rPr lang="en-US" dirty="0"/>
              <a:t>(3PL warehousing) is a long-term arrangement providing unique warehousing services to one client  </a:t>
            </a:r>
          </a:p>
          <a:p>
            <a:r>
              <a:rPr lang="en-US" dirty="0"/>
              <a:t>Both vendor and client share the risks associated with the warehousing</a:t>
            </a:r>
          </a:p>
          <a:p>
            <a:r>
              <a:rPr lang="en-US" dirty="0"/>
              <a:t>Less costly than private warehousing and more costly than public warehousing</a:t>
            </a:r>
          </a:p>
        </p:txBody>
      </p:sp>
      <p:sp>
        <p:nvSpPr>
          <p:cNvPr id="4" name="Footer Placeholder 4"/>
          <p:cNvSpPr>
            <a:spLocks noGrp="1"/>
          </p:cNvSpPr>
          <p:nvPr>
            <p:ph type="ftr" sz="quarter" idx="10"/>
          </p:nvPr>
        </p:nvSpPr>
        <p:spPr/>
        <p:txBody>
          <a:bodyPr/>
          <a:lstStyle/>
          <a:p>
            <a:r>
              <a:rPr lang="en-US"/>
              <a:t>© 2008 Prentice Hall</a:t>
            </a:r>
          </a:p>
        </p:txBody>
      </p:sp>
      <p:sp>
        <p:nvSpPr>
          <p:cNvPr id="5" name="Slide Number Placeholder 5"/>
          <p:cNvSpPr>
            <a:spLocks noGrp="1"/>
          </p:cNvSpPr>
          <p:nvPr>
            <p:ph type="sldNum" sz="quarter" idx="11"/>
          </p:nvPr>
        </p:nvSpPr>
        <p:spPr/>
        <p:txBody>
          <a:bodyPr/>
          <a:lstStyle/>
          <a:p>
            <a:r>
              <a:rPr lang="en-US"/>
              <a:t>10-</a:t>
            </a:r>
            <a:fld id="{66CF7999-A55C-4C4F-939D-B061428860B1}" type="slidenum">
              <a:rPr lang="en-US"/>
              <a:pPr/>
              <a:t>14</a:t>
            </a:fld>
            <a:endParaRPr lang="en-US"/>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p:cNvSpPr>
            <a:spLocks noGrp="1" noChangeArrowheads="1"/>
          </p:cNvSpPr>
          <p:nvPr>
            <p:ph type="title"/>
          </p:nvPr>
        </p:nvSpPr>
        <p:spPr/>
        <p:txBody>
          <a:bodyPr/>
          <a:lstStyle/>
          <a:p>
            <a:r>
              <a:rPr lang="en-US" sz="4000" dirty="0" err="1" smtClean="0"/>
              <a:t>Multiclient</a:t>
            </a:r>
            <a:r>
              <a:rPr lang="en-US" sz="4000" dirty="0" smtClean="0"/>
              <a:t> Warehousing</a:t>
            </a:r>
          </a:p>
        </p:txBody>
      </p:sp>
      <p:sp>
        <p:nvSpPr>
          <p:cNvPr id="282627" name="Rectangle 3"/>
          <p:cNvSpPr>
            <a:spLocks noGrp="1" noChangeArrowheads="1"/>
          </p:cNvSpPr>
          <p:nvPr>
            <p:ph idx="1"/>
          </p:nvPr>
        </p:nvSpPr>
        <p:spPr>
          <a:xfrm>
            <a:off x="381000" y="1600200"/>
            <a:ext cx="8305800" cy="4525963"/>
          </a:xfrm>
        </p:spPr>
        <p:txBody>
          <a:bodyPr rtlCol="0">
            <a:normAutofit lnSpcReduction="10000"/>
          </a:bodyPr>
          <a:lstStyle/>
          <a:p>
            <a:pPr fontAlgn="auto">
              <a:spcAft>
                <a:spcPts val="0"/>
              </a:spcAft>
              <a:defRPr/>
            </a:pPr>
            <a:r>
              <a:rPr lang="en-US" dirty="0" smtClean="0"/>
              <a:t>Multiclient warehousing</a:t>
            </a:r>
          </a:p>
          <a:p>
            <a:pPr lvl="1" fontAlgn="auto">
              <a:spcAft>
                <a:spcPts val="0"/>
              </a:spcAft>
              <a:defRPr/>
            </a:pPr>
            <a:r>
              <a:rPr lang="en-US" dirty="0" smtClean="0"/>
              <a:t>Mixes attributes of contract and public warehouses</a:t>
            </a:r>
          </a:p>
          <a:p>
            <a:pPr lvl="1" fontAlgn="auto">
              <a:spcAft>
                <a:spcPts val="0"/>
              </a:spcAft>
              <a:defRPr/>
            </a:pPr>
            <a:r>
              <a:rPr lang="en-US" dirty="0" smtClean="0"/>
              <a:t>Services are more differentiated than those in a public facility</a:t>
            </a:r>
          </a:p>
          <a:p>
            <a:pPr lvl="1" fontAlgn="auto">
              <a:spcAft>
                <a:spcPts val="0"/>
              </a:spcAft>
              <a:defRPr/>
            </a:pPr>
            <a:r>
              <a:rPr lang="en-US" dirty="0" smtClean="0"/>
              <a:t>Services are less customized than those in a private facility</a:t>
            </a:r>
          </a:p>
          <a:p>
            <a:pPr lvl="1" fontAlgn="auto">
              <a:spcAft>
                <a:spcPts val="0"/>
              </a:spcAft>
              <a:defRPr/>
            </a:pPr>
            <a:r>
              <a:rPr lang="en-US" dirty="0" smtClean="0"/>
              <a:t>Services are purchased through minimum 1 year contracts </a:t>
            </a:r>
          </a:p>
          <a:p>
            <a:pPr lvl="1" fontAlgn="auto">
              <a:spcAft>
                <a:spcPts val="0"/>
              </a:spcAft>
              <a:defRPr/>
            </a:pPr>
            <a:r>
              <a:rPr lang="en-US" dirty="0" smtClean="0"/>
              <a:t>Are attractive to smaller organizations </a:t>
            </a:r>
            <a:endParaRPr lang="en-US" dirty="0"/>
          </a:p>
        </p:txBody>
      </p:sp>
      <p:sp>
        <p:nvSpPr>
          <p:cNvPr id="39939" name="Footer Placeholder 4"/>
          <p:cNvSpPr>
            <a:spLocks noGrp="1"/>
          </p:cNvSpPr>
          <p:nvPr>
            <p:ph type="ftr" sz="quarter" idx="10"/>
          </p:nvPr>
        </p:nvSpPr>
        <p:spPr bwMode="auto">
          <a:noFill/>
          <a:ln>
            <a:miter lim="800000"/>
            <a:headEnd/>
            <a:tailEnd/>
          </a:ln>
        </p:spPr>
        <p:txBody>
          <a:bodyPr wrap="square" numCol="1" anchorCtr="0" compatLnSpc="1">
            <a:prstTxWarp prst="textNoShape">
              <a:avLst/>
            </a:prstTxWarp>
          </a:bodyPr>
          <a:lstStyle/>
          <a:p>
            <a:r>
              <a:rPr lang="en-US">
                <a:solidFill>
                  <a:schemeClr val="tx1"/>
                </a:solidFill>
              </a:rPr>
              <a:t>© Pearson Education, Inc. publishing as Prentice Hall</a:t>
            </a:r>
          </a:p>
        </p:txBody>
      </p:sp>
      <p:sp>
        <p:nvSpPr>
          <p:cNvPr id="5" name="Slide Number Placeholder 5"/>
          <p:cNvSpPr>
            <a:spLocks noGrp="1"/>
          </p:cNvSpPr>
          <p:nvPr>
            <p:ph type="sldNum" sz="quarter" idx="11"/>
          </p:nvPr>
        </p:nvSpPr>
        <p:spPr/>
        <p:txBody>
          <a:bodyPr/>
          <a:lstStyle/>
          <a:p>
            <a:pPr>
              <a:defRPr/>
            </a:pPr>
            <a:r>
              <a:rPr lang="en-US"/>
              <a:t>10-</a:t>
            </a:r>
            <a:fld id="{B060BF2D-AF07-4AA6-991A-7D79873A22BD}" type="slidenum">
              <a:rPr lang="en-US"/>
              <a:pPr>
                <a:defRPr/>
              </a:pPr>
              <a:t>15</a:t>
            </a:fld>
            <a:endParaRPr lang="en-US"/>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650" name="Rectangle 2"/>
          <p:cNvSpPr>
            <a:spLocks noGrp="1" noChangeArrowheads="1"/>
          </p:cNvSpPr>
          <p:nvPr>
            <p:ph type="title"/>
          </p:nvPr>
        </p:nvSpPr>
        <p:spPr/>
        <p:txBody>
          <a:bodyPr/>
          <a:lstStyle/>
          <a:p>
            <a:r>
              <a:rPr lang="en-US" sz="4000" dirty="0"/>
              <a:t>Design Considerations in Warehousing</a:t>
            </a:r>
          </a:p>
        </p:txBody>
      </p:sp>
      <p:sp>
        <p:nvSpPr>
          <p:cNvPr id="283651" name="Rectangle 3"/>
          <p:cNvSpPr>
            <a:spLocks noGrp="1" noChangeArrowheads="1"/>
          </p:cNvSpPr>
          <p:nvPr>
            <p:ph idx="1"/>
          </p:nvPr>
        </p:nvSpPr>
        <p:spPr/>
        <p:txBody>
          <a:bodyPr/>
          <a:lstStyle/>
          <a:p>
            <a:r>
              <a:rPr lang="en-US" dirty="0"/>
              <a:t>General considerations</a:t>
            </a:r>
          </a:p>
          <a:p>
            <a:pPr lvl="1"/>
            <a:r>
              <a:rPr lang="en-US" dirty="0"/>
              <a:t>Quantity and character of goods must be known—product profiling</a:t>
            </a:r>
          </a:p>
          <a:p>
            <a:pPr lvl="1"/>
            <a:r>
              <a:rPr lang="en-US" dirty="0"/>
              <a:t>Know the purpose to be served</a:t>
            </a:r>
          </a:p>
          <a:p>
            <a:pPr lvl="2"/>
            <a:r>
              <a:rPr lang="en-US" dirty="0"/>
              <a:t>Storage</a:t>
            </a:r>
          </a:p>
          <a:p>
            <a:pPr lvl="2"/>
            <a:r>
              <a:rPr lang="en-US" dirty="0"/>
              <a:t>Distribution</a:t>
            </a:r>
          </a:p>
          <a:p>
            <a:pPr lvl="2"/>
            <a:r>
              <a:rPr lang="en-US" dirty="0"/>
              <a:t>Cross-docking</a:t>
            </a:r>
          </a:p>
        </p:txBody>
      </p:sp>
      <p:sp>
        <p:nvSpPr>
          <p:cNvPr id="4" name="Footer Placeholder 4"/>
          <p:cNvSpPr>
            <a:spLocks noGrp="1"/>
          </p:cNvSpPr>
          <p:nvPr>
            <p:ph type="ftr" sz="quarter" idx="10"/>
          </p:nvPr>
        </p:nvSpPr>
        <p:spPr/>
        <p:txBody>
          <a:bodyPr/>
          <a:lstStyle/>
          <a:p>
            <a:r>
              <a:rPr lang="en-US"/>
              <a:t>© 2008 Prentice Hall</a:t>
            </a:r>
          </a:p>
        </p:txBody>
      </p:sp>
      <p:sp>
        <p:nvSpPr>
          <p:cNvPr id="5" name="Slide Number Placeholder 5"/>
          <p:cNvSpPr>
            <a:spLocks noGrp="1"/>
          </p:cNvSpPr>
          <p:nvPr>
            <p:ph type="sldNum" sz="quarter" idx="11"/>
          </p:nvPr>
        </p:nvSpPr>
        <p:spPr/>
        <p:txBody>
          <a:bodyPr/>
          <a:lstStyle/>
          <a:p>
            <a:r>
              <a:rPr lang="en-US"/>
              <a:t>10-</a:t>
            </a:r>
            <a:fld id="{344B3638-45A8-493A-A300-F8A88BDBE571}" type="slidenum">
              <a:rPr lang="en-US"/>
              <a:pPr/>
              <a:t>16</a:t>
            </a:fld>
            <a:endParaRPr lang="en-US"/>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698" name="Rectangle 2"/>
          <p:cNvSpPr>
            <a:spLocks noGrp="1" noChangeArrowheads="1"/>
          </p:cNvSpPr>
          <p:nvPr>
            <p:ph type="title"/>
          </p:nvPr>
        </p:nvSpPr>
        <p:spPr/>
        <p:txBody>
          <a:bodyPr/>
          <a:lstStyle/>
          <a:p>
            <a:r>
              <a:rPr lang="en-US" sz="4000" dirty="0"/>
              <a:t>Warehousing Trade-offs</a:t>
            </a:r>
          </a:p>
        </p:txBody>
      </p:sp>
      <p:sp>
        <p:nvSpPr>
          <p:cNvPr id="285699" name="Rectangle 3"/>
          <p:cNvSpPr>
            <a:spLocks noGrp="1" noChangeArrowheads="1"/>
          </p:cNvSpPr>
          <p:nvPr>
            <p:ph idx="1"/>
          </p:nvPr>
        </p:nvSpPr>
        <p:spPr>
          <a:xfrm>
            <a:off x="304800" y="1600200"/>
            <a:ext cx="8610600" cy="4525963"/>
          </a:xfrm>
        </p:spPr>
        <p:txBody>
          <a:bodyPr/>
          <a:lstStyle/>
          <a:p>
            <a:r>
              <a:rPr lang="en-US" sz="2800" dirty="0"/>
              <a:t>Fixed versus variable slot locations for merchandise</a:t>
            </a:r>
          </a:p>
          <a:p>
            <a:r>
              <a:rPr lang="en-US" sz="2800" dirty="0"/>
              <a:t>Build out (horizontal) versus build up (vertical)</a:t>
            </a:r>
          </a:p>
          <a:p>
            <a:r>
              <a:rPr lang="en-US" sz="2800" dirty="0"/>
              <a:t>Order-picking versus stock-replenishing functions</a:t>
            </a:r>
          </a:p>
          <a:p>
            <a:r>
              <a:rPr lang="en-US" sz="2800" dirty="0"/>
              <a:t>Two-dock versus single-dock </a:t>
            </a:r>
            <a:r>
              <a:rPr lang="en-US" sz="2800" dirty="0" smtClean="0"/>
              <a:t>layout</a:t>
            </a:r>
          </a:p>
          <a:p>
            <a:pPr fontAlgn="auto">
              <a:spcAft>
                <a:spcPts val="0"/>
              </a:spcAft>
              <a:defRPr/>
            </a:pPr>
            <a:r>
              <a:rPr lang="en-US" sz="2800" dirty="0"/>
              <a:t>Conventional, narrow, or very narrow aisles</a:t>
            </a:r>
          </a:p>
          <a:p>
            <a:pPr fontAlgn="auto">
              <a:spcAft>
                <a:spcPts val="0"/>
              </a:spcAft>
              <a:defRPr/>
            </a:pPr>
            <a:r>
              <a:rPr lang="en-US" sz="2800" dirty="0"/>
              <a:t>Paperless warehousing vs. traditional paper-oriented warehousing operations</a:t>
            </a:r>
          </a:p>
          <a:p>
            <a:pPr fontAlgn="auto">
              <a:spcAft>
                <a:spcPts val="0"/>
              </a:spcAft>
              <a:defRPr/>
            </a:pPr>
            <a:r>
              <a:rPr lang="en-US" sz="2800" dirty="0"/>
              <a:t>Other space needs</a:t>
            </a:r>
          </a:p>
          <a:p>
            <a:endParaRPr lang="en-US" dirty="0"/>
          </a:p>
        </p:txBody>
      </p:sp>
      <p:sp>
        <p:nvSpPr>
          <p:cNvPr id="4" name="Footer Placeholder 4"/>
          <p:cNvSpPr>
            <a:spLocks noGrp="1"/>
          </p:cNvSpPr>
          <p:nvPr>
            <p:ph type="ftr" sz="quarter" idx="10"/>
          </p:nvPr>
        </p:nvSpPr>
        <p:spPr/>
        <p:txBody>
          <a:bodyPr/>
          <a:lstStyle/>
          <a:p>
            <a:r>
              <a:rPr lang="en-US"/>
              <a:t>© 2008 Prentice Hall</a:t>
            </a:r>
          </a:p>
        </p:txBody>
      </p:sp>
      <p:sp>
        <p:nvSpPr>
          <p:cNvPr id="5" name="Slide Number Placeholder 5"/>
          <p:cNvSpPr>
            <a:spLocks noGrp="1"/>
          </p:cNvSpPr>
          <p:nvPr>
            <p:ph type="sldNum" sz="quarter" idx="11"/>
          </p:nvPr>
        </p:nvSpPr>
        <p:spPr/>
        <p:txBody>
          <a:bodyPr/>
          <a:lstStyle/>
          <a:p>
            <a:r>
              <a:rPr lang="en-US"/>
              <a:t>10-</a:t>
            </a:r>
            <a:fld id="{074A141B-6CF9-4D94-8412-FAF271C36628}" type="slidenum">
              <a:rPr lang="en-US"/>
              <a:pPr/>
              <a:t>17</a:t>
            </a:fld>
            <a:endParaRPr lang="en-US"/>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70" name="Rectangle 2"/>
          <p:cNvSpPr>
            <a:spLocks noGrp="1" noChangeArrowheads="1"/>
          </p:cNvSpPr>
          <p:nvPr>
            <p:ph type="title"/>
          </p:nvPr>
        </p:nvSpPr>
        <p:spPr/>
        <p:txBody>
          <a:bodyPr/>
          <a:lstStyle/>
          <a:p>
            <a:r>
              <a:rPr lang="en-US" sz="4000" dirty="0"/>
              <a:t>Warehousing Operations</a:t>
            </a:r>
          </a:p>
        </p:txBody>
      </p:sp>
      <p:sp>
        <p:nvSpPr>
          <p:cNvPr id="288771" name="Rectangle 3"/>
          <p:cNvSpPr>
            <a:spLocks noGrp="1" noChangeArrowheads="1"/>
          </p:cNvSpPr>
          <p:nvPr>
            <p:ph idx="1"/>
          </p:nvPr>
        </p:nvSpPr>
        <p:spPr/>
        <p:txBody>
          <a:bodyPr/>
          <a:lstStyle/>
          <a:p>
            <a:r>
              <a:rPr lang="en-US" dirty="0"/>
              <a:t>Warehousing productivity analysis</a:t>
            </a:r>
          </a:p>
          <a:p>
            <a:r>
              <a:rPr lang="en-US" dirty="0"/>
              <a:t>Safety considerations</a:t>
            </a:r>
          </a:p>
          <a:p>
            <a:pPr lvl="1"/>
            <a:r>
              <a:rPr lang="en-US" dirty="0"/>
              <a:t>Regulated by OSHA</a:t>
            </a:r>
          </a:p>
          <a:p>
            <a:pPr lvl="1"/>
            <a:r>
              <a:rPr lang="en-US" dirty="0"/>
              <a:t>Warehouse safety categories include:</a:t>
            </a:r>
          </a:p>
          <a:p>
            <a:pPr lvl="2">
              <a:spcBef>
                <a:spcPts val="0"/>
              </a:spcBef>
            </a:pPr>
            <a:r>
              <a:rPr lang="en-US" dirty="0"/>
              <a:t>Employee</a:t>
            </a:r>
          </a:p>
          <a:p>
            <a:pPr lvl="2">
              <a:spcBef>
                <a:spcPts val="0"/>
              </a:spcBef>
            </a:pPr>
            <a:r>
              <a:rPr lang="en-US" dirty="0"/>
              <a:t>Property</a:t>
            </a:r>
          </a:p>
          <a:p>
            <a:pPr lvl="2">
              <a:spcBef>
                <a:spcPts val="0"/>
              </a:spcBef>
            </a:pPr>
            <a:r>
              <a:rPr lang="en-US" dirty="0"/>
              <a:t>Motor </a:t>
            </a:r>
            <a:r>
              <a:rPr lang="en-US" dirty="0" smtClean="0"/>
              <a:t>vehicles</a:t>
            </a:r>
          </a:p>
          <a:p>
            <a:pPr lvl="2">
              <a:spcBef>
                <a:spcPts val="0"/>
              </a:spcBef>
            </a:pPr>
            <a:r>
              <a:rPr lang="en-US" dirty="0"/>
              <a:t>Hazardous </a:t>
            </a:r>
            <a:r>
              <a:rPr lang="en-US" dirty="0" smtClean="0"/>
              <a:t>materials</a:t>
            </a:r>
          </a:p>
          <a:p>
            <a:pPr lvl="2">
              <a:spcBef>
                <a:spcPts val="0"/>
              </a:spcBef>
            </a:pPr>
            <a:r>
              <a:rPr lang="en-US" dirty="0"/>
              <a:t>Warehousing security</a:t>
            </a:r>
          </a:p>
          <a:p>
            <a:pPr lvl="2">
              <a:spcBef>
                <a:spcPts val="0"/>
              </a:spcBef>
            </a:pPr>
            <a:r>
              <a:rPr lang="en-US" dirty="0"/>
              <a:t>Cleanliness and sanitation </a:t>
            </a:r>
            <a:r>
              <a:rPr lang="en-US" dirty="0" smtClean="0"/>
              <a:t>issues</a:t>
            </a:r>
            <a:endParaRPr lang="en-US" dirty="0"/>
          </a:p>
        </p:txBody>
      </p:sp>
      <p:sp>
        <p:nvSpPr>
          <p:cNvPr id="4" name="Footer Placeholder 4"/>
          <p:cNvSpPr>
            <a:spLocks noGrp="1"/>
          </p:cNvSpPr>
          <p:nvPr>
            <p:ph type="ftr" sz="quarter" idx="10"/>
          </p:nvPr>
        </p:nvSpPr>
        <p:spPr/>
        <p:txBody>
          <a:bodyPr/>
          <a:lstStyle/>
          <a:p>
            <a:r>
              <a:rPr lang="en-US"/>
              <a:t>© 2008 Prentice Hall</a:t>
            </a:r>
          </a:p>
        </p:txBody>
      </p:sp>
      <p:sp>
        <p:nvSpPr>
          <p:cNvPr id="5" name="Slide Number Placeholder 5"/>
          <p:cNvSpPr>
            <a:spLocks noGrp="1"/>
          </p:cNvSpPr>
          <p:nvPr>
            <p:ph type="sldNum" sz="quarter" idx="11"/>
          </p:nvPr>
        </p:nvSpPr>
        <p:spPr/>
        <p:txBody>
          <a:bodyPr/>
          <a:lstStyle/>
          <a:p>
            <a:r>
              <a:rPr lang="en-US"/>
              <a:t>10-</a:t>
            </a:r>
            <a:fld id="{7F80020E-3728-48CB-B40A-1F01DFC55C76}" type="slidenum">
              <a:rPr lang="en-US"/>
              <a:pPr/>
              <a:t>18</a:t>
            </a:fld>
            <a:endParaRPr lang="en-US"/>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70" name="Rectangle 2"/>
          <p:cNvSpPr>
            <a:spLocks noGrp="1" noChangeArrowheads="1"/>
          </p:cNvSpPr>
          <p:nvPr>
            <p:ph type="title"/>
          </p:nvPr>
        </p:nvSpPr>
        <p:spPr/>
        <p:txBody>
          <a:bodyPr rtlCol="0">
            <a:normAutofit/>
          </a:bodyPr>
          <a:lstStyle/>
          <a:p>
            <a:pPr fontAlgn="auto">
              <a:spcAft>
                <a:spcPts val="0"/>
              </a:spcAft>
              <a:defRPr/>
            </a:pPr>
            <a:r>
              <a:rPr lang="en-US" sz="4000" dirty="0" smtClean="0"/>
              <a:t>Workplace Safety Issues</a:t>
            </a:r>
            <a:endParaRPr lang="en-US" sz="4000" dirty="0"/>
          </a:p>
        </p:txBody>
      </p:sp>
      <p:pic>
        <p:nvPicPr>
          <p:cNvPr id="44036" name="Picture 2"/>
          <p:cNvPicPr>
            <a:picLocks noGrp="1" noChangeAspect="1" noChangeArrowheads="1"/>
          </p:cNvPicPr>
          <p:nvPr>
            <p:ph idx="1"/>
          </p:nvPr>
        </p:nvPicPr>
        <p:blipFill>
          <a:blip r:embed="rId3" cstate="print"/>
          <a:srcRect b="10596"/>
          <a:stretch>
            <a:fillRect/>
          </a:stretch>
        </p:blipFill>
        <p:spPr>
          <a:xfrm>
            <a:off x="0" y="1436304"/>
            <a:ext cx="9144000" cy="5421696"/>
          </a:xfrm>
        </p:spPr>
      </p:pic>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4434" name="Rectangle 2"/>
          <p:cNvSpPr>
            <a:spLocks noGrp="1" noChangeArrowheads="1"/>
          </p:cNvSpPr>
          <p:nvPr>
            <p:ph type="title"/>
          </p:nvPr>
        </p:nvSpPr>
        <p:spPr/>
        <p:txBody>
          <a:bodyPr/>
          <a:lstStyle/>
          <a:p>
            <a:r>
              <a:rPr lang="en-US" sz="4000" dirty="0"/>
              <a:t>Learning Objectives</a:t>
            </a:r>
          </a:p>
        </p:txBody>
      </p:sp>
      <p:sp>
        <p:nvSpPr>
          <p:cNvPr id="274435" name="Rectangle 3"/>
          <p:cNvSpPr>
            <a:spLocks noGrp="1" noChangeArrowheads="1"/>
          </p:cNvSpPr>
          <p:nvPr>
            <p:ph idx="1"/>
          </p:nvPr>
        </p:nvSpPr>
        <p:spPr/>
        <p:txBody>
          <a:bodyPr/>
          <a:lstStyle/>
          <a:p>
            <a:r>
              <a:rPr lang="en-US" sz="2800" dirty="0"/>
              <a:t>To understand the role of warehousing in a logistics system</a:t>
            </a:r>
          </a:p>
          <a:p>
            <a:r>
              <a:rPr lang="en-US" sz="2800" dirty="0"/>
              <a:t>To learn about public, private, contract, and </a:t>
            </a:r>
            <a:r>
              <a:rPr lang="en-US" sz="2800" dirty="0" err="1"/>
              <a:t>multiclient</a:t>
            </a:r>
            <a:r>
              <a:rPr lang="en-US" sz="2800" dirty="0"/>
              <a:t> </a:t>
            </a:r>
            <a:r>
              <a:rPr lang="en-US" sz="2800" dirty="0" smtClean="0"/>
              <a:t>warehousing</a:t>
            </a:r>
          </a:p>
          <a:p>
            <a:r>
              <a:rPr lang="en-US" sz="2800" dirty="0"/>
              <a:t>To expose you to select considerations when designing warehousing facilities</a:t>
            </a:r>
          </a:p>
          <a:p>
            <a:r>
              <a:rPr lang="en-US" sz="2800" dirty="0"/>
              <a:t>To examine some prominent operational issues in warehousing</a:t>
            </a:r>
          </a:p>
          <a:p>
            <a:pPr marL="0" indent="0">
              <a:buNone/>
            </a:pPr>
            <a:endParaRPr lang="en-US" sz="2800" dirty="0"/>
          </a:p>
        </p:txBody>
      </p:sp>
      <p:sp>
        <p:nvSpPr>
          <p:cNvPr id="4" name="Footer Placeholder 4"/>
          <p:cNvSpPr>
            <a:spLocks noGrp="1"/>
          </p:cNvSpPr>
          <p:nvPr>
            <p:ph type="ftr" sz="quarter" idx="10"/>
          </p:nvPr>
        </p:nvSpPr>
        <p:spPr/>
        <p:txBody>
          <a:bodyPr/>
          <a:lstStyle/>
          <a:p>
            <a:r>
              <a:rPr lang="en-US"/>
              <a:t>© 2008 Prentice Hall</a:t>
            </a:r>
          </a:p>
        </p:txBody>
      </p:sp>
      <p:sp>
        <p:nvSpPr>
          <p:cNvPr id="5" name="Slide Number Placeholder 5"/>
          <p:cNvSpPr>
            <a:spLocks noGrp="1"/>
          </p:cNvSpPr>
          <p:nvPr>
            <p:ph type="sldNum" sz="quarter" idx="11"/>
          </p:nvPr>
        </p:nvSpPr>
        <p:spPr/>
        <p:txBody>
          <a:bodyPr/>
          <a:lstStyle/>
          <a:p>
            <a:r>
              <a:rPr lang="en-US"/>
              <a:t>10-</a:t>
            </a:r>
            <a:fld id="{04AC0112-1324-4DF4-92C2-77A05342C51B}" type="slidenum">
              <a:rPr lang="en-US"/>
              <a:pPr/>
              <a:t>2</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mph" presetSubtype="0" fill="hold" grpId="0" nodeType="withEffect">
                                  <p:stCondLst>
                                    <p:cond delay="0"/>
                                  </p:stCondLst>
                                  <p:iterate type="lt">
                                    <p:tmPct val="4000"/>
                                  </p:iterate>
                                  <p:childTnLst>
                                    <p:set>
                                      <p:cBhvr>
                                        <p:cTn id="6" dur="500" fill="hold"/>
                                        <p:tgtEl>
                                          <p:spTgt spid="274434"/>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443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3"/>
          <p:cNvSpPr>
            <a:spLocks noGrp="1" noChangeArrowheads="1"/>
          </p:cNvSpPr>
          <p:nvPr>
            <p:ph sz="half" idx="1"/>
          </p:nvPr>
        </p:nvSpPr>
        <p:spPr>
          <a:xfrm>
            <a:off x="685800" y="1981200"/>
            <a:ext cx="8153400" cy="533400"/>
          </a:xfrm>
        </p:spPr>
        <p:txBody>
          <a:bodyPr/>
          <a:lstStyle/>
          <a:p>
            <a:pPr eaLnBrk="1" hangingPunct="1">
              <a:lnSpc>
                <a:spcPct val="90000"/>
              </a:lnSpc>
              <a:spcBef>
                <a:spcPts val="0"/>
              </a:spcBef>
            </a:pPr>
            <a:r>
              <a:rPr lang="en-US" sz="2400" dirty="0" smtClean="0"/>
              <a:t>Located in Minnetonka, Minnesota</a:t>
            </a:r>
          </a:p>
        </p:txBody>
      </p:sp>
      <p:sp>
        <p:nvSpPr>
          <p:cNvPr id="27654" name="Slide Number Placeholder 6"/>
          <p:cNvSpPr>
            <a:spLocks noGrp="1"/>
          </p:cNvSpPr>
          <p:nvPr>
            <p:ph type="sldNum" sz="quarter" idx="11"/>
          </p:nvPr>
        </p:nvSpPr>
        <p:spPr/>
        <p:txBody>
          <a:bodyPr/>
          <a:lstStyle/>
          <a:p>
            <a:pPr>
              <a:defRPr/>
            </a:pPr>
            <a:r>
              <a:rPr lang="en-US" smtClean="0"/>
              <a:t>1-</a:t>
            </a:r>
            <a:fld id="{4B4A4A76-BF14-4C17-B849-87FA1E7D9DA6}" type="slidenum">
              <a:rPr lang="en-US" smtClean="0"/>
              <a:pPr>
                <a:defRPr/>
              </a:pPr>
              <a:t>20</a:t>
            </a:fld>
            <a:endParaRPr lang="en-US" smtClean="0"/>
          </a:p>
        </p:txBody>
      </p:sp>
      <p:sp>
        <p:nvSpPr>
          <p:cNvPr id="27655" name="Text Box 5"/>
          <p:cNvSpPr txBox="1">
            <a:spLocks noChangeArrowheads="1"/>
          </p:cNvSpPr>
          <p:nvPr/>
        </p:nvSpPr>
        <p:spPr bwMode="auto">
          <a:xfrm>
            <a:off x="228600" y="1600200"/>
            <a:ext cx="8610600" cy="461665"/>
          </a:xfrm>
          <a:prstGeom prst="rect">
            <a:avLst/>
          </a:prstGeom>
          <a:noFill/>
          <a:ln w="9525" algn="ctr">
            <a:noFill/>
            <a:miter lim="800000"/>
            <a:headEnd/>
            <a:tailEnd/>
          </a:ln>
        </p:spPr>
        <p:txBody>
          <a:bodyPr>
            <a:spAutoFit/>
          </a:bodyPr>
          <a:lstStyle/>
          <a:p>
            <a:pPr>
              <a:spcBef>
                <a:spcPts val="0"/>
              </a:spcBef>
              <a:defRPr/>
            </a:pPr>
            <a:r>
              <a:rPr lang="en-US" b="1" dirty="0" smtClean="0">
                <a:solidFill>
                  <a:schemeClr val="accent6"/>
                </a:solidFill>
                <a:latin typeface="Arial" charset="0"/>
                <a:cs typeface="Arial" charset="0"/>
              </a:rPr>
              <a:t>Company Facts:</a:t>
            </a:r>
            <a:endParaRPr lang="en-US" b="1" dirty="0">
              <a:solidFill>
                <a:schemeClr val="accent6"/>
              </a:solidFill>
              <a:latin typeface="Arial" charset="0"/>
              <a:cs typeface="Arial" charset="0"/>
            </a:endParaRPr>
          </a:p>
        </p:txBody>
      </p:sp>
      <p:sp>
        <p:nvSpPr>
          <p:cNvPr id="10" name="Text Box 5"/>
          <p:cNvSpPr txBox="1">
            <a:spLocks noChangeArrowheads="1"/>
          </p:cNvSpPr>
          <p:nvPr/>
        </p:nvSpPr>
        <p:spPr bwMode="auto">
          <a:xfrm>
            <a:off x="228600" y="2438400"/>
            <a:ext cx="8610600" cy="461665"/>
          </a:xfrm>
          <a:prstGeom prst="rect">
            <a:avLst/>
          </a:prstGeom>
          <a:noFill/>
          <a:ln w="9525" algn="ctr">
            <a:noFill/>
            <a:miter lim="800000"/>
            <a:headEnd/>
            <a:tailEnd/>
          </a:ln>
        </p:spPr>
        <p:txBody>
          <a:bodyPr>
            <a:spAutoFit/>
          </a:bodyPr>
          <a:lstStyle/>
          <a:p>
            <a:pPr>
              <a:spcBef>
                <a:spcPts val="0"/>
              </a:spcBef>
              <a:defRPr/>
            </a:pPr>
            <a:r>
              <a:rPr lang="en-US" b="1" dirty="0" smtClean="0">
                <a:solidFill>
                  <a:schemeClr val="accent6"/>
                </a:solidFill>
                <a:latin typeface="Arial" charset="0"/>
                <a:cs typeface="Arial" charset="0"/>
              </a:rPr>
              <a:t>Company Information:</a:t>
            </a:r>
            <a:endParaRPr lang="en-US" b="1" dirty="0">
              <a:solidFill>
                <a:schemeClr val="accent6"/>
              </a:solidFill>
              <a:latin typeface="Arial" charset="0"/>
              <a:cs typeface="Arial" charset="0"/>
            </a:endParaRPr>
          </a:p>
        </p:txBody>
      </p:sp>
      <p:sp>
        <p:nvSpPr>
          <p:cNvPr id="13" name="Rectangle 3"/>
          <p:cNvSpPr>
            <a:spLocks noGrp="1" noChangeArrowheads="1"/>
          </p:cNvSpPr>
          <p:nvPr>
            <p:ph sz="half" idx="1"/>
          </p:nvPr>
        </p:nvSpPr>
        <p:spPr>
          <a:xfrm>
            <a:off x="685800" y="2819400"/>
            <a:ext cx="8153400" cy="1981200"/>
          </a:xfrm>
        </p:spPr>
        <p:txBody>
          <a:bodyPr/>
          <a:lstStyle/>
          <a:p>
            <a:pPr eaLnBrk="1" hangingPunct="1">
              <a:lnSpc>
                <a:spcPct val="90000"/>
              </a:lnSpc>
            </a:pPr>
            <a:r>
              <a:rPr lang="en-US" sz="2400" dirty="0" smtClean="0"/>
              <a:t>Single unloading dock</a:t>
            </a:r>
          </a:p>
          <a:p>
            <a:pPr eaLnBrk="1" hangingPunct="1">
              <a:lnSpc>
                <a:spcPct val="90000"/>
              </a:lnSpc>
            </a:pPr>
            <a:r>
              <a:rPr lang="en-US" sz="2400" dirty="0" smtClean="0"/>
              <a:t>Warehouse workers: $14/hr, must be paid for an entire shift, cannot be assigned other tasks</a:t>
            </a:r>
          </a:p>
          <a:p>
            <a:pPr eaLnBrk="1" hangingPunct="1">
              <a:lnSpc>
                <a:spcPct val="90000"/>
              </a:lnSpc>
            </a:pPr>
            <a:r>
              <a:rPr lang="en-US" sz="2400" dirty="0" smtClean="0"/>
              <a:t>Trucks arrive randomly at 4/hr</a:t>
            </a:r>
          </a:p>
          <a:p>
            <a:pPr eaLnBrk="1" hangingPunct="1">
              <a:lnSpc>
                <a:spcPct val="90000"/>
              </a:lnSpc>
            </a:pPr>
            <a:r>
              <a:rPr lang="en-US" sz="2400" dirty="0" smtClean="0"/>
              <a:t>Penalty for idle truck: $60/hr</a:t>
            </a:r>
          </a:p>
          <a:p>
            <a:pPr eaLnBrk="1" hangingPunct="1">
              <a:lnSpc>
                <a:spcPct val="90000"/>
              </a:lnSpc>
            </a:pPr>
            <a:endParaRPr lang="en-US" dirty="0" smtClean="0"/>
          </a:p>
        </p:txBody>
      </p:sp>
      <p:sp>
        <p:nvSpPr>
          <p:cNvPr id="16" name="Rectangle 3"/>
          <p:cNvSpPr>
            <a:spLocks noGrp="1" noChangeArrowheads="1"/>
          </p:cNvSpPr>
          <p:nvPr>
            <p:ph sz="half" idx="1"/>
          </p:nvPr>
        </p:nvSpPr>
        <p:spPr>
          <a:xfrm>
            <a:off x="685800" y="5105400"/>
            <a:ext cx="8153400" cy="914400"/>
          </a:xfrm>
        </p:spPr>
        <p:txBody>
          <a:bodyPr/>
          <a:lstStyle/>
          <a:p>
            <a:pPr eaLnBrk="1" hangingPunct="1">
              <a:lnSpc>
                <a:spcPct val="90000"/>
              </a:lnSpc>
            </a:pPr>
            <a:r>
              <a:rPr lang="en-US" sz="2400" dirty="0" smtClean="0"/>
              <a:t>Team of 2, 3, 4, or 5 warehouse workers</a:t>
            </a:r>
          </a:p>
          <a:p>
            <a:pPr eaLnBrk="1" hangingPunct="1">
              <a:lnSpc>
                <a:spcPct val="90000"/>
              </a:lnSpc>
            </a:pPr>
            <a:r>
              <a:rPr lang="en-US" sz="2400" dirty="0" smtClean="0"/>
              <a:t>Unloading rate will be 5, 8, 10, and 11 trucks per hour</a:t>
            </a:r>
          </a:p>
        </p:txBody>
      </p:sp>
      <p:sp>
        <p:nvSpPr>
          <p:cNvPr id="17" name="Text Box 5"/>
          <p:cNvSpPr txBox="1">
            <a:spLocks noChangeArrowheads="1"/>
          </p:cNvSpPr>
          <p:nvPr/>
        </p:nvSpPr>
        <p:spPr bwMode="auto">
          <a:xfrm>
            <a:off x="152400" y="4724400"/>
            <a:ext cx="8610600" cy="461665"/>
          </a:xfrm>
          <a:prstGeom prst="rect">
            <a:avLst/>
          </a:prstGeom>
          <a:noFill/>
          <a:ln w="9525" algn="ctr">
            <a:noFill/>
            <a:miter lim="800000"/>
            <a:headEnd/>
            <a:tailEnd/>
          </a:ln>
        </p:spPr>
        <p:txBody>
          <a:bodyPr>
            <a:spAutoFit/>
          </a:bodyPr>
          <a:lstStyle/>
          <a:p>
            <a:pPr>
              <a:spcBef>
                <a:spcPts val="0"/>
              </a:spcBef>
              <a:defRPr/>
            </a:pPr>
            <a:r>
              <a:rPr lang="en-US" b="1" dirty="0" smtClean="0">
                <a:solidFill>
                  <a:schemeClr val="accent6"/>
                </a:solidFill>
                <a:latin typeface="Arial" charset="0"/>
                <a:cs typeface="Arial" charset="0"/>
              </a:rPr>
              <a:t>Alternatives:</a:t>
            </a:r>
            <a:endParaRPr lang="en-US" b="1" dirty="0">
              <a:solidFill>
                <a:schemeClr val="accent6"/>
              </a:solidFill>
              <a:latin typeface="Arial" charset="0"/>
              <a:cs typeface="Arial" charset="0"/>
            </a:endParaRPr>
          </a:p>
        </p:txBody>
      </p:sp>
      <p:sp>
        <p:nvSpPr>
          <p:cNvPr id="12" name="Rectangle 2"/>
          <p:cNvSpPr txBox="1">
            <a:spLocks noChangeArrowheads="1"/>
          </p:cNvSpPr>
          <p:nvPr/>
        </p:nvSpPr>
        <p:spPr bwMode="auto">
          <a:xfrm>
            <a:off x="1371600" y="228600"/>
            <a:ext cx="7467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0" i="0" u="none" strike="noStrike" kern="0" cap="none" spc="0" normalizeH="0" baseline="0" noProof="0" dirty="0" smtClean="0">
                <a:ln>
                  <a:noFill/>
                </a:ln>
                <a:solidFill>
                  <a:schemeClr val="bg1"/>
                </a:solidFill>
                <a:effectLst/>
                <a:uLnTx/>
                <a:uFillTx/>
                <a:latin typeface="+mj-lt"/>
                <a:ea typeface="+mj-ea"/>
                <a:cs typeface="+mj-cs"/>
              </a:rPr>
              <a:t>Case </a:t>
            </a:r>
            <a:r>
              <a:rPr kumimoji="0" lang="en-US" sz="3600" b="0" i="0" u="none" strike="noStrike" kern="0" cap="none" spc="0" normalizeH="0" baseline="0" noProof="0" dirty="0" smtClean="0">
                <a:ln>
                  <a:noFill/>
                </a:ln>
                <a:solidFill>
                  <a:schemeClr val="bg1"/>
                </a:solidFill>
                <a:effectLst/>
                <a:uLnTx/>
                <a:uFillTx/>
                <a:latin typeface="+mj-lt"/>
                <a:ea typeface="+mj-ea"/>
                <a:cs typeface="+mj-cs"/>
              </a:rPr>
              <a:t>10-1 </a:t>
            </a:r>
            <a:r>
              <a:rPr kumimoji="0" lang="en-US" sz="3600" b="0" i="0" u="none" strike="noStrike" kern="0" cap="none" spc="0" normalizeH="0" baseline="0" noProof="0" dirty="0" smtClean="0">
                <a:ln>
                  <a:noFill/>
                </a:ln>
                <a:solidFill>
                  <a:schemeClr val="bg1"/>
                </a:solidFill>
                <a:effectLst/>
                <a:uLnTx/>
                <a:uFillTx/>
                <a:latin typeface="+mj-lt"/>
                <a:ea typeface="+mj-ea"/>
                <a:cs typeface="+mj-cs"/>
              </a:rPr>
              <a:t>Minnetonka Warehouse</a:t>
            </a:r>
            <a:endParaRPr kumimoji="0" lang="en-US" sz="3600" b="0" i="0" u="none" strike="noStrike" kern="0" cap="none" spc="0" normalizeH="0" baseline="0" noProof="0" dirty="0">
              <a:ln>
                <a:noFill/>
              </a:ln>
              <a:solidFill>
                <a:schemeClr val="bg1"/>
              </a:solidFill>
              <a:effectLst/>
              <a:uLnTx/>
              <a:uFillTx/>
              <a:latin typeface="+mj-lt"/>
              <a:ea typeface="+mj-ea"/>
              <a:cs typeface="+mj-cs"/>
            </a:endParaRP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4" name="Slide Number Placeholder 6"/>
          <p:cNvSpPr>
            <a:spLocks noGrp="1"/>
          </p:cNvSpPr>
          <p:nvPr>
            <p:ph type="sldNum" sz="quarter" idx="11"/>
          </p:nvPr>
        </p:nvSpPr>
        <p:spPr/>
        <p:txBody>
          <a:bodyPr/>
          <a:lstStyle/>
          <a:p>
            <a:pPr>
              <a:defRPr/>
            </a:pPr>
            <a:r>
              <a:rPr lang="en-US" smtClean="0"/>
              <a:t>1-</a:t>
            </a:r>
            <a:fld id="{4B4A4A76-BF14-4C17-B849-87FA1E7D9DA6}" type="slidenum">
              <a:rPr lang="en-US" smtClean="0"/>
              <a:pPr>
                <a:defRPr/>
              </a:pPr>
              <a:t>21</a:t>
            </a:fld>
            <a:endParaRPr lang="en-US" smtClean="0"/>
          </a:p>
        </p:txBody>
      </p:sp>
      <p:sp>
        <p:nvSpPr>
          <p:cNvPr id="17" name="Text Box 5"/>
          <p:cNvSpPr txBox="1">
            <a:spLocks noChangeArrowheads="1"/>
          </p:cNvSpPr>
          <p:nvPr/>
        </p:nvSpPr>
        <p:spPr bwMode="auto">
          <a:xfrm>
            <a:off x="0" y="1524000"/>
            <a:ext cx="8610600" cy="523220"/>
          </a:xfrm>
          <a:prstGeom prst="rect">
            <a:avLst/>
          </a:prstGeom>
          <a:noFill/>
          <a:ln w="9525" algn="ctr">
            <a:noFill/>
            <a:miter lim="800000"/>
            <a:headEnd/>
            <a:tailEnd/>
          </a:ln>
        </p:spPr>
        <p:txBody>
          <a:bodyPr wrap="square">
            <a:spAutoFit/>
          </a:bodyPr>
          <a:lstStyle/>
          <a:p>
            <a:pPr>
              <a:spcBef>
                <a:spcPts val="0"/>
              </a:spcBef>
              <a:defRPr/>
            </a:pPr>
            <a:r>
              <a:rPr lang="en-US" sz="2800" b="1" dirty="0" smtClean="0">
                <a:solidFill>
                  <a:schemeClr val="accent6"/>
                </a:solidFill>
                <a:latin typeface="Arial" charset="0"/>
                <a:cs typeface="Arial" charset="0"/>
              </a:rPr>
              <a:t>Discussion:</a:t>
            </a:r>
            <a:endParaRPr lang="en-US" sz="2800" b="1" dirty="0">
              <a:solidFill>
                <a:schemeClr val="accent6"/>
              </a:solidFill>
              <a:latin typeface="Arial" charset="0"/>
              <a:cs typeface="Arial" charset="0"/>
            </a:endParaRPr>
          </a:p>
        </p:txBody>
      </p:sp>
      <p:sp>
        <p:nvSpPr>
          <p:cNvPr id="20" name="Rectangle 3"/>
          <p:cNvSpPr>
            <a:spLocks noGrp="1" noChangeArrowheads="1"/>
          </p:cNvSpPr>
          <p:nvPr>
            <p:ph sz="half" idx="1"/>
          </p:nvPr>
        </p:nvSpPr>
        <p:spPr>
          <a:xfrm>
            <a:off x="228600" y="1981200"/>
            <a:ext cx="8763000" cy="4114800"/>
          </a:xfrm>
        </p:spPr>
        <p:txBody>
          <a:bodyPr/>
          <a:lstStyle/>
          <a:p>
            <a:pPr eaLnBrk="1" hangingPunct="1">
              <a:lnSpc>
                <a:spcPct val="90000"/>
              </a:lnSpc>
              <a:buNone/>
            </a:pPr>
            <a:r>
              <a:rPr lang="en-US" sz="2400" dirty="0" smtClean="0"/>
              <a:t>#1: For each of the four work team sizes, calculate the expected number of trucks in the queue waiting to be unloaded.</a:t>
            </a:r>
          </a:p>
          <a:p>
            <a:pPr eaLnBrk="1" hangingPunct="1">
              <a:lnSpc>
                <a:spcPct val="90000"/>
              </a:lnSpc>
              <a:buNone/>
            </a:pPr>
            <a:r>
              <a:rPr lang="en-US" sz="2400" dirty="0" smtClean="0"/>
              <a:t>#2: For each of the four work team sizes, calculate the expected time in the queue—that is, the expected time a truck has to wait in line to be unloaded.</a:t>
            </a:r>
          </a:p>
          <a:p>
            <a:pPr eaLnBrk="1" hangingPunct="1">
              <a:lnSpc>
                <a:spcPct val="90000"/>
              </a:lnSpc>
              <a:buNone/>
            </a:pPr>
            <a:r>
              <a:rPr lang="en-US" sz="2400" dirty="0" smtClean="0"/>
              <a:t>#3: For each of the four work team sizes, what is the probability that a truck cannot be unloaded immediately?</a:t>
            </a:r>
          </a:p>
          <a:p>
            <a:pPr eaLnBrk="1" hangingPunct="1">
              <a:lnSpc>
                <a:spcPct val="90000"/>
              </a:lnSpc>
              <a:buNone/>
            </a:pPr>
            <a:r>
              <a:rPr lang="en-US" sz="2400" dirty="0" smtClean="0"/>
              <a:t>#4: Which of the four work teams has the lowest cost to Wayne?</a:t>
            </a:r>
          </a:p>
        </p:txBody>
      </p:sp>
      <p:sp>
        <p:nvSpPr>
          <p:cNvPr id="6" name="Rectangle 2"/>
          <p:cNvSpPr txBox="1">
            <a:spLocks noChangeArrowheads="1"/>
          </p:cNvSpPr>
          <p:nvPr/>
        </p:nvSpPr>
        <p:spPr bwMode="auto">
          <a:xfrm>
            <a:off x="1371600" y="228600"/>
            <a:ext cx="7467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0" i="0" u="none" strike="noStrike" kern="0" cap="none" spc="0" normalizeH="0" baseline="0" noProof="0" dirty="0" smtClean="0">
                <a:ln>
                  <a:noFill/>
                </a:ln>
                <a:solidFill>
                  <a:schemeClr val="bg1"/>
                </a:solidFill>
                <a:effectLst/>
                <a:uLnTx/>
                <a:uFillTx/>
                <a:latin typeface="+mj-lt"/>
                <a:ea typeface="+mj-ea"/>
                <a:cs typeface="+mj-cs"/>
              </a:rPr>
              <a:t>Case </a:t>
            </a:r>
            <a:r>
              <a:rPr kumimoji="0" lang="en-US" sz="3600" b="0" i="0" u="none" strike="noStrike" kern="0" cap="none" spc="0" normalizeH="0" baseline="0" noProof="0" dirty="0" smtClean="0">
                <a:ln>
                  <a:noFill/>
                </a:ln>
                <a:solidFill>
                  <a:schemeClr val="bg1"/>
                </a:solidFill>
                <a:effectLst/>
                <a:uLnTx/>
                <a:uFillTx/>
                <a:latin typeface="+mj-lt"/>
                <a:ea typeface="+mj-ea"/>
                <a:cs typeface="+mj-cs"/>
              </a:rPr>
              <a:t>10-1 </a:t>
            </a:r>
            <a:r>
              <a:rPr kumimoji="0" lang="en-US" sz="3600" b="0" i="0" u="none" strike="noStrike" kern="0" cap="none" spc="0" normalizeH="0" baseline="0" noProof="0" dirty="0" smtClean="0">
                <a:ln>
                  <a:noFill/>
                </a:ln>
                <a:solidFill>
                  <a:schemeClr val="bg1"/>
                </a:solidFill>
                <a:effectLst/>
                <a:uLnTx/>
                <a:uFillTx/>
                <a:latin typeface="+mj-lt"/>
                <a:ea typeface="+mj-ea"/>
                <a:cs typeface="+mj-cs"/>
              </a:rPr>
              <a:t>Minnetonka Warehouse</a:t>
            </a:r>
            <a:endParaRPr kumimoji="0" lang="en-US" sz="3600" b="0" i="0" u="none" strike="noStrike" kern="0" cap="none" spc="0" normalizeH="0" baseline="0" noProof="0" dirty="0">
              <a:ln>
                <a:noFill/>
              </a:ln>
              <a:solidFill>
                <a:schemeClr val="bg1"/>
              </a:solidFill>
              <a:effectLst/>
              <a:uLnTx/>
              <a:uFillTx/>
              <a:latin typeface="+mj-lt"/>
              <a:ea typeface="+mj-ea"/>
              <a:cs typeface="+mj-cs"/>
            </a:endParaRP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4" name="Slide Number Placeholder 6"/>
          <p:cNvSpPr>
            <a:spLocks noGrp="1"/>
          </p:cNvSpPr>
          <p:nvPr>
            <p:ph type="sldNum" sz="quarter" idx="11"/>
          </p:nvPr>
        </p:nvSpPr>
        <p:spPr/>
        <p:txBody>
          <a:bodyPr/>
          <a:lstStyle/>
          <a:p>
            <a:pPr>
              <a:defRPr/>
            </a:pPr>
            <a:r>
              <a:rPr lang="en-US" smtClean="0"/>
              <a:t>1-</a:t>
            </a:r>
            <a:fld id="{4B4A4A76-BF14-4C17-B849-87FA1E7D9DA6}" type="slidenum">
              <a:rPr lang="en-US" smtClean="0"/>
              <a:pPr>
                <a:defRPr/>
              </a:pPr>
              <a:t>22</a:t>
            </a:fld>
            <a:endParaRPr lang="en-US" smtClean="0"/>
          </a:p>
        </p:txBody>
      </p:sp>
      <p:sp>
        <p:nvSpPr>
          <p:cNvPr id="17" name="Text Box 5"/>
          <p:cNvSpPr txBox="1">
            <a:spLocks noChangeArrowheads="1"/>
          </p:cNvSpPr>
          <p:nvPr/>
        </p:nvSpPr>
        <p:spPr bwMode="auto">
          <a:xfrm>
            <a:off x="0" y="1524000"/>
            <a:ext cx="8610600" cy="523220"/>
          </a:xfrm>
          <a:prstGeom prst="rect">
            <a:avLst/>
          </a:prstGeom>
          <a:noFill/>
          <a:ln w="9525" algn="ctr">
            <a:noFill/>
            <a:miter lim="800000"/>
            <a:headEnd/>
            <a:tailEnd/>
          </a:ln>
        </p:spPr>
        <p:txBody>
          <a:bodyPr wrap="square">
            <a:spAutoFit/>
          </a:bodyPr>
          <a:lstStyle/>
          <a:p>
            <a:pPr>
              <a:spcBef>
                <a:spcPts val="0"/>
              </a:spcBef>
              <a:defRPr/>
            </a:pPr>
            <a:r>
              <a:rPr lang="en-US" sz="2800" b="1" dirty="0" smtClean="0">
                <a:solidFill>
                  <a:schemeClr val="accent6"/>
                </a:solidFill>
                <a:latin typeface="Arial" charset="0"/>
                <a:cs typeface="Arial" charset="0"/>
              </a:rPr>
              <a:t>Discussion:</a:t>
            </a:r>
            <a:endParaRPr lang="en-US" sz="2800" b="1" dirty="0">
              <a:solidFill>
                <a:schemeClr val="accent6"/>
              </a:solidFill>
              <a:latin typeface="Arial" charset="0"/>
              <a:cs typeface="Arial" charset="0"/>
            </a:endParaRPr>
          </a:p>
        </p:txBody>
      </p:sp>
      <p:sp>
        <p:nvSpPr>
          <p:cNvPr id="20" name="Rectangle 3"/>
          <p:cNvSpPr>
            <a:spLocks noGrp="1" noChangeArrowheads="1"/>
          </p:cNvSpPr>
          <p:nvPr>
            <p:ph sz="half" idx="1"/>
          </p:nvPr>
        </p:nvSpPr>
        <p:spPr>
          <a:xfrm>
            <a:off x="228600" y="1981200"/>
            <a:ext cx="8763000" cy="4114800"/>
          </a:xfrm>
        </p:spPr>
        <p:txBody>
          <a:bodyPr/>
          <a:lstStyle/>
          <a:p>
            <a:pPr eaLnBrk="1" hangingPunct="1">
              <a:lnSpc>
                <a:spcPct val="90000"/>
              </a:lnSpc>
              <a:buNone/>
            </a:pPr>
            <a:r>
              <a:rPr lang="en-US" sz="2200" dirty="0" smtClean="0"/>
              <a:t>#5: Wayne is also considering rental of a forklift to use in truck unloading. A team of only two would be needed, but the hourly cost would be $38 per hour ($28 for the workers and $10 for the forklift). They could unload a truck in five minutes. Should Wayne rent the forklift?</a:t>
            </a:r>
          </a:p>
          <a:p>
            <a:pPr eaLnBrk="1" hangingPunct="1">
              <a:lnSpc>
                <a:spcPct val="90000"/>
              </a:lnSpc>
              <a:buNone/>
            </a:pPr>
            <a:r>
              <a:rPr lang="en-US" sz="2200" dirty="0" smtClean="0"/>
              <a:t>#6: Disregard your answer to question 5. Labor negotiations are coming up and Wayne thinks he can get the union to give way on the work rule that prohibits warehouse workers on the unloading dock from being given other assignments when they are not unloading trucks. How much would Wayne save in unloading dock costs if he could reassign warehouse workers to other tasks when they are not unloading trucks, assuming that he has picked a good team of workers and each worker works 8 hours a day?</a:t>
            </a:r>
          </a:p>
        </p:txBody>
      </p:sp>
      <p:sp>
        <p:nvSpPr>
          <p:cNvPr id="6" name="Rectangle 2"/>
          <p:cNvSpPr txBox="1">
            <a:spLocks noChangeArrowheads="1"/>
          </p:cNvSpPr>
          <p:nvPr/>
        </p:nvSpPr>
        <p:spPr bwMode="auto">
          <a:xfrm>
            <a:off x="1371600" y="228600"/>
            <a:ext cx="7467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0" i="0" u="none" strike="noStrike" kern="0" cap="none" spc="0" normalizeH="0" baseline="0" noProof="0" dirty="0" smtClean="0">
                <a:ln>
                  <a:noFill/>
                </a:ln>
                <a:solidFill>
                  <a:schemeClr val="bg1"/>
                </a:solidFill>
                <a:effectLst/>
                <a:uLnTx/>
                <a:uFillTx/>
                <a:latin typeface="+mj-lt"/>
                <a:ea typeface="+mj-ea"/>
                <a:cs typeface="+mj-cs"/>
              </a:rPr>
              <a:t>Case </a:t>
            </a:r>
            <a:r>
              <a:rPr kumimoji="0" lang="en-US" sz="3600" b="0" i="0" u="none" strike="noStrike" kern="0" cap="none" spc="0" normalizeH="0" baseline="0" noProof="0" dirty="0" smtClean="0">
                <a:ln>
                  <a:noFill/>
                </a:ln>
                <a:solidFill>
                  <a:schemeClr val="bg1"/>
                </a:solidFill>
                <a:effectLst/>
                <a:uLnTx/>
                <a:uFillTx/>
                <a:latin typeface="+mj-lt"/>
                <a:ea typeface="+mj-ea"/>
                <a:cs typeface="+mj-cs"/>
              </a:rPr>
              <a:t>10-1 </a:t>
            </a:r>
            <a:r>
              <a:rPr kumimoji="0" lang="en-US" sz="3600" b="0" i="0" u="none" strike="noStrike" kern="0" cap="none" spc="0" normalizeH="0" baseline="0" noProof="0" dirty="0" smtClean="0">
                <a:ln>
                  <a:noFill/>
                </a:ln>
                <a:solidFill>
                  <a:schemeClr val="bg1"/>
                </a:solidFill>
                <a:effectLst/>
                <a:uLnTx/>
                <a:uFillTx/>
                <a:latin typeface="+mj-lt"/>
                <a:ea typeface="+mj-ea"/>
                <a:cs typeface="+mj-cs"/>
              </a:rPr>
              <a:t>Minnetonka Warehouse</a:t>
            </a:r>
            <a:endParaRPr kumimoji="0" lang="en-US" sz="3600" b="0" i="0" u="none" strike="noStrike" kern="0" cap="none" spc="0" normalizeH="0" baseline="0" noProof="0" dirty="0">
              <a:ln>
                <a:noFill/>
              </a:ln>
              <a:solidFill>
                <a:schemeClr val="bg1"/>
              </a:solidFill>
              <a:effectLst/>
              <a:uLnTx/>
              <a:uFillTx/>
              <a:latin typeface="+mj-lt"/>
              <a:ea typeface="+mj-ea"/>
              <a:cs typeface="+mj-cs"/>
            </a:endParaRP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4" name="Slide Number Placeholder 6"/>
          <p:cNvSpPr>
            <a:spLocks noGrp="1"/>
          </p:cNvSpPr>
          <p:nvPr>
            <p:ph type="sldNum" sz="quarter" idx="11"/>
          </p:nvPr>
        </p:nvSpPr>
        <p:spPr/>
        <p:txBody>
          <a:bodyPr/>
          <a:lstStyle/>
          <a:p>
            <a:pPr>
              <a:defRPr/>
            </a:pPr>
            <a:r>
              <a:rPr lang="en-US" smtClean="0"/>
              <a:t>1-</a:t>
            </a:r>
            <a:fld id="{4B4A4A76-BF14-4C17-B849-87FA1E7D9DA6}" type="slidenum">
              <a:rPr lang="en-US" smtClean="0"/>
              <a:pPr>
                <a:defRPr/>
              </a:pPr>
              <a:t>23</a:t>
            </a:fld>
            <a:endParaRPr lang="en-US" smtClean="0"/>
          </a:p>
        </p:txBody>
      </p:sp>
      <p:sp>
        <p:nvSpPr>
          <p:cNvPr id="17" name="Text Box 5"/>
          <p:cNvSpPr txBox="1">
            <a:spLocks noChangeArrowheads="1"/>
          </p:cNvSpPr>
          <p:nvPr/>
        </p:nvSpPr>
        <p:spPr bwMode="auto">
          <a:xfrm>
            <a:off x="0" y="1524000"/>
            <a:ext cx="8610600" cy="523220"/>
          </a:xfrm>
          <a:prstGeom prst="rect">
            <a:avLst/>
          </a:prstGeom>
          <a:noFill/>
          <a:ln w="9525" algn="ctr">
            <a:noFill/>
            <a:miter lim="800000"/>
            <a:headEnd/>
            <a:tailEnd/>
          </a:ln>
        </p:spPr>
        <p:txBody>
          <a:bodyPr wrap="square">
            <a:spAutoFit/>
          </a:bodyPr>
          <a:lstStyle/>
          <a:p>
            <a:pPr>
              <a:spcBef>
                <a:spcPts val="0"/>
              </a:spcBef>
              <a:defRPr/>
            </a:pPr>
            <a:r>
              <a:rPr lang="en-US" sz="2800" b="1" dirty="0" smtClean="0">
                <a:solidFill>
                  <a:schemeClr val="accent6"/>
                </a:solidFill>
                <a:latin typeface="Arial" charset="0"/>
                <a:cs typeface="Arial" charset="0"/>
              </a:rPr>
              <a:t>Markov Model: M/M/1</a:t>
            </a:r>
            <a:endParaRPr lang="en-US" sz="2800" b="1" dirty="0">
              <a:solidFill>
                <a:schemeClr val="accent6"/>
              </a:solidFill>
              <a:latin typeface="Arial" charset="0"/>
              <a:cs typeface="Arial" charset="0"/>
            </a:endParaRPr>
          </a:p>
        </p:txBody>
      </p:sp>
      <p:sp>
        <p:nvSpPr>
          <p:cNvPr id="20" name="Rectangle 3"/>
          <p:cNvSpPr>
            <a:spLocks noGrp="1" noChangeArrowheads="1"/>
          </p:cNvSpPr>
          <p:nvPr>
            <p:ph sz="half" idx="1"/>
          </p:nvPr>
        </p:nvSpPr>
        <p:spPr>
          <a:xfrm>
            <a:off x="4038600" y="2133600"/>
            <a:ext cx="4876800" cy="3200400"/>
          </a:xfrm>
        </p:spPr>
        <p:txBody>
          <a:bodyPr/>
          <a:lstStyle/>
          <a:p>
            <a:pPr eaLnBrk="1" hangingPunct="1">
              <a:lnSpc>
                <a:spcPct val="90000"/>
              </a:lnSpc>
              <a:buNone/>
            </a:pPr>
            <a:r>
              <a:rPr lang="en-US" sz="2200" dirty="0" smtClean="0"/>
              <a:t>Where </a:t>
            </a:r>
          </a:p>
          <a:p>
            <a:pPr eaLnBrk="1" hangingPunct="1">
              <a:lnSpc>
                <a:spcPct val="90000"/>
              </a:lnSpc>
              <a:buNone/>
            </a:pPr>
            <a:r>
              <a:rPr lang="en-US" sz="2200" dirty="0" smtClean="0">
                <a:sym typeface="Symbol"/>
              </a:rPr>
              <a:t>L = Avg. # of customers in the system</a:t>
            </a:r>
          </a:p>
          <a:p>
            <a:pPr eaLnBrk="1" hangingPunct="1">
              <a:lnSpc>
                <a:spcPct val="90000"/>
              </a:lnSpc>
              <a:buNone/>
            </a:pPr>
            <a:r>
              <a:rPr lang="en-US" sz="2200" dirty="0" smtClean="0">
                <a:sym typeface="Symbol"/>
              </a:rPr>
              <a:t>w = Avg. time spent in the system</a:t>
            </a:r>
          </a:p>
          <a:p>
            <a:pPr eaLnBrk="1" hangingPunct="1">
              <a:lnSpc>
                <a:spcPct val="90000"/>
              </a:lnSpc>
              <a:buNone/>
            </a:pPr>
            <a:r>
              <a:rPr lang="en-US" sz="2200" dirty="0" err="1" smtClean="0">
                <a:sym typeface="Symbol"/>
              </a:rPr>
              <a:t>w</a:t>
            </a:r>
            <a:r>
              <a:rPr lang="en-US" sz="2200" baseline="-25000" dirty="0" err="1" smtClean="0">
                <a:sym typeface="Symbol"/>
              </a:rPr>
              <a:t>Q</a:t>
            </a:r>
            <a:r>
              <a:rPr lang="en-US" sz="2200" dirty="0" smtClean="0">
                <a:sym typeface="Symbol"/>
              </a:rPr>
              <a:t> = Avg. waiting time</a:t>
            </a:r>
          </a:p>
          <a:p>
            <a:pPr eaLnBrk="1" hangingPunct="1">
              <a:lnSpc>
                <a:spcPct val="90000"/>
              </a:lnSpc>
              <a:buNone/>
            </a:pPr>
            <a:endParaRPr lang="en-US" sz="2200" dirty="0" smtClean="0">
              <a:sym typeface="Symbol"/>
            </a:endParaRPr>
          </a:p>
          <a:p>
            <a:pPr eaLnBrk="1" hangingPunct="1">
              <a:lnSpc>
                <a:spcPct val="90000"/>
              </a:lnSpc>
              <a:buNone/>
            </a:pPr>
            <a:r>
              <a:rPr lang="en-US" sz="2200" dirty="0" smtClean="0">
                <a:sym typeface="Symbol"/>
              </a:rPr>
              <a:t> = Mean arrival rate (#/hr, #/day…)</a:t>
            </a:r>
          </a:p>
          <a:p>
            <a:pPr eaLnBrk="1" hangingPunct="1">
              <a:lnSpc>
                <a:spcPct val="90000"/>
              </a:lnSpc>
              <a:buNone/>
            </a:pPr>
            <a:r>
              <a:rPr lang="en-US" sz="2200" dirty="0" smtClean="0">
                <a:sym typeface="Symbol"/>
              </a:rPr>
              <a:t> = Mean service rate (#/hr, #/day…)</a:t>
            </a:r>
            <a:endParaRPr lang="en-US" sz="2200" dirty="0" smtClean="0"/>
          </a:p>
          <a:p>
            <a:pPr eaLnBrk="1" hangingPunct="1">
              <a:lnSpc>
                <a:spcPct val="90000"/>
              </a:lnSpc>
              <a:buNone/>
            </a:pPr>
            <a:endParaRPr lang="en-US" sz="2200" dirty="0" smtClean="0"/>
          </a:p>
        </p:txBody>
      </p:sp>
      <p:sp>
        <p:nvSpPr>
          <p:cNvPr id="6" name="Rectangle 2"/>
          <p:cNvSpPr txBox="1">
            <a:spLocks noChangeArrowheads="1"/>
          </p:cNvSpPr>
          <p:nvPr/>
        </p:nvSpPr>
        <p:spPr bwMode="auto">
          <a:xfrm>
            <a:off x="1371600" y="228600"/>
            <a:ext cx="7467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0" i="0" u="none" strike="noStrike" kern="0" cap="none" spc="0" normalizeH="0" baseline="0" noProof="0" dirty="0" smtClean="0">
                <a:ln>
                  <a:noFill/>
                </a:ln>
                <a:solidFill>
                  <a:schemeClr val="bg1"/>
                </a:solidFill>
                <a:effectLst/>
                <a:uLnTx/>
                <a:uFillTx/>
                <a:latin typeface="+mj-lt"/>
                <a:ea typeface="+mj-ea"/>
                <a:cs typeface="+mj-cs"/>
              </a:rPr>
              <a:t>Case </a:t>
            </a:r>
            <a:r>
              <a:rPr kumimoji="0" lang="en-US" sz="3600" b="0" i="0" u="none" strike="noStrike" kern="0" cap="none" spc="0" normalizeH="0" baseline="0" noProof="0" dirty="0" smtClean="0">
                <a:ln>
                  <a:noFill/>
                </a:ln>
                <a:solidFill>
                  <a:schemeClr val="bg1"/>
                </a:solidFill>
                <a:effectLst/>
                <a:uLnTx/>
                <a:uFillTx/>
                <a:latin typeface="+mj-lt"/>
                <a:ea typeface="+mj-ea"/>
                <a:cs typeface="+mj-cs"/>
              </a:rPr>
              <a:t>10-1 </a:t>
            </a:r>
            <a:r>
              <a:rPr kumimoji="0" lang="en-US" sz="3600" b="0" i="0" u="none" strike="noStrike" kern="0" cap="none" spc="0" normalizeH="0" baseline="0" noProof="0" dirty="0" smtClean="0">
                <a:ln>
                  <a:noFill/>
                </a:ln>
                <a:solidFill>
                  <a:schemeClr val="bg1"/>
                </a:solidFill>
                <a:effectLst/>
                <a:uLnTx/>
                <a:uFillTx/>
                <a:latin typeface="+mj-lt"/>
                <a:ea typeface="+mj-ea"/>
                <a:cs typeface="+mj-cs"/>
              </a:rPr>
              <a:t>Minnetonka Warehouse</a:t>
            </a:r>
          </a:p>
          <a:p>
            <a:pPr marL="0" marR="0" lvl="0" indent="0" algn="ctr" defTabSz="914400" rtl="0" eaLnBrk="0" fontAlgn="base" latinLnBrk="0" hangingPunct="0">
              <a:lnSpc>
                <a:spcPct val="100000"/>
              </a:lnSpc>
              <a:spcBef>
                <a:spcPct val="0"/>
              </a:spcBef>
              <a:spcAft>
                <a:spcPct val="0"/>
              </a:spcAft>
              <a:buClrTx/>
              <a:buSzTx/>
              <a:buFontTx/>
              <a:buNone/>
              <a:tabLst/>
              <a:defRPr/>
            </a:pPr>
            <a:r>
              <a:rPr lang="en-US" sz="3600" kern="0" dirty="0" smtClean="0">
                <a:solidFill>
                  <a:schemeClr val="bg1"/>
                </a:solidFill>
                <a:latin typeface="+mj-lt"/>
                <a:ea typeface="+mj-ea"/>
                <a:cs typeface="+mj-cs"/>
              </a:rPr>
              <a:t>Queuing Theory M/M/1</a:t>
            </a:r>
            <a:endParaRPr kumimoji="0" lang="en-US" sz="3600" b="0" i="0" u="none" strike="noStrike" kern="0" cap="none" spc="0" normalizeH="0" baseline="0" noProof="0" dirty="0">
              <a:ln>
                <a:noFill/>
              </a:ln>
              <a:solidFill>
                <a:schemeClr val="bg1"/>
              </a:solidFill>
              <a:effectLst/>
              <a:uLnTx/>
              <a:uFillTx/>
              <a:latin typeface="+mj-lt"/>
              <a:ea typeface="+mj-ea"/>
              <a:cs typeface="+mj-cs"/>
            </a:endParaRPr>
          </a:p>
        </p:txBody>
      </p:sp>
      <p:sp>
        <p:nvSpPr>
          <p:cNvPr id="8" name="TextBox 7"/>
          <p:cNvSpPr txBox="1"/>
          <p:nvPr/>
        </p:nvSpPr>
        <p:spPr>
          <a:xfrm>
            <a:off x="457200" y="6248400"/>
            <a:ext cx="4648200" cy="830997"/>
          </a:xfrm>
          <a:prstGeom prst="rect">
            <a:avLst/>
          </a:prstGeom>
          <a:noFill/>
        </p:spPr>
        <p:txBody>
          <a:bodyPr wrap="square" rtlCol="0">
            <a:spAutoFit/>
          </a:bodyPr>
          <a:lstStyle/>
          <a:p>
            <a:r>
              <a:rPr lang="en-US" u="sng" dirty="0" smtClean="0">
                <a:solidFill>
                  <a:schemeClr val="bg1"/>
                </a:solidFill>
                <a:hlinkClick r:id="rId4"/>
              </a:rPr>
              <a:t>http://www.win.tue.nl/cow/Q2/</a:t>
            </a:r>
            <a:endParaRPr lang="en-US" dirty="0" smtClean="0">
              <a:solidFill>
                <a:schemeClr val="bg1"/>
              </a:solidFill>
            </a:endParaRPr>
          </a:p>
          <a:p>
            <a:endParaRPr lang="en-US" dirty="0"/>
          </a:p>
        </p:txBody>
      </p:sp>
      <p:graphicFrame>
        <p:nvGraphicFramePr>
          <p:cNvPr id="9" name="Object 8"/>
          <p:cNvGraphicFramePr>
            <a:graphicFrameLocks noChangeAspect="1"/>
          </p:cNvGraphicFramePr>
          <p:nvPr/>
        </p:nvGraphicFramePr>
        <p:xfrm>
          <a:off x="381000" y="2057400"/>
          <a:ext cx="1447800" cy="995363"/>
        </p:xfrm>
        <a:graphic>
          <a:graphicData uri="http://schemas.openxmlformats.org/presentationml/2006/ole">
            <mc:AlternateContent xmlns:mc="http://schemas.openxmlformats.org/markup-compatibility/2006">
              <mc:Choice xmlns:v="urn:schemas-microsoft-com:vml" Requires="v">
                <p:oleObj spid="_x0000_s1036" name="Equation" r:id="rId5" imgW="609480" imgH="419040" progId="Equation.3">
                  <p:embed/>
                </p:oleObj>
              </mc:Choice>
              <mc:Fallback>
                <p:oleObj name="Equation" r:id="rId5" imgW="609480" imgH="419040" progId="Equation.3">
                  <p:embed/>
                  <p:pic>
                    <p:nvPicPr>
                      <p:cNvPr id="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1000" y="2057400"/>
                        <a:ext cx="1447800" cy="9953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27" name="Object 3"/>
          <p:cNvGraphicFramePr>
            <a:graphicFrameLocks noChangeAspect="1"/>
          </p:cNvGraphicFramePr>
          <p:nvPr/>
        </p:nvGraphicFramePr>
        <p:xfrm>
          <a:off x="304800" y="3581400"/>
          <a:ext cx="2171700" cy="995363"/>
        </p:xfrm>
        <a:graphic>
          <a:graphicData uri="http://schemas.openxmlformats.org/presentationml/2006/ole">
            <mc:AlternateContent xmlns:mc="http://schemas.openxmlformats.org/markup-compatibility/2006">
              <mc:Choice xmlns:v="urn:schemas-microsoft-com:vml" Requires="v">
                <p:oleObj spid="_x0000_s1037" name="Equation" r:id="rId7" imgW="914400" imgH="419040" progId="Equation.3">
                  <p:embed/>
                </p:oleObj>
              </mc:Choice>
              <mc:Fallback>
                <p:oleObj name="Equation" r:id="rId7" imgW="914400" imgH="419040" progId="Equation.3">
                  <p:embed/>
                  <p:pic>
                    <p:nvPicPr>
                      <p:cNvPr id="0" name="Picture 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04800" y="3581400"/>
                        <a:ext cx="2171700" cy="9953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29" name="Object 4"/>
          <p:cNvGraphicFramePr>
            <a:graphicFrameLocks noChangeAspect="1"/>
          </p:cNvGraphicFramePr>
          <p:nvPr/>
        </p:nvGraphicFramePr>
        <p:xfrm>
          <a:off x="304800" y="5029200"/>
          <a:ext cx="3962400" cy="995363"/>
        </p:xfrm>
        <a:graphic>
          <a:graphicData uri="http://schemas.openxmlformats.org/presentationml/2006/ole">
            <mc:AlternateContent xmlns:mc="http://schemas.openxmlformats.org/markup-compatibility/2006">
              <mc:Choice xmlns:v="urn:schemas-microsoft-com:vml" Requires="v">
                <p:oleObj spid="_x0000_s1038" name="Equation" r:id="rId9" imgW="1447560" imgH="419040" progId="Equation.3">
                  <p:embed/>
                </p:oleObj>
              </mc:Choice>
              <mc:Fallback>
                <p:oleObj name="Equation" r:id="rId9" imgW="1447560" imgH="419040" progId="Equation.3">
                  <p:embed/>
                  <p:pic>
                    <p:nvPicPr>
                      <p:cNvPr id="0" name="Object 4"/>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04800" y="5029200"/>
                        <a:ext cx="3962400" cy="9953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4" name="Slide Number Placeholder 6"/>
          <p:cNvSpPr>
            <a:spLocks noGrp="1"/>
          </p:cNvSpPr>
          <p:nvPr>
            <p:ph type="sldNum" sz="quarter" idx="11"/>
          </p:nvPr>
        </p:nvSpPr>
        <p:spPr/>
        <p:txBody>
          <a:bodyPr/>
          <a:lstStyle/>
          <a:p>
            <a:pPr>
              <a:defRPr/>
            </a:pPr>
            <a:r>
              <a:rPr lang="en-US" smtClean="0"/>
              <a:t>1-</a:t>
            </a:r>
            <a:fld id="{4B4A4A76-BF14-4C17-B849-87FA1E7D9DA6}" type="slidenum">
              <a:rPr lang="en-US" smtClean="0"/>
              <a:pPr>
                <a:defRPr/>
              </a:pPr>
              <a:t>24</a:t>
            </a:fld>
            <a:endParaRPr lang="en-US" smtClean="0"/>
          </a:p>
        </p:txBody>
      </p:sp>
      <p:sp>
        <p:nvSpPr>
          <p:cNvPr id="17" name="Text Box 5"/>
          <p:cNvSpPr txBox="1">
            <a:spLocks noChangeArrowheads="1"/>
          </p:cNvSpPr>
          <p:nvPr/>
        </p:nvSpPr>
        <p:spPr bwMode="auto">
          <a:xfrm>
            <a:off x="0" y="1524000"/>
            <a:ext cx="8610600" cy="523220"/>
          </a:xfrm>
          <a:prstGeom prst="rect">
            <a:avLst/>
          </a:prstGeom>
          <a:noFill/>
          <a:ln w="9525" algn="ctr">
            <a:noFill/>
            <a:miter lim="800000"/>
            <a:headEnd/>
            <a:tailEnd/>
          </a:ln>
        </p:spPr>
        <p:txBody>
          <a:bodyPr wrap="square">
            <a:spAutoFit/>
          </a:bodyPr>
          <a:lstStyle/>
          <a:p>
            <a:pPr>
              <a:spcBef>
                <a:spcPts val="0"/>
              </a:spcBef>
              <a:defRPr/>
            </a:pPr>
            <a:r>
              <a:rPr lang="en-US" sz="2800" b="1" dirty="0" smtClean="0">
                <a:solidFill>
                  <a:schemeClr val="accent6"/>
                </a:solidFill>
                <a:latin typeface="Arial" charset="0"/>
                <a:cs typeface="Arial" charset="0"/>
              </a:rPr>
              <a:t>Markov Model: M/M/1</a:t>
            </a:r>
            <a:endParaRPr lang="en-US" sz="2800" b="1" dirty="0">
              <a:solidFill>
                <a:schemeClr val="accent6"/>
              </a:solidFill>
              <a:latin typeface="Arial" charset="0"/>
              <a:cs typeface="Arial" charset="0"/>
            </a:endParaRPr>
          </a:p>
        </p:txBody>
      </p:sp>
      <p:sp>
        <p:nvSpPr>
          <p:cNvPr id="6" name="Rectangle 2"/>
          <p:cNvSpPr txBox="1">
            <a:spLocks noChangeArrowheads="1"/>
          </p:cNvSpPr>
          <p:nvPr/>
        </p:nvSpPr>
        <p:spPr bwMode="auto">
          <a:xfrm>
            <a:off x="1371600" y="228600"/>
            <a:ext cx="7467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0" i="0" u="none" strike="noStrike" kern="0" cap="none" spc="0" normalizeH="0" baseline="0" noProof="0" dirty="0" smtClean="0">
                <a:ln>
                  <a:noFill/>
                </a:ln>
                <a:solidFill>
                  <a:schemeClr val="bg1"/>
                </a:solidFill>
                <a:effectLst/>
                <a:uLnTx/>
                <a:uFillTx/>
                <a:latin typeface="+mj-lt"/>
                <a:ea typeface="+mj-ea"/>
                <a:cs typeface="+mj-cs"/>
              </a:rPr>
              <a:t>Case </a:t>
            </a:r>
            <a:r>
              <a:rPr kumimoji="0" lang="en-US" sz="3600" b="0" i="0" u="none" strike="noStrike" kern="0" cap="none" spc="0" normalizeH="0" baseline="0" noProof="0" dirty="0" smtClean="0">
                <a:ln>
                  <a:noFill/>
                </a:ln>
                <a:solidFill>
                  <a:schemeClr val="bg1"/>
                </a:solidFill>
                <a:effectLst/>
                <a:uLnTx/>
                <a:uFillTx/>
                <a:latin typeface="+mj-lt"/>
                <a:ea typeface="+mj-ea"/>
                <a:cs typeface="+mj-cs"/>
              </a:rPr>
              <a:t>10-1 </a:t>
            </a:r>
            <a:r>
              <a:rPr kumimoji="0" lang="en-US" sz="3600" b="0" i="0" u="none" strike="noStrike" kern="0" cap="none" spc="0" normalizeH="0" baseline="0" noProof="0" dirty="0" smtClean="0">
                <a:ln>
                  <a:noFill/>
                </a:ln>
                <a:solidFill>
                  <a:schemeClr val="bg1"/>
                </a:solidFill>
                <a:effectLst/>
                <a:uLnTx/>
                <a:uFillTx/>
                <a:latin typeface="+mj-lt"/>
                <a:ea typeface="+mj-ea"/>
                <a:cs typeface="+mj-cs"/>
              </a:rPr>
              <a:t>Minnetonka Warehouse</a:t>
            </a:r>
          </a:p>
          <a:p>
            <a:pPr marL="0" marR="0" lvl="0" indent="0" algn="ctr" defTabSz="914400" rtl="0" eaLnBrk="0" fontAlgn="base" latinLnBrk="0" hangingPunct="0">
              <a:lnSpc>
                <a:spcPct val="100000"/>
              </a:lnSpc>
              <a:spcBef>
                <a:spcPct val="0"/>
              </a:spcBef>
              <a:spcAft>
                <a:spcPct val="0"/>
              </a:spcAft>
              <a:buClrTx/>
              <a:buSzTx/>
              <a:buFontTx/>
              <a:buNone/>
              <a:tabLst/>
              <a:defRPr/>
            </a:pPr>
            <a:r>
              <a:rPr lang="en-US" sz="3600" kern="0" dirty="0" smtClean="0">
                <a:solidFill>
                  <a:schemeClr val="bg1"/>
                </a:solidFill>
                <a:latin typeface="+mj-lt"/>
                <a:ea typeface="+mj-ea"/>
                <a:cs typeface="+mj-cs"/>
              </a:rPr>
              <a:t>Queuing Theory M/M/1</a:t>
            </a:r>
            <a:endParaRPr kumimoji="0" lang="en-US" sz="3600" b="0" i="0" u="none" strike="noStrike" kern="0" cap="none" spc="0" normalizeH="0" baseline="0" noProof="0" dirty="0">
              <a:ln>
                <a:noFill/>
              </a:ln>
              <a:solidFill>
                <a:schemeClr val="bg1"/>
              </a:solidFill>
              <a:effectLst/>
              <a:uLnTx/>
              <a:uFillTx/>
              <a:latin typeface="+mj-lt"/>
              <a:ea typeface="+mj-ea"/>
              <a:cs typeface="+mj-cs"/>
            </a:endParaRPr>
          </a:p>
        </p:txBody>
      </p:sp>
      <p:sp>
        <p:nvSpPr>
          <p:cNvPr id="8" name="TextBox 7"/>
          <p:cNvSpPr txBox="1"/>
          <p:nvPr/>
        </p:nvSpPr>
        <p:spPr>
          <a:xfrm>
            <a:off x="457200" y="6248400"/>
            <a:ext cx="4648200" cy="830997"/>
          </a:xfrm>
          <a:prstGeom prst="rect">
            <a:avLst/>
          </a:prstGeom>
          <a:noFill/>
        </p:spPr>
        <p:txBody>
          <a:bodyPr wrap="square" rtlCol="0">
            <a:spAutoFit/>
          </a:bodyPr>
          <a:lstStyle/>
          <a:p>
            <a:r>
              <a:rPr lang="en-US" u="sng" dirty="0" smtClean="0">
                <a:solidFill>
                  <a:schemeClr val="bg1"/>
                </a:solidFill>
                <a:hlinkClick r:id="rId4"/>
              </a:rPr>
              <a:t>http://www.win.tue.nl/cow/Q2/</a:t>
            </a:r>
            <a:endParaRPr lang="en-US" dirty="0" smtClean="0">
              <a:solidFill>
                <a:schemeClr val="bg1"/>
              </a:solidFill>
            </a:endParaRPr>
          </a:p>
          <a:p>
            <a:endParaRPr lang="en-US" dirty="0"/>
          </a:p>
        </p:txBody>
      </p:sp>
      <p:graphicFrame>
        <p:nvGraphicFramePr>
          <p:cNvPr id="1028" name="Object 4"/>
          <p:cNvGraphicFramePr>
            <a:graphicFrameLocks noChangeAspect="1"/>
          </p:cNvGraphicFramePr>
          <p:nvPr/>
        </p:nvGraphicFramePr>
        <p:xfrm>
          <a:off x="457200" y="2133600"/>
          <a:ext cx="3657600" cy="1055687"/>
        </p:xfrm>
        <a:graphic>
          <a:graphicData uri="http://schemas.openxmlformats.org/presentationml/2006/ole">
            <mc:AlternateContent xmlns:mc="http://schemas.openxmlformats.org/markup-compatibility/2006">
              <mc:Choice xmlns:v="urn:schemas-microsoft-com:vml" Requires="v">
                <p:oleObj spid="_x0000_s2058" name="Equation" r:id="rId5" imgW="1320480" imgH="444240" progId="Equation.3">
                  <p:embed/>
                </p:oleObj>
              </mc:Choice>
              <mc:Fallback>
                <p:oleObj name="Equation" r:id="rId5" imgW="1320480" imgH="444240" progId="Equation.3">
                  <p:embed/>
                  <p:pic>
                    <p:nvPicPr>
                      <p:cNvPr id="0" name="Object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7200" y="2133600"/>
                        <a:ext cx="3657600" cy="10556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Rectangle 3"/>
          <p:cNvSpPr>
            <a:spLocks noGrp="1" noChangeArrowheads="1"/>
          </p:cNvSpPr>
          <p:nvPr>
            <p:ph sz="half" idx="1"/>
          </p:nvPr>
        </p:nvSpPr>
        <p:spPr>
          <a:xfrm>
            <a:off x="4572000" y="2133600"/>
            <a:ext cx="4191000" cy="3200400"/>
          </a:xfrm>
        </p:spPr>
        <p:txBody>
          <a:bodyPr/>
          <a:lstStyle/>
          <a:p>
            <a:pPr eaLnBrk="1" hangingPunct="1">
              <a:lnSpc>
                <a:spcPct val="90000"/>
              </a:lnSpc>
              <a:buNone/>
            </a:pPr>
            <a:r>
              <a:rPr lang="en-US" sz="2200" dirty="0" smtClean="0"/>
              <a:t>Where </a:t>
            </a:r>
          </a:p>
          <a:p>
            <a:pPr eaLnBrk="1" hangingPunct="1">
              <a:lnSpc>
                <a:spcPct val="90000"/>
              </a:lnSpc>
              <a:buNone/>
            </a:pPr>
            <a:r>
              <a:rPr lang="en-US" sz="2200" dirty="0" smtClean="0">
                <a:sym typeface="Symbol"/>
              </a:rPr>
              <a:t>L</a:t>
            </a:r>
            <a:r>
              <a:rPr lang="en-US" sz="2200" baseline="-25000" dirty="0" smtClean="0">
                <a:sym typeface="Symbol"/>
              </a:rPr>
              <a:t>Q</a:t>
            </a:r>
            <a:r>
              <a:rPr lang="en-US" sz="2200" dirty="0" smtClean="0">
                <a:sym typeface="Symbol"/>
              </a:rPr>
              <a:t> = Avg. waiting length</a:t>
            </a:r>
          </a:p>
          <a:p>
            <a:pPr eaLnBrk="1" hangingPunct="1">
              <a:lnSpc>
                <a:spcPct val="90000"/>
              </a:lnSpc>
              <a:buNone/>
            </a:pPr>
            <a:r>
              <a:rPr lang="en-US" sz="2200" dirty="0" smtClean="0">
                <a:sym typeface="Symbol"/>
              </a:rPr>
              <a:t>P</a:t>
            </a:r>
            <a:r>
              <a:rPr lang="en-US" sz="2200" baseline="-25000" dirty="0" smtClean="0">
                <a:sym typeface="Symbol"/>
              </a:rPr>
              <a:t>N</a:t>
            </a:r>
            <a:r>
              <a:rPr lang="en-US" sz="2200" dirty="0" smtClean="0">
                <a:sym typeface="Symbol"/>
              </a:rPr>
              <a:t> = Probability that the system has n customers</a:t>
            </a:r>
          </a:p>
          <a:p>
            <a:pPr eaLnBrk="1" hangingPunct="1">
              <a:lnSpc>
                <a:spcPct val="90000"/>
              </a:lnSpc>
              <a:buNone/>
            </a:pPr>
            <a:endParaRPr lang="en-US" sz="2200" dirty="0" smtClean="0">
              <a:sym typeface="Symbol"/>
            </a:endParaRPr>
          </a:p>
          <a:p>
            <a:pPr eaLnBrk="1" hangingPunct="1">
              <a:lnSpc>
                <a:spcPct val="90000"/>
              </a:lnSpc>
              <a:buNone/>
            </a:pPr>
            <a:r>
              <a:rPr lang="en-US" sz="2200" dirty="0" smtClean="0">
                <a:sym typeface="Symbol"/>
              </a:rPr>
              <a:t> = Mean arrival rate (#/hr, #/day…)</a:t>
            </a:r>
          </a:p>
          <a:p>
            <a:pPr eaLnBrk="1" hangingPunct="1">
              <a:lnSpc>
                <a:spcPct val="90000"/>
              </a:lnSpc>
              <a:buNone/>
            </a:pPr>
            <a:r>
              <a:rPr lang="en-US" sz="2200" dirty="0" smtClean="0">
                <a:sym typeface="Symbol"/>
              </a:rPr>
              <a:t> = Mean service rate (#/hr, #/day…)</a:t>
            </a:r>
            <a:endParaRPr lang="en-US" sz="2200" dirty="0" smtClean="0"/>
          </a:p>
          <a:p>
            <a:pPr eaLnBrk="1" hangingPunct="1">
              <a:lnSpc>
                <a:spcPct val="90000"/>
              </a:lnSpc>
              <a:buNone/>
            </a:pPr>
            <a:endParaRPr lang="en-US" sz="2200" dirty="0" smtClean="0"/>
          </a:p>
        </p:txBody>
      </p:sp>
      <p:graphicFrame>
        <p:nvGraphicFramePr>
          <p:cNvPr id="2053" name="Object 4"/>
          <p:cNvGraphicFramePr>
            <a:graphicFrameLocks noChangeAspect="1"/>
          </p:cNvGraphicFramePr>
          <p:nvPr/>
        </p:nvGraphicFramePr>
        <p:xfrm>
          <a:off x="533400" y="3810000"/>
          <a:ext cx="2895600" cy="995363"/>
        </p:xfrm>
        <a:graphic>
          <a:graphicData uri="http://schemas.openxmlformats.org/presentationml/2006/ole">
            <mc:AlternateContent xmlns:mc="http://schemas.openxmlformats.org/markup-compatibility/2006">
              <mc:Choice xmlns:v="urn:schemas-microsoft-com:vml" Requires="v">
                <p:oleObj spid="_x0000_s2059" name="Equation" r:id="rId7" imgW="1015920" imgH="419040" progId="Equation.3">
                  <p:embed/>
                </p:oleObj>
              </mc:Choice>
              <mc:Fallback>
                <p:oleObj name="Equation" r:id="rId7" imgW="1015920" imgH="419040" progId="Equation.3">
                  <p:embed/>
                  <p:pic>
                    <p:nvPicPr>
                      <p:cNvPr id="0" name="Picture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33400" y="3810000"/>
                        <a:ext cx="2895600" cy="9953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482" name="Rectangle 2"/>
          <p:cNvSpPr>
            <a:spLocks noGrp="1" noChangeArrowheads="1"/>
          </p:cNvSpPr>
          <p:nvPr>
            <p:ph type="title"/>
          </p:nvPr>
        </p:nvSpPr>
        <p:spPr/>
        <p:txBody>
          <a:bodyPr/>
          <a:lstStyle/>
          <a:p>
            <a:r>
              <a:rPr lang="en-US" sz="4000" dirty="0"/>
              <a:t>Warehousing Management</a:t>
            </a:r>
          </a:p>
        </p:txBody>
      </p:sp>
      <p:sp>
        <p:nvSpPr>
          <p:cNvPr id="276483" name="Rectangle 3"/>
          <p:cNvSpPr>
            <a:spLocks noGrp="1" noChangeArrowheads="1"/>
          </p:cNvSpPr>
          <p:nvPr>
            <p:ph sz="half" idx="1"/>
          </p:nvPr>
        </p:nvSpPr>
        <p:spPr>
          <a:xfrm>
            <a:off x="228600" y="1600200"/>
            <a:ext cx="4191000" cy="4495800"/>
          </a:xfrm>
        </p:spPr>
        <p:txBody>
          <a:bodyPr/>
          <a:lstStyle/>
          <a:p>
            <a:pPr>
              <a:spcBef>
                <a:spcPts val="200"/>
              </a:spcBef>
            </a:pPr>
            <a:r>
              <a:rPr lang="en-US" sz="3200" b="1" dirty="0"/>
              <a:t>Key Terms</a:t>
            </a:r>
          </a:p>
          <a:p>
            <a:pPr lvl="1">
              <a:spcBef>
                <a:spcPts val="200"/>
              </a:spcBef>
            </a:pPr>
            <a:r>
              <a:rPr lang="en-US" sz="2800" dirty="0" smtClean="0"/>
              <a:t>Accumulating (bulk-making)</a:t>
            </a:r>
          </a:p>
          <a:p>
            <a:pPr lvl="1">
              <a:spcBef>
                <a:spcPts val="200"/>
              </a:spcBef>
            </a:pPr>
            <a:r>
              <a:rPr lang="en-US" sz="2800" dirty="0" smtClean="0"/>
              <a:t>Allocating (bulk-breaking)</a:t>
            </a:r>
          </a:p>
          <a:p>
            <a:pPr lvl="1">
              <a:spcBef>
                <a:spcPts val="200"/>
              </a:spcBef>
            </a:pPr>
            <a:r>
              <a:rPr lang="en-US" sz="2800" dirty="0" smtClean="0"/>
              <a:t>Assorting</a:t>
            </a:r>
          </a:p>
          <a:p>
            <a:pPr lvl="1">
              <a:spcBef>
                <a:spcPts val="200"/>
              </a:spcBef>
            </a:pPr>
            <a:r>
              <a:rPr lang="en-US" sz="2800" dirty="0" smtClean="0"/>
              <a:t>Contract </a:t>
            </a:r>
            <a:r>
              <a:rPr lang="en-US" sz="2800" dirty="0" smtClean="0"/>
              <a:t>(3</a:t>
            </a:r>
            <a:r>
              <a:rPr lang="en-US" sz="2800" baseline="30000" dirty="0" smtClean="0"/>
              <a:t>rd</a:t>
            </a:r>
            <a:r>
              <a:rPr lang="en-US" sz="2800" dirty="0" smtClean="0"/>
              <a:t> party) warehousing</a:t>
            </a:r>
            <a:endParaRPr lang="en-US" sz="2800" dirty="0"/>
          </a:p>
          <a:p>
            <a:pPr lvl="1">
              <a:spcBef>
                <a:spcPts val="200"/>
              </a:spcBef>
            </a:pPr>
            <a:r>
              <a:rPr lang="en-US" sz="2800" dirty="0"/>
              <a:t>Cross-docking</a:t>
            </a:r>
          </a:p>
          <a:p>
            <a:pPr lvl="1">
              <a:spcBef>
                <a:spcPts val="200"/>
              </a:spcBef>
              <a:buFontTx/>
              <a:buNone/>
            </a:pPr>
            <a:endParaRPr lang="en-US" sz="2900" b="1" dirty="0"/>
          </a:p>
        </p:txBody>
      </p:sp>
      <p:sp>
        <p:nvSpPr>
          <p:cNvPr id="276484" name="Rectangle 4"/>
          <p:cNvSpPr>
            <a:spLocks noGrp="1" noChangeArrowheads="1"/>
          </p:cNvSpPr>
          <p:nvPr>
            <p:ph sz="half" idx="2"/>
          </p:nvPr>
        </p:nvSpPr>
        <p:spPr>
          <a:xfrm>
            <a:off x="4419600" y="1600200"/>
            <a:ext cx="4495800" cy="4495800"/>
          </a:xfrm>
        </p:spPr>
        <p:txBody>
          <a:bodyPr/>
          <a:lstStyle/>
          <a:p>
            <a:r>
              <a:rPr lang="en-US" sz="3200" b="1" dirty="0"/>
              <a:t>Key Terms</a:t>
            </a:r>
          </a:p>
          <a:p>
            <a:pPr lvl="1">
              <a:spcBef>
                <a:spcPts val="200"/>
              </a:spcBef>
            </a:pPr>
            <a:r>
              <a:rPr lang="en-US" sz="2800" dirty="0" smtClean="0"/>
              <a:t>Distribution centers</a:t>
            </a:r>
          </a:p>
          <a:p>
            <a:pPr lvl="1">
              <a:spcBef>
                <a:spcPts val="200"/>
              </a:spcBef>
            </a:pPr>
            <a:r>
              <a:rPr lang="en-US" sz="2800" dirty="0" err="1" smtClean="0"/>
              <a:t>Dunnage</a:t>
            </a:r>
            <a:endParaRPr lang="en-US" sz="2900" dirty="0" smtClean="0"/>
          </a:p>
          <a:p>
            <a:pPr lvl="1">
              <a:spcBef>
                <a:spcPts val="200"/>
              </a:spcBef>
            </a:pPr>
            <a:r>
              <a:rPr lang="en-US" sz="2800" dirty="0" smtClean="0"/>
              <a:t>Fixed </a:t>
            </a:r>
            <a:r>
              <a:rPr lang="en-US" sz="2800" dirty="0" smtClean="0"/>
              <a:t>slot </a:t>
            </a:r>
            <a:r>
              <a:rPr lang="en-US" sz="2800" dirty="0" smtClean="0"/>
              <a:t>location</a:t>
            </a:r>
          </a:p>
          <a:p>
            <a:pPr lvl="1">
              <a:spcBef>
                <a:spcPts val="200"/>
              </a:spcBef>
            </a:pPr>
            <a:r>
              <a:rPr lang="en-US" sz="2800" dirty="0"/>
              <a:t>Hazardous materials</a:t>
            </a:r>
          </a:p>
          <a:p>
            <a:pPr lvl="1">
              <a:spcBef>
                <a:spcPts val="200"/>
              </a:spcBef>
            </a:pPr>
            <a:r>
              <a:rPr lang="en-US" sz="2800" dirty="0" smtClean="0"/>
              <a:t>Multi-client </a:t>
            </a:r>
            <a:r>
              <a:rPr lang="en-US" sz="2800" dirty="0" smtClean="0"/>
              <a:t>warehousing</a:t>
            </a:r>
          </a:p>
          <a:p>
            <a:pPr lvl="1">
              <a:spcBef>
                <a:spcPts val="200"/>
              </a:spcBef>
            </a:pPr>
            <a:r>
              <a:rPr lang="en-US" sz="2800" dirty="0" smtClean="0"/>
              <a:t>Occupational </a:t>
            </a:r>
            <a:r>
              <a:rPr lang="en-US" sz="2800" dirty="0"/>
              <a:t>Safety </a:t>
            </a:r>
            <a:r>
              <a:rPr lang="en-US" sz="2800" dirty="0" smtClean="0"/>
              <a:t>&amp; </a:t>
            </a:r>
            <a:r>
              <a:rPr lang="en-US" sz="2800" dirty="0"/>
              <a:t>Health Administration (OSHA)</a:t>
            </a:r>
          </a:p>
          <a:p>
            <a:pPr lvl="1">
              <a:buFontTx/>
              <a:buNone/>
            </a:pPr>
            <a:endParaRPr lang="en-US" sz="2900" b="1" dirty="0"/>
          </a:p>
          <a:p>
            <a:pPr lvl="2">
              <a:buFont typeface="Monotype Sorts" pitchFamily="2" charset="2"/>
              <a:buNone/>
            </a:pPr>
            <a:endParaRPr lang="en-US" sz="2600" b="1" dirty="0"/>
          </a:p>
        </p:txBody>
      </p:sp>
      <p:sp>
        <p:nvSpPr>
          <p:cNvPr id="5" name="Footer Placeholder 5"/>
          <p:cNvSpPr>
            <a:spLocks noGrp="1"/>
          </p:cNvSpPr>
          <p:nvPr>
            <p:ph type="ftr" sz="quarter" idx="10"/>
          </p:nvPr>
        </p:nvSpPr>
        <p:spPr/>
        <p:txBody>
          <a:bodyPr/>
          <a:lstStyle/>
          <a:p>
            <a:r>
              <a:rPr lang="en-US"/>
              <a:t>© 2008 Prentice Hall</a:t>
            </a:r>
          </a:p>
        </p:txBody>
      </p:sp>
      <p:sp>
        <p:nvSpPr>
          <p:cNvPr id="6" name="Slide Number Placeholder 6"/>
          <p:cNvSpPr>
            <a:spLocks noGrp="1"/>
          </p:cNvSpPr>
          <p:nvPr>
            <p:ph type="sldNum" sz="quarter" idx="11"/>
          </p:nvPr>
        </p:nvSpPr>
        <p:spPr/>
        <p:txBody>
          <a:bodyPr/>
          <a:lstStyle/>
          <a:p>
            <a:r>
              <a:rPr lang="en-US"/>
              <a:t>10-</a:t>
            </a:r>
            <a:fld id="{06AD5E70-700A-4611-B91A-326273D8A694}" type="slidenum">
              <a:rPr lang="en-US"/>
              <a:pPr/>
              <a:t>3</a:t>
            </a:fld>
            <a:endParaRPr lang="en-US"/>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7506" name="Rectangle 2"/>
          <p:cNvSpPr>
            <a:spLocks noGrp="1" noChangeArrowheads="1"/>
          </p:cNvSpPr>
          <p:nvPr>
            <p:ph type="title"/>
          </p:nvPr>
        </p:nvSpPr>
        <p:spPr/>
        <p:txBody>
          <a:bodyPr/>
          <a:lstStyle/>
          <a:p>
            <a:r>
              <a:rPr lang="en-US" sz="4000" dirty="0"/>
              <a:t>Warehousing Management</a:t>
            </a:r>
          </a:p>
        </p:txBody>
      </p:sp>
      <p:sp>
        <p:nvSpPr>
          <p:cNvPr id="277507" name="Rectangle 3"/>
          <p:cNvSpPr>
            <a:spLocks noGrp="1" noChangeArrowheads="1"/>
          </p:cNvSpPr>
          <p:nvPr>
            <p:ph sz="half" idx="1"/>
          </p:nvPr>
        </p:nvSpPr>
        <p:spPr>
          <a:xfrm>
            <a:off x="152400" y="1600200"/>
            <a:ext cx="4648200" cy="4495800"/>
          </a:xfrm>
        </p:spPr>
        <p:txBody>
          <a:bodyPr/>
          <a:lstStyle/>
          <a:p>
            <a:r>
              <a:rPr lang="en-US" sz="3200" b="1" dirty="0"/>
              <a:t>Key Terms</a:t>
            </a:r>
          </a:p>
          <a:p>
            <a:pPr lvl="1">
              <a:spcBef>
                <a:spcPts val="200"/>
              </a:spcBef>
            </a:pPr>
            <a:r>
              <a:rPr lang="en-US" sz="2800" dirty="0"/>
              <a:t>Paperless warehousing</a:t>
            </a:r>
          </a:p>
          <a:p>
            <a:pPr lvl="1">
              <a:spcBef>
                <a:spcPts val="200"/>
              </a:spcBef>
            </a:pPr>
            <a:r>
              <a:rPr lang="en-US" sz="2800" dirty="0"/>
              <a:t>Private warehousing</a:t>
            </a:r>
          </a:p>
          <a:p>
            <a:pPr lvl="1">
              <a:spcBef>
                <a:spcPts val="200"/>
              </a:spcBef>
            </a:pPr>
            <a:r>
              <a:rPr lang="en-US" sz="2800" dirty="0"/>
              <a:t>Public </a:t>
            </a:r>
            <a:r>
              <a:rPr lang="en-US" sz="2800" dirty="0" smtClean="0"/>
              <a:t>warehousing</a:t>
            </a:r>
          </a:p>
          <a:p>
            <a:pPr lvl="1">
              <a:spcBef>
                <a:spcPts val="200"/>
              </a:spcBef>
            </a:pPr>
            <a:r>
              <a:rPr lang="en-US" sz="2800" dirty="0" smtClean="0"/>
              <a:t>Regrouping function</a:t>
            </a:r>
          </a:p>
          <a:p>
            <a:pPr lvl="1">
              <a:spcBef>
                <a:spcPts val="200"/>
              </a:spcBef>
            </a:pPr>
            <a:r>
              <a:rPr lang="en-US" sz="2800" dirty="0" smtClean="0"/>
              <a:t>Sorting out</a:t>
            </a:r>
          </a:p>
          <a:p>
            <a:pPr lvl="1">
              <a:spcBef>
                <a:spcPts val="200"/>
              </a:spcBef>
            </a:pPr>
            <a:r>
              <a:rPr lang="en-US" sz="2800" dirty="0" smtClean="0"/>
              <a:t>Throughput</a:t>
            </a:r>
          </a:p>
          <a:p>
            <a:pPr lvl="1">
              <a:spcBef>
                <a:spcPts val="200"/>
              </a:spcBef>
            </a:pPr>
            <a:r>
              <a:rPr lang="en-US" sz="2800" dirty="0" smtClean="0"/>
              <a:t>Variable slot location</a:t>
            </a:r>
          </a:p>
          <a:p>
            <a:pPr lvl="1">
              <a:spcBef>
                <a:spcPts val="200"/>
              </a:spcBef>
            </a:pPr>
            <a:r>
              <a:rPr lang="en-US" sz="2800" dirty="0" smtClean="0"/>
              <a:t>Warehouse</a:t>
            </a:r>
          </a:p>
          <a:p>
            <a:pPr lvl="1">
              <a:spcBef>
                <a:spcPts val="200"/>
              </a:spcBef>
            </a:pPr>
            <a:endParaRPr lang="en-US" sz="2800" dirty="0"/>
          </a:p>
        </p:txBody>
      </p:sp>
      <p:sp>
        <p:nvSpPr>
          <p:cNvPr id="277508" name="Rectangle 4"/>
          <p:cNvSpPr>
            <a:spLocks noGrp="1" noChangeArrowheads="1"/>
          </p:cNvSpPr>
          <p:nvPr>
            <p:ph sz="half" idx="2"/>
          </p:nvPr>
        </p:nvSpPr>
        <p:spPr>
          <a:xfrm>
            <a:off x="4800600" y="1657350"/>
            <a:ext cx="4038600" cy="4114800"/>
          </a:xfrm>
        </p:spPr>
        <p:txBody>
          <a:bodyPr/>
          <a:lstStyle/>
          <a:p>
            <a:r>
              <a:rPr lang="en-US" sz="3200" b="1" dirty="0"/>
              <a:t>Key Terms</a:t>
            </a:r>
          </a:p>
          <a:p>
            <a:pPr lvl="1">
              <a:lnSpc>
                <a:spcPct val="90000"/>
              </a:lnSpc>
            </a:pPr>
            <a:r>
              <a:rPr lang="en-US" sz="2800" dirty="0" smtClean="0"/>
              <a:t>Warehousing</a:t>
            </a:r>
            <a:endParaRPr lang="en-US" sz="2800" dirty="0"/>
          </a:p>
          <a:p>
            <a:pPr lvl="1">
              <a:lnSpc>
                <a:spcPct val="90000"/>
              </a:lnSpc>
              <a:buFontTx/>
              <a:buNone/>
            </a:pPr>
            <a:endParaRPr lang="en-US" sz="2900" b="1" dirty="0"/>
          </a:p>
        </p:txBody>
      </p:sp>
      <p:sp>
        <p:nvSpPr>
          <p:cNvPr id="5" name="Footer Placeholder 5"/>
          <p:cNvSpPr>
            <a:spLocks noGrp="1"/>
          </p:cNvSpPr>
          <p:nvPr>
            <p:ph type="ftr" sz="quarter" idx="10"/>
          </p:nvPr>
        </p:nvSpPr>
        <p:spPr/>
        <p:txBody>
          <a:bodyPr/>
          <a:lstStyle/>
          <a:p>
            <a:r>
              <a:rPr lang="en-US"/>
              <a:t>© 2008 Prentice Hall</a:t>
            </a:r>
          </a:p>
        </p:txBody>
      </p:sp>
      <p:sp>
        <p:nvSpPr>
          <p:cNvPr id="6" name="Slide Number Placeholder 6"/>
          <p:cNvSpPr>
            <a:spLocks noGrp="1"/>
          </p:cNvSpPr>
          <p:nvPr>
            <p:ph type="sldNum" sz="quarter" idx="11"/>
          </p:nvPr>
        </p:nvSpPr>
        <p:spPr/>
        <p:txBody>
          <a:bodyPr/>
          <a:lstStyle/>
          <a:p>
            <a:r>
              <a:rPr lang="en-US"/>
              <a:t>10-</a:t>
            </a:r>
            <a:fld id="{25394CF0-CE56-4AE2-8200-6F3EB921447A}" type="slidenum">
              <a:rPr lang="en-US"/>
              <a:pPr/>
              <a:t>4</a:t>
            </a:fld>
            <a:endParaRPr lang="en-US"/>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noChangeArrowheads="1"/>
          </p:cNvSpPr>
          <p:nvPr>
            <p:ph type="title"/>
          </p:nvPr>
        </p:nvSpPr>
        <p:spPr/>
        <p:txBody>
          <a:bodyPr/>
          <a:lstStyle/>
          <a:p>
            <a:r>
              <a:rPr lang="en-US" sz="4000" dirty="0" smtClean="0"/>
              <a:t>Warehousing Management</a:t>
            </a:r>
          </a:p>
        </p:txBody>
      </p:sp>
      <p:sp>
        <p:nvSpPr>
          <p:cNvPr id="278531" name="Rectangle 3"/>
          <p:cNvSpPr>
            <a:spLocks noGrp="1" noChangeArrowheads="1"/>
          </p:cNvSpPr>
          <p:nvPr>
            <p:ph idx="1"/>
          </p:nvPr>
        </p:nvSpPr>
        <p:spPr>
          <a:xfrm>
            <a:off x="304800" y="1600200"/>
            <a:ext cx="8534400" cy="4525963"/>
          </a:xfrm>
        </p:spPr>
        <p:txBody>
          <a:bodyPr rtlCol="0">
            <a:normAutofit fontScale="70000" lnSpcReduction="20000"/>
          </a:bodyPr>
          <a:lstStyle/>
          <a:p>
            <a:pPr fontAlgn="auto">
              <a:spcAft>
                <a:spcPts val="0"/>
              </a:spcAft>
              <a:defRPr/>
            </a:pPr>
            <a:r>
              <a:rPr lang="en-US" sz="3700" b="1" dirty="0"/>
              <a:t>Warehousing</a:t>
            </a:r>
            <a:r>
              <a:rPr lang="en-US" sz="3700" dirty="0"/>
              <a:t> </a:t>
            </a:r>
            <a:r>
              <a:rPr lang="en-US" sz="3700" dirty="0" smtClean="0"/>
              <a:t>refers to “that part of the firm’s logistics system that stores products (raw materials, part, good-in-process, finished goods) at an between points of origin and point of consumption.”</a:t>
            </a:r>
          </a:p>
          <a:p>
            <a:pPr fontAlgn="auto">
              <a:spcAft>
                <a:spcPts val="0"/>
              </a:spcAft>
              <a:buFont typeface="Arial" pitchFamily="34" charset="0"/>
              <a:buNone/>
              <a:defRPr/>
            </a:pPr>
            <a:r>
              <a:rPr lang="en-US" sz="2800" dirty="0" smtClean="0"/>
              <a:t>	</a:t>
            </a:r>
            <a:r>
              <a:rPr lang="en-US" sz="1800" dirty="0" smtClean="0"/>
              <a:t>Source:  Douglas M. Lambert, James R. Stock, and Lisa M. Ellram, </a:t>
            </a:r>
            <a:r>
              <a:rPr lang="en-US" sz="1800" i="1" dirty="0" smtClean="0"/>
              <a:t>Fundamentals of Logistics Management </a:t>
            </a:r>
            <a:r>
              <a:rPr lang="en-US" sz="1800" dirty="0" smtClean="0"/>
              <a:t>(New York:  Irwin McGraw-Hill, 1998), Chapter 8.</a:t>
            </a:r>
          </a:p>
          <a:p>
            <a:pPr fontAlgn="auto">
              <a:spcAft>
                <a:spcPts val="0"/>
              </a:spcAft>
              <a:defRPr/>
            </a:pPr>
            <a:endParaRPr lang="en-US" sz="1700" dirty="0" smtClean="0"/>
          </a:p>
          <a:p>
            <a:pPr fontAlgn="auto">
              <a:spcAft>
                <a:spcPts val="0"/>
              </a:spcAft>
              <a:defRPr/>
            </a:pPr>
            <a:r>
              <a:rPr lang="en-US" sz="3700" dirty="0" smtClean="0"/>
              <a:t>Warehousing management has evolved to include value-adding services</a:t>
            </a:r>
          </a:p>
          <a:p>
            <a:pPr lvl="1" fontAlgn="auto">
              <a:spcAft>
                <a:spcPts val="0"/>
              </a:spcAft>
              <a:defRPr/>
            </a:pPr>
            <a:r>
              <a:rPr lang="en-US" sz="2600" dirty="0" smtClean="0"/>
              <a:t>Custom labeling</a:t>
            </a:r>
          </a:p>
          <a:p>
            <a:pPr lvl="1" fontAlgn="auto">
              <a:spcAft>
                <a:spcPts val="0"/>
              </a:spcAft>
              <a:defRPr/>
            </a:pPr>
            <a:r>
              <a:rPr lang="en-US" sz="2600" dirty="0" smtClean="0"/>
              <a:t>Promotional pack</a:t>
            </a:r>
          </a:p>
          <a:p>
            <a:pPr lvl="1" fontAlgn="auto">
              <a:spcAft>
                <a:spcPts val="0"/>
              </a:spcAft>
              <a:defRPr/>
            </a:pPr>
            <a:r>
              <a:rPr lang="en-US" sz="2600" dirty="0" smtClean="0"/>
              <a:t>Grouping and sorting of products</a:t>
            </a:r>
          </a:p>
          <a:p>
            <a:pPr lvl="1" fontAlgn="auto">
              <a:spcAft>
                <a:spcPts val="0"/>
              </a:spcAft>
              <a:defRPr/>
            </a:pPr>
            <a:r>
              <a:rPr lang="en-US" sz="2600" dirty="0" smtClean="0"/>
              <a:t>Kitting for production</a:t>
            </a:r>
          </a:p>
          <a:p>
            <a:pPr lvl="1" fontAlgn="auto">
              <a:spcAft>
                <a:spcPts val="0"/>
              </a:spcAft>
              <a:defRPr/>
            </a:pPr>
            <a:r>
              <a:rPr lang="en-US" sz="2600" dirty="0" smtClean="0"/>
              <a:t>Display building and packaging</a:t>
            </a:r>
          </a:p>
          <a:p>
            <a:pPr lvl="1" fontAlgn="auto">
              <a:spcAft>
                <a:spcPts val="0"/>
              </a:spcAft>
              <a:defRPr/>
            </a:pPr>
            <a:r>
              <a:rPr lang="en-US" sz="2600" dirty="0" smtClean="0"/>
              <a:t>Price marking</a:t>
            </a:r>
            <a:endParaRPr lang="en-US" sz="2600" dirty="0"/>
          </a:p>
        </p:txBody>
      </p:sp>
      <p:sp>
        <p:nvSpPr>
          <p:cNvPr id="29699" name="Footer Placeholder 4"/>
          <p:cNvSpPr>
            <a:spLocks noGrp="1"/>
          </p:cNvSpPr>
          <p:nvPr>
            <p:ph type="ftr" sz="quarter" idx="10"/>
          </p:nvPr>
        </p:nvSpPr>
        <p:spPr bwMode="auto">
          <a:noFill/>
          <a:ln>
            <a:miter lim="800000"/>
            <a:headEnd/>
            <a:tailEnd/>
          </a:ln>
        </p:spPr>
        <p:txBody>
          <a:bodyPr wrap="square" numCol="1" anchorCtr="0" compatLnSpc="1">
            <a:prstTxWarp prst="textNoShape">
              <a:avLst/>
            </a:prstTxWarp>
          </a:bodyPr>
          <a:lstStyle/>
          <a:p>
            <a:r>
              <a:rPr lang="en-US">
                <a:solidFill>
                  <a:schemeClr val="tx1"/>
                </a:solidFill>
              </a:rPr>
              <a:t>© Pearson Education, Inc. publishing as Prentice Hall</a:t>
            </a:r>
          </a:p>
        </p:txBody>
      </p:sp>
      <p:sp>
        <p:nvSpPr>
          <p:cNvPr id="5" name="Slide Number Placeholder 5"/>
          <p:cNvSpPr>
            <a:spLocks noGrp="1"/>
          </p:cNvSpPr>
          <p:nvPr>
            <p:ph type="sldNum" sz="quarter" idx="11"/>
          </p:nvPr>
        </p:nvSpPr>
        <p:spPr/>
        <p:txBody>
          <a:bodyPr/>
          <a:lstStyle/>
          <a:p>
            <a:pPr>
              <a:defRPr/>
            </a:pPr>
            <a:r>
              <a:rPr lang="en-US"/>
              <a:t>10-</a:t>
            </a:r>
            <a:fld id="{59D9C5C2-8A5B-4310-B610-EBD9F485EC30}" type="slidenum">
              <a:rPr lang="en-US"/>
              <a:pPr>
                <a:defRPr/>
              </a:pPr>
              <a:t>5</a:t>
            </a:fld>
            <a:endParaRPr lang="en-US"/>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noChangeArrowheads="1"/>
          </p:cNvSpPr>
          <p:nvPr>
            <p:ph type="title"/>
          </p:nvPr>
        </p:nvSpPr>
        <p:spPr/>
        <p:txBody>
          <a:bodyPr/>
          <a:lstStyle/>
          <a:p>
            <a:r>
              <a:rPr lang="en-US" sz="4000" dirty="0" smtClean="0"/>
              <a:t>Warehousing Management</a:t>
            </a:r>
          </a:p>
        </p:txBody>
      </p:sp>
      <p:sp>
        <p:nvSpPr>
          <p:cNvPr id="30722" name="Rectangle 3"/>
          <p:cNvSpPr>
            <a:spLocks noGrp="1" noChangeArrowheads="1"/>
          </p:cNvSpPr>
          <p:nvPr>
            <p:ph idx="1"/>
          </p:nvPr>
        </p:nvSpPr>
        <p:spPr/>
        <p:txBody>
          <a:bodyPr/>
          <a:lstStyle/>
          <a:p>
            <a:r>
              <a:rPr lang="en-US" sz="2800" dirty="0" smtClean="0"/>
              <a:t>Warehousing and transportation are substitutes for each other, with warehousing having been referred to as “transportation at zero miles per hour.”</a:t>
            </a:r>
            <a:endParaRPr lang="en-US" sz="1400" dirty="0" smtClean="0"/>
          </a:p>
        </p:txBody>
      </p:sp>
      <p:sp>
        <p:nvSpPr>
          <p:cNvPr id="30723" name="Footer Placeholder 4"/>
          <p:cNvSpPr>
            <a:spLocks noGrp="1"/>
          </p:cNvSpPr>
          <p:nvPr>
            <p:ph type="ftr" sz="quarter" idx="10"/>
          </p:nvPr>
        </p:nvSpPr>
        <p:spPr bwMode="auto">
          <a:noFill/>
          <a:ln>
            <a:miter lim="800000"/>
            <a:headEnd/>
            <a:tailEnd/>
          </a:ln>
        </p:spPr>
        <p:txBody>
          <a:bodyPr wrap="square" numCol="1" anchorCtr="0" compatLnSpc="1">
            <a:prstTxWarp prst="textNoShape">
              <a:avLst/>
            </a:prstTxWarp>
          </a:bodyPr>
          <a:lstStyle/>
          <a:p>
            <a:r>
              <a:rPr lang="en-US">
                <a:solidFill>
                  <a:schemeClr val="tx1"/>
                </a:solidFill>
              </a:rPr>
              <a:t>© Pearson Education, Inc. publishing as Prentice Hall</a:t>
            </a:r>
          </a:p>
        </p:txBody>
      </p:sp>
      <p:sp>
        <p:nvSpPr>
          <p:cNvPr id="5" name="Slide Number Placeholder 5"/>
          <p:cNvSpPr>
            <a:spLocks noGrp="1"/>
          </p:cNvSpPr>
          <p:nvPr>
            <p:ph type="sldNum" sz="quarter" idx="11"/>
          </p:nvPr>
        </p:nvSpPr>
        <p:spPr/>
        <p:txBody>
          <a:bodyPr/>
          <a:lstStyle/>
          <a:p>
            <a:pPr>
              <a:defRPr/>
            </a:pPr>
            <a:r>
              <a:rPr lang="en-US"/>
              <a:t>10-</a:t>
            </a:r>
            <a:fld id="{5403B0B8-B387-4227-AA70-4F28A1B021A2}" type="slidenum">
              <a:rPr lang="en-US"/>
              <a:pPr>
                <a:defRPr/>
              </a:pPr>
              <a:t>6</a:t>
            </a:fld>
            <a:endParaRPr lang="en-US"/>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9554" name="Rectangle 2"/>
          <p:cNvSpPr>
            <a:spLocks noGrp="1" noChangeArrowheads="1"/>
          </p:cNvSpPr>
          <p:nvPr>
            <p:ph type="title"/>
          </p:nvPr>
        </p:nvSpPr>
        <p:spPr>
          <a:xfrm>
            <a:off x="1371600" y="379413"/>
            <a:ext cx="7543800" cy="847725"/>
          </a:xfrm>
        </p:spPr>
        <p:txBody>
          <a:bodyPr/>
          <a:lstStyle/>
          <a:p>
            <a:r>
              <a:rPr lang="en-US" sz="3300" dirty="0" smtClean="0"/>
              <a:t>Adding </a:t>
            </a:r>
            <a:r>
              <a:rPr lang="en-US" sz="3300" dirty="0"/>
              <a:t>a Warehousing Facility:  Shorter-Haul </a:t>
            </a:r>
            <a:r>
              <a:rPr lang="en-US" sz="3300" dirty="0" smtClean="0"/>
              <a:t>Transportation (Fig. 10-1) </a:t>
            </a:r>
            <a:endParaRPr lang="en-US" sz="3300" dirty="0">
              <a:solidFill>
                <a:srgbClr val="000080"/>
              </a:solidFill>
            </a:endParaRPr>
          </a:p>
        </p:txBody>
      </p:sp>
      <p:sp>
        <p:nvSpPr>
          <p:cNvPr id="4" name="Footer Placeholder 4"/>
          <p:cNvSpPr>
            <a:spLocks noGrp="1"/>
          </p:cNvSpPr>
          <p:nvPr>
            <p:ph type="ftr" sz="quarter" idx="10"/>
          </p:nvPr>
        </p:nvSpPr>
        <p:spPr/>
        <p:txBody>
          <a:bodyPr/>
          <a:lstStyle/>
          <a:p>
            <a:r>
              <a:rPr lang="en-US"/>
              <a:t>© 2008 Prentice Hall</a:t>
            </a:r>
          </a:p>
        </p:txBody>
      </p:sp>
      <p:sp>
        <p:nvSpPr>
          <p:cNvPr id="5" name="Slide Number Placeholder 5"/>
          <p:cNvSpPr>
            <a:spLocks noGrp="1"/>
          </p:cNvSpPr>
          <p:nvPr>
            <p:ph type="sldNum" sz="quarter" idx="11"/>
          </p:nvPr>
        </p:nvSpPr>
        <p:spPr/>
        <p:txBody>
          <a:bodyPr/>
          <a:lstStyle/>
          <a:p>
            <a:r>
              <a:rPr lang="en-US"/>
              <a:t>10-</a:t>
            </a:r>
            <a:fld id="{CFBE659A-DBE8-4E45-8514-703D91731296}" type="slidenum">
              <a:rPr lang="en-US"/>
              <a:pPr/>
              <a:t>7</a:t>
            </a:fld>
            <a:endParaRPr lang="en-US"/>
          </a:p>
        </p:txBody>
      </p:sp>
      <p:grpSp>
        <p:nvGrpSpPr>
          <p:cNvPr id="45" name="Group 44"/>
          <p:cNvGrpSpPr/>
          <p:nvPr/>
        </p:nvGrpSpPr>
        <p:grpSpPr>
          <a:xfrm>
            <a:off x="838200" y="1676400"/>
            <a:ext cx="7543800" cy="1680865"/>
            <a:chOff x="838200" y="1676400"/>
            <a:chExt cx="7543800" cy="1680865"/>
          </a:xfrm>
        </p:grpSpPr>
        <p:sp>
          <p:nvSpPr>
            <p:cNvPr id="8" name="TextBox 7"/>
            <p:cNvSpPr txBox="1"/>
            <p:nvPr/>
          </p:nvSpPr>
          <p:spPr>
            <a:xfrm>
              <a:off x="838200" y="2133600"/>
              <a:ext cx="1447800" cy="461665"/>
            </a:xfrm>
            <a:prstGeom prst="rect">
              <a:avLst/>
            </a:prstGeom>
            <a:solidFill>
              <a:srgbClr val="CCFFCC">
                <a:alpha val="50000"/>
              </a:srgbClr>
            </a:solidFill>
            <a:ln>
              <a:solidFill>
                <a:schemeClr val="accent6"/>
              </a:solidFill>
            </a:ln>
          </p:spPr>
          <p:txBody>
            <a:bodyPr wrap="square" rtlCol="0">
              <a:spAutoFit/>
            </a:bodyPr>
            <a:lstStyle/>
            <a:p>
              <a:r>
                <a:rPr lang="en-US" dirty="0" smtClean="0">
                  <a:solidFill>
                    <a:schemeClr val="accent6"/>
                  </a:solidFill>
                </a:rPr>
                <a:t>Producer</a:t>
              </a:r>
              <a:endParaRPr lang="en-US" dirty="0">
                <a:solidFill>
                  <a:schemeClr val="accent6"/>
                </a:solidFill>
              </a:endParaRPr>
            </a:p>
          </p:txBody>
        </p:sp>
        <p:sp>
          <p:nvSpPr>
            <p:cNvPr id="10" name="TextBox 9"/>
            <p:cNvSpPr txBox="1"/>
            <p:nvPr/>
          </p:nvSpPr>
          <p:spPr>
            <a:xfrm>
              <a:off x="6934200" y="1676400"/>
              <a:ext cx="1447800" cy="461665"/>
            </a:xfrm>
            <a:prstGeom prst="rect">
              <a:avLst/>
            </a:prstGeom>
            <a:solidFill>
              <a:srgbClr val="FFFFCC">
                <a:alpha val="49804"/>
              </a:srgbClr>
            </a:solidFill>
            <a:ln>
              <a:solidFill>
                <a:schemeClr val="accent6"/>
              </a:solidFill>
            </a:ln>
          </p:spPr>
          <p:txBody>
            <a:bodyPr wrap="square" rtlCol="0">
              <a:spAutoFit/>
            </a:bodyPr>
            <a:lstStyle/>
            <a:p>
              <a:r>
                <a:rPr lang="en-US" dirty="0" smtClean="0">
                  <a:solidFill>
                    <a:schemeClr val="accent6"/>
                  </a:solidFill>
                </a:rPr>
                <a:t>Retailer A</a:t>
              </a:r>
              <a:endParaRPr lang="en-US" dirty="0">
                <a:solidFill>
                  <a:schemeClr val="accent6"/>
                </a:solidFill>
              </a:endParaRPr>
            </a:p>
          </p:txBody>
        </p:sp>
        <p:sp>
          <p:nvSpPr>
            <p:cNvPr id="11" name="TextBox 10"/>
            <p:cNvSpPr txBox="1"/>
            <p:nvPr/>
          </p:nvSpPr>
          <p:spPr>
            <a:xfrm>
              <a:off x="6934200" y="2286000"/>
              <a:ext cx="1447800" cy="461665"/>
            </a:xfrm>
            <a:prstGeom prst="rect">
              <a:avLst/>
            </a:prstGeom>
            <a:solidFill>
              <a:srgbClr val="FFFFCC">
                <a:alpha val="49804"/>
              </a:srgbClr>
            </a:solidFill>
            <a:ln>
              <a:solidFill>
                <a:schemeClr val="accent6"/>
              </a:solidFill>
            </a:ln>
          </p:spPr>
          <p:txBody>
            <a:bodyPr wrap="square" rtlCol="0">
              <a:spAutoFit/>
            </a:bodyPr>
            <a:lstStyle/>
            <a:p>
              <a:r>
                <a:rPr lang="en-US" dirty="0" smtClean="0">
                  <a:solidFill>
                    <a:schemeClr val="accent6"/>
                  </a:solidFill>
                </a:rPr>
                <a:t>Retailer B</a:t>
              </a:r>
              <a:endParaRPr lang="en-US" dirty="0">
                <a:solidFill>
                  <a:schemeClr val="accent6"/>
                </a:solidFill>
              </a:endParaRPr>
            </a:p>
          </p:txBody>
        </p:sp>
        <p:sp>
          <p:nvSpPr>
            <p:cNvPr id="12" name="TextBox 11"/>
            <p:cNvSpPr txBox="1"/>
            <p:nvPr/>
          </p:nvSpPr>
          <p:spPr>
            <a:xfrm>
              <a:off x="6934200" y="2895600"/>
              <a:ext cx="1447800" cy="461665"/>
            </a:xfrm>
            <a:prstGeom prst="rect">
              <a:avLst/>
            </a:prstGeom>
            <a:solidFill>
              <a:srgbClr val="FFFFCC">
                <a:alpha val="49804"/>
              </a:srgbClr>
            </a:solidFill>
            <a:ln>
              <a:solidFill>
                <a:schemeClr val="accent6"/>
              </a:solidFill>
            </a:ln>
          </p:spPr>
          <p:txBody>
            <a:bodyPr wrap="square" rtlCol="0">
              <a:spAutoFit/>
            </a:bodyPr>
            <a:lstStyle/>
            <a:p>
              <a:r>
                <a:rPr lang="en-US" dirty="0" smtClean="0">
                  <a:solidFill>
                    <a:schemeClr val="accent6"/>
                  </a:solidFill>
                </a:rPr>
                <a:t>Retailer C</a:t>
              </a:r>
              <a:endParaRPr lang="en-US" dirty="0">
                <a:solidFill>
                  <a:schemeClr val="accent6"/>
                </a:solidFill>
              </a:endParaRPr>
            </a:p>
          </p:txBody>
        </p:sp>
        <p:cxnSp>
          <p:nvCxnSpPr>
            <p:cNvPr id="14" name="Straight Arrow Connector 13"/>
            <p:cNvCxnSpPr>
              <a:stCxn id="8" idx="3"/>
              <a:endCxn id="10" idx="1"/>
            </p:cNvCxnSpPr>
            <p:nvPr/>
          </p:nvCxnSpPr>
          <p:spPr bwMode="auto">
            <a:xfrm flipV="1">
              <a:off x="2286000" y="1907233"/>
              <a:ext cx="4648200" cy="457200"/>
            </a:xfrm>
            <a:prstGeom prst="straightConnector1">
              <a:avLst/>
            </a:prstGeom>
            <a:solidFill>
              <a:schemeClr val="accent2"/>
            </a:solidFill>
            <a:ln w="25400" cap="flat" cmpd="sng" algn="ctr">
              <a:solidFill>
                <a:schemeClr val="accent6"/>
              </a:solidFill>
              <a:prstDash val="solid"/>
              <a:round/>
              <a:headEnd type="none" w="med" len="med"/>
              <a:tailEnd type="arrow"/>
            </a:ln>
            <a:effectLst/>
          </p:spPr>
        </p:cxnSp>
        <p:cxnSp>
          <p:nvCxnSpPr>
            <p:cNvPr id="15" name="Straight Arrow Connector 14"/>
            <p:cNvCxnSpPr>
              <a:stCxn id="8" idx="3"/>
              <a:endCxn id="11" idx="1"/>
            </p:cNvCxnSpPr>
            <p:nvPr/>
          </p:nvCxnSpPr>
          <p:spPr bwMode="auto">
            <a:xfrm>
              <a:off x="2286000" y="2364433"/>
              <a:ext cx="4648200" cy="152400"/>
            </a:xfrm>
            <a:prstGeom prst="straightConnector1">
              <a:avLst/>
            </a:prstGeom>
            <a:solidFill>
              <a:schemeClr val="accent2"/>
            </a:solidFill>
            <a:ln w="25400" cap="flat" cmpd="sng" algn="ctr">
              <a:solidFill>
                <a:schemeClr val="accent6"/>
              </a:solidFill>
              <a:prstDash val="solid"/>
              <a:round/>
              <a:headEnd type="none" w="med" len="med"/>
              <a:tailEnd type="arrow"/>
            </a:ln>
            <a:effectLst/>
          </p:spPr>
        </p:cxnSp>
        <p:cxnSp>
          <p:nvCxnSpPr>
            <p:cNvPr id="16" name="Straight Arrow Connector 15"/>
            <p:cNvCxnSpPr>
              <a:stCxn id="8" idx="3"/>
            </p:cNvCxnSpPr>
            <p:nvPr/>
          </p:nvCxnSpPr>
          <p:spPr bwMode="auto">
            <a:xfrm>
              <a:off x="2286000" y="2364433"/>
              <a:ext cx="4648200" cy="759767"/>
            </a:xfrm>
            <a:prstGeom prst="straightConnector1">
              <a:avLst/>
            </a:prstGeom>
            <a:solidFill>
              <a:schemeClr val="accent2"/>
            </a:solidFill>
            <a:ln w="25400" cap="flat" cmpd="sng" algn="ctr">
              <a:solidFill>
                <a:schemeClr val="accent6"/>
              </a:solidFill>
              <a:prstDash val="solid"/>
              <a:round/>
              <a:headEnd type="none" w="med" len="med"/>
              <a:tailEnd type="arrow"/>
            </a:ln>
            <a:effectLst/>
          </p:spPr>
        </p:cxnSp>
      </p:grpSp>
      <p:grpSp>
        <p:nvGrpSpPr>
          <p:cNvPr id="46" name="Group 45"/>
          <p:cNvGrpSpPr/>
          <p:nvPr/>
        </p:nvGrpSpPr>
        <p:grpSpPr>
          <a:xfrm>
            <a:off x="838200" y="4114800"/>
            <a:ext cx="7543800" cy="1680865"/>
            <a:chOff x="990600" y="4114800"/>
            <a:chExt cx="7543800" cy="1680865"/>
          </a:xfrm>
        </p:grpSpPr>
        <p:sp>
          <p:nvSpPr>
            <p:cNvPr id="20" name="TextBox 19"/>
            <p:cNvSpPr txBox="1"/>
            <p:nvPr/>
          </p:nvSpPr>
          <p:spPr>
            <a:xfrm>
              <a:off x="990600" y="4572000"/>
              <a:ext cx="1447800" cy="461665"/>
            </a:xfrm>
            <a:prstGeom prst="rect">
              <a:avLst/>
            </a:prstGeom>
            <a:solidFill>
              <a:srgbClr val="CCFFCC">
                <a:alpha val="50000"/>
              </a:srgbClr>
            </a:solidFill>
            <a:ln>
              <a:solidFill>
                <a:schemeClr val="accent6"/>
              </a:solidFill>
            </a:ln>
          </p:spPr>
          <p:txBody>
            <a:bodyPr wrap="square" rtlCol="0">
              <a:spAutoFit/>
            </a:bodyPr>
            <a:lstStyle/>
            <a:p>
              <a:r>
                <a:rPr lang="en-US" dirty="0" smtClean="0">
                  <a:solidFill>
                    <a:schemeClr val="accent6"/>
                  </a:solidFill>
                </a:rPr>
                <a:t>Producer</a:t>
              </a:r>
              <a:endParaRPr lang="en-US" dirty="0">
                <a:solidFill>
                  <a:schemeClr val="accent6"/>
                </a:solidFill>
              </a:endParaRPr>
            </a:p>
          </p:txBody>
        </p:sp>
        <p:sp>
          <p:nvSpPr>
            <p:cNvPr id="21" name="TextBox 20"/>
            <p:cNvSpPr txBox="1"/>
            <p:nvPr/>
          </p:nvSpPr>
          <p:spPr>
            <a:xfrm>
              <a:off x="7086600" y="4114800"/>
              <a:ext cx="1447800" cy="461665"/>
            </a:xfrm>
            <a:prstGeom prst="rect">
              <a:avLst/>
            </a:prstGeom>
            <a:solidFill>
              <a:srgbClr val="FFFFCC">
                <a:alpha val="49804"/>
              </a:srgbClr>
            </a:solidFill>
            <a:ln>
              <a:solidFill>
                <a:schemeClr val="accent6"/>
              </a:solidFill>
            </a:ln>
          </p:spPr>
          <p:txBody>
            <a:bodyPr wrap="square" rtlCol="0">
              <a:spAutoFit/>
            </a:bodyPr>
            <a:lstStyle/>
            <a:p>
              <a:r>
                <a:rPr lang="en-US" dirty="0" smtClean="0">
                  <a:solidFill>
                    <a:schemeClr val="accent6"/>
                  </a:solidFill>
                </a:rPr>
                <a:t>Retailer A</a:t>
              </a:r>
              <a:endParaRPr lang="en-US" dirty="0">
                <a:solidFill>
                  <a:schemeClr val="accent6"/>
                </a:solidFill>
              </a:endParaRPr>
            </a:p>
          </p:txBody>
        </p:sp>
        <p:sp>
          <p:nvSpPr>
            <p:cNvPr id="22" name="TextBox 21"/>
            <p:cNvSpPr txBox="1"/>
            <p:nvPr/>
          </p:nvSpPr>
          <p:spPr>
            <a:xfrm>
              <a:off x="7086600" y="4724400"/>
              <a:ext cx="1447800" cy="461665"/>
            </a:xfrm>
            <a:prstGeom prst="rect">
              <a:avLst/>
            </a:prstGeom>
            <a:solidFill>
              <a:srgbClr val="FFFFCC">
                <a:alpha val="49804"/>
              </a:srgbClr>
            </a:solidFill>
            <a:ln>
              <a:solidFill>
                <a:schemeClr val="accent6"/>
              </a:solidFill>
            </a:ln>
          </p:spPr>
          <p:txBody>
            <a:bodyPr wrap="square" rtlCol="0">
              <a:spAutoFit/>
            </a:bodyPr>
            <a:lstStyle/>
            <a:p>
              <a:r>
                <a:rPr lang="en-US" dirty="0" smtClean="0">
                  <a:solidFill>
                    <a:schemeClr val="accent6"/>
                  </a:solidFill>
                </a:rPr>
                <a:t>Retailer B</a:t>
              </a:r>
              <a:endParaRPr lang="en-US" dirty="0">
                <a:solidFill>
                  <a:schemeClr val="accent6"/>
                </a:solidFill>
              </a:endParaRPr>
            </a:p>
          </p:txBody>
        </p:sp>
        <p:sp>
          <p:nvSpPr>
            <p:cNvPr id="23" name="TextBox 22"/>
            <p:cNvSpPr txBox="1"/>
            <p:nvPr/>
          </p:nvSpPr>
          <p:spPr>
            <a:xfrm>
              <a:off x="7086600" y="5334000"/>
              <a:ext cx="1447800" cy="461665"/>
            </a:xfrm>
            <a:prstGeom prst="rect">
              <a:avLst/>
            </a:prstGeom>
            <a:solidFill>
              <a:srgbClr val="FFFFCC">
                <a:alpha val="49804"/>
              </a:srgbClr>
            </a:solidFill>
            <a:ln>
              <a:solidFill>
                <a:schemeClr val="accent6"/>
              </a:solidFill>
            </a:ln>
          </p:spPr>
          <p:txBody>
            <a:bodyPr wrap="square" rtlCol="0">
              <a:spAutoFit/>
            </a:bodyPr>
            <a:lstStyle/>
            <a:p>
              <a:r>
                <a:rPr lang="en-US" dirty="0" smtClean="0">
                  <a:solidFill>
                    <a:schemeClr val="accent6"/>
                  </a:solidFill>
                </a:rPr>
                <a:t>Retailer C</a:t>
              </a:r>
              <a:endParaRPr lang="en-US" dirty="0">
                <a:solidFill>
                  <a:schemeClr val="accent6"/>
                </a:solidFill>
              </a:endParaRPr>
            </a:p>
          </p:txBody>
        </p:sp>
        <p:cxnSp>
          <p:nvCxnSpPr>
            <p:cNvPr id="24" name="Straight Arrow Connector 23"/>
            <p:cNvCxnSpPr>
              <a:stCxn id="27" idx="3"/>
              <a:endCxn id="21" idx="1"/>
            </p:cNvCxnSpPr>
            <p:nvPr/>
          </p:nvCxnSpPr>
          <p:spPr bwMode="auto">
            <a:xfrm flipV="1">
              <a:off x="5334000" y="4345633"/>
              <a:ext cx="1752600" cy="457200"/>
            </a:xfrm>
            <a:prstGeom prst="straightConnector1">
              <a:avLst/>
            </a:prstGeom>
            <a:solidFill>
              <a:schemeClr val="accent2"/>
            </a:solidFill>
            <a:ln w="25400" cap="flat" cmpd="sng" algn="ctr">
              <a:solidFill>
                <a:schemeClr val="accent6"/>
              </a:solidFill>
              <a:prstDash val="solid"/>
              <a:round/>
              <a:headEnd type="none" w="med" len="med"/>
              <a:tailEnd type="arrow"/>
            </a:ln>
            <a:effectLst/>
          </p:spPr>
        </p:cxnSp>
        <p:cxnSp>
          <p:nvCxnSpPr>
            <p:cNvPr id="25" name="Straight Arrow Connector 24"/>
            <p:cNvCxnSpPr>
              <a:stCxn id="27" idx="3"/>
              <a:endCxn id="22" idx="1"/>
            </p:cNvCxnSpPr>
            <p:nvPr/>
          </p:nvCxnSpPr>
          <p:spPr bwMode="auto">
            <a:xfrm>
              <a:off x="5334000" y="4802833"/>
              <a:ext cx="1752600" cy="152400"/>
            </a:xfrm>
            <a:prstGeom prst="straightConnector1">
              <a:avLst/>
            </a:prstGeom>
            <a:solidFill>
              <a:schemeClr val="accent2"/>
            </a:solidFill>
            <a:ln w="25400" cap="flat" cmpd="sng" algn="ctr">
              <a:solidFill>
                <a:schemeClr val="accent6"/>
              </a:solidFill>
              <a:prstDash val="solid"/>
              <a:round/>
              <a:headEnd type="none" w="med" len="med"/>
              <a:tailEnd type="arrow"/>
            </a:ln>
            <a:effectLst/>
          </p:spPr>
        </p:cxnSp>
        <p:cxnSp>
          <p:nvCxnSpPr>
            <p:cNvPr id="26" name="Straight Arrow Connector 25"/>
            <p:cNvCxnSpPr>
              <a:stCxn id="27" idx="3"/>
              <a:endCxn id="23" idx="1"/>
            </p:cNvCxnSpPr>
            <p:nvPr/>
          </p:nvCxnSpPr>
          <p:spPr bwMode="auto">
            <a:xfrm>
              <a:off x="5334000" y="4802833"/>
              <a:ext cx="1752600" cy="762000"/>
            </a:xfrm>
            <a:prstGeom prst="straightConnector1">
              <a:avLst/>
            </a:prstGeom>
            <a:solidFill>
              <a:schemeClr val="accent2"/>
            </a:solidFill>
            <a:ln w="25400" cap="flat" cmpd="sng" algn="ctr">
              <a:solidFill>
                <a:schemeClr val="accent6"/>
              </a:solidFill>
              <a:prstDash val="solid"/>
              <a:round/>
              <a:headEnd type="none" w="med" len="med"/>
              <a:tailEnd type="arrow"/>
            </a:ln>
            <a:effectLst/>
          </p:spPr>
        </p:cxnSp>
        <p:sp>
          <p:nvSpPr>
            <p:cNvPr id="27" name="TextBox 26"/>
            <p:cNvSpPr txBox="1"/>
            <p:nvPr/>
          </p:nvSpPr>
          <p:spPr>
            <a:xfrm>
              <a:off x="3733800" y="4572000"/>
              <a:ext cx="1600200" cy="461665"/>
            </a:xfrm>
            <a:prstGeom prst="rect">
              <a:avLst/>
            </a:prstGeom>
            <a:solidFill>
              <a:srgbClr val="CCFFCC">
                <a:alpha val="50000"/>
              </a:srgbClr>
            </a:solidFill>
            <a:ln>
              <a:solidFill>
                <a:schemeClr val="accent6"/>
              </a:solidFill>
            </a:ln>
          </p:spPr>
          <p:txBody>
            <a:bodyPr wrap="square" rtlCol="0">
              <a:spAutoFit/>
            </a:bodyPr>
            <a:lstStyle/>
            <a:p>
              <a:r>
                <a:rPr lang="en-US" dirty="0" smtClean="0">
                  <a:solidFill>
                    <a:schemeClr val="accent6"/>
                  </a:solidFill>
                </a:rPr>
                <a:t>Warehouse</a:t>
              </a:r>
              <a:endParaRPr lang="en-US" dirty="0">
                <a:solidFill>
                  <a:schemeClr val="accent6"/>
                </a:solidFill>
              </a:endParaRPr>
            </a:p>
          </p:txBody>
        </p:sp>
        <p:cxnSp>
          <p:nvCxnSpPr>
            <p:cNvPr id="33" name="Straight Arrow Connector 32"/>
            <p:cNvCxnSpPr>
              <a:stCxn id="20" idx="3"/>
              <a:endCxn id="27" idx="1"/>
            </p:cNvCxnSpPr>
            <p:nvPr/>
          </p:nvCxnSpPr>
          <p:spPr bwMode="auto">
            <a:xfrm>
              <a:off x="2438400" y="4802833"/>
              <a:ext cx="1295400" cy="1588"/>
            </a:xfrm>
            <a:prstGeom prst="straightConnector1">
              <a:avLst/>
            </a:prstGeom>
            <a:solidFill>
              <a:schemeClr val="accent2"/>
            </a:solidFill>
            <a:ln w="25400" cap="flat" cmpd="sng" algn="ctr">
              <a:solidFill>
                <a:schemeClr val="accent6"/>
              </a:solidFill>
              <a:prstDash val="solid"/>
              <a:round/>
              <a:headEnd type="none" w="med" len="med"/>
              <a:tailEnd type="arrow"/>
            </a:ln>
            <a:effectLst/>
          </p:spPr>
        </p:cxnSp>
      </p:grpSp>
      <p:sp>
        <p:nvSpPr>
          <p:cNvPr id="28" name="TextBox 27"/>
          <p:cNvSpPr txBox="1"/>
          <p:nvPr/>
        </p:nvSpPr>
        <p:spPr>
          <a:xfrm>
            <a:off x="2362200" y="4876800"/>
            <a:ext cx="1165704" cy="707886"/>
          </a:xfrm>
          <a:prstGeom prst="rect">
            <a:avLst/>
          </a:prstGeom>
          <a:noFill/>
        </p:spPr>
        <p:txBody>
          <a:bodyPr wrap="none" rtlCol="0">
            <a:spAutoFit/>
          </a:bodyPr>
          <a:lstStyle/>
          <a:p>
            <a:r>
              <a:rPr lang="en-US" sz="2000" dirty="0" smtClean="0">
                <a:solidFill>
                  <a:schemeClr val="accent6"/>
                </a:solidFill>
              </a:rPr>
              <a:t>Volume</a:t>
            </a:r>
          </a:p>
          <a:p>
            <a:r>
              <a:rPr lang="en-US" sz="2000" dirty="0" smtClean="0">
                <a:solidFill>
                  <a:schemeClr val="accent6"/>
                </a:solidFill>
              </a:rPr>
              <a:t>Shipment</a:t>
            </a:r>
            <a:endParaRPr lang="en-US" sz="2000" dirty="0">
              <a:solidFill>
                <a:schemeClr val="accent6"/>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wipe(left)">
                                      <p:cBhvr>
                                        <p:cTn id="7" dur="2000"/>
                                        <p:tgtEl>
                                          <p:spTgt spid="4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6"/>
                                        </p:tgtEl>
                                        <p:attrNameLst>
                                          <p:attrName>style.visibility</p:attrName>
                                        </p:attrNameLst>
                                      </p:cBhvr>
                                      <p:to>
                                        <p:strVal val="visible"/>
                                      </p:to>
                                    </p:set>
                                    <p:animEffect transition="in" filter="wipe(left)">
                                      <p:cBhvr>
                                        <p:cTn id="12" dur="20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8530" name="Rectangle 2"/>
          <p:cNvSpPr>
            <a:spLocks noGrp="1" noChangeArrowheads="1"/>
          </p:cNvSpPr>
          <p:nvPr>
            <p:ph type="title"/>
          </p:nvPr>
        </p:nvSpPr>
        <p:spPr/>
        <p:txBody>
          <a:bodyPr/>
          <a:lstStyle/>
          <a:p>
            <a:r>
              <a:rPr lang="en-US" sz="4000" dirty="0"/>
              <a:t>Warehousing Management</a:t>
            </a:r>
          </a:p>
        </p:txBody>
      </p:sp>
      <p:sp>
        <p:nvSpPr>
          <p:cNvPr id="278531" name="Rectangle 3"/>
          <p:cNvSpPr>
            <a:spLocks noGrp="1" noChangeArrowheads="1"/>
          </p:cNvSpPr>
          <p:nvPr>
            <p:ph idx="1"/>
          </p:nvPr>
        </p:nvSpPr>
        <p:spPr>
          <a:xfrm>
            <a:off x="381000" y="1600201"/>
            <a:ext cx="8458200" cy="4419600"/>
          </a:xfrm>
        </p:spPr>
        <p:txBody>
          <a:bodyPr/>
          <a:lstStyle/>
          <a:p>
            <a:pPr>
              <a:spcBef>
                <a:spcPts val="200"/>
              </a:spcBef>
            </a:pPr>
            <a:r>
              <a:rPr lang="en-US" sz="2800" dirty="0" smtClean="0"/>
              <a:t>Warehousing serves to match different rates or volumes of flow when patterns of production and consumption do not coincide</a:t>
            </a:r>
          </a:p>
          <a:p>
            <a:pPr>
              <a:spcBef>
                <a:spcPts val="200"/>
              </a:spcBef>
            </a:pPr>
            <a:r>
              <a:rPr lang="en-US" sz="2800" dirty="0" smtClean="0"/>
              <a:t>Regrouping </a:t>
            </a:r>
            <a:r>
              <a:rPr lang="en-US" sz="2800" dirty="0"/>
              <a:t>function</a:t>
            </a:r>
          </a:p>
          <a:p>
            <a:pPr lvl="1">
              <a:spcBef>
                <a:spcPts val="200"/>
              </a:spcBef>
            </a:pPr>
            <a:r>
              <a:rPr lang="en-US" sz="2400" dirty="0"/>
              <a:t>Accumulating (increasing quantity)</a:t>
            </a:r>
          </a:p>
          <a:p>
            <a:pPr lvl="1">
              <a:spcBef>
                <a:spcPts val="200"/>
              </a:spcBef>
            </a:pPr>
            <a:r>
              <a:rPr lang="en-US" sz="2400" dirty="0"/>
              <a:t>Allocating (reducing quantity)</a:t>
            </a:r>
          </a:p>
          <a:p>
            <a:pPr lvl="1">
              <a:spcBef>
                <a:spcPts val="200"/>
              </a:spcBef>
            </a:pPr>
            <a:r>
              <a:rPr lang="en-US" sz="2400" dirty="0"/>
              <a:t>Assorting (building up a variety of products)</a:t>
            </a:r>
          </a:p>
          <a:p>
            <a:pPr lvl="1">
              <a:spcBef>
                <a:spcPts val="200"/>
              </a:spcBef>
            </a:pPr>
            <a:r>
              <a:rPr lang="en-US" sz="2400" dirty="0"/>
              <a:t>Sorting (separating products into grades and qualities)</a:t>
            </a:r>
          </a:p>
        </p:txBody>
      </p:sp>
      <p:sp>
        <p:nvSpPr>
          <p:cNvPr id="4" name="Footer Placeholder 4"/>
          <p:cNvSpPr>
            <a:spLocks noGrp="1"/>
          </p:cNvSpPr>
          <p:nvPr>
            <p:ph type="ftr" sz="quarter" idx="10"/>
          </p:nvPr>
        </p:nvSpPr>
        <p:spPr/>
        <p:txBody>
          <a:bodyPr/>
          <a:lstStyle/>
          <a:p>
            <a:r>
              <a:rPr lang="en-US"/>
              <a:t>© 2008 Prentice Hall</a:t>
            </a:r>
          </a:p>
        </p:txBody>
      </p:sp>
      <p:sp>
        <p:nvSpPr>
          <p:cNvPr id="5" name="Slide Number Placeholder 5"/>
          <p:cNvSpPr>
            <a:spLocks noGrp="1"/>
          </p:cNvSpPr>
          <p:nvPr>
            <p:ph type="sldNum" sz="quarter" idx="11"/>
          </p:nvPr>
        </p:nvSpPr>
        <p:spPr/>
        <p:txBody>
          <a:bodyPr/>
          <a:lstStyle/>
          <a:p>
            <a:r>
              <a:rPr lang="en-US"/>
              <a:t>10-</a:t>
            </a:r>
            <a:fld id="{561DA2A7-DDDD-4ACE-BFCE-D2E943CB73B1}" type="slidenum">
              <a:rPr lang="en-US"/>
              <a:pPr/>
              <a:t>8</a:t>
            </a:fld>
            <a:endParaRPr lang="en-US"/>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a:spLocks noGrp="1" noChangeArrowheads="1"/>
          </p:cNvSpPr>
          <p:nvPr>
            <p:ph type="title"/>
          </p:nvPr>
        </p:nvSpPr>
        <p:spPr/>
        <p:txBody>
          <a:bodyPr/>
          <a:lstStyle/>
          <a:p>
            <a:r>
              <a:rPr lang="en-US" sz="4000" dirty="0" smtClean="0"/>
              <a:t>Warehousing</a:t>
            </a:r>
            <a:r>
              <a:rPr lang="en-US" dirty="0" smtClean="0"/>
              <a:t> Management</a:t>
            </a:r>
          </a:p>
        </p:txBody>
      </p:sp>
      <p:sp>
        <p:nvSpPr>
          <p:cNvPr id="278531" name="Rectangle 3"/>
          <p:cNvSpPr>
            <a:spLocks noGrp="1" noChangeArrowheads="1"/>
          </p:cNvSpPr>
          <p:nvPr>
            <p:ph idx="1"/>
          </p:nvPr>
        </p:nvSpPr>
        <p:spPr/>
        <p:txBody>
          <a:bodyPr rtlCol="0">
            <a:normAutofit/>
          </a:bodyPr>
          <a:lstStyle/>
          <a:p>
            <a:pPr fontAlgn="auto">
              <a:spcAft>
                <a:spcPts val="0"/>
              </a:spcAft>
              <a:defRPr/>
            </a:pPr>
            <a:r>
              <a:rPr lang="en-US" sz="2800" b="1" dirty="0" smtClean="0"/>
              <a:t>Warehouses</a:t>
            </a:r>
          </a:p>
          <a:p>
            <a:pPr lvl="1" fontAlgn="auto">
              <a:spcAft>
                <a:spcPts val="0"/>
              </a:spcAft>
              <a:defRPr/>
            </a:pPr>
            <a:r>
              <a:rPr lang="en-US" dirty="0" smtClean="0"/>
              <a:t>Emphasize the storage of products</a:t>
            </a:r>
          </a:p>
          <a:p>
            <a:pPr lvl="1" fontAlgn="auto">
              <a:spcAft>
                <a:spcPts val="0"/>
              </a:spcAft>
              <a:defRPr/>
            </a:pPr>
            <a:r>
              <a:rPr lang="en-US" dirty="0" smtClean="0"/>
              <a:t>Primary purpose is to maximize the usage of available storage </a:t>
            </a:r>
            <a:r>
              <a:rPr lang="en-US" dirty="0" smtClean="0"/>
              <a:t>space</a:t>
            </a:r>
          </a:p>
          <a:p>
            <a:pPr fontAlgn="auto">
              <a:spcAft>
                <a:spcPts val="0"/>
              </a:spcAft>
              <a:defRPr/>
            </a:pPr>
            <a:r>
              <a:rPr lang="en-US" sz="2800" b="1" dirty="0" smtClean="0"/>
              <a:t>Distribution centers </a:t>
            </a:r>
            <a:r>
              <a:rPr lang="en-US" sz="2800" dirty="0" smtClean="0"/>
              <a:t>emphasize rapid movement of products through the facility</a:t>
            </a:r>
          </a:p>
          <a:p>
            <a:pPr fontAlgn="auto">
              <a:spcAft>
                <a:spcPts val="0"/>
              </a:spcAft>
              <a:defRPr/>
            </a:pPr>
            <a:r>
              <a:rPr lang="en-US" sz="2800" b="1" dirty="0" smtClean="0"/>
              <a:t>Throughput</a:t>
            </a:r>
            <a:r>
              <a:rPr lang="en-US" sz="2800" dirty="0" smtClean="0"/>
              <a:t> </a:t>
            </a:r>
            <a:r>
              <a:rPr lang="en-US" sz="2800" dirty="0"/>
              <a:t>is the amount of product entering and leaving a facility in a given time </a:t>
            </a:r>
            <a:r>
              <a:rPr lang="en-US" sz="2800" dirty="0" smtClean="0"/>
              <a:t>period</a:t>
            </a:r>
            <a:endParaRPr lang="en-US" sz="2800" dirty="0"/>
          </a:p>
        </p:txBody>
      </p:sp>
      <p:sp>
        <p:nvSpPr>
          <p:cNvPr id="33795" name="Footer Placeholder 4"/>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200"/>
              <a:t>© Pearson Education, Inc. publishing as Prentice Hall</a:t>
            </a:r>
          </a:p>
        </p:txBody>
      </p:sp>
      <p:sp>
        <p:nvSpPr>
          <p:cNvPr id="5" name="Slide Number Placeholder 5"/>
          <p:cNvSpPr>
            <a:spLocks noGrp="1"/>
          </p:cNvSpPr>
          <p:nvPr>
            <p:ph type="sldNum" sz="quarter" idx="11"/>
          </p:nvPr>
        </p:nvSpPr>
        <p:spPr/>
        <p:txBody>
          <a:bodyPr/>
          <a:lstStyle/>
          <a:p>
            <a:pPr>
              <a:defRPr/>
            </a:pPr>
            <a:r>
              <a:rPr lang="en-US"/>
              <a:t>10-</a:t>
            </a:r>
            <a:fld id="{74869590-AB82-4D1F-A82C-CED793C8E1A7}" type="slidenum">
              <a:rPr lang="en-US"/>
              <a:pPr>
                <a:defRPr/>
              </a:pPr>
              <a:t>9</a:t>
            </a:fld>
            <a:endParaRPr lang="en-US"/>
          </a:p>
        </p:txBody>
      </p:sp>
    </p:spTree>
    <p:extLst>
      <p:ext uri="{BB962C8B-B14F-4D97-AF65-F5344CB8AC3E}">
        <p14:creationId xmlns:p14="http://schemas.microsoft.com/office/powerpoint/2010/main" val="3799120049"/>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COEng PPT Template">
  <a:themeElements>
    <a:clrScheme name="COEng PPT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OEng PPT Templat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2"/>
        </a:solidFill>
        <a:ln w="12700" cap="flat" cmpd="sng" algn="ctr">
          <a:solidFill>
            <a:schemeClr val="tx1"/>
          </a:solidFill>
          <a:prstDash val="solid"/>
          <a:round/>
          <a:headEnd type="none" w="med" len="med"/>
          <a:tailEnd type="none" w="med" len="med"/>
        </a:ln>
        <a:effectLst/>
      </a:spPr>
      <a:bodyPr vert="horz" wrap="none" lIns="90488" tIns="44450" rIns="90488" bIns="4445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smtClean="0">
            <a:ln>
              <a:noFill/>
            </a:ln>
            <a:solidFill>
              <a:srgbClr val="CC0000"/>
            </a:solidFill>
            <a:effectLst/>
            <a:latin typeface="Arial" charset="0"/>
          </a:defRPr>
        </a:defPPr>
      </a:lstStyle>
    </a:spDef>
    <a:lnDef>
      <a:spPr bwMode="auto">
        <a:xfrm>
          <a:off x="0" y="0"/>
          <a:ext cx="1" cy="1"/>
        </a:xfrm>
        <a:custGeom>
          <a:avLst/>
          <a:gdLst/>
          <a:ahLst/>
          <a:cxnLst/>
          <a:rect l="0" t="0" r="0" b="0"/>
          <a:pathLst/>
        </a:custGeom>
        <a:solidFill>
          <a:schemeClr val="accent2"/>
        </a:solidFill>
        <a:ln w="12700" cap="flat" cmpd="sng" algn="ctr">
          <a:solidFill>
            <a:schemeClr val="tx1"/>
          </a:solidFill>
          <a:prstDash val="solid"/>
          <a:round/>
          <a:headEnd type="none" w="med" len="med"/>
          <a:tailEnd type="none" w="med" len="med"/>
        </a:ln>
        <a:effectLst/>
      </a:spPr>
      <a:bodyPr vert="horz" wrap="none" lIns="90488" tIns="44450" rIns="90488" bIns="4445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smtClean="0">
            <a:ln>
              <a:noFill/>
            </a:ln>
            <a:solidFill>
              <a:srgbClr val="CC0000"/>
            </a:solidFill>
            <a:effectLst/>
            <a:latin typeface="Arial" charset="0"/>
          </a:defRPr>
        </a:defPPr>
      </a:lstStyle>
    </a:lnDef>
  </a:objectDefaults>
  <a:extraClrSchemeLst>
    <a:extraClrScheme>
      <a:clrScheme name="COEng PPT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OEng PPT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OEng PPT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OEng PPT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OEng PPT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OEng PPT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OEng PPT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OEng PPT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OEng PPT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OEng PPT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OEng PPT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OEng PPT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1227</TotalTime>
  <Words>1216</Words>
  <Application>Microsoft Office PowerPoint</Application>
  <PresentationFormat>On-screen Show (4:3)</PresentationFormat>
  <Paragraphs>214</Paragraphs>
  <Slides>24</Slides>
  <Notes>22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26" baseType="lpstr">
      <vt:lpstr>COEng PPT Template</vt:lpstr>
      <vt:lpstr>Equation</vt:lpstr>
      <vt:lpstr>Chapter 10  Warehousing Management  </vt:lpstr>
      <vt:lpstr>Learning Objectives</vt:lpstr>
      <vt:lpstr>Warehousing Management</vt:lpstr>
      <vt:lpstr>Warehousing Management</vt:lpstr>
      <vt:lpstr>Warehousing Management</vt:lpstr>
      <vt:lpstr>Warehousing Management</vt:lpstr>
      <vt:lpstr>Adding a Warehousing Facility:  Shorter-Haul Transportation (Fig. 10-1) </vt:lpstr>
      <vt:lpstr>Warehousing Management</vt:lpstr>
      <vt:lpstr>Warehousing Management</vt:lpstr>
      <vt:lpstr>Warehousing Management</vt:lpstr>
      <vt:lpstr>PowerPoint Presentation</vt:lpstr>
      <vt:lpstr>Public Warehousing</vt:lpstr>
      <vt:lpstr>Private Warehousing</vt:lpstr>
      <vt:lpstr>Contract Warehousing</vt:lpstr>
      <vt:lpstr>Multiclient Warehousing</vt:lpstr>
      <vt:lpstr>Design Considerations in Warehousing</vt:lpstr>
      <vt:lpstr>Warehousing Trade-offs</vt:lpstr>
      <vt:lpstr>Warehousing Operations</vt:lpstr>
      <vt:lpstr>Workplace Safety Issues</vt:lpstr>
      <vt:lpstr>PowerPoint Presentation</vt:lpstr>
      <vt:lpstr>PowerPoint Presentation</vt:lpstr>
      <vt:lpstr>PowerPoint Presentation</vt:lpstr>
      <vt:lpstr>PowerPoint Presentation</vt:lpstr>
      <vt:lpstr>PowerPoint Presentation</vt:lpstr>
    </vt:vector>
  </TitlesOfParts>
  <Company>MIIS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Global Community</dc:title>
  <dc:creator>leah gowron</dc:creator>
  <cp:lastModifiedBy>Ted</cp:lastModifiedBy>
  <cp:revision>74</cp:revision>
  <dcterms:created xsi:type="dcterms:W3CDTF">1998-03-27T19:34:46Z</dcterms:created>
  <dcterms:modified xsi:type="dcterms:W3CDTF">2011-11-09T21:57:18Z</dcterms:modified>
</cp:coreProperties>
</file>