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sldIdLst>
    <p:sldId id="303" r:id="rId2"/>
    <p:sldId id="304" r:id="rId3"/>
    <p:sldId id="305" r:id="rId4"/>
    <p:sldId id="306" r:id="rId5"/>
    <p:sldId id="352" r:id="rId6"/>
    <p:sldId id="351" r:id="rId7"/>
    <p:sldId id="359" r:id="rId8"/>
    <p:sldId id="360" r:id="rId9"/>
    <p:sldId id="350" r:id="rId10"/>
    <p:sldId id="311" r:id="rId11"/>
    <p:sldId id="312" r:id="rId12"/>
    <p:sldId id="355" r:id="rId13"/>
    <p:sldId id="313" r:id="rId14"/>
    <p:sldId id="314" r:id="rId15"/>
    <p:sldId id="315" r:id="rId16"/>
    <p:sldId id="316" r:id="rId17"/>
    <p:sldId id="317" r:id="rId18"/>
    <p:sldId id="318" r:id="rId19"/>
    <p:sldId id="319" r:id="rId20"/>
    <p:sldId id="358" r:id="rId21"/>
    <p:sldId id="320" r:id="rId22"/>
    <p:sldId id="321" r:id="rId23"/>
    <p:sldId id="322" r:id="rId24"/>
    <p:sldId id="323" r:id="rId25"/>
    <p:sldId id="354" r:id="rId26"/>
    <p:sldId id="347" r:id="rId27"/>
    <p:sldId id="348" r:id="rId28"/>
    <p:sldId id="324" r:id="rId29"/>
    <p:sldId id="325" r:id="rId30"/>
    <p:sldId id="326" r:id="rId31"/>
    <p:sldId id="356" r:id="rId32"/>
    <p:sldId id="328" r:id="rId33"/>
    <p:sldId id="329" r:id="rId34"/>
    <p:sldId id="330" r:id="rId35"/>
    <p:sldId id="331" r:id="rId36"/>
    <p:sldId id="332" r:id="rId37"/>
    <p:sldId id="333" r:id="rId38"/>
    <p:sldId id="334" r:id="rId39"/>
    <p:sldId id="357" r:id="rId40"/>
    <p:sldId id="335" r:id="rId41"/>
    <p:sldId id="336" r:id="rId42"/>
    <p:sldId id="345" r:id="rId43"/>
    <p:sldId id="346" r:id="rId44"/>
    <p:sldId id="337" r:id="rId45"/>
    <p:sldId id="338" r:id="rId46"/>
    <p:sldId id="339" r:id="rId47"/>
    <p:sldId id="340" r:id="rId48"/>
    <p:sldId id="341" r:id="rId49"/>
    <p:sldId id="342" r:id="rId50"/>
    <p:sldId id="343" r:id="rId51"/>
    <p:sldId id="344" r:id="rId52"/>
  </p:sldIdLst>
  <p:sldSz cx="9144000" cy="6858000" type="screen4x3"/>
  <p:notesSz cx="6858000" cy="9144000"/>
  <p:defaultTextStyle>
    <a:defPPr>
      <a:defRPr lang="en-US"/>
    </a:defPPr>
    <a:lvl1pPr algn="l" rtl="0" eaLnBrk="0" fontAlgn="base" hangingPunct="0">
      <a:spcBef>
        <a:spcPct val="0"/>
      </a:spcBef>
      <a:spcAft>
        <a:spcPct val="0"/>
      </a:spcAft>
      <a:defRPr sz="22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2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2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2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2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2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2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2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2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179">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66"/>
    <a:srgbClr val="FFFFFF"/>
    <a:srgbClr val="99CCFF"/>
    <a:srgbClr val="6699FF"/>
    <a:srgbClr val="99CC99"/>
    <a:srgbClr val="669966"/>
    <a:srgbClr val="99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0929"/>
  </p:normalViewPr>
  <p:slideViewPr>
    <p:cSldViewPr snapToGrid="0">
      <p:cViewPr varScale="1">
        <p:scale>
          <a:sx n="110" d="100"/>
          <a:sy n="110" d="100"/>
        </p:scale>
        <p:origin x="1626" y="102"/>
      </p:cViewPr>
      <p:guideLst>
        <p:guide orient="horz" pos="4179"/>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8ED03D7-7A10-4DD4-A7F8-ED659F724B49}" type="datetimeFigureOut">
              <a:rPr lang="en-US"/>
              <a:pPr>
                <a:defRPr/>
              </a:pPr>
              <a:t>4/15/2025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12BB8F-594E-453C-AF69-1D11408AC1AC}" type="slidenum">
              <a:rPr lang="en-US" altLang="en-US"/>
              <a:pPr/>
              <a:t>‹#›</a:t>
            </a:fld>
            <a:endParaRPr lang="en-US" altLang="en-US"/>
          </a:p>
        </p:txBody>
      </p:sp>
    </p:spTree>
    <p:extLst>
      <p:ext uri="{BB962C8B-B14F-4D97-AF65-F5344CB8AC3E}">
        <p14:creationId xmlns:p14="http://schemas.microsoft.com/office/powerpoint/2010/main" val="7094994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fld id="{E80EFD88-8B94-4DC3-A254-4CF9033553A7}" type="slidenum">
              <a:rPr lang="en-US" altLang="en-US" sz="1200"/>
              <a:pPr/>
              <a:t>1</a:t>
            </a:fld>
            <a:endParaRPr lang="en-US" altLang="en-US" sz="1200"/>
          </a:p>
        </p:txBody>
      </p:sp>
    </p:spTree>
    <p:extLst>
      <p:ext uri="{BB962C8B-B14F-4D97-AF65-F5344CB8AC3E}">
        <p14:creationId xmlns:p14="http://schemas.microsoft.com/office/powerpoint/2010/main" val="13346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6FCF7-E931-4A6B-AF7D-CBEED38A5BC7}" type="slidenum">
              <a:rPr lang="en-US" smtClean="0"/>
              <a:t>30</a:t>
            </a:fld>
            <a:endParaRPr lang="en-US"/>
          </a:p>
        </p:txBody>
      </p:sp>
    </p:spTree>
    <p:extLst>
      <p:ext uri="{BB962C8B-B14F-4D97-AF65-F5344CB8AC3E}">
        <p14:creationId xmlns:p14="http://schemas.microsoft.com/office/powerpoint/2010/main" val="271189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336666"/>
        </a:solidFill>
        <a:effectLst/>
      </p:bgPr>
    </p:bg>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0" y="0"/>
            <a:ext cx="560388" cy="6858000"/>
          </a:xfrm>
          <a:prstGeom prst="rect">
            <a:avLst/>
          </a:prstGeom>
          <a:gradFill rotWithShape="0">
            <a:gsLst>
              <a:gs pos="0">
                <a:srgbClr val="FFCC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endParaRPr lang="en-US" altLang="en-US"/>
          </a:p>
        </p:txBody>
      </p:sp>
      <p:sp>
        <p:nvSpPr>
          <p:cNvPr id="5" name="Text Box 14"/>
          <p:cNvSpPr txBox="1">
            <a:spLocks noChangeArrowheads="1"/>
          </p:cNvSpPr>
          <p:nvPr userDrawn="1"/>
        </p:nvSpPr>
        <p:spPr bwMode="auto">
          <a:xfrm>
            <a:off x="1231900" y="6562725"/>
            <a:ext cx="7239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900" i="0">
                <a:solidFill>
                  <a:schemeClr val="bg1"/>
                </a:solidFill>
              </a:rPr>
              <a:t>Copyright © 2004 Pearson Education, Inc., publishing as Benjamin Cummings</a:t>
            </a:r>
          </a:p>
        </p:txBody>
      </p:sp>
      <p:sp>
        <p:nvSpPr>
          <p:cNvPr id="6" name="Text Box 12"/>
          <p:cNvSpPr txBox="1">
            <a:spLocks noChangeArrowheads="1"/>
          </p:cNvSpPr>
          <p:nvPr userDrawn="1"/>
        </p:nvSpPr>
        <p:spPr bwMode="auto">
          <a:xfrm>
            <a:off x="1116013" y="1554163"/>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lnSpc>
                <a:spcPct val="110000"/>
              </a:lnSpc>
            </a:pPr>
            <a:r>
              <a:rPr lang="en-US" altLang="en-US" sz="2000" b="1" i="0">
                <a:solidFill>
                  <a:schemeClr val="bg1"/>
                </a:solidFill>
              </a:rPr>
              <a:t>Dee Unglaub Silverthorn, Ph.D.</a:t>
            </a:r>
            <a:endParaRPr lang="en-US" altLang="en-US" sz="2000" i="0"/>
          </a:p>
        </p:txBody>
      </p:sp>
      <p:sp>
        <p:nvSpPr>
          <p:cNvPr id="7" name="Text Box 25"/>
          <p:cNvSpPr txBox="1">
            <a:spLocks noChangeArrowheads="1"/>
          </p:cNvSpPr>
          <p:nvPr userDrawn="1"/>
        </p:nvSpPr>
        <p:spPr bwMode="auto">
          <a:xfrm>
            <a:off x="2290763" y="354013"/>
            <a:ext cx="5141912" cy="793750"/>
          </a:xfrm>
          <a:prstGeom prst="rect">
            <a:avLst/>
          </a:prstGeom>
          <a:noFill/>
          <a:ln>
            <a:noFill/>
          </a:ln>
          <a:effectLst>
            <a:outerShdw dist="35921" dir="2700000" algn="ctr" rotWithShape="0">
              <a:srgbClr val="00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4600" i="0">
                <a:solidFill>
                  <a:schemeClr val="bg1"/>
                </a:solidFill>
              </a:rPr>
              <a:t>H</a:t>
            </a:r>
            <a:r>
              <a:rPr lang="en-US" altLang="en-US" sz="3600" i="0">
                <a:solidFill>
                  <a:schemeClr val="bg1"/>
                </a:solidFill>
              </a:rPr>
              <a:t>UMAN</a:t>
            </a:r>
            <a:r>
              <a:rPr lang="en-US" altLang="en-US" sz="4600" i="0">
                <a:solidFill>
                  <a:schemeClr val="bg1"/>
                </a:solidFill>
              </a:rPr>
              <a:t> P</a:t>
            </a:r>
            <a:r>
              <a:rPr lang="en-US" altLang="en-US" sz="3600" i="0">
                <a:solidFill>
                  <a:schemeClr val="bg1"/>
                </a:solidFill>
              </a:rPr>
              <a:t>HYSIOLOGY</a:t>
            </a:r>
            <a:endParaRPr lang="en-US" altLang="en-US" sz="4600" i="0">
              <a:solidFill>
                <a:schemeClr val="bg1"/>
              </a:solidFill>
            </a:endParaRPr>
          </a:p>
        </p:txBody>
      </p:sp>
      <p:sp>
        <p:nvSpPr>
          <p:cNvPr id="8" name="Text Box 27"/>
          <p:cNvSpPr txBox="1">
            <a:spLocks noChangeArrowheads="1"/>
          </p:cNvSpPr>
          <p:nvPr userDrawn="1"/>
        </p:nvSpPr>
        <p:spPr bwMode="auto">
          <a:xfrm>
            <a:off x="2379663" y="5840413"/>
            <a:ext cx="496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800" i="0">
                <a:solidFill>
                  <a:srgbClr val="FFFFFF"/>
                </a:solidFill>
              </a:rPr>
              <a:t>PowerPoint</a:t>
            </a:r>
            <a:r>
              <a:rPr lang="en-US" altLang="en-US" sz="1800" i="0" baseline="30000">
                <a:solidFill>
                  <a:srgbClr val="FFFFFF"/>
                </a:solidFill>
              </a:rPr>
              <a:t>®</a:t>
            </a:r>
            <a:r>
              <a:rPr lang="en-US" altLang="en-US" sz="1800" i="0">
                <a:solidFill>
                  <a:srgbClr val="FFFFFF"/>
                </a:solidFill>
              </a:rPr>
              <a:t> Lecture Slide Presentation by</a:t>
            </a:r>
          </a:p>
        </p:txBody>
      </p:sp>
      <p:sp>
        <p:nvSpPr>
          <p:cNvPr id="9" name="Text Box 28"/>
          <p:cNvSpPr txBox="1">
            <a:spLocks noChangeArrowheads="1"/>
          </p:cNvSpPr>
          <p:nvPr userDrawn="1"/>
        </p:nvSpPr>
        <p:spPr bwMode="auto">
          <a:xfrm>
            <a:off x="1055688" y="6156325"/>
            <a:ext cx="7605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800" i="0">
                <a:solidFill>
                  <a:srgbClr val="CCFFFF"/>
                </a:solidFill>
              </a:rPr>
              <a:t>Dr. Howard D. Booth, Professor of Biology, Eastern Michigan University</a:t>
            </a:r>
          </a:p>
        </p:txBody>
      </p:sp>
      <p:sp>
        <p:nvSpPr>
          <p:cNvPr id="10" name="Text Box 30"/>
          <p:cNvSpPr txBox="1">
            <a:spLocks noChangeArrowheads="1"/>
          </p:cNvSpPr>
          <p:nvPr userDrawn="1"/>
        </p:nvSpPr>
        <p:spPr bwMode="auto">
          <a:xfrm>
            <a:off x="2987675" y="1087438"/>
            <a:ext cx="374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2000" i="0">
                <a:solidFill>
                  <a:srgbClr val="FFFFCC"/>
                </a:solidFill>
                <a:latin typeface="Arial" panose="020B0604020202020204" pitchFamily="34" charset="0"/>
              </a:rPr>
              <a:t>AN INTEGRATED APPROACH</a:t>
            </a:r>
          </a:p>
        </p:txBody>
      </p:sp>
      <p:sp>
        <p:nvSpPr>
          <p:cNvPr id="11" name="Text Box 31"/>
          <p:cNvSpPr txBox="1">
            <a:spLocks noChangeArrowheads="1"/>
          </p:cNvSpPr>
          <p:nvPr userDrawn="1"/>
        </p:nvSpPr>
        <p:spPr bwMode="auto">
          <a:xfrm>
            <a:off x="3756025" y="114300"/>
            <a:ext cx="223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600" i="0">
                <a:solidFill>
                  <a:schemeClr val="bg1"/>
                </a:solidFill>
              </a:rPr>
              <a:t>T H I R D  E D I T I O N</a:t>
            </a:r>
          </a:p>
        </p:txBody>
      </p:sp>
      <p:sp>
        <p:nvSpPr>
          <p:cNvPr id="16386" name="Rectangle 2"/>
          <p:cNvSpPr>
            <a:spLocks noGrp="1" noChangeArrowheads="1"/>
          </p:cNvSpPr>
          <p:nvPr>
            <p:ph type="ctrTitle"/>
          </p:nvPr>
        </p:nvSpPr>
        <p:spPr>
          <a:xfrm>
            <a:off x="1069975" y="2941638"/>
            <a:ext cx="7570788" cy="685800"/>
          </a:xfrm>
          <a:effectLst/>
        </p:spPr>
        <p:txBody>
          <a:bodyPr/>
          <a:lstStyle>
            <a:lvl1pPr algn="ctr">
              <a:defRPr sz="5200" b="0">
                <a:solidFill>
                  <a:srgbClr val="CCFFFF"/>
                </a:solidFill>
              </a:defRPr>
            </a:lvl1pPr>
          </a:lstStyle>
          <a:p>
            <a:r>
              <a:rPr lang="en-US"/>
              <a:t>Click to edit Master title style</a:t>
            </a:r>
          </a:p>
        </p:txBody>
      </p:sp>
      <p:sp>
        <p:nvSpPr>
          <p:cNvPr id="16387" name="Rectangle 3"/>
          <p:cNvSpPr>
            <a:spLocks noGrp="1" noChangeArrowheads="1"/>
          </p:cNvSpPr>
          <p:nvPr>
            <p:ph type="subTitle" idx="1"/>
          </p:nvPr>
        </p:nvSpPr>
        <p:spPr>
          <a:xfrm>
            <a:off x="1046163" y="3776663"/>
            <a:ext cx="7588250" cy="1608137"/>
          </a:xfrm>
        </p:spPr>
        <p:txBody>
          <a:bodyPr anchor="t"/>
          <a:lstStyle>
            <a:lvl1pPr marL="0" indent="0" algn="ctr">
              <a:lnSpc>
                <a:spcPct val="100000"/>
              </a:lnSpc>
              <a:buFont typeface="Times New Roman" pitchFamily="18" charset="0"/>
              <a:buNone/>
              <a:defRPr sz="3400">
                <a:solidFill>
                  <a:srgbClr val="FFCC66"/>
                </a:solidFill>
              </a:defRPr>
            </a:lvl1pPr>
          </a:lstStyle>
          <a:p>
            <a:r>
              <a:rPr lang="en-US"/>
              <a:t>Click to edit Master subtitle style</a:t>
            </a:r>
          </a:p>
        </p:txBody>
      </p:sp>
    </p:spTree>
    <p:extLst>
      <p:ext uri="{BB962C8B-B14F-4D97-AF65-F5344CB8AC3E}">
        <p14:creationId xmlns:p14="http://schemas.microsoft.com/office/powerpoint/2010/main" val="12321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4A0A12-1B1B-4160-B417-99A8096A0101}" type="slidenum">
              <a:rPr lang="en-US" altLang="en-US"/>
              <a:pPr/>
              <a:t>‹#›</a:t>
            </a:fld>
            <a:endParaRPr lang="en-US" altLang="en-US"/>
          </a:p>
        </p:txBody>
      </p:sp>
    </p:spTree>
    <p:extLst>
      <p:ext uri="{BB962C8B-B14F-4D97-AF65-F5344CB8AC3E}">
        <p14:creationId xmlns:p14="http://schemas.microsoft.com/office/powerpoint/2010/main" val="415431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436563"/>
            <a:ext cx="2190750" cy="46974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438" y="436563"/>
            <a:ext cx="6421437" cy="4697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2EFA30-A265-473D-A90D-89A7BC7E259F}" type="slidenum">
              <a:rPr lang="en-US" altLang="en-US"/>
              <a:pPr/>
              <a:t>‹#›</a:t>
            </a:fld>
            <a:endParaRPr lang="en-US" altLang="en-US"/>
          </a:p>
        </p:txBody>
      </p:sp>
    </p:spTree>
    <p:extLst>
      <p:ext uri="{BB962C8B-B14F-4D97-AF65-F5344CB8AC3E}">
        <p14:creationId xmlns:p14="http://schemas.microsoft.com/office/powerpoint/2010/main" val="7540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AE2A24-9E0D-4334-86F8-167BF44F674C}" type="slidenum">
              <a:rPr lang="en-US" altLang="en-US"/>
              <a:pPr/>
              <a:t>‹#›</a:t>
            </a:fld>
            <a:endParaRPr lang="en-US" altLang="en-US"/>
          </a:p>
        </p:txBody>
      </p:sp>
    </p:spTree>
    <p:extLst>
      <p:ext uri="{BB962C8B-B14F-4D97-AF65-F5344CB8AC3E}">
        <p14:creationId xmlns:p14="http://schemas.microsoft.com/office/powerpoint/2010/main" val="52962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DF7972-51AB-48F1-80BE-F688030E1DFD}" type="slidenum">
              <a:rPr lang="en-US" altLang="en-US"/>
              <a:pPr/>
              <a:t>‹#›</a:t>
            </a:fld>
            <a:endParaRPr lang="en-US" altLang="en-US"/>
          </a:p>
        </p:txBody>
      </p:sp>
    </p:spTree>
    <p:extLst>
      <p:ext uri="{BB962C8B-B14F-4D97-AF65-F5344CB8AC3E}">
        <p14:creationId xmlns:p14="http://schemas.microsoft.com/office/powerpoint/2010/main" val="107002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438" y="2352675"/>
            <a:ext cx="4267200" cy="278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8038" y="2352675"/>
            <a:ext cx="4267200" cy="278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37A9B4-5AD4-4FD6-84DE-9B12C10ED55F}" type="slidenum">
              <a:rPr lang="en-US" altLang="en-US"/>
              <a:pPr/>
              <a:t>‹#›</a:t>
            </a:fld>
            <a:endParaRPr lang="en-US" altLang="en-US"/>
          </a:p>
        </p:txBody>
      </p:sp>
    </p:spTree>
    <p:extLst>
      <p:ext uri="{BB962C8B-B14F-4D97-AF65-F5344CB8AC3E}">
        <p14:creationId xmlns:p14="http://schemas.microsoft.com/office/powerpoint/2010/main" val="41195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4656D70-0786-446F-8CE5-AB4B964C67FE}" type="slidenum">
              <a:rPr lang="en-US" altLang="en-US"/>
              <a:pPr/>
              <a:t>‹#›</a:t>
            </a:fld>
            <a:endParaRPr lang="en-US" altLang="en-US"/>
          </a:p>
        </p:txBody>
      </p:sp>
    </p:spTree>
    <p:extLst>
      <p:ext uri="{BB962C8B-B14F-4D97-AF65-F5344CB8AC3E}">
        <p14:creationId xmlns:p14="http://schemas.microsoft.com/office/powerpoint/2010/main" val="151908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BBDD486-CB49-4B6C-9837-3923422F7609}" type="slidenum">
              <a:rPr lang="en-US" altLang="en-US"/>
              <a:pPr/>
              <a:t>‹#›</a:t>
            </a:fld>
            <a:endParaRPr lang="en-US" altLang="en-US"/>
          </a:p>
        </p:txBody>
      </p:sp>
    </p:spTree>
    <p:extLst>
      <p:ext uri="{BB962C8B-B14F-4D97-AF65-F5344CB8AC3E}">
        <p14:creationId xmlns:p14="http://schemas.microsoft.com/office/powerpoint/2010/main" val="315225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6942F30-D63A-4C17-9B1B-F67B23D7501F}" type="slidenum">
              <a:rPr lang="en-US" altLang="en-US"/>
              <a:pPr/>
              <a:t>‹#›</a:t>
            </a:fld>
            <a:endParaRPr lang="en-US" altLang="en-US"/>
          </a:p>
        </p:txBody>
      </p:sp>
    </p:spTree>
    <p:extLst>
      <p:ext uri="{BB962C8B-B14F-4D97-AF65-F5344CB8AC3E}">
        <p14:creationId xmlns:p14="http://schemas.microsoft.com/office/powerpoint/2010/main" val="373227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EB61A6-7A32-439D-B31E-2CEA5810CA4B}" type="slidenum">
              <a:rPr lang="en-US" altLang="en-US"/>
              <a:pPr/>
              <a:t>‹#›</a:t>
            </a:fld>
            <a:endParaRPr lang="en-US" altLang="en-US"/>
          </a:p>
        </p:txBody>
      </p:sp>
    </p:spTree>
    <p:extLst>
      <p:ext uri="{BB962C8B-B14F-4D97-AF65-F5344CB8AC3E}">
        <p14:creationId xmlns:p14="http://schemas.microsoft.com/office/powerpoint/2010/main" val="41508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36EAC0-3974-4206-937E-57CFB792337B}" type="slidenum">
              <a:rPr lang="en-US" altLang="en-US"/>
              <a:pPr/>
              <a:t>‹#›</a:t>
            </a:fld>
            <a:endParaRPr lang="en-US" altLang="en-US"/>
          </a:p>
        </p:txBody>
      </p:sp>
    </p:spTree>
    <p:extLst>
      <p:ext uri="{BB962C8B-B14F-4D97-AF65-F5344CB8AC3E}">
        <p14:creationId xmlns:p14="http://schemas.microsoft.com/office/powerpoint/2010/main" val="113989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9144000" cy="939800"/>
          </a:xfrm>
          <a:prstGeom prst="rect">
            <a:avLst/>
          </a:prstGeom>
          <a:solidFill>
            <a:srgbClr val="33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endParaRPr lang="en-US" altLang="en-US"/>
          </a:p>
        </p:txBody>
      </p:sp>
      <p:sp>
        <p:nvSpPr>
          <p:cNvPr id="3" name="Title Placeholder 2"/>
          <p:cNvSpPr>
            <a:spLocks noGrp="1" noChangeArrowheads="1"/>
          </p:cNvSpPr>
          <p:nvPr>
            <p:ph type="title"/>
          </p:nvPr>
        </p:nvSpPr>
        <p:spPr bwMode="auto">
          <a:xfrm>
            <a:off x="200025" y="436563"/>
            <a:ext cx="8763000" cy="503237"/>
          </a:xfrm>
          <a:prstGeom prst="rect">
            <a:avLst/>
          </a:prstGeom>
          <a:noFill/>
          <a:ln>
            <a:noFill/>
          </a:ln>
          <a:effectLst>
            <a:outerShdw dist="28398" dir="3806097" algn="ctr" rotWithShape="0">
              <a:srgbClr val="0066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3"/>
          <p:cNvSpPr>
            <a:spLocks noGrp="1" noChangeArrowheads="1"/>
          </p:cNvSpPr>
          <p:nvPr>
            <p:ph type="body" idx="1"/>
          </p:nvPr>
        </p:nvSpPr>
        <p:spPr bwMode="auto">
          <a:xfrm>
            <a:off x="198438" y="2352675"/>
            <a:ext cx="8686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2F9A17A8-6125-4154-80B2-37E7AFE7E813}" type="slidenum">
              <a:rPr lang="en-US" altLang="en-US"/>
              <a:pPr/>
              <a:t>‹#›</a:t>
            </a:fld>
            <a:endParaRPr lang="en-US" altLang="en-US"/>
          </a:p>
        </p:txBody>
      </p:sp>
      <p:sp>
        <p:nvSpPr>
          <p:cNvPr id="1032" name="Text Box 11"/>
          <p:cNvSpPr txBox="1">
            <a:spLocks noChangeArrowheads="1"/>
          </p:cNvSpPr>
          <p:nvPr userDrawn="1"/>
        </p:nvSpPr>
        <p:spPr bwMode="auto">
          <a:xfrm>
            <a:off x="214313" y="6586538"/>
            <a:ext cx="7239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r>
              <a:rPr lang="en-US" altLang="en-US" sz="900" i="0">
                <a:solidFill>
                  <a:srgbClr val="336666"/>
                </a:solidFill>
              </a:rPr>
              <a:t>Copyright © 2004 Pearson Education, Inc., publishing as Benjamin Cummings</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txStyles>
    <p:titleStyle>
      <a:lvl1pPr algn="l" rtl="0" eaLnBrk="0" fontAlgn="base" hangingPunct="0">
        <a:lnSpc>
          <a:spcPct val="90000"/>
        </a:lnSpc>
        <a:spcBef>
          <a:spcPct val="0"/>
        </a:spcBef>
        <a:spcAft>
          <a:spcPct val="0"/>
        </a:spcAft>
        <a:tabLst>
          <a:tab pos="4686300" algn="l"/>
        </a:tabLst>
        <a:defRPr sz="3000" b="1">
          <a:solidFill>
            <a:srgbClr val="FFFFCC"/>
          </a:solidFill>
          <a:latin typeface="+mj-lt"/>
          <a:ea typeface="+mj-ea"/>
          <a:cs typeface="+mj-cs"/>
        </a:defRPr>
      </a:lvl1pPr>
      <a:lvl2pPr algn="l" rtl="0" eaLnBrk="0" fontAlgn="base" hangingPunct="0">
        <a:lnSpc>
          <a:spcPct val="90000"/>
        </a:lnSpc>
        <a:spcBef>
          <a:spcPct val="0"/>
        </a:spcBef>
        <a:spcAft>
          <a:spcPct val="0"/>
        </a:spcAft>
        <a:tabLst>
          <a:tab pos="4686300" algn="l"/>
        </a:tabLst>
        <a:defRPr sz="3000" b="1">
          <a:solidFill>
            <a:srgbClr val="FFFFCC"/>
          </a:solidFill>
          <a:latin typeface="Times New Roman" pitchFamily="18" charset="0"/>
        </a:defRPr>
      </a:lvl2pPr>
      <a:lvl3pPr algn="l" rtl="0" eaLnBrk="0" fontAlgn="base" hangingPunct="0">
        <a:lnSpc>
          <a:spcPct val="90000"/>
        </a:lnSpc>
        <a:spcBef>
          <a:spcPct val="0"/>
        </a:spcBef>
        <a:spcAft>
          <a:spcPct val="0"/>
        </a:spcAft>
        <a:tabLst>
          <a:tab pos="4686300" algn="l"/>
        </a:tabLst>
        <a:defRPr sz="3000" b="1">
          <a:solidFill>
            <a:srgbClr val="FFFFCC"/>
          </a:solidFill>
          <a:latin typeface="Times New Roman" pitchFamily="18" charset="0"/>
        </a:defRPr>
      </a:lvl3pPr>
      <a:lvl4pPr algn="l" rtl="0" eaLnBrk="0" fontAlgn="base" hangingPunct="0">
        <a:lnSpc>
          <a:spcPct val="90000"/>
        </a:lnSpc>
        <a:spcBef>
          <a:spcPct val="0"/>
        </a:spcBef>
        <a:spcAft>
          <a:spcPct val="0"/>
        </a:spcAft>
        <a:tabLst>
          <a:tab pos="4686300" algn="l"/>
        </a:tabLst>
        <a:defRPr sz="3000" b="1">
          <a:solidFill>
            <a:srgbClr val="FFFFCC"/>
          </a:solidFill>
          <a:latin typeface="Times New Roman" pitchFamily="18" charset="0"/>
        </a:defRPr>
      </a:lvl4pPr>
      <a:lvl5pPr algn="l" rtl="0" eaLnBrk="0" fontAlgn="base" hangingPunct="0">
        <a:lnSpc>
          <a:spcPct val="90000"/>
        </a:lnSpc>
        <a:spcBef>
          <a:spcPct val="0"/>
        </a:spcBef>
        <a:spcAft>
          <a:spcPct val="0"/>
        </a:spcAft>
        <a:tabLst>
          <a:tab pos="4686300" algn="l"/>
        </a:tabLst>
        <a:defRPr sz="3000" b="1">
          <a:solidFill>
            <a:srgbClr val="FFFFCC"/>
          </a:solidFill>
          <a:latin typeface="Times New Roman" pitchFamily="18" charset="0"/>
        </a:defRPr>
      </a:lvl5pPr>
      <a:lvl6pPr marL="457200" algn="l" rtl="0" fontAlgn="base">
        <a:lnSpc>
          <a:spcPct val="90000"/>
        </a:lnSpc>
        <a:spcBef>
          <a:spcPct val="0"/>
        </a:spcBef>
        <a:spcAft>
          <a:spcPct val="0"/>
        </a:spcAft>
        <a:tabLst>
          <a:tab pos="4686300" algn="l"/>
        </a:tabLst>
        <a:defRPr sz="3000" b="1">
          <a:solidFill>
            <a:srgbClr val="FFFFCC"/>
          </a:solidFill>
          <a:latin typeface="Times New Roman" pitchFamily="18" charset="0"/>
        </a:defRPr>
      </a:lvl6pPr>
      <a:lvl7pPr marL="914400" algn="l" rtl="0" fontAlgn="base">
        <a:lnSpc>
          <a:spcPct val="90000"/>
        </a:lnSpc>
        <a:spcBef>
          <a:spcPct val="0"/>
        </a:spcBef>
        <a:spcAft>
          <a:spcPct val="0"/>
        </a:spcAft>
        <a:tabLst>
          <a:tab pos="4686300" algn="l"/>
        </a:tabLst>
        <a:defRPr sz="3000" b="1">
          <a:solidFill>
            <a:srgbClr val="FFFFCC"/>
          </a:solidFill>
          <a:latin typeface="Times New Roman" pitchFamily="18" charset="0"/>
        </a:defRPr>
      </a:lvl7pPr>
      <a:lvl8pPr marL="1371600" algn="l" rtl="0" fontAlgn="base">
        <a:lnSpc>
          <a:spcPct val="90000"/>
        </a:lnSpc>
        <a:spcBef>
          <a:spcPct val="0"/>
        </a:spcBef>
        <a:spcAft>
          <a:spcPct val="0"/>
        </a:spcAft>
        <a:tabLst>
          <a:tab pos="4686300" algn="l"/>
        </a:tabLst>
        <a:defRPr sz="3000" b="1">
          <a:solidFill>
            <a:srgbClr val="FFFFCC"/>
          </a:solidFill>
          <a:latin typeface="Times New Roman" pitchFamily="18" charset="0"/>
        </a:defRPr>
      </a:lvl8pPr>
      <a:lvl9pPr marL="1828800" algn="l" rtl="0" fontAlgn="base">
        <a:lnSpc>
          <a:spcPct val="90000"/>
        </a:lnSpc>
        <a:spcBef>
          <a:spcPct val="0"/>
        </a:spcBef>
        <a:spcAft>
          <a:spcPct val="0"/>
        </a:spcAft>
        <a:tabLst>
          <a:tab pos="4686300" algn="l"/>
        </a:tabLst>
        <a:defRPr sz="3000" b="1">
          <a:solidFill>
            <a:srgbClr val="FFFFCC"/>
          </a:solidFill>
          <a:latin typeface="Times New Roman" pitchFamily="18" charset="0"/>
        </a:defRPr>
      </a:lvl9pPr>
    </p:titleStyle>
    <p:bodyStyle>
      <a:lvl1pPr marL="342900" indent="-3429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ea typeface="+mn-ea"/>
          <a:cs typeface="+mn-cs"/>
        </a:defRPr>
      </a:lvl1pPr>
      <a:lvl2pPr marL="742950" indent="-28575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2pPr>
      <a:lvl3pPr marL="11430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3pPr>
      <a:lvl4pPr marL="16002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4pPr>
      <a:lvl5pPr marL="20574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5pPr>
      <a:lvl6pPr marL="2514600" indent="-228600" algn="l" rtl="0" fontAlgn="base">
        <a:lnSpc>
          <a:spcPct val="90000"/>
        </a:lnSpc>
        <a:spcBef>
          <a:spcPct val="40000"/>
        </a:spcBef>
        <a:spcAft>
          <a:spcPct val="0"/>
        </a:spcAft>
        <a:buClr>
          <a:schemeClr val="accent2"/>
        </a:buClr>
        <a:buFont typeface="Times New Roman" pitchFamily="18" charset="0"/>
        <a:buChar char="•"/>
        <a:defRPr sz="2900">
          <a:solidFill>
            <a:srgbClr val="003333"/>
          </a:solidFill>
          <a:latin typeface="+mn-lt"/>
        </a:defRPr>
      </a:lvl6pPr>
      <a:lvl7pPr marL="2971800" indent="-228600" algn="l" rtl="0" fontAlgn="base">
        <a:lnSpc>
          <a:spcPct val="90000"/>
        </a:lnSpc>
        <a:spcBef>
          <a:spcPct val="40000"/>
        </a:spcBef>
        <a:spcAft>
          <a:spcPct val="0"/>
        </a:spcAft>
        <a:buClr>
          <a:schemeClr val="accent2"/>
        </a:buClr>
        <a:buFont typeface="Times New Roman" pitchFamily="18" charset="0"/>
        <a:buChar char="•"/>
        <a:defRPr sz="2900">
          <a:solidFill>
            <a:srgbClr val="003333"/>
          </a:solidFill>
          <a:latin typeface="+mn-lt"/>
        </a:defRPr>
      </a:lvl7pPr>
      <a:lvl8pPr marL="3429000" indent="-228600" algn="l" rtl="0" fontAlgn="base">
        <a:lnSpc>
          <a:spcPct val="90000"/>
        </a:lnSpc>
        <a:spcBef>
          <a:spcPct val="40000"/>
        </a:spcBef>
        <a:spcAft>
          <a:spcPct val="0"/>
        </a:spcAft>
        <a:buClr>
          <a:schemeClr val="accent2"/>
        </a:buClr>
        <a:buFont typeface="Times New Roman" pitchFamily="18" charset="0"/>
        <a:buChar char="•"/>
        <a:defRPr sz="2900">
          <a:solidFill>
            <a:srgbClr val="003333"/>
          </a:solidFill>
          <a:latin typeface="+mn-lt"/>
        </a:defRPr>
      </a:lvl8pPr>
      <a:lvl9pPr marL="3886200" indent="-228600" algn="l" rtl="0" fontAlgn="base">
        <a:lnSpc>
          <a:spcPct val="90000"/>
        </a:lnSpc>
        <a:spcBef>
          <a:spcPct val="40000"/>
        </a:spcBef>
        <a:spcAft>
          <a:spcPct val="0"/>
        </a:spcAft>
        <a:buClr>
          <a:schemeClr val="accent2"/>
        </a:buClr>
        <a:buFont typeface="Times New Roman" pitchFamily="18" charset="0"/>
        <a:buChar char="•"/>
        <a:defRPr sz="2900">
          <a:solidFill>
            <a:srgbClr val="00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glycoprotein" TargetMode="External"/><Relationship Id="rId3" Type="http://schemas.openxmlformats.org/officeDocument/2006/relationships/hyperlink" Target="https://www.sciencedirect.com/topics/medicine-and-dentistry/spermatozoon-capacitation" TargetMode="External"/><Relationship Id="rId7" Type="http://schemas.openxmlformats.org/officeDocument/2006/relationships/hyperlink" Target="https://www.sciencedirect.com/topics/biochemistry-genetics-and-molecular-biology/membrane-fluidity" TargetMode="External"/><Relationship Id="rId12" Type="http://schemas.openxmlformats.org/officeDocument/2006/relationships/hyperlink" Target="https://www.sciencedirect.com/topics/medicine-and-dentistry/zona-pellucida" TargetMode="External"/><Relationship Id="rId2" Type="http://schemas.openxmlformats.org/officeDocument/2006/relationships/hyperlink" Target="https://www.sciencedirect.com/topics/medicine-and-dentistry/fertilization" TargetMode="External"/><Relationship Id="rId1" Type="http://schemas.openxmlformats.org/officeDocument/2006/relationships/slideLayout" Target="../slideLayouts/slideLayout2.xml"/><Relationship Id="rId6" Type="http://schemas.openxmlformats.org/officeDocument/2006/relationships/hyperlink" Target="https://www.sciencedirect.com/topics/medicine-and-dentistry/acrosome-reaction" TargetMode="External"/><Relationship Id="rId11" Type="http://schemas.openxmlformats.org/officeDocument/2006/relationships/hyperlink" Target="https://www.sciencedirect.com/topics/medicine-and-dentistry/cumulus-oophorus" TargetMode="External"/><Relationship Id="rId5" Type="http://schemas.openxmlformats.org/officeDocument/2006/relationships/hyperlink" Target="https://www.sciencedirect.com/topics/medicine-and-dentistry/phospholipid" TargetMode="External"/><Relationship Id="rId10" Type="http://schemas.openxmlformats.org/officeDocument/2006/relationships/hyperlink" Target="https://www.sciencedirect.com/topics/biochemistry-genetics-and-molecular-biology/spermatozoon-penetration" TargetMode="External"/><Relationship Id="rId4" Type="http://schemas.openxmlformats.org/officeDocument/2006/relationships/hyperlink" Target="https://www.sciencedirect.com/topics/biochemistry-genetics-and-molecular-biology/acrosome" TargetMode="External"/><Relationship Id="rId9" Type="http://schemas.openxmlformats.org/officeDocument/2006/relationships/hyperlink" Target="https://www.sciencedirect.com/topics/biochemistry-genetics-and-molecular-biology/enzym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jm.org/doi/full/10.1056/NEJMoa1701313" TargetMode="External"/><Relationship Id="rId2" Type="http://schemas.openxmlformats.org/officeDocument/2006/relationships/hyperlink" Target="https://www.reuters.com/article/us-health-reproduction-mosaic-twins/doctors-confirm-new-type-of-twin-born-from-one-egg-and-two-sperm-idUSKCN1QG2Y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3625" y="2796054"/>
            <a:ext cx="7570788" cy="812530"/>
          </a:xfrm>
          <a:effectLst>
            <a:outerShdw dist="28398" dir="3806097" algn="ctr" rotWithShape="0">
              <a:srgbClr val="006666"/>
            </a:outerShdw>
          </a:effectLst>
        </p:spPr>
        <p:txBody>
          <a:bodyPr/>
          <a:lstStyle/>
          <a:p>
            <a:pPr eaLnBrk="1" hangingPunct="1"/>
            <a:r>
              <a:rPr lang="en-US" altLang="en-US" dirty="0"/>
              <a:t>Chapter 26</a:t>
            </a:r>
          </a:p>
        </p:txBody>
      </p:sp>
      <p:sp>
        <p:nvSpPr>
          <p:cNvPr id="3075" name="Rectangle 3"/>
          <p:cNvSpPr>
            <a:spLocks noGrp="1" noChangeArrowheads="1"/>
          </p:cNvSpPr>
          <p:nvPr>
            <p:ph type="subTitle" idx="1"/>
          </p:nvPr>
        </p:nvSpPr>
        <p:spPr>
          <a:xfrm>
            <a:off x="1046163" y="3776663"/>
            <a:ext cx="7588250" cy="615950"/>
          </a:xfrm>
        </p:spPr>
        <p:txBody>
          <a:bodyPr/>
          <a:lstStyle/>
          <a:p>
            <a:pPr eaLnBrk="1" hangingPunct="1"/>
            <a:r>
              <a:rPr lang="en-US" altLang="en-US"/>
              <a:t>Reproduction and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6850" y="25400"/>
            <a:ext cx="8763000" cy="914400"/>
          </a:xfrm>
        </p:spPr>
        <p:txBody>
          <a:bodyPr/>
          <a:lstStyle/>
          <a:p>
            <a:pPr eaLnBrk="1" hangingPunct="1"/>
            <a:r>
              <a:rPr lang="en-US" altLang="en-US"/>
              <a:t>Pathway for Sexual Development: </a:t>
            </a:r>
            <a:br>
              <a:rPr lang="en-US" altLang="en-US"/>
            </a:br>
            <a:r>
              <a:rPr lang="en-US" altLang="en-US"/>
              <a:t>Review for Genes to Organs</a:t>
            </a:r>
          </a:p>
        </p:txBody>
      </p:sp>
      <p:sp>
        <p:nvSpPr>
          <p:cNvPr id="11267" name="Text Box 3"/>
          <p:cNvSpPr txBox="1">
            <a:spLocks noChangeArrowheads="1"/>
          </p:cNvSpPr>
          <p:nvPr/>
        </p:nvSpPr>
        <p:spPr bwMode="auto">
          <a:xfrm>
            <a:off x="4425950" y="6518275"/>
            <a:ext cx="463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26-4: Role of the SRY gene in male development</a:t>
            </a:r>
          </a:p>
        </p:txBody>
      </p:sp>
      <p:pic>
        <p:nvPicPr>
          <p:cNvPr id="11268" name="Picture 4" descr="26-04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6730" t="946" r="15178" b="3044"/>
          <a:stretch>
            <a:fillRect/>
          </a:stretch>
        </p:blipFill>
        <p:spPr bwMode="auto">
          <a:xfrm>
            <a:off x="2071688" y="1001713"/>
            <a:ext cx="5186362"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6850" y="25400"/>
            <a:ext cx="8763000" cy="914400"/>
          </a:xfrm>
        </p:spPr>
        <p:txBody>
          <a:bodyPr/>
          <a:lstStyle/>
          <a:p>
            <a:pPr eaLnBrk="1" hangingPunct="1"/>
            <a:r>
              <a:rPr lang="en-US" altLang="en-US"/>
              <a:t>Overview of Gametogenesis: </a:t>
            </a:r>
            <a:br>
              <a:rPr lang="en-US" altLang="en-US"/>
            </a:br>
            <a:r>
              <a:rPr lang="en-US" altLang="en-US"/>
              <a:t>Producing Eggs or Sperm</a:t>
            </a:r>
          </a:p>
        </p:txBody>
      </p:sp>
      <p:sp>
        <p:nvSpPr>
          <p:cNvPr id="12291" name="Text Box 3"/>
          <p:cNvSpPr txBox="1">
            <a:spLocks noChangeArrowheads="1"/>
          </p:cNvSpPr>
          <p:nvPr/>
        </p:nvSpPr>
        <p:spPr bwMode="auto">
          <a:xfrm>
            <a:off x="6524625" y="6540500"/>
            <a:ext cx="257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26-5: Gametogenesis</a:t>
            </a:r>
          </a:p>
        </p:txBody>
      </p:sp>
      <p:pic>
        <p:nvPicPr>
          <p:cNvPr id="12292" name="Picture 4" descr="&#10;26-05-1_1.jpg                                                  0008CBD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1035" b="3488"/>
          <a:stretch>
            <a:fillRect/>
          </a:stretch>
        </p:blipFill>
        <p:spPr bwMode="auto">
          <a:xfrm>
            <a:off x="514350" y="985838"/>
            <a:ext cx="7770813"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482A-3028-CFE3-124C-A5538446EA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AF9CC8-A622-CCAD-2F13-3D260F9C655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C670508-89DB-4F54-3DF6-301AAA55AD66}"/>
              </a:ext>
            </a:extLst>
          </p:cNvPr>
          <p:cNvPicPr>
            <a:picLocks noChangeAspect="1"/>
          </p:cNvPicPr>
          <p:nvPr/>
        </p:nvPicPr>
        <p:blipFill>
          <a:blip r:embed="rId2"/>
          <a:stretch>
            <a:fillRect/>
          </a:stretch>
        </p:blipFill>
        <p:spPr>
          <a:xfrm>
            <a:off x="-4789283" y="-2140240"/>
            <a:ext cx="19019520" cy="10698480"/>
          </a:xfrm>
          <a:prstGeom prst="rect">
            <a:avLst/>
          </a:prstGeom>
        </p:spPr>
      </p:pic>
    </p:spTree>
    <p:extLst>
      <p:ext uri="{BB962C8B-B14F-4D97-AF65-F5344CB8AC3E}">
        <p14:creationId xmlns:p14="http://schemas.microsoft.com/office/powerpoint/2010/main" val="67160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6850" y="436563"/>
            <a:ext cx="8763000" cy="503237"/>
          </a:xfrm>
        </p:spPr>
        <p:txBody>
          <a:bodyPr/>
          <a:lstStyle/>
          <a:p>
            <a:pPr eaLnBrk="1" hangingPunct="1"/>
            <a:r>
              <a:rPr lang="en-US" altLang="en-US"/>
              <a:t>Regulation of Reproduction: General Pathways</a:t>
            </a:r>
          </a:p>
        </p:txBody>
      </p:sp>
      <p:sp>
        <p:nvSpPr>
          <p:cNvPr id="13315" name="Rectangle 3"/>
          <p:cNvSpPr>
            <a:spLocks noGrp="1" noChangeArrowheads="1"/>
          </p:cNvSpPr>
          <p:nvPr>
            <p:ph type="body" idx="1"/>
          </p:nvPr>
        </p:nvSpPr>
        <p:spPr>
          <a:xfrm>
            <a:off x="198438" y="1092200"/>
            <a:ext cx="8670925" cy="5300663"/>
          </a:xfrm>
          <a:noFill/>
        </p:spPr>
        <p:txBody>
          <a:bodyPr/>
          <a:lstStyle/>
          <a:p>
            <a:pPr eaLnBrk="1" hangingPunct="1"/>
            <a:r>
              <a:rPr lang="en-US" altLang="en-US">
                <a:solidFill>
                  <a:schemeClr val="tx1"/>
                </a:solidFill>
              </a:rPr>
              <a:t>Hypothalamus: pulse generator</a:t>
            </a:r>
          </a:p>
          <a:p>
            <a:pPr eaLnBrk="1" hangingPunct="1"/>
            <a:r>
              <a:rPr lang="en-US" altLang="en-US">
                <a:solidFill>
                  <a:schemeClr val="tx1"/>
                </a:solidFill>
              </a:rPr>
              <a:t>Gonadotropin releasing H</a:t>
            </a:r>
          </a:p>
          <a:p>
            <a:pPr lvl="1" eaLnBrk="1" hangingPunct="1"/>
            <a:r>
              <a:rPr lang="en-US" altLang="en-US">
                <a:solidFill>
                  <a:schemeClr val="tx1"/>
                </a:solidFill>
              </a:rPr>
              <a:t>(GnRH)</a:t>
            </a:r>
          </a:p>
          <a:p>
            <a:pPr eaLnBrk="1" hangingPunct="1"/>
            <a:r>
              <a:rPr lang="en-US" altLang="en-US">
                <a:solidFill>
                  <a:schemeClr val="tx1"/>
                </a:solidFill>
              </a:rPr>
              <a:t>Anterior Pituitary</a:t>
            </a:r>
          </a:p>
          <a:p>
            <a:pPr lvl="1" eaLnBrk="1" hangingPunct="1"/>
            <a:r>
              <a:rPr lang="en-US" altLang="en-US">
                <a:solidFill>
                  <a:schemeClr val="tx1"/>
                </a:solidFill>
              </a:rPr>
              <a:t>Lutenizing H (LH)</a:t>
            </a:r>
          </a:p>
          <a:p>
            <a:pPr lvl="1" eaLnBrk="1" hangingPunct="1"/>
            <a:r>
              <a:rPr lang="en-US" altLang="en-US">
                <a:solidFill>
                  <a:schemeClr val="tx1"/>
                </a:solidFill>
              </a:rPr>
              <a:t>Follicle stimulating H (FSH)</a:t>
            </a:r>
          </a:p>
          <a:p>
            <a:pPr eaLnBrk="1" hangingPunct="1"/>
            <a:r>
              <a:rPr lang="en-US" altLang="en-US">
                <a:solidFill>
                  <a:schemeClr val="tx1"/>
                </a:solidFill>
              </a:rPr>
              <a:t>Ovary:  progesterone</a:t>
            </a:r>
          </a:p>
          <a:p>
            <a:pPr lvl="1" eaLnBrk="1" hangingPunct="1"/>
            <a:r>
              <a:rPr lang="en-US" altLang="en-US">
                <a:solidFill>
                  <a:schemeClr val="tx1"/>
                </a:solidFill>
              </a:rPr>
              <a:t>Estrogen, inhibin</a:t>
            </a:r>
          </a:p>
          <a:p>
            <a:pPr eaLnBrk="1" hangingPunct="1">
              <a:spcBef>
                <a:spcPts val="1200"/>
              </a:spcBef>
              <a:spcAft>
                <a:spcPts val="300"/>
              </a:spcAft>
            </a:pPr>
            <a:r>
              <a:rPr lang="en-US" altLang="en-US">
                <a:solidFill>
                  <a:schemeClr val="tx1"/>
                </a:solidFill>
              </a:rPr>
              <a:t>Testis: testosterone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6850" y="436563"/>
            <a:ext cx="8763000" cy="503237"/>
          </a:xfrm>
        </p:spPr>
        <p:txBody>
          <a:bodyPr/>
          <a:lstStyle/>
          <a:p>
            <a:pPr eaLnBrk="1" hangingPunct="1"/>
            <a:r>
              <a:rPr lang="en-US" altLang="en-US"/>
              <a:t>Regulation of Reproduction: General Pathways</a:t>
            </a:r>
          </a:p>
        </p:txBody>
      </p:sp>
      <p:pic>
        <p:nvPicPr>
          <p:cNvPr id="14339" name="Picture 3" descr="26-07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8508" r="8929" b="3044"/>
          <a:stretch>
            <a:fillRect/>
          </a:stretch>
        </p:blipFill>
        <p:spPr bwMode="auto">
          <a:xfrm>
            <a:off x="1419225" y="998538"/>
            <a:ext cx="630555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4230688" y="6561138"/>
            <a:ext cx="4879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26-7: General pattern of hormonal control of reproduction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6850" y="436563"/>
            <a:ext cx="8763000" cy="503237"/>
          </a:xfrm>
        </p:spPr>
        <p:txBody>
          <a:bodyPr/>
          <a:lstStyle/>
          <a:p>
            <a:pPr eaLnBrk="1" hangingPunct="1"/>
            <a:r>
              <a:rPr lang="en-US" altLang="en-US"/>
              <a:t>Male Reproductive Anatomy and Physiology</a:t>
            </a:r>
          </a:p>
        </p:txBody>
      </p:sp>
      <p:sp>
        <p:nvSpPr>
          <p:cNvPr id="15363" name="Rectangle 3"/>
          <p:cNvSpPr>
            <a:spLocks noGrp="1" noChangeArrowheads="1"/>
          </p:cNvSpPr>
          <p:nvPr>
            <p:ph type="body" idx="1"/>
          </p:nvPr>
        </p:nvSpPr>
        <p:spPr>
          <a:xfrm>
            <a:off x="198438" y="1092200"/>
            <a:ext cx="4321175" cy="5300663"/>
          </a:xfrm>
          <a:noFill/>
        </p:spPr>
        <p:txBody>
          <a:bodyPr/>
          <a:lstStyle/>
          <a:p>
            <a:pPr eaLnBrk="1" hangingPunct="1"/>
            <a:r>
              <a:rPr lang="en-US" altLang="en-US">
                <a:solidFill>
                  <a:schemeClr val="tx1"/>
                </a:solidFill>
              </a:rPr>
              <a:t>Testis</a:t>
            </a:r>
          </a:p>
          <a:p>
            <a:pPr eaLnBrk="1" hangingPunct="1"/>
            <a:r>
              <a:rPr lang="en-US" altLang="en-US">
                <a:solidFill>
                  <a:schemeClr val="tx1"/>
                </a:solidFill>
              </a:rPr>
              <a:t>Epididymis</a:t>
            </a:r>
          </a:p>
          <a:p>
            <a:pPr eaLnBrk="1" hangingPunct="1"/>
            <a:r>
              <a:rPr lang="en-US" altLang="en-US">
                <a:solidFill>
                  <a:schemeClr val="tx1"/>
                </a:solidFill>
              </a:rPr>
              <a:t>Vas deferens</a:t>
            </a:r>
          </a:p>
          <a:p>
            <a:pPr eaLnBrk="1" hangingPunct="1"/>
            <a:r>
              <a:rPr lang="en-US" altLang="en-US">
                <a:solidFill>
                  <a:schemeClr val="tx1"/>
                </a:solidFill>
              </a:rPr>
              <a:t>Seminal vesicle</a:t>
            </a:r>
          </a:p>
          <a:p>
            <a:pPr eaLnBrk="1" hangingPunct="1"/>
            <a:r>
              <a:rPr lang="en-US" altLang="en-US">
                <a:solidFill>
                  <a:schemeClr val="tx1"/>
                </a:solidFill>
              </a:rPr>
              <a:t>Prostate</a:t>
            </a:r>
          </a:p>
          <a:p>
            <a:pPr eaLnBrk="1" hangingPunct="1"/>
            <a:r>
              <a:rPr lang="en-US" altLang="en-US">
                <a:solidFill>
                  <a:schemeClr val="tx1"/>
                </a:solidFill>
              </a:rPr>
              <a:t>Bulbourethral</a:t>
            </a:r>
          </a:p>
          <a:p>
            <a:pPr eaLnBrk="1" hangingPunct="1"/>
            <a:r>
              <a:rPr lang="en-US" altLang="en-US">
                <a:solidFill>
                  <a:schemeClr val="tx1"/>
                </a:solidFill>
              </a:rPr>
              <a:t>Ejaculatory duct</a:t>
            </a:r>
          </a:p>
          <a:p>
            <a:pPr eaLnBrk="1" hangingPunct="1"/>
            <a:r>
              <a:rPr lang="en-US" altLang="en-US">
                <a:solidFill>
                  <a:schemeClr val="tx1"/>
                </a:solidFill>
              </a:rPr>
              <a:t>Urethra</a:t>
            </a:r>
          </a:p>
          <a:p>
            <a:pPr eaLnBrk="1" hangingPunct="1">
              <a:spcBef>
                <a:spcPts val="1200"/>
              </a:spcBef>
              <a:spcAft>
                <a:spcPts val="300"/>
              </a:spcAft>
            </a:pPr>
            <a:r>
              <a:rPr lang="en-US" altLang="en-US">
                <a:solidFill>
                  <a:schemeClr val="tx1"/>
                </a:solidFill>
              </a:rPr>
              <a:t>Penis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6850" y="436563"/>
            <a:ext cx="8763000" cy="503237"/>
          </a:xfrm>
        </p:spPr>
        <p:txBody>
          <a:bodyPr/>
          <a:lstStyle/>
          <a:p>
            <a:pPr eaLnBrk="1" hangingPunct="1"/>
            <a:r>
              <a:rPr lang="en-US" altLang="en-US"/>
              <a:t>Male Reproductive Anatomy and Physiology</a:t>
            </a:r>
          </a:p>
        </p:txBody>
      </p:sp>
      <p:pic>
        <p:nvPicPr>
          <p:cNvPr id="16387" name="Picture 3" descr="26-09a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755650" y="990600"/>
            <a:ext cx="76406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4143375" y="6538913"/>
            <a:ext cx="4967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26-9a: ANATOMY SUMMARY: Male Reproduction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96850" y="436563"/>
            <a:ext cx="8763000" cy="503237"/>
          </a:xfrm>
        </p:spPr>
        <p:txBody>
          <a:bodyPr/>
          <a:lstStyle/>
          <a:p>
            <a:pPr eaLnBrk="1" hangingPunct="1">
              <a:defRPr/>
            </a:pPr>
            <a:r>
              <a:rPr lang="en-US"/>
              <a:t>Spermatogenesis: Sperm Production in the Testis</a:t>
            </a:r>
          </a:p>
        </p:txBody>
      </p:sp>
      <p:sp>
        <p:nvSpPr>
          <p:cNvPr id="4099" name="Rectangle 4"/>
          <p:cNvSpPr>
            <a:spLocks noGrp="1" noChangeArrowheads="1"/>
          </p:cNvSpPr>
          <p:nvPr>
            <p:ph type="body" idx="1"/>
          </p:nvPr>
        </p:nvSpPr>
        <p:spPr>
          <a:xfrm>
            <a:off x="198438" y="1484313"/>
            <a:ext cx="8351837" cy="4514850"/>
          </a:xfrm>
          <a:noFill/>
        </p:spPr>
        <p:txBody>
          <a:bodyPr/>
          <a:lstStyle/>
          <a:p>
            <a:pPr eaLnBrk="1" hangingPunct="1"/>
            <a:r>
              <a:rPr lang="en-US" altLang="en-US">
                <a:solidFill>
                  <a:schemeClr val="tx1"/>
                </a:solidFill>
              </a:rPr>
              <a:t>Seminiferous tubules</a:t>
            </a:r>
          </a:p>
          <a:p>
            <a:pPr lvl="1" eaLnBrk="1" hangingPunct="1"/>
            <a:r>
              <a:rPr lang="en-US" altLang="en-US">
                <a:solidFill>
                  <a:schemeClr val="tx1"/>
                </a:solidFill>
              </a:rPr>
              <a:t>  Spermatids  </a:t>
            </a:r>
          </a:p>
          <a:p>
            <a:pPr lvl="1" eaLnBrk="1" hangingPunct="1"/>
            <a:r>
              <a:rPr lang="en-US" altLang="en-US">
                <a:solidFill>
                  <a:schemeClr val="tx1"/>
                </a:solidFill>
              </a:rPr>
              <a:t>  Spermatocytes</a:t>
            </a:r>
          </a:p>
          <a:p>
            <a:pPr lvl="1" eaLnBrk="1" hangingPunct="1"/>
            <a:r>
              <a:rPr lang="en-US" altLang="en-US">
                <a:solidFill>
                  <a:schemeClr val="tx1"/>
                </a:solidFill>
              </a:rPr>
              <a:t>  Spermatozoa  </a:t>
            </a:r>
          </a:p>
          <a:p>
            <a:pPr lvl="1" eaLnBrk="1" hangingPunct="1"/>
            <a:r>
              <a:rPr lang="en-US" altLang="en-US">
                <a:solidFill>
                  <a:schemeClr val="tx1"/>
                </a:solidFill>
              </a:rPr>
              <a:t>  Sertoli cells</a:t>
            </a:r>
          </a:p>
          <a:p>
            <a:pPr eaLnBrk="1" hangingPunct="1"/>
            <a:r>
              <a:rPr lang="en-US" altLang="en-US">
                <a:solidFill>
                  <a:schemeClr val="tx1"/>
                </a:solidFill>
              </a:rPr>
              <a:t>Interstitial tissue</a:t>
            </a:r>
          </a:p>
          <a:p>
            <a:pPr lvl="1" eaLnBrk="1" hangingPunct="1"/>
            <a:r>
              <a:rPr lang="en-US" altLang="en-US">
                <a:solidFill>
                  <a:schemeClr val="tx1"/>
                </a:solidFill>
              </a:rPr>
              <a:t>  Leydig cells</a:t>
            </a:r>
          </a:p>
          <a:p>
            <a:pPr lvl="1" eaLnBrk="1" hangingPunct="1">
              <a:spcBef>
                <a:spcPts val="1200"/>
              </a:spcBef>
              <a:spcAft>
                <a:spcPts val="300"/>
              </a:spcAft>
            </a:pPr>
            <a:r>
              <a:rPr lang="en-US" altLang="en-US">
                <a:solidFill>
                  <a:schemeClr val="tx1"/>
                </a:solidFill>
              </a:rPr>
              <a:t>  Capillaries</a:t>
            </a:r>
          </a:p>
        </p:txBody>
      </p:sp>
    </p:spTree>
    <p:extLst>
      <p:ext uri="{BB962C8B-B14F-4D97-AF65-F5344CB8AC3E}">
        <p14:creationId xmlns:p14="http://schemas.microsoft.com/office/powerpoint/2010/main" val="75387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6850" y="436563"/>
            <a:ext cx="8763000" cy="503237"/>
          </a:xfrm>
        </p:spPr>
        <p:txBody>
          <a:bodyPr/>
          <a:lstStyle/>
          <a:p>
            <a:pPr eaLnBrk="1" hangingPunct="1">
              <a:defRPr/>
            </a:pPr>
            <a:r>
              <a:rPr lang="en-US"/>
              <a:t>Spermatogenesis: Sperm Production in the Testis</a:t>
            </a:r>
          </a:p>
        </p:txBody>
      </p:sp>
      <p:pic>
        <p:nvPicPr>
          <p:cNvPr id="5123" name="Picture 6" descr="&#10;26-09be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890588" y="1003300"/>
            <a:ext cx="7367587"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1789113" y="635952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26-9b-e: ANATOMY SUMMARY: Male Reproduction </a:t>
            </a:r>
          </a:p>
        </p:txBody>
      </p:sp>
    </p:spTree>
    <p:extLst>
      <p:ext uri="{BB962C8B-B14F-4D97-AF65-F5344CB8AC3E}">
        <p14:creationId xmlns:p14="http://schemas.microsoft.com/office/powerpoint/2010/main" val="118819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96850" y="436563"/>
            <a:ext cx="8763000" cy="503237"/>
          </a:xfrm>
        </p:spPr>
        <p:txBody>
          <a:bodyPr/>
          <a:lstStyle/>
          <a:p>
            <a:pPr eaLnBrk="1" hangingPunct="1">
              <a:defRPr/>
            </a:pPr>
            <a:r>
              <a:rPr lang="en-US"/>
              <a:t>Spermatozoa Structure and Functions in Review</a:t>
            </a:r>
          </a:p>
        </p:txBody>
      </p:sp>
      <p:sp>
        <p:nvSpPr>
          <p:cNvPr id="6147" name="Text Box 3"/>
          <p:cNvSpPr txBox="1">
            <a:spLocks noChangeArrowheads="1"/>
          </p:cNvSpPr>
          <p:nvPr/>
        </p:nvSpPr>
        <p:spPr bwMode="auto">
          <a:xfrm>
            <a:off x="4048125" y="6496050"/>
            <a:ext cx="463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26-10: Sperm structure</a:t>
            </a:r>
          </a:p>
        </p:txBody>
      </p:sp>
      <p:sp>
        <p:nvSpPr>
          <p:cNvPr id="6148" name="Rectangle 4"/>
          <p:cNvSpPr>
            <a:spLocks noGrp="1" noChangeArrowheads="1"/>
          </p:cNvSpPr>
          <p:nvPr>
            <p:ph type="body" idx="1"/>
          </p:nvPr>
        </p:nvSpPr>
        <p:spPr>
          <a:xfrm>
            <a:off x="198438" y="1484313"/>
            <a:ext cx="4321175" cy="4514850"/>
          </a:xfrm>
          <a:noFill/>
        </p:spPr>
        <p:txBody>
          <a:bodyPr/>
          <a:lstStyle/>
          <a:p>
            <a:pPr eaLnBrk="1" hangingPunct="1"/>
            <a:r>
              <a:rPr lang="en-US" altLang="en-US">
                <a:solidFill>
                  <a:schemeClr val="tx1"/>
                </a:solidFill>
              </a:rPr>
              <a:t>Head</a:t>
            </a:r>
          </a:p>
          <a:p>
            <a:pPr lvl="1" eaLnBrk="1" hangingPunct="1"/>
            <a:r>
              <a:rPr lang="en-US" altLang="en-US">
                <a:solidFill>
                  <a:schemeClr val="tx1"/>
                </a:solidFill>
              </a:rPr>
              <a:t>Acrosome:</a:t>
            </a:r>
          </a:p>
          <a:p>
            <a:pPr lvl="1" eaLnBrk="1" hangingPunct="1"/>
            <a:r>
              <a:rPr lang="en-US" altLang="en-US">
                <a:solidFill>
                  <a:schemeClr val="tx1"/>
                </a:solidFill>
              </a:rPr>
              <a:t>Nucleus:</a:t>
            </a:r>
          </a:p>
          <a:p>
            <a:pPr eaLnBrk="1" hangingPunct="1"/>
            <a:r>
              <a:rPr lang="en-US" altLang="en-US">
                <a:solidFill>
                  <a:schemeClr val="tx1"/>
                </a:solidFill>
              </a:rPr>
              <a:t>Midpiece</a:t>
            </a:r>
          </a:p>
          <a:p>
            <a:pPr lvl="1" eaLnBrk="1" hangingPunct="1"/>
            <a:r>
              <a:rPr lang="en-US" altLang="en-US">
                <a:solidFill>
                  <a:schemeClr val="tx1"/>
                </a:solidFill>
              </a:rPr>
              <a:t>Centrioles:</a:t>
            </a:r>
          </a:p>
          <a:p>
            <a:pPr lvl="1" eaLnBrk="1" hangingPunct="1"/>
            <a:r>
              <a:rPr lang="en-US" altLang="en-US">
                <a:solidFill>
                  <a:schemeClr val="tx1"/>
                </a:solidFill>
              </a:rPr>
              <a:t>Mitochondria:</a:t>
            </a:r>
          </a:p>
          <a:p>
            <a:pPr eaLnBrk="1" hangingPunct="1"/>
            <a:r>
              <a:rPr lang="en-US" altLang="en-US">
                <a:solidFill>
                  <a:schemeClr val="tx1"/>
                </a:solidFill>
              </a:rPr>
              <a:t>Tail: flagellum</a:t>
            </a:r>
          </a:p>
          <a:p>
            <a:pPr lvl="1" eaLnBrk="1" hangingPunct="1">
              <a:spcBef>
                <a:spcPts val="1200"/>
              </a:spcBef>
              <a:spcAft>
                <a:spcPts val="300"/>
              </a:spcAft>
            </a:pPr>
            <a:r>
              <a:rPr lang="en-US" altLang="en-US">
                <a:solidFill>
                  <a:schemeClr val="tx1"/>
                </a:solidFill>
              </a:rPr>
              <a:t>Microtubules:</a:t>
            </a:r>
          </a:p>
        </p:txBody>
      </p:sp>
      <p:pic>
        <p:nvPicPr>
          <p:cNvPr id="6149" name="Picture 5" descr="26-10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8990" t="1984" r="16862" b="3384"/>
          <a:stretch>
            <a:fillRect/>
          </a:stretch>
        </p:blipFill>
        <p:spPr bwMode="auto">
          <a:xfrm>
            <a:off x="4067175" y="1243013"/>
            <a:ext cx="4595813"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0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About this Chapter</a:t>
            </a:r>
          </a:p>
        </p:txBody>
      </p:sp>
      <p:sp>
        <p:nvSpPr>
          <p:cNvPr id="4099" name="Rectangle 3"/>
          <p:cNvSpPr>
            <a:spLocks noGrp="1" noChangeArrowheads="1"/>
          </p:cNvSpPr>
          <p:nvPr>
            <p:ph type="body" idx="1"/>
          </p:nvPr>
        </p:nvSpPr>
        <p:spPr>
          <a:xfrm>
            <a:off x="198438" y="1749425"/>
            <a:ext cx="8686800" cy="3986213"/>
          </a:xfrm>
        </p:spPr>
        <p:txBody>
          <a:bodyPr/>
          <a:lstStyle/>
          <a:p>
            <a:pPr eaLnBrk="1" hangingPunct="1"/>
            <a:r>
              <a:rPr lang="en-US" altLang="en-US">
                <a:solidFill>
                  <a:schemeClr val="tx1"/>
                </a:solidFill>
              </a:rPr>
              <a:t>How male and female reproductive systems differentiate</a:t>
            </a:r>
          </a:p>
          <a:p>
            <a:pPr eaLnBrk="1" hangingPunct="1"/>
            <a:r>
              <a:rPr lang="en-US" altLang="en-US">
                <a:solidFill>
                  <a:schemeClr val="tx1"/>
                </a:solidFill>
              </a:rPr>
              <a:t>The reproductive organs and how they work</a:t>
            </a:r>
          </a:p>
          <a:p>
            <a:pPr eaLnBrk="1" hangingPunct="1"/>
            <a:r>
              <a:rPr lang="en-US" altLang="en-US">
                <a:solidFill>
                  <a:schemeClr val="tx1"/>
                </a:solidFill>
              </a:rPr>
              <a:t>How gametes are produced and fertilized</a:t>
            </a:r>
          </a:p>
          <a:p>
            <a:pPr eaLnBrk="1" hangingPunct="1"/>
            <a:r>
              <a:rPr lang="en-US" altLang="en-US">
                <a:solidFill>
                  <a:schemeClr val="tx1"/>
                </a:solidFill>
              </a:rPr>
              <a:t>Pregnancy, stages of development, birth &amp; lactation</a:t>
            </a:r>
          </a:p>
          <a:p>
            <a:pPr eaLnBrk="1" hangingPunct="1">
              <a:spcBef>
                <a:spcPts val="1200"/>
              </a:spcBef>
              <a:spcAft>
                <a:spcPts val="300"/>
              </a:spcAft>
            </a:pPr>
            <a:r>
              <a:rPr lang="en-US" altLang="en-US">
                <a:solidFill>
                  <a:schemeClr val="tx1"/>
                </a:solidFill>
              </a:rPr>
              <a:t>Reproductive and developmental maturation and aging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E283-4937-A2F9-9BFE-9CF6814EF750}"/>
              </a:ext>
            </a:extLst>
          </p:cNvPr>
          <p:cNvSpPr>
            <a:spLocks noGrp="1"/>
          </p:cNvSpPr>
          <p:nvPr>
            <p:ph type="title"/>
          </p:nvPr>
        </p:nvSpPr>
        <p:spPr/>
        <p:txBody>
          <a:bodyPr/>
          <a:lstStyle/>
          <a:p>
            <a:r>
              <a:rPr lang="en-US" dirty="0"/>
              <a:t>Capacitation </a:t>
            </a:r>
            <a:r>
              <a:rPr lang="en-US"/>
              <a:t>of Sperm</a:t>
            </a:r>
          </a:p>
        </p:txBody>
      </p:sp>
      <p:sp>
        <p:nvSpPr>
          <p:cNvPr id="3" name="Content Placeholder 2">
            <a:extLst>
              <a:ext uri="{FF2B5EF4-FFF2-40B4-BE49-F238E27FC236}">
                <a16:creationId xmlns:a16="http://schemas.microsoft.com/office/drawing/2014/main" id="{295916DF-934C-E6A3-D99A-986158D39EC6}"/>
              </a:ext>
            </a:extLst>
          </p:cNvPr>
          <p:cNvSpPr>
            <a:spLocks noGrp="1"/>
          </p:cNvSpPr>
          <p:nvPr>
            <p:ph idx="1"/>
          </p:nvPr>
        </p:nvSpPr>
        <p:spPr>
          <a:xfrm>
            <a:off x="198438" y="1424999"/>
            <a:ext cx="8686800" cy="4636654"/>
          </a:xfrm>
        </p:spPr>
        <p:txBody>
          <a:bodyPr/>
          <a:lstStyle/>
          <a:p>
            <a:pPr algn="l"/>
            <a:r>
              <a:rPr lang="en-US" sz="1600" b="0" i="0" dirty="0">
                <a:solidFill>
                  <a:srgbClr val="1F1F1F"/>
                </a:solidFill>
                <a:effectLst/>
                <a:latin typeface="ElsevierGulliver"/>
              </a:rPr>
              <a:t>Capacitation, Hyperactivation, and Sperm Selection</a:t>
            </a:r>
          </a:p>
          <a:p>
            <a:pPr algn="l"/>
            <a:r>
              <a:rPr lang="en-US" sz="1600" b="0" i="0" dirty="0">
                <a:solidFill>
                  <a:srgbClr val="1F1F1F"/>
                </a:solidFill>
                <a:effectLst/>
                <a:latin typeface="ElsevierGulliver"/>
              </a:rPr>
              <a:t>Although it is difficult to assign a definite starting point to </a:t>
            </a:r>
            <a:r>
              <a:rPr lang="en-US" sz="1600" b="0" i="0" dirty="0">
                <a:solidFill>
                  <a:srgbClr val="1F1F1F"/>
                </a:solidFill>
                <a:effectLst/>
                <a:latin typeface="ElsevierGulliver"/>
                <a:hlinkClick r:id="rId2" tooltip="Learn more about fertilization from ScienceDirect's AI-generated Topic Pages"/>
              </a:rPr>
              <a:t>fertilization</a:t>
            </a:r>
            <a:r>
              <a:rPr lang="en-US" sz="1600" b="0" i="0" dirty="0">
                <a:solidFill>
                  <a:srgbClr val="1F1F1F"/>
                </a:solidFill>
                <a:effectLst/>
                <a:latin typeface="ElsevierGulliver"/>
              </a:rPr>
              <a:t>, </a:t>
            </a:r>
            <a:r>
              <a:rPr lang="en-US" sz="1600" b="0" i="0" dirty="0">
                <a:solidFill>
                  <a:srgbClr val="1F1F1F"/>
                </a:solidFill>
                <a:effectLst/>
                <a:latin typeface="ElsevierGulliver"/>
                <a:hlinkClick r:id="rId3" tooltip="Learn more about sperm capacitation from ScienceDirect's AI-generated Topic Pages"/>
              </a:rPr>
              <a:t>sperm capacitation</a:t>
            </a:r>
            <a:r>
              <a:rPr lang="en-US" sz="1600" b="0" i="0" dirty="0">
                <a:solidFill>
                  <a:srgbClr val="1F1F1F"/>
                </a:solidFill>
                <a:effectLst/>
                <a:latin typeface="ElsevierGulliver"/>
              </a:rPr>
              <a:t> signals the acquisition of competence for fertilization and is commonly thought of as the initiation of the fertilization process. Capacitation is defined as the series of biochemical events requisite for competence to undergo the </a:t>
            </a:r>
            <a:r>
              <a:rPr lang="en-US" sz="1600" b="0" i="0" dirty="0">
                <a:solidFill>
                  <a:srgbClr val="1F1F1F"/>
                </a:solidFill>
                <a:effectLst/>
                <a:latin typeface="ElsevierGulliver"/>
                <a:hlinkClick r:id="rId4" tooltip="Learn more about acrosome from ScienceDirect's AI-generated Topic Pages"/>
              </a:rPr>
              <a:t>acrosome</a:t>
            </a:r>
            <a:r>
              <a:rPr lang="en-US" sz="1600" b="0" i="0" dirty="0">
                <a:solidFill>
                  <a:srgbClr val="1F1F1F"/>
                </a:solidFill>
                <a:effectLst/>
                <a:latin typeface="ElsevierGulliver"/>
              </a:rPr>
              <a:t> reaction and fertilization. Those events include both cytoplasmic events, such as an influx of calcium, and membrane events, such as the removal of sterols and relocation of fertilization-associated proteins. In addition, capacitation is associated with the activation of hyperactive motility.</a:t>
            </a:r>
          </a:p>
          <a:p>
            <a:pPr algn="l"/>
            <a:r>
              <a:rPr lang="en-US" sz="1600" b="0" i="0" dirty="0">
                <a:solidFill>
                  <a:srgbClr val="1F1F1F"/>
                </a:solidFill>
                <a:effectLst/>
                <a:latin typeface="ElsevierGulliver"/>
              </a:rPr>
              <a:t>The most pronounced change during capacitation is membrane remodeling. This remodeling increases the fluidity of the </a:t>
            </a:r>
            <a:r>
              <a:rPr lang="en-US" sz="1600" b="0" i="0" dirty="0">
                <a:solidFill>
                  <a:srgbClr val="1F1F1F"/>
                </a:solidFill>
                <a:effectLst/>
                <a:latin typeface="ElsevierGulliver"/>
                <a:hlinkClick r:id="rId5" tooltip="Learn more about phospholipid from ScienceDirect's AI-generated Topic Pages"/>
              </a:rPr>
              <a:t>phospholipid</a:t>
            </a:r>
            <a:r>
              <a:rPr lang="en-US" sz="1600" b="0" i="0" dirty="0">
                <a:solidFill>
                  <a:srgbClr val="1F1F1F"/>
                </a:solidFill>
                <a:effectLst/>
                <a:latin typeface="ElsevierGulliver"/>
              </a:rPr>
              <a:t> bilayer and facilitates the </a:t>
            </a:r>
            <a:r>
              <a:rPr lang="en-US" sz="1600" b="0" i="0" dirty="0">
                <a:solidFill>
                  <a:srgbClr val="1F1F1F"/>
                </a:solidFill>
                <a:effectLst/>
                <a:latin typeface="ElsevierGulliver"/>
                <a:hlinkClick r:id="rId6" tooltip="Learn more about acrosome reaction from ScienceDirect's AI-generated Topic Pages"/>
              </a:rPr>
              <a:t>acrosome reaction</a:t>
            </a:r>
            <a:r>
              <a:rPr lang="en-US" sz="1600" b="0" i="0" dirty="0">
                <a:solidFill>
                  <a:srgbClr val="1F1F1F"/>
                </a:solidFill>
                <a:effectLst/>
                <a:latin typeface="ElsevierGulliver"/>
              </a:rPr>
              <a:t>. As sperm progress through the reproductive tract, cholesterol is removed from the plasma membrane by albumin and high-density lipoproteins found in the female genital tract. </a:t>
            </a:r>
            <a:r>
              <a:rPr lang="en-US" sz="1600" b="0" i="0" dirty="0">
                <a:solidFill>
                  <a:srgbClr val="1F1F1F"/>
                </a:solidFill>
                <a:effectLst/>
                <a:latin typeface="ElsevierGulliver"/>
                <a:hlinkClick r:id="rId7" tooltip="Learn more about Membrane fluidity from ScienceDirect's AI-generated Topic Pages"/>
              </a:rPr>
              <a:t>Membrane fluidity</a:t>
            </a:r>
            <a:r>
              <a:rPr lang="en-US" sz="1600" b="0" i="0" dirty="0">
                <a:solidFill>
                  <a:srgbClr val="1F1F1F"/>
                </a:solidFill>
                <a:effectLst/>
                <a:latin typeface="ElsevierGulliver"/>
              </a:rPr>
              <a:t> may also be increased by removal of </a:t>
            </a:r>
            <a:r>
              <a:rPr lang="en-US" sz="1600" b="0" i="0" dirty="0">
                <a:solidFill>
                  <a:srgbClr val="1F1F1F"/>
                </a:solidFill>
                <a:effectLst/>
                <a:latin typeface="ElsevierGulliver"/>
                <a:hlinkClick r:id="rId5" tooltip="Learn more about phospholipids from ScienceDirect's AI-generated Topic Pages"/>
              </a:rPr>
              <a:t>phospholipids</a:t>
            </a:r>
            <a:r>
              <a:rPr lang="en-US" sz="1600" b="0" i="0" dirty="0">
                <a:solidFill>
                  <a:srgbClr val="1F1F1F"/>
                </a:solidFill>
                <a:effectLst/>
                <a:latin typeface="ElsevierGulliver"/>
              </a:rPr>
              <a:t> in a second mechanism. In some species, extracellular </a:t>
            </a:r>
            <a:r>
              <a:rPr lang="en-US" sz="1600" b="0" i="0" dirty="0">
                <a:solidFill>
                  <a:srgbClr val="1F1F1F"/>
                </a:solidFill>
                <a:effectLst/>
                <a:latin typeface="ElsevierGulliver"/>
                <a:hlinkClick r:id="rId8" tooltip="Learn more about glycoproteins from ScienceDirect's AI-generated Topic Pages"/>
              </a:rPr>
              <a:t>glycoproteins</a:t>
            </a:r>
            <a:r>
              <a:rPr lang="en-US" sz="1600" b="0" i="0" dirty="0">
                <a:solidFill>
                  <a:srgbClr val="1F1F1F"/>
                </a:solidFill>
                <a:effectLst/>
                <a:latin typeface="ElsevierGulliver"/>
              </a:rPr>
              <a:t> are stripped from sperm traversing the genital tract. When glycoproteins are removed from the membrane, associated phospholipids are also removed. These modifications of the plasma membrane may expose membrane-bound </a:t>
            </a:r>
            <a:r>
              <a:rPr lang="en-US" sz="1600" b="0" i="0" dirty="0">
                <a:solidFill>
                  <a:srgbClr val="1F1F1F"/>
                </a:solidFill>
                <a:effectLst/>
                <a:latin typeface="ElsevierGulliver"/>
                <a:hlinkClick r:id="rId9" tooltip="Learn more about enzymes from ScienceDirect's AI-generated Topic Pages"/>
              </a:rPr>
              <a:t>enzymes</a:t>
            </a:r>
            <a:r>
              <a:rPr lang="en-US" sz="1600" b="0" i="0" dirty="0">
                <a:solidFill>
                  <a:srgbClr val="1F1F1F"/>
                </a:solidFill>
                <a:effectLst/>
                <a:latin typeface="ElsevierGulliver"/>
              </a:rPr>
              <a:t> and ligands utilized in </a:t>
            </a:r>
            <a:r>
              <a:rPr lang="en-US" sz="1600" b="0" i="0" dirty="0">
                <a:solidFill>
                  <a:srgbClr val="1F1F1F"/>
                </a:solidFill>
                <a:effectLst/>
                <a:latin typeface="ElsevierGulliver"/>
                <a:hlinkClick r:id="rId10" tooltip="Learn more about sperm penetration from ScienceDirect's AI-generated Topic Pages"/>
              </a:rPr>
              <a:t>sperm penetration</a:t>
            </a:r>
            <a:r>
              <a:rPr lang="en-US" sz="1600" b="0" i="0" dirty="0">
                <a:solidFill>
                  <a:srgbClr val="1F1F1F"/>
                </a:solidFill>
                <a:effectLst/>
                <a:latin typeface="ElsevierGulliver"/>
              </a:rPr>
              <a:t> of the </a:t>
            </a:r>
            <a:r>
              <a:rPr lang="en-US" sz="1600" b="0" i="0" dirty="0">
                <a:solidFill>
                  <a:srgbClr val="1F1F1F"/>
                </a:solidFill>
                <a:effectLst/>
                <a:latin typeface="ElsevierGulliver"/>
                <a:hlinkClick r:id="rId11" tooltip="Learn more about cumulus oophorus from ScienceDirect's AI-generated Topic Pages"/>
              </a:rPr>
              <a:t>cumulus </a:t>
            </a:r>
            <a:r>
              <a:rPr lang="en-US" sz="1600" b="0" i="0" dirty="0" err="1">
                <a:solidFill>
                  <a:srgbClr val="1F1F1F"/>
                </a:solidFill>
                <a:effectLst/>
                <a:latin typeface="ElsevierGulliver"/>
                <a:hlinkClick r:id="rId11" tooltip="Learn more about cumulus oophorus from ScienceDirect's AI-generated Topic Pages"/>
              </a:rPr>
              <a:t>oophorus</a:t>
            </a:r>
            <a:r>
              <a:rPr lang="en-US" sz="1600" b="0" i="0" dirty="0">
                <a:solidFill>
                  <a:srgbClr val="1F1F1F"/>
                </a:solidFill>
                <a:effectLst/>
                <a:latin typeface="ElsevierGulliver"/>
              </a:rPr>
              <a:t> and anchoring to the </a:t>
            </a:r>
            <a:r>
              <a:rPr lang="en-US" sz="1600" b="0" i="0" dirty="0">
                <a:solidFill>
                  <a:srgbClr val="1F1F1F"/>
                </a:solidFill>
                <a:effectLst/>
                <a:latin typeface="ElsevierGulliver"/>
                <a:hlinkClick r:id="rId12" tooltip="Learn more about zona pellucida from ScienceDirect's AI-generated Topic Pages"/>
              </a:rPr>
              <a:t>zona pellucida</a:t>
            </a:r>
            <a:r>
              <a:rPr lang="en-US" sz="1600" b="0" i="0" dirty="0">
                <a:solidFill>
                  <a:srgbClr val="1F1F1F"/>
                </a:solidFill>
                <a:effectLst/>
                <a:latin typeface="ElsevierGulliver"/>
              </a:rPr>
              <a:t>.</a:t>
            </a:r>
          </a:p>
          <a:p>
            <a:endParaRPr lang="en-US" dirty="0"/>
          </a:p>
        </p:txBody>
      </p:sp>
    </p:spTree>
    <p:extLst>
      <p:ext uri="{BB962C8B-B14F-4D97-AF65-F5344CB8AC3E}">
        <p14:creationId xmlns:p14="http://schemas.microsoft.com/office/powerpoint/2010/main" val="226723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04800" y="2919700"/>
            <a:ext cx="8610600" cy="1877437"/>
          </a:xfrm>
        </p:spPr>
        <p:txBody>
          <a:bodyPr/>
          <a:lstStyle/>
          <a:p>
            <a:pPr eaLnBrk="1" hangingPunct="1"/>
            <a:r>
              <a:rPr lang="en-US" altLang="en-US" dirty="0" err="1">
                <a:solidFill>
                  <a:schemeClr val="tx1"/>
                </a:solidFill>
              </a:rPr>
              <a:t>GnRH</a:t>
            </a:r>
            <a:r>
              <a:rPr lang="en-US" altLang="en-US" dirty="0">
                <a:solidFill>
                  <a:schemeClr val="tx1"/>
                </a:solidFill>
              </a:rPr>
              <a:t> </a:t>
            </a:r>
            <a:r>
              <a:rPr lang="en-US" altLang="en-US" dirty="0">
                <a:solidFill>
                  <a:schemeClr val="tx1"/>
                </a:solidFill>
                <a:sym typeface="Symbol" panose="05050102010706020507" pitchFamily="18" charset="2"/>
              </a:rPr>
              <a:t> </a:t>
            </a:r>
            <a:r>
              <a:rPr lang="en-US" altLang="en-US" dirty="0">
                <a:solidFill>
                  <a:schemeClr val="tx1"/>
                </a:solidFill>
              </a:rPr>
              <a:t>LH </a:t>
            </a:r>
            <a:r>
              <a:rPr lang="en-US" altLang="en-US" dirty="0">
                <a:solidFill>
                  <a:schemeClr val="tx1"/>
                </a:solidFill>
                <a:sym typeface="Symbol" panose="05050102010706020507" pitchFamily="18" charset="2"/>
              </a:rPr>
              <a:t> </a:t>
            </a:r>
            <a:r>
              <a:rPr lang="en-US" altLang="en-US" dirty="0" err="1">
                <a:solidFill>
                  <a:schemeClr val="tx1"/>
                </a:solidFill>
              </a:rPr>
              <a:t>Leydig</a:t>
            </a:r>
            <a:r>
              <a:rPr lang="en-US" altLang="en-US" dirty="0">
                <a:solidFill>
                  <a:schemeClr val="tx1"/>
                </a:solidFill>
              </a:rPr>
              <a:t> cells </a:t>
            </a:r>
            <a:r>
              <a:rPr lang="en-US" altLang="en-US" dirty="0">
                <a:solidFill>
                  <a:schemeClr val="tx1"/>
                </a:solidFill>
                <a:sym typeface="Symbol" panose="05050102010706020507" pitchFamily="18" charset="2"/>
              </a:rPr>
              <a:t> </a:t>
            </a:r>
            <a:r>
              <a:rPr lang="en-US" altLang="en-US" dirty="0">
                <a:solidFill>
                  <a:schemeClr val="tx1"/>
                </a:solidFill>
              </a:rPr>
              <a:t>testosterone </a:t>
            </a:r>
            <a:r>
              <a:rPr lang="en-US" altLang="en-US" dirty="0">
                <a:solidFill>
                  <a:schemeClr val="tx1"/>
                </a:solidFill>
                <a:sym typeface="Symbol" panose="05050102010706020507" pitchFamily="18" charset="2"/>
              </a:rPr>
              <a:t></a:t>
            </a:r>
            <a:r>
              <a:rPr lang="en-US" altLang="en-US" dirty="0">
                <a:solidFill>
                  <a:schemeClr val="tx1"/>
                </a:solidFill>
              </a:rPr>
              <a:t> 2</a:t>
            </a:r>
            <a:r>
              <a:rPr lang="en-US" altLang="en-US" baseline="30000" dirty="0">
                <a:solidFill>
                  <a:schemeClr val="tx1"/>
                </a:solidFill>
              </a:rPr>
              <a:t>0</a:t>
            </a:r>
            <a:r>
              <a:rPr lang="en-US" altLang="en-US" dirty="0">
                <a:solidFill>
                  <a:schemeClr val="tx1"/>
                </a:solidFill>
              </a:rPr>
              <a:t> sex characteristics</a:t>
            </a:r>
          </a:p>
          <a:p>
            <a:pPr eaLnBrk="1" hangingPunct="1"/>
            <a:r>
              <a:rPr lang="en-US" altLang="en-US" dirty="0" err="1">
                <a:solidFill>
                  <a:schemeClr val="tx1"/>
                </a:solidFill>
              </a:rPr>
              <a:t>GnRH</a:t>
            </a:r>
            <a:r>
              <a:rPr lang="en-US" altLang="en-US" dirty="0">
                <a:solidFill>
                  <a:schemeClr val="tx1"/>
                </a:solidFill>
              </a:rPr>
              <a:t> </a:t>
            </a:r>
            <a:r>
              <a:rPr lang="en-US" altLang="en-US" dirty="0">
                <a:solidFill>
                  <a:schemeClr val="tx1"/>
                </a:solidFill>
                <a:sym typeface="Symbol" panose="05050102010706020507" pitchFamily="18" charset="2"/>
              </a:rPr>
              <a:t> </a:t>
            </a:r>
            <a:r>
              <a:rPr lang="en-US" altLang="en-US" dirty="0">
                <a:solidFill>
                  <a:schemeClr val="tx1"/>
                </a:solidFill>
              </a:rPr>
              <a:t>FSH </a:t>
            </a:r>
            <a:r>
              <a:rPr lang="en-US" altLang="en-US" dirty="0">
                <a:solidFill>
                  <a:schemeClr val="tx1"/>
                </a:solidFill>
                <a:sym typeface="Symbol" panose="05050102010706020507" pitchFamily="18" charset="2"/>
              </a:rPr>
              <a:t> </a:t>
            </a:r>
            <a:r>
              <a:rPr lang="en-US" altLang="en-US" dirty="0" err="1">
                <a:solidFill>
                  <a:schemeClr val="tx1"/>
                </a:solidFill>
              </a:rPr>
              <a:t>Sertoli</a:t>
            </a:r>
            <a:r>
              <a:rPr lang="en-US" altLang="en-US" dirty="0">
                <a:solidFill>
                  <a:schemeClr val="tx1"/>
                </a:solidFill>
              </a:rPr>
              <a:t> cells </a:t>
            </a:r>
            <a:r>
              <a:rPr lang="en-US" altLang="en-US" dirty="0">
                <a:solidFill>
                  <a:schemeClr val="tx1"/>
                </a:solidFill>
                <a:sym typeface="Symbol" panose="05050102010706020507" pitchFamily="18" charset="2"/>
              </a:rPr>
              <a:t> </a:t>
            </a:r>
            <a:r>
              <a:rPr lang="en-US" altLang="en-US" dirty="0" err="1">
                <a:solidFill>
                  <a:schemeClr val="tx1"/>
                </a:solidFill>
              </a:rPr>
              <a:t>spermatoctye</a:t>
            </a:r>
            <a:r>
              <a:rPr lang="en-US" altLang="en-US" dirty="0">
                <a:solidFill>
                  <a:schemeClr val="tx1"/>
                </a:solidFill>
              </a:rPr>
              <a:t> maturation</a:t>
            </a:r>
          </a:p>
        </p:txBody>
      </p:sp>
      <p:sp>
        <p:nvSpPr>
          <p:cNvPr id="140291" name="Rectangle 3"/>
          <p:cNvSpPr>
            <a:spLocks noGrp="1" noChangeArrowheads="1"/>
          </p:cNvSpPr>
          <p:nvPr>
            <p:ph type="title"/>
          </p:nvPr>
        </p:nvSpPr>
        <p:spPr>
          <a:xfrm>
            <a:off x="196850" y="436563"/>
            <a:ext cx="8763000" cy="503237"/>
          </a:xfrm>
        </p:spPr>
        <p:txBody>
          <a:bodyPr/>
          <a:lstStyle/>
          <a:p>
            <a:pPr eaLnBrk="1" hangingPunct="1">
              <a:defRPr/>
            </a:pPr>
            <a:r>
              <a:rPr lang="en-US"/>
              <a:t>Regulation of Spermatogenesis</a:t>
            </a:r>
          </a:p>
        </p:txBody>
      </p:sp>
    </p:spTree>
    <p:extLst>
      <p:ext uri="{BB962C8B-B14F-4D97-AF65-F5344CB8AC3E}">
        <p14:creationId xmlns:p14="http://schemas.microsoft.com/office/powerpoint/2010/main" val="1057664011"/>
      </p:ext>
    </p:extLst>
  </p:cSld>
  <p:clrMapOvr>
    <a:masterClrMapping/>
  </p:clrMapOvr>
  <p:transition advTm="2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title"/>
          </p:nvPr>
        </p:nvSpPr>
        <p:spPr>
          <a:xfrm>
            <a:off x="196850" y="436563"/>
            <a:ext cx="8763000" cy="503237"/>
          </a:xfrm>
        </p:spPr>
        <p:txBody>
          <a:bodyPr/>
          <a:lstStyle/>
          <a:p>
            <a:pPr eaLnBrk="1" hangingPunct="1">
              <a:defRPr/>
            </a:pPr>
            <a:r>
              <a:rPr lang="en-US"/>
              <a:t>Regulation of Spermatogenesis</a:t>
            </a:r>
          </a:p>
        </p:txBody>
      </p:sp>
      <p:sp>
        <p:nvSpPr>
          <p:cNvPr id="8195" name="Text Box 4"/>
          <p:cNvSpPr txBox="1">
            <a:spLocks noChangeArrowheads="1"/>
          </p:cNvSpPr>
          <p:nvPr/>
        </p:nvSpPr>
        <p:spPr bwMode="auto">
          <a:xfrm>
            <a:off x="3535363" y="6561138"/>
            <a:ext cx="557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26-11: Hormonal control of spermatogenesis </a:t>
            </a:r>
          </a:p>
        </p:txBody>
      </p:sp>
      <p:pic>
        <p:nvPicPr>
          <p:cNvPr id="8196" name="Picture 5" descr="26-11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0504" t="562" r="10703" b="3192"/>
          <a:stretch>
            <a:fillRect/>
          </a:stretch>
        </p:blipFill>
        <p:spPr bwMode="auto">
          <a:xfrm>
            <a:off x="1651000" y="969963"/>
            <a:ext cx="6096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887617"/>
      </p:ext>
    </p:extLst>
  </p:cSld>
  <p:clrMapOvr>
    <a:masterClrMapping/>
  </p:clrMapOvr>
  <p:transition advTm="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96850" y="25400"/>
            <a:ext cx="8763000" cy="914400"/>
          </a:xfrm>
        </p:spPr>
        <p:txBody>
          <a:bodyPr/>
          <a:lstStyle/>
          <a:p>
            <a:pPr eaLnBrk="1" hangingPunct="1">
              <a:defRPr/>
            </a:pPr>
            <a:r>
              <a:rPr lang="en-US"/>
              <a:t>Female Reproductive Anatomy and Physiology: Overview</a:t>
            </a:r>
          </a:p>
        </p:txBody>
      </p:sp>
      <p:sp>
        <p:nvSpPr>
          <p:cNvPr id="9219" name="Rectangle 4"/>
          <p:cNvSpPr>
            <a:spLocks noGrp="1" noChangeArrowheads="1"/>
          </p:cNvSpPr>
          <p:nvPr>
            <p:ph type="body" idx="1"/>
          </p:nvPr>
        </p:nvSpPr>
        <p:spPr>
          <a:xfrm>
            <a:off x="198438" y="1198563"/>
            <a:ext cx="8761412" cy="5087937"/>
          </a:xfrm>
          <a:noFill/>
        </p:spPr>
        <p:txBody>
          <a:bodyPr/>
          <a:lstStyle/>
          <a:p>
            <a:pPr eaLnBrk="1" hangingPunct="1"/>
            <a:r>
              <a:rPr lang="en-US" altLang="en-US">
                <a:solidFill>
                  <a:schemeClr val="tx1"/>
                </a:solidFill>
              </a:rPr>
              <a:t>Ovary</a:t>
            </a:r>
          </a:p>
          <a:p>
            <a:pPr eaLnBrk="1" hangingPunct="1"/>
            <a:r>
              <a:rPr lang="en-US" altLang="en-US">
                <a:solidFill>
                  <a:schemeClr val="tx1"/>
                </a:solidFill>
              </a:rPr>
              <a:t>Fallopian tube</a:t>
            </a:r>
          </a:p>
          <a:p>
            <a:pPr lvl="1" eaLnBrk="1" hangingPunct="1"/>
            <a:r>
              <a:rPr lang="en-US" altLang="en-US">
                <a:solidFill>
                  <a:schemeClr val="tx1"/>
                </a:solidFill>
              </a:rPr>
              <a:t>  Fimbriae</a:t>
            </a:r>
          </a:p>
          <a:p>
            <a:pPr eaLnBrk="1" hangingPunct="1"/>
            <a:r>
              <a:rPr lang="en-US" altLang="en-US">
                <a:solidFill>
                  <a:schemeClr val="tx1"/>
                </a:solidFill>
              </a:rPr>
              <a:t>Uterus</a:t>
            </a:r>
          </a:p>
          <a:p>
            <a:pPr lvl="1" eaLnBrk="1" hangingPunct="1"/>
            <a:r>
              <a:rPr lang="en-US" altLang="en-US">
                <a:solidFill>
                  <a:schemeClr val="tx1"/>
                </a:solidFill>
              </a:rPr>
              <a:t>  Cervix</a:t>
            </a:r>
          </a:p>
          <a:p>
            <a:pPr lvl="1" eaLnBrk="1" hangingPunct="1"/>
            <a:r>
              <a:rPr lang="en-US" altLang="en-US">
                <a:solidFill>
                  <a:schemeClr val="tx1"/>
                </a:solidFill>
              </a:rPr>
              <a:t>  Endometrium</a:t>
            </a:r>
          </a:p>
          <a:p>
            <a:pPr eaLnBrk="1" hangingPunct="1"/>
            <a:r>
              <a:rPr lang="en-US" altLang="en-US">
                <a:solidFill>
                  <a:schemeClr val="tx1"/>
                </a:solidFill>
              </a:rPr>
              <a:t>Vagina</a:t>
            </a:r>
          </a:p>
          <a:p>
            <a:pPr lvl="1" eaLnBrk="1" hangingPunct="1"/>
            <a:r>
              <a:rPr lang="en-US" altLang="en-US">
                <a:solidFill>
                  <a:schemeClr val="tx1"/>
                </a:solidFill>
              </a:rPr>
              <a:t>Clitoris</a:t>
            </a:r>
          </a:p>
          <a:p>
            <a:pPr lvl="1" eaLnBrk="1" hangingPunct="1">
              <a:spcBef>
                <a:spcPts val="1200"/>
              </a:spcBef>
              <a:spcAft>
                <a:spcPts val="300"/>
              </a:spcAft>
            </a:pPr>
            <a:r>
              <a:rPr lang="en-US" altLang="en-US">
                <a:solidFill>
                  <a:schemeClr val="tx1"/>
                </a:solidFill>
              </a:rPr>
              <a:t>Labia</a:t>
            </a:r>
          </a:p>
        </p:txBody>
      </p:sp>
    </p:spTree>
    <p:extLst>
      <p:ext uri="{BB962C8B-B14F-4D97-AF65-F5344CB8AC3E}">
        <p14:creationId xmlns:p14="http://schemas.microsoft.com/office/powerpoint/2010/main" val="47175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96850" y="25400"/>
            <a:ext cx="8763000" cy="914400"/>
          </a:xfrm>
        </p:spPr>
        <p:txBody>
          <a:bodyPr/>
          <a:lstStyle/>
          <a:p>
            <a:pPr eaLnBrk="1" hangingPunct="1">
              <a:defRPr/>
            </a:pPr>
            <a:r>
              <a:rPr lang="en-US"/>
              <a:t>Female Reproductive Anatomy and Physiology: Overview</a:t>
            </a:r>
          </a:p>
        </p:txBody>
      </p:sp>
      <p:pic>
        <p:nvPicPr>
          <p:cNvPr id="10243" name="Picture 5" descr="&#10;26-12ab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400"/>
          <a:stretch>
            <a:fillRect/>
          </a:stretch>
        </p:blipFill>
        <p:spPr bwMode="auto">
          <a:xfrm>
            <a:off x="576263" y="962025"/>
            <a:ext cx="7653337"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3535363" y="6538913"/>
            <a:ext cx="557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26-12b: ANATOMY SUMMARY: Female Reproduction</a:t>
            </a:r>
          </a:p>
        </p:txBody>
      </p:sp>
    </p:spTree>
    <p:extLst>
      <p:ext uri="{BB962C8B-B14F-4D97-AF65-F5344CB8AC3E}">
        <p14:creationId xmlns:p14="http://schemas.microsoft.com/office/powerpoint/2010/main" val="361887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E2D8-538B-6FD9-F99F-D3DE50D15D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337006-759A-888A-EE68-664234663AB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C04AD2-867E-EFB0-7819-A17CACB53DB0}"/>
              </a:ext>
            </a:extLst>
          </p:cNvPr>
          <p:cNvPicPr>
            <a:picLocks noChangeAspect="1"/>
          </p:cNvPicPr>
          <p:nvPr/>
        </p:nvPicPr>
        <p:blipFill>
          <a:blip r:embed="rId2"/>
          <a:stretch>
            <a:fillRect/>
          </a:stretch>
        </p:blipFill>
        <p:spPr>
          <a:xfrm>
            <a:off x="-8367344" y="-4863389"/>
            <a:ext cx="26172160" cy="14721840"/>
          </a:xfrm>
          <a:prstGeom prst="rect">
            <a:avLst/>
          </a:prstGeom>
        </p:spPr>
      </p:pic>
    </p:spTree>
    <p:extLst>
      <p:ext uri="{BB962C8B-B14F-4D97-AF65-F5344CB8AC3E}">
        <p14:creationId xmlns:p14="http://schemas.microsoft.com/office/powerpoint/2010/main" val="1109078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88527" y="-803275"/>
            <a:ext cx="13898880" cy="8686800"/>
          </a:xfrm>
          <a:prstGeom prst="rect">
            <a:avLst/>
          </a:prstGeom>
        </p:spPr>
      </p:pic>
      <p:pic>
        <p:nvPicPr>
          <p:cNvPr id="5" name="Picture 4"/>
          <p:cNvPicPr>
            <a:picLocks noChangeAspect="1"/>
          </p:cNvPicPr>
          <p:nvPr/>
        </p:nvPicPr>
        <p:blipFill>
          <a:blip r:embed="rId2"/>
          <a:stretch>
            <a:fillRect/>
          </a:stretch>
        </p:blipFill>
        <p:spPr>
          <a:xfrm>
            <a:off x="-3419475" y="-1460500"/>
            <a:ext cx="16002000" cy="10001250"/>
          </a:xfrm>
          <a:prstGeom prst="rect">
            <a:avLst/>
          </a:prstGeom>
        </p:spPr>
      </p:pic>
    </p:spTree>
    <p:extLst>
      <p:ext uri="{BB962C8B-B14F-4D97-AF65-F5344CB8AC3E}">
        <p14:creationId xmlns:p14="http://schemas.microsoft.com/office/powerpoint/2010/main" val="307287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43275" y="-1257300"/>
            <a:ext cx="16002000" cy="10001250"/>
          </a:xfrm>
          <a:prstGeom prst="rect">
            <a:avLst/>
          </a:prstGeom>
        </p:spPr>
      </p:pic>
    </p:spTree>
    <p:extLst>
      <p:ext uri="{BB962C8B-B14F-4D97-AF65-F5344CB8AC3E}">
        <p14:creationId xmlns:p14="http://schemas.microsoft.com/office/powerpoint/2010/main" val="64501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96850" y="436563"/>
            <a:ext cx="8763000" cy="503237"/>
          </a:xfrm>
        </p:spPr>
        <p:txBody>
          <a:bodyPr/>
          <a:lstStyle/>
          <a:p>
            <a:pPr eaLnBrk="1" hangingPunct="1">
              <a:defRPr/>
            </a:pPr>
            <a:r>
              <a:rPr lang="en-US"/>
              <a:t>Ovary: Details of Histology &amp; Physiology</a:t>
            </a:r>
          </a:p>
        </p:txBody>
      </p:sp>
      <p:sp>
        <p:nvSpPr>
          <p:cNvPr id="11267" name="Rectangle 4"/>
          <p:cNvSpPr>
            <a:spLocks noGrp="1" noChangeArrowheads="1"/>
          </p:cNvSpPr>
          <p:nvPr>
            <p:ph type="body" idx="1"/>
          </p:nvPr>
        </p:nvSpPr>
        <p:spPr>
          <a:xfrm>
            <a:off x="198438" y="1198563"/>
            <a:ext cx="4321175" cy="5087937"/>
          </a:xfrm>
          <a:noFill/>
        </p:spPr>
        <p:txBody>
          <a:bodyPr/>
          <a:lstStyle/>
          <a:p>
            <a:pPr eaLnBrk="1" hangingPunct="1"/>
            <a:r>
              <a:rPr lang="en-US" altLang="en-US">
                <a:solidFill>
                  <a:schemeClr val="tx1"/>
                </a:solidFill>
              </a:rPr>
              <a:t>Follicle</a:t>
            </a:r>
          </a:p>
          <a:p>
            <a:pPr eaLnBrk="1" hangingPunct="1"/>
            <a:r>
              <a:rPr lang="en-US" altLang="en-US">
                <a:solidFill>
                  <a:schemeClr val="tx1"/>
                </a:solidFill>
              </a:rPr>
              <a:t>Oocytes</a:t>
            </a:r>
          </a:p>
          <a:p>
            <a:pPr eaLnBrk="1" hangingPunct="1"/>
            <a:r>
              <a:rPr lang="en-US" altLang="en-US">
                <a:solidFill>
                  <a:schemeClr val="tx1"/>
                </a:solidFill>
              </a:rPr>
              <a:t>Thecal cells</a:t>
            </a:r>
          </a:p>
          <a:p>
            <a:pPr eaLnBrk="1" hangingPunct="1"/>
            <a:r>
              <a:rPr lang="en-US" altLang="en-US">
                <a:solidFill>
                  <a:schemeClr val="tx1"/>
                </a:solidFill>
              </a:rPr>
              <a:t>Granulosa cells</a:t>
            </a:r>
          </a:p>
          <a:p>
            <a:pPr lvl="1" eaLnBrk="1" hangingPunct="1"/>
            <a:r>
              <a:rPr lang="en-US" altLang="en-US">
                <a:solidFill>
                  <a:schemeClr val="tx1"/>
                </a:solidFill>
              </a:rPr>
              <a:t>Estrogen</a:t>
            </a:r>
          </a:p>
          <a:p>
            <a:pPr lvl="1" eaLnBrk="1" hangingPunct="1"/>
            <a:r>
              <a:rPr lang="en-US" altLang="en-US">
                <a:solidFill>
                  <a:schemeClr val="tx1"/>
                </a:solidFill>
                <a:sym typeface="Symbol" panose="05050102010706020507" pitchFamily="18" charset="2"/>
              </a:rPr>
              <a:t> </a:t>
            </a:r>
            <a:r>
              <a:rPr lang="en-US" altLang="en-US">
                <a:solidFill>
                  <a:schemeClr val="tx1"/>
                </a:solidFill>
              </a:rPr>
              <a:t>Corpus luteum</a:t>
            </a:r>
          </a:p>
          <a:p>
            <a:pPr eaLnBrk="1" hangingPunct="1"/>
            <a:r>
              <a:rPr lang="en-US" altLang="en-US">
                <a:solidFill>
                  <a:schemeClr val="tx1"/>
                </a:solidFill>
              </a:rPr>
              <a:t>Corpus luteum</a:t>
            </a:r>
          </a:p>
          <a:p>
            <a:pPr lvl="1" eaLnBrk="1" hangingPunct="1"/>
            <a:r>
              <a:rPr lang="en-US" altLang="en-US">
                <a:solidFill>
                  <a:schemeClr val="tx1"/>
                </a:solidFill>
              </a:rPr>
              <a:t>Progesterone</a:t>
            </a:r>
          </a:p>
          <a:p>
            <a:pPr lvl="1" eaLnBrk="1" hangingPunct="1">
              <a:spcBef>
                <a:spcPts val="1200"/>
              </a:spcBef>
              <a:spcAft>
                <a:spcPts val="300"/>
              </a:spcAft>
            </a:pPr>
            <a:r>
              <a:rPr lang="en-US" altLang="en-US">
                <a:solidFill>
                  <a:schemeClr val="tx1"/>
                </a:solidFill>
              </a:rPr>
              <a:t>Inhibin</a:t>
            </a:r>
          </a:p>
        </p:txBody>
      </p:sp>
    </p:spTree>
    <p:extLst>
      <p:ext uri="{BB962C8B-B14F-4D97-AF65-F5344CB8AC3E}">
        <p14:creationId xmlns:p14="http://schemas.microsoft.com/office/powerpoint/2010/main" val="86701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96850" y="436563"/>
            <a:ext cx="8763000" cy="503237"/>
          </a:xfrm>
        </p:spPr>
        <p:txBody>
          <a:bodyPr/>
          <a:lstStyle/>
          <a:p>
            <a:pPr eaLnBrk="1" hangingPunct="1">
              <a:defRPr/>
            </a:pPr>
            <a:r>
              <a:rPr lang="en-US"/>
              <a:t>Ovary: Details of Histology &amp; Physiology</a:t>
            </a:r>
          </a:p>
        </p:txBody>
      </p:sp>
      <p:pic>
        <p:nvPicPr>
          <p:cNvPr id="12291" name="Picture 5" descr="&#10;26-12cf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015"/>
          <a:stretch>
            <a:fillRect/>
          </a:stretch>
        </p:blipFill>
        <p:spPr bwMode="auto">
          <a:xfrm>
            <a:off x="765175" y="1004888"/>
            <a:ext cx="7540625"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3546475" y="655002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26-12d: ANATOMY SUMMARY: Female Reproduction</a:t>
            </a:r>
          </a:p>
        </p:txBody>
      </p:sp>
    </p:spTree>
    <p:extLst>
      <p:ext uri="{BB962C8B-B14F-4D97-AF65-F5344CB8AC3E}">
        <p14:creationId xmlns:p14="http://schemas.microsoft.com/office/powerpoint/2010/main" val="331578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6850" y="436563"/>
            <a:ext cx="8763000" cy="503237"/>
          </a:xfrm>
        </p:spPr>
        <p:txBody>
          <a:bodyPr/>
          <a:lstStyle/>
          <a:p>
            <a:pPr eaLnBrk="1" hangingPunct="1"/>
            <a:r>
              <a:rPr lang="en-US" altLang="en-US"/>
              <a:t>Sex Determination: Overview</a:t>
            </a:r>
          </a:p>
        </p:txBody>
      </p:sp>
      <p:sp>
        <p:nvSpPr>
          <p:cNvPr id="5123" name="Rectangle 3"/>
          <p:cNvSpPr>
            <a:spLocks noGrp="1" noChangeArrowheads="1"/>
          </p:cNvSpPr>
          <p:nvPr>
            <p:ph type="body" idx="1"/>
          </p:nvPr>
        </p:nvSpPr>
        <p:spPr>
          <a:xfrm>
            <a:off x="198438" y="1484313"/>
            <a:ext cx="7064375" cy="4514850"/>
          </a:xfrm>
          <a:noFill/>
        </p:spPr>
        <p:txBody>
          <a:bodyPr/>
          <a:lstStyle/>
          <a:p>
            <a:pPr eaLnBrk="1" hangingPunct="1"/>
            <a:r>
              <a:rPr lang="en-US" altLang="en-US">
                <a:solidFill>
                  <a:schemeClr val="tx1"/>
                </a:solidFill>
              </a:rPr>
              <a:t>Dimorphism:</a:t>
            </a:r>
          </a:p>
          <a:p>
            <a:pPr lvl="1" eaLnBrk="1" hangingPunct="1"/>
            <a:r>
              <a:rPr lang="en-US" altLang="en-US">
                <a:solidFill>
                  <a:schemeClr val="tx1"/>
                </a:solidFill>
              </a:rPr>
              <a:t>Males </a:t>
            </a:r>
            <a:r>
              <a:rPr lang="en-US" altLang="en-US">
                <a:solidFill>
                  <a:schemeClr val="tx1"/>
                </a:solidFill>
                <a:sym typeface="Symbol" panose="05050102010706020507" pitchFamily="18" charset="2"/>
              </a:rPr>
              <a:t></a:t>
            </a:r>
            <a:r>
              <a:rPr lang="en-US" altLang="en-US">
                <a:solidFill>
                  <a:schemeClr val="tx1"/>
                </a:solidFill>
              </a:rPr>
              <a:t> sperm</a:t>
            </a:r>
          </a:p>
          <a:p>
            <a:pPr lvl="1" eaLnBrk="1" hangingPunct="1"/>
            <a:r>
              <a:rPr lang="en-US" altLang="en-US">
                <a:solidFill>
                  <a:schemeClr val="tx1"/>
                </a:solidFill>
              </a:rPr>
              <a:t>Females </a:t>
            </a:r>
            <a:r>
              <a:rPr lang="en-US" altLang="en-US">
                <a:solidFill>
                  <a:schemeClr val="tx1"/>
                </a:solidFill>
                <a:sym typeface="Symbol" panose="05050102010706020507" pitchFamily="18" charset="2"/>
              </a:rPr>
              <a:t></a:t>
            </a:r>
            <a:r>
              <a:rPr lang="en-US" altLang="en-US">
                <a:solidFill>
                  <a:schemeClr val="tx1"/>
                </a:solidFill>
              </a:rPr>
              <a:t> eggs</a:t>
            </a:r>
          </a:p>
          <a:p>
            <a:pPr eaLnBrk="1" hangingPunct="1"/>
            <a:r>
              <a:rPr lang="en-US" altLang="en-US">
                <a:solidFill>
                  <a:schemeClr val="tx1"/>
                </a:solidFill>
              </a:rPr>
              <a:t>Chromosomes</a:t>
            </a:r>
          </a:p>
          <a:p>
            <a:pPr lvl="1" eaLnBrk="1" hangingPunct="1"/>
            <a:r>
              <a:rPr lang="en-US" altLang="en-US">
                <a:solidFill>
                  <a:schemeClr val="tx1"/>
                </a:solidFill>
              </a:rPr>
              <a:t>Autosomes</a:t>
            </a:r>
          </a:p>
          <a:p>
            <a:pPr lvl="1" eaLnBrk="1" hangingPunct="1"/>
            <a:r>
              <a:rPr lang="en-US" altLang="en-US">
                <a:solidFill>
                  <a:schemeClr val="tx1"/>
                </a:solidFill>
              </a:rPr>
              <a:t>Sex Chromosomes</a:t>
            </a:r>
          </a:p>
          <a:p>
            <a:pPr lvl="2" eaLnBrk="1" hangingPunct="1"/>
            <a:r>
              <a:rPr lang="en-US" altLang="en-US">
                <a:solidFill>
                  <a:schemeClr val="tx1"/>
                </a:solidFill>
              </a:rPr>
              <a:t>  X - chromosome</a:t>
            </a:r>
          </a:p>
          <a:p>
            <a:pPr lvl="2" eaLnBrk="1" hangingPunct="1">
              <a:spcBef>
                <a:spcPts val="1200"/>
              </a:spcBef>
              <a:spcAft>
                <a:spcPts val="300"/>
              </a:spcAft>
            </a:pPr>
            <a:r>
              <a:rPr lang="en-US" altLang="en-US">
                <a:solidFill>
                  <a:schemeClr val="tx1"/>
                </a:solidFill>
              </a:rPr>
              <a:t>  Y - chromosome</a:t>
            </a:r>
          </a:p>
        </p:txBody>
      </p:sp>
      <p:sp>
        <p:nvSpPr>
          <p:cNvPr id="5124" name="Text Box 4"/>
          <p:cNvSpPr txBox="1">
            <a:spLocks noChangeArrowheads="1"/>
          </p:cNvSpPr>
          <p:nvPr/>
        </p:nvSpPr>
        <p:spPr bwMode="auto">
          <a:xfrm>
            <a:off x="4819650" y="5843588"/>
            <a:ext cx="4071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26-1: Human chromosomes</a:t>
            </a:r>
          </a:p>
        </p:txBody>
      </p:sp>
      <p:pic>
        <p:nvPicPr>
          <p:cNvPr id="5125" name="Picture 5" descr="26-01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5045" r="15445" b="3429"/>
          <a:stretch>
            <a:fillRect/>
          </a:stretch>
        </p:blipFill>
        <p:spPr bwMode="auto">
          <a:xfrm>
            <a:off x="4810125" y="1381125"/>
            <a:ext cx="411162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96850" y="25400"/>
            <a:ext cx="8763000" cy="914400"/>
          </a:xfrm>
        </p:spPr>
        <p:txBody>
          <a:bodyPr/>
          <a:lstStyle/>
          <a:p>
            <a:pPr eaLnBrk="1" hangingPunct="1">
              <a:defRPr/>
            </a:pPr>
            <a:r>
              <a:rPr lang="en-US"/>
              <a:t>Menstrual Cycle: </a:t>
            </a:r>
            <a:br>
              <a:rPr lang="en-US"/>
            </a:br>
            <a:r>
              <a:rPr lang="en-US"/>
              <a:t>Egg Maturation, and Endometrial Growth</a:t>
            </a:r>
          </a:p>
        </p:txBody>
      </p:sp>
      <p:sp>
        <p:nvSpPr>
          <p:cNvPr id="13315" name="Text Box 3"/>
          <p:cNvSpPr txBox="1">
            <a:spLocks noChangeArrowheads="1"/>
          </p:cNvSpPr>
          <p:nvPr/>
        </p:nvSpPr>
        <p:spPr bwMode="auto">
          <a:xfrm>
            <a:off x="4367213" y="6483350"/>
            <a:ext cx="463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26-13: The menstrual cycle</a:t>
            </a:r>
          </a:p>
        </p:txBody>
      </p:sp>
      <p:sp>
        <p:nvSpPr>
          <p:cNvPr id="13316" name="Rectangle 4"/>
          <p:cNvSpPr>
            <a:spLocks noGrp="1" noChangeArrowheads="1"/>
          </p:cNvSpPr>
          <p:nvPr>
            <p:ph type="body" idx="1"/>
          </p:nvPr>
        </p:nvSpPr>
        <p:spPr>
          <a:xfrm>
            <a:off x="198438" y="1135063"/>
            <a:ext cx="4321175" cy="5216525"/>
          </a:xfrm>
          <a:noFill/>
        </p:spPr>
        <p:txBody>
          <a:bodyPr/>
          <a:lstStyle/>
          <a:p>
            <a:pPr eaLnBrk="1" hangingPunct="1">
              <a:lnSpc>
                <a:spcPct val="80000"/>
              </a:lnSpc>
            </a:pPr>
            <a:r>
              <a:rPr lang="en-US" altLang="en-US">
                <a:solidFill>
                  <a:schemeClr val="tx1"/>
                </a:solidFill>
              </a:rPr>
              <a:t>Follicular phase</a:t>
            </a:r>
          </a:p>
          <a:p>
            <a:pPr lvl="1" eaLnBrk="1" hangingPunct="1">
              <a:lnSpc>
                <a:spcPct val="80000"/>
              </a:lnSpc>
            </a:pPr>
            <a:r>
              <a:rPr lang="en-US" altLang="en-US">
                <a:solidFill>
                  <a:schemeClr val="tx1"/>
                </a:solidFill>
              </a:rPr>
              <a:t>Egg matures</a:t>
            </a:r>
          </a:p>
          <a:p>
            <a:pPr eaLnBrk="1" hangingPunct="1">
              <a:lnSpc>
                <a:spcPct val="80000"/>
              </a:lnSpc>
            </a:pPr>
            <a:r>
              <a:rPr lang="en-US" altLang="en-US">
                <a:solidFill>
                  <a:schemeClr val="tx1"/>
                </a:solidFill>
              </a:rPr>
              <a:t>Ovulation</a:t>
            </a:r>
          </a:p>
          <a:p>
            <a:pPr lvl="1" eaLnBrk="1" hangingPunct="1">
              <a:lnSpc>
                <a:spcPct val="80000"/>
              </a:lnSpc>
            </a:pPr>
            <a:r>
              <a:rPr lang="en-US" altLang="en-US">
                <a:solidFill>
                  <a:schemeClr val="tx1"/>
                </a:solidFill>
              </a:rPr>
              <a:t>Egg released</a:t>
            </a:r>
          </a:p>
          <a:p>
            <a:pPr eaLnBrk="1" hangingPunct="1">
              <a:lnSpc>
                <a:spcPct val="80000"/>
              </a:lnSpc>
            </a:pPr>
            <a:r>
              <a:rPr lang="en-US" altLang="en-US">
                <a:solidFill>
                  <a:schemeClr val="tx1"/>
                </a:solidFill>
              </a:rPr>
              <a:t>Luteal phase</a:t>
            </a:r>
          </a:p>
          <a:p>
            <a:pPr lvl="1" eaLnBrk="1" hangingPunct="1">
              <a:lnSpc>
                <a:spcPct val="80000"/>
              </a:lnSpc>
            </a:pPr>
            <a:r>
              <a:rPr lang="en-US" altLang="en-US">
                <a:solidFill>
                  <a:schemeClr val="tx1"/>
                </a:solidFill>
              </a:rPr>
              <a:t>Corpus luteum</a:t>
            </a:r>
          </a:p>
          <a:p>
            <a:pPr lvl="1" eaLnBrk="1" hangingPunct="1">
              <a:lnSpc>
                <a:spcPct val="80000"/>
              </a:lnSpc>
            </a:pPr>
            <a:r>
              <a:rPr lang="en-US" altLang="en-US">
                <a:solidFill>
                  <a:schemeClr val="tx1"/>
                </a:solidFill>
              </a:rPr>
              <a:t>Endometrium </a:t>
            </a:r>
          </a:p>
          <a:p>
            <a:pPr lvl="1" eaLnBrk="1" hangingPunct="1">
              <a:lnSpc>
                <a:spcPct val="80000"/>
              </a:lnSpc>
            </a:pPr>
            <a:r>
              <a:rPr lang="en-US" altLang="en-US">
                <a:solidFill>
                  <a:schemeClr val="tx1"/>
                </a:solidFill>
              </a:rPr>
              <a:t>Prep for blastocyst</a:t>
            </a:r>
          </a:p>
          <a:p>
            <a:pPr eaLnBrk="1" hangingPunct="1">
              <a:lnSpc>
                <a:spcPct val="80000"/>
              </a:lnSpc>
            </a:pPr>
            <a:r>
              <a:rPr lang="en-US" altLang="en-US">
                <a:solidFill>
                  <a:schemeClr val="tx1"/>
                </a:solidFill>
              </a:rPr>
              <a:t>No Pregnancy</a:t>
            </a:r>
          </a:p>
          <a:p>
            <a:pPr lvl="1" eaLnBrk="1" hangingPunct="1">
              <a:lnSpc>
                <a:spcPct val="80000"/>
              </a:lnSpc>
              <a:spcBef>
                <a:spcPts val="1200"/>
              </a:spcBef>
              <a:spcAft>
                <a:spcPts val="300"/>
              </a:spcAft>
            </a:pPr>
            <a:r>
              <a:rPr lang="en-US" altLang="en-US">
                <a:solidFill>
                  <a:schemeClr val="tx1"/>
                </a:solidFill>
              </a:rPr>
              <a:t>Menses</a:t>
            </a:r>
          </a:p>
        </p:txBody>
      </p:sp>
      <p:pic>
        <p:nvPicPr>
          <p:cNvPr id="13317" name="Picture 5" descr="26-13_1.jpg                                                    00003B47Sarah                          B9D5FA8B:"/>
          <p:cNvPicPr>
            <a:picLocks noChangeAspect="1" noChangeArrowheads="1"/>
          </p:cNvPicPr>
          <p:nvPr/>
        </p:nvPicPr>
        <p:blipFill>
          <a:blip r:embed="rId3">
            <a:extLst>
              <a:ext uri="{28A0092B-C50C-407E-A947-70E740481C1C}">
                <a14:useLocalDpi xmlns:a14="http://schemas.microsoft.com/office/drawing/2010/main" val="0"/>
              </a:ext>
            </a:extLst>
          </a:blip>
          <a:srcRect l="17284" r="18015" b="3400"/>
          <a:stretch>
            <a:fillRect/>
          </a:stretch>
        </p:blipFill>
        <p:spPr bwMode="auto">
          <a:xfrm>
            <a:off x="4313238" y="1127125"/>
            <a:ext cx="4738687"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50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9DC-23B8-E96A-BF16-DB7AA816CB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31D6A6-F1B9-7C9A-CFA1-2C8E0E71964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CC217E4-627B-EF41-3C89-2F8C0308D72E}"/>
              </a:ext>
            </a:extLst>
          </p:cNvPr>
          <p:cNvPicPr>
            <a:picLocks noChangeAspect="1"/>
          </p:cNvPicPr>
          <p:nvPr/>
        </p:nvPicPr>
        <p:blipFill>
          <a:blip r:embed="rId2"/>
          <a:stretch>
            <a:fillRect/>
          </a:stretch>
        </p:blipFill>
        <p:spPr>
          <a:xfrm>
            <a:off x="-9300300" y="-4434840"/>
            <a:ext cx="27960320" cy="15727680"/>
          </a:xfrm>
          <a:prstGeom prst="rect">
            <a:avLst/>
          </a:prstGeom>
        </p:spPr>
      </p:pic>
    </p:spTree>
    <p:extLst>
      <p:ext uri="{BB962C8B-B14F-4D97-AF65-F5344CB8AC3E}">
        <p14:creationId xmlns:p14="http://schemas.microsoft.com/office/powerpoint/2010/main" val="1530990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04800" y="2722563"/>
            <a:ext cx="8610600" cy="1870075"/>
          </a:xfrm>
        </p:spPr>
        <p:txBody>
          <a:bodyPr/>
          <a:lstStyle/>
          <a:p>
            <a:pPr eaLnBrk="1" hangingPunct="1"/>
            <a:r>
              <a:rPr lang="en-US" altLang="en-US">
                <a:solidFill>
                  <a:schemeClr val="tx1"/>
                </a:solidFill>
                <a:sym typeface="Symbol" panose="05050102010706020507" pitchFamily="18" charset="2"/>
              </a:rPr>
              <a:t> </a:t>
            </a:r>
            <a:r>
              <a:rPr lang="en-US" altLang="en-US">
                <a:solidFill>
                  <a:schemeClr val="tx1"/>
                </a:solidFill>
              </a:rPr>
              <a:t>Estrogen </a:t>
            </a:r>
            <a:r>
              <a:rPr lang="en-US" altLang="en-US">
                <a:solidFill>
                  <a:schemeClr val="tx1"/>
                </a:solidFill>
                <a:sym typeface="Symbol" panose="05050102010706020507" pitchFamily="18" charset="2"/>
              </a:rPr>
              <a:t> </a:t>
            </a:r>
            <a:r>
              <a:rPr lang="en-US" altLang="en-US">
                <a:solidFill>
                  <a:schemeClr val="tx1"/>
                </a:solidFill>
              </a:rPr>
              <a:t>LH "surge" &amp; FSH spike </a:t>
            </a:r>
            <a:r>
              <a:rPr lang="en-US" altLang="en-US">
                <a:solidFill>
                  <a:schemeClr val="tx1"/>
                </a:solidFill>
                <a:sym typeface="Symbol" panose="05050102010706020507" pitchFamily="18" charset="2"/>
              </a:rPr>
              <a:t> </a:t>
            </a:r>
            <a:r>
              <a:rPr lang="en-US" altLang="en-US">
                <a:solidFill>
                  <a:schemeClr val="tx1"/>
                </a:solidFill>
              </a:rPr>
              <a:t>egg release </a:t>
            </a:r>
          </a:p>
          <a:p>
            <a:pPr eaLnBrk="1" hangingPunct="1">
              <a:spcBef>
                <a:spcPts val="1200"/>
              </a:spcBef>
              <a:spcAft>
                <a:spcPts val="300"/>
              </a:spcAft>
            </a:pPr>
            <a:r>
              <a:rPr lang="en-US" altLang="en-US">
                <a:solidFill>
                  <a:schemeClr val="tx1"/>
                </a:solidFill>
              </a:rPr>
              <a:t>Inhibin</a:t>
            </a:r>
            <a:r>
              <a:rPr lang="en-US" altLang="en-US">
                <a:solidFill>
                  <a:schemeClr val="tx1"/>
                </a:solidFill>
                <a:sym typeface="Symbol" panose="05050102010706020507" pitchFamily="18" charset="2"/>
              </a:rPr>
              <a:t></a:t>
            </a:r>
            <a:r>
              <a:rPr lang="en-US" altLang="en-US">
                <a:solidFill>
                  <a:schemeClr val="tx1"/>
                </a:solidFill>
              </a:rPr>
              <a:t> pushes FSH down , </a:t>
            </a:r>
            <a:r>
              <a:rPr lang="en-US" altLang="en-US">
                <a:solidFill>
                  <a:schemeClr val="tx1"/>
                </a:solidFill>
                <a:sym typeface="Symbol" panose="05050102010706020507" pitchFamily="18" charset="2"/>
              </a:rPr>
              <a:t></a:t>
            </a:r>
            <a:r>
              <a:rPr lang="en-US" altLang="en-US">
                <a:solidFill>
                  <a:schemeClr val="tx1"/>
                </a:solidFill>
              </a:rPr>
              <a:t> new follicle development</a:t>
            </a:r>
          </a:p>
        </p:txBody>
      </p:sp>
      <p:sp>
        <p:nvSpPr>
          <p:cNvPr id="145411" name="Rectangle 3"/>
          <p:cNvSpPr>
            <a:spLocks noGrp="1" noChangeArrowheads="1"/>
          </p:cNvSpPr>
          <p:nvPr>
            <p:ph type="title"/>
          </p:nvPr>
        </p:nvSpPr>
        <p:spPr>
          <a:xfrm>
            <a:off x="196850" y="436563"/>
            <a:ext cx="8763000" cy="503237"/>
          </a:xfrm>
        </p:spPr>
        <p:txBody>
          <a:bodyPr/>
          <a:lstStyle/>
          <a:p>
            <a:pPr eaLnBrk="1" hangingPunct="1">
              <a:defRPr/>
            </a:pPr>
            <a:r>
              <a:rPr lang="en-US"/>
              <a:t>Endocrine Control of Menstrual Cycle: Ovulation</a:t>
            </a:r>
          </a:p>
        </p:txBody>
      </p:sp>
    </p:spTree>
    <p:extLst>
      <p:ext uri="{BB962C8B-B14F-4D97-AF65-F5344CB8AC3E}">
        <p14:creationId xmlns:p14="http://schemas.microsoft.com/office/powerpoint/2010/main" val="3745592808"/>
      </p:ext>
    </p:extLst>
  </p:cSld>
  <p:clrMapOvr>
    <a:masterClrMapping/>
  </p:clrMapOvr>
  <p:transition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46475" y="6561138"/>
            <a:ext cx="557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26-14a,b: Hormonal control of the menstrual cycle </a:t>
            </a:r>
          </a:p>
        </p:txBody>
      </p:sp>
      <p:pic>
        <p:nvPicPr>
          <p:cNvPr id="16387" name="Picture 7" descr="&#10;26-14ab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t="6415" b="8897"/>
          <a:stretch>
            <a:fillRect/>
          </a:stretch>
        </p:blipFill>
        <p:spPr bwMode="auto">
          <a:xfrm>
            <a:off x="387350" y="1030288"/>
            <a:ext cx="84026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9" name="Rectangle 9"/>
          <p:cNvSpPr>
            <a:spLocks noGrp="1" noChangeArrowheads="1"/>
          </p:cNvSpPr>
          <p:nvPr>
            <p:ph type="title"/>
          </p:nvPr>
        </p:nvSpPr>
        <p:spPr>
          <a:xfrm>
            <a:off x="196850" y="25400"/>
            <a:ext cx="8763000" cy="914400"/>
          </a:xfrm>
        </p:spPr>
        <p:txBody>
          <a:bodyPr/>
          <a:lstStyle/>
          <a:p>
            <a:pPr eaLnBrk="1" hangingPunct="1">
              <a:defRPr/>
            </a:pPr>
            <a:r>
              <a:rPr lang="en-US"/>
              <a:t>Endocrine Control of Menstrual Cycle: </a:t>
            </a:r>
            <a:br>
              <a:rPr lang="en-US"/>
            </a:br>
            <a:r>
              <a:rPr lang="en-US"/>
              <a:t>Follicular Phase and Ovulation</a:t>
            </a:r>
          </a:p>
        </p:txBody>
      </p:sp>
    </p:spTree>
    <p:extLst>
      <p:ext uri="{BB962C8B-B14F-4D97-AF65-F5344CB8AC3E}">
        <p14:creationId xmlns:p14="http://schemas.microsoft.com/office/powerpoint/2010/main" val="2607345287"/>
      </p:ext>
    </p:extLst>
  </p:cSld>
  <p:clrMapOvr>
    <a:masterClrMapping/>
  </p:clrMapOvr>
  <p:transition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04800" y="2603500"/>
            <a:ext cx="8610600" cy="2840038"/>
          </a:xfrm>
        </p:spPr>
        <p:txBody>
          <a:bodyPr/>
          <a:lstStyle/>
          <a:p>
            <a:pPr eaLnBrk="1" hangingPunct="1"/>
            <a:r>
              <a:rPr lang="en-US" altLang="en-US">
                <a:solidFill>
                  <a:schemeClr val="tx1"/>
                </a:solidFill>
              </a:rPr>
              <a:t>Granulosa cells form corpus luteum </a:t>
            </a:r>
            <a:r>
              <a:rPr lang="en-US" altLang="en-US">
                <a:solidFill>
                  <a:schemeClr val="tx1"/>
                </a:solidFill>
                <a:sym typeface="Symbol" panose="05050102010706020507" pitchFamily="18" charset="2"/>
              </a:rPr>
              <a:t> </a:t>
            </a:r>
            <a:r>
              <a:rPr lang="en-US" altLang="en-US">
                <a:solidFill>
                  <a:schemeClr val="tx1"/>
                </a:solidFill>
              </a:rPr>
              <a:t>progesterone</a:t>
            </a:r>
          </a:p>
          <a:p>
            <a:pPr eaLnBrk="1" hangingPunct="1"/>
            <a:r>
              <a:rPr lang="en-US" altLang="en-US">
                <a:solidFill>
                  <a:schemeClr val="tx1"/>
                </a:solidFill>
                <a:sym typeface="Symbol" panose="05050102010706020507" pitchFamily="18" charset="2"/>
              </a:rPr>
              <a:t></a:t>
            </a:r>
            <a:r>
              <a:rPr lang="en-US" altLang="en-US">
                <a:solidFill>
                  <a:schemeClr val="tx1"/>
                </a:solidFill>
              </a:rPr>
              <a:t> progesterone &amp; estrogen maintain endometrium</a:t>
            </a:r>
          </a:p>
          <a:p>
            <a:pPr eaLnBrk="1" hangingPunct="1">
              <a:spcBef>
                <a:spcPts val="1200"/>
              </a:spcBef>
              <a:spcAft>
                <a:spcPts val="300"/>
              </a:spcAft>
            </a:pPr>
            <a:r>
              <a:rPr lang="en-US" altLang="en-US">
                <a:solidFill>
                  <a:schemeClr val="tx1"/>
                </a:solidFill>
              </a:rPr>
              <a:t>Inhibin continues to limit new follicular development</a:t>
            </a:r>
          </a:p>
        </p:txBody>
      </p:sp>
      <p:sp>
        <p:nvSpPr>
          <p:cNvPr id="146435" name="Rectangle 3"/>
          <p:cNvSpPr>
            <a:spLocks noGrp="1" noChangeArrowheads="1"/>
          </p:cNvSpPr>
          <p:nvPr>
            <p:ph type="title"/>
          </p:nvPr>
        </p:nvSpPr>
        <p:spPr>
          <a:xfrm>
            <a:off x="196850" y="436563"/>
            <a:ext cx="8763000" cy="503237"/>
          </a:xfrm>
        </p:spPr>
        <p:txBody>
          <a:bodyPr/>
          <a:lstStyle/>
          <a:p>
            <a:pPr eaLnBrk="1" hangingPunct="1">
              <a:defRPr/>
            </a:pPr>
            <a:r>
              <a:rPr lang="en-US"/>
              <a:t>Endocrine Control of Menstrual Cycle: Luteal phase</a:t>
            </a:r>
          </a:p>
        </p:txBody>
      </p:sp>
    </p:spTree>
    <p:extLst>
      <p:ext uri="{BB962C8B-B14F-4D97-AF65-F5344CB8AC3E}">
        <p14:creationId xmlns:p14="http://schemas.microsoft.com/office/powerpoint/2010/main" val="1393639460"/>
      </p:ext>
    </p:extLst>
  </p:cSld>
  <p:clrMapOvr>
    <a:masterClrMapping/>
  </p:clrMapOvr>
  <p:transition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304800" y="2360613"/>
            <a:ext cx="8610600" cy="2840037"/>
          </a:xfrm>
        </p:spPr>
        <p:txBody>
          <a:bodyPr/>
          <a:lstStyle/>
          <a:p>
            <a:pPr eaLnBrk="1" hangingPunct="1"/>
            <a:r>
              <a:rPr lang="en-US" altLang="en-US">
                <a:solidFill>
                  <a:schemeClr val="tx1"/>
                </a:solidFill>
              </a:rPr>
              <a:t>Pregnancy: maintain </a:t>
            </a:r>
            <a:r>
              <a:rPr lang="en-US" altLang="en-US">
                <a:solidFill>
                  <a:schemeClr val="tx1"/>
                </a:solidFill>
                <a:sym typeface="Symbol" panose="05050102010706020507" pitchFamily="18" charset="2"/>
              </a:rPr>
              <a:t> </a:t>
            </a:r>
            <a:r>
              <a:rPr lang="en-US" altLang="en-US">
                <a:solidFill>
                  <a:schemeClr val="tx1"/>
                </a:solidFill>
              </a:rPr>
              <a:t>progesterone, estrogen &amp; inhibin</a:t>
            </a:r>
          </a:p>
          <a:p>
            <a:pPr eaLnBrk="1" hangingPunct="1"/>
            <a:r>
              <a:rPr lang="en-US" altLang="en-US">
                <a:solidFill>
                  <a:schemeClr val="tx1"/>
                </a:solidFill>
              </a:rPr>
              <a:t>No pregnancy: </a:t>
            </a:r>
            <a:r>
              <a:rPr lang="en-US" altLang="en-US">
                <a:solidFill>
                  <a:schemeClr val="tx1"/>
                </a:solidFill>
                <a:sym typeface="Symbol" panose="05050102010706020507" pitchFamily="18" charset="2"/>
              </a:rPr>
              <a:t></a:t>
            </a:r>
            <a:r>
              <a:rPr lang="en-US" altLang="en-US">
                <a:solidFill>
                  <a:schemeClr val="tx1"/>
                </a:solidFill>
              </a:rPr>
              <a:t> progesterone, estrogen &amp; inhibin</a:t>
            </a:r>
          </a:p>
          <a:p>
            <a:pPr lvl="1" eaLnBrk="1" hangingPunct="1">
              <a:spcBef>
                <a:spcPts val="1200"/>
              </a:spcBef>
              <a:spcAft>
                <a:spcPts val="300"/>
              </a:spcAft>
            </a:pPr>
            <a:r>
              <a:rPr lang="en-US" altLang="en-US">
                <a:solidFill>
                  <a:schemeClr val="tx1"/>
                </a:solidFill>
              </a:rPr>
              <a:t>Menses, </a:t>
            </a:r>
            <a:r>
              <a:rPr lang="en-US" altLang="en-US">
                <a:solidFill>
                  <a:schemeClr val="tx1"/>
                </a:solidFill>
                <a:sym typeface="Symbol" panose="05050102010706020507" pitchFamily="18" charset="2"/>
              </a:rPr>
              <a:t></a:t>
            </a:r>
            <a:r>
              <a:rPr lang="en-US" altLang="en-US">
                <a:solidFill>
                  <a:schemeClr val="tx1"/>
                </a:solidFill>
              </a:rPr>
              <a:t> FSH &amp; LH </a:t>
            </a:r>
            <a:r>
              <a:rPr lang="en-US" altLang="en-US">
                <a:solidFill>
                  <a:schemeClr val="tx1"/>
                </a:solidFill>
                <a:sym typeface="Symbol" panose="05050102010706020507" pitchFamily="18" charset="2"/>
              </a:rPr>
              <a:t></a:t>
            </a:r>
            <a:r>
              <a:rPr lang="en-US" altLang="en-US">
                <a:solidFill>
                  <a:schemeClr val="tx1"/>
                </a:solidFill>
              </a:rPr>
              <a:t> new follicle development</a:t>
            </a:r>
          </a:p>
        </p:txBody>
      </p:sp>
      <p:sp>
        <p:nvSpPr>
          <p:cNvPr id="147459" name="Rectangle 3"/>
          <p:cNvSpPr>
            <a:spLocks noGrp="1" noChangeArrowheads="1"/>
          </p:cNvSpPr>
          <p:nvPr>
            <p:ph type="title"/>
          </p:nvPr>
        </p:nvSpPr>
        <p:spPr>
          <a:xfrm>
            <a:off x="196850" y="25400"/>
            <a:ext cx="8763000" cy="914400"/>
          </a:xfrm>
        </p:spPr>
        <p:txBody>
          <a:bodyPr/>
          <a:lstStyle/>
          <a:p>
            <a:pPr eaLnBrk="1" hangingPunct="1">
              <a:defRPr/>
            </a:pPr>
            <a:r>
              <a:rPr lang="en-US"/>
              <a:t>Endocrine Control of Menstrual Cycle: </a:t>
            </a:r>
            <a:br>
              <a:rPr lang="en-US"/>
            </a:br>
            <a:r>
              <a:rPr lang="en-US"/>
              <a:t>Late Luteal phase</a:t>
            </a:r>
          </a:p>
        </p:txBody>
      </p:sp>
    </p:spTree>
    <p:extLst>
      <p:ext uri="{BB962C8B-B14F-4D97-AF65-F5344CB8AC3E}">
        <p14:creationId xmlns:p14="http://schemas.microsoft.com/office/powerpoint/2010/main" val="4290278261"/>
      </p:ext>
    </p:extLst>
  </p:cSld>
  <p:clrMapOvr>
    <a:masterClrMapping/>
  </p:clrMapOvr>
  <p:transition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title"/>
          </p:nvPr>
        </p:nvSpPr>
        <p:spPr>
          <a:xfrm>
            <a:off x="196850" y="25400"/>
            <a:ext cx="8763000" cy="914400"/>
          </a:xfrm>
        </p:spPr>
        <p:txBody>
          <a:bodyPr/>
          <a:lstStyle/>
          <a:p>
            <a:pPr eaLnBrk="1" hangingPunct="1">
              <a:defRPr/>
            </a:pPr>
            <a:r>
              <a:rPr lang="en-US"/>
              <a:t>Endocrine Control of Menstrual Cycle: </a:t>
            </a:r>
            <a:br>
              <a:rPr lang="en-US"/>
            </a:br>
            <a:r>
              <a:rPr lang="en-US"/>
              <a:t>Luteal phase  and Late Luteal phase</a:t>
            </a:r>
          </a:p>
        </p:txBody>
      </p:sp>
      <p:sp>
        <p:nvSpPr>
          <p:cNvPr id="19459" name="Text Box 4"/>
          <p:cNvSpPr txBox="1">
            <a:spLocks noChangeArrowheads="1"/>
          </p:cNvSpPr>
          <p:nvPr/>
        </p:nvSpPr>
        <p:spPr bwMode="auto">
          <a:xfrm>
            <a:off x="4087813" y="6550025"/>
            <a:ext cx="50117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26-14c, d: Hormonal control of the menstrual cycle </a:t>
            </a:r>
          </a:p>
        </p:txBody>
      </p:sp>
      <p:pic>
        <p:nvPicPr>
          <p:cNvPr id="19460" name="Picture 5" descr="&#10;26-14cd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400"/>
          <a:stretch>
            <a:fillRect/>
          </a:stretch>
        </p:blipFill>
        <p:spPr bwMode="auto">
          <a:xfrm>
            <a:off x="676275" y="1000125"/>
            <a:ext cx="7672388"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30013"/>
      </p:ext>
    </p:extLst>
  </p:cSld>
  <p:clrMapOvr>
    <a:masterClrMapping/>
  </p:clrMapOvr>
  <p:transition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96850" y="25400"/>
            <a:ext cx="8763000" cy="914400"/>
          </a:xfrm>
        </p:spPr>
        <p:txBody>
          <a:bodyPr/>
          <a:lstStyle/>
          <a:p>
            <a:pPr eaLnBrk="1" hangingPunct="1">
              <a:defRPr/>
            </a:pPr>
            <a:r>
              <a:rPr lang="en-US"/>
              <a:t>Fertilization: </a:t>
            </a:r>
            <a:br>
              <a:rPr lang="en-US"/>
            </a:br>
            <a:r>
              <a:rPr lang="en-US"/>
              <a:t>Union of Male &amp; Female Chromosomes</a:t>
            </a:r>
          </a:p>
        </p:txBody>
      </p:sp>
      <p:sp>
        <p:nvSpPr>
          <p:cNvPr id="6147" name="Text Box 3"/>
          <p:cNvSpPr txBox="1">
            <a:spLocks noChangeArrowheads="1"/>
          </p:cNvSpPr>
          <p:nvPr/>
        </p:nvSpPr>
        <p:spPr bwMode="auto">
          <a:xfrm>
            <a:off x="4351338" y="6108700"/>
            <a:ext cx="463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26-16b: Fertilization </a:t>
            </a:r>
          </a:p>
        </p:txBody>
      </p:sp>
      <p:sp>
        <p:nvSpPr>
          <p:cNvPr id="6148" name="Rectangle 4"/>
          <p:cNvSpPr>
            <a:spLocks noGrp="1" noChangeArrowheads="1"/>
          </p:cNvSpPr>
          <p:nvPr>
            <p:ph type="body" idx="1"/>
          </p:nvPr>
        </p:nvSpPr>
        <p:spPr>
          <a:xfrm>
            <a:off x="304800" y="1847850"/>
            <a:ext cx="4292600" cy="3779838"/>
          </a:xfrm>
          <a:noFill/>
        </p:spPr>
        <p:txBody>
          <a:bodyPr/>
          <a:lstStyle/>
          <a:p>
            <a:pPr eaLnBrk="1" hangingPunct="1"/>
            <a:r>
              <a:rPr lang="en-US" altLang="en-US">
                <a:solidFill>
                  <a:schemeClr val="tx1"/>
                </a:solidFill>
              </a:rPr>
              <a:t>Sperm capacitation</a:t>
            </a:r>
          </a:p>
          <a:p>
            <a:pPr eaLnBrk="1" hangingPunct="1"/>
            <a:r>
              <a:rPr lang="en-US" altLang="en-US">
                <a:solidFill>
                  <a:schemeClr val="tx1"/>
                </a:solidFill>
              </a:rPr>
              <a:t>Swimming &amp; attractants</a:t>
            </a:r>
          </a:p>
          <a:p>
            <a:pPr eaLnBrk="1" hangingPunct="1"/>
            <a:r>
              <a:rPr lang="en-US" altLang="en-US">
                <a:solidFill>
                  <a:schemeClr val="tx1"/>
                </a:solidFill>
              </a:rPr>
              <a:t>Egg contact</a:t>
            </a:r>
          </a:p>
          <a:p>
            <a:pPr eaLnBrk="1" hangingPunct="1">
              <a:spcBef>
                <a:spcPts val="1200"/>
              </a:spcBef>
              <a:spcAft>
                <a:spcPts val="300"/>
              </a:spcAft>
            </a:pPr>
            <a:r>
              <a:rPr lang="en-US" altLang="en-US">
                <a:solidFill>
                  <a:schemeClr val="tx1"/>
                </a:solidFill>
              </a:rPr>
              <a:t>Penetration</a:t>
            </a:r>
          </a:p>
          <a:p>
            <a:pPr eaLnBrk="1" hangingPunct="1"/>
            <a:r>
              <a:rPr lang="en-US" altLang="en-US">
                <a:solidFill>
                  <a:schemeClr val="tx1"/>
                </a:solidFill>
              </a:rPr>
              <a:t>Nuclear fusion</a:t>
            </a:r>
          </a:p>
          <a:p>
            <a:pPr eaLnBrk="1" hangingPunct="1">
              <a:spcBef>
                <a:spcPts val="1200"/>
              </a:spcBef>
              <a:spcAft>
                <a:spcPts val="300"/>
              </a:spcAft>
            </a:pPr>
            <a:r>
              <a:rPr lang="en-US" altLang="en-US">
                <a:solidFill>
                  <a:schemeClr val="tx1"/>
                </a:solidFill>
              </a:rPr>
              <a:t>(Zygote)</a:t>
            </a:r>
          </a:p>
        </p:txBody>
      </p:sp>
      <p:pic>
        <p:nvPicPr>
          <p:cNvPr id="6149" name="Picture 5" descr="26-16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50055" t="16258" b="25362"/>
          <a:stretch>
            <a:fillRect/>
          </a:stretch>
        </p:blipFill>
        <p:spPr bwMode="auto">
          <a:xfrm>
            <a:off x="4394200" y="1822450"/>
            <a:ext cx="4459288"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6-17_1.jpg                                                    00003B47Sarah                          B9D5FA8B:"/>
          <p:cNvPicPr>
            <a:picLocks noChangeAspect="1" noChangeArrowheads="1"/>
          </p:cNvPicPr>
          <p:nvPr/>
        </p:nvPicPr>
        <p:blipFill>
          <a:blip r:embed="rId3">
            <a:extLst>
              <a:ext uri="{28A0092B-C50C-407E-A947-70E740481C1C}">
                <a14:useLocalDpi xmlns:a14="http://schemas.microsoft.com/office/drawing/2010/main" val="0"/>
              </a:ext>
            </a:extLst>
          </a:blip>
          <a:srcRect t="25156" r="554" b="31422"/>
          <a:stretch>
            <a:fillRect/>
          </a:stretch>
        </p:blipFill>
        <p:spPr bwMode="auto">
          <a:xfrm>
            <a:off x="273050" y="2336800"/>
            <a:ext cx="8605838"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41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96850" y="436563"/>
            <a:ext cx="8763000" cy="503237"/>
          </a:xfrm>
        </p:spPr>
        <p:txBody>
          <a:bodyPr/>
          <a:lstStyle/>
          <a:p>
            <a:pPr eaLnBrk="1" hangingPunct="1">
              <a:defRPr/>
            </a:pPr>
            <a:r>
              <a:rPr lang="en-US"/>
              <a:t>Zygote Development: Cell Division &amp; Implantation</a:t>
            </a:r>
          </a:p>
        </p:txBody>
      </p:sp>
      <p:pic>
        <p:nvPicPr>
          <p:cNvPr id="9219" name="Picture 3" descr="26-18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t="10612" b="7744"/>
          <a:stretch>
            <a:fillRect/>
          </a:stretch>
        </p:blipFill>
        <p:spPr bwMode="auto">
          <a:xfrm>
            <a:off x="623888" y="1184275"/>
            <a:ext cx="78232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1801813" y="623887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26-18: Ovulation, fertilization, and implantation of an ovum</a:t>
            </a:r>
          </a:p>
        </p:txBody>
      </p:sp>
    </p:spTree>
    <p:extLst>
      <p:ext uri="{BB962C8B-B14F-4D97-AF65-F5344CB8AC3E}">
        <p14:creationId xmlns:p14="http://schemas.microsoft.com/office/powerpoint/2010/main" val="374906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0714-7008-730C-146E-039AD2A0F1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FCA4F7-2859-0EF4-E514-3AFE0DF376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94C0A5-AE80-6BBF-AB50-E9645C3F0CC9}"/>
              </a:ext>
            </a:extLst>
          </p:cNvPr>
          <p:cNvPicPr>
            <a:picLocks noChangeAspect="1"/>
          </p:cNvPicPr>
          <p:nvPr/>
        </p:nvPicPr>
        <p:blipFill>
          <a:blip r:embed="rId2"/>
          <a:stretch>
            <a:fillRect/>
          </a:stretch>
        </p:blipFill>
        <p:spPr>
          <a:xfrm>
            <a:off x="-2415397" y="-583148"/>
            <a:ext cx="14142720" cy="7955280"/>
          </a:xfrm>
          <a:prstGeom prst="rect">
            <a:avLst/>
          </a:prstGeom>
        </p:spPr>
      </p:pic>
    </p:spTree>
    <p:extLst>
      <p:ext uri="{BB962C8B-B14F-4D97-AF65-F5344CB8AC3E}">
        <p14:creationId xmlns:p14="http://schemas.microsoft.com/office/powerpoint/2010/main" val="361667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6850" y="436563"/>
            <a:ext cx="8763000" cy="503237"/>
          </a:xfrm>
        </p:spPr>
        <p:txBody>
          <a:bodyPr/>
          <a:lstStyle/>
          <a:p>
            <a:pPr eaLnBrk="1" hangingPunct="1"/>
            <a:r>
              <a:rPr lang="en-US" altLang="en-US"/>
              <a:t>Sex Determination: Overview</a:t>
            </a:r>
          </a:p>
        </p:txBody>
      </p:sp>
      <p:pic>
        <p:nvPicPr>
          <p:cNvPr id="6147" name="Picture 3" descr="26-02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t="769" b="3192"/>
          <a:stretch>
            <a:fillRect/>
          </a:stretch>
        </p:blipFill>
        <p:spPr bwMode="auto">
          <a:xfrm>
            <a:off x="889000" y="1019175"/>
            <a:ext cx="7380288"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1789113" y="635952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26-2: Inheritance of X and Y chromosomes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96850" y="436563"/>
            <a:ext cx="8763000" cy="503237"/>
          </a:xfrm>
        </p:spPr>
        <p:txBody>
          <a:bodyPr/>
          <a:lstStyle/>
          <a:p>
            <a:pPr eaLnBrk="1" hangingPunct="1">
              <a:defRPr/>
            </a:pPr>
            <a:r>
              <a:rPr lang="en-US"/>
              <a:t>Placenta and Further Embroynic Development</a:t>
            </a:r>
          </a:p>
        </p:txBody>
      </p:sp>
      <p:sp>
        <p:nvSpPr>
          <p:cNvPr id="10243" name="Rectangle 3"/>
          <p:cNvSpPr>
            <a:spLocks noGrp="1" noChangeArrowheads="1"/>
          </p:cNvSpPr>
          <p:nvPr>
            <p:ph type="body" idx="1"/>
          </p:nvPr>
        </p:nvSpPr>
        <p:spPr>
          <a:xfrm>
            <a:off x="304800" y="1843088"/>
            <a:ext cx="8542338" cy="3941762"/>
          </a:xfrm>
          <a:noFill/>
        </p:spPr>
        <p:txBody>
          <a:bodyPr/>
          <a:lstStyle/>
          <a:p>
            <a:pPr eaLnBrk="1" hangingPunct="1"/>
            <a:r>
              <a:rPr lang="en-US" altLang="en-US">
                <a:solidFill>
                  <a:schemeClr val="tx1"/>
                </a:solidFill>
              </a:rPr>
              <a:t>Amnion</a:t>
            </a:r>
          </a:p>
          <a:p>
            <a:pPr eaLnBrk="1" hangingPunct="1"/>
            <a:r>
              <a:rPr lang="en-US" altLang="en-US">
                <a:solidFill>
                  <a:schemeClr val="tx1"/>
                </a:solidFill>
              </a:rPr>
              <a:t>Chorion</a:t>
            </a:r>
          </a:p>
          <a:p>
            <a:pPr eaLnBrk="1" hangingPunct="1"/>
            <a:r>
              <a:rPr lang="en-US" altLang="en-US">
                <a:solidFill>
                  <a:schemeClr val="tx1"/>
                </a:solidFill>
              </a:rPr>
              <a:t>Placenta</a:t>
            </a:r>
          </a:p>
          <a:p>
            <a:pPr lvl="1" eaLnBrk="1" hangingPunct="1"/>
            <a:r>
              <a:rPr lang="en-US" altLang="en-US">
                <a:solidFill>
                  <a:schemeClr val="tx1"/>
                </a:solidFill>
              </a:rPr>
              <a:t>Exchange</a:t>
            </a:r>
          </a:p>
          <a:p>
            <a:pPr lvl="1" eaLnBrk="1" hangingPunct="1"/>
            <a:r>
              <a:rPr lang="en-US" altLang="en-US">
                <a:solidFill>
                  <a:schemeClr val="tx1"/>
                </a:solidFill>
              </a:rPr>
              <a:t>Hormones</a:t>
            </a:r>
          </a:p>
          <a:p>
            <a:pPr lvl="2" eaLnBrk="1" hangingPunct="1"/>
            <a:r>
              <a:rPr lang="en-US" altLang="en-US">
                <a:solidFill>
                  <a:schemeClr val="tx1"/>
                </a:solidFill>
              </a:rPr>
              <a:t>Human chorionic Gonadotropin-hCG</a:t>
            </a:r>
          </a:p>
          <a:p>
            <a:pPr lvl="2" eaLnBrk="1" hangingPunct="1">
              <a:spcBef>
                <a:spcPts val="1200"/>
              </a:spcBef>
              <a:spcAft>
                <a:spcPts val="300"/>
              </a:spcAft>
            </a:pPr>
            <a:r>
              <a:rPr lang="en-US" altLang="en-US">
                <a:solidFill>
                  <a:schemeClr val="tx1"/>
                </a:solidFill>
              </a:rPr>
              <a:t>Progesterone</a:t>
            </a:r>
          </a:p>
        </p:txBody>
      </p:sp>
    </p:spTree>
    <p:extLst>
      <p:ext uri="{BB962C8B-B14F-4D97-AF65-F5344CB8AC3E}">
        <p14:creationId xmlns:p14="http://schemas.microsoft.com/office/powerpoint/2010/main" val="389597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96850" y="436563"/>
            <a:ext cx="8763000" cy="503237"/>
          </a:xfrm>
        </p:spPr>
        <p:txBody>
          <a:bodyPr/>
          <a:lstStyle/>
          <a:p>
            <a:pPr eaLnBrk="1" hangingPunct="1">
              <a:defRPr/>
            </a:pPr>
            <a:r>
              <a:rPr lang="en-US"/>
              <a:t>Placenta and Further Embroynic Development</a:t>
            </a:r>
          </a:p>
        </p:txBody>
      </p:sp>
      <p:pic>
        <p:nvPicPr>
          <p:cNvPr id="11267" name="Picture 3" descr="26-19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t="10966" b="14928"/>
          <a:stretch>
            <a:fillRect/>
          </a:stretch>
        </p:blipFill>
        <p:spPr bwMode="auto">
          <a:xfrm>
            <a:off x="349250" y="1357313"/>
            <a:ext cx="8455025"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789113" y="635952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26- 19a, b: The placenta </a:t>
            </a:r>
          </a:p>
        </p:txBody>
      </p:sp>
    </p:spTree>
    <p:extLst>
      <p:ext uri="{BB962C8B-B14F-4D97-AF65-F5344CB8AC3E}">
        <p14:creationId xmlns:p14="http://schemas.microsoft.com/office/powerpoint/2010/main" val="104964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6470"/>
            <a:ext cx="8763000" cy="923330"/>
          </a:xfrm>
        </p:spPr>
        <p:txBody>
          <a:bodyPr/>
          <a:lstStyle/>
          <a:p>
            <a:r>
              <a:rPr lang="en-US" dirty="0"/>
              <a:t>Intact amnion following birth of a 3 month premature infant- Extremely rare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512" y="1655092"/>
            <a:ext cx="5987820" cy="4023360"/>
          </a:xfrm>
        </p:spPr>
      </p:pic>
    </p:spTree>
    <p:extLst>
      <p:ext uri="{BB962C8B-B14F-4D97-AF65-F5344CB8AC3E}">
        <p14:creationId xmlns:p14="http://schemas.microsoft.com/office/powerpoint/2010/main" val="321069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6470"/>
            <a:ext cx="8763000" cy="923330"/>
          </a:xfrm>
        </p:spPr>
        <p:txBody>
          <a:bodyPr/>
          <a:lstStyle/>
          <a:p>
            <a:r>
              <a:rPr lang="en-US" dirty="0"/>
              <a:t>In the caul—In the sac   1/80,000 births   Associated with premature infants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365" y="1975603"/>
            <a:ext cx="5380320" cy="3657600"/>
          </a:xfrm>
        </p:spPr>
      </p:pic>
    </p:spTree>
    <p:extLst>
      <p:ext uri="{BB962C8B-B14F-4D97-AF65-F5344CB8AC3E}">
        <p14:creationId xmlns:p14="http://schemas.microsoft.com/office/powerpoint/2010/main" val="3776284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6850" y="436563"/>
            <a:ext cx="8763000" cy="503237"/>
          </a:xfrm>
        </p:spPr>
        <p:txBody>
          <a:bodyPr/>
          <a:lstStyle/>
          <a:p>
            <a:pPr eaLnBrk="1" hangingPunct="1">
              <a:defRPr/>
            </a:pPr>
            <a:r>
              <a:rPr lang="en-US"/>
              <a:t>Birth: Parturition</a:t>
            </a:r>
          </a:p>
        </p:txBody>
      </p:sp>
      <p:sp>
        <p:nvSpPr>
          <p:cNvPr id="12291" name="Rectangle 3"/>
          <p:cNvSpPr>
            <a:spLocks noGrp="1" noChangeArrowheads="1"/>
          </p:cNvSpPr>
          <p:nvPr>
            <p:ph type="body" idx="1"/>
          </p:nvPr>
        </p:nvSpPr>
        <p:spPr>
          <a:xfrm>
            <a:off x="304800" y="1558925"/>
            <a:ext cx="4283075" cy="4514850"/>
          </a:xfrm>
          <a:noFill/>
        </p:spPr>
        <p:txBody>
          <a:bodyPr/>
          <a:lstStyle/>
          <a:p>
            <a:pPr eaLnBrk="1" hangingPunct="1"/>
            <a:r>
              <a:rPr lang="en-US" altLang="en-US">
                <a:solidFill>
                  <a:schemeClr val="tx1"/>
                </a:solidFill>
              </a:rPr>
              <a:t>Labor</a:t>
            </a:r>
          </a:p>
          <a:p>
            <a:pPr lvl="1" eaLnBrk="1" hangingPunct="1"/>
            <a:r>
              <a:rPr lang="en-US" altLang="en-US">
                <a:solidFill>
                  <a:schemeClr val="tx1"/>
                </a:solidFill>
              </a:rPr>
              <a:t>Rhythmic </a:t>
            </a:r>
          </a:p>
          <a:p>
            <a:pPr lvl="1" eaLnBrk="1" hangingPunct="1"/>
            <a:r>
              <a:rPr lang="en-US" altLang="en-US">
                <a:solidFill>
                  <a:schemeClr val="tx1"/>
                </a:solidFill>
              </a:rPr>
              <a:t>Uterine</a:t>
            </a:r>
          </a:p>
          <a:p>
            <a:pPr lvl="1" eaLnBrk="1" hangingPunct="1"/>
            <a:r>
              <a:rPr lang="en-US" altLang="en-US">
                <a:solidFill>
                  <a:schemeClr val="tx1"/>
                </a:solidFill>
              </a:rPr>
              <a:t>Contractions</a:t>
            </a:r>
          </a:p>
          <a:p>
            <a:pPr lvl="1" eaLnBrk="1" hangingPunct="1"/>
            <a:r>
              <a:rPr lang="en-US" altLang="en-US">
                <a:solidFill>
                  <a:schemeClr val="tx1"/>
                </a:solidFill>
              </a:rPr>
              <a:t>Cervical dilation</a:t>
            </a:r>
          </a:p>
          <a:p>
            <a:pPr eaLnBrk="1" hangingPunct="1"/>
            <a:r>
              <a:rPr lang="en-US" altLang="en-US">
                <a:solidFill>
                  <a:schemeClr val="tx1"/>
                </a:solidFill>
              </a:rPr>
              <a:t>Delivery</a:t>
            </a:r>
          </a:p>
          <a:p>
            <a:pPr lvl="1" eaLnBrk="1" hangingPunct="1"/>
            <a:r>
              <a:rPr lang="en-US" altLang="en-US">
                <a:solidFill>
                  <a:schemeClr val="tx1"/>
                </a:solidFill>
              </a:rPr>
              <a:t>Baby</a:t>
            </a:r>
          </a:p>
          <a:p>
            <a:pPr lvl="1" eaLnBrk="1" hangingPunct="1">
              <a:spcBef>
                <a:spcPts val="1200"/>
              </a:spcBef>
              <a:spcAft>
                <a:spcPts val="300"/>
              </a:spcAft>
            </a:pPr>
            <a:r>
              <a:rPr lang="en-US" altLang="en-US">
                <a:solidFill>
                  <a:schemeClr val="tx1"/>
                </a:solidFill>
              </a:rPr>
              <a:t>Placenta</a:t>
            </a:r>
          </a:p>
        </p:txBody>
      </p:sp>
    </p:spTree>
    <p:extLst>
      <p:ext uri="{BB962C8B-B14F-4D97-AF65-F5344CB8AC3E}">
        <p14:creationId xmlns:p14="http://schemas.microsoft.com/office/powerpoint/2010/main" val="1091068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96850" y="436563"/>
            <a:ext cx="8763000" cy="503237"/>
          </a:xfrm>
        </p:spPr>
        <p:txBody>
          <a:bodyPr/>
          <a:lstStyle/>
          <a:p>
            <a:pPr eaLnBrk="1" hangingPunct="1">
              <a:defRPr/>
            </a:pPr>
            <a:r>
              <a:rPr lang="en-US"/>
              <a:t>Birth: Parturition</a:t>
            </a:r>
          </a:p>
        </p:txBody>
      </p:sp>
      <p:pic>
        <p:nvPicPr>
          <p:cNvPr id="13315" name="Picture 3" descr="26-20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b="3400"/>
          <a:stretch>
            <a:fillRect/>
          </a:stretch>
        </p:blipFill>
        <p:spPr bwMode="auto">
          <a:xfrm>
            <a:off x="893763" y="1033463"/>
            <a:ext cx="736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1789113" y="6359525"/>
            <a:ext cx="557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26-20: Parturition: the birth process</a:t>
            </a:r>
          </a:p>
        </p:txBody>
      </p:sp>
    </p:spTree>
    <p:extLst>
      <p:ext uri="{BB962C8B-B14F-4D97-AF65-F5344CB8AC3E}">
        <p14:creationId xmlns:p14="http://schemas.microsoft.com/office/powerpoint/2010/main" val="1379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6850" y="436563"/>
            <a:ext cx="8763000" cy="503237"/>
          </a:xfrm>
        </p:spPr>
        <p:txBody>
          <a:bodyPr/>
          <a:lstStyle/>
          <a:p>
            <a:pPr eaLnBrk="1" hangingPunct="1">
              <a:defRPr/>
            </a:pPr>
            <a:r>
              <a:rPr lang="en-US"/>
              <a:t>Regulators of Parturition</a:t>
            </a:r>
          </a:p>
        </p:txBody>
      </p:sp>
      <p:sp>
        <p:nvSpPr>
          <p:cNvPr id="14339" name="Text Box 3"/>
          <p:cNvSpPr txBox="1">
            <a:spLocks noChangeArrowheads="1"/>
          </p:cNvSpPr>
          <p:nvPr/>
        </p:nvSpPr>
        <p:spPr bwMode="auto">
          <a:xfrm>
            <a:off x="4371975" y="6242050"/>
            <a:ext cx="463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ctr"/>
            <a:r>
              <a:rPr lang="en-US" altLang="en-US" sz="1200" i="0"/>
              <a:t>Figure 26-21: The positive feedback loop of parturition</a:t>
            </a:r>
          </a:p>
        </p:txBody>
      </p:sp>
      <p:sp>
        <p:nvSpPr>
          <p:cNvPr id="14340" name="Rectangle 4"/>
          <p:cNvSpPr>
            <a:spLocks noGrp="1" noChangeArrowheads="1"/>
          </p:cNvSpPr>
          <p:nvPr>
            <p:ph type="body" idx="1"/>
          </p:nvPr>
        </p:nvSpPr>
        <p:spPr>
          <a:xfrm>
            <a:off x="304800" y="1290638"/>
            <a:ext cx="4271963" cy="5087937"/>
          </a:xfrm>
          <a:noFill/>
        </p:spPr>
        <p:txBody>
          <a:bodyPr/>
          <a:lstStyle/>
          <a:p>
            <a:pPr eaLnBrk="1" hangingPunct="1"/>
            <a:r>
              <a:rPr lang="en-US" altLang="en-US">
                <a:solidFill>
                  <a:schemeClr val="tx1"/>
                </a:solidFill>
              </a:rPr>
              <a:t>Labor onset</a:t>
            </a:r>
          </a:p>
          <a:p>
            <a:pPr eaLnBrk="1" hangingPunct="1"/>
            <a:r>
              <a:rPr lang="en-US" altLang="en-US">
                <a:solidFill>
                  <a:schemeClr val="tx1"/>
                </a:solidFill>
              </a:rPr>
              <a:t>Stretch stimulus</a:t>
            </a:r>
          </a:p>
          <a:p>
            <a:pPr eaLnBrk="1" hangingPunct="1"/>
            <a:r>
              <a:rPr lang="en-US" altLang="en-US">
                <a:solidFill>
                  <a:schemeClr val="tx1"/>
                </a:solidFill>
              </a:rPr>
              <a:t>Oxytocin</a:t>
            </a:r>
          </a:p>
          <a:p>
            <a:pPr eaLnBrk="1" hangingPunct="1"/>
            <a:r>
              <a:rPr lang="en-US" altLang="en-US">
                <a:solidFill>
                  <a:schemeClr val="tx1"/>
                </a:solidFill>
              </a:rPr>
              <a:t>Prostaglandins</a:t>
            </a:r>
          </a:p>
          <a:p>
            <a:pPr eaLnBrk="1" hangingPunct="1"/>
            <a:r>
              <a:rPr lang="en-US" altLang="en-US">
                <a:solidFill>
                  <a:schemeClr val="tx1"/>
                </a:solidFill>
              </a:rPr>
              <a:t>Positive feedback</a:t>
            </a:r>
          </a:p>
          <a:p>
            <a:pPr lvl="1" eaLnBrk="1" hangingPunct="1"/>
            <a:r>
              <a:rPr lang="en-US" altLang="en-US">
                <a:solidFill>
                  <a:schemeClr val="tx1"/>
                </a:solidFill>
                <a:sym typeface="Symbol" panose="05050102010706020507" pitchFamily="18" charset="2"/>
              </a:rPr>
              <a:t> </a:t>
            </a:r>
            <a:r>
              <a:rPr lang="en-US" altLang="en-US">
                <a:solidFill>
                  <a:schemeClr val="tx1"/>
                </a:solidFill>
              </a:rPr>
              <a:t>Stretch </a:t>
            </a:r>
            <a:r>
              <a:rPr lang="en-US" altLang="en-US">
                <a:solidFill>
                  <a:schemeClr val="tx1"/>
                </a:solidFill>
                <a:sym typeface="Symbol" panose="05050102010706020507" pitchFamily="18" charset="2"/>
              </a:rPr>
              <a:t></a:t>
            </a:r>
            <a:endParaRPr lang="en-US" altLang="en-US">
              <a:solidFill>
                <a:schemeClr val="tx1"/>
              </a:solidFill>
            </a:endParaRPr>
          </a:p>
          <a:p>
            <a:pPr lvl="1" eaLnBrk="1" hangingPunct="1"/>
            <a:r>
              <a:rPr lang="en-US" altLang="en-US">
                <a:solidFill>
                  <a:schemeClr val="tx1"/>
                </a:solidFill>
                <a:sym typeface="Symbol" panose="05050102010706020507" pitchFamily="18" charset="2"/>
              </a:rPr>
              <a:t> </a:t>
            </a:r>
            <a:r>
              <a:rPr lang="en-US" altLang="en-US">
                <a:solidFill>
                  <a:schemeClr val="tx1"/>
                </a:solidFill>
              </a:rPr>
              <a:t>Oxytocin</a:t>
            </a:r>
          </a:p>
          <a:p>
            <a:pPr lvl="1" eaLnBrk="1" hangingPunct="1"/>
            <a:r>
              <a:rPr lang="en-US" altLang="en-US">
                <a:solidFill>
                  <a:schemeClr val="tx1"/>
                </a:solidFill>
              </a:rPr>
              <a:t>Birth ends </a:t>
            </a:r>
          </a:p>
          <a:p>
            <a:pPr lvl="2" eaLnBrk="1" hangingPunct="1">
              <a:spcBef>
                <a:spcPts val="1200"/>
              </a:spcBef>
              <a:spcAft>
                <a:spcPts val="300"/>
              </a:spcAft>
            </a:pPr>
            <a:r>
              <a:rPr lang="en-US" altLang="en-US">
                <a:solidFill>
                  <a:schemeClr val="tx1"/>
                </a:solidFill>
              </a:rPr>
              <a:t>Stimulus</a:t>
            </a:r>
          </a:p>
        </p:txBody>
      </p:sp>
      <p:pic>
        <p:nvPicPr>
          <p:cNvPr id="14341" name="Picture 5" descr="26-21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5089" t="710" r="15024" b="3044"/>
          <a:stretch>
            <a:fillRect/>
          </a:stretch>
        </p:blipFill>
        <p:spPr bwMode="auto">
          <a:xfrm>
            <a:off x="4159250" y="1169988"/>
            <a:ext cx="473868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960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96850" y="436563"/>
            <a:ext cx="8763000" cy="503237"/>
          </a:xfrm>
        </p:spPr>
        <p:txBody>
          <a:bodyPr/>
          <a:lstStyle/>
          <a:p>
            <a:pPr eaLnBrk="1" hangingPunct="1">
              <a:defRPr/>
            </a:pPr>
            <a:r>
              <a:rPr lang="en-US"/>
              <a:t>Lactation: Producing and Releasing Milk</a:t>
            </a:r>
          </a:p>
        </p:txBody>
      </p:sp>
      <p:sp>
        <p:nvSpPr>
          <p:cNvPr id="15363" name="Rectangle 3"/>
          <p:cNvSpPr>
            <a:spLocks noGrp="1" noChangeArrowheads="1"/>
          </p:cNvSpPr>
          <p:nvPr>
            <p:ph type="body" idx="1"/>
          </p:nvPr>
        </p:nvSpPr>
        <p:spPr>
          <a:xfrm>
            <a:off x="304800" y="1511300"/>
            <a:ext cx="8610600" cy="4514850"/>
          </a:xfrm>
          <a:noFill/>
        </p:spPr>
        <p:txBody>
          <a:bodyPr/>
          <a:lstStyle/>
          <a:p>
            <a:pPr eaLnBrk="1" hangingPunct="1"/>
            <a:r>
              <a:rPr lang="en-US" altLang="en-US">
                <a:solidFill>
                  <a:schemeClr val="tx1"/>
                </a:solidFill>
              </a:rPr>
              <a:t>Estrogen &amp; progesterone</a:t>
            </a:r>
          </a:p>
          <a:p>
            <a:pPr lvl="1" eaLnBrk="1" hangingPunct="1"/>
            <a:r>
              <a:rPr lang="en-US" altLang="en-US">
                <a:solidFill>
                  <a:schemeClr val="tx1"/>
                </a:solidFill>
              </a:rPr>
              <a:t>Preps mammary tissues</a:t>
            </a:r>
          </a:p>
          <a:p>
            <a:pPr eaLnBrk="1" hangingPunct="1"/>
            <a:r>
              <a:rPr lang="en-US" altLang="en-US">
                <a:solidFill>
                  <a:schemeClr val="tx1"/>
                </a:solidFill>
              </a:rPr>
              <a:t>Prolactin inhibiting H:</a:t>
            </a:r>
          </a:p>
          <a:p>
            <a:pPr eaLnBrk="1" hangingPunct="1"/>
            <a:r>
              <a:rPr lang="en-US" altLang="en-US">
                <a:solidFill>
                  <a:schemeClr val="tx1"/>
                </a:solidFill>
              </a:rPr>
              <a:t>Prolactin </a:t>
            </a:r>
            <a:r>
              <a:rPr lang="en-US" altLang="en-US">
                <a:solidFill>
                  <a:schemeClr val="tx1"/>
                </a:solidFill>
                <a:sym typeface="Symbol" panose="05050102010706020507" pitchFamily="18" charset="2"/>
              </a:rPr>
              <a:t></a:t>
            </a:r>
            <a:r>
              <a:rPr lang="en-US" altLang="en-US">
                <a:solidFill>
                  <a:schemeClr val="tx1"/>
                </a:solidFill>
              </a:rPr>
              <a:t> milk production</a:t>
            </a:r>
          </a:p>
          <a:p>
            <a:pPr lvl="1" eaLnBrk="1" hangingPunct="1"/>
            <a:r>
              <a:rPr lang="en-US" altLang="en-US">
                <a:solidFill>
                  <a:schemeClr val="tx1"/>
                </a:solidFill>
              </a:rPr>
              <a:t>(other roles in fertility)</a:t>
            </a:r>
          </a:p>
          <a:p>
            <a:pPr eaLnBrk="1" hangingPunct="1"/>
            <a:r>
              <a:rPr lang="en-US" altLang="en-US">
                <a:solidFill>
                  <a:schemeClr val="tx1"/>
                </a:solidFill>
              </a:rPr>
              <a:t>Sucking stimulus </a:t>
            </a:r>
            <a:r>
              <a:rPr lang="en-US" altLang="en-US">
                <a:solidFill>
                  <a:schemeClr val="tx1"/>
                </a:solidFill>
                <a:sym typeface="Symbol" panose="05050102010706020507" pitchFamily="18" charset="2"/>
              </a:rPr>
              <a:t></a:t>
            </a:r>
            <a:endParaRPr lang="en-US" altLang="en-US">
              <a:solidFill>
                <a:schemeClr val="tx1"/>
              </a:solidFill>
            </a:endParaRPr>
          </a:p>
          <a:p>
            <a:pPr eaLnBrk="1" hangingPunct="1"/>
            <a:r>
              <a:rPr lang="en-US" altLang="en-US">
                <a:solidFill>
                  <a:schemeClr val="tx1"/>
                </a:solidFill>
              </a:rPr>
              <a:t>Oxytocin </a:t>
            </a:r>
            <a:r>
              <a:rPr lang="en-US" altLang="en-US">
                <a:solidFill>
                  <a:schemeClr val="tx1"/>
                </a:solidFill>
                <a:sym typeface="Symbol" panose="05050102010706020507" pitchFamily="18" charset="2"/>
              </a:rPr>
              <a:t></a:t>
            </a:r>
            <a:endParaRPr lang="en-US" altLang="en-US">
              <a:solidFill>
                <a:schemeClr val="tx1"/>
              </a:solidFill>
            </a:endParaRPr>
          </a:p>
          <a:p>
            <a:pPr lvl="1" eaLnBrk="1" hangingPunct="1">
              <a:spcBef>
                <a:spcPts val="1200"/>
              </a:spcBef>
              <a:spcAft>
                <a:spcPts val="300"/>
              </a:spcAft>
            </a:pPr>
            <a:r>
              <a:rPr lang="en-US" altLang="en-US">
                <a:solidFill>
                  <a:schemeClr val="tx1"/>
                </a:solidFill>
              </a:rPr>
              <a:t>"Milk let-down" reflex</a:t>
            </a:r>
          </a:p>
        </p:txBody>
      </p:sp>
    </p:spTree>
    <p:extLst>
      <p:ext uri="{BB962C8B-B14F-4D97-AF65-F5344CB8AC3E}">
        <p14:creationId xmlns:p14="http://schemas.microsoft.com/office/powerpoint/2010/main" val="409832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96850" y="436563"/>
            <a:ext cx="8763000" cy="503237"/>
          </a:xfrm>
        </p:spPr>
        <p:txBody>
          <a:bodyPr/>
          <a:lstStyle/>
          <a:p>
            <a:pPr eaLnBrk="1" hangingPunct="1">
              <a:defRPr/>
            </a:pPr>
            <a:r>
              <a:rPr lang="en-US"/>
              <a:t>Lactation: Producing and Releasing Milk</a:t>
            </a:r>
          </a:p>
        </p:txBody>
      </p:sp>
      <p:sp>
        <p:nvSpPr>
          <p:cNvPr id="16387" name="Text Box 3"/>
          <p:cNvSpPr txBox="1">
            <a:spLocks noChangeArrowheads="1"/>
          </p:cNvSpPr>
          <p:nvPr/>
        </p:nvSpPr>
        <p:spPr bwMode="auto">
          <a:xfrm>
            <a:off x="4219575" y="6496050"/>
            <a:ext cx="4891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gn="r"/>
            <a:r>
              <a:rPr lang="en-US" altLang="en-US" sz="1200" i="0"/>
              <a:t>Figure 26-23: The hormonal control of milk secretion and release</a:t>
            </a:r>
          </a:p>
        </p:txBody>
      </p:sp>
      <p:pic>
        <p:nvPicPr>
          <p:cNvPr id="16388" name="Picture 4" descr="26-23_1.jpg                                                    00003B47Sarah                          B9D5FA8B:"/>
          <p:cNvPicPr>
            <a:picLocks noChangeAspect="1" noChangeArrowheads="1"/>
          </p:cNvPicPr>
          <p:nvPr/>
        </p:nvPicPr>
        <p:blipFill>
          <a:blip r:embed="rId2">
            <a:extLst>
              <a:ext uri="{28A0092B-C50C-407E-A947-70E740481C1C}">
                <a14:useLocalDpi xmlns:a14="http://schemas.microsoft.com/office/drawing/2010/main" val="0"/>
              </a:ext>
            </a:extLst>
          </a:blip>
          <a:srcRect l="15599" r="16020" b="2838"/>
          <a:stretch>
            <a:fillRect/>
          </a:stretch>
        </p:blipFill>
        <p:spPr bwMode="auto">
          <a:xfrm>
            <a:off x="2100263" y="979488"/>
            <a:ext cx="5197475"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547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96850" y="436563"/>
            <a:ext cx="8763000" cy="503237"/>
          </a:xfrm>
        </p:spPr>
        <p:txBody>
          <a:bodyPr/>
          <a:lstStyle/>
          <a:p>
            <a:pPr eaLnBrk="1" hangingPunct="1">
              <a:defRPr/>
            </a:pPr>
            <a:r>
              <a:rPr lang="en-US"/>
              <a:t>Reproductive Maturation: Puberty</a:t>
            </a:r>
          </a:p>
        </p:txBody>
      </p:sp>
      <p:sp>
        <p:nvSpPr>
          <p:cNvPr id="17411" name="Rectangle 3"/>
          <p:cNvSpPr>
            <a:spLocks noGrp="1" noChangeArrowheads="1"/>
          </p:cNvSpPr>
          <p:nvPr>
            <p:ph type="body" idx="1"/>
          </p:nvPr>
        </p:nvSpPr>
        <p:spPr>
          <a:xfrm>
            <a:off x="304800" y="1830388"/>
            <a:ext cx="8610600" cy="3986212"/>
          </a:xfrm>
          <a:noFill/>
        </p:spPr>
        <p:txBody>
          <a:bodyPr/>
          <a:lstStyle/>
          <a:p>
            <a:pPr eaLnBrk="1" hangingPunct="1"/>
            <a:r>
              <a:rPr lang="en-US" altLang="en-US">
                <a:solidFill>
                  <a:schemeClr val="tx1"/>
                </a:solidFill>
              </a:rPr>
              <a:t>Increase production of sex hormones</a:t>
            </a:r>
          </a:p>
          <a:p>
            <a:pPr eaLnBrk="1" hangingPunct="1"/>
            <a:r>
              <a:rPr lang="en-US" altLang="en-US">
                <a:solidFill>
                  <a:schemeClr val="tx1"/>
                </a:solidFill>
              </a:rPr>
              <a:t>Maturation of reproductive organs &amp; gamete production</a:t>
            </a:r>
          </a:p>
          <a:p>
            <a:pPr eaLnBrk="1" hangingPunct="1"/>
            <a:r>
              <a:rPr lang="en-US" altLang="en-US">
                <a:solidFill>
                  <a:schemeClr val="tx1"/>
                </a:solidFill>
              </a:rPr>
              <a:t>2</a:t>
            </a:r>
            <a:r>
              <a:rPr lang="en-US" altLang="en-US" baseline="30000">
                <a:solidFill>
                  <a:schemeClr val="tx1"/>
                </a:solidFill>
              </a:rPr>
              <a:t>0 </a:t>
            </a:r>
            <a:r>
              <a:rPr lang="en-US" altLang="en-US">
                <a:solidFill>
                  <a:schemeClr val="tx1"/>
                </a:solidFill>
              </a:rPr>
              <a:t>sexual characteristics</a:t>
            </a:r>
          </a:p>
          <a:p>
            <a:pPr lvl="1" eaLnBrk="1" hangingPunct="1"/>
            <a:r>
              <a:rPr lang="en-US" altLang="en-US">
                <a:solidFill>
                  <a:schemeClr val="tx1"/>
                </a:solidFill>
              </a:rPr>
              <a:t>Males: pubic hair, beard, deep voice, "wedge" body form &amp; </a:t>
            </a:r>
            <a:r>
              <a:rPr lang="en-US" altLang="en-US">
                <a:solidFill>
                  <a:schemeClr val="tx1"/>
                </a:solidFill>
                <a:sym typeface="Symbol" panose="05050102010706020507" pitchFamily="18" charset="2"/>
              </a:rPr>
              <a:t></a:t>
            </a:r>
            <a:r>
              <a:rPr lang="en-US" altLang="en-US">
                <a:solidFill>
                  <a:schemeClr val="tx1"/>
                </a:solidFill>
              </a:rPr>
              <a:t> muscle mass</a:t>
            </a:r>
          </a:p>
          <a:p>
            <a:pPr lvl="1" eaLnBrk="1" hangingPunct="1">
              <a:spcBef>
                <a:spcPts val="1200"/>
              </a:spcBef>
              <a:spcAft>
                <a:spcPts val="300"/>
              </a:spcAft>
            </a:pPr>
            <a:r>
              <a:rPr lang="en-US" altLang="en-US">
                <a:solidFill>
                  <a:schemeClr val="tx1"/>
                </a:solidFill>
              </a:rPr>
              <a:t>Females: menarche, pubic hair, breasts &amp; "pear shape" body form</a:t>
            </a:r>
          </a:p>
        </p:txBody>
      </p:sp>
    </p:spTree>
    <p:extLst>
      <p:ext uri="{BB962C8B-B14F-4D97-AF65-F5344CB8AC3E}">
        <p14:creationId xmlns:p14="http://schemas.microsoft.com/office/powerpoint/2010/main" val="320284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96737" y="-2100999"/>
            <a:ext cx="19669760" cy="11064240"/>
          </a:xfrm>
          <a:prstGeom prst="rect">
            <a:avLst/>
          </a:prstGeom>
        </p:spPr>
      </p:pic>
    </p:spTree>
    <p:extLst>
      <p:ext uri="{BB962C8B-B14F-4D97-AF65-F5344CB8AC3E}">
        <p14:creationId xmlns:p14="http://schemas.microsoft.com/office/powerpoint/2010/main" val="2104462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6850" y="436563"/>
            <a:ext cx="8763000" cy="503237"/>
          </a:xfrm>
        </p:spPr>
        <p:txBody>
          <a:bodyPr/>
          <a:lstStyle/>
          <a:p>
            <a:pPr eaLnBrk="1" hangingPunct="1">
              <a:defRPr/>
            </a:pPr>
            <a:r>
              <a:rPr lang="en-US"/>
              <a:t>Later in Life</a:t>
            </a:r>
          </a:p>
        </p:txBody>
      </p:sp>
      <p:sp>
        <p:nvSpPr>
          <p:cNvPr id="18435" name="Rectangle 3"/>
          <p:cNvSpPr>
            <a:spLocks noGrp="1" noChangeArrowheads="1"/>
          </p:cNvSpPr>
          <p:nvPr>
            <p:ph type="body" idx="1"/>
          </p:nvPr>
        </p:nvSpPr>
        <p:spPr>
          <a:xfrm>
            <a:off x="304800" y="1114425"/>
            <a:ext cx="8610600" cy="5484813"/>
          </a:xfrm>
          <a:noFill/>
        </p:spPr>
        <p:txBody>
          <a:bodyPr/>
          <a:lstStyle/>
          <a:p>
            <a:pPr eaLnBrk="1" hangingPunct="1"/>
            <a:r>
              <a:rPr lang="en-US" altLang="en-US">
                <a:solidFill>
                  <a:schemeClr val="tx1"/>
                </a:solidFill>
              </a:rPr>
              <a:t>Menopause: Female "Change-of Life"</a:t>
            </a:r>
          </a:p>
          <a:p>
            <a:pPr lvl="1" eaLnBrk="1" hangingPunct="1"/>
            <a:r>
              <a:rPr lang="en-US" altLang="en-US">
                <a:solidFill>
                  <a:schemeClr val="tx1"/>
                </a:solidFill>
              </a:rPr>
              <a:t> Ovaries </a:t>
            </a:r>
            <a:r>
              <a:rPr lang="en-US" altLang="en-US">
                <a:solidFill>
                  <a:schemeClr val="tx1"/>
                </a:solidFill>
                <a:sym typeface="Symbol" panose="05050102010706020507" pitchFamily="18" charset="2"/>
              </a:rPr>
              <a:t></a:t>
            </a:r>
            <a:r>
              <a:rPr lang="en-US" altLang="en-US">
                <a:solidFill>
                  <a:schemeClr val="tx1"/>
                </a:solidFill>
              </a:rPr>
              <a:t> responding to GnRH</a:t>
            </a:r>
          </a:p>
          <a:p>
            <a:pPr lvl="1" eaLnBrk="1" hangingPunct="1"/>
            <a:r>
              <a:rPr lang="en-US" altLang="en-US">
                <a:solidFill>
                  <a:schemeClr val="tx1"/>
                </a:solidFill>
                <a:sym typeface="Symbol" panose="05050102010706020507" pitchFamily="18" charset="2"/>
              </a:rPr>
              <a:t></a:t>
            </a:r>
            <a:r>
              <a:rPr lang="en-US" altLang="en-US">
                <a:solidFill>
                  <a:schemeClr val="tx1"/>
                </a:solidFill>
              </a:rPr>
              <a:t> Levels of estrogen &amp; progesterone produced</a:t>
            </a:r>
          </a:p>
          <a:p>
            <a:pPr lvl="1" eaLnBrk="1" hangingPunct="1"/>
            <a:r>
              <a:rPr lang="en-US" altLang="en-US">
                <a:solidFill>
                  <a:schemeClr val="tx1"/>
                </a:solidFill>
              </a:rPr>
              <a:t>Cease egg development</a:t>
            </a:r>
          </a:p>
          <a:p>
            <a:pPr lvl="1" eaLnBrk="1" hangingPunct="1"/>
            <a:r>
              <a:rPr lang="en-US" altLang="en-US">
                <a:solidFill>
                  <a:schemeClr val="tx1"/>
                </a:solidFill>
              </a:rPr>
              <a:t>"Hot flashes" , </a:t>
            </a:r>
            <a:r>
              <a:rPr lang="en-US" altLang="en-US">
                <a:solidFill>
                  <a:schemeClr val="tx1"/>
                </a:solidFill>
                <a:sym typeface="Symbol" panose="05050102010706020507" pitchFamily="18" charset="2"/>
              </a:rPr>
              <a:t></a:t>
            </a:r>
            <a:r>
              <a:rPr lang="en-US" altLang="en-US">
                <a:solidFill>
                  <a:schemeClr val="tx1"/>
                </a:solidFill>
              </a:rPr>
              <a:t> osteoporosis risk</a:t>
            </a:r>
          </a:p>
          <a:p>
            <a:pPr lvl="1" eaLnBrk="1" hangingPunct="1"/>
            <a:r>
              <a:rPr lang="en-US" altLang="en-US">
                <a:solidFill>
                  <a:schemeClr val="tx1"/>
                </a:solidFill>
              </a:rPr>
              <a:t>(hormone replacement debate)</a:t>
            </a:r>
          </a:p>
          <a:p>
            <a:pPr eaLnBrk="1" hangingPunct="1"/>
            <a:r>
              <a:rPr lang="en-US" altLang="en-US">
                <a:solidFill>
                  <a:schemeClr val="tx1"/>
                </a:solidFill>
              </a:rPr>
              <a:t>"Andropause" (?): Male changes are gradual</a:t>
            </a:r>
          </a:p>
          <a:p>
            <a:pPr lvl="1" eaLnBrk="1" hangingPunct="1"/>
            <a:r>
              <a:rPr lang="en-US" altLang="en-US">
                <a:solidFill>
                  <a:schemeClr val="tx1"/>
                </a:solidFill>
                <a:sym typeface="Symbol" panose="05050102010706020507" pitchFamily="18" charset="2"/>
              </a:rPr>
              <a:t></a:t>
            </a:r>
            <a:r>
              <a:rPr lang="en-US" altLang="en-US">
                <a:solidFill>
                  <a:schemeClr val="tx1"/>
                </a:solidFill>
              </a:rPr>
              <a:t> Sex hormones: </a:t>
            </a:r>
            <a:r>
              <a:rPr lang="en-US" altLang="en-US">
                <a:solidFill>
                  <a:schemeClr val="tx1"/>
                </a:solidFill>
                <a:sym typeface="Symbol" panose="05050102010706020507" pitchFamily="18" charset="2"/>
              </a:rPr>
              <a:t> </a:t>
            </a:r>
            <a:r>
              <a:rPr lang="en-US" altLang="en-US">
                <a:solidFill>
                  <a:schemeClr val="tx1"/>
                </a:solidFill>
              </a:rPr>
              <a:t>muscle mass, </a:t>
            </a:r>
            <a:r>
              <a:rPr lang="en-US" altLang="en-US">
                <a:solidFill>
                  <a:schemeClr val="tx1"/>
                </a:solidFill>
                <a:sym typeface="Symbol" panose="05050102010706020507" pitchFamily="18" charset="2"/>
              </a:rPr>
              <a:t> </a:t>
            </a:r>
            <a:r>
              <a:rPr lang="en-US" altLang="en-US">
                <a:solidFill>
                  <a:schemeClr val="tx1"/>
                </a:solidFill>
              </a:rPr>
              <a:t>libido, </a:t>
            </a:r>
            <a:r>
              <a:rPr lang="en-US" altLang="en-US">
                <a:solidFill>
                  <a:schemeClr val="tx1"/>
                </a:solidFill>
                <a:sym typeface="Symbol" panose="05050102010706020507" pitchFamily="18" charset="2"/>
              </a:rPr>
              <a:t></a:t>
            </a:r>
            <a:r>
              <a:rPr lang="en-US" altLang="en-US">
                <a:solidFill>
                  <a:schemeClr val="tx1"/>
                </a:solidFill>
              </a:rPr>
              <a:t> erections</a:t>
            </a:r>
          </a:p>
          <a:p>
            <a:pPr lvl="1" eaLnBrk="1" hangingPunct="1">
              <a:spcBef>
                <a:spcPts val="1200"/>
              </a:spcBef>
              <a:spcAft>
                <a:spcPts val="300"/>
              </a:spcAft>
            </a:pPr>
            <a:r>
              <a:rPr lang="en-US" altLang="en-US">
                <a:solidFill>
                  <a:schemeClr val="tx1"/>
                </a:solidFill>
              </a:rPr>
              <a:t>Viagra: PNS </a:t>
            </a:r>
            <a:r>
              <a:rPr lang="en-US" altLang="en-US">
                <a:solidFill>
                  <a:schemeClr val="tx1"/>
                </a:solidFill>
                <a:sym typeface="Symbol" panose="05050102010706020507" pitchFamily="18" charset="2"/>
              </a:rPr>
              <a:t> </a:t>
            </a:r>
            <a:r>
              <a:rPr lang="en-US" altLang="en-US">
                <a:solidFill>
                  <a:schemeClr val="tx1"/>
                </a:solidFill>
              </a:rPr>
              <a:t>NO </a:t>
            </a:r>
            <a:r>
              <a:rPr lang="en-US" altLang="en-US">
                <a:solidFill>
                  <a:schemeClr val="tx1"/>
                </a:solidFill>
                <a:sym typeface="Symbol" panose="05050102010706020507" pitchFamily="18" charset="2"/>
              </a:rPr>
              <a:t> </a:t>
            </a:r>
            <a:r>
              <a:rPr lang="en-US" altLang="en-US">
                <a:solidFill>
                  <a:schemeClr val="tx1"/>
                </a:solidFill>
              </a:rPr>
              <a:t>cGMP </a:t>
            </a:r>
            <a:r>
              <a:rPr lang="en-US" altLang="en-US">
                <a:solidFill>
                  <a:schemeClr val="tx1"/>
                </a:solidFill>
                <a:sym typeface="Symbol" panose="05050102010706020507" pitchFamily="18" charset="2"/>
              </a:rPr>
              <a:t>  </a:t>
            </a:r>
            <a:r>
              <a:rPr lang="en-US" altLang="en-US">
                <a:solidFill>
                  <a:schemeClr val="tx1"/>
                </a:solidFill>
              </a:rPr>
              <a:t>degradation</a:t>
            </a:r>
          </a:p>
        </p:txBody>
      </p:sp>
    </p:spTree>
    <p:extLst>
      <p:ext uri="{BB962C8B-B14F-4D97-AF65-F5344CB8AC3E}">
        <p14:creationId xmlns:p14="http://schemas.microsoft.com/office/powerpoint/2010/main" val="3151966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96850" y="436563"/>
            <a:ext cx="8763000" cy="503237"/>
          </a:xfrm>
        </p:spPr>
        <p:txBody>
          <a:bodyPr/>
          <a:lstStyle/>
          <a:p>
            <a:pPr eaLnBrk="1" hangingPunct="1">
              <a:defRPr/>
            </a:pPr>
            <a:r>
              <a:rPr lang="en-US"/>
              <a:t>Summary</a:t>
            </a:r>
          </a:p>
        </p:txBody>
      </p:sp>
      <p:sp>
        <p:nvSpPr>
          <p:cNvPr id="19459" name="Rectangle 3"/>
          <p:cNvSpPr>
            <a:spLocks noGrp="1" noChangeArrowheads="1"/>
          </p:cNvSpPr>
          <p:nvPr>
            <p:ph type="body" idx="1"/>
          </p:nvPr>
        </p:nvSpPr>
        <p:spPr>
          <a:xfrm>
            <a:off x="304800" y="1449388"/>
            <a:ext cx="8610600" cy="4857750"/>
          </a:xfrm>
          <a:noFill/>
        </p:spPr>
        <p:txBody>
          <a:bodyPr/>
          <a:lstStyle/>
          <a:p>
            <a:pPr eaLnBrk="1" hangingPunct="1">
              <a:lnSpc>
                <a:spcPct val="100000"/>
              </a:lnSpc>
            </a:pPr>
            <a:r>
              <a:rPr lang="en-US" altLang="en-US">
                <a:solidFill>
                  <a:schemeClr val="tx1"/>
                </a:solidFill>
              </a:rPr>
              <a:t>Genes and hormones direct bipotential reproductive tissues to differentiate into males or females</a:t>
            </a:r>
          </a:p>
          <a:p>
            <a:pPr eaLnBrk="1" hangingPunct="1">
              <a:lnSpc>
                <a:spcPct val="100000"/>
              </a:lnSpc>
            </a:pPr>
            <a:r>
              <a:rPr lang="en-US" altLang="en-US">
                <a:solidFill>
                  <a:schemeClr val="tx1"/>
                </a:solidFill>
              </a:rPr>
              <a:t>Spermatogenesis is regulated by FSH &amp; LH, testosterone and inhibin influence on spermatocytes, Sertoli &amp; Leydig cells</a:t>
            </a:r>
          </a:p>
          <a:p>
            <a:pPr eaLnBrk="1" hangingPunct="1">
              <a:lnSpc>
                <a:spcPct val="100000"/>
              </a:lnSpc>
            </a:pPr>
            <a:r>
              <a:rPr lang="en-US" altLang="en-US">
                <a:solidFill>
                  <a:schemeClr val="tx1"/>
                </a:solidFill>
              </a:rPr>
              <a:t>Menstrual cycle coordinates egg maturation with endometrium, and is regulated by GnRH,</a:t>
            </a:r>
            <a:r>
              <a:rPr lang="en-US" altLang="en-US">
                <a:solidFill>
                  <a:schemeClr val="tx1"/>
                </a:solidFill>
                <a:sym typeface="Symbol" panose="05050102010706020507" pitchFamily="18" charset="2"/>
              </a:rPr>
              <a:t></a:t>
            </a:r>
            <a:r>
              <a:rPr lang="en-US" altLang="en-US">
                <a:solidFill>
                  <a:schemeClr val="tx1"/>
                </a:solidFill>
              </a:rPr>
              <a:t> LH  &amp; FSH </a:t>
            </a:r>
            <a:r>
              <a:rPr lang="en-US" altLang="en-US">
                <a:solidFill>
                  <a:schemeClr val="tx1"/>
                </a:solidFill>
                <a:sym typeface="Symbol" panose="05050102010706020507" pitchFamily="18" charset="2"/>
              </a:rPr>
              <a:t></a:t>
            </a:r>
            <a:r>
              <a:rPr lang="en-US" altLang="en-US">
                <a:solidFill>
                  <a:schemeClr val="tx1"/>
                </a:solidFill>
              </a:rPr>
              <a:t> estrogen, progesterone &amp; inhibin (and placental hCG)</a:t>
            </a:r>
          </a:p>
        </p:txBody>
      </p:sp>
    </p:spTree>
    <p:extLst>
      <p:ext uri="{BB962C8B-B14F-4D97-AF65-F5344CB8AC3E}">
        <p14:creationId xmlns:p14="http://schemas.microsoft.com/office/powerpoint/2010/main" val="289327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75762" y="-4354004"/>
            <a:ext cx="27635200" cy="15544800"/>
          </a:xfrm>
          <a:prstGeom prst="rect">
            <a:avLst/>
          </a:prstGeom>
        </p:spPr>
      </p:pic>
    </p:spTree>
    <p:extLst>
      <p:ext uri="{BB962C8B-B14F-4D97-AF65-F5344CB8AC3E}">
        <p14:creationId xmlns:p14="http://schemas.microsoft.com/office/powerpoint/2010/main" val="185739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A88E-32DC-4D09-1787-D064D4DE51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5AA224-108C-5E7C-506A-F95E647D7745}"/>
              </a:ext>
            </a:extLst>
          </p:cNvPr>
          <p:cNvPicPr>
            <a:picLocks noGrp="1" noChangeAspect="1"/>
          </p:cNvPicPr>
          <p:nvPr>
            <p:ph idx="1"/>
          </p:nvPr>
        </p:nvPicPr>
        <p:blipFill>
          <a:blip r:embed="rId2"/>
          <a:stretch>
            <a:fillRect/>
          </a:stretch>
        </p:blipFill>
        <p:spPr>
          <a:xfrm>
            <a:off x="-1829568" y="-313998"/>
            <a:ext cx="13329920" cy="7498080"/>
          </a:xfrm>
        </p:spPr>
      </p:pic>
    </p:spTree>
    <p:extLst>
      <p:ext uri="{BB962C8B-B14F-4D97-AF65-F5344CB8AC3E}">
        <p14:creationId xmlns:p14="http://schemas.microsoft.com/office/powerpoint/2010/main" val="233482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0A7-89E1-D1BA-01AF-4E6474FDD1C6}"/>
              </a:ext>
            </a:extLst>
          </p:cNvPr>
          <p:cNvSpPr>
            <a:spLocks noGrp="1"/>
          </p:cNvSpPr>
          <p:nvPr>
            <p:ph type="title"/>
          </p:nvPr>
        </p:nvSpPr>
        <p:spPr/>
        <p:txBody>
          <a:bodyPr/>
          <a:lstStyle/>
          <a:p>
            <a:r>
              <a:rPr lang="en-US" dirty="0" err="1"/>
              <a:t>Sesquizygotic</a:t>
            </a:r>
            <a:r>
              <a:rPr lang="en-US" dirty="0"/>
              <a:t> Twins</a:t>
            </a:r>
          </a:p>
        </p:txBody>
      </p:sp>
      <p:pic>
        <p:nvPicPr>
          <p:cNvPr id="10" name="Content Placeholder 9" descr="A diagram of a human body">
            <a:extLst>
              <a:ext uri="{FF2B5EF4-FFF2-40B4-BE49-F238E27FC236}">
                <a16:creationId xmlns:a16="http://schemas.microsoft.com/office/drawing/2014/main" id="{3DEFA404-711F-AE60-E38B-676825B87E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7515" y="939800"/>
            <a:ext cx="4895438" cy="5577840"/>
          </a:xfrm>
          <a:blipFill dpi="0" rotWithShape="1">
            <a:blip r:embed="rId3">
              <a:alphaModFix amt="0"/>
            </a:blip>
            <a:srcRect/>
            <a:tile tx="0" ty="0" sx="100000" sy="100000" flip="none" algn="tl"/>
          </a:blipFill>
        </p:spPr>
      </p:pic>
    </p:spTree>
    <p:extLst>
      <p:ext uri="{BB962C8B-B14F-4D97-AF65-F5344CB8AC3E}">
        <p14:creationId xmlns:p14="http://schemas.microsoft.com/office/powerpoint/2010/main" val="190587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Sesquizygotic</a:t>
            </a:r>
            <a:r>
              <a:rPr lang="en-US" dirty="0"/>
              <a:t> Twins</a:t>
            </a:r>
          </a:p>
        </p:txBody>
      </p:sp>
      <p:sp>
        <p:nvSpPr>
          <p:cNvPr id="3" name="Content Placeholder 2"/>
          <p:cNvSpPr>
            <a:spLocks noGrp="1"/>
          </p:cNvSpPr>
          <p:nvPr>
            <p:ph idx="1"/>
          </p:nvPr>
        </p:nvSpPr>
        <p:spPr>
          <a:xfrm>
            <a:off x="198438" y="2402958"/>
            <a:ext cx="8686800" cy="2680734"/>
          </a:xfrm>
        </p:spPr>
        <p:txBody>
          <a:bodyPr/>
          <a:lstStyle/>
          <a:p>
            <a:r>
              <a:rPr lang="en-US" dirty="0">
                <a:hlinkClick r:id="rId2"/>
              </a:rPr>
              <a:t>https://www.reuters.com/article/us-health-reproduction-mosaic-twins/doctors-confirm-new-type-of-twin-born-from-one-egg-and-two-sperm-idUSKCN1QG2YH</a:t>
            </a:r>
            <a:endParaRPr lang="en-US" dirty="0"/>
          </a:p>
          <a:p>
            <a:r>
              <a:rPr lang="en-US" dirty="0">
                <a:hlinkClick r:id="rId3"/>
              </a:rPr>
              <a:t>https://www.nejm.org/doi/full/10.1056/NEJMoa1701313</a:t>
            </a:r>
            <a:endParaRPr lang="en-US" dirty="0"/>
          </a:p>
        </p:txBody>
      </p:sp>
    </p:spTree>
    <p:extLst>
      <p:ext uri="{BB962C8B-B14F-4D97-AF65-F5344CB8AC3E}">
        <p14:creationId xmlns:p14="http://schemas.microsoft.com/office/powerpoint/2010/main" val="1768399392"/>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Folder:Presentation4</Template>
  <TotalTime>3029</TotalTime>
  <Words>1202</Words>
  <Application>Microsoft Office PowerPoint</Application>
  <PresentationFormat>On-screen Show (4:3)</PresentationFormat>
  <Paragraphs>210</Paragraphs>
  <Slides>51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ElsevierGulliver</vt:lpstr>
      <vt:lpstr>Georgia</vt:lpstr>
      <vt:lpstr>Symbol</vt:lpstr>
      <vt:lpstr>Times New Roman</vt:lpstr>
      <vt:lpstr>Blank</vt:lpstr>
      <vt:lpstr>Chapter 26</vt:lpstr>
      <vt:lpstr>About this Chapter</vt:lpstr>
      <vt:lpstr>Sex Determination: Overview</vt:lpstr>
      <vt:lpstr>Sex Determination: Overview</vt:lpstr>
      <vt:lpstr>PowerPoint Presentation</vt:lpstr>
      <vt:lpstr>PowerPoint Presentation</vt:lpstr>
      <vt:lpstr>PowerPoint Presentation</vt:lpstr>
      <vt:lpstr>Sesquizygotic Twins</vt:lpstr>
      <vt:lpstr>Sesquizygotic Twins</vt:lpstr>
      <vt:lpstr>Pathway for Sexual Development:  Review for Genes to Organs</vt:lpstr>
      <vt:lpstr>Overview of Gametogenesis:  Producing Eggs or Sperm</vt:lpstr>
      <vt:lpstr>PowerPoint Presentation</vt:lpstr>
      <vt:lpstr>Regulation of Reproduction: General Pathways</vt:lpstr>
      <vt:lpstr>Regulation of Reproduction: General Pathways</vt:lpstr>
      <vt:lpstr>Male Reproductive Anatomy and Physiology</vt:lpstr>
      <vt:lpstr>Male Reproductive Anatomy and Physiology</vt:lpstr>
      <vt:lpstr>Spermatogenesis: Sperm Production in the Testis</vt:lpstr>
      <vt:lpstr>Spermatogenesis: Sperm Production in the Testis</vt:lpstr>
      <vt:lpstr>Spermatozoa Structure and Functions in Review</vt:lpstr>
      <vt:lpstr>Capacitation of Sperm</vt:lpstr>
      <vt:lpstr>Regulation of Spermatogenesis</vt:lpstr>
      <vt:lpstr>Regulation of Spermatogenesis</vt:lpstr>
      <vt:lpstr>Female Reproductive Anatomy and Physiology: Overview</vt:lpstr>
      <vt:lpstr>Female Reproductive Anatomy and Physiology: Overview</vt:lpstr>
      <vt:lpstr>PowerPoint Presentation</vt:lpstr>
      <vt:lpstr>PowerPoint Presentation</vt:lpstr>
      <vt:lpstr>PowerPoint Presentation</vt:lpstr>
      <vt:lpstr>Ovary: Details of Histology &amp; Physiology</vt:lpstr>
      <vt:lpstr>Ovary: Details of Histology &amp; Physiology</vt:lpstr>
      <vt:lpstr>Menstrual Cycle:  Egg Maturation, and Endometrial Growth</vt:lpstr>
      <vt:lpstr>PowerPoint Presentation</vt:lpstr>
      <vt:lpstr>Endocrine Control of Menstrual Cycle: Ovulation</vt:lpstr>
      <vt:lpstr>Endocrine Control of Menstrual Cycle:  Follicular Phase and Ovulation</vt:lpstr>
      <vt:lpstr>Endocrine Control of Menstrual Cycle: Luteal phase</vt:lpstr>
      <vt:lpstr>Endocrine Control of Menstrual Cycle:  Late Luteal phase</vt:lpstr>
      <vt:lpstr>Endocrine Control of Menstrual Cycle:  Luteal phase  and Late Luteal phase</vt:lpstr>
      <vt:lpstr>Fertilization:  Union of Male &amp; Female Chromosomes</vt:lpstr>
      <vt:lpstr>Zygote Development: Cell Division &amp; Implantation</vt:lpstr>
      <vt:lpstr>PowerPoint Presentation</vt:lpstr>
      <vt:lpstr>Placenta and Further Embroynic Development</vt:lpstr>
      <vt:lpstr>Placenta and Further Embroynic Development</vt:lpstr>
      <vt:lpstr>Intact amnion following birth of a 3 month premature infant- Extremely rare</vt:lpstr>
      <vt:lpstr>In the caul—In the sac   1/80,000 births   Associated with premature infants</vt:lpstr>
      <vt:lpstr>Birth: Parturition</vt:lpstr>
      <vt:lpstr>Birth: Parturition</vt:lpstr>
      <vt:lpstr>Regulators of Parturition</vt:lpstr>
      <vt:lpstr>Lactation: Producing and Releasing Milk</vt:lpstr>
      <vt:lpstr>Lactation: Producing and Releasing Milk</vt:lpstr>
      <vt:lpstr>Reproductive Maturation: Puberty</vt:lpstr>
      <vt:lpstr>Later in Life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karlm</dc:creator>
  <cp:lastModifiedBy>Michael Brown</cp:lastModifiedBy>
  <cp:revision>188</cp:revision>
  <dcterms:created xsi:type="dcterms:W3CDTF">2002-11-25T02:35:13Z</dcterms:created>
  <dcterms:modified xsi:type="dcterms:W3CDTF">2025-04-16T17:45:31Z</dcterms:modified>
</cp:coreProperties>
</file>