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9" r:id="rId3"/>
    <p:sldId id="264" r:id="rId4"/>
    <p:sldId id="276" r:id="rId5"/>
    <p:sldId id="277" r:id="rId6"/>
    <p:sldId id="266" r:id="rId7"/>
    <p:sldId id="267" r:id="rId8"/>
    <p:sldId id="265" r:id="rId9"/>
    <p:sldId id="257" r:id="rId10"/>
    <p:sldId id="258" r:id="rId11"/>
    <p:sldId id="261" r:id="rId12"/>
    <p:sldId id="278" r:id="rId13"/>
    <p:sldId id="262" r:id="rId14"/>
    <p:sldId id="279" r:id="rId15"/>
    <p:sldId id="274" r:id="rId16"/>
    <p:sldId id="273" r:id="rId17"/>
    <p:sldId id="275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6E88-CF5A-4CCD-9BDD-BFF26EF5D83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F8560-67BF-41B3-8853-B2923A554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84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8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35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3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2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4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3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7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6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8560-67BF-41B3-8853-B2923A554F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CE73F-A77D-43C8-8E4A-7437C42E019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BA36F9-AAB4-40FE-ADCA-1DE5E1E05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bscohost.com/ehost/pdfviewer/pdfviewer?sid=48ff949a-adff-47f7-91c8-b83002e21dda@sessionmgr15&amp;vid=2&amp;hid=21" TargetMode="External"/><Relationship Id="rId7" Type="http://schemas.openxmlformats.org/officeDocument/2006/relationships/hyperlink" Target="http://dwb.unl.edu/Teacher/NSF/C10/C10Links/www.middlebury.edu/~ch0337/ho/fh.html" TargetMode="External"/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db.org/" TargetMode="External"/><Relationship Id="rId5" Type="http://schemas.openxmlformats.org/officeDocument/2006/relationships/hyperlink" Target="http://www.ncbi.nlm.nih.gov/pmc/articles/PMC1915585" TargetMode="External"/><Relationship Id="rId4" Type="http://schemas.openxmlformats.org/officeDocument/2006/relationships/hyperlink" Target="http://www.ncbi.nlm.nih.gov/pubmedhealth/PMH0001429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e/e3/Xanthelasma_palpebrarum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Familial Hypercholesterolemia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9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4724400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Ventricular myocardial capillary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Hamster cremaster muscle capillary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Common carotid artery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1"/>
            <a:ext cx="64007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smtClean="0"/>
              <a:t>Endothelial Glycocalyx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933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Partial </a:t>
            </a:r>
            <a:r>
              <a:rPr lang="en-US" sz="2800" dirty="0"/>
              <a:t>recovery of the endothelial </a:t>
            </a:r>
            <a:r>
              <a:rPr lang="en-US" sz="2800" dirty="0" smtClean="0"/>
              <a:t>Glycocalyx </a:t>
            </a:r>
            <a:r>
              <a:rPr lang="en-US" sz="2800" dirty="0"/>
              <a:t>upon rosuvastatin therapy in patients with heterozygous familial hypercholesterolemia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95600"/>
            <a:ext cx="73152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Purpose: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evaluated the correlation of Glycocalyx perturbation in FH patients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Restoration of Glycocalyx with statin treatment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5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400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Heterozygous FH – 13 male patients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profile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 group – 13 male subjects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Normocholesterolemic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non-smoking, healthy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study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parameters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Glycocalyx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volume (V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LDL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biochemical parameters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estimation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Intavascular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glycocalyx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permeable tracer) - (circular plasma V)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Intravenous injection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Dextran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40 -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glycocalyx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permeable tracer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sampling at time intervals to measure glucose concentrations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Thickness of endothelial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glycocalyx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capillaries using OPS imaging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Circulating blood volume: ([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5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4400" dirty="0" smtClean="0"/>
              <a:t>Results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8229600" cy="1554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Student’s t-test (two-tailed)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LDL-cholesterol 225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95 vs. 93 (control)</a:t>
            </a:r>
          </a:p>
          <a:p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26074" r="2500" b="23242"/>
          <a:stretch/>
        </p:blipFill>
        <p:spPr bwMode="auto">
          <a:xfrm>
            <a:off x="457200" y="914400"/>
            <a:ext cx="8153400" cy="355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950" y="2602675"/>
            <a:ext cx="8153400" cy="204850"/>
          </a:xfrm>
          <a:prstGeom prst="rect">
            <a:avLst/>
          </a:prstGeom>
          <a:solidFill>
            <a:srgbClr val="F8FD17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5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382000" cy="18288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ym typeface="Wingdings" pitchFamily="2" charset="2"/>
              </a:rPr>
              <a:t>V</a:t>
            </a:r>
            <a:r>
              <a:rPr lang="en-US" sz="2000" baseline="-25000" dirty="0">
                <a:sym typeface="Wingdings" pitchFamily="2" charset="2"/>
              </a:rPr>
              <a:t>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of </a:t>
            </a:r>
            <a:r>
              <a:rPr lang="en-US" sz="2000" dirty="0">
                <a:sym typeface="Wingdings" pitchFamily="2" charset="2"/>
              </a:rPr>
              <a:t>FH </a:t>
            </a:r>
            <a:r>
              <a:rPr lang="en-US" sz="2000" dirty="0" smtClean="0">
                <a:sym typeface="Wingdings" pitchFamily="2" charset="2"/>
              </a:rPr>
              <a:t>is 0.8±0.3L significantly lower </a:t>
            </a:r>
            <a:r>
              <a:rPr lang="en-US" sz="2000" dirty="0" err="1" smtClean="0">
                <a:sym typeface="Wingdings" pitchFamily="2" charset="2"/>
              </a:rPr>
              <a:t>vs</a:t>
            </a:r>
            <a:r>
              <a:rPr lang="en-US" sz="2000" dirty="0" smtClean="0">
                <a:sym typeface="Wingdings" pitchFamily="2" charset="2"/>
              </a:rPr>
              <a:t> 1.7±0.6L of control</a:t>
            </a:r>
          </a:p>
          <a:p>
            <a:r>
              <a:rPr lang="en-US" sz="2000" dirty="0" smtClean="0">
                <a:sym typeface="Wingdings" pitchFamily="2" charset="2"/>
              </a:rPr>
              <a:t>V</a:t>
            </a:r>
            <a:r>
              <a:rPr lang="en-US" sz="2000" baseline="-25000" dirty="0" smtClean="0">
                <a:sym typeface="Wingdings" pitchFamily="2" charset="2"/>
              </a:rPr>
              <a:t>G</a:t>
            </a:r>
            <a:r>
              <a:rPr lang="en-US" sz="2000" dirty="0" smtClean="0">
                <a:sym typeface="Wingdings" pitchFamily="2" charset="2"/>
              </a:rPr>
              <a:t> recovered partially to 1.1±0.4L</a:t>
            </a:r>
          </a:p>
          <a:p>
            <a:r>
              <a:rPr lang="en-US" sz="2000" dirty="0" err="1" smtClean="0">
                <a:sym typeface="Wingdings" pitchFamily="2" charset="2"/>
              </a:rPr>
              <a:t>Glycocalyx</a:t>
            </a:r>
            <a:r>
              <a:rPr lang="en-US" sz="2000" dirty="0" smtClean="0">
                <a:sym typeface="Wingdings" pitchFamily="2" charset="2"/>
              </a:rPr>
              <a:t> thickness in FH increased from 0.4±0.1µm to 0.5±0.1µm</a:t>
            </a:r>
          </a:p>
          <a:p>
            <a:r>
              <a:rPr lang="en-US" sz="2000" dirty="0" smtClean="0">
                <a:sym typeface="Wingdings" pitchFamily="2" charset="2"/>
              </a:rPr>
              <a:t>After treatment: r=-0.5 </a:t>
            </a:r>
            <a:r>
              <a:rPr lang="en-US" sz="2000" dirty="0">
                <a:sym typeface="Wingdings" pitchFamily="2" charset="2"/>
              </a:rPr>
              <a:t>V</a:t>
            </a:r>
            <a:r>
              <a:rPr lang="en-US" sz="2000" baseline="-25000" dirty="0">
                <a:sym typeface="Wingdings" pitchFamily="2" charset="2"/>
              </a:rPr>
              <a:t>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vs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luekocyte</a:t>
            </a:r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No statistical correlation between </a:t>
            </a:r>
            <a:r>
              <a:rPr lang="en-US" sz="2000" dirty="0">
                <a:sym typeface="Wingdings" pitchFamily="2" charset="2"/>
              </a:rPr>
              <a:t>V</a:t>
            </a:r>
            <a:r>
              <a:rPr lang="en-US" sz="2000" baseline="-25000" dirty="0">
                <a:sym typeface="Wingdings" pitchFamily="2" charset="2"/>
              </a:rPr>
              <a:t>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and LDL-cholesterol</a:t>
            </a: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32521" r="39297" b="18847"/>
          <a:stretch/>
        </p:blipFill>
        <p:spPr bwMode="auto">
          <a:xfrm>
            <a:off x="1930076" y="685800"/>
            <a:ext cx="485430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4400" dirty="0" smtClean="0"/>
              <a:t>Results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784380" y="3276600"/>
            <a:ext cx="2174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Fig. 1. Systemic </a:t>
            </a:r>
            <a:r>
              <a:rPr lang="en-US" sz="1400" dirty="0" err="1"/>
              <a:t>glycocalyx</a:t>
            </a:r>
            <a:r>
              <a:rPr lang="en-US" sz="1400" dirty="0"/>
              <a:t> volume (VG) </a:t>
            </a:r>
          </a:p>
        </p:txBody>
      </p:sp>
    </p:spTree>
    <p:extLst>
      <p:ext uri="{BB962C8B-B14F-4D97-AF65-F5344CB8AC3E}">
        <p14:creationId xmlns:p14="http://schemas.microsoft.com/office/powerpoint/2010/main" val="168561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3820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Clearance rate of dextran 40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Rosuvastatin treatment – no significant affect on dextran clearance</a:t>
            </a:r>
            <a:endParaRPr lang="en-US" sz="28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en-US" sz="4400" dirty="0" smtClean="0"/>
              <a:t>Results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334000" y="2057400"/>
            <a:ext cx="31954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Palatino Linotype" pitchFamily="18" charset="0"/>
              <a:buChar char="▪"/>
            </a:pPr>
            <a:r>
              <a:rPr lang="en-US" sz="2000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FH no treatment</a:t>
            </a:r>
          </a:p>
          <a:p>
            <a:pPr>
              <a:buFont typeface="Palatino Linotype" pitchFamily="18" charset="0"/>
              <a:buChar char="▫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FH treatment</a:t>
            </a:r>
          </a:p>
          <a:p>
            <a:pPr>
              <a:buClr>
                <a:schemeClr val="tx1"/>
              </a:buClr>
              <a:buFont typeface="Palatino Linotype" pitchFamily="18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Control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2. Dextran clearance in hypercholesterolemic and normocholesterolemic subjects.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18359" r="20312" b="18555"/>
          <a:stretch/>
        </p:blipFill>
        <p:spPr bwMode="auto">
          <a:xfrm>
            <a:off x="533400" y="1066800"/>
            <a:ext cx="4800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58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144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Much lower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FH patients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only partially recovered after statin treatment</a:t>
            </a:r>
          </a:p>
          <a:p>
            <a:pPr lvl="1"/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Short treatment duration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Normalization of LDL-cholesterol levels after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statin treatment (confirmed results)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restoration will optimize vascular resistance 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atherogenesis</a:t>
            </a:r>
            <a:endParaRPr lang="en-US" sz="2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Dextran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40 clearance = ↓ V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Endothelial Glycocalyx is the essential barrier against capillary permeability</a:t>
            </a:r>
          </a:p>
          <a:p>
            <a:pPr lvl="1"/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Prevention of LDL uptake in vessel wall</a:t>
            </a:r>
          </a:p>
          <a:p>
            <a:pPr lvl="1"/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Premature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athrosclerosis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 FH patients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FH = increased oxidative stress (↑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oxLDL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= ↓ V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endParaRPr lang="en-US" sz="2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Preventable by radical scavengers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8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 smtClean="0"/>
              <a:t>Discussion/Conclusion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LDL-cholesterol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Possibly inflammatory effects on Glycocalyx perturbation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Hypercholesterolemia possibly = long lasting effects on the endothelial Glycocalyx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Future studies evaluating long-term statin treatments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Statin not designed for restoration of endothelial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glycocalyx</a:t>
            </a: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hyaluronidase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breaks down Glycocalyx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Restoration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glycocalyx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by modulating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glycosaminoglycan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metabolism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hlinkClick r:id="rId2"/>
              </a:rPr>
              <a:t>http://www.nejm.org/doi/pdf/10.1056/NEJMoa042000</a:t>
            </a:r>
          </a:p>
          <a:p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://web.ebscohost.com/ehost/pdfviewer/pdfviewer?sid=48ff949a-adff-47f7-91c8-b83002e21dda%40sessionmgr15&amp;vid=2&amp;hid=21</a:t>
            </a:r>
            <a:endParaRPr lang="en-US" sz="1800" dirty="0"/>
          </a:p>
          <a:p>
            <a:r>
              <a:rPr lang="en-US" sz="1800" u="sng" dirty="0">
                <a:hlinkClick r:id="rId4"/>
              </a:rPr>
              <a:t>http://www.ncbi.nlm.nih.gov/pubmedhealth/PMH0001429/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www.ncbi.nlm.nih.gov/pmc/articles/PMC1915585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>
                <a:hlinkClick r:id="rId2"/>
              </a:rPr>
              <a:t>http://www.ncbi.nlm.nih.gov/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>
                <a:hlinkClick r:id="rId6"/>
              </a:rPr>
              <a:t>http://www.pdb.org/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>
                <a:hlinkClick r:id="rId7"/>
              </a:rPr>
              <a:t>http://dwb.unl.edu/Teacher/NSF/C10/C10Links/www.middlebury.edu/~ch0337/ho/fh.html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68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400" dirty="0" smtClean="0"/>
              <a:t>Familial Hypercholesterolemia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Endothelial Glycocalyx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Purpose of the Study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Methods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Discussion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3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Autosomal dominant disorder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levels of low density lipoprotein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cholesterol (LDL)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Early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coronary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artery disease (CAD)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Heterozygous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~1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500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Homozygous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~1/1,000,000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Greater risk of heart disease (100x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males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20-40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yrs)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400" dirty="0" smtClean="0"/>
              <a:t>Familial Hypercholesterolemia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522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69" y="1303805"/>
            <a:ext cx="5638800" cy="4525963"/>
          </a:xfrm>
        </p:spPr>
        <p:txBody>
          <a:bodyPr/>
          <a:lstStyle/>
          <a:p>
            <a:r>
              <a:rPr lang="en-US" dirty="0" smtClean="0"/>
              <a:t>Physical symptoms</a:t>
            </a:r>
          </a:p>
          <a:p>
            <a:pPr lvl="1"/>
            <a:r>
              <a:rPr lang="en-US" dirty="0" err="1" smtClean="0"/>
              <a:t>Xanthomas</a:t>
            </a:r>
            <a:r>
              <a:rPr lang="en-US" dirty="0" smtClean="0"/>
              <a:t> – fatty skin deposits</a:t>
            </a:r>
          </a:p>
          <a:p>
            <a:pPr lvl="1"/>
            <a:r>
              <a:rPr lang="en-US" dirty="0" err="1" smtClean="0"/>
              <a:t>Xanthelasmas</a:t>
            </a:r>
            <a:r>
              <a:rPr lang="en-US" dirty="0" smtClean="0"/>
              <a:t> - Cholesterol deposits in the eyelids</a:t>
            </a:r>
          </a:p>
          <a:p>
            <a:pPr lvl="1"/>
            <a:r>
              <a:rPr lang="en-US" dirty="0" smtClean="0"/>
              <a:t>Angina – chest pain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8" y="4953000"/>
            <a:ext cx="2234295" cy="16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9" y="3200400"/>
            <a:ext cx="2234294" cy="140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omozygous Familial Hypercholesterolemia (HoFH)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99" y="4918364"/>
            <a:ext cx="2379935" cy="17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nejm.org/na102/home/ACS/publisher/mms/journals/content/nejm/1995/nejm_1995.332.issue-17/nejm199504273321705/production/images/large/nejm199504273321705_f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44" y="4888676"/>
            <a:ext cx="2438400" cy="18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 smtClean="0"/>
              <a:t>Familial Hypercholesterolemia</a:t>
            </a:r>
            <a:endParaRPr lang="en-US" sz="4400" dirty="0"/>
          </a:p>
        </p:txBody>
      </p:sp>
      <p:pic>
        <p:nvPicPr>
          <p:cNvPr id="9" name="Picture 8" descr="Coronary artery block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44" y="1066800"/>
            <a:ext cx="3124200" cy="24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le:Xanthelasma palpebrarum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99" y="3200400"/>
            <a:ext cx="2107310" cy="14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8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Heterozygous </a:t>
            </a:r>
            <a:r>
              <a:rPr lang="en-US" dirty="0"/>
              <a:t>Familial </a:t>
            </a:r>
            <a:r>
              <a:rPr lang="en-US" dirty="0" smtClean="0"/>
              <a:t>Hypercholesterolemia (</a:t>
            </a:r>
            <a:r>
              <a:rPr lang="en-US" dirty="0" err="1" smtClean="0"/>
              <a:t>HeFH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Monogenic disorder</a:t>
            </a:r>
          </a:p>
          <a:p>
            <a:pPr lvl="1"/>
            <a:r>
              <a:rPr lang="en-US" dirty="0" smtClean="0"/>
              <a:t>Heterozygous mutations in the LDLR gene</a:t>
            </a:r>
          </a:p>
          <a:p>
            <a:pPr lvl="1"/>
            <a:r>
              <a:rPr lang="en-US" dirty="0" smtClean="0"/>
              <a:t>Cholesterol deposits in the corneas, eyelids and extensor tendons</a:t>
            </a:r>
          </a:p>
          <a:p>
            <a:pPr lvl="1"/>
            <a:r>
              <a:rPr lang="en-US" dirty="0" smtClean="0"/>
              <a:t>Elevated plasma concentrations of LDL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 smtClean="0"/>
              <a:t>Familial Hypercholesterolemia</a:t>
            </a:r>
            <a:endParaRPr lang="en-US" sz="4400" dirty="0"/>
          </a:p>
        </p:txBody>
      </p:sp>
      <p:pic>
        <p:nvPicPr>
          <p:cNvPr id="5122" name="Picture 2" descr="An external file that holds a picture, illustration, etc.&#10;Object name is 26FF1.jpg Object name is 26F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92" y="3276600"/>
            <a:ext cx="32999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3 genes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Low-density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lipoproteins receptors gene (LDLR)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Apoliprotein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B-100 gene (APOB)- involved in LDLR binding 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Proprotein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convertase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subtilisin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type (PCSK9) – cholesterol homeostasis </a:t>
            </a:r>
          </a:p>
          <a:p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/>
        </p:nvSpPr>
        <p:spPr>
          <a:xfrm>
            <a:off x="381000" y="3962400"/>
            <a:ext cx="8382000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5926" t="26703" r="27379" b="39583"/>
          <a:stretch>
            <a:fillRect/>
          </a:stretch>
        </p:blipFill>
        <p:spPr bwMode="auto">
          <a:xfrm>
            <a:off x="838200" y="3505200"/>
            <a:ext cx="790401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 smtClean="0"/>
              <a:t>Genetics of FH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306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93%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mutations occur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LDLR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Coding region of 5kb, 18 exons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Over 1000 mutations reported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5% mutations may be due to large deletions or duplications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94189" y="270510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7569" t="11459" r="16252" b="61458"/>
          <a:stretch>
            <a:fillRect/>
          </a:stretch>
        </p:blipFill>
        <p:spPr bwMode="auto">
          <a:xfrm>
            <a:off x="685800" y="37338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 smtClean="0"/>
              <a:t>Genetics of FH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093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Early identification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morbidity through changes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lifestyle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Diet and exercise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 smoking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statins to lower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cholesterol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Life expectancy now is equal to the general population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(85%) of affected individuals remain undiagnosed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400" dirty="0" smtClean="0"/>
              <a:t>Familial Hypercholesterolemia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9745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400" dirty="0" smtClean="0"/>
              <a:t>Endothelial </a:t>
            </a:r>
            <a:r>
              <a:rPr lang="en-US" sz="4400" dirty="0" err="1" smtClean="0"/>
              <a:t>Glycocalyx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114799" cy="334342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143000"/>
            <a:ext cx="441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Protective barrier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Vessel wall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Shields endothelium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luminally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Soluble plasma membrane components bound by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Proteoglycans – “backbone” molecule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glycocalyx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Glycoproteins – connects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glycocalyx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endothelial cell membrane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Glycocalyx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thickness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2-3 µm in small arteries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4.5 µm in carotid arteries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410</TotalTime>
  <Words>677</Words>
  <Application>Microsoft Office PowerPoint</Application>
  <PresentationFormat>On-screen Show (4:3)</PresentationFormat>
  <Paragraphs>145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Familial Hypercholesterolemia </vt:lpstr>
      <vt:lpstr>Familial Hypercholesterolemia</vt:lpstr>
      <vt:lpstr>Familial Hypercholesterolemia</vt:lpstr>
      <vt:lpstr>Familial Hypercholesterolemia</vt:lpstr>
      <vt:lpstr>Familial Hypercholesterolemia</vt:lpstr>
      <vt:lpstr>Genetics of FH</vt:lpstr>
      <vt:lpstr>Genetics of FH</vt:lpstr>
      <vt:lpstr>Familial Hypercholesterolemia</vt:lpstr>
      <vt:lpstr>Endothelial Glycocalyx</vt:lpstr>
      <vt:lpstr>PowerPoint Presentation</vt:lpstr>
      <vt:lpstr>Partial recovery of the endothelial Glycocalyx upon rosuvastatin therapy in patients with heterozygous familial hypercholesterolemia</vt:lpstr>
      <vt:lpstr>Methods</vt:lpstr>
      <vt:lpstr>Results</vt:lpstr>
      <vt:lpstr>Results</vt:lpstr>
      <vt:lpstr>Results</vt:lpstr>
      <vt:lpstr>Discussion</vt:lpstr>
      <vt:lpstr>Discussion/Conclusion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Familial Hypercholesterolemia</dc:title>
  <dc:creator>Windows User</dc:creator>
  <cp:lastModifiedBy>brownm</cp:lastModifiedBy>
  <cp:revision>38</cp:revision>
  <dcterms:created xsi:type="dcterms:W3CDTF">2011-10-28T15:28:23Z</dcterms:created>
  <dcterms:modified xsi:type="dcterms:W3CDTF">2017-02-22T15:35:00Z</dcterms:modified>
</cp:coreProperties>
</file>