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4"/>
  </p:notesMasterIdLst>
  <p:sldIdLst>
    <p:sldId id="294" r:id="rId2"/>
    <p:sldId id="295" r:id="rId3"/>
    <p:sldId id="268" r:id="rId4"/>
    <p:sldId id="363" r:id="rId5"/>
    <p:sldId id="297" r:id="rId6"/>
    <p:sldId id="269" r:id="rId7"/>
    <p:sldId id="304" r:id="rId8"/>
    <p:sldId id="270" r:id="rId9"/>
    <p:sldId id="299" r:id="rId10"/>
    <p:sldId id="300" r:id="rId11"/>
    <p:sldId id="301" r:id="rId12"/>
    <p:sldId id="273" r:id="rId13"/>
    <p:sldId id="382" r:id="rId14"/>
    <p:sldId id="413" r:id="rId15"/>
    <p:sldId id="415" r:id="rId16"/>
    <p:sldId id="414" r:id="rId17"/>
    <p:sldId id="360" r:id="rId18"/>
    <p:sldId id="365" r:id="rId19"/>
    <p:sldId id="302" r:id="rId20"/>
    <p:sldId id="384" r:id="rId21"/>
    <p:sldId id="361" r:id="rId22"/>
    <p:sldId id="274" r:id="rId23"/>
    <p:sldId id="373" r:id="rId24"/>
    <p:sldId id="275" r:id="rId25"/>
    <p:sldId id="257" r:id="rId26"/>
    <p:sldId id="403" r:id="rId27"/>
    <p:sldId id="416" r:id="rId28"/>
    <p:sldId id="392" r:id="rId29"/>
    <p:sldId id="305" r:id="rId30"/>
    <p:sldId id="391" r:id="rId31"/>
    <p:sldId id="394" r:id="rId32"/>
    <p:sldId id="293" r:id="rId33"/>
    <p:sldId id="276" r:id="rId34"/>
    <p:sldId id="412" r:id="rId35"/>
    <p:sldId id="383" r:id="rId36"/>
    <p:sldId id="277" r:id="rId37"/>
    <p:sldId id="278" r:id="rId38"/>
    <p:sldId id="279" r:id="rId39"/>
    <p:sldId id="280" r:id="rId40"/>
    <p:sldId id="281" r:id="rId41"/>
    <p:sldId id="282" r:id="rId42"/>
    <p:sldId id="283" r:id="rId43"/>
    <p:sldId id="377" r:id="rId44"/>
    <p:sldId id="385" r:id="rId45"/>
    <p:sldId id="284" r:id="rId46"/>
    <p:sldId id="285" r:id="rId47"/>
    <p:sldId id="286" r:id="rId48"/>
    <p:sldId id="287" r:id="rId49"/>
    <p:sldId id="306" r:id="rId50"/>
    <p:sldId id="267" r:id="rId51"/>
    <p:sldId id="369" r:id="rId52"/>
    <p:sldId id="370" r:id="rId53"/>
    <p:sldId id="371" r:id="rId54"/>
    <p:sldId id="372" r:id="rId55"/>
    <p:sldId id="307" r:id="rId56"/>
    <p:sldId id="387" r:id="rId57"/>
    <p:sldId id="386" r:id="rId58"/>
    <p:sldId id="388" r:id="rId59"/>
    <p:sldId id="288" r:id="rId60"/>
    <p:sldId id="308" r:id="rId61"/>
    <p:sldId id="389" r:id="rId62"/>
    <p:sldId id="390" r:id="rId63"/>
    <p:sldId id="309" r:id="rId64"/>
    <p:sldId id="368" r:id="rId65"/>
    <p:sldId id="366" r:id="rId66"/>
    <p:sldId id="310" r:id="rId67"/>
    <p:sldId id="33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79" r:id="rId82"/>
    <p:sldId id="325" r:id="rId83"/>
    <p:sldId id="326" r:id="rId84"/>
    <p:sldId id="327" r:id="rId85"/>
    <p:sldId id="328" r:id="rId86"/>
    <p:sldId id="329" r:id="rId87"/>
    <p:sldId id="266" r:id="rId88"/>
    <p:sldId id="340" r:id="rId89"/>
    <p:sldId id="399" r:id="rId90"/>
    <p:sldId id="289" r:id="rId91"/>
    <p:sldId id="303" r:id="rId92"/>
    <p:sldId id="341" r:id="rId93"/>
    <p:sldId id="290" r:id="rId94"/>
    <p:sldId id="395" r:id="rId95"/>
    <p:sldId id="291" r:id="rId96"/>
    <p:sldId id="396" r:id="rId97"/>
    <p:sldId id="292" r:id="rId98"/>
    <p:sldId id="397" r:id="rId99"/>
    <p:sldId id="342" r:id="rId100"/>
    <p:sldId id="402" r:id="rId101"/>
    <p:sldId id="408" r:id="rId102"/>
    <p:sldId id="405" r:id="rId103"/>
    <p:sldId id="404" r:id="rId104"/>
    <p:sldId id="407" r:id="rId105"/>
    <p:sldId id="400" r:id="rId106"/>
    <p:sldId id="401" r:id="rId107"/>
    <p:sldId id="258" r:id="rId108"/>
    <p:sldId id="333" r:id="rId109"/>
    <p:sldId id="331" r:id="rId110"/>
    <p:sldId id="332" r:id="rId111"/>
    <p:sldId id="334" r:id="rId112"/>
    <p:sldId id="347" r:id="rId113"/>
    <p:sldId id="335" r:id="rId114"/>
    <p:sldId id="362" r:id="rId115"/>
    <p:sldId id="346" r:id="rId116"/>
    <p:sldId id="336" r:id="rId117"/>
    <p:sldId id="344" r:id="rId118"/>
    <p:sldId id="345" r:id="rId119"/>
    <p:sldId id="343" r:id="rId120"/>
    <p:sldId id="338" r:id="rId121"/>
    <p:sldId id="339" r:id="rId122"/>
    <p:sldId id="259" r:id="rId123"/>
    <p:sldId id="260" r:id="rId124"/>
    <p:sldId id="261" r:id="rId125"/>
    <p:sldId id="265" r:id="rId126"/>
    <p:sldId id="359" r:id="rId127"/>
    <p:sldId id="411" r:id="rId128"/>
    <p:sldId id="374" r:id="rId129"/>
    <p:sldId id="357" r:id="rId130"/>
    <p:sldId id="358" r:id="rId131"/>
    <p:sldId id="356" r:id="rId132"/>
    <p:sldId id="355" r:id="rId133"/>
    <p:sldId id="354" r:id="rId134"/>
    <p:sldId id="353" r:id="rId135"/>
    <p:sldId id="351" r:id="rId136"/>
    <p:sldId id="350" r:id="rId137"/>
    <p:sldId id="349" r:id="rId138"/>
    <p:sldId id="348" r:id="rId139"/>
    <p:sldId id="376" r:id="rId140"/>
    <p:sldId id="378" r:id="rId141"/>
    <p:sldId id="380" r:id="rId142"/>
    <p:sldId id="375" r:id="rId1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5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4B1A2-8719-4A16-8BB6-D94F2E13649D}" type="datetimeFigureOut">
              <a:rPr lang="en-US" smtClean="0"/>
              <a:pPr/>
              <a:t>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FD41E9-4221-4426-98DF-1A1B3B9DF7ED}" type="slidenum">
              <a:rPr lang="en-US" smtClean="0"/>
              <a:pPr/>
              <a:t>‹#›</a:t>
            </a:fld>
            <a:endParaRPr lang="en-US"/>
          </a:p>
        </p:txBody>
      </p:sp>
    </p:spTree>
    <p:extLst>
      <p:ext uri="{BB962C8B-B14F-4D97-AF65-F5344CB8AC3E}">
        <p14:creationId xmlns:p14="http://schemas.microsoft.com/office/powerpoint/2010/main" val="35483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FD41E9-4221-4426-98DF-1A1B3B9DF7ED}" type="slidenum">
              <a:rPr lang="en-US" smtClean="0"/>
              <a:pPr/>
              <a:t>25</a:t>
            </a:fld>
            <a:endParaRPr lang="en-US"/>
          </a:p>
        </p:txBody>
      </p:sp>
    </p:spTree>
    <p:extLst>
      <p:ext uri="{BB962C8B-B14F-4D97-AF65-F5344CB8AC3E}">
        <p14:creationId xmlns:p14="http://schemas.microsoft.com/office/powerpoint/2010/main" val="92770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30980-35AF-4735-AB6C-3EBCAA1B163C}" type="slidenum">
              <a:rPr lang="en-US"/>
              <a:pPr/>
              <a:t>130</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A lipoprotein profile gives you information about your total cholesterol, LDL cholesterol, HDL cholesterol, and triglycerides.  Can you tell me the definition of total cholesterol, LDL cholesterol, HDL cholesterol and triglycerides?  (Give time to answer then give out and review the cholesterol definition handout).</a:t>
            </a:r>
          </a:p>
          <a:p>
            <a:endParaRPr lang="en-US"/>
          </a:p>
          <a:p>
            <a:r>
              <a:rPr lang="en-US"/>
              <a:t>Answers: Total cholesterol is the entire amount of cholesterol circulating in your blood. LDL cholesterol is just part of the total cholesterol. It is the Low Density Lipoprotein that increases risk for heart attack and stroke. HDL cholesterol or High Density Cholesterol is also just part of the total cholesterol, but this type of cholesterol protects you from cardiovascular disease. Triglycerides are blood fats that may also increase your risk for heart disease and stroke if they are high in your blood. </a:t>
            </a:r>
          </a:p>
        </p:txBody>
      </p:sp>
    </p:spTree>
    <p:extLst>
      <p:ext uri="{BB962C8B-B14F-4D97-AF65-F5344CB8AC3E}">
        <p14:creationId xmlns:p14="http://schemas.microsoft.com/office/powerpoint/2010/main" val="87223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0777-43C3-4447-B77E-B95387F7AA8C}" type="slidenum">
              <a:rPr lang="en-US"/>
              <a:pPr/>
              <a:t>131</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t>There are a variety of things that you can do to control your blood cholesterol and triglycerides. What are some things you can do to lower your blood cholesterol and triglyceride levels? (let the audience answer, then click on the mouse to see answers). (Possible Answers: healthy eating - reduced saturated fat, trans fatty acids and cholesterol, replaced with unsaturated fats; controlling high amounts of carbohydrate, moderate physical activity, weight control and medication).</a:t>
            </a:r>
          </a:p>
        </p:txBody>
      </p:sp>
    </p:spTree>
    <p:extLst>
      <p:ext uri="{BB962C8B-B14F-4D97-AF65-F5344CB8AC3E}">
        <p14:creationId xmlns:p14="http://schemas.microsoft.com/office/powerpoint/2010/main" val="3955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FCBAB-2602-41D0-9775-C56BCAE74B15}" type="slidenum">
              <a:rPr lang="en-US"/>
              <a:pPr/>
              <a:t>132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t>By eating a healthy diet you should see improvements in your blood cholesterol and triglyceride levels.  Choose more fruits, vegetables, and whole grain breads, cereals and pastas.  Choose baked, skinless chicken and fish, and low-fat dairy products.  Eat less fat, especially saturated fat found in whole milk, cheese, red meat and other higher fat foods.  Saturated fat and, to a lesser extent, cholesterol in the foods we eat make our blood cholesterol levels go up. </a:t>
            </a:r>
            <a:r>
              <a:rPr lang="en-US" i="1"/>
              <a:t> Trans</a:t>
            </a:r>
            <a:r>
              <a:rPr lang="en-US"/>
              <a:t> fatty acids, which are another form of fat in our foods, can also can raise LDL cholesterol and reduce HDL-cholesterol.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 </a:t>
            </a:r>
          </a:p>
        </p:txBody>
      </p:sp>
    </p:spTree>
    <p:extLst>
      <p:ext uri="{BB962C8B-B14F-4D97-AF65-F5344CB8AC3E}">
        <p14:creationId xmlns:p14="http://schemas.microsoft.com/office/powerpoint/2010/main" val="323946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0E6C1-FCBF-48F8-B2CD-DCCDC0BCE97A}" type="slidenum">
              <a:rPr lang="en-US"/>
              <a:pPr/>
              <a:t>133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How do you lower the amounts of these fats?  Overall we recommend that you eat fewer solid fats like in shortening or stick butter and margarine or the fat on meat.  Instead, substitute liquid or soft fats, such as soft tub margarine,  which are unsaturated fats or “heart-healthy” fats.  Oils high in monounsaturated fat , which include olive oil, canola oil and peanut oil, seem to lower the bad cholesterol or LDL-cholesterol in your blood while keeping the good cholesterol or HDL-cholesterol up.  </a:t>
            </a:r>
          </a:p>
        </p:txBody>
      </p:sp>
    </p:spTree>
    <p:extLst>
      <p:ext uri="{BB962C8B-B14F-4D97-AF65-F5344CB8AC3E}">
        <p14:creationId xmlns:p14="http://schemas.microsoft.com/office/powerpoint/2010/main" val="408433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3962AA-C3C9-436A-9FB2-5C6C2335FDE9}" type="slidenum">
              <a:rPr lang="en-US"/>
              <a:pPr/>
              <a:t>134</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Limit the amount of </a:t>
            </a:r>
            <a:r>
              <a:rPr lang="en-US" i="1"/>
              <a:t>trans</a:t>
            </a:r>
            <a:r>
              <a:rPr lang="en-US"/>
              <a:t> fatty acids that are eaten.</a:t>
            </a:r>
            <a:r>
              <a:rPr lang="en-US" i="1"/>
              <a:t> Trans</a:t>
            </a:r>
            <a:r>
              <a:rPr lang="en-US"/>
              <a:t> fats are found in fried foods and foods made with hydrogenated or partially hydrogenated oils such as cookies, cakes, crackers and other snack foods.  There is no safe level for intake of trans fatty acids so eating as few as possible is recommended. </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75029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95311-60FC-42EC-B9C1-FAF5A37F53C8}" type="slidenum">
              <a:rPr lang="en-US"/>
              <a:pPr/>
              <a:t>135</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Triglyceride levels can go up for some people who consume a diet high in sugar and refined carbohydrates, so try to limit these foods.  Adding fiber, especially soluble fiber, to your diet will help lower LDL-cholesterol, by helping to remove cholesterol from the body.  Soluble fiber is found in dried beans and peas, oats, and fruits and vegetables.</a:t>
            </a:r>
          </a:p>
          <a:p>
            <a:endParaRPr lang="en-US"/>
          </a:p>
          <a:p>
            <a:endParaRPr lang="en-US"/>
          </a:p>
          <a:p>
            <a:endParaRPr lang="en-US"/>
          </a:p>
        </p:txBody>
      </p:sp>
    </p:spTree>
    <p:extLst>
      <p:ext uri="{BB962C8B-B14F-4D97-AF65-F5344CB8AC3E}">
        <p14:creationId xmlns:p14="http://schemas.microsoft.com/office/powerpoint/2010/main" val="384825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B5FABD-8A2B-42DD-8F0E-862067A1E118}" type="slidenum">
              <a:rPr lang="en-US"/>
              <a:pPr/>
              <a:t>136</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t>Regular physical activity throughout our lives is important.  It can help raise the good HDL cholesterol and lowerthe bad LDL cholesterol.  Regular exercise is especially important if you have high triglyceride levels.  The recommendation is at least 30 minutes on most, if not all days. The physical activity does not have to be strenuous, but should be moderate, such as walking, water aerobics, swimming or bicycling to prevent injuries and benefit your health. You can also break the exercise period into small segments of 10-15 minutes if you cannot do the total time all at once. </a:t>
            </a:r>
          </a:p>
        </p:txBody>
      </p:sp>
    </p:spTree>
    <p:extLst>
      <p:ext uri="{BB962C8B-B14F-4D97-AF65-F5344CB8AC3E}">
        <p14:creationId xmlns:p14="http://schemas.microsoft.com/office/powerpoint/2010/main" val="54269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3DD4C-0E29-4466-817D-573DBEDAFDAC}" type="slidenum">
              <a:rPr lang="en-US"/>
              <a:pPr/>
              <a:t>137</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Excess weight tends to increase your LDL cholesterol levels.  Losing weight, if you are overweight and have a high LDL cholesterol level, can help lower your LDL cholesterol.  Weight loss may also help to lower triglyceride levels and help to raise beneficial HDL cholesterol.  You do not have to lose a lot of weight in order to show results.  The loss of just 5 to 10 pounds will help improve cholesterol levels.  Before you begin any weight loss program, but sure to talk with your doctor. </a:t>
            </a:r>
          </a:p>
        </p:txBody>
      </p:sp>
    </p:spTree>
    <p:extLst>
      <p:ext uri="{BB962C8B-B14F-4D97-AF65-F5344CB8AC3E}">
        <p14:creationId xmlns:p14="http://schemas.microsoft.com/office/powerpoint/2010/main" val="961707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64132-69B8-4388-B44A-0A4FABD1D2CF}" type="slidenum">
              <a:rPr lang="en-US"/>
              <a:pPr/>
              <a:t>138</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dirty="0"/>
              <a:t>Today we have talked about ways to control your blood cholesterol and triglycerides.  We talked about the first step in controlling your cholesterol is to know what your cholesterol and triglyceride numbers are by having a blood test.  Next we talked about specific ways to improve your cholesterol and triglyceride levels by eating a healthy diet of fruits and vegetables, whole grains, low-fat dairy products, and to limit fat and cholesterol in the foods we eat.  Also, it is important to get regular exercise and lose weight if you are overweight.  And lastly, if you are not able to control your cholesterol and triglycerides with these lifestyle changes, be sure and talk with your doctor about taking a medication to lower your cholesterol and triglyceride levels.  </a:t>
            </a:r>
          </a:p>
          <a:p>
            <a:r>
              <a:rPr lang="en-US" dirty="0"/>
              <a:t>Think about how you can personally control your blood cholesterol and triglycerides.  Maybe it’s going for a walk every day, or maybe it’s using small amounts of vegetable oil instead of a lot of animal fat or shortening in your cooking.  Whatever you choose, it will be your first step to improving your health. </a:t>
            </a:r>
          </a:p>
        </p:txBody>
      </p:sp>
    </p:spTree>
    <p:extLst>
      <p:ext uri="{BB962C8B-B14F-4D97-AF65-F5344CB8AC3E}">
        <p14:creationId xmlns:p14="http://schemas.microsoft.com/office/powerpoint/2010/main" val="201183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826" name="Rectangle 2"/>
          <p:cNvSpPr>
            <a:spLocks noGrp="1" noRot="1" noChangeAspect="1" noChangeArrowheads="1" noTextEdit="1"/>
          </p:cNvSpPr>
          <p:nvPr>
            <p:ph type="sldImg"/>
          </p:nvPr>
        </p:nvSpPr>
        <p:spPr>
          <a:xfrm>
            <a:off x="1281199" y="674033"/>
            <a:ext cx="4290926" cy="3229409"/>
          </a:xfrm>
        </p:spPr>
      </p:sp>
      <p:sp>
        <p:nvSpPr>
          <p:cNvPr id="2893827" name="Rectangle 3"/>
          <p:cNvSpPr>
            <a:spLocks noGrp="1" noChangeArrowheads="1"/>
          </p:cNvSpPr>
          <p:nvPr>
            <p:ph type="body" idx="1"/>
          </p:nvPr>
        </p:nvSpPr>
        <p:spPr>
          <a:xfrm>
            <a:off x="967914" y="4317870"/>
            <a:ext cx="4961139" cy="2957294"/>
          </a:xfrm>
          <a:noFill/>
          <a:ln/>
        </p:spPr>
        <p:txBody>
          <a:bodyPr>
            <a:normAutofit fontScale="85000" lnSpcReduction="10000"/>
          </a:bodyPr>
          <a:lstStyle/>
          <a:p>
            <a:r>
              <a:rPr lang="en-US" altLang="en-US"/>
              <a:t>Atherosclerotic plaque has 2 main components: a soft, lipid-rich core and a hard, collagen-rich fibrous cap. In stable plaques, a thick fibrous cap may represent &gt;70% of plaque volume. It stabilizes the plaque and prevents it from undergoing rupture. In contrast, unstable plaque has a thin fibrous cap and is at greater risk for rupture. In unstable plaque, the lipid-rich core may represent the majority of the plaque volume.</a:t>
            </a:r>
          </a:p>
          <a:p>
            <a:r>
              <a:rPr lang="en-US" altLang="en-US"/>
              <a:t>The core is rich in extracellular lipids, which are formed by trapping blood-derived lipids, notably low-density lipoprotein, or by lipid-filled macrophages, known as foam cells. The plaque destabilizes due to inflammation by foam cells and other inflammatory mediators that make the plaque more vulnerable to rupture. This commonly occurs at the junction of the plaque and the less diseased vessel wall. As a result, the lipid core may be exposed to flowing blood leading to platelet-mediated thrombus formation.</a:t>
            </a:r>
          </a:p>
          <a:p>
            <a:r>
              <a:rPr lang="en-US"/>
              <a:t>Falk reviewed the work of other investigators regarding the severity of stenosis and its association with the risk of MI. Results showed that &gt;86% of MIs resulted from lesions that were &lt;70% stenosed. Most experts prior to Falk thought that patients had heart attacks because of blockages that increased in size until they blocked the blood vessel and caused a heart attack.</a:t>
            </a:r>
            <a:r>
              <a:rPr lang="en-US" baseline="30000"/>
              <a:t>1</a:t>
            </a:r>
            <a:r>
              <a:rPr lang="en-US"/>
              <a:t> </a:t>
            </a:r>
          </a:p>
          <a:p>
            <a:r>
              <a:rPr lang="en-US"/>
              <a:t>Based on the findings of Falk, we now know the primary cause of a heart attack is the rupture of unstable plaques that are &lt;70% stenosed and are clinically silent. Approximately 200 patients from 4 studies were studied to generate these results, which have been confirmed in other studies.</a:t>
            </a:r>
            <a:r>
              <a:rPr lang="en-US" baseline="30000"/>
              <a:t>1</a:t>
            </a:r>
            <a:endParaRPr lang="en-US"/>
          </a:p>
        </p:txBody>
      </p:sp>
      <p:sp>
        <p:nvSpPr>
          <p:cNvPr id="2893828" name="Text Box 4"/>
          <p:cNvSpPr txBox="1">
            <a:spLocks noChangeArrowheads="1"/>
          </p:cNvSpPr>
          <p:nvPr/>
        </p:nvSpPr>
        <p:spPr bwMode="auto">
          <a:xfrm>
            <a:off x="964797" y="8443382"/>
            <a:ext cx="5191817" cy="443198"/>
          </a:xfrm>
          <a:prstGeom prst="rect">
            <a:avLst/>
          </a:prstGeom>
          <a:noFill/>
          <a:ln w="25400">
            <a:noFill/>
            <a:miter lim="800000"/>
            <a:headEnd/>
            <a:tailEnd/>
          </a:ln>
          <a:effectLst/>
        </p:spPr>
        <p:txBody>
          <a:bodyPr lIns="0" tIns="0" rIns="0" bIns="0">
            <a:spAutoFit/>
          </a:bodyPr>
          <a:lstStyle/>
          <a:p>
            <a:pPr marL="112437" indent="-112437">
              <a:spcBef>
                <a:spcPct val="10000"/>
              </a:spcBef>
            </a:pPr>
            <a:r>
              <a:rPr lang="en-US" sz="900" b="1" dirty="0">
                <a:solidFill>
                  <a:schemeClr val="accent2"/>
                </a:solidFill>
                <a:cs typeface="Arial" charset="0"/>
              </a:rPr>
              <a:t>References</a:t>
            </a:r>
          </a:p>
          <a:p>
            <a:pPr marL="112437" indent="-112437">
              <a:spcBef>
                <a:spcPct val="10000"/>
              </a:spcBef>
            </a:pPr>
            <a:r>
              <a:rPr lang="en-US" altLang="en-US" sz="900" baseline="30000" dirty="0"/>
              <a:t>1</a:t>
            </a:r>
            <a:r>
              <a:rPr lang="en-US" altLang="en-US" sz="900" dirty="0"/>
              <a:t> Falk E, Shah PK, </a:t>
            </a:r>
            <a:r>
              <a:rPr lang="en-US" altLang="en-US" sz="900" dirty="0" err="1"/>
              <a:t>Fuster</a:t>
            </a:r>
            <a:r>
              <a:rPr lang="en-US" altLang="en-US" sz="900" dirty="0"/>
              <a:t> V. Coronary plaque disruption. Circulation. 1995;92:657-671.</a:t>
            </a:r>
            <a:endParaRPr lang="en-US" sz="900" dirty="0">
              <a:solidFill>
                <a:srgbClr val="0056AC"/>
              </a:solidFill>
              <a:cs typeface="Arial" charset="0"/>
            </a:endParaRPr>
          </a:p>
          <a:p>
            <a:pPr marL="112437" indent="-112437">
              <a:spcBef>
                <a:spcPct val="10000"/>
              </a:spcBef>
              <a:buClr>
                <a:schemeClr val="tx1"/>
              </a:buClr>
            </a:pPr>
            <a:r>
              <a:rPr lang="en-US" sz="900" baseline="30000" dirty="0"/>
              <a:t>2</a:t>
            </a:r>
            <a:r>
              <a:rPr lang="en-US" sz="900" dirty="0"/>
              <a:t> Libby P. Molecular bases of the acute coronary syndromes. Circulation. 1995;91:2844-2850</a:t>
            </a:r>
            <a:r>
              <a:rPr lang="en-US" sz="900" dirty="0">
                <a:cs typeface="Arial" charset="0"/>
              </a:rPr>
              <a:t>.</a:t>
            </a:r>
          </a:p>
        </p:txBody>
      </p:sp>
    </p:spTree>
    <p:extLst>
      <p:ext uri="{BB962C8B-B14F-4D97-AF65-F5344CB8AC3E}">
        <p14:creationId xmlns:p14="http://schemas.microsoft.com/office/powerpoint/2010/main" val="228227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874" name="Rectangle 2"/>
          <p:cNvSpPr>
            <a:spLocks noGrp="1" noRot="1" noChangeAspect="1" noChangeArrowheads="1" noTextEdit="1"/>
          </p:cNvSpPr>
          <p:nvPr>
            <p:ph type="sldImg"/>
          </p:nvPr>
        </p:nvSpPr>
        <p:spPr>
          <a:xfrm>
            <a:off x="1281199" y="674033"/>
            <a:ext cx="4290926" cy="3229409"/>
          </a:xfrm>
        </p:spPr>
      </p:sp>
      <p:sp>
        <p:nvSpPr>
          <p:cNvPr id="2895875" name="Rectangle 3"/>
          <p:cNvSpPr>
            <a:spLocks noGrp="1" noChangeArrowheads="1"/>
          </p:cNvSpPr>
          <p:nvPr>
            <p:ph type="body" idx="1"/>
          </p:nvPr>
        </p:nvSpPr>
        <p:spPr>
          <a:xfrm>
            <a:off x="967914" y="4317870"/>
            <a:ext cx="4961139" cy="2381787"/>
          </a:xfrm>
          <a:noFill/>
          <a:ln/>
        </p:spPr>
        <p:txBody>
          <a:bodyPr>
            <a:normAutofit fontScale="92500" lnSpcReduction="20000"/>
          </a:bodyPr>
          <a:lstStyle/>
          <a:p>
            <a:pPr marL="168655" indent="-168655"/>
            <a:r>
              <a:rPr lang="en-US" dirty="0"/>
              <a:t>Atherosclerotic plaques have 2 main components</a:t>
            </a:r>
            <a:r>
              <a:rPr lang="en-US" dirty="0">
                <a:cs typeface="Arial" charset="0"/>
              </a:rPr>
              <a:t>—</a:t>
            </a:r>
            <a:r>
              <a:rPr lang="en-US" dirty="0"/>
              <a:t>a soft lipid-rich core and a hard collagen-rich fibrous cap.</a:t>
            </a:r>
            <a:r>
              <a:rPr lang="en-US" baseline="30000" dirty="0"/>
              <a:t>1</a:t>
            </a:r>
          </a:p>
          <a:p>
            <a:pPr marL="168655" indent="-168655"/>
            <a:r>
              <a:rPr lang="en-US" dirty="0"/>
              <a:t>In stable plaques, a thick fibrous cap may represent &gt;70% of plaque volume. It stabilizes the plaque and prevents it from undergoing rupture.</a:t>
            </a:r>
            <a:r>
              <a:rPr lang="en-US" baseline="30000" dirty="0"/>
              <a:t>1</a:t>
            </a:r>
            <a:endParaRPr lang="en-US" dirty="0"/>
          </a:p>
          <a:p>
            <a:pPr marL="168655" indent="-168655"/>
            <a:r>
              <a:rPr lang="en-US" dirty="0"/>
              <a:t>In contrast, unstable plaques have a thin fibrous cap and are at greater risk for </a:t>
            </a:r>
            <a:br>
              <a:rPr lang="en-US" dirty="0"/>
            </a:br>
            <a:r>
              <a:rPr lang="en-US" dirty="0"/>
              <a:t>rupture. In unstable plaques, the lipid-rich core may represent the majority of the plaque volume.</a:t>
            </a:r>
            <a:r>
              <a:rPr lang="en-US" baseline="30000" dirty="0"/>
              <a:t>1</a:t>
            </a:r>
            <a:r>
              <a:rPr lang="en-US" dirty="0"/>
              <a:t> </a:t>
            </a:r>
          </a:p>
          <a:p>
            <a:pPr marL="168655" indent="-168655"/>
            <a:r>
              <a:rPr lang="en-US" dirty="0"/>
              <a:t>Falk reviewed the work of other investigators regarding severity of </a:t>
            </a:r>
            <a:r>
              <a:rPr lang="en-US" dirty="0" err="1"/>
              <a:t>stenosis</a:t>
            </a:r>
            <a:r>
              <a:rPr lang="en-US" dirty="0"/>
              <a:t> and its association with the risk of MI. Results showed that &gt;86% of MIs resulted from lesions that were &lt;70% stenosed.</a:t>
            </a:r>
            <a:r>
              <a:rPr lang="en-US" baseline="30000" dirty="0"/>
              <a:t>1</a:t>
            </a:r>
            <a:r>
              <a:rPr lang="en-US" dirty="0"/>
              <a:t> Most experts prior to Falk thought that patients had heart attacks because of blockages that increased in size until they eventually blocked the blood vessel and caused a heart attack. </a:t>
            </a:r>
          </a:p>
          <a:p>
            <a:pPr marL="168655" indent="-168655"/>
            <a:r>
              <a:rPr lang="en-US" dirty="0"/>
              <a:t>Based on the findings by Falk, we now know the primary cause of heart attacks is </a:t>
            </a:r>
            <a:br>
              <a:rPr lang="en-US" dirty="0"/>
            </a:br>
            <a:r>
              <a:rPr lang="en-US" dirty="0"/>
              <a:t>the rupture of unstable plaques that are &lt;70% </a:t>
            </a:r>
            <a:r>
              <a:rPr lang="en-US" dirty="0" err="1"/>
              <a:t>stenosed</a:t>
            </a:r>
            <a:r>
              <a:rPr lang="en-US" dirty="0"/>
              <a:t> and are clinically silent. Approximately 200 patients from 4 studies were used to generate these results, </a:t>
            </a:r>
            <a:br>
              <a:rPr lang="en-US" dirty="0"/>
            </a:br>
            <a:r>
              <a:rPr lang="en-US" dirty="0"/>
              <a:t>which have been confirmed in other studies.</a:t>
            </a:r>
          </a:p>
        </p:txBody>
      </p:sp>
      <p:sp>
        <p:nvSpPr>
          <p:cNvPr id="2895876" name="Text Box 4"/>
          <p:cNvSpPr txBox="1">
            <a:spLocks noChangeArrowheads="1"/>
          </p:cNvSpPr>
          <p:nvPr/>
        </p:nvSpPr>
        <p:spPr bwMode="auto">
          <a:xfrm>
            <a:off x="963238" y="8449638"/>
            <a:ext cx="5173115" cy="443198"/>
          </a:xfrm>
          <a:prstGeom prst="rect">
            <a:avLst/>
          </a:prstGeom>
          <a:noFill/>
          <a:ln w="25400">
            <a:noFill/>
            <a:miter lim="800000"/>
            <a:headEnd/>
            <a:tailEnd/>
          </a:ln>
          <a:effectLst/>
        </p:spPr>
        <p:txBody>
          <a:bodyPr lIns="0" tIns="0" rIns="0" bIns="0">
            <a:spAutoFit/>
          </a:bodyPr>
          <a:lstStyle/>
          <a:p>
            <a:pPr marL="168655" indent="-168655">
              <a:spcBef>
                <a:spcPct val="10000"/>
              </a:spcBef>
            </a:pPr>
            <a:r>
              <a:rPr lang="en-US" sz="900" b="1" dirty="0">
                <a:solidFill>
                  <a:schemeClr val="accent2"/>
                </a:solidFill>
                <a:cs typeface="Arial" charset="0"/>
              </a:rPr>
              <a:t>References</a:t>
            </a:r>
          </a:p>
          <a:p>
            <a:pPr marL="168655" indent="-168655">
              <a:spcBef>
                <a:spcPct val="10000"/>
              </a:spcBef>
              <a:buClr>
                <a:srgbClr val="0056AC"/>
              </a:buClr>
              <a:buSzPct val="110000"/>
            </a:pPr>
            <a:r>
              <a:rPr lang="en-US" sz="900" baseline="30000" dirty="0">
                <a:cs typeface="Arial" charset="0"/>
              </a:rPr>
              <a:t>1</a:t>
            </a:r>
            <a:r>
              <a:rPr lang="en-US" sz="900" dirty="0">
                <a:cs typeface="Arial" charset="0"/>
              </a:rPr>
              <a:t>	Falk E, Shah PK, </a:t>
            </a:r>
            <a:r>
              <a:rPr lang="en-US" sz="900" dirty="0" err="1">
                <a:cs typeface="Arial" charset="0"/>
              </a:rPr>
              <a:t>Fuster</a:t>
            </a:r>
            <a:r>
              <a:rPr lang="en-US" sz="900" dirty="0">
                <a:cs typeface="Arial" charset="0"/>
              </a:rPr>
              <a:t> V. Coronary plaque disruption. Circulation. 1995;92:657-671. </a:t>
            </a:r>
          </a:p>
          <a:p>
            <a:pPr marL="168655" indent="-168655">
              <a:spcBef>
                <a:spcPct val="10000"/>
              </a:spcBef>
              <a:buClr>
                <a:srgbClr val="0056AC"/>
              </a:buClr>
              <a:buSzPct val="110000"/>
            </a:pPr>
            <a:r>
              <a:rPr lang="en-US" sz="900" baseline="30000" dirty="0"/>
              <a:t>2</a:t>
            </a:r>
            <a:r>
              <a:rPr lang="en-US" sz="900" dirty="0"/>
              <a:t>	Libby P. Molecular bases of the acute coronary syndromes. Circulation. 1995;91:2844-2850</a:t>
            </a:r>
            <a:r>
              <a:rPr lang="en-US" sz="900" dirty="0">
                <a:cs typeface="Arial" charset="0"/>
              </a:rPr>
              <a:t>.</a:t>
            </a:r>
          </a:p>
        </p:txBody>
      </p:sp>
    </p:spTree>
    <p:extLst>
      <p:ext uri="{BB962C8B-B14F-4D97-AF65-F5344CB8AC3E}">
        <p14:creationId xmlns:p14="http://schemas.microsoft.com/office/powerpoint/2010/main" val="329493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2018" name="Rectangle 2"/>
          <p:cNvSpPr>
            <a:spLocks noGrp="1" noRot="1" noChangeAspect="1" noChangeArrowheads="1" noTextEdit="1"/>
          </p:cNvSpPr>
          <p:nvPr>
            <p:ph type="sldImg"/>
          </p:nvPr>
        </p:nvSpPr>
        <p:spPr>
          <a:xfrm>
            <a:off x="1006879" y="623988"/>
            <a:ext cx="4727345" cy="3557824"/>
          </a:xfrm>
        </p:spPr>
      </p:sp>
      <p:sp>
        <p:nvSpPr>
          <p:cNvPr id="2902019" name="Rectangle 3"/>
          <p:cNvSpPr>
            <a:spLocks noGrp="1" noChangeArrowheads="1"/>
          </p:cNvSpPr>
          <p:nvPr>
            <p:ph type="body" idx="1"/>
          </p:nvPr>
        </p:nvSpPr>
        <p:spPr>
          <a:xfrm>
            <a:off x="877513" y="4278772"/>
            <a:ext cx="5051540" cy="4693201"/>
          </a:xfrm>
        </p:spPr>
        <p:txBody>
          <a:bodyPr lIns="90327" tIns="45164" rIns="90327" bIns="45164">
            <a:normAutofit fontScale="92500" lnSpcReduction="20000"/>
          </a:bodyPr>
          <a:lstStyle/>
          <a:p>
            <a:pPr>
              <a:spcBef>
                <a:spcPct val="25000"/>
              </a:spcBef>
            </a:pPr>
            <a:r>
              <a:rPr lang="en-US" dirty="0"/>
              <a:t>Several local and systemic risk factors for plaque rupture have been identified. Local factors include the size and consistency of the </a:t>
            </a:r>
            <a:r>
              <a:rPr lang="en-US" dirty="0" err="1"/>
              <a:t>atheromatous</a:t>
            </a:r>
            <a:r>
              <a:rPr lang="en-US" dirty="0"/>
              <a:t> core, the thickness and collagen content of the fibrous cap, inflammation within the cap, and “cap fatigue.”</a:t>
            </a:r>
            <a:r>
              <a:rPr lang="en-US" baseline="30000" dirty="0"/>
              <a:t>1</a:t>
            </a:r>
          </a:p>
          <a:p>
            <a:pPr>
              <a:spcBef>
                <a:spcPct val="25000"/>
              </a:spcBef>
            </a:pPr>
            <a:r>
              <a:rPr lang="en-US" dirty="0"/>
              <a:t>Increased size and the consistency of the </a:t>
            </a:r>
            <a:r>
              <a:rPr lang="en-US" dirty="0" err="1"/>
              <a:t>atheromatous</a:t>
            </a:r>
            <a:r>
              <a:rPr lang="en-US" dirty="0"/>
              <a:t> core are associated with a greater risk for plaque rupture. Aortic plaques that have a core that occupies &gt;40% of the plaque volume are especially vulnerable to rupture. The consistency of the extracellular lipids (especially cholesterol) in the core affects the risk for rupture. Cholesterol esters soften plaque and make it less stable and highly thrombogenic.</a:t>
            </a:r>
            <a:r>
              <a:rPr lang="en-US" baseline="30000" dirty="0"/>
              <a:t>1</a:t>
            </a:r>
            <a:endParaRPr lang="en-US" dirty="0"/>
          </a:p>
          <a:p>
            <a:pPr>
              <a:spcBef>
                <a:spcPct val="25000"/>
              </a:spcBef>
            </a:pPr>
            <a:r>
              <a:rPr lang="en-US" dirty="0"/>
              <a:t>Plaque rupture occurs most commonly at sites where the cap is thinnest, contains lower amounts of collagen, and is infiltrated with macrophages.</a:t>
            </a:r>
            <a:r>
              <a:rPr lang="en-US" baseline="30000" dirty="0"/>
              <a:t>1</a:t>
            </a:r>
            <a:r>
              <a:rPr lang="en-US" dirty="0"/>
              <a:t> </a:t>
            </a:r>
          </a:p>
          <a:p>
            <a:pPr>
              <a:spcBef>
                <a:spcPct val="25000"/>
              </a:spcBef>
            </a:pPr>
            <a:r>
              <a:rPr lang="en-US" dirty="0"/>
              <a:t>Ruptured fibrous caps are heavily infiltrated by activated macrophage foam cells, indicating that an inflammatory process is ongoing. Foam cells that infiltrate the fibrous cap weaken the plaque by reducing its tensile strength. By comparison, an increased number of smooth muscle cells in the cap stabilizes the plaque and makes rupture less likely.</a:t>
            </a:r>
            <a:r>
              <a:rPr lang="en-US" baseline="30000" dirty="0"/>
              <a:t>1</a:t>
            </a:r>
            <a:endParaRPr lang="en-US" dirty="0"/>
          </a:p>
          <a:p>
            <a:pPr>
              <a:spcBef>
                <a:spcPct val="25000"/>
              </a:spcBef>
            </a:pPr>
            <a:r>
              <a:rPr lang="en-US" dirty="0"/>
              <a:t>Finally, in “cap fatigue,” mechanical and hemodynamic forces</a:t>
            </a:r>
            <a:r>
              <a:rPr lang="en-US" dirty="0">
                <a:cs typeface="Arial" charset="0"/>
              </a:rPr>
              <a:t>—</a:t>
            </a:r>
            <a:r>
              <a:rPr lang="en-US" dirty="0"/>
              <a:t>including high blood flow velocity and elevated blood pressure</a:t>
            </a:r>
            <a:r>
              <a:rPr lang="en-US" dirty="0">
                <a:cs typeface="Arial" charset="0"/>
              </a:rPr>
              <a:t>—</a:t>
            </a:r>
            <a:r>
              <a:rPr lang="en-US" dirty="0"/>
              <a:t>continually stress the cap and are likely to increase the risk for plaque rupture.</a:t>
            </a:r>
            <a:r>
              <a:rPr lang="en-US" baseline="30000" dirty="0"/>
              <a:t>1</a:t>
            </a:r>
            <a:endParaRPr lang="en-US" dirty="0"/>
          </a:p>
          <a:p>
            <a:pPr>
              <a:spcBef>
                <a:spcPct val="25000"/>
              </a:spcBef>
            </a:pPr>
            <a:r>
              <a:rPr lang="en-US" dirty="0"/>
              <a:t>There is increasing evidence that a number of systemic factors</a:t>
            </a:r>
            <a:r>
              <a:rPr lang="en-US" dirty="0">
                <a:cs typeface="Arial" charset="0"/>
              </a:rPr>
              <a:t>—</a:t>
            </a:r>
            <a:r>
              <a:rPr lang="en-US" dirty="0"/>
              <a:t>including smoking, high cholesterol, diabetes, elevated </a:t>
            </a:r>
            <a:r>
              <a:rPr lang="en-US" dirty="0" err="1"/>
              <a:t>homocysteine</a:t>
            </a:r>
            <a:r>
              <a:rPr lang="en-US" dirty="0"/>
              <a:t>, and stress</a:t>
            </a:r>
            <a:r>
              <a:rPr lang="en-US" dirty="0">
                <a:cs typeface="Arial" charset="0"/>
              </a:rPr>
              <a:t>—</a:t>
            </a:r>
            <a:r>
              <a:rPr lang="en-US" dirty="0"/>
              <a:t>enhance atherosclerotic processes and increase the risk for plaque rupture and thrombogenesis.</a:t>
            </a:r>
            <a:r>
              <a:rPr lang="en-US" baseline="30000" dirty="0"/>
              <a:t>1,2</a:t>
            </a:r>
            <a:r>
              <a:rPr lang="en-US" dirty="0"/>
              <a:t> These factors may all be related through platelet activation and reduced </a:t>
            </a:r>
            <a:r>
              <a:rPr lang="en-US" dirty="0" err="1"/>
              <a:t>fibrinolysis</a:t>
            </a:r>
            <a:r>
              <a:rPr lang="en-US" dirty="0"/>
              <a:t> associated with elevated fibrinogen levels. High plasma fibrinogen is an independent risk factor for coronary artery disease. Similarly, elevation of factor VII, which is associated with menopause, is also associated with an increase in coronary events. Notably, elevated fibrinogen levels are associated with age, diabetes, smoking, obesity, </a:t>
            </a:r>
            <a:r>
              <a:rPr lang="en-US" dirty="0" err="1"/>
              <a:t>hyperlipidemia</a:t>
            </a:r>
            <a:r>
              <a:rPr lang="en-US" dirty="0"/>
              <a:t>, and emotional stress. Thus, many risk factors may share common final pathways.</a:t>
            </a:r>
            <a:r>
              <a:rPr lang="en-US" baseline="30000" dirty="0"/>
              <a:t>2</a:t>
            </a:r>
          </a:p>
          <a:p>
            <a:pPr>
              <a:spcBef>
                <a:spcPct val="25000"/>
              </a:spcBef>
              <a:buFontTx/>
              <a:buNone/>
            </a:pPr>
            <a:r>
              <a:rPr lang="en-US" sz="900" b="1" dirty="0">
                <a:solidFill>
                  <a:schemeClr val="accent2"/>
                </a:solidFill>
              </a:rPr>
              <a:t>References</a:t>
            </a:r>
          </a:p>
          <a:p>
            <a:pPr marL="224874" lvl="1" indent="-110876">
              <a:spcBef>
                <a:spcPct val="25000"/>
              </a:spcBef>
            </a:pPr>
            <a:r>
              <a:rPr lang="en-US" sz="900" baseline="30000" dirty="0"/>
              <a:t>1	</a:t>
            </a:r>
            <a:r>
              <a:rPr lang="en-US" sz="900" dirty="0"/>
              <a:t>Falk E, Shah PK, </a:t>
            </a:r>
            <a:r>
              <a:rPr lang="en-US" sz="900" dirty="0" err="1"/>
              <a:t>Fuster</a:t>
            </a:r>
            <a:r>
              <a:rPr lang="en-US" sz="900" dirty="0"/>
              <a:t> V. Coronary plaque disruption. </a:t>
            </a:r>
            <a:r>
              <a:rPr lang="en-US" sz="900" i="1" dirty="0"/>
              <a:t>Circulation</a:t>
            </a:r>
            <a:r>
              <a:rPr lang="en-US" sz="900" dirty="0"/>
              <a:t>. 1995;92:657-671. </a:t>
            </a:r>
          </a:p>
          <a:p>
            <a:pPr marL="224874" lvl="1" indent="-110876">
              <a:spcBef>
                <a:spcPct val="25000"/>
              </a:spcBef>
            </a:pPr>
            <a:r>
              <a:rPr lang="en-US" sz="900" baseline="30000" dirty="0"/>
              <a:t>2	</a:t>
            </a:r>
            <a:r>
              <a:rPr lang="en-US" sz="900" dirty="0" err="1"/>
              <a:t>Fuster</a:t>
            </a:r>
            <a:r>
              <a:rPr lang="en-US" sz="900" dirty="0"/>
              <a:t> V, </a:t>
            </a:r>
            <a:r>
              <a:rPr lang="en-US" sz="900" dirty="0" err="1"/>
              <a:t>Badimon</a:t>
            </a:r>
            <a:r>
              <a:rPr lang="en-US" sz="900" dirty="0"/>
              <a:t> L, </a:t>
            </a:r>
            <a:r>
              <a:rPr lang="en-US" sz="900" dirty="0" err="1"/>
              <a:t>Badimon</a:t>
            </a:r>
            <a:r>
              <a:rPr lang="en-US" sz="900" dirty="0"/>
              <a:t> JJ, et al. The pathogenesis of coronary artery disease and the acute coronary syndromes. </a:t>
            </a:r>
            <a:r>
              <a:rPr lang="en-US" sz="900" i="1" dirty="0"/>
              <a:t>N </a:t>
            </a:r>
            <a:r>
              <a:rPr lang="en-US" sz="900" i="1" dirty="0" err="1"/>
              <a:t>Engl</a:t>
            </a:r>
            <a:r>
              <a:rPr lang="en-US" sz="900" i="1" dirty="0"/>
              <a:t> J Med</a:t>
            </a:r>
            <a:r>
              <a:rPr lang="en-US" sz="900" dirty="0"/>
              <a:t>. 1992;326:310-318. </a:t>
            </a:r>
          </a:p>
        </p:txBody>
      </p:sp>
    </p:spTree>
    <p:extLst>
      <p:ext uri="{BB962C8B-B14F-4D97-AF65-F5344CB8AC3E}">
        <p14:creationId xmlns:p14="http://schemas.microsoft.com/office/powerpoint/2010/main" val="296137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Rot="1" noChangeAspect="1" noChangeArrowheads="1" noTextEdit="1"/>
          </p:cNvSpPr>
          <p:nvPr>
            <p:ph type="sldImg"/>
          </p:nvPr>
        </p:nvSpPr>
        <p:spPr>
          <a:xfrm>
            <a:off x="1299903" y="631807"/>
            <a:ext cx="4256636" cy="3202824"/>
          </a:xfrm>
        </p:spPr>
      </p:sp>
      <p:sp>
        <p:nvSpPr>
          <p:cNvPr id="2906115" name="Rectangle 3"/>
          <p:cNvSpPr>
            <a:spLocks noGrp="1" noChangeArrowheads="1"/>
          </p:cNvSpPr>
          <p:nvPr>
            <p:ph type="body" idx="1"/>
          </p:nvPr>
        </p:nvSpPr>
        <p:spPr>
          <a:xfrm>
            <a:off x="869719" y="4281901"/>
            <a:ext cx="5059334" cy="4744808"/>
          </a:xfrm>
        </p:spPr>
        <p:txBody>
          <a:bodyPr lIns="91857" tIns="45929" rIns="91857" bIns="45929">
            <a:normAutofit fontScale="92500" lnSpcReduction="10000"/>
          </a:bodyPr>
          <a:lstStyle/>
          <a:p>
            <a:r>
              <a:rPr lang="fr-FR" dirty="0" err="1"/>
              <a:t>Atherosclerosis</a:t>
            </a:r>
            <a:r>
              <a:rPr lang="fr-FR" dirty="0"/>
              <a:t> </a:t>
            </a:r>
            <a:r>
              <a:rPr lang="fr-FR" dirty="0" err="1"/>
              <a:t>is</a:t>
            </a:r>
            <a:r>
              <a:rPr lang="fr-FR" dirty="0"/>
              <a:t> a </a:t>
            </a:r>
            <a:r>
              <a:rPr lang="fr-FR" dirty="0" err="1"/>
              <a:t>disease</a:t>
            </a:r>
            <a:r>
              <a:rPr lang="fr-FR" dirty="0"/>
              <a:t> </a:t>
            </a:r>
            <a:r>
              <a:rPr lang="fr-FR" dirty="0" err="1"/>
              <a:t>that</a:t>
            </a:r>
            <a:r>
              <a:rPr lang="fr-FR" dirty="0"/>
              <a:t> </a:t>
            </a:r>
            <a:r>
              <a:rPr lang="fr-FR" dirty="0" err="1"/>
              <a:t>develops</a:t>
            </a:r>
            <a:r>
              <a:rPr lang="fr-FR" dirty="0"/>
              <a:t> over </a:t>
            </a:r>
            <a:r>
              <a:rPr lang="fr-FR" dirty="0" err="1"/>
              <a:t>several</a:t>
            </a:r>
            <a:r>
              <a:rPr lang="fr-FR" dirty="0"/>
              <a:t> </a:t>
            </a:r>
            <a:r>
              <a:rPr lang="fr-FR" dirty="0" err="1"/>
              <a:t>decades</a:t>
            </a:r>
            <a:r>
              <a:rPr lang="fr-FR" dirty="0"/>
              <a:t>. </a:t>
            </a:r>
            <a:r>
              <a:rPr lang="fr-FR" dirty="0" err="1"/>
              <a:t>Risk</a:t>
            </a:r>
            <a:r>
              <a:rPr lang="fr-FR" dirty="0"/>
              <a:t> </a:t>
            </a:r>
            <a:r>
              <a:rPr lang="fr-FR" dirty="0" err="1"/>
              <a:t>factors</a:t>
            </a:r>
            <a:r>
              <a:rPr lang="fr-FR" dirty="0"/>
              <a:t> </a:t>
            </a:r>
            <a:r>
              <a:rPr lang="fr-FR" dirty="0" err="1"/>
              <a:t>such</a:t>
            </a:r>
            <a:r>
              <a:rPr lang="fr-FR" dirty="0"/>
              <a:t> as smoking or  hypertension, </a:t>
            </a:r>
            <a:r>
              <a:rPr lang="fr-FR" dirty="0" err="1"/>
              <a:t>hyperlipidemia</a:t>
            </a:r>
            <a:r>
              <a:rPr lang="fr-FR" dirty="0"/>
              <a:t>, and </a:t>
            </a:r>
            <a:r>
              <a:rPr lang="fr-FR" dirty="0" err="1"/>
              <a:t>hyperglycemia</a:t>
            </a:r>
            <a:r>
              <a:rPr lang="fr-FR" dirty="0"/>
              <a:t>, </a:t>
            </a:r>
            <a:r>
              <a:rPr lang="fr-FR" dirty="0" err="1"/>
              <a:t>with</a:t>
            </a:r>
            <a:r>
              <a:rPr lang="fr-FR" dirty="0"/>
              <a:t> or </a:t>
            </a:r>
            <a:r>
              <a:rPr lang="fr-FR" dirty="0" err="1"/>
              <a:t>without</a:t>
            </a:r>
            <a:r>
              <a:rPr lang="fr-FR" dirty="0"/>
              <a:t> </a:t>
            </a:r>
            <a:r>
              <a:rPr lang="fr-FR" dirty="0" err="1"/>
              <a:t>obesity</a:t>
            </a:r>
            <a:r>
              <a:rPr lang="fr-FR" dirty="0"/>
              <a:t>, </a:t>
            </a:r>
            <a:r>
              <a:rPr lang="fr-FR" dirty="0" err="1"/>
              <a:t>can</a:t>
            </a:r>
            <a:r>
              <a:rPr lang="fr-FR" dirty="0"/>
              <a:t> </a:t>
            </a:r>
            <a:r>
              <a:rPr lang="fr-FR" dirty="0" err="1"/>
              <a:t>promote</a:t>
            </a:r>
            <a:r>
              <a:rPr lang="fr-FR" dirty="0"/>
              <a:t> </a:t>
            </a:r>
            <a:r>
              <a:rPr lang="fr-FR" dirty="0" err="1"/>
              <a:t>its</a:t>
            </a:r>
            <a:r>
              <a:rPr lang="fr-FR" dirty="0"/>
              <a:t> </a:t>
            </a:r>
            <a:r>
              <a:rPr lang="fr-FR" dirty="0" err="1"/>
              <a:t>development</a:t>
            </a:r>
            <a:r>
              <a:rPr lang="fr-FR" dirty="0"/>
              <a:t>.</a:t>
            </a:r>
            <a:r>
              <a:rPr lang="fr-FR" baseline="30000" dirty="0"/>
              <a:t>1</a:t>
            </a:r>
            <a:endParaRPr lang="en-US" dirty="0"/>
          </a:p>
          <a:p>
            <a:r>
              <a:rPr lang="en-US" dirty="0"/>
              <a:t>Risk factors such as age, sex, race or ethnicity, and heredity are not modifiable. Yet, they are important risk factors.</a:t>
            </a:r>
            <a:r>
              <a:rPr lang="en-US" baseline="30000" dirty="0"/>
              <a:t>2</a:t>
            </a:r>
          </a:p>
          <a:p>
            <a:pPr marL="449748" lvl="1" indent="-112437">
              <a:buClr>
                <a:schemeClr val="accent2"/>
              </a:buClr>
            </a:pPr>
            <a:r>
              <a:rPr lang="en-US" dirty="0"/>
              <a:t>Stroke incidence doubles each decade after age 55 years, and age is the single most important risk factor for stroke.</a:t>
            </a:r>
            <a:r>
              <a:rPr lang="en-US" baseline="30000" dirty="0"/>
              <a:t>2</a:t>
            </a:r>
            <a:endParaRPr lang="en-US" dirty="0"/>
          </a:p>
          <a:p>
            <a:pPr marL="449748" lvl="1" indent="-112437">
              <a:buClr>
                <a:schemeClr val="accent2"/>
              </a:buClr>
            </a:pPr>
            <a:r>
              <a:rPr lang="en-US" dirty="0"/>
              <a:t>Sex and race, ethnicity, or both are also important risk factors, with the incidence of stroke greater in men and some Hispanic and African American groups being at a greater risk for stroke compared with whites.</a:t>
            </a:r>
            <a:r>
              <a:rPr lang="en-US" baseline="30000" dirty="0"/>
              <a:t>2</a:t>
            </a:r>
          </a:p>
          <a:p>
            <a:pPr marL="449748" lvl="1" indent="-112437">
              <a:buClr>
                <a:schemeClr val="accent2"/>
              </a:buClr>
            </a:pPr>
            <a:r>
              <a:rPr lang="en-US" dirty="0"/>
              <a:t>Relative risk is greater if a parent has a history of stroke or a transient ischemic attack, and paternal history carries a greater risk than maternal history.</a:t>
            </a:r>
            <a:r>
              <a:rPr lang="en-US" baseline="30000" dirty="0"/>
              <a:t>2</a:t>
            </a:r>
            <a:endParaRPr lang="en-US" dirty="0"/>
          </a:p>
          <a:p>
            <a:r>
              <a:rPr lang="en-US" dirty="0"/>
              <a:t>Local factors in arterial territories</a:t>
            </a:r>
            <a:r>
              <a:rPr lang="en-US" dirty="0">
                <a:cs typeface="Arial" charset="0"/>
              </a:rPr>
              <a:t>—</a:t>
            </a:r>
            <a:r>
              <a:rPr lang="en-US" dirty="0"/>
              <a:t>including blood flow parameters, vessel diameter, and arterial wall structure</a:t>
            </a:r>
            <a:r>
              <a:rPr lang="en-US" dirty="0">
                <a:cs typeface="Arial" charset="0"/>
              </a:rPr>
              <a:t>—</a:t>
            </a:r>
            <a:r>
              <a:rPr lang="en-US" dirty="0"/>
              <a:t>participate in </a:t>
            </a:r>
            <a:r>
              <a:rPr lang="en-US" dirty="0" err="1"/>
              <a:t>atherothrombotic</a:t>
            </a:r>
            <a:r>
              <a:rPr lang="en-US" dirty="0"/>
              <a:t> disease manifestation.</a:t>
            </a:r>
            <a:r>
              <a:rPr lang="en-US" baseline="30000" dirty="0"/>
              <a:t>1-2</a:t>
            </a:r>
            <a:r>
              <a:rPr lang="en-US" dirty="0"/>
              <a:t> </a:t>
            </a:r>
          </a:p>
          <a:p>
            <a:r>
              <a:rPr lang="fr-FR" dirty="0" err="1"/>
              <a:t>Advances</a:t>
            </a:r>
            <a:r>
              <a:rPr lang="fr-FR" dirty="0"/>
              <a:t> in </a:t>
            </a:r>
            <a:r>
              <a:rPr lang="fr-FR" dirty="0" err="1"/>
              <a:t>pathophysiological</a:t>
            </a:r>
            <a:r>
              <a:rPr lang="fr-FR" dirty="0"/>
              <a:t> insight </a:t>
            </a:r>
            <a:r>
              <a:rPr lang="fr-FR" dirty="0" err="1"/>
              <a:t>into</a:t>
            </a:r>
            <a:r>
              <a:rPr lang="fr-FR" dirty="0"/>
              <a:t> </a:t>
            </a:r>
            <a:r>
              <a:rPr lang="fr-FR" dirty="0" err="1"/>
              <a:t>atherosclerosis</a:t>
            </a:r>
            <a:r>
              <a:rPr lang="fr-FR" dirty="0"/>
              <a:t> have </a:t>
            </a:r>
            <a:r>
              <a:rPr lang="fr-FR" dirty="0" err="1"/>
              <a:t>provided</a:t>
            </a:r>
            <a:r>
              <a:rPr lang="fr-FR" dirty="0"/>
              <a:t> markers of inflammation </a:t>
            </a:r>
            <a:r>
              <a:rPr lang="fr-FR" dirty="0" err="1"/>
              <a:t>that</a:t>
            </a:r>
            <a:r>
              <a:rPr lang="fr-FR" dirty="0"/>
              <a:t> are </a:t>
            </a:r>
            <a:r>
              <a:rPr lang="fr-FR" dirty="0" err="1"/>
              <a:t>targets</a:t>
            </a:r>
            <a:r>
              <a:rPr lang="fr-FR" dirty="0"/>
              <a:t> for </a:t>
            </a:r>
            <a:r>
              <a:rPr lang="fr-FR" dirty="0" err="1"/>
              <a:t>measurement</a:t>
            </a:r>
            <a:r>
              <a:rPr lang="fr-FR" dirty="0"/>
              <a:t> to </a:t>
            </a:r>
            <a:r>
              <a:rPr lang="fr-FR" dirty="0" err="1"/>
              <a:t>assess</a:t>
            </a:r>
            <a:r>
              <a:rPr lang="fr-FR" dirty="0"/>
              <a:t> </a:t>
            </a:r>
            <a:r>
              <a:rPr lang="fr-FR" dirty="0" err="1"/>
              <a:t>risk</a:t>
            </a:r>
            <a:r>
              <a:rPr lang="fr-FR" dirty="0"/>
              <a:t>. </a:t>
            </a:r>
            <a:r>
              <a:rPr lang="fr-FR" dirty="0" err="1"/>
              <a:t>Potential</a:t>
            </a:r>
            <a:r>
              <a:rPr lang="fr-FR" dirty="0"/>
              <a:t> </a:t>
            </a:r>
            <a:r>
              <a:rPr lang="fr-FR" dirty="0" err="1"/>
              <a:t>targets</a:t>
            </a:r>
            <a:r>
              <a:rPr lang="fr-FR" dirty="0"/>
              <a:t> </a:t>
            </a:r>
            <a:r>
              <a:rPr lang="fr-FR" dirty="0" err="1"/>
              <a:t>that</a:t>
            </a:r>
            <a:r>
              <a:rPr lang="fr-FR" dirty="0"/>
              <a:t> </a:t>
            </a:r>
            <a:r>
              <a:rPr lang="fr-FR" dirty="0" err="1"/>
              <a:t>should</a:t>
            </a:r>
            <a:r>
              <a:rPr lang="fr-FR" dirty="0"/>
              <a:t> </a:t>
            </a:r>
            <a:r>
              <a:rPr lang="fr-FR" dirty="0" err="1"/>
              <a:t>be</a:t>
            </a:r>
            <a:r>
              <a:rPr lang="fr-FR" dirty="0"/>
              <a:t> </a:t>
            </a:r>
            <a:r>
              <a:rPr lang="fr-FR" dirty="0" err="1"/>
              <a:t>measured</a:t>
            </a:r>
            <a:r>
              <a:rPr lang="fr-FR" dirty="0"/>
              <a:t> to </a:t>
            </a:r>
            <a:r>
              <a:rPr lang="fr-FR" dirty="0" err="1"/>
              <a:t>assess</a:t>
            </a:r>
            <a:r>
              <a:rPr lang="fr-FR" dirty="0"/>
              <a:t> </a:t>
            </a:r>
            <a:r>
              <a:rPr lang="fr-FR" dirty="0" err="1"/>
              <a:t>risk</a:t>
            </a:r>
            <a:r>
              <a:rPr lang="fr-FR" dirty="0"/>
              <a:t> </a:t>
            </a:r>
            <a:r>
              <a:rPr lang="fr-FR" dirty="0" err="1"/>
              <a:t>include</a:t>
            </a:r>
            <a:r>
              <a:rPr lang="fr-FR" dirty="0"/>
              <a:t> C-</a:t>
            </a:r>
            <a:r>
              <a:rPr lang="fr-FR" dirty="0" err="1"/>
              <a:t>reactive</a:t>
            </a:r>
            <a:r>
              <a:rPr lang="fr-FR" dirty="0"/>
              <a:t> peptide, </a:t>
            </a:r>
            <a:r>
              <a:rPr lang="fr-FR" dirty="0" err="1"/>
              <a:t>interleukin</a:t>
            </a:r>
            <a:r>
              <a:rPr lang="fr-FR" dirty="0"/>
              <a:t>-6, </a:t>
            </a:r>
            <a:r>
              <a:rPr lang="fr-FR" dirty="0" err="1"/>
              <a:t>prothrombic</a:t>
            </a:r>
            <a:r>
              <a:rPr lang="fr-FR" dirty="0"/>
              <a:t> </a:t>
            </a:r>
            <a:r>
              <a:rPr lang="fr-FR" dirty="0" err="1"/>
              <a:t>factors</a:t>
            </a:r>
            <a:r>
              <a:rPr lang="fr-FR" dirty="0"/>
              <a:t>, and </a:t>
            </a:r>
            <a:r>
              <a:rPr lang="fr-FR" dirty="0" err="1"/>
              <a:t>fibrinogen</a:t>
            </a:r>
            <a:r>
              <a:rPr lang="fr-FR" dirty="0"/>
              <a:t>.</a:t>
            </a:r>
            <a:r>
              <a:rPr lang="fr-FR" baseline="30000" dirty="0"/>
              <a:t>1-2</a:t>
            </a:r>
            <a:endParaRPr lang="en-US" dirty="0"/>
          </a:p>
          <a:p>
            <a:r>
              <a:rPr lang="en-US" dirty="0"/>
              <a:t>The presentation of the multiple risk factors for </a:t>
            </a:r>
            <a:r>
              <a:rPr lang="en-US" dirty="0" err="1"/>
              <a:t>atherothrombosis</a:t>
            </a:r>
            <a:r>
              <a:rPr lang="en-US" dirty="0"/>
              <a:t> simply highlights the importance of a disease that is the leading cause of death worldwide.</a:t>
            </a:r>
          </a:p>
          <a:p>
            <a:pPr eaLnBrk="1" hangingPunct="1">
              <a:lnSpc>
                <a:spcPct val="100000"/>
              </a:lnSpc>
              <a:spcBef>
                <a:spcPct val="50000"/>
              </a:spcBef>
              <a:buClrTx/>
              <a:buSzTx/>
              <a:buFontTx/>
              <a:buNone/>
            </a:pPr>
            <a:endParaRPr lang="en-GB" b="1" dirty="0">
              <a:solidFill>
                <a:srgbClr val="0056AC"/>
              </a:solidFill>
            </a:endParaRPr>
          </a:p>
          <a:p>
            <a:pPr eaLnBrk="1" hangingPunct="1">
              <a:lnSpc>
                <a:spcPct val="100000"/>
              </a:lnSpc>
              <a:spcBef>
                <a:spcPct val="50000"/>
              </a:spcBef>
              <a:buClrTx/>
              <a:buSzTx/>
              <a:buFontTx/>
              <a:buNone/>
            </a:pPr>
            <a:endParaRPr lang="en-GB" b="1" dirty="0">
              <a:solidFill>
                <a:srgbClr val="0056AC"/>
              </a:solidFill>
            </a:endParaRPr>
          </a:p>
          <a:p>
            <a:pPr eaLnBrk="1" hangingPunct="1">
              <a:lnSpc>
                <a:spcPct val="100000"/>
              </a:lnSpc>
              <a:spcBef>
                <a:spcPct val="50000"/>
              </a:spcBef>
              <a:buClrTx/>
              <a:buSzTx/>
              <a:buFontTx/>
              <a:buNone/>
            </a:pPr>
            <a:endParaRPr lang="en-GB" sz="800" b="1" dirty="0">
              <a:solidFill>
                <a:srgbClr val="0056AC"/>
              </a:solidFill>
            </a:endParaRPr>
          </a:p>
          <a:p>
            <a:pPr eaLnBrk="1" hangingPunct="1">
              <a:lnSpc>
                <a:spcPct val="100000"/>
              </a:lnSpc>
              <a:spcBef>
                <a:spcPct val="50000"/>
              </a:spcBef>
              <a:buClrTx/>
              <a:buSzTx/>
              <a:buFontTx/>
              <a:buNone/>
            </a:pPr>
            <a:r>
              <a:rPr lang="en-GB" sz="700" b="1" dirty="0">
                <a:solidFill>
                  <a:srgbClr val="0056AC"/>
                </a:solidFill>
              </a:rPr>
              <a:t> </a:t>
            </a:r>
          </a:p>
          <a:p>
            <a:pPr eaLnBrk="1" hangingPunct="1">
              <a:lnSpc>
                <a:spcPct val="100000"/>
              </a:lnSpc>
              <a:spcBef>
                <a:spcPct val="50000"/>
              </a:spcBef>
              <a:buClrTx/>
              <a:buSzTx/>
              <a:buFontTx/>
              <a:buNone/>
            </a:pPr>
            <a:r>
              <a:rPr lang="en-GB" sz="900" b="1" dirty="0">
                <a:solidFill>
                  <a:schemeClr val="accent2"/>
                </a:solidFill>
              </a:rPr>
              <a:t>References</a:t>
            </a:r>
            <a:endParaRPr lang="en-US" sz="900" b="1" dirty="0">
              <a:solidFill>
                <a:schemeClr val="accent2"/>
              </a:solidFill>
            </a:endParaRPr>
          </a:p>
          <a:p>
            <a:pPr eaLnBrk="1" hangingPunct="1">
              <a:lnSpc>
                <a:spcPct val="100000"/>
              </a:lnSpc>
              <a:spcBef>
                <a:spcPct val="0"/>
              </a:spcBef>
              <a:buClrTx/>
              <a:buSzTx/>
              <a:buFontTx/>
              <a:buNone/>
            </a:pPr>
            <a:r>
              <a:rPr lang="en-US" sz="900" baseline="30000" dirty="0"/>
              <a:t>1</a:t>
            </a:r>
            <a:r>
              <a:rPr lang="en-US" sz="900" dirty="0"/>
              <a:t>	Yusuf S, Reddy S, </a:t>
            </a:r>
            <a:r>
              <a:rPr lang="en-US" sz="900" dirty="0" err="1"/>
              <a:t>Ounpuu</a:t>
            </a:r>
            <a:r>
              <a:rPr lang="en-US" sz="900" dirty="0"/>
              <a:t> S, et al. Global burden of cardiovascular diseases: part I: general considerations, the epidemiologic transition, risk factors, and impact of urbanization. </a:t>
            </a:r>
            <a:r>
              <a:rPr lang="en-US" sz="900" i="1" dirty="0"/>
              <a:t>Circulation.</a:t>
            </a:r>
            <a:r>
              <a:rPr lang="en-US" sz="900" dirty="0"/>
              <a:t> 2001;104:2746-2753.</a:t>
            </a:r>
          </a:p>
          <a:p>
            <a:pPr eaLnBrk="1" hangingPunct="1">
              <a:lnSpc>
                <a:spcPct val="100000"/>
              </a:lnSpc>
              <a:spcBef>
                <a:spcPct val="0"/>
              </a:spcBef>
              <a:buClrTx/>
              <a:buSzTx/>
              <a:buFontTx/>
              <a:buNone/>
            </a:pPr>
            <a:r>
              <a:rPr lang="en-US" sz="900" baseline="30000" dirty="0"/>
              <a:t>2</a:t>
            </a:r>
            <a:r>
              <a:rPr lang="en-US" sz="900" dirty="0"/>
              <a:t>	</a:t>
            </a:r>
            <a:r>
              <a:rPr lang="en-US" sz="900" dirty="0" err="1"/>
              <a:t>Drouet</a:t>
            </a:r>
            <a:r>
              <a:rPr lang="en-US" sz="900" dirty="0"/>
              <a:t> L. </a:t>
            </a:r>
            <a:r>
              <a:rPr lang="en-US" sz="900" dirty="0" err="1"/>
              <a:t>Atherothrombosis</a:t>
            </a:r>
            <a:r>
              <a:rPr lang="en-US" sz="900" dirty="0"/>
              <a:t> as a systemic disease. </a:t>
            </a:r>
            <a:r>
              <a:rPr lang="en-US" sz="900" i="1" dirty="0" err="1"/>
              <a:t>Cerebrovasc</a:t>
            </a:r>
            <a:r>
              <a:rPr lang="en-US" sz="900" i="1" dirty="0"/>
              <a:t> Dis</a:t>
            </a:r>
            <a:r>
              <a:rPr lang="en-US" sz="900" dirty="0"/>
              <a:t>. 2002;13(</a:t>
            </a:r>
            <a:r>
              <a:rPr lang="en-US" sz="900" dirty="0" err="1"/>
              <a:t>suppl</a:t>
            </a:r>
            <a:r>
              <a:rPr lang="en-US" sz="900" dirty="0"/>
              <a:t> 1):1-6.</a:t>
            </a:r>
          </a:p>
        </p:txBody>
      </p:sp>
    </p:spTree>
    <p:extLst>
      <p:ext uri="{BB962C8B-B14F-4D97-AF65-F5344CB8AC3E}">
        <p14:creationId xmlns:p14="http://schemas.microsoft.com/office/powerpoint/2010/main" val="185793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9042" name="Rectangle 2"/>
          <p:cNvSpPr>
            <a:spLocks noGrp="1" noRot="1" noChangeAspect="1" noChangeArrowheads="1" noTextEdit="1"/>
          </p:cNvSpPr>
          <p:nvPr>
            <p:ph type="sldImg"/>
          </p:nvPr>
        </p:nvSpPr>
        <p:spPr/>
      </p:sp>
      <p:sp>
        <p:nvSpPr>
          <p:cNvPr id="3159043" name="Rectangle 3"/>
          <p:cNvSpPr>
            <a:spLocks noGrp="1" noChangeArrowheads="1"/>
          </p:cNvSpPr>
          <p:nvPr>
            <p:ph type="body" idx="1"/>
          </p:nvPr>
        </p:nvSpPr>
        <p:spPr>
          <a:xfrm>
            <a:off x="964797" y="4322562"/>
            <a:ext cx="4964256" cy="3468683"/>
          </a:xfrm>
        </p:spPr>
        <p:txBody>
          <a:bodyPr/>
          <a:lstStyle/>
          <a:p>
            <a:endParaRPr lang="en-US"/>
          </a:p>
        </p:txBody>
      </p:sp>
    </p:spTree>
    <p:extLst>
      <p:ext uri="{BB962C8B-B14F-4D97-AF65-F5344CB8AC3E}">
        <p14:creationId xmlns:p14="http://schemas.microsoft.com/office/powerpoint/2010/main" val="118182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Rot="1" noChangeAspect="1" noChangeArrowheads="1" noTextEdit="1"/>
          </p:cNvSpPr>
          <p:nvPr>
            <p:ph type="sldImg"/>
          </p:nvPr>
        </p:nvSpPr>
        <p:spPr>
          <a:xfrm>
            <a:off x="1296786" y="672468"/>
            <a:ext cx="4730462" cy="3559388"/>
          </a:xfrm>
        </p:spPr>
      </p:sp>
      <p:sp>
        <p:nvSpPr>
          <p:cNvPr id="3123203" name="Rectangle 3"/>
          <p:cNvSpPr>
            <a:spLocks noGrp="1" noChangeArrowheads="1"/>
          </p:cNvSpPr>
          <p:nvPr>
            <p:ph type="body" idx="1"/>
          </p:nvPr>
        </p:nvSpPr>
        <p:spPr>
          <a:xfrm>
            <a:off x="874396" y="4277209"/>
            <a:ext cx="5054657" cy="4616570"/>
          </a:xfrm>
        </p:spPr>
        <p:txBody>
          <a:bodyPr lIns="90327" tIns="45164" rIns="90327" bIns="45164">
            <a:normAutofit fontScale="92500"/>
          </a:bodyPr>
          <a:lstStyle/>
          <a:p>
            <a:r>
              <a:rPr lang="en-US" noProof="1"/>
              <a:t>Th</a:t>
            </a:r>
            <a:r>
              <a:rPr lang="en-US" dirty="0"/>
              <a:t>e</a:t>
            </a:r>
            <a:r>
              <a:rPr lang="en-US" noProof="1"/>
              <a:t> National Hospital Discharge Survey</a:t>
            </a:r>
            <a:r>
              <a:rPr lang="en-US" dirty="0"/>
              <a:t> is </a:t>
            </a:r>
            <a:r>
              <a:rPr lang="en-US" noProof="1"/>
              <a:t>an annual survey conducted by the National Center for Health Statistics branch of the Centers for Disease Control and Prevention (CDC).</a:t>
            </a:r>
            <a:r>
              <a:rPr lang="en-US" baseline="30000" dirty="0"/>
              <a:t>1</a:t>
            </a:r>
            <a:endParaRPr lang="en-US" baseline="30000" noProof="1"/>
          </a:p>
          <a:p>
            <a:r>
              <a:rPr lang="en-US" dirty="0"/>
              <a:t>According to the</a:t>
            </a:r>
            <a:r>
              <a:rPr lang="en-US" noProof="1"/>
              <a:t> 199</a:t>
            </a:r>
            <a:r>
              <a:rPr lang="en-US" dirty="0"/>
              <a:t>9 survey</a:t>
            </a:r>
            <a:r>
              <a:rPr lang="en-US" noProof="1"/>
              <a:t>, heart disease accounted for </a:t>
            </a:r>
            <a:r>
              <a:rPr lang="en-US" dirty="0"/>
              <a:t>4.5</a:t>
            </a:r>
            <a:r>
              <a:rPr lang="en-US" noProof="1"/>
              <a:t> million hospital admissions</a:t>
            </a:r>
            <a:r>
              <a:rPr lang="en-US" dirty="0"/>
              <a:t>, and</a:t>
            </a:r>
            <a:r>
              <a:rPr lang="en-US" noProof="1"/>
              <a:t> cerebrovascular disease accounted for </a:t>
            </a:r>
            <a:r>
              <a:rPr lang="en-US" dirty="0"/>
              <a:t>almost a million admissions</a:t>
            </a:r>
            <a:r>
              <a:rPr lang="en-US" noProof="1"/>
              <a:t>. Of these, a total of </a:t>
            </a:r>
            <a:r>
              <a:rPr lang="en-US" dirty="0"/>
              <a:t>1</a:t>
            </a:r>
            <a:r>
              <a:rPr lang="en-US" noProof="1"/>
              <a:t>.2 million admissions can be attributed to vascular disease.</a:t>
            </a:r>
            <a:r>
              <a:rPr lang="en-US" baseline="30000" dirty="0"/>
              <a:t>1</a:t>
            </a:r>
            <a:endParaRPr lang="en-US" noProof="1"/>
          </a:p>
          <a:p>
            <a:r>
              <a:rPr lang="en-US" noProof="1"/>
              <a:t>The majority of these admissions were due to cerebrovascular disease and</a:t>
            </a:r>
            <a:r>
              <a:rPr lang="en-US" dirty="0"/>
              <a:t> c</a:t>
            </a:r>
            <a:r>
              <a:rPr lang="en-US" noProof="1"/>
              <a:t>oronary atherosclerosis, each accounting for </a:t>
            </a:r>
            <a:r>
              <a:rPr lang="en-US" dirty="0"/>
              <a:t>almost a million</a:t>
            </a:r>
            <a:r>
              <a:rPr lang="en-US" noProof="1"/>
              <a:t> hospital</a:t>
            </a:r>
            <a:r>
              <a:rPr lang="en-US" dirty="0"/>
              <a:t> </a:t>
            </a:r>
            <a:r>
              <a:rPr lang="en-US" noProof="1"/>
              <a:t>admissions</a:t>
            </a:r>
            <a:r>
              <a:rPr lang="en-US" dirty="0"/>
              <a:t>.</a:t>
            </a:r>
            <a:r>
              <a:rPr lang="en-US" baseline="30000" dirty="0"/>
              <a:t>1</a:t>
            </a:r>
            <a:endParaRPr lang="en-US" noProof="1"/>
          </a:p>
          <a:p>
            <a:r>
              <a:rPr lang="en-US" noProof="1"/>
              <a:t>The next largest category was acute myocardial infarction</a:t>
            </a:r>
            <a:r>
              <a:rPr lang="en-US" dirty="0"/>
              <a:t> (MI)</a:t>
            </a:r>
            <a:r>
              <a:rPr lang="en-US" noProof="1"/>
              <a:t>, which accounted for</a:t>
            </a:r>
            <a:r>
              <a:rPr lang="en-US" dirty="0"/>
              <a:t> about</a:t>
            </a:r>
            <a:r>
              <a:rPr lang="en-US" noProof="1"/>
              <a:t> 8</a:t>
            </a:r>
            <a:r>
              <a:rPr lang="en-US" dirty="0"/>
              <a:t>29,</a:t>
            </a:r>
            <a:r>
              <a:rPr lang="en-US" noProof="1"/>
              <a:t>000 hospital admissions</a:t>
            </a:r>
            <a:r>
              <a:rPr lang="en-US" dirty="0"/>
              <a:t>.</a:t>
            </a:r>
            <a:r>
              <a:rPr lang="en-US" baseline="30000" dirty="0"/>
              <a:t>1</a:t>
            </a:r>
            <a:endParaRPr lang="en-US" noProof="1"/>
          </a:p>
          <a:p>
            <a:r>
              <a:rPr lang="en-US" dirty="0"/>
              <a:t>O</a:t>
            </a:r>
            <a:r>
              <a:rPr lang="en-US" noProof="1"/>
              <a:t>ther </a:t>
            </a:r>
            <a:r>
              <a:rPr lang="en-US" dirty="0"/>
              <a:t>types of </a:t>
            </a:r>
            <a:r>
              <a:rPr lang="en-US" noProof="1"/>
              <a:t>ischemic heart disease made up the</a:t>
            </a:r>
            <a:r>
              <a:rPr lang="en-US" dirty="0"/>
              <a:t> </a:t>
            </a:r>
            <a:r>
              <a:rPr lang="en-US" noProof="1"/>
              <a:t>remaining</a:t>
            </a:r>
            <a:r>
              <a:rPr lang="en-US" dirty="0"/>
              <a:t> 28</a:t>
            </a:r>
            <a:r>
              <a:rPr lang="en-US" noProof="1"/>
              <a:t>0,000 </a:t>
            </a:r>
            <a:r>
              <a:rPr lang="en-US" dirty="0"/>
              <a:t>admissions. These diagnoses included unstable angina, coronary occlusion without MI, angina pectoris, coronary aneurysm, and chronic coronary insufficiency.</a:t>
            </a:r>
            <a:r>
              <a:rPr lang="en-US" baseline="30000" dirty="0"/>
              <a:t>1</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noProof="1"/>
          </a:p>
          <a:p>
            <a:pPr>
              <a:buFontTx/>
              <a:buNone/>
            </a:pPr>
            <a:r>
              <a:rPr lang="en-GB" sz="900" b="1" dirty="0">
                <a:solidFill>
                  <a:srgbClr val="0038EC"/>
                </a:solidFill>
              </a:rPr>
              <a:t>References</a:t>
            </a:r>
            <a:endParaRPr lang="en-US" dirty="0"/>
          </a:p>
          <a:p>
            <a:pPr>
              <a:buFontTx/>
              <a:buNone/>
            </a:pPr>
            <a:r>
              <a:rPr lang="en-US" sz="900" baseline="30000" dirty="0"/>
              <a:t>1</a:t>
            </a:r>
            <a:r>
              <a:rPr lang="en-US" sz="900" dirty="0"/>
              <a:t>	</a:t>
            </a:r>
            <a:r>
              <a:rPr lang="en-US" sz="900" dirty="0" err="1"/>
              <a:t>Popovic</a:t>
            </a:r>
            <a:r>
              <a:rPr lang="en-US" sz="900" dirty="0"/>
              <a:t> JR, Hall MJ. 1999 National Hospital Discharge Survey. </a:t>
            </a:r>
            <a:r>
              <a:rPr lang="en-US" sz="900" i="1" dirty="0"/>
              <a:t>Advance Data</a:t>
            </a:r>
            <a:r>
              <a:rPr lang="en-US" sz="900" dirty="0"/>
              <a:t>. Hyattsville, </a:t>
            </a:r>
            <a:r>
              <a:rPr lang="en-US" sz="900" dirty="0" err="1"/>
              <a:t>Md</a:t>
            </a:r>
            <a:r>
              <a:rPr lang="en-US" sz="900" dirty="0"/>
              <a:t>: National Center for Health Statistics;2001;319:1-20.</a:t>
            </a:r>
          </a:p>
        </p:txBody>
      </p:sp>
    </p:spTree>
    <p:extLst>
      <p:ext uri="{BB962C8B-B14F-4D97-AF65-F5344CB8AC3E}">
        <p14:creationId xmlns:p14="http://schemas.microsoft.com/office/powerpoint/2010/main" val="195698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8A3CF-895D-44A1-AD60-EDF4B57C9021}" type="slidenum">
              <a:rPr lang="en-US"/>
              <a:pPr/>
              <a:t>67</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286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51222-08C4-4793-B09B-9C47B44DA76E}" type="slidenum">
              <a:rPr lang="en-US"/>
              <a:pPr/>
              <a:t>129</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t>When our cholesterol or triglyceride levels are too high, we often do not feel any symptoms.  That is why the first step to controlling your cholesterol and triglycerides is to know what your numbers are by having a blood test called a “lipoprotein profile.”  Your doctor may automatically give you this test, but if not, be sure and ask to have this test done. </a:t>
            </a:r>
          </a:p>
        </p:txBody>
      </p:sp>
    </p:spTree>
    <p:extLst>
      <p:ext uri="{BB962C8B-B14F-4D97-AF65-F5344CB8AC3E}">
        <p14:creationId xmlns:p14="http://schemas.microsoft.com/office/powerpoint/2010/main" val="346563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5A257-9D65-4551-B6A3-90C21E2BB766}" type="datetimeFigureOut">
              <a:rPr lang="en-US" smtClean="0"/>
              <a:pPr/>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5A257-9D65-4551-B6A3-90C21E2BB766}" type="datetimeFigureOut">
              <a:rPr lang="en-US" smtClean="0"/>
              <a:pPr/>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5A257-9D65-4551-B6A3-90C21E2BB766}" type="datetimeFigureOut">
              <a:rPr lang="en-US" smtClean="0"/>
              <a:pPr/>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8A6801-ED20-4DC4-9283-44232F28C86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9DF91DB-24E6-4658-8E34-9B39AD05EB7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17BD5EF-27B8-4FBD-840F-764B122AA4F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5A257-9D65-4551-B6A3-90C21E2BB766}" type="datetimeFigureOut">
              <a:rPr lang="en-US" smtClean="0"/>
              <a:pPr/>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5A257-9D65-4551-B6A3-90C21E2BB766}" type="datetimeFigureOut">
              <a:rPr lang="en-US" smtClean="0"/>
              <a:pPr/>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5A257-9D65-4551-B6A3-90C21E2BB766}" type="datetimeFigureOut">
              <a:rPr lang="en-US" smtClean="0"/>
              <a:pPr/>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5A257-9D65-4551-B6A3-90C21E2BB766}" type="datetimeFigureOut">
              <a:rPr lang="en-US" smtClean="0"/>
              <a:pPr/>
              <a:t>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5A257-9D65-4551-B6A3-90C21E2BB766}" type="datetimeFigureOut">
              <a:rPr lang="en-US" smtClean="0"/>
              <a:pPr/>
              <a:t>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5A257-9D65-4551-B6A3-90C21E2BB766}" type="datetimeFigureOut">
              <a:rPr lang="en-US" smtClean="0"/>
              <a:pPr/>
              <a:t>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5A257-9D65-4551-B6A3-90C21E2BB766}" type="datetimeFigureOut">
              <a:rPr lang="en-US" smtClean="0"/>
              <a:pPr/>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5A257-9D65-4551-B6A3-90C21E2BB766}" type="datetimeFigureOut">
              <a:rPr lang="en-US" smtClean="0"/>
              <a:pPr/>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05E16-705C-45A8-9EE6-82B343B9E0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5A257-9D65-4551-B6A3-90C21E2BB766}" type="datetimeFigureOut">
              <a:rPr lang="en-US" smtClean="0"/>
              <a:pPr/>
              <a:t>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05E16-705C-45A8-9EE6-82B343B9E0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0.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9.wmf"/><Relationship Id="rId4" Type="http://schemas.openxmlformats.org/officeDocument/2006/relationships/oleObject" Target="../embeddings/oleObject1.bin"/></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wmf"/></Relationships>
</file>

<file path=ppt/slides/_rels/slide133.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5.wmf"/></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8.wmf"/><Relationship Id="rId5" Type="http://schemas.openxmlformats.org/officeDocument/2006/relationships/oleObject" Target="../embeddings/oleObject3.bin"/><Relationship Id="rId4" Type="http://schemas.openxmlformats.org/officeDocument/2006/relationships/image" Target="../media/image79.wmf"/></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990600" y="1575167"/>
            <a:ext cx="7391400" cy="5186035"/>
          </a:xfrm>
          <a:prstGeom prst="rect">
            <a:avLst/>
          </a:prstGeom>
          <a:noFill/>
          <a:ln w="9525">
            <a:noFill/>
            <a:miter lim="800000"/>
            <a:headEnd/>
            <a:tailEnd/>
          </a:ln>
          <a:effectLst/>
        </p:spPr>
        <p:txBody>
          <a:bodyPr>
            <a:spAutoFit/>
          </a:bodyPr>
          <a:lstStyle/>
          <a:p>
            <a:pPr>
              <a:spcBef>
                <a:spcPct val="50000"/>
              </a:spcBef>
            </a:pPr>
            <a:r>
              <a:rPr lang="en-US" b="1" dirty="0" smtClean="0">
                <a:solidFill>
                  <a:srgbClr val="0000FF"/>
                </a:solidFill>
                <a:latin typeface="Arial" charset="0"/>
              </a:rPr>
              <a:t> </a:t>
            </a:r>
            <a:r>
              <a:rPr lang="en-US" sz="4400" b="1" dirty="0">
                <a:solidFill>
                  <a:srgbClr val="0000FF"/>
                </a:solidFill>
                <a:latin typeface="Arial" charset="0"/>
              </a:rPr>
              <a:t>Lipids, Lipoproteins and Atherosclerosis: </a:t>
            </a:r>
          </a:p>
          <a:p>
            <a:pPr>
              <a:spcBef>
                <a:spcPct val="50000"/>
              </a:spcBef>
            </a:pPr>
            <a:endParaRPr lang="en-US" dirty="0" smtClean="0">
              <a:latin typeface="Arial" charset="0"/>
            </a:endParaRPr>
          </a:p>
          <a:p>
            <a:pPr>
              <a:spcBef>
                <a:spcPct val="50000"/>
              </a:spcBef>
            </a:pPr>
            <a:endParaRPr lang="en-US" dirty="0" smtClean="0">
              <a:latin typeface="Arial" charset="0"/>
            </a:endParaRPr>
          </a:p>
          <a:p>
            <a:pPr>
              <a:spcBef>
                <a:spcPct val="50000"/>
              </a:spcBef>
            </a:pPr>
            <a:endParaRPr lang="en-US" dirty="0" smtClean="0">
              <a:latin typeface="Arial" charset="0"/>
            </a:endParaRPr>
          </a:p>
          <a:p>
            <a:pPr>
              <a:spcBef>
                <a:spcPct val="50000"/>
              </a:spcBef>
            </a:pPr>
            <a:endParaRPr lang="en-US" dirty="0" smtClean="0">
              <a:latin typeface="Arial" charset="0"/>
            </a:endParaRPr>
          </a:p>
          <a:p>
            <a:pPr>
              <a:spcBef>
                <a:spcPct val="50000"/>
              </a:spcBef>
            </a:pPr>
            <a:endParaRPr lang="en-US" dirty="0" smtClean="0">
              <a:latin typeface="Arial" charset="0"/>
            </a:endParaRPr>
          </a:p>
          <a:p>
            <a:pPr>
              <a:spcBef>
                <a:spcPct val="50000"/>
              </a:spcBef>
            </a:pPr>
            <a:endParaRPr lang="en-US" dirty="0" smtClean="0">
              <a:latin typeface="Arial" charset="0"/>
            </a:endParaRPr>
          </a:p>
          <a:p>
            <a:pPr>
              <a:spcBef>
                <a:spcPct val="50000"/>
              </a:spcBef>
            </a:pPr>
            <a:r>
              <a:rPr lang="en-US" dirty="0" smtClean="0">
                <a:latin typeface="Arial" charset="0"/>
              </a:rPr>
              <a:t>         </a:t>
            </a:r>
            <a:endParaRPr lang="en-US" dirty="0">
              <a:latin typeface="Arial" charset="0"/>
            </a:endParaRPr>
          </a:p>
          <a:p>
            <a:pPr>
              <a:spcBef>
                <a:spcPct val="50000"/>
              </a:spcBef>
            </a:pPr>
            <a:r>
              <a:rPr lang="en-US" dirty="0">
                <a:latin typeface="Arial" charset="0"/>
              </a:rPr>
              <a:t>     </a:t>
            </a:r>
          </a:p>
          <a:p>
            <a:pPr>
              <a:spcBef>
                <a:spcPct val="50000"/>
              </a:spcBef>
            </a:pPr>
            <a:endParaRPr lang="en-US"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t>Apolipoproteins</a:t>
            </a:r>
          </a:p>
        </p:txBody>
      </p:sp>
      <p:sp>
        <p:nvSpPr>
          <p:cNvPr id="141315" name="Rectangle 3"/>
          <p:cNvSpPr>
            <a:spLocks noGrp="1" noChangeArrowheads="1"/>
          </p:cNvSpPr>
          <p:nvPr>
            <p:ph type="body" idx="1"/>
          </p:nvPr>
        </p:nvSpPr>
        <p:spPr/>
        <p:txBody>
          <a:bodyPr/>
          <a:lstStyle/>
          <a:p>
            <a:r>
              <a:rPr lang="en-US" sz="2800"/>
              <a:t>Apo B-100 (liver)</a:t>
            </a:r>
          </a:p>
          <a:p>
            <a:pPr lvl="1"/>
            <a:r>
              <a:rPr lang="en-US" sz="2400"/>
              <a:t>Structural; synthesis of VLDL; ligand for LDL-receptor</a:t>
            </a:r>
          </a:p>
          <a:p>
            <a:r>
              <a:rPr lang="en-US" sz="2800"/>
              <a:t>Apo B-48 (small intestine)</a:t>
            </a:r>
          </a:p>
          <a:p>
            <a:pPr lvl="1"/>
            <a:r>
              <a:rPr lang="en-US" sz="2400"/>
              <a:t>Structural; synthesis of chylomicrons; derived from apo B-100 mRNA following specific mRNA editing</a:t>
            </a:r>
          </a:p>
          <a:p>
            <a:r>
              <a:rPr lang="en-US" sz="2800"/>
              <a:t>Apo E (liver, macrophages, brain)</a:t>
            </a:r>
          </a:p>
          <a:p>
            <a:pPr lvl="1"/>
            <a:r>
              <a:rPr lang="en-US" sz="2400"/>
              <a:t>Ligand for apoE receptor; mobilization of cellular cholesterol</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47800" y="-6858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609600" y="838200"/>
            <a:ext cx="8153400" cy="5308600"/>
          </a:xfrm>
          <a:prstGeom prst="rect">
            <a:avLst/>
          </a:prstGeom>
          <a:noFill/>
          <a:ln w="9525">
            <a:noFill/>
            <a:miter lim="800000"/>
            <a:headEnd/>
            <a:tailEnd/>
          </a:ln>
          <a:effectLst/>
        </p:spPr>
        <p:txBody>
          <a:bodyPr>
            <a:spAutoFit/>
          </a:bodyPr>
          <a:lstStyle/>
          <a:p>
            <a:pPr marL="457200" indent="-457200" algn="ctr" eaLnBrk="1" hangingPunct="1">
              <a:spcBef>
                <a:spcPct val="50000"/>
              </a:spcBef>
            </a:pPr>
            <a:r>
              <a:rPr lang="en-US" sz="3600" b="1">
                <a:latin typeface="Times New Roman" pitchFamily="18" charset="0"/>
              </a:rPr>
              <a:t>Is Cholesterol Absorption</a:t>
            </a:r>
          </a:p>
          <a:p>
            <a:pPr marL="457200" indent="-457200" algn="ctr" eaLnBrk="1" hangingPunct="1">
              <a:spcBef>
                <a:spcPct val="50000"/>
              </a:spcBef>
            </a:pPr>
            <a:r>
              <a:rPr lang="en-US" sz="3600" b="1">
                <a:latin typeface="Times New Roman" pitchFamily="18" charset="0"/>
              </a:rPr>
              <a:t>Specific or Protein Mediated?</a:t>
            </a:r>
          </a:p>
          <a:p>
            <a:pPr marL="457200" indent="-457200" algn="ctr" eaLnBrk="1" hangingPunct="1">
              <a:spcBef>
                <a:spcPct val="50000"/>
              </a:spcBef>
            </a:pPr>
            <a:endParaRPr lang="en-US" sz="3600" b="1">
              <a:latin typeface="Times New Roman" pitchFamily="18" charset="0"/>
            </a:endParaRPr>
          </a:p>
          <a:p>
            <a:pPr marL="457200" indent="-457200" algn="ctr" eaLnBrk="1" hangingPunct="1">
              <a:spcBef>
                <a:spcPct val="50000"/>
              </a:spcBef>
            </a:pPr>
            <a:r>
              <a:rPr lang="en-US" sz="3600" b="1">
                <a:latin typeface="Times New Roman" pitchFamily="18" charset="0"/>
              </a:rPr>
              <a:t>Reduction in Absorption:</a:t>
            </a:r>
          </a:p>
          <a:p>
            <a:pPr marL="457200" indent="-457200" algn="ctr" eaLnBrk="1" hangingPunct="1">
              <a:spcBef>
                <a:spcPct val="50000"/>
              </a:spcBef>
            </a:pPr>
            <a:r>
              <a:rPr lang="en-US" sz="3600" b="1">
                <a:latin typeface="Times New Roman" pitchFamily="18" charset="0"/>
              </a:rPr>
              <a:t>Ezetimibe  54%</a:t>
            </a:r>
          </a:p>
          <a:p>
            <a:pPr marL="457200" indent="-457200" algn="ctr" eaLnBrk="1" hangingPunct="1">
              <a:spcBef>
                <a:spcPct val="50000"/>
              </a:spcBef>
            </a:pPr>
            <a:r>
              <a:rPr lang="en-US" sz="3600" b="1">
                <a:latin typeface="Times New Roman" pitchFamily="18" charset="0"/>
              </a:rPr>
              <a:t>Phytosterols 35%</a:t>
            </a:r>
          </a:p>
          <a:p>
            <a:pPr marL="457200" indent="-457200" algn="ctr" eaLnBrk="1" hangingPunct="1">
              <a:spcBef>
                <a:spcPct val="50000"/>
              </a:spcBef>
            </a:pPr>
            <a:endParaRPr lang="en-US" sz="2400" b="1">
              <a:latin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914400"/>
            <a:ext cx="6934200" cy="1004888"/>
          </a:xfrm>
          <a:prstGeom prst="rect">
            <a:avLst/>
          </a:prstGeom>
          <a:noFill/>
          <a:ln w="9525">
            <a:noFill/>
            <a:miter lim="800000"/>
            <a:headEnd/>
            <a:tailEnd/>
          </a:ln>
          <a:effectLst/>
        </p:spPr>
        <p:txBody>
          <a:bodyPr>
            <a:spAutoFit/>
          </a:bodyPr>
          <a:lstStyle/>
          <a:p>
            <a:pPr>
              <a:spcBef>
                <a:spcPct val="50000"/>
              </a:spcBef>
            </a:pPr>
            <a:r>
              <a:rPr lang="en-US"/>
              <a:t>	   </a:t>
            </a:r>
            <a:r>
              <a:rPr lang="en-US" b="1"/>
              <a:t>Cholesterol Absorption Inhibitor</a:t>
            </a:r>
          </a:p>
          <a:p>
            <a:pPr>
              <a:spcBef>
                <a:spcPct val="50000"/>
              </a:spcBef>
            </a:pPr>
            <a:endParaRPr lang="en-US"/>
          </a:p>
        </p:txBody>
      </p:sp>
      <p:sp>
        <p:nvSpPr>
          <p:cNvPr id="36867" name="Text Box 3"/>
          <p:cNvSpPr txBox="1">
            <a:spLocks noChangeArrowheads="1"/>
          </p:cNvSpPr>
          <p:nvPr/>
        </p:nvSpPr>
        <p:spPr bwMode="auto">
          <a:xfrm>
            <a:off x="1371600" y="1828800"/>
            <a:ext cx="6629400" cy="3416320"/>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		   </a:t>
            </a:r>
            <a:r>
              <a:rPr lang="en-US" dirty="0" err="1" smtClean="0">
                <a:solidFill>
                  <a:srgbClr val="FF0000"/>
                </a:solidFill>
              </a:rPr>
              <a:t>Ezetimibe-Zetia</a:t>
            </a:r>
            <a:endParaRPr lang="en-US" dirty="0"/>
          </a:p>
          <a:p>
            <a:pPr>
              <a:spcBef>
                <a:spcPct val="50000"/>
              </a:spcBef>
            </a:pPr>
            <a:endParaRPr lang="en-US" dirty="0"/>
          </a:p>
          <a:p>
            <a:pPr>
              <a:spcBef>
                <a:spcPct val="50000"/>
              </a:spcBef>
            </a:pPr>
            <a:r>
              <a:rPr lang="en-US" dirty="0"/>
              <a:t>• Blocks uptake of dietary cholesterol in small intestine.</a:t>
            </a:r>
          </a:p>
          <a:p>
            <a:pPr>
              <a:spcBef>
                <a:spcPct val="50000"/>
              </a:spcBef>
            </a:pPr>
            <a:r>
              <a:rPr lang="en-US" dirty="0"/>
              <a:t>• Inhibits ABC transporter receptors on surface of intestinal absorptive cells.</a:t>
            </a:r>
          </a:p>
          <a:p>
            <a:pPr>
              <a:spcBef>
                <a:spcPct val="50000"/>
              </a:spcBef>
            </a:pPr>
            <a:r>
              <a:rPr lang="en-US" dirty="0"/>
              <a:t>• Lowers plasma cholesterol</a:t>
            </a:r>
          </a:p>
          <a:p>
            <a:pPr>
              <a:spcBef>
                <a:spcPct val="50000"/>
              </a:spcBef>
            </a:pPr>
            <a:r>
              <a:rPr lang="en-US" dirty="0"/>
              <a:t>• Used together with </a:t>
            </a:r>
            <a:r>
              <a:rPr lang="en-US" dirty="0" err="1"/>
              <a:t>statin</a:t>
            </a:r>
            <a:r>
              <a:rPr lang="en-US" dirty="0"/>
              <a:t> (</a:t>
            </a:r>
            <a:r>
              <a:rPr lang="en-US" dirty="0" err="1"/>
              <a:t>lipitor</a:t>
            </a:r>
            <a:r>
              <a:rPr lang="en-US" dirty="0"/>
              <a:t>): extremely powerful in reducing plasma cholesterol</a:t>
            </a:r>
          </a:p>
          <a:p>
            <a:pPr>
              <a:spcBef>
                <a:spcPct val="50000"/>
              </a:spcBef>
            </a:pP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609600" y="762000"/>
            <a:ext cx="7848600" cy="6194425"/>
          </a:xfrm>
          <a:prstGeom prst="rect">
            <a:avLst/>
          </a:prstGeom>
          <a:noFill/>
          <a:ln w="9525">
            <a:noFill/>
            <a:miter lim="800000"/>
            <a:headEnd/>
            <a:tailEnd/>
          </a:ln>
          <a:effectLst/>
        </p:spPr>
        <p:txBody>
          <a:bodyPr>
            <a:spAutoFit/>
          </a:bodyPr>
          <a:lstStyle/>
          <a:p>
            <a:pPr algn="ctr" eaLnBrk="1" hangingPunct="1">
              <a:spcBef>
                <a:spcPct val="50000"/>
              </a:spcBef>
            </a:pPr>
            <a:r>
              <a:rPr lang="en-US" sz="3600" b="1"/>
              <a:t>Phytosterols</a:t>
            </a:r>
          </a:p>
          <a:p>
            <a:pPr algn="ctr" eaLnBrk="1" hangingPunct="1">
              <a:spcBef>
                <a:spcPct val="50000"/>
              </a:spcBef>
            </a:pPr>
            <a:endParaRPr lang="en-US" sz="3600" b="1"/>
          </a:p>
          <a:p>
            <a:pPr algn="ctr" eaLnBrk="1" hangingPunct="1">
              <a:spcBef>
                <a:spcPct val="50000"/>
              </a:spcBef>
            </a:pPr>
            <a:r>
              <a:rPr lang="en-US" sz="2800" b="1"/>
              <a:t>Perform Membrane Functions of Cholesterol in Plants</a:t>
            </a:r>
          </a:p>
          <a:p>
            <a:pPr algn="ctr" eaLnBrk="1" hangingPunct="1">
              <a:spcBef>
                <a:spcPct val="50000"/>
              </a:spcBef>
            </a:pPr>
            <a:r>
              <a:rPr lang="en-US" sz="2800" b="1"/>
              <a:t>Structurally Similar to Cholesterol</a:t>
            </a:r>
          </a:p>
          <a:p>
            <a:pPr algn="ctr" eaLnBrk="1" hangingPunct="1">
              <a:spcBef>
                <a:spcPct val="50000"/>
              </a:spcBef>
            </a:pPr>
            <a:r>
              <a:rPr lang="en-US" sz="2800" b="1"/>
              <a:t>Not Absorbed</a:t>
            </a:r>
          </a:p>
          <a:p>
            <a:pPr algn="ctr" eaLnBrk="1" hangingPunct="1">
              <a:spcBef>
                <a:spcPct val="50000"/>
              </a:spcBef>
            </a:pPr>
            <a:r>
              <a:rPr lang="en-US" sz="2800" b="1"/>
              <a:t>Block Cholesterol Absorption</a:t>
            </a:r>
          </a:p>
          <a:p>
            <a:pPr algn="ctr" eaLnBrk="1" hangingPunct="1">
              <a:spcBef>
                <a:spcPct val="50000"/>
              </a:spcBef>
            </a:pPr>
            <a:endParaRPr lang="en-US" sz="2800" b="1"/>
          </a:p>
          <a:p>
            <a:pPr algn="ctr" eaLnBrk="1" hangingPunct="1">
              <a:spcBef>
                <a:spcPct val="50000"/>
              </a:spcBef>
            </a:pPr>
            <a:endParaRPr lang="en-US" sz="2400" b="1">
              <a:latin typeface="Times New Roman" pitchFamily="18" charset="0"/>
            </a:endParaRPr>
          </a:p>
          <a:p>
            <a:pPr algn="ctr" eaLnBrk="1" hangingPunct="1">
              <a:spcBef>
                <a:spcPct val="50000"/>
              </a:spcBef>
            </a:pPr>
            <a:endParaRPr lang="en-US" sz="2400" b="1">
              <a:latin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304800"/>
            <a:ext cx="8077200" cy="5047536"/>
          </a:xfrm>
          <a:prstGeom prst="rect">
            <a:avLst/>
          </a:prstGeom>
          <a:noFill/>
          <a:ln w="9525">
            <a:noFill/>
            <a:miter lim="800000"/>
            <a:headEnd/>
            <a:tailEnd/>
          </a:ln>
          <a:effectLst/>
        </p:spPr>
        <p:txBody>
          <a:bodyPr>
            <a:spAutoFit/>
          </a:bodyPr>
          <a:lstStyle/>
          <a:p>
            <a:pPr marL="457200" indent="-457200" algn="ctr" eaLnBrk="1" hangingPunct="1">
              <a:spcBef>
                <a:spcPct val="50000"/>
              </a:spcBef>
            </a:pPr>
            <a:endParaRPr lang="en-US" sz="2800" b="1" dirty="0"/>
          </a:p>
          <a:p>
            <a:pPr marL="457200" indent="-457200" algn="ctr" eaLnBrk="1" hangingPunct="1">
              <a:spcBef>
                <a:spcPct val="50000"/>
              </a:spcBef>
            </a:pPr>
            <a:endParaRPr lang="en-US" sz="2800" b="1" dirty="0"/>
          </a:p>
          <a:p>
            <a:pPr marL="457200" indent="-457200" eaLnBrk="1" hangingPunct="1">
              <a:spcBef>
                <a:spcPct val="50000"/>
              </a:spcBef>
            </a:pPr>
            <a:r>
              <a:rPr lang="en-US" sz="2400" b="1" dirty="0"/>
              <a:t>1.   Cholesterol Absorption is a Key Regulatory Point in Lipid Metabolism and Controls the Reverse Transport of Cholesterol</a:t>
            </a:r>
          </a:p>
          <a:p>
            <a:pPr marL="457200" indent="-457200" eaLnBrk="1" hangingPunct="1">
              <a:spcBef>
                <a:spcPct val="50000"/>
              </a:spcBef>
              <a:buFontTx/>
              <a:buAutoNum type="arabicPeriod" startAt="2"/>
            </a:pPr>
            <a:r>
              <a:rPr lang="en-US" sz="2400" b="1" dirty="0" err="1"/>
              <a:t>Phytosterols</a:t>
            </a:r>
            <a:r>
              <a:rPr lang="en-US" sz="2400" b="1" dirty="0"/>
              <a:t> – Both in Natural Foods and Supplements – Reduce LDL Levels when Formulated Properly </a:t>
            </a:r>
          </a:p>
          <a:p>
            <a:pPr marL="457200" indent="-457200" eaLnBrk="1" hangingPunct="1">
              <a:spcBef>
                <a:spcPct val="50000"/>
              </a:spcBef>
            </a:pPr>
            <a:r>
              <a:rPr lang="en-US" sz="2400" b="1" dirty="0"/>
              <a:t>3</a:t>
            </a:r>
            <a:r>
              <a:rPr lang="en-US" sz="2400" b="1" dirty="0" smtClean="0"/>
              <a:t>.  </a:t>
            </a:r>
            <a:r>
              <a:rPr lang="en-US" sz="2400" b="1" dirty="0"/>
              <a:t>Cholesterol Absorption is </a:t>
            </a:r>
            <a:r>
              <a:rPr lang="en-US" sz="2400" b="1" dirty="0" err="1"/>
              <a:t>Sterically</a:t>
            </a:r>
            <a:r>
              <a:rPr lang="en-US" sz="2400" b="1" dirty="0"/>
              <a:t> Specific and Not Diffusion-Mediated.  Both the </a:t>
            </a:r>
            <a:r>
              <a:rPr lang="en-US" sz="2400" b="1" dirty="0" err="1"/>
              <a:t>Enterocyte</a:t>
            </a:r>
            <a:r>
              <a:rPr lang="en-US" sz="2400" b="1" dirty="0"/>
              <a:t> and the Liver Confer Specificity</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676400" y="-6858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333609"/>
            <a:ext cx="6324600" cy="4924191"/>
          </a:xfrm>
          <a:prstGeom prst="rect">
            <a:avLst/>
          </a:prstGeom>
          <a:noFill/>
          <a:ln w="9525">
            <a:noFill/>
            <a:miter lim="800000"/>
            <a:headEnd/>
            <a:tailEnd/>
          </a:ln>
          <a:effectLst/>
        </p:spPr>
      </p:pic>
      <p:sp>
        <p:nvSpPr>
          <p:cNvPr id="3" name="Rectangle 2"/>
          <p:cNvSpPr/>
          <p:nvPr/>
        </p:nvSpPr>
        <p:spPr>
          <a:xfrm>
            <a:off x="1066800" y="5135940"/>
            <a:ext cx="7086600" cy="1569660"/>
          </a:xfrm>
          <a:prstGeom prst="rect">
            <a:avLst/>
          </a:prstGeom>
        </p:spPr>
        <p:txBody>
          <a:bodyPr wrap="square">
            <a:spAutoFit/>
          </a:bodyPr>
          <a:lstStyle/>
          <a:p>
            <a:pPr>
              <a:buFont typeface="Arial" pitchFamily="34" charset="0"/>
              <a:buChar char="•"/>
            </a:pPr>
            <a:r>
              <a:rPr lang="en-US" sz="1200" dirty="0" smtClean="0"/>
              <a:t>Cells </a:t>
            </a:r>
            <a:r>
              <a:rPr lang="en-US" sz="1200" dirty="0"/>
              <a:t>sense and regulate levels of cholesterol using the SREBP transcription factor system. The synthesis</a:t>
            </a:r>
          </a:p>
          <a:p>
            <a:r>
              <a:rPr lang="en-US" sz="1200" dirty="0"/>
              <a:t>of cholesterol and the uptake of extracellular cholesterol are regulated coordinately. When cholesterol levels</a:t>
            </a:r>
          </a:p>
          <a:p>
            <a:r>
              <a:rPr lang="en-US" sz="1200" dirty="0"/>
              <a:t>drop, the synthesis of LDL receptors is </a:t>
            </a:r>
            <a:r>
              <a:rPr lang="en-US" sz="1200" dirty="0" smtClean="0"/>
              <a:t>up-regulated</a:t>
            </a:r>
            <a:r>
              <a:rPr lang="en-US" sz="1200" dirty="0"/>
              <a:t>, the activity of cholesterol esterase is increased and the</a:t>
            </a:r>
          </a:p>
          <a:p>
            <a:r>
              <a:rPr lang="en-US" sz="1200" dirty="0"/>
              <a:t>synthesis of cholesterol is turned on. When cholesterol levels rise, these processes are turned off.</a:t>
            </a:r>
          </a:p>
          <a:p>
            <a:pPr>
              <a:buFont typeface="Arial" pitchFamily="34" charset="0"/>
              <a:buChar char="•"/>
            </a:pPr>
            <a:endParaRPr lang="en-US" sz="1200" dirty="0" smtClean="0"/>
          </a:p>
          <a:p>
            <a:pPr>
              <a:buFont typeface="Arial" pitchFamily="34" charset="0"/>
              <a:buChar char="•"/>
            </a:pPr>
            <a:r>
              <a:rPr lang="en-US" sz="1200" dirty="0" smtClean="0"/>
              <a:t>Removal </a:t>
            </a:r>
            <a:r>
              <a:rPr lang="en-US" sz="1200" dirty="0"/>
              <a:t>of “used” cholesterol is accomplished by transferring into HDL using LCAT (lecithin-cholesterol</a:t>
            </a:r>
          </a:p>
          <a:p>
            <a:r>
              <a:rPr lang="en-US" sz="1200" dirty="0"/>
              <a:t>acetyl </a:t>
            </a:r>
            <a:r>
              <a:rPr lang="en-US" sz="1200" dirty="0" err="1"/>
              <a:t>transferase</a:t>
            </a:r>
            <a:r>
              <a:rPr lang="en-US" sz="1200" dirty="0"/>
              <a:t>). HDL then transfers cholesterol in the plasma to IDL (intermediate density lipoproteins)</a:t>
            </a:r>
          </a:p>
          <a:p>
            <a:r>
              <a:rPr lang="en-US" sz="1200" dirty="0"/>
              <a:t>and VLDL (very low density lipoproteins) which carry it to the liver for disposal as bile acids.</a:t>
            </a:r>
          </a:p>
        </p:txBody>
      </p:sp>
      <p:sp>
        <p:nvSpPr>
          <p:cNvPr id="4" name="Rectangle 3"/>
          <p:cNvSpPr/>
          <p:nvPr/>
        </p:nvSpPr>
        <p:spPr>
          <a:xfrm>
            <a:off x="2209800" y="76200"/>
            <a:ext cx="4936801" cy="523220"/>
          </a:xfrm>
          <a:prstGeom prst="rect">
            <a:avLst/>
          </a:prstGeom>
        </p:spPr>
        <p:txBody>
          <a:bodyPr wrap="none">
            <a:spAutoFit/>
          </a:bodyPr>
          <a:lstStyle/>
          <a:p>
            <a:r>
              <a:rPr lang="en-US" sz="2800" b="1" dirty="0"/>
              <a:t>Regulation of Cholesterol Levels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Cholesterol Structure</a:t>
            </a:r>
          </a:p>
        </p:txBody>
      </p:sp>
      <p:pic>
        <p:nvPicPr>
          <p:cNvPr id="5123" name="Picture 4" descr="Cholesterol"/>
          <p:cNvPicPr>
            <a:picLocks noGrp="1" noChangeAspect="1" noChangeArrowheads="1"/>
          </p:cNvPicPr>
          <p:nvPr>
            <p:ph idx="1"/>
          </p:nvPr>
        </p:nvPicPr>
        <p:blipFill>
          <a:blip r:embed="rId2" cstate="print"/>
          <a:srcRect/>
          <a:stretch>
            <a:fillRect/>
          </a:stretch>
        </p:blipFill>
        <p:spPr>
          <a:xfrm>
            <a:off x="1524000" y="1295400"/>
            <a:ext cx="6034088" cy="4525963"/>
          </a:xfrm>
          <a:noFill/>
        </p:spPr>
      </p:pic>
      <p:sp>
        <p:nvSpPr>
          <p:cNvPr id="6150" name="Line 6"/>
          <p:cNvSpPr>
            <a:spLocks noChangeShapeType="1"/>
          </p:cNvSpPr>
          <p:nvPr/>
        </p:nvSpPr>
        <p:spPr bwMode="auto">
          <a:xfrm flipV="1">
            <a:off x="1752600" y="4648200"/>
            <a:ext cx="76200" cy="990600"/>
          </a:xfrm>
          <a:prstGeom prst="line">
            <a:avLst/>
          </a:prstGeom>
          <a:noFill/>
          <a:ln w="9525">
            <a:solidFill>
              <a:schemeClr val="tx1"/>
            </a:solidFill>
            <a:round/>
            <a:headEnd/>
            <a:tailEnd type="triangle" w="med" len="med"/>
          </a:ln>
        </p:spPr>
        <p:txBody>
          <a:bodyPr/>
          <a:lstStyle/>
          <a:p>
            <a:endParaRPr lang="en-US"/>
          </a:p>
        </p:txBody>
      </p:sp>
      <p:sp>
        <p:nvSpPr>
          <p:cNvPr id="6151" name="Text Box 7"/>
          <p:cNvSpPr txBox="1">
            <a:spLocks noChangeArrowheads="1"/>
          </p:cNvSpPr>
          <p:nvPr/>
        </p:nvSpPr>
        <p:spPr bwMode="auto">
          <a:xfrm>
            <a:off x="1127125" y="5751513"/>
            <a:ext cx="2152650" cy="366712"/>
          </a:xfrm>
          <a:prstGeom prst="rect">
            <a:avLst/>
          </a:prstGeom>
          <a:noFill/>
          <a:ln w="9525">
            <a:noFill/>
            <a:miter lim="800000"/>
            <a:headEnd/>
            <a:tailEnd/>
          </a:ln>
        </p:spPr>
        <p:txBody>
          <a:bodyPr wrap="none">
            <a:spAutoFit/>
          </a:bodyPr>
          <a:lstStyle/>
          <a:p>
            <a:r>
              <a:rPr lang="en-US"/>
              <a:t>FA for esterification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linds(horizontal)">
                                      <p:cBhvr>
                                        <p:cTn id="7" dur="500"/>
                                        <p:tgtEl>
                                          <p:spTgt spid="61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linds(horizont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pPr eaLnBrk="1" hangingPunct="1"/>
            <a:r>
              <a:rPr lang="en-US" smtClean="0"/>
              <a:t>Roles of Cholesterol</a:t>
            </a:r>
          </a:p>
        </p:txBody>
      </p:sp>
      <p:sp>
        <p:nvSpPr>
          <p:cNvPr id="3075" name="Rectangle 3"/>
          <p:cNvSpPr>
            <a:spLocks noGrp="1" noChangeArrowheads="1"/>
          </p:cNvSpPr>
          <p:nvPr>
            <p:ph type="body" idx="1"/>
          </p:nvPr>
        </p:nvSpPr>
        <p:spPr/>
        <p:txBody>
          <a:bodyPr/>
          <a:lstStyle/>
          <a:p>
            <a:pPr eaLnBrk="1" hangingPunct="1"/>
            <a:r>
              <a:rPr lang="en-US" smtClean="0"/>
              <a:t>Membrane component</a:t>
            </a:r>
          </a:p>
          <a:p>
            <a:pPr eaLnBrk="1" hangingPunct="1">
              <a:buFontTx/>
              <a:buNone/>
            </a:pPr>
            <a:endParaRPr lang="en-US" smtClean="0"/>
          </a:p>
          <a:p>
            <a:pPr eaLnBrk="1" hangingPunct="1"/>
            <a:r>
              <a:rPr lang="en-US" smtClean="0"/>
              <a:t>Steroid synthesis</a:t>
            </a:r>
          </a:p>
          <a:p>
            <a:pPr eaLnBrk="1" hangingPunct="1">
              <a:buFontTx/>
              <a:buNone/>
            </a:pPr>
            <a:endParaRPr lang="en-US" smtClean="0"/>
          </a:p>
          <a:p>
            <a:pPr eaLnBrk="1" hangingPunct="1"/>
            <a:r>
              <a:rPr lang="en-US" smtClean="0"/>
              <a:t>Bile acid/salt precursor</a:t>
            </a:r>
          </a:p>
          <a:p>
            <a:pPr eaLnBrk="1" hangingPunct="1">
              <a:buFontTx/>
              <a:buNone/>
            </a:pPr>
            <a:endParaRPr lang="en-US" smtClean="0"/>
          </a:p>
          <a:p>
            <a:pPr eaLnBrk="1" hangingPunct="1"/>
            <a:r>
              <a:rPr lang="en-US" smtClean="0"/>
              <a:t>Vitamin D precursor</a:t>
            </a:r>
          </a:p>
        </p:txBody>
      </p:sp>
      <p:sp>
        <p:nvSpPr>
          <p:cNvPr id="3076" name="Line 4"/>
          <p:cNvSpPr>
            <a:spLocks noChangeShapeType="1"/>
          </p:cNvSpPr>
          <p:nvPr/>
        </p:nvSpPr>
        <p:spPr bwMode="auto">
          <a:xfrm>
            <a:off x="0" y="1143000"/>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Apolipoproteins</a:t>
            </a:r>
          </a:p>
        </p:txBody>
      </p:sp>
      <p:sp>
        <p:nvSpPr>
          <p:cNvPr id="142339" name="Rectangle 3"/>
          <p:cNvSpPr>
            <a:spLocks noGrp="1" noChangeArrowheads="1"/>
          </p:cNvSpPr>
          <p:nvPr>
            <p:ph type="body" idx="1"/>
          </p:nvPr>
        </p:nvSpPr>
        <p:spPr/>
        <p:txBody>
          <a:bodyPr/>
          <a:lstStyle/>
          <a:p>
            <a:r>
              <a:rPr lang="en-US" sz="2800"/>
              <a:t>Apo C-I (liver)</a:t>
            </a:r>
          </a:p>
          <a:p>
            <a:pPr lvl="1"/>
            <a:r>
              <a:rPr lang="en-US" sz="2400"/>
              <a:t>Activator of LCAT, inhibitor of hepatic TGRL uptake</a:t>
            </a:r>
          </a:p>
          <a:p>
            <a:r>
              <a:rPr lang="en-US" sz="2800"/>
              <a:t>Apo C-II (liver)</a:t>
            </a:r>
          </a:p>
          <a:p>
            <a:pPr lvl="1"/>
            <a:r>
              <a:rPr lang="en-US" sz="2400"/>
              <a:t>Activator of LPL, inhibitor of hepatic TGRL uptake</a:t>
            </a:r>
          </a:p>
          <a:p>
            <a:r>
              <a:rPr lang="en-US" sz="2800"/>
              <a:t>Apo C-III (liver)</a:t>
            </a:r>
          </a:p>
          <a:p>
            <a:pPr lvl="1"/>
            <a:r>
              <a:rPr lang="en-US" sz="2400"/>
              <a:t>Inhibitor of LPL, inhibitor of hepatic TGRL uptake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Sources of Cholesterol</a:t>
            </a:r>
          </a:p>
        </p:txBody>
      </p:sp>
      <p:sp>
        <p:nvSpPr>
          <p:cNvPr id="4099" name="Text Box 4"/>
          <p:cNvSpPr txBox="1">
            <a:spLocks noChangeArrowheads="1"/>
          </p:cNvSpPr>
          <p:nvPr/>
        </p:nvSpPr>
        <p:spPr bwMode="auto">
          <a:xfrm>
            <a:off x="990600" y="1905000"/>
            <a:ext cx="590550" cy="366713"/>
          </a:xfrm>
          <a:prstGeom prst="rect">
            <a:avLst/>
          </a:prstGeom>
          <a:noFill/>
          <a:ln w="9525">
            <a:noFill/>
            <a:miter lim="800000"/>
            <a:headEnd/>
            <a:tailEnd/>
          </a:ln>
        </p:spPr>
        <p:txBody>
          <a:bodyPr wrap="none">
            <a:spAutoFit/>
          </a:bodyPr>
          <a:lstStyle/>
          <a:p>
            <a:r>
              <a:rPr lang="en-US"/>
              <a:t>Diet</a:t>
            </a:r>
          </a:p>
        </p:txBody>
      </p:sp>
      <p:sp>
        <p:nvSpPr>
          <p:cNvPr id="4100" name="Text Box 5"/>
          <p:cNvSpPr txBox="1">
            <a:spLocks noChangeArrowheads="1"/>
          </p:cNvSpPr>
          <p:nvPr/>
        </p:nvSpPr>
        <p:spPr bwMode="auto">
          <a:xfrm>
            <a:off x="2895600" y="1828800"/>
            <a:ext cx="2051050" cy="366713"/>
          </a:xfrm>
          <a:prstGeom prst="rect">
            <a:avLst/>
          </a:prstGeom>
          <a:noFill/>
          <a:ln w="9525">
            <a:noFill/>
            <a:miter lim="800000"/>
            <a:headEnd/>
            <a:tailEnd/>
          </a:ln>
        </p:spPr>
        <p:txBody>
          <a:bodyPr wrap="none">
            <a:spAutoFit/>
          </a:bodyPr>
          <a:lstStyle/>
          <a:p>
            <a:r>
              <a:rPr lang="en-US"/>
              <a:t>De novo synthesis</a:t>
            </a:r>
          </a:p>
        </p:txBody>
      </p:sp>
      <p:sp>
        <p:nvSpPr>
          <p:cNvPr id="4101" name="Text Box 6"/>
          <p:cNvSpPr txBox="1">
            <a:spLocks noChangeArrowheads="1"/>
          </p:cNvSpPr>
          <p:nvPr/>
        </p:nvSpPr>
        <p:spPr bwMode="auto">
          <a:xfrm>
            <a:off x="6019800" y="1676400"/>
            <a:ext cx="2609850" cy="641350"/>
          </a:xfrm>
          <a:prstGeom prst="rect">
            <a:avLst/>
          </a:prstGeom>
          <a:noFill/>
          <a:ln w="9525">
            <a:noFill/>
            <a:miter lim="800000"/>
            <a:headEnd/>
            <a:tailEnd/>
          </a:ln>
        </p:spPr>
        <p:txBody>
          <a:bodyPr wrap="none">
            <a:spAutoFit/>
          </a:bodyPr>
          <a:lstStyle/>
          <a:p>
            <a:r>
              <a:rPr lang="en-US"/>
              <a:t>Cholesterol synthesized</a:t>
            </a:r>
          </a:p>
          <a:p>
            <a:r>
              <a:rPr lang="en-US"/>
              <a:t> in extrahepatic tissues</a:t>
            </a:r>
          </a:p>
        </p:txBody>
      </p:sp>
      <p:sp>
        <p:nvSpPr>
          <p:cNvPr id="4102" name="Freeform 7"/>
          <p:cNvSpPr>
            <a:spLocks/>
          </p:cNvSpPr>
          <p:nvPr/>
        </p:nvSpPr>
        <p:spPr bwMode="auto">
          <a:xfrm>
            <a:off x="1798638" y="2757488"/>
            <a:ext cx="4819650" cy="2135187"/>
          </a:xfrm>
          <a:custGeom>
            <a:avLst/>
            <a:gdLst>
              <a:gd name="T0" fmla="*/ 0 w 3036"/>
              <a:gd name="T1" fmla="*/ 609 h 1345"/>
              <a:gd name="T2" fmla="*/ 175 w 3036"/>
              <a:gd name="T3" fmla="*/ 473 h 1345"/>
              <a:gd name="T4" fmla="*/ 600 w 3036"/>
              <a:gd name="T5" fmla="*/ 175 h 1345"/>
              <a:gd name="T6" fmla="*/ 623 w 3036"/>
              <a:gd name="T7" fmla="*/ 156 h 1345"/>
              <a:gd name="T8" fmla="*/ 812 w 3036"/>
              <a:gd name="T9" fmla="*/ 52 h 1345"/>
              <a:gd name="T10" fmla="*/ 902 w 3036"/>
              <a:gd name="T11" fmla="*/ 33 h 1345"/>
              <a:gd name="T12" fmla="*/ 1653 w 3036"/>
              <a:gd name="T13" fmla="*/ 81 h 1345"/>
              <a:gd name="T14" fmla="*/ 2332 w 3036"/>
              <a:gd name="T15" fmla="*/ 57 h 1345"/>
              <a:gd name="T16" fmla="*/ 2460 w 3036"/>
              <a:gd name="T17" fmla="*/ 43 h 1345"/>
              <a:gd name="T18" fmla="*/ 2616 w 3036"/>
              <a:gd name="T19" fmla="*/ 5 h 1345"/>
              <a:gd name="T20" fmla="*/ 2644 w 3036"/>
              <a:gd name="T21" fmla="*/ 0 h 1345"/>
              <a:gd name="T22" fmla="*/ 2795 w 3036"/>
              <a:gd name="T23" fmla="*/ 19 h 1345"/>
              <a:gd name="T24" fmla="*/ 2838 w 3036"/>
              <a:gd name="T25" fmla="*/ 67 h 1345"/>
              <a:gd name="T26" fmla="*/ 2852 w 3036"/>
              <a:gd name="T27" fmla="*/ 85 h 1345"/>
              <a:gd name="T28" fmla="*/ 2937 w 3036"/>
              <a:gd name="T29" fmla="*/ 222 h 1345"/>
              <a:gd name="T30" fmla="*/ 2965 w 3036"/>
              <a:gd name="T31" fmla="*/ 274 h 1345"/>
              <a:gd name="T32" fmla="*/ 2979 w 3036"/>
              <a:gd name="T33" fmla="*/ 388 h 1345"/>
              <a:gd name="T34" fmla="*/ 2993 w 3036"/>
              <a:gd name="T35" fmla="*/ 643 h 1345"/>
              <a:gd name="T36" fmla="*/ 3022 w 3036"/>
              <a:gd name="T37" fmla="*/ 713 h 1345"/>
              <a:gd name="T38" fmla="*/ 3036 w 3036"/>
              <a:gd name="T39" fmla="*/ 798 h 1345"/>
              <a:gd name="T40" fmla="*/ 3022 w 3036"/>
              <a:gd name="T41" fmla="*/ 968 h 1345"/>
              <a:gd name="T42" fmla="*/ 2965 w 3036"/>
              <a:gd name="T43" fmla="*/ 1096 h 1345"/>
              <a:gd name="T44" fmla="*/ 2932 w 3036"/>
              <a:gd name="T45" fmla="*/ 1167 h 1345"/>
              <a:gd name="T46" fmla="*/ 2899 w 3036"/>
              <a:gd name="T47" fmla="*/ 1200 h 1345"/>
              <a:gd name="T48" fmla="*/ 2857 w 3036"/>
              <a:gd name="T49" fmla="*/ 1252 h 1345"/>
              <a:gd name="T50" fmla="*/ 2653 w 3036"/>
              <a:gd name="T51" fmla="*/ 1304 h 1345"/>
              <a:gd name="T52" fmla="*/ 2502 w 3036"/>
              <a:gd name="T53" fmla="*/ 1327 h 1345"/>
              <a:gd name="T54" fmla="*/ 2309 w 3036"/>
              <a:gd name="T55" fmla="*/ 1337 h 1345"/>
              <a:gd name="T56" fmla="*/ 2205 w 3036"/>
              <a:gd name="T57" fmla="*/ 1313 h 1345"/>
              <a:gd name="T58" fmla="*/ 2181 w 3036"/>
              <a:gd name="T59" fmla="*/ 1308 h 1345"/>
              <a:gd name="T60" fmla="*/ 2073 w 3036"/>
              <a:gd name="T61" fmla="*/ 1270 h 1345"/>
              <a:gd name="T62" fmla="*/ 1988 w 3036"/>
              <a:gd name="T63" fmla="*/ 1242 h 1345"/>
              <a:gd name="T64" fmla="*/ 1912 w 3036"/>
              <a:gd name="T65" fmla="*/ 1209 h 1345"/>
              <a:gd name="T66" fmla="*/ 1865 w 3036"/>
              <a:gd name="T67" fmla="*/ 1195 h 1345"/>
              <a:gd name="T68" fmla="*/ 1794 w 3036"/>
              <a:gd name="T69" fmla="*/ 1162 h 1345"/>
              <a:gd name="T70" fmla="*/ 1497 w 3036"/>
              <a:gd name="T71" fmla="*/ 1134 h 1345"/>
              <a:gd name="T72" fmla="*/ 1365 w 3036"/>
              <a:gd name="T73" fmla="*/ 1067 h 1345"/>
              <a:gd name="T74" fmla="*/ 1280 w 3036"/>
              <a:gd name="T75" fmla="*/ 1020 h 1345"/>
              <a:gd name="T76" fmla="*/ 1213 w 3036"/>
              <a:gd name="T77" fmla="*/ 987 h 1345"/>
              <a:gd name="T78" fmla="*/ 1006 w 3036"/>
              <a:gd name="T79" fmla="*/ 931 h 1345"/>
              <a:gd name="T80" fmla="*/ 925 w 3036"/>
              <a:gd name="T81" fmla="*/ 912 h 1345"/>
              <a:gd name="T82" fmla="*/ 600 w 3036"/>
              <a:gd name="T83" fmla="*/ 789 h 1345"/>
              <a:gd name="T84" fmla="*/ 468 w 3036"/>
              <a:gd name="T85" fmla="*/ 746 h 1345"/>
              <a:gd name="T86" fmla="*/ 401 w 3036"/>
              <a:gd name="T87" fmla="*/ 723 h 1345"/>
              <a:gd name="T88" fmla="*/ 345 w 3036"/>
              <a:gd name="T89" fmla="*/ 699 h 1345"/>
              <a:gd name="T90" fmla="*/ 288 w 3036"/>
              <a:gd name="T91" fmla="*/ 671 h 1345"/>
              <a:gd name="T92" fmla="*/ 260 w 3036"/>
              <a:gd name="T93" fmla="*/ 661 h 1345"/>
              <a:gd name="T94" fmla="*/ 170 w 3036"/>
              <a:gd name="T95" fmla="*/ 633 h 1345"/>
              <a:gd name="T96" fmla="*/ 0 w 3036"/>
              <a:gd name="T97" fmla="*/ 609 h 13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36"/>
              <a:gd name="T148" fmla="*/ 0 h 1345"/>
              <a:gd name="T149" fmla="*/ 3036 w 3036"/>
              <a:gd name="T150" fmla="*/ 1345 h 13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36" h="1345">
                <a:moveTo>
                  <a:pt x="0" y="609"/>
                </a:moveTo>
                <a:cubicBezTo>
                  <a:pt x="43" y="549"/>
                  <a:pt x="118" y="517"/>
                  <a:pt x="175" y="473"/>
                </a:cubicBezTo>
                <a:cubicBezTo>
                  <a:pt x="308" y="371"/>
                  <a:pt x="450" y="250"/>
                  <a:pt x="600" y="175"/>
                </a:cubicBezTo>
                <a:cubicBezTo>
                  <a:pt x="629" y="161"/>
                  <a:pt x="601" y="173"/>
                  <a:pt x="623" y="156"/>
                </a:cubicBezTo>
                <a:cubicBezTo>
                  <a:pt x="675" y="116"/>
                  <a:pt x="748" y="66"/>
                  <a:pt x="812" y="52"/>
                </a:cubicBezTo>
                <a:cubicBezTo>
                  <a:pt x="841" y="33"/>
                  <a:pt x="865" y="36"/>
                  <a:pt x="902" y="33"/>
                </a:cubicBezTo>
                <a:cubicBezTo>
                  <a:pt x="1153" y="44"/>
                  <a:pt x="1402" y="74"/>
                  <a:pt x="1653" y="81"/>
                </a:cubicBezTo>
                <a:cubicBezTo>
                  <a:pt x="1879" y="74"/>
                  <a:pt x="2105" y="61"/>
                  <a:pt x="2332" y="57"/>
                </a:cubicBezTo>
                <a:cubicBezTo>
                  <a:pt x="2375" y="51"/>
                  <a:pt x="2417" y="48"/>
                  <a:pt x="2460" y="43"/>
                </a:cubicBezTo>
                <a:cubicBezTo>
                  <a:pt x="2514" y="29"/>
                  <a:pt x="2560" y="15"/>
                  <a:pt x="2616" y="5"/>
                </a:cubicBezTo>
                <a:cubicBezTo>
                  <a:pt x="2625" y="3"/>
                  <a:pt x="2644" y="0"/>
                  <a:pt x="2644" y="0"/>
                </a:cubicBezTo>
                <a:cubicBezTo>
                  <a:pt x="2771" y="5"/>
                  <a:pt x="2728" y="0"/>
                  <a:pt x="2795" y="19"/>
                </a:cubicBezTo>
                <a:cubicBezTo>
                  <a:pt x="2822" y="38"/>
                  <a:pt x="2805" y="24"/>
                  <a:pt x="2838" y="67"/>
                </a:cubicBezTo>
                <a:cubicBezTo>
                  <a:pt x="2843" y="73"/>
                  <a:pt x="2852" y="85"/>
                  <a:pt x="2852" y="85"/>
                </a:cubicBezTo>
                <a:cubicBezTo>
                  <a:pt x="2869" y="131"/>
                  <a:pt x="2908" y="182"/>
                  <a:pt x="2937" y="222"/>
                </a:cubicBezTo>
                <a:cubicBezTo>
                  <a:pt x="2949" y="238"/>
                  <a:pt x="2954" y="257"/>
                  <a:pt x="2965" y="274"/>
                </a:cubicBezTo>
                <a:cubicBezTo>
                  <a:pt x="2972" y="312"/>
                  <a:pt x="2971" y="350"/>
                  <a:pt x="2979" y="388"/>
                </a:cubicBezTo>
                <a:cubicBezTo>
                  <a:pt x="2975" y="474"/>
                  <a:pt x="2975" y="559"/>
                  <a:pt x="2993" y="643"/>
                </a:cubicBezTo>
                <a:cubicBezTo>
                  <a:pt x="2998" y="668"/>
                  <a:pt x="3012" y="690"/>
                  <a:pt x="3022" y="713"/>
                </a:cubicBezTo>
                <a:cubicBezTo>
                  <a:pt x="3032" y="738"/>
                  <a:pt x="3032" y="771"/>
                  <a:pt x="3036" y="798"/>
                </a:cubicBezTo>
                <a:cubicBezTo>
                  <a:pt x="3034" y="847"/>
                  <a:pt x="3034" y="916"/>
                  <a:pt x="3022" y="968"/>
                </a:cubicBezTo>
                <a:cubicBezTo>
                  <a:pt x="3012" y="1013"/>
                  <a:pt x="2986" y="1056"/>
                  <a:pt x="2965" y="1096"/>
                </a:cubicBezTo>
                <a:cubicBezTo>
                  <a:pt x="2953" y="1119"/>
                  <a:pt x="2949" y="1146"/>
                  <a:pt x="2932" y="1167"/>
                </a:cubicBezTo>
                <a:cubicBezTo>
                  <a:pt x="2925" y="1176"/>
                  <a:pt x="2907" y="1189"/>
                  <a:pt x="2899" y="1200"/>
                </a:cubicBezTo>
                <a:cubicBezTo>
                  <a:pt x="2886" y="1218"/>
                  <a:pt x="2875" y="1238"/>
                  <a:pt x="2857" y="1252"/>
                </a:cubicBezTo>
                <a:cubicBezTo>
                  <a:pt x="2799" y="1298"/>
                  <a:pt x="2722" y="1300"/>
                  <a:pt x="2653" y="1304"/>
                </a:cubicBezTo>
                <a:cubicBezTo>
                  <a:pt x="2603" y="1311"/>
                  <a:pt x="2553" y="1320"/>
                  <a:pt x="2502" y="1327"/>
                </a:cubicBezTo>
                <a:cubicBezTo>
                  <a:pt x="2437" y="1345"/>
                  <a:pt x="2376" y="1340"/>
                  <a:pt x="2309" y="1337"/>
                </a:cubicBezTo>
                <a:cubicBezTo>
                  <a:pt x="2274" y="1329"/>
                  <a:pt x="2240" y="1321"/>
                  <a:pt x="2205" y="1313"/>
                </a:cubicBezTo>
                <a:cubicBezTo>
                  <a:pt x="2197" y="1311"/>
                  <a:pt x="2181" y="1308"/>
                  <a:pt x="2181" y="1308"/>
                </a:cubicBezTo>
                <a:cubicBezTo>
                  <a:pt x="2152" y="1289"/>
                  <a:pt x="2107" y="1276"/>
                  <a:pt x="2073" y="1270"/>
                </a:cubicBezTo>
                <a:cubicBezTo>
                  <a:pt x="2047" y="1258"/>
                  <a:pt x="2016" y="1248"/>
                  <a:pt x="1988" y="1242"/>
                </a:cubicBezTo>
                <a:cubicBezTo>
                  <a:pt x="1963" y="1230"/>
                  <a:pt x="1937" y="1221"/>
                  <a:pt x="1912" y="1209"/>
                </a:cubicBezTo>
                <a:cubicBezTo>
                  <a:pt x="1897" y="1202"/>
                  <a:pt x="1865" y="1195"/>
                  <a:pt x="1865" y="1195"/>
                </a:cubicBezTo>
                <a:cubicBezTo>
                  <a:pt x="1846" y="1174"/>
                  <a:pt x="1821" y="1168"/>
                  <a:pt x="1794" y="1162"/>
                </a:cubicBezTo>
                <a:cubicBezTo>
                  <a:pt x="1708" y="1125"/>
                  <a:pt x="1585" y="1137"/>
                  <a:pt x="1497" y="1134"/>
                </a:cubicBezTo>
                <a:cubicBezTo>
                  <a:pt x="1446" y="1123"/>
                  <a:pt x="1412" y="1080"/>
                  <a:pt x="1365" y="1067"/>
                </a:cubicBezTo>
                <a:cubicBezTo>
                  <a:pt x="1336" y="1049"/>
                  <a:pt x="1313" y="1027"/>
                  <a:pt x="1280" y="1020"/>
                </a:cubicBezTo>
                <a:cubicBezTo>
                  <a:pt x="1258" y="1004"/>
                  <a:pt x="1236" y="1000"/>
                  <a:pt x="1213" y="987"/>
                </a:cubicBezTo>
                <a:cubicBezTo>
                  <a:pt x="1150" y="951"/>
                  <a:pt x="1079" y="938"/>
                  <a:pt x="1006" y="931"/>
                </a:cubicBezTo>
                <a:cubicBezTo>
                  <a:pt x="979" y="925"/>
                  <a:pt x="953" y="917"/>
                  <a:pt x="925" y="912"/>
                </a:cubicBezTo>
                <a:cubicBezTo>
                  <a:pt x="816" y="873"/>
                  <a:pt x="709" y="828"/>
                  <a:pt x="600" y="789"/>
                </a:cubicBezTo>
                <a:cubicBezTo>
                  <a:pt x="579" y="768"/>
                  <a:pt x="497" y="750"/>
                  <a:pt x="468" y="746"/>
                </a:cubicBezTo>
                <a:cubicBezTo>
                  <a:pt x="446" y="736"/>
                  <a:pt x="423" y="733"/>
                  <a:pt x="401" y="723"/>
                </a:cubicBezTo>
                <a:cubicBezTo>
                  <a:pt x="379" y="713"/>
                  <a:pt x="368" y="705"/>
                  <a:pt x="345" y="699"/>
                </a:cubicBezTo>
                <a:cubicBezTo>
                  <a:pt x="328" y="688"/>
                  <a:pt x="307" y="680"/>
                  <a:pt x="288" y="671"/>
                </a:cubicBezTo>
                <a:cubicBezTo>
                  <a:pt x="279" y="667"/>
                  <a:pt x="260" y="661"/>
                  <a:pt x="260" y="661"/>
                </a:cubicBezTo>
                <a:cubicBezTo>
                  <a:pt x="236" y="640"/>
                  <a:pt x="200" y="639"/>
                  <a:pt x="170" y="633"/>
                </a:cubicBezTo>
                <a:cubicBezTo>
                  <a:pt x="114" y="621"/>
                  <a:pt x="56" y="619"/>
                  <a:pt x="0" y="609"/>
                </a:cubicBezTo>
                <a:close/>
              </a:path>
            </a:pathLst>
          </a:custGeom>
          <a:noFill/>
          <a:ln w="9525">
            <a:solidFill>
              <a:schemeClr val="tx1"/>
            </a:solidFill>
            <a:round/>
            <a:headEnd/>
            <a:tailEnd/>
          </a:ln>
        </p:spPr>
        <p:txBody>
          <a:bodyPr/>
          <a:lstStyle/>
          <a:p>
            <a:endParaRPr lang="en-US"/>
          </a:p>
        </p:txBody>
      </p:sp>
      <p:sp>
        <p:nvSpPr>
          <p:cNvPr id="4103" name="Text Box 8"/>
          <p:cNvSpPr txBox="1">
            <a:spLocks noChangeArrowheads="1"/>
          </p:cNvSpPr>
          <p:nvPr/>
        </p:nvSpPr>
        <p:spPr bwMode="auto">
          <a:xfrm>
            <a:off x="3733800" y="3200400"/>
            <a:ext cx="1847850" cy="641350"/>
          </a:xfrm>
          <a:prstGeom prst="rect">
            <a:avLst/>
          </a:prstGeom>
          <a:noFill/>
          <a:ln w="9525">
            <a:noFill/>
            <a:miter lim="800000"/>
            <a:headEnd/>
            <a:tailEnd/>
          </a:ln>
        </p:spPr>
        <p:txBody>
          <a:bodyPr wrap="none">
            <a:spAutoFit/>
          </a:bodyPr>
          <a:lstStyle/>
          <a:p>
            <a:r>
              <a:rPr lang="en-US"/>
              <a:t>Liver cholesterol</a:t>
            </a:r>
          </a:p>
          <a:p>
            <a:r>
              <a:rPr lang="en-US"/>
              <a:t>pool</a:t>
            </a:r>
          </a:p>
        </p:txBody>
      </p:sp>
      <p:sp>
        <p:nvSpPr>
          <p:cNvPr id="4104" name="Line 9"/>
          <p:cNvSpPr>
            <a:spLocks noChangeShapeType="1"/>
          </p:cNvSpPr>
          <p:nvPr/>
        </p:nvSpPr>
        <p:spPr bwMode="auto">
          <a:xfrm>
            <a:off x="1600200" y="2362200"/>
            <a:ext cx="1143000" cy="609600"/>
          </a:xfrm>
          <a:prstGeom prst="line">
            <a:avLst/>
          </a:prstGeom>
          <a:noFill/>
          <a:ln w="9525">
            <a:solidFill>
              <a:schemeClr val="tx1"/>
            </a:solidFill>
            <a:round/>
            <a:headEnd/>
            <a:tailEnd type="triangle" w="med" len="med"/>
          </a:ln>
        </p:spPr>
        <p:txBody>
          <a:bodyPr/>
          <a:lstStyle/>
          <a:p>
            <a:endParaRPr lang="en-US"/>
          </a:p>
        </p:txBody>
      </p:sp>
      <p:sp>
        <p:nvSpPr>
          <p:cNvPr id="4105" name="Line 10"/>
          <p:cNvSpPr>
            <a:spLocks noChangeShapeType="1"/>
          </p:cNvSpPr>
          <p:nvPr/>
        </p:nvSpPr>
        <p:spPr bwMode="auto">
          <a:xfrm>
            <a:off x="3886200" y="2209800"/>
            <a:ext cx="0" cy="609600"/>
          </a:xfrm>
          <a:prstGeom prst="line">
            <a:avLst/>
          </a:prstGeom>
          <a:noFill/>
          <a:ln w="9525">
            <a:solidFill>
              <a:schemeClr val="tx1"/>
            </a:solidFill>
            <a:round/>
            <a:headEnd/>
            <a:tailEnd type="triangle" w="med" len="med"/>
          </a:ln>
        </p:spPr>
        <p:txBody>
          <a:bodyPr/>
          <a:lstStyle/>
          <a:p>
            <a:endParaRPr lang="en-US"/>
          </a:p>
        </p:txBody>
      </p:sp>
      <p:sp>
        <p:nvSpPr>
          <p:cNvPr id="4106" name="Line 11"/>
          <p:cNvSpPr>
            <a:spLocks noChangeShapeType="1"/>
          </p:cNvSpPr>
          <p:nvPr/>
        </p:nvSpPr>
        <p:spPr bwMode="auto">
          <a:xfrm flipH="1">
            <a:off x="6096000" y="2362200"/>
            <a:ext cx="304800" cy="304800"/>
          </a:xfrm>
          <a:prstGeom prst="line">
            <a:avLst/>
          </a:prstGeom>
          <a:noFill/>
          <a:ln w="9525">
            <a:solidFill>
              <a:schemeClr val="tx1"/>
            </a:solidFill>
            <a:round/>
            <a:headEnd/>
            <a:tailEnd type="triangle" w="med" len="med"/>
          </a:ln>
        </p:spPr>
        <p:txBody>
          <a:bodyPr/>
          <a:lstStyle/>
          <a:p>
            <a:endParaRPr lang="en-US"/>
          </a:p>
        </p:txBody>
      </p:sp>
      <p:sp>
        <p:nvSpPr>
          <p:cNvPr id="4108" name="Line 12"/>
          <p:cNvSpPr>
            <a:spLocks noChangeShapeType="1"/>
          </p:cNvSpPr>
          <p:nvPr/>
        </p:nvSpPr>
        <p:spPr bwMode="auto">
          <a:xfrm>
            <a:off x="4038600" y="4648200"/>
            <a:ext cx="0" cy="1066800"/>
          </a:xfrm>
          <a:prstGeom prst="line">
            <a:avLst/>
          </a:prstGeom>
          <a:noFill/>
          <a:ln w="9525">
            <a:solidFill>
              <a:schemeClr val="tx1"/>
            </a:solidFill>
            <a:round/>
            <a:headEnd/>
            <a:tailEnd type="triangle" w="med" len="med"/>
          </a:ln>
        </p:spPr>
        <p:txBody>
          <a:bodyPr/>
          <a:lstStyle/>
          <a:p>
            <a:endParaRPr lang="en-US"/>
          </a:p>
        </p:txBody>
      </p:sp>
      <p:sp>
        <p:nvSpPr>
          <p:cNvPr id="4109" name="Text Box 13"/>
          <p:cNvSpPr txBox="1">
            <a:spLocks noChangeArrowheads="1"/>
          </p:cNvSpPr>
          <p:nvPr/>
        </p:nvSpPr>
        <p:spPr bwMode="auto">
          <a:xfrm>
            <a:off x="3429000" y="5791200"/>
            <a:ext cx="1822450" cy="641350"/>
          </a:xfrm>
          <a:prstGeom prst="rect">
            <a:avLst/>
          </a:prstGeom>
          <a:noFill/>
          <a:ln w="9525">
            <a:noFill/>
            <a:miter lim="800000"/>
            <a:headEnd/>
            <a:tailEnd/>
          </a:ln>
        </p:spPr>
        <p:txBody>
          <a:bodyPr wrap="none">
            <a:spAutoFit/>
          </a:bodyPr>
          <a:lstStyle/>
          <a:p>
            <a:r>
              <a:rPr lang="en-US"/>
              <a:t>Free cholesterol</a:t>
            </a:r>
          </a:p>
          <a:p>
            <a:r>
              <a:rPr lang="en-US"/>
              <a:t>In bile</a:t>
            </a:r>
          </a:p>
        </p:txBody>
      </p:sp>
      <p:sp>
        <p:nvSpPr>
          <p:cNvPr id="4110" name="Line 14"/>
          <p:cNvSpPr>
            <a:spLocks noChangeShapeType="1"/>
          </p:cNvSpPr>
          <p:nvPr/>
        </p:nvSpPr>
        <p:spPr bwMode="auto">
          <a:xfrm>
            <a:off x="6096000" y="4953000"/>
            <a:ext cx="381000" cy="533400"/>
          </a:xfrm>
          <a:prstGeom prst="line">
            <a:avLst/>
          </a:prstGeom>
          <a:noFill/>
          <a:ln w="9525">
            <a:solidFill>
              <a:schemeClr val="tx1"/>
            </a:solidFill>
            <a:round/>
            <a:headEnd/>
            <a:tailEnd type="triangle" w="med" len="med"/>
          </a:ln>
        </p:spPr>
        <p:txBody>
          <a:bodyPr/>
          <a:lstStyle/>
          <a:p>
            <a:endParaRPr lang="en-US"/>
          </a:p>
        </p:txBody>
      </p:sp>
      <p:sp>
        <p:nvSpPr>
          <p:cNvPr id="4111" name="Text Box 15"/>
          <p:cNvSpPr txBox="1">
            <a:spLocks noChangeArrowheads="1"/>
          </p:cNvSpPr>
          <p:nvPr/>
        </p:nvSpPr>
        <p:spPr bwMode="auto">
          <a:xfrm>
            <a:off x="5638800" y="5791200"/>
            <a:ext cx="3143250" cy="366713"/>
          </a:xfrm>
          <a:prstGeom prst="rect">
            <a:avLst/>
          </a:prstGeom>
          <a:noFill/>
          <a:ln w="9525">
            <a:noFill/>
            <a:miter lim="800000"/>
            <a:headEnd/>
            <a:tailEnd/>
          </a:ln>
        </p:spPr>
        <p:txBody>
          <a:bodyPr wrap="none">
            <a:spAutoFit/>
          </a:bodyPr>
          <a:lstStyle/>
          <a:p>
            <a:r>
              <a:rPr lang="en-US"/>
              <a:t>Conversion to bile salts/acids</a:t>
            </a:r>
          </a:p>
        </p:txBody>
      </p:sp>
      <p:sp>
        <p:nvSpPr>
          <p:cNvPr id="4112" name="Line 16"/>
          <p:cNvSpPr>
            <a:spLocks noChangeShapeType="1"/>
          </p:cNvSpPr>
          <p:nvPr/>
        </p:nvSpPr>
        <p:spPr bwMode="auto">
          <a:xfrm flipH="1">
            <a:off x="1600200" y="4419600"/>
            <a:ext cx="914400" cy="1143000"/>
          </a:xfrm>
          <a:prstGeom prst="line">
            <a:avLst/>
          </a:prstGeom>
          <a:noFill/>
          <a:ln w="9525">
            <a:solidFill>
              <a:schemeClr val="tx1"/>
            </a:solidFill>
            <a:round/>
            <a:headEnd/>
            <a:tailEnd type="triangle" w="med" len="med"/>
          </a:ln>
        </p:spPr>
        <p:txBody>
          <a:bodyPr/>
          <a:lstStyle/>
          <a:p>
            <a:endParaRPr lang="en-US"/>
          </a:p>
        </p:txBody>
      </p:sp>
      <p:sp>
        <p:nvSpPr>
          <p:cNvPr id="4113" name="Text Box 17"/>
          <p:cNvSpPr txBox="1">
            <a:spLocks noChangeArrowheads="1"/>
          </p:cNvSpPr>
          <p:nvPr/>
        </p:nvSpPr>
        <p:spPr bwMode="auto">
          <a:xfrm>
            <a:off x="457200" y="5791200"/>
            <a:ext cx="1924050" cy="641350"/>
          </a:xfrm>
          <a:prstGeom prst="rect">
            <a:avLst/>
          </a:prstGeom>
          <a:noFill/>
          <a:ln w="9525">
            <a:noFill/>
            <a:miter lim="800000"/>
            <a:headEnd/>
            <a:tailEnd/>
          </a:ln>
        </p:spPr>
        <p:txBody>
          <a:bodyPr wrap="none">
            <a:spAutoFit/>
          </a:bodyPr>
          <a:lstStyle/>
          <a:p>
            <a:r>
              <a:rPr lang="en-US"/>
              <a:t>Secretion of HDL</a:t>
            </a:r>
          </a:p>
          <a:p>
            <a:r>
              <a:rPr lang="en-US"/>
              <a:t>and VLDL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blinds(horizontal)">
                                      <p:cBhvr>
                                        <p:cTn id="7" dur="500"/>
                                        <p:tgtEl>
                                          <p:spTgt spid="41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13"/>
                                        </p:tgtEl>
                                        <p:attrNameLst>
                                          <p:attrName>style.visibility</p:attrName>
                                        </p:attrNameLst>
                                      </p:cBhvr>
                                      <p:to>
                                        <p:strVal val="visible"/>
                                      </p:to>
                                    </p:set>
                                    <p:animEffect transition="in" filter="blinds(horizontal)">
                                      <p:cBhvr>
                                        <p:cTn id="10" dur="500"/>
                                        <p:tgtEl>
                                          <p:spTgt spid="41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108"/>
                                        </p:tgtEl>
                                        <p:attrNameLst>
                                          <p:attrName>style.visibility</p:attrName>
                                        </p:attrNameLst>
                                      </p:cBhvr>
                                      <p:to>
                                        <p:strVal val="visible"/>
                                      </p:to>
                                    </p:set>
                                    <p:animEffect transition="in" filter="blinds(horizontal)">
                                      <p:cBhvr>
                                        <p:cTn id="15" dur="500"/>
                                        <p:tgtEl>
                                          <p:spTgt spid="410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109"/>
                                        </p:tgtEl>
                                        <p:attrNameLst>
                                          <p:attrName>style.visibility</p:attrName>
                                        </p:attrNameLst>
                                      </p:cBhvr>
                                      <p:to>
                                        <p:strVal val="visible"/>
                                      </p:to>
                                    </p:set>
                                    <p:animEffect transition="in" filter="blinds(horizontal)">
                                      <p:cBhvr>
                                        <p:cTn id="18" dur="500"/>
                                        <p:tgtEl>
                                          <p:spTgt spid="410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110"/>
                                        </p:tgtEl>
                                        <p:attrNameLst>
                                          <p:attrName>style.visibility</p:attrName>
                                        </p:attrNameLst>
                                      </p:cBhvr>
                                      <p:to>
                                        <p:strVal val="visible"/>
                                      </p:to>
                                    </p:set>
                                    <p:animEffect transition="in" filter="blinds(horizontal)">
                                      <p:cBhvr>
                                        <p:cTn id="23" dur="500"/>
                                        <p:tgtEl>
                                          <p:spTgt spid="41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111"/>
                                        </p:tgtEl>
                                        <p:attrNameLst>
                                          <p:attrName>style.visibility</p:attrName>
                                        </p:attrNameLst>
                                      </p:cBhvr>
                                      <p:to>
                                        <p:strVal val="visible"/>
                                      </p:to>
                                    </p:set>
                                    <p:animEffect transition="in" filter="blinds(horizontal)">
                                      <p:cBhvr>
                                        <p:cTn id="26" dur="500"/>
                                        <p:tgtEl>
                                          <p:spTgt spid="4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P spid="4109" grpId="0"/>
      <p:bldP spid="4110" grpId="0" animBg="1"/>
      <p:bldP spid="4111" grpId="0"/>
      <p:bldP spid="4112" grpId="0" animBg="1"/>
      <p:bldP spid="41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Dietary Cholesterol</a:t>
            </a:r>
          </a:p>
        </p:txBody>
      </p:sp>
      <p:sp>
        <p:nvSpPr>
          <p:cNvPr id="7171" name="Rectangle 3"/>
          <p:cNvSpPr>
            <a:spLocks noGrp="1" noChangeArrowheads="1"/>
          </p:cNvSpPr>
          <p:nvPr>
            <p:ph type="body" idx="1"/>
          </p:nvPr>
        </p:nvSpPr>
        <p:spPr/>
        <p:txBody>
          <a:bodyPr/>
          <a:lstStyle/>
          <a:p>
            <a:pPr eaLnBrk="1" hangingPunct="1"/>
            <a:r>
              <a:rPr lang="en-US" smtClean="0"/>
              <a:t>Assume 400 mg intake / day</a:t>
            </a:r>
          </a:p>
          <a:p>
            <a:pPr eaLnBrk="1" hangingPunct="1"/>
            <a:r>
              <a:rPr lang="en-US" smtClean="0"/>
              <a:t>200 mg is absorbed</a:t>
            </a:r>
          </a:p>
          <a:p>
            <a:pPr eaLnBrk="1" hangingPunct="1"/>
            <a:r>
              <a:rPr lang="en-US" smtClean="0"/>
              <a:t>1000 mg is excreted</a:t>
            </a:r>
          </a:p>
          <a:p>
            <a:pPr eaLnBrk="1" hangingPunct="1"/>
            <a:r>
              <a:rPr lang="en-US" smtClean="0"/>
              <a:t>800 mg from de novo synthesis</a:t>
            </a:r>
          </a:p>
          <a:p>
            <a:pPr eaLnBrk="1" hangingPunct="1">
              <a:buFontTx/>
              <a:buNone/>
            </a:pPr>
            <a:endParaRPr lang="en-US" smtClean="0"/>
          </a:p>
          <a:p>
            <a:pPr eaLnBrk="1" hangingPunct="1">
              <a:buFontTx/>
              <a:buNone/>
            </a:pPr>
            <a:r>
              <a:rPr lang="en-US" smtClean="0"/>
              <a:t>Lowering cholesterol in diet has very little effect on blood cholesterol !!!</a:t>
            </a:r>
          </a:p>
        </p:txBody>
      </p:sp>
      <p:sp>
        <p:nvSpPr>
          <p:cNvPr id="7172" name="Line 4"/>
          <p:cNvSpPr>
            <a:spLocks noChangeShapeType="1"/>
          </p:cNvSpPr>
          <p:nvPr/>
        </p:nvSpPr>
        <p:spPr bwMode="auto">
          <a:xfrm>
            <a:off x="0" y="1295400"/>
            <a:ext cx="93726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Dietary Cholesterol</a:t>
            </a:r>
          </a:p>
        </p:txBody>
      </p:sp>
      <p:sp>
        <p:nvSpPr>
          <p:cNvPr id="6147" name="Rectangle 3"/>
          <p:cNvSpPr>
            <a:spLocks noGrp="1" noChangeArrowheads="1"/>
          </p:cNvSpPr>
          <p:nvPr>
            <p:ph type="body" idx="1"/>
          </p:nvPr>
        </p:nvSpPr>
        <p:spPr/>
        <p:txBody>
          <a:bodyPr/>
          <a:lstStyle/>
          <a:p>
            <a:pPr eaLnBrk="1" hangingPunct="1"/>
            <a:r>
              <a:rPr lang="en-US" smtClean="0"/>
              <a:t>Animal products – eggs</a:t>
            </a:r>
          </a:p>
          <a:p>
            <a:pPr eaLnBrk="1" hangingPunct="1"/>
            <a:r>
              <a:rPr lang="en-US" smtClean="0"/>
              <a:t>Absorb about 50%</a:t>
            </a:r>
          </a:p>
          <a:p>
            <a:pPr eaLnBrk="1" hangingPunct="1"/>
            <a:r>
              <a:rPr lang="en-US" smtClean="0"/>
              <a:t>Increase intake = decreased absorption</a:t>
            </a:r>
          </a:p>
          <a:p>
            <a:pPr eaLnBrk="1" hangingPunct="1"/>
            <a:r>
              <a:rPr lang="en-US" smtClean="0"/>
              <a:t>Excrete – 1 g/day (bile acids)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Cholesterol Synthesis</a:t>
            </a:r>
          </a:p>
        </p:txBody>
      </p:sp>
      <p:sp>
        <p:nvSpPr>
          <p:cNvPr id="8195" name="Rectangle 3"/>
          <p:cNvSpPr>
            <a:spLocks noGrp="1" noChangeArrowheads="1"/>
          </p:cNvSpPr>
          <p:nvPr>
            <p:ph type="body" idx="1"/>
          </p:nvPr>
        </p:nvSpPr>
        <p:spPr/>
        <p:txBody>
          <a:bodyPr/>
          <a:lstStyle/>
          <a:p>
            <a:pPr eaLnBrk="1" hangingPunct="1">
              <a:lnSpc>
                <a:spcPct val="90000"/>
              </a:lnSpc>
              <a:buFontTx/>
              <a:buNone/>
            </a:pPr>
            <a:r>
              <a:rPr lang="en-US" sz="2800" smtClean="0"/>
              <a:t>Similar to ketogenic pathway</a:t>
            </a:r>
          </a:p>
          <a:p>
            <a:pPr eaLnBrk="1" hangingPunct="1">
              <a:lnSpc>
                <a:spcPct val="90000"/>
              </a:lnSpc>
              <a:buFontTx/>
              <a:buNone/>
            </a:pPr>
            <a:endParaRPr lang="en-US" sz="2800" smtClean="0"/>
          </a:p>
          <a:p>
            <a:pPr eaLnBrk="1" hangingPunct="1">
              <a:lnSpc>
                <a:spcPct val="90000"/>
              </a:lnSpc>
              <a:buFontTx/>
              <a:buNone/>
            </a:pPr>
            <a:r>
              <a:rPr lang="en-US" sz="2800" smtClean="0"/>
              <a:t>Occurs in cytosol</a:t>
            </a:r>
          </a:p>
          <a:p>
            <a:pPr eaLnBrk="1" hangingPunct="1">
              <a:lnSpc>
                <a:spcPct val="90000"/>
              </a:lnSpc>
              <a:buFontTx/>
              <a:buNone/>
            </a:pPr>
            <a:endParaRPr lang="en-US" sz="2800" smtClean="0"/>
          </a:p>
          <a:p>
            <a:pPr eaLnBrk="1" hangingPunct="1">
              <a:lnSpc>
                <a:spcPct val="90000"/>
              </a:lnSpc>
              <a:buFontTx/>
              <a:buNone/>
            </a:pPr>
            <a:r>
              <a:rPr lang="en-US" sz="2800" smtClean="0"/>
              <a:t>Requires NADPH and ATP</a:t>
            </a:r>
          </a:p>
          <a:p>
            <a:pPr eaLnBrk="1" hangingPunct="1">
              <a:lnSpc>
                <a:spcPct val="90000"/>
              </a:lnSpc>
              <a:buFontTx/>
              <a:buNone/>
            </a:pPr>
            <a:endParaRPr lang="en-US" sz="2800" smtClean="0"/>
          </a:p>
          <a:p>
            <a:pPr eaLnBrk="1" hangingPunct="1">
              <a:lnSpc>
                <a:spcPct val="90000"/>
              </a:lnSpc>
              <a:buFontTx/>
              <a:buNone/>
            </a:pPr>
            <a:r>
              <a:rPr lang="en-US" sz="2800" smtClean="0"/>
              <a:t>Highly regulated</a:t>
            </a:r>
          </a:p>
          <a:p>
            <a:pPr eaLnBrk="1" hangingPunct="1">
              <a:lnSpc>
                <a:spcPct val="90000"/>
              </a:lnSpc>
              <a:buFontTx/>
              <a:buNone/>
            </a:pPr>
            <a:endParaRPr lang="en-US" sz="2800" smtClean="0"/>
          </a:p>
          <a:p>
            <a:pPr eaLnBrk="1" hangingPunct="1">
              <a:lnSpc>
                <a:spcPct val="90000"/>
              </a:lnSpc>
              <a:buFontTx/>
              <a:buNone/>
            </a:pPr>
            <a:r>
              <a:rPr lang="en-US" sz="2800" smtClean="0"/>
              <a:t>80 % in liver, ~10% intestine, ~5% skin</a:t>
            </a:r>
          </a:p>
        </p:txBody>
      </p:sp>
      <p:sp>
        <p:nvSpPr>
          <p:cNvPr id="8196" name="Line 4"/>
          <p:cNvSpPr>
            <a:spLocks noChangeShapeType="1"/>
          </p:cNvSpPr>
          <p:nvPr/>
        </p:nvSpPr>
        <p:spPr bwMode="auto">
          <a:xfrm>
            <a:off x="0" y="1219200"/>
            <a:ext cx="92964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526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sz="4000" smtClean="0"/>
              <a:t>HMG CoA Reductase : Regulation</a:t>
            </a:r>
          </a:p>
        </p:txBody>
      </p:sp>
      <p:sp>
        <p:nvSpPr>
          <p:cNvPr id="10243" name="Rectangle 3"/>
          <p:cNvSpPr>
            <a:spLocks noGrp="1" noChangeArrowheads="1"/>
          </p:cNvSpPr>
          <p:nvPr>
            <p:ph type="body" idx="1"/>
          </p:nvPr>
        </p:nvSpPr>
        <p:spPr>
          <a:xfrm>
            <a:off x="457200" y="1447800"/>
            <a:ext cx="8229600" cy="4525963"/>
          </a:xfrm>
        </p:spPr>
        <p:txBody>
          <a:bodyPr/>
          <a:lstStyle/>
          <a:p>
            <a:pPr eaLnBrk="1" hangingPunct="1">
              <a:lnSpc>
                <a:spcPct val="90000"/>
              </a:lnSpc>
            </a:pPr>
            <a:r>
              <a:rPr lang="en-US" smtClean="0"/>
              <a:t>Short-term regulation	</a:t>
            </a:r>
          </a:p>
          <a:p>
            <a:pPr lvl="1" eaLnBrk="1" hangingPunct="1">
              <a:lnSpc>
                <a:spcPct val="90000"/>
              </a:lnSpc>
            </a:pPr>
            <a:r>
              <a:rPr lang="en-US" smtClean="0"/>
              <a:t>Inhibited by phosphorylation</a:t>
            </a:r>
          </a:p>
          <a:p>
            <a:pPr lvl="2" eaLnBrk="1" hangingPunct="1">
              <a:lnSpc>
                <a:spcPct val="90000"/>
              </a:lnSpc>
            </a:pPr>
            <a:r>
              <a:rPr lang="en-US" smtClean="0"/>
              <a:t>AMP-dependent protein kinase</a:t>
            </a:r>
          </a:p>
          <a:p>
            <a:pPr lvl="2" eaLnBrk="1" hangingPunct="1">
              <a:lnSpc>
                <a:spcPct val="90000"/>
              </a:lnSpc>
            </a:pPr>
            <a:r>
              <a:rPr lang="en-US" smtClean="0"/>
              <a:t>When AMP is high (or ATP low!), why waste energy on cholesterol synthesis</a:t>
            </a:r>
          </a:p>
          <a:p>
            <a:pPr eaLnBrk="1" hangingPunct="1">
              <a:lnSpc>
                <a:spcPct val="90000"/>
              </a:lnSpc>
            </a:pPr>
            <a:r>
              <a:rPr lang="en-US" smtClean="0"/>
              <a:t>Long-term regulation</a:t>
            </a:r>
          </a:p>
          <a:p>
            <a:pPr lvl="1" eaLnBrk="1" hangingPunct="1">
              <a:lnSpc>
                <a:spcPct val="90000"/>
              </a:lnSpc>
            </a:pPr>
            <a:r>
              <a:rPr lang="en-US" smtClean="0"/>
              <a:t>Proteolysis</a:t>
            </a:r>
          </a:p>
          <a:p>
            <a:pPr lvl="1" eaLnBrk="1" hangingPunct="1">
              <a:lnSpc>
                <a:spcPct val="90000"/>
              </a:lnSpc>
            </a:pPr>
            <a:r>
              <a:rPr lang="en-US" smtClean="0"/>
              <a:t>Degradation stimulated by cholesterol and cholesterol metabolites</a:t>
            </a:r>
          </a:p>
          <a:p>
            <a:pPr lvl="1" eaLnBrk="1" hangingPunct="1">
              <a:lnSpc>
                <a:spcPct val="90000"/>
              </a:lnSpc>
            </a:pPr>
            <a:r>
              <a:rPr lang="en-US" smtClean="0"/>
              <a:t>Sterol-sensing domain</a:t>
            </a:r>
          </a:p>
        </p:txBody>
      </p:sp>
      <p:sp>
        <p:nvSpPr>
          <p:cNvPr id="10244" name="Line 4"/>
          <p:cNvSpPr>
            <a:spLocks noChangeShapeType="1"/>
          </p:cNvSpPr>
          <p:nvPr/>
        </p:nvSpPr>
        <p:spPr bwMode="auto">
          <a:xfrm>
            <a:off x="0" y="990600"/>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381000" y="0"/>
            <a:ext cx="8229600" cy="1143000"/>
          </a:xfrm>
          <a:prstGeom prst="rect">
            <a:avLst/>
          </a:prstGeom>
          <a:noFill/>
          <a:ln w="9525">
            <a:noFill/>
            <a:miter lim="800000"/>
            <a:headEnd/>
            <a:tailEnd/>
          </a:ln>
        </p:spPr>
        <p:txBody>
          <a:bodyPr anchor="ctr"/>
          <a:lstStyle/>
          <a:p>
            <a:pPr algn="ctr"/>
            <a:r>
              <a:rPr lang="en-US" sz="4000">
                <a:solidFill>
                  <a:schemeClr val="tx2"/>
                </a:solidFill>
              </a:rPr>
              <a:t>HMG CoA reductase - Phosphorylation</a:t>
            </a:r>
          </a:p>
        </p:txBody>
      </p:sp>
      <p:sp>
        <p:nvSpPr>
          <p:cNvPr id="11267" name="AutoShape 5"/>
          <p:cNvSpPr>
            <a:spLocks noChangeArrowheads="1"/>
          </p:cNvSpPr>
          <p:nvPr/>
        </p:nvSpPr>
        <p:spPr bwMode="auto">
          <a:xfrm flipV="1">
            <a:off x="1600200" y="2330450"/>
            <a:ext cx="6553200" cy="914400"/>
          </a:xfrm>
          <a:prstGeom prst="curvedDownArrow">
            <a:avLst>
              <a:gd name="adj1" fmla="val 15926"/>
              <a:gd name="adj2" fmla="val 240614"/>
              <a:gd name="adj3" fmla="val 27273"/>
            </a:avLst>
          </a:prstGeom>
          <a:solidFill>
            <a:schemeClr val="accent1"/>
          </a:solidFill>
          <a:ln w="9525">
            <a:solidFill>
              <a:schemeClr val="tx1"/>
            </a:solidFill>
            <a:miter lim="800000"/>
            <a:headEnd/>
            <a:tailEnd/>
          </a:ln>
        </p:spPr>
        <p:txBody>
          <a:bodyPr wrap="none" anchor="ctr"/>
          <a:lstStyle/>
          <a:p>
            <a:endParaRPr lang="en-US"/>
          </a:p>
        </p:txBody>
      </p:sp>
      <p:sp>
        <p:nvSpPr>
          <p:cNvPr id="11268" name="Text Box 6"/>
          <p:cNvSpPr txBox="1">
            <a:spLocks noChangeArrowheads="1"/>
          </p:cNvSpPr>
          <p:nvPr/>
        </p:nvSpPr>
        <p:spPr bwMode="auto">
          <a:xfrm>
            <a:off x="2819400" y="3397250"/>
            <a:ext cx="3333750" cy="641350"/>
          </a:xfrm>
          <a:prstGeom prst="rect">
            <a:avLst/>
          </a:prstGeom>
          <a:noFill/>
          <a:ln w="9525">
            <a:noFill/>
            <a:miter lim="800000"/>
            <a:headEnd/>
            <a:tailEnd/>
          </a:ln>
        </p:spPr>
        <p:txBody>
          <a:bodyPr wrap="none">
            <a:spAutoFit/>
          </a:bodyPr>
          <a:lstStyle/>
          <a:p>
            <a:r>
              <a:rPr lang="en-US" b="1"/>
              <a:t>          AMP-Activated</a:t>
            </a:r>
          </a:p>
          <a:p>
            <a:r>
              <a:rPr lang="en-US" b="1"/>
              <a:t>Protein Kinase (high activity)</a:t>
            </a:r>
          </a:p>
        </p:txBody>
      </p:sp>
      <p:sp>
        <p:nvSpPr>
          <p:cNvPr id="11269" name="Line 13"/>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
        <p:nvSpPr>
          <p:cNvPr id="11270" name="Freeform 14"/>
          <p:cNvSpPr>
            <a:spLocks/>
          </p:cNvSpPr>
          <p:nvPr/>
        </p:nvSpPr>
        <p:spPr bwMode="auto">
          <a:xfrm rot="-484058">
            <a:off x="5335588" y="3987800"/>
            <a:ext cx="1552575" cy="1906588"/>
          </a:xfrm>
          <a:custGeom>
            <a:avLst/>
            <a:gdLst>
              <a:gd name="T0" fmla="*/ 240 w 444"/>
              <a:gd name="T1" fmla="*/ 0 h 1296"/>
              <a:gd name="T2" fmla="*/ 252 w 444"/>
              <a:gd name="T3" fmla="*/ 36 h 1296"/>
              <a:gd name="T4" fmla="*/ 324 w 444"/>
              <a:gd name="T5" fmla="*/ 108 h 1296"/>
              <a:gd name="T6" fmla="*/ 408 w 444"/>
              <a:gd name="T7" fmla="*/ 252 h 1296"/>
              <a:gd name="T8" fmla="*/ 432 w 444"/>
              <a:gd name="T9" fmla="*/ 324 h 1296"/>
              <a:gd name="T10" fmla="*/ 444 w 444"/>
              <a:gd name="T11" fmla="*/ 456 h 1296"/>
              <a:gd name="T12" fmla="*/ 432 w 444"/>
              <a:gd name="T13" fmla="*/ 852 h 1296"/>
              <a:gd name="T14" fmla="*/ 372 w 444"/>
              <a:gd name="T15" fmla="*/ 1080 h 1296"/>
              <a:gd name="T16" fmla="*/ 336 w 444"/>
              <a:gd name="T17" fmla="*/ 1152 h 1296"/>
              <a:gd name="T18" fmla="*/ 300 w 444"/>
              <a:gd name="T19" fmla="*/ 1164 h 1296"/>
              <a:gd name="T20" fmla="*/ 228 w 444"/>
              <a:gd name="T21" fmla="*/ 1212 h 1296"/>
              <a:gd name="T22" fmla="*/ 0 w 444"/>
              <a:gd name="T23" fmla="*/ 1296 h 12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4"/>
              <a:gd name="T37" fmla="*/ 0 h 1296"/>
              <a:gd name="T38" fmla="*/ 444 w 444"/>
              <a:gd name="T39" fmla="*/ 1296 h 12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4" h="1296">
                <a:moveTo>
                  <a:pt x="240" y="0"/>
                </a:moveTo>
                <a:cubicBezTo>
                  <a:pt x="244" y="12"/>
                  <a:pt x="244" y="26"/>
                  <a:pt x="252" y="36"/>
                </a:cubicBezTo>
                <a:cubicBezTo>
                  <a:pt x="273" y="63"/>
                  <a:pt x="324" y="108"/>
                  <a:pt x="324" y="108"/>
                </a:cubicBezTo>
                <a:cubicBezTo>
                  <a:pt x="342" y="162"/>
                  <a:pt x="391" y="200"/>
                  <a:pt x="408" y="252"/>
                </a:cubicBezTo>
                <a:cubicBezTo>
                  <a:pt x="416" y="276"/>
                  <a:pt x="432" y="324"/>
                  <a:pt x="432" y="324"/>
                </a:cubicBezTo>
                <a:cubicBezTo>
                  <a:pt x="436" y="368"/>
                  <a:pt x="444" y="412"/>
                  <a:pt x="444" y="456"/>
                </a:cubicBezTo>
                <a:cubicBezTo>
                  <a:pt x="444" y="588"/>
                  <a:pt x="438" y="720"/>
                  <a:pt x="432" y="852"/>
                </a:cubicBezTo>
                <a:cubicBezTo>
                  <a:pt x="427" y="950"/>
                  <a:pt x="412" y="1001"/>
                  <a:pt x="372" y="1080"/>
                </a:cubicBezTo>
                <a:cubicBezTo>
                  <a:pt x="358" y="1109"/>
                  <a:pt x="365" y="1129"/>
                  <a:pt x="336" y="1152"/>
                </a:cubicBezTo>
                <a:cubicBezTo>
                  <a:pt x="326" y="1160"/>
                  <a:pt x="311" y="1158"/>
                  <a:pt x="300" y="1164"/>
                </a:cubicBezTo>
                <a:cubicBezTo>
                  <a:pt x="275" y="1178"/>
                  <a:pt x="252" y="1196"/>
                  <a:pt x="228" y="1212"/>
                </a:cubicBezTo>
                <a:cubicBezTo>
                  <a:pt x="165" y="1254"/>
                  <a:pt x="55" y="1241"/>
                  <a:pt x="0" y="1296"/>
                </a:cubicBezTo>
              </a:path>
            </a:pathLst>
          </a:custGeom>
          <a:noFill/>
          <a:ln w="9525">
            <a:solidFill>
              <a:schemeClr val="tx1"/>
            </a:solidFill>
            <a:round/>
            <a:headEnd type="triangle" w="med" len="med"/>
            <a:tailEnd/>
          </a:ln>
        </p:spPr>
        <p:txBody>
          <a:bodyPr/>
          <a:lstStyle/>
          <a:p>
            <a:endParaRPr lang="en-US"/>
          </a:p>
        </p:txBody>
      </p:sp>
      <p:sp>
        <p:nvSpPr>
          <p:cNvPr id="11271" name="Freeform 15"/>
          <p:cNvSpPr>
            <a:spLocks/>
          </p:cNvSpPr>
          <p:nvPr/>
        </p:nvSpPr>
        <p:spPr bwMode="auto">
          <a:xfrm>
            <a:off x="2286000" y="3886200"/>
            <a:ext cx="952500" cy="2000250"/>
          </a:xfrm>
          <a:custGeom>
            <a:avLst/>
            <a:gdLst>
              <a:gd name="T0" fmla="*/ 504 w 972"/>
              <a:gd name="T1" fmla="*/ 0 h 1284"/>
              <a:gd name="T2" fmla="*/ 348 w 972"/>
              <a:gd name="T3" fmla="*/ 48 h 1284"/>
              <a:gd name="T4" fmla="*/ 312 w 972"/>
              <a:gd name="T5" fmla="*/ 72 h 1284"/>
              <a:gd name="T6" fmla="*/ 204 w 972"/>
              <a:gd name="T7" fmla="*/ 120 h 1284"/>
              <a:gd name="T8" fmla="*/ 180 w 972"/>
              <a:gd name="T9" fmla="*/ 156 h 1284"/>
              <a:gd name="T10" fmla="*/ 144 w 972"/>
              <a:gd name="T11" fmla="*/ 180 h 1284"/>
              <a:gd name="T12" fmla="*/ 60 w 972"/>
              <a:gd name="T13" fmla="*/ 324 h 1284"/>
              <a:gd name="T14" fmla="*/ 36 w 972"/>
              <a:gd name="T15" fmla="*/ 360 h 1284"/>
              <a:gd name="T16" fmla="*/ 12 w 972"/>
              <a:gd name="T17" fmla="*/ 432 h 1284"/>
              <a:gd name="T18" fmla="*/ 0 w 972"/>
              <a:gd name="T19" fmla="*/ 468 h 1284"/>
              <a:gd name="T20" fmla="*/ 12 w 972"/>
              <a:gd name="T21" fmla="*/ 828 h 1284"/>
              <a:gd name="T22" fmla="*/ 60 w 972"/>
              <a:gd name="T23" fmla="*/ 936 h 1284"/>
              <a:gd name="T24" fmla="*/ 372 w 972"/>
              <a:gd name="T25" fmla="*/ 1152 h 1284"/>
              <a:gd name="T26" fmla="*/ 612 w 972"/>
              <a:gd name="T27" fmla="*/ 1224 h 1284"/>
              <a:gd name="T28" fmla="*/ 768 w 972"/>
              <a:gd name="T29" fmla="*/ 1260 h 1284"/>
              <a:gd name="T30" fmla="*/ 840 w 972"/>
              <a:gd name="T31" fmla="*/ 1284 h 1284"/>
              <a:gd name="T32" fmla="*/ 972 w 972"/>
              <a:gd name="T33" fmla="*/ 1284 h 12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2"/>
              <a:gd name="T52" fmla="*/ 0 h 1284"/>
              <a:gd name="T53" fmla="*/ 972 w 972"/>
              <a:gd name="T54" fmla="*/ 1284 h 12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2" h="1284">
                <a:moveTo>
                  <a:pt x="504" y="0"/>
                </a:moveTo>
                <a:cubicBezTo>
                  <a:pt x="456" y="12"/>
                  <a:pt x="390" y="20"/>
                  <a:pt x="348" y="48"/>
                </a:cubicBezTo>
                <a:cubicBezTo>
                  <a:pt x="336" y="56"/>
                  <a:pt x="325" y="66"/>
                  <a:pt x="312" y="72"/>
                </a:cubicBezTo>
                <a:cubicBezTo>
                  <a:pt x="183" y="129"/>
                  <a:pt x="285" y="66"/>
                  <a:pt x="204" y="120"/>
                </a:cubicBezTo>
                <a:cubicBezTo>
                  <a:pt x="196" y="132"/>
                  <a:pt x="190" y="146"/>
                  <a:pt x="180" y="156"/>
                </a:cubicBezTo>
                <a:cubicBezTo>
                  <a:pt x="170" y="166"/>
                  <a:pt x="153" y="169"/>
                  <a:pt x="144" y="180"/>
                </a:cubicBezTo>
                <a:cubicBezTo>
                  <a:pt x="103" y="227"/>
                  <a:pt x="86" y="272"/>
                  <a:pt x="60" y="324"/>
                </a:cubicBezTo>
                <a:cubicBezTo>
                  <a:pt x="54" y="337"/>
                  <a:pt x="42" y="347"/>
                  <a:pt x="36" y="360"/>
                </a:cubicBezTo>
                <a:cubicBezTo>
                  <a:pt x="26" y="383"/>
                  <a:pt x="20" y="408"/>
                  <a:pt x="12" y="432"/>
                </a:cubicBezTo>
                <a:cubicBezTo>
                  <a:pt x="8" y="444"/>
                  <a:pt x="0" y="468"/>
                  <a:pt x="0" y="468"/>
                </a:cubicBezTo>
                <a:cubicBezTo>
                  <a:pt x="4" y="588"/>
                  <a:pt x="2" y="708"/>
                  <a:pt x="12" y="828"/>
                </a:cubicBezTo>
                <a:cubicBezTo>
                  <a:pt x="17" y="889"/>
                  <a:pt x="35" y="893"/>
                  <a:pt x="60" y="936"/>
                </a:cubicBezTo>
                <a:cubicBezTo>
                  <a:pt x="141" y="1078"/>
                  <a:pt x="216" y="1113"/>
                  <a:pt x="372" y="1152"/>
                </a:cubicBezTo>
                <a:cubicBezTo>
                  <a:pt x="448" y="1203"/>
                  <a:pt x="525" y="1205"/>
                  <a:pt x="612" y="1224"/>
                </a:cubicBezTo>
                <a:cubicBezTo>
                  <a:pt x="663" y="1235"/>
                  <a:pt x="718" y="1247"/>
                  <a:pt x="768" y="1260"/>
                </a:cubicBezTo>
                <a:cubicBezTo>
                  <a:pt x="793" y="1266"/>
                  <a:pt x="815" y="1284"/>
                  <a:pt x="840" y="1284"/>
                </a:cubicBezTo>
                <a:cubicBezTo>
                  <a:pt x="884" y="1284"/>
                  <a:pt x="928" y="1284"/>
                  <a:pt x="972" y="1284"/>
                </a:cubicBezTo>
              </a:path>
            </a:pathLst>
          </a:custGeom>
          <a:noFill/>
          <a:ln w="9525">
            <a:solidFill>
              <a:schemeClr val="tx1"/>
            </a:solidFill>
            <a:round/>
            <a:headEnd/>
            <a:tailEnd type="triangle" w="med" len="med"/>
          </a:ln>
        </p:spPr>
        <p:txBody>
          <a:bodyPr/>
          <a:lstStyle/>
          <a:p>
            <a:endParaRPr lang="en-US"/>
          </a:p>
        </p:txBody>
      </p:sp>
      <p:sp>
        <p:nvSpPr>
          <p:cNvPr id="11272" name="Text Box 16"/>
          <p:cNvSpPr txBox="1">
            <a:spLocks noChangeArrowheads="1"/>
          </p:cNvSpPr>
          <p:nvPr/>
        </p:nvSpPr>
        <p:spPr bwMode="auto">
          <a:xfrm>
            <a:off x="3581400" y="5562600"/>
            <a:ext cx="1797050" cy="915988"/>
          </a:xfrm>
          <a:prstGeom prst="rect">
            <a:avLst/>
          </a:prstGeom>
          <a:noFill/>
          <a:ln w="9525">
            <a:noFill/>
            <a:miter lim="800000"/>
            <a:headEnd/>
            <a:tailEnd/>
          </a:ln>
        </p:spPr>
        <p:txBody>
          <a:bodyPr wrap="none">
            <a:spAutoFit/>
          </a:bodyPr>
          <a:lstStyle/>
          <a:p>
            <a:r>
              <a:rPr lang="en-US" b="1"/>
              <a:t>AMP-Activated</a:t>
            </a:r>
          </a:p>
          <a:p>
            <a:r>
              <a:rPr lang="en-US" b="1"/>
              <a:t>Protein Kinase</a:t>
            </a:r>
          </a:p>
          <a:p>
            <a:r>
              <a:rPr lang="en-US" b="1"/>
              <a:t>(low activity)</a:t>
            </a:r>
          </a:p>
        </p:txBody>
      </p:sp>
      <p:sp>
        <p:nvSpPr>
          <p:cNvPr id="11273" name="Text Box 17"/>
          <p:cNvSpPr txBox="1">
            <a:spLocks noChangeArrowheads="1"/>
          </p:cNvSpPr>
          <p:nvPr/>
        </p:nvSpPr>
        <p:spPr bwMode="auto">
          <a:xfrm>
            <a:off x="381000" y="4648200"/>
            <a:ext cx="1593850" cy="366713"/>
          </a:xfrm>
          <a:prstGeom prst="rect">
            <a:avLst/>
          </a:prstGeom>
          <a:noFill/>
          <a:ln w="9525">
            <a:noFill/>
            <a:miter lim="800000"/>
            <a:headEnd/>
            <a:tailEnd/>
          </a:ln>
        </p:spPr>
        <p:txBody>
          <a:bodyPr wrap="none">
            <a:spAutoFit/>
          </a:bodyPr>
          <a:lstStyle/>
          <a:p>
            <a:r>
              <a:rPr lang="en-US" b="1"/>
              <a:t>phosphatase</a:t>
            </a:r>
          </a:p>
        </p:txBody>
      </p:sp>
      <p:sp>
        <p:nvSpPr>
          <p:cNvPr id="11274" name="Text Box 18"/>
          <p:cNvSpPr txBox="1">
            <a:spLocks noChangeArrowheads="1"/>
          </p:cNvSpPr>
          <p:nvPr/>
        </p:nvSpPr>
        <p:spPr bwMode="auto">
          <a:xfrm>
            <a:off x="533400" y="5791200"/>
            <a:ext cx="920750" cy="366713"/>
          </a:xfrm>
          <a:prstGeom prst="rect">
            <a:avLst/>
          </a:prstGeom>
          <a:noFill/>
          <a:ln w="9525">
            <a:noFill/>
            <a:miter lim="800000"/>
            <a:headEnd/>
            <a:tailEnd/>
          </a:ln>
        </p:spPr>
        <p:txBody>
          <a:bodyPr wrap="none">
            <a:spAutoFit/>
          </a:bodyPr>
          <a:lstStyle/>
          <a:p>
            <a:r>
              <a:rPr lang="en-US" b="1"/>
              <a:t>insulin</a:t>
            </a:r>
          </a:p>
        </p:txBody>
      </p:sp>
      <p:sp>
        <p:nvSpPr>
          <p:cNvPr id="11275" name="Line 19"/>
          <p:cNvSpPr>
            <a:spLocks noChangeShapeType="1"/>
          </p:cNvSpPr>
          <p:nvPr/>
        </p:nvSpPr>
        <p:spPr bwMode="auto">
          <a:xfrm flipV="1">
            <a:off x="1066800" y="5029200"/>
            <a:ext cx="76200" cy="609600"/>
          </a:xfrm>
          <a:prstGeom prst="line">
            <a:avLst/>
          </a:prstGeom>
          <a:noFill/>
          <a:ln w="9525">
            <a:solidFill>
              <a:schemeClr val="tx1"/>
            </a:solidFill>
            <a:round/>
            <a:headEnd/>
            <a:tailEnd type="triangle" w="med" len="med"/>
          </a:ln>
        </p:spPr>
        <p:txBody>
          <a:bodyPr/>
          <a:lstStyle/>
          <a:p>
            <a:endParaRPr lang="en-US"/>
          </a:p>
        </p:txBody>
      </p:sp>
      <p:sp>
        <p:nvSpPr>
          <p:cNvPr id="11276" name="Text Box 20"/>
          <p:cNvSpPr txBox="1">
            <a:spLocks noChangeArrowheads="1"/>
          </p:cNvSpPr>
          <p:nvPr/>
        </p:nvSpPr>
        <p:spPr bwMode="auto">
          <a:xfrm>
            <a:off x="1203325" y="5294313"/>
            <a:ext cx="469900" cy="366712"/>
          </a:xfrm>
          <a:prstGeom prst="rect">
            <a:avLst/>
          </a:prstGeom>
          <a:noFill/>
          <a:ln w="9525">
            <a:noFill/>
            <a:miter lim="800000"/>
            <a:headEnd/>
            <a:tailEnd/>
          </a:ln>
        </p:spPr>
        <p:txBody>
          <a:bodyPr wrap="none">
            <a:spAutoFit/>
          </a:bodyPr>
          <a:lstStyle/>
          <a:p>
            <a:r>
              <a:rPr lang="en-US"/>
              <a:t>(+)</a:t>
            </a:r>
          </a:p>
        </p:txBody>
      </p:sp>
      <p:sp>
        <p:nvSpPr>
          <p:cNvPr id="11277" name="Text Box 21"/>
          <p:cNvSpPr txBox="1">
            <a:spLocks noChangeArrowheads="1"/>
          </p:cNvSpPr>
          <p:nvPr/>
        </p:nvSpPr>
        <p:spPr bwMode="auto">
          <a:xfrm>
            <a:off x="6918325" y="4684713"/>
            <a:ext cx="895350" cy="366712"/>
          </a:xfrm>
          <a:prstGeom prst="rect">
            <a:avLst/>
          </a:prstGeom>
          <a:noFill/>
          <a:ln w="9525">
            <a:noFill/>
            <a:miter lim="800000"/>
            <a:headEnd/>
            <a:tailEnd/>
          </a:ln>
        </p:spPr>
        <p:txBody>
          <a:bodyPr wrap="none">
            <a:spAutoFit/>
          </a:bodyPr>
          <a:lstStyle/>
          <a:p>
            <a:r>
              <a:rPr lang="en-US" b="1"/>
              <a:t>kinase</a:t>
            </a:r>
          </a:p>
        </p:txBody>
      </p:sp>
      <p:sp>
        <p:nvSpPr>
          <p:cNvPr id="11278" name="Text Box 22"/>
          <p:cNvSpPr txBox="1">
            <a:spLocks noChangeArrowheads="1"/>
          </p:cNvSpPr>
          <p:nvPr/>
        </p:nvSpPr>
        <p:spPr bwMode="auto">
          <a:xfrm>
            <a:off x="7162800" y="6248400"/>
            <a:ext cx="1631950" cy="366713"/>
          </a:xfrm>
          <a:prstGeom prst="rect">
            <a:avLst/>
          </a:prstGeom>
          <a:noFill/>
          <a:ln w="9525">
            <a:noFill/>
            <a:miter lim="800000"/>
            <a:headEnd/>
            <a:tailEnd/>
          </a:ln>
        </p:spPr>
        <p:txBody>
          <a:bodyPr wrap="none">
            <a:spAutoFit/>
          </a:bodyPr>
          <a:lstStyle/>
          <a:p>
            <a:r>
              <a:rPr lang="en-US" b="1"/>
              <a:t>Glucagon/epi</a:t>
            </a:r>
          </a:p>
        </p:txBody>
      </p:sp>
      <p:sp>
        <p:nvSpPr>
          <p:cNvPr id="11279" name="Line 23"/>
          <p:cNvSpPr>
            <a:spLocks noChangeShapeType="1"/>
          </p:cNvSpPr>
          <p:nvPr/>
        </p:nvSpPr>
        <p:spPr bwMode="auto">
          <a:xfrm flipH="1" flipV="1">
            <a:off x="7391400" y="5105400"/>
            <a:ext cx="152400" cy="457200"/>
          </a:xfrm>
          <a:prstGeom prst="line">
            <a:avLst/>
          </a:prstGeom>
          <a:noFill/>
          <a:ln w="9525">
            <a:solidFill>
              <a:schemeClr val="tx1"/>
            </a:solidFill>
            <a:round/>
            <a:headEnd/>
            <a:tailEnd type="triangle" w="med" len="med"/>
          </a:ln>
        </p:spPr>
        <p:txBody>
          <a:bodyPr/>
          <a:lstStyle/>
          <a:p>
            <a:endParaRPr lang="en-US"/>
          </a:p>
        </p:txBody>
      </p:sp>
      <p:sp>
        <p:nvSpPr>
          <p:cNvPr id="11280" name="Text Box 24"/>
          <p:cNvSpPr txBox="1">
            <a:spLocks noChangeArrowheads="1"/>
          </p:cNvSpPr>
          <p:nvPr/>
        </p:nvSpPr>
        <p:spPr bwMode="auto">
          <a:xfrm>
            <a:off x="7543800" y="5181600"/>
            <a:ext cx="469900" cy="366713"/>
          </a:xfrm>
          <a:prstGeom prst="rect">
            <a:avLst/>
          </a:prstGeom>
          <a:noFill/>
          <a:ln w="9525">
            <a:noFill/>
            <a:miter lim="800000"/>
            <a:headEnd/>
            <a:tailEnd/>
          </a:ln>
        </p:spPr>
        <p:txBody>
          <a:bodyPr wrap="none">
            <a:spAutoFit/>
          </a:bodyPr>
          <a:lstStyle/>
          <a:p>
            <a:r>
              <a:rPr lang="en-US"/>
              <a:t>(+)</a:t>
            </a:r>
          </a:p>
        </p:txBody>
      </p:sp>
      <p:sp>
        <p:nvSpPr>
          <p:cNvPr id="11281" name="Line 25"/>
          <p:cNvSpPr>
            <a:spLocks noChangeShapeType="1"/>
          </p:cNvSpPr>
          <p:nvPr/>
        </p:nvSpPr>
        <p:spPr bwMode="auto">
          <a:xfrm flipH="1" flipV="1">
            <a:off x="7620000" y="5943600"/>
            <a:ext cx="76200" cy="304800"/>
          </a:xfrm>
          <a:prstGeom prst="line">
            <a:avLst/>
          </a:prstGeom>
          <a:noFill/>
          <a:ln w="9525">
            <a:solidFill>
              <a:schemeClr val="tx1"/>
            </a:solidFill>
            <a:round/>
            <a:headEnd/>
            <a:tailEnd type="triangle" w="med" len="med"/>
          </a:ln>
        </p:spPr>
        <p:txBody>
          <a:bodyPr/>
          <a:lstStyle/>
          <a:p>
            <a:endParaRPr lang="en-US"/>
          </a:p>
        </p:txBody>
      </p:sp>
      <p:sp>
        <p:nvSpPr>
          <p:cNvPr id="11282" name="Text Box 26"/>
          <p:cNvSpPr txBox="1">
            <a:spLocks noChangeArrowheads="1"/>
          </p:cNvSpPr>
          <p:nvPr/>
        </p:nvSpPr>
        <p:spPr bwMode="auto">
          <a:xfrm>
            <a:off x="7146925" y="5599113"/>
            <a:ext cx="1873250" cy="366712"/>
          </a:xfrm>
          <a:prstGeom prst="rect">
            <a:avLst/>
          </a:prstGeom>
          <a:noFill/>
          <a:ln w="9525">
            <a:noFill/>
            <a:miter lim="800000"/>
            <a:headEnd/>
            <a:tailEnd/>
          </a:ln>
        </p:spPr>
        <p:txBody>
          <a:bodyPr wrap="none">
            <a:spAutoFit/>
          </a:bodyPr>
          <a:lstStyle/>
          <a:p>
            <a:r>
              <a:rPr lang="en-US"/>
              <a:t> </a:t>
            </a:r>
            <a:r>
              <a:rPr lang="en-US" b="1"/>
              <a:t>increase cAMP</a:t>
            </a:r>
          </a:p>
        </p:txBody>
      </p:sp>
      <p:sp>
        <p:nvSpPr>
          <p:cNvPr id="11283" name="Text Box 27"/>
          <p:cNvSpPr txBox="1">
            <a:spLocks noChangeArrowheads="1"/>
          </p:cNvSpPr>
          <p:nvPr/>
        </p:nvSpPr>
        <p:spPr bwMode="auto">
          <a:xfrm>
            <a:off x="3962400" y="4572000"/>
            <a:ext cx="679450" cy="366713"/>
          </a:xfrm>
          <a:prstGeom prst="rect">
            <a:avLst/>
          </a:prstGeom>
          <a:noFill/>
          <a:ln w="9525">
            <a:noFill/>
            <a:miter lim="800000"/>
            <a:headEnd/>
            <a:tailEnd/>
          </a:ln>
        </p:spPr>
        <p:txBody>
          <a:bodyPr wrap="none">
            <a:spAutoFit/>
          </a:bodyPr>
          <a:lstStyle/>
          <a:p>
            <a:r>
              <a:rPr lang="en-US"/>
              <a:t>AMP</a:t>
            </a:r>
          </a:p>
        </p:txBody>
      </p:sp>
      <p:sp>
        <p:nvSpPr>
          <p:cNvPr id="11284" name="Line 28"/>
          <p:cNvSpPr>
            <a:spLocks noChangeShapeType="1"/>
          </p:cNvSpPr>
          <p:nvPr/>
        </p:nvSpPr>
        <p:spPr bwMode="auto">
          <a:xfrm flipV="1">
            <a:off x="4343400" y="4038600"/>
            <a:ext cx="0" cy="457200"/>
          </a:xfrm>
          <a:prstGeom prst="line">
            <a:avLst/>
          </a:prstGeom>
          <a:noFill/>
          <a:ln w="9525">
            <a:solidFill>
              <a:schemeClr val="tx1"/>
            </a:solidFill>
            <a:round/>
            <a:headEnd/>
            <a:tailEnd type="triangle" w="med" len="med"/>
          </a:ln>
        </p:spPr>
        <p:txBody>
          <a:bodyPr/>
          <a:lstStyle/>
          <a:p>
            <a:endParaRPr lang="en-US"/>
          </a:p>
        </p:txBody>
      </p:sp>
      <p:sp>
        <p:nvSpPr>
          <p:cNvPr id="11285" name="Text Box 29"/>
          <p:cNvSpPr txBox="1">
            <a:spLocks noChangeArrowheads="1"/>
          </p:cNvSpPr>
          <p:nvPr/>
        </p:nvSpPr>
        <p:spPr bwMode="auto">
          <a:xfrm>
            <a:off x="4403725" y="4151313"/>
            <a:ext cx="469900" cy="366712"/>
          </a:xfrm>
          <a:prstGeom prst="rect">
            <a:avLst/>
          </a:prstGeom>
          <a:noFill/>
          <a:ln w="9525">
            <a:noFill/>
            <a:miter lim="800000"/>
            <a:headEnd/>
            <a:tailEnd/>
          </a:ln>
        </p:spPr>
        <p:txBody>
          <a:bodyPr wrap="none">
            <a:spAutoFit/>
          </a:bodyPr>
          <a:lstStyle/>
          <a:p>
            <a:r>
              <a:rPr lang="en-US"/>
              <a:t>(+)</a:t>
            </a:r>
          </a:p>
        </p:txBody>
      </p:sp>
      <p:sp>
        <p:nvSpPr>
          <p:cNvPr id="11286" name="Text Box 30"/>
          <p:cNvSpPr txBox="1">
            <a:spLocks noChangeArrowheads="1"/>
          </p:cNvSpPr>
          <p:nvPr/>
        </p:nvSpPr>
        <p:spPr bwMode="auto">
          <a:xfrm>
            <a:off x="457200" y="1600200"/>
            <a:ext cx="2889250" cy="641350"/>
          </a:xfrm>
          <a:prstGeom prst="rect">
            <a:avLst/>
          </a:prstGeom>
          <a:noFill/>
          <a:ln w="9525">
            <a:noFill/>
            <a:miter lim="800000"/>
            <a:headEnd/>
            <a:tailEnd/>
          </a:ln>
        </p:spPr>
        <p:txBody>
          <a:bodyPr wrap="none">
            <a:spAutoFit/>
          </a:bodyPr>
          <a:lstStyle/>
          <a:p>
            <a:r>
              <a:rPr lang="en-US"/>
              <a:t>HMG CoA reductase – OH</a:t>
            </a:r>
          </a:p>
          <a:p>
            <a:r>
              <a:rPr lang="en-US"/>
              <a:t>             (active)</a:t>
            </a:r>
          </a:p>
        </p:txBody>
      </p:sp>
      <p:sp>
        <p:nvSpPr>
          <p:cNvPr id="11287" name="Text Box 31"/>
          <p:cNvSpPr txBox="1">
            <a:spLocks noChangeArrowheads="1"/>
          </p:cNvSpPr>
          <p:nvPr/>
        </p:nvSpPr>
        <p:spPr bwMode="auto">
          <a:xfrm>
            <a:off x="5715000" y="1600200"/>
            <a:ext cx="2698750" cy="641350"/>
          </a:xfrm>
          <a:prstGeom prst="rect">
            <a:avLst/>
          </a:prstGeom>
          <a:noFill/>
          <a:ln w="9525">
            <a:noFill/>
            <a:miter lim="800000"/>
            <a:headEnd/>
            <a:tailEnd/>
          </a:ln>
        </p:spPr>
        <p:txBody>
          <a:bodyPr wrap="none">
            <a:spAutoFit/>
          </a:bodyPr>
          <a:lstStyle/>
          <a:p>
            <a:r>
              <a:rPr lang="en-US"/>
              <a:t>HMG CoA reductase – P</a:t>
            </a:r>
          </a:p>
          <a:p>
            <a:r>
              <a:rPr lang="en-US"/>
              <a:t>             (inactive)</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828800"/>
            <a:ext cx="8229600" cy="4525963"/>
          </a:xfrm>
        </p:spPr>
        <p:txBody>
          <a:bodyPr/>
          <a:lstStyle/>
          <a:p>
            <a:pPr eaLnBrk="1" hangingPunct="1"/>
            <a:r>
              <a:rPr lang="en-US" smtClean="0"/>
              <a:t>Transcriptional regulation</a:t>
            </a:r>
          </a:p>
          <a:p>
            <a:pPr lvl="1" eaLnBrk="1" hangingPunct="1"/>
            <a:r>
              <a:rPr lang="en-US" smtClean="0"/>
              <a:t>SREBP-2 </a:t>
            </a:r>
          </a:p>
          <a:p>
            <a:pPr lvl="1" eaLnBrk="1" hangingPunct="1"/>
            <a:r>
              <a:rPr lang="en-US" smtClean="0"/>
              <a:t>Responds to cellular levels of sterols</a:t>
            </a:r>
          </a:p>
        </p:txBody>
      </p:sp>
      <p:sp>
        <p:nvSpPr>
          <p:cNvPr id="12291" name="Rectangle 4"/>
          <p:cNvSpPr>
            <a:spLocks noGrp="1" noChangeArrowheads="1"/>
          </p:cNvSpPr>
          <p:nvPr>
            <p:ph type="title"/>
          </p:nvPr>
        </p:nvSpPr>
        <p:spPr>
          <a:noFill/>
        </p:spPr>
        <p:txBody>
          <a:bodyPr/>
          <a:lstStyle/>
          <a:p>
            <a:pPr eaLnBrk="1" hangingPunct="1"/>
            <a:r>
              <a:rPr lang="en-US" sz="4000" smtClean="0"/>
              <a:t>HMG CoA Reductase : Regulation</a:t>
            </a:r>
          </a:p>
        </p:txBody>
      </p:sp>
      <p:sp>
        <p:nvSpPr>
          <p:cNvPr id="12292" name="Line 5"/>
          <p:cNvSpPr>
            <a:spLocks noChangeShapeType="1"/>
          </p:cNvSpPr>
          <p:nvPr/>
        </p:nvSpPr>
        <p:spPr bwMode="auto">
          <a:xfrm>
            <a:off x="0" y="1371600"/>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idx="1"/>
          </p:nvPr>
        </p:nvPicPr>
        <p:blipFill>
          <a:blip r:embed="rId2" cstate="print"/>
          <a:srcRect/>
          <a:stretch>
            <a:fillRect/>
          </a:stretch>
        </p:blipFill>
        <p:spPr>
          <a:xfrm>
            <a:off x="2667000" y="533400"/>
            <a:ext cx="3348038" cy="5668963"/>
          </a:xfrm>
          <a:noFill/>
        </p:spPr>
      </p:pic>
      <p:sp>
        <p:nvSpPr>
          <p:cNvPr id="13315" name="Line 7"/>
          <p:cNvSpPr>
            <a:spLocks noChangeShapeType="1"/>
          </p:cNvSpPr>
          <p:nvPr/>
        </p:nvSpPr>
        <p:spPr bwMode="auto">
          <a:xfrm>
            <a:off x="2133600" y="2819400"/>
            <a:ext cx="1828800" cy="533400"/>
          </a:xfrm>
          <a:prstGeom prst="line">
            <a:avLst/>
          </a:prstGeom>
          <a:noFill/>
          <a:ln w="9525">
            <a:solidFill>
              <a:schemeClr val="tx1"/>
            </a:solidFill>
            <a:round/>
            <a:headEnd/>
            <a:tailEnd type="triangle" w="med" len="med"/>
          </a:ln>
        </p:spPr>
        <p:txBody>
          <a:bodyPr/>
          <a:lstStyle/>
          <a:p>
            <a:endParaRPr lang="en-US"/>
          </a:p>
        </p:txBody>
      </p:sp>
      <p:sp>
        <p:nvSpPr>
          <p:cNvPr id="13316" name="Text Box 8"/>
          <p:cNvSpPr txBox="1">
            <a:spLocks noChangeArrowheads="1"/>
          </p:cNvSpPr>
          <p:nvPr/>
        </p:nvSpPr>
        <p:spPr bwMode="auto">
          <a:xfrm>
            <a:off x="228600" y="2362200"/>
            <a:ext cx="1936750" cy="641350"/>
          </a:xfrm>
          <a:prstGeom prst="rect">
            <a:avLst/>
          </a:prstGeom>
          <a:noFill/>
          <a:ln w="9525">
            <a:noFill/>
            <a:miter lim="800000"/>
            <a:headEnd/>
            <a:tailEnd/>
          </a:ln>
        </p:spPr>
        <p:txBody>
          <a:bodyPr wrap="none">
            <a:spAutoFit/>
          </a:bodyPr>
          <a:lstStyle/>
          <a:p>
            <a:r>
              <a:rPr lang="en-US"/>
              <a:t>SREBP cleavage</a:t>
            </a:r>
          </a:p>
          <a:p>
            <a:r>
              <a:rPr lang="en-US"/>
              <a:t>activating protein</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1"/>
          </p:nvPr>
        </p:nvPicPr>
        <p:blipFill>
          <a:blip r:embed="rId2" cstate="print"/>
          <a:srcRect/>
          <a:stretch>
            <a:fillRect/>
          </a:stretch>
        </p:blipFill>
        <p:spPr>
          <a:xfrm>
            <a:off x="1752600" y="838200"/>
            <a:ext cx="5653088" cy="5592763"/>
          </a:xfrm>
          <a:noFill/>
        </p:spPr>
      </p:pic>
      <p:sp>
        <p:nvSpPr>
          <p:cNvPr id="14339" name="Line 7"/>
          <p:cNvSpPr>
            <a:spLocks noChangeShapeType="1"/>
          </p:cNvSpPr>
          <p:nvPr/>
        </p:nvSpPr>
        <p:spPr bwMode="auto">
          <a:xfrm flipH="1">
            <a:off x="4495800" y="914400"/>
            <a:ext cx="152400" cy="1295400"/>
          </a:xfrm>
          <a:prstGeom prst="line">
            <a:avLst/>
          </a:prstGeom>
          <a:noFill/>
          <a:ln w="9525">
            <a:solidFill>
              <a:schemeClr val="tx1"/>
            </a:solidFill>
            <a:round/>
            <a:headEnd/>
            <a:tailEnd type="triangle" w="med" len="med"/>
          </a:ln>
        </p:spPr>
        <p:txBody>
          <a:bodyPr/>
          <a:lstStyle/>
          <a:p>
            <a:endParaRPr lang="en-US"/>
          </a:p>
        </p:txBody>
      </p:sp>
      <p:sp>
        <p:nvSpPr>
          <p:cNvPr id="14340" name="Line 8"/>
          <p:cNvSpPr>
            <a:spLocks noChangeShapeType="1"/>
          </p:cNvSpPr>
          <p:nvPr/>
        </p:nvSpPr>
        <p:spPr bwMode="auto">
          <a:xfrm>
            <a:off x="4648200" y="914400"/>
            <a:ext cx="381000" cy="990600"/>
          </a:xfrm>
          <a:prstGeom prst="line">
            <a:avLst/>
          </a:prstGeom>
          <a:noFill/>
          <a:ln w="9525">
            <a:solidFill>
              <a:schemeClr val="tx1"/>
            </a:solidFill>
            <a:round/>
            <a:headEnd/>
            <a:tailEnd type="triangle" w="med" len="med"/>
          </a:ln>
        </p:spPr>
        <p:txBody>
          <a:bodyPr/>
          <a:lstStyle/>
          <a:p>
            <a:endParaRPr lang="en-US"/>
          </a:p>
        </p:txBody>
      </p:sp>
      <p:sp>
        <p:nvSpPr>
          <p:cNvPr id="14341" name="Text Box 9"/>
          <p:cNvSpPr txBox="1">
            <a:spLocks noChangeArrowheads="1"/>
          </p:cNvSpPr>
          <p:nvPr/>
        </p:nvSpPr>
        <p:spPr bwMode="auto">
          <a:xfrm>
            <a:off x="3581400" y="609600"/>
            <a:ext cx="2978150" cy="366713"/>
          </a:xfrm>
          <a:prstGeom prst="rect">
            <a:avLst/>
          </a:prstGeom>
          <a:noFill/>
          <a:ln w="9525">
            <a:noFill/>
            <a:miter lim="800000"/>
            <a:headEnd/>
            <a:tailEnd/>
          </a:ln>
        </p:spPr>
        <p:txBody>
          <a:bodyPr wrap="none">
            <a:spAutoFit/>
          </a:bodyPr>
          <a:lstStyle/>
          <a:p>
            <a:r>
              <a:rPr lang="en-US"/>
              <a:t>Site 1 and site 2 protease -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1219200" y="1752600"/>
            <a:ext cx="1295400" cy="1371600"/>
          </a:xfrm>
          <a:prstGeom prst="ellipse">
            <a:avLst/>
          </a:prstGeom>
          <a:solidFill>
            <a:srgbClr val="FFFF66"/>
          </a:solidFill>
          <a:ln w="38100">
            <a:solidFill>
              <a:srgbClr val="3399FF"/>
            </a:solidFill>
            <a:round/>
            <a:headEnd/>
            <a:tailEnd/>
          </a:ln>
          <a:effectLst/>
        </p:spPr>
        <p:txBody>
          <a:bodyPr wrap="none" anchor="ctr"/>
          <a:lstStyle/>
          <a:p>
            <a:pPr algn="ctr"/>
            <a:r>
              <a:rPr lang="en-US" sz="2800">
                <a:latin typeface="Arial" charset="0"/>
              </a:rPr>
              <a:t>CM</a:t>
            </a:r>
          </a:p>
        </p:txBody>
      </p:sp>
      <p:sp>
        <p:nvSpPr>
          <p:cNvPr id="11267" name="Oval 3"/>
          <p:cNvSpPr>
            <a:spLocks noChangeArrowheads="1"/>
          </p:cNvSpPr>
          <p:nvPr/>
        </p:nvSpPr>
        <p:spPr bwMode="auto">
          <a:xfrm>
            <a:off x="2895600" y="1905000"/>
            <a:ext cx="1066800" cy="11430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VLDL</a:t>
            </a:r>
            <a:endParaRPr lang="en-US"/>
          </a:p>
        </p:txBody>
      </p:sp>
      <p:sp>
        <p:nvSpPr>
          <p:cNvPr id="11268" name="Oval 4"/>
          <p:cNvSpPr>
            <a:spLocks noChangeArrowheads="1"/>
          </p:cNvSpPr>
          <p:nvPr/>
        </p:nvSpPr>
        <p:spPr bwMode="auto">
          <a:xfrm>
            <a:off x="4267200" y="1981200"/>
            <a:ext cx="990600" cy="9906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IDL</a:t>
            </a:r>
          </a:p>
        </p:txBody>
      </p:sp>
      <p:sp>
        <p:nvSpPr>
          <p:cNvPr id="11269" name="Oval 5"/>
          <p:cNvSpPr>
            <a:spLocks noChangeArrowheads="1"/>
          </p:cNvSpPr>
          <p:nvPr/>
        </p:nvSpPr>
        <p:spPr bwMode="auto">
          <a:xfrm>
            <a:off x="5562600" y="2057400"/>
            <a:ext cx="838200" cy="8382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LDL</a:t>
            </a:r>
          </a:p>
        </p:txBody>
      </p:sp>
      <p:sp>
        <p:nvSpPr>
          <p:cNvPr id="11270" name="Oval 6"/>
          <p:cNvSpPr>
            <a:spLocks noChangeArrowheads="1"/>
          </p:cNvSpPr>
          <p:nvPr/>
        </p:nvSpPr>
        <p:spPr bwMode="auto">
          <a:xfrm>
            <a:off x="6781800" y="2133600"/>
            <a:ext cx="685800" cy="685800"/>
          </a:xfrm>
          <a:prstGeom prst="ellipse">
            <a:avLst/>
          </a:prstGeom>
          <a:solidFill>
            <a:srgbClr val="FFFF66"/>
          </a:solidFill>
          <a:ln w="38100">
            <a:solidFill>
              <a:srgbClr val="3399FF"/>
            </a:solidFill>
            <a:round/>
            <a:headEnd/>
            <a:tailEnd/>
          </a:ln>
          <a:effectLst/>
        </p:spPr>
        <p:txBody>
          <a:bodyPr wrap="none" anchor="ctr"/>
          <a:lstStyle/>
          <a:p>
            <a:pPr algn="ctr"/>
            <a:r>
              <a:rPr lang="en-US">
                <a:latin typeface="Arial" charset="0"/>
              </a:rPr>
              <a:t>HDL</a:t>
            </a:r>
          </a:p>
        </p:txBody>
      </p:sp>
      <p:sp>
        <p:nvSpPr>
          <p:cNvPr id="11271" name="Text Box 7"/>
          <p:cNvSpPr txBox="1">
            <a:spLocks noChangeArrowheads="1"/>
          </p:cNvSpPr>
          <p:nvPr/>
        </p:nvSpPr>
        <p:spPr bwMode="auto">
          <a:xfrm>
            <a:off x="1066800" y="381000"/>
            <a:ext cx="6551613" cy="457200"/>
          </a:xfrm>
          <a:prstGeom prst="rect">
            <a:avLst/>
          </a:prstGeom>
          <a:noFill/>
          <a:ln w="9525">
            <a:noFill/>
            <a:miter lim="800000"/>
            <a:headEnd/>
            <a:tailEnd/>
          </a:ln>
          <a:effectLst/>
        </p:spPr>
        <p:txBody>
          <a:bodyPr wrap="none">
            <a:spAutoFit/>
          </a:bodyPr>
          <a:lstStyle/>
          <a:p>
            <a:r>
              <a:rPr lang="en-US" b="1">
                <a:solidFill>
                  <a:schemeClr val="accent2"/>
                </a:solidFill>
                <a:latin typeface="Arial" charset="0"/>
              </a:rPr>
              <a:t>Lipoprotein Nomenclature and Composition</a:t>
            </a:r>
            <a:endParaRPr lang="en-US">
              <a:latin typeface="Arial" charset="0"/>
            </a:endParaRPr>
          </a:p>
        </p:txBody>
      </p:sp>
      <p:sp>
        <p:nvSpPr>
          <p:cNvPr id="11272" name="Text Box 8"/>
          <p:cNvSpPr txBox="1">
            <a:spLocks noChangeArrowheads="1"/>
          </p:cNvSpPr>
          <p:nvPr/>
        </p:nvSpPr>
        <p:spPr bwMode="auto">
          <a:xfrm>
            <a:off x="304800" y="3276600"/>
            <a:ext cx="7466013" cy="1981200"/>
          </a:xfrm>
          <a:prstGeom prst="rect">
            <a:avLst/>
          </a:prstGeom>
          <a:noFill/>
          <a:ln w="9525">
            <a:noFill/>
            <a:miter lim="800000"/>
            <a:headEnd/>
            <a:tailEnd/>
          </a:ln>
          <a:effectLst/>
        </p:spPr>
        <p:txBody>
          <a:bodyPr wrap="none">
            <a:spAutoFit/>
          </a:bodyPr>
          <a:lstStyle/>
          <a:p>
            <a:r>
              <a:rPr lang="en-US" sz="2000">
                <a:solidFill>
                  <a:srgbClr val="FF0000"/>
                </a:solidFill>
                <a:latin typeface="Arial" charset="0"/>
              </a:rPr>
              <a:t>Major</a:t>
            </a:r>
            <a:r>
              <a:rPr lang="en-US" sz="2000">
                <a:latin typeface="Arial" charset="0"/>
              </a:rPr>
              <a:t>	   apoB              apoB            apoB         apoB        apoA-I</a:t>
            </a:r>
          </a:p>
          <a:p>
            <a:r>
              <a:rPr lang="en-US" sz="2000">
                <a:solidFill>
                  <a:srgbClr val="FF0000"/>
                </a:solidFill>
                <a:latin typeface="Arial" charset="0"/>
              </a:rPr>
              <a:t>Protein</a:t>
            </a:r>
            <a:endParaRPr lang="en-US" sz="2000">
              <a:latin typeface="Arial" charset="0"/>
            </a:endParaRPr>
          </a:p>
          <a:p>
            <a:endParaRPr lang="en-US" sz="2000">
              <a:latin typeface="Arial" charset="0"/>
            </a:endParaRPr>
          </a:p>
          <a:p>
            <a:r>
              <a:rPr lang="en-US" sz="2000">
                <a:solidFill>
                  <a:srgbClr val="FF0000"/>
                </a:solidFill>
                <a:latin typeface="Arial" charset="0"/>
              </a:rPr>
              <a:t>Major</a:t>
            </a:r>
            <a:r>
              <a:rPr lang="en-US" sz="2000">
                <a:latin typeface="Arial" charset="0"/>
              </a:rPr>
              <a:t>       TG		TG	       CE	           CE	  CE</a:t>
            </a:r>
          </a:p>
          <a:p>
            <a:r>
              <a:rPr lang="en-US" sz="2000">
                <a:solidFill>
                  <a:srgbClr val="FF0000"/>
                </a:solidFill>
                <a:latin typeface="Arial" charset="0"/>
              </a:rPr>
              <a:t>Lipid</a:t>
            </a:r>
            <a:endParaRPr lang="en-US" sz="2000">
              <a:latin typeface="Arial" charset="0"/>
            </a:endParaRPr>
          </a:p>
          <a:p>
            <a:endParaRPr lang="en-US">
              <a:latin typeface="Arial" charset="0"/>
            </a:endParaRPr>
          </a:p>
        </p:txBody>
      </p:sp>
      <p:sp>
        <p:nvSpPr>
          <p:cNvPr id="11273" name="Line 9"/>
          <p:cNvSpPr>
            <a:spLocks noChangeShapeType="1"/>
          </p:cNvSpPr>
          <p:nvPr/>
        </p:nvSpPr>
        <p:spPr bwMode="auto">
          <a:xfrm flipV="1">
            <a:off x="304800" y="4953000"/>
            <a:ext cx="8305800" cy="0"/>
          </a:xfrm>
          <a:prstGeom prst="line">
            <a:avLst/>
          </a:prstGeom>
          <a:noFill/>
          <a:ln w="9525">
            <a:solidFill>
              <a:schemeClr val="tx1"/>
            </a:solidFill>
            <a:round/>
            <a:headEnd/>
            <a:tailEnd/>
          </a:ln>
          <a:effectLst/>
        </p:spPr>
        <p:txBody>
          <a:bodyPr wrap="none" anchor="ctr"/>
          <a:lstStyle/>
          <a:p>
            <a:endParaRPr lang="en-US"/>
          </a:p>
        </p:txBody>
      </p:sp>
      <p:sp>
        <p:nvSpPr>
          <p:cNvPr id="11274" name="Text Box 10"/>
          <p:cNvSpPr txBox="1">
            <a:spLocks noChangeArrowheads="1"/>
          </p:cNvSpPr>
          <p:nvPr/>
        </p:nvSpPr>
        <p:spPr bwMode="auto">
          <a:xfrm>
            <a:off x="533400" y="4953000"/>
            <a:ext cx="6692900" cy="1558925"/>
          </a:xfrm>
          <a:prstGeom prst="rect">
            <a:avLst/>
          </a:prstGeom>
          <a:noFill/>
          <a:ln w="9525">
            <a:noFill/>
            <a:miter lim="800000"/>
            <a:headEnd/>
            <a:tailEnd/>
          </a:ln>
          <a:effectLst/>
        </p:spPr>
        <p:txBody>
          <a:bodyPr wrap="none">
            <a:spAutoFit/>
          </a:bodyPr>
          <a:lstStyle/>
          <a:p>
            <a:r>
              <a:rPr lang="en-US" sz="1600">
                <a:latin typeface="Arial" charset="0"/>
              </a:rPr>
              <a:t>CM= chylomicron				TG=triglyceride</a:t>
            </a:r>
          </a:p>
          <a:p>
            <a:r>
              <a:rPr lang="en-US" sz="1600">
                <a:latin typeface="Arial" charset="0"/>
              </a:rPr>
              <a:t>VLDL= very low density lipoprotein		CE= cholesteryl ester</a:t>
            </a:r>
          </a:p>
          <a:p>
            <a:r>
              <a:rPr lang="en-US" sz="1600">
                <a:latin typeface="Arial" charset="0"/>
              </a:rPr>
              <a:t>IDL= intermediate density lipoprotein</a:t>
            </a:r>
          </a:p>
          <a:p>
            <a:r>
              <a:rPr lang="en-US" sz="1600">
                <a:latin typeface="Arial" charset="0"/>
              </a:rPr>
              <a:t>LDL= low density lipoprotein</a:t>
            </a:r>
          </a:p>
          <a:p>
            <a:r>
              <a:rPr lang="en-US" sz="1600">
                <a:latin typeface="Arial" charset="0"/>
              </a:rPr>
              <a:t>HDL= high density lipoprotein</a:t>
            </a:r>
          </a:p>
          <a:p>
            <a:r>
              <a:rPr lang="en-US" sz="1600">
                <a:latin typeface="Arial" charset="0"/>
              </a:rPr>
              <a:t>Apo = apolipoprotein</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Grp="1" noChangeAspect="1" noChangeArrowheads="1"/>
          </p:cNvPicPr>
          <p:nvPr>
            <p:ph idx="1"/>
          </p:nvPr>
        </p:nvPicPr>
        <p:blipFill>
          <a:blip r:embed="rId2" cstate="print"/>
          <a:srcRect/>
          <a:stretch>
            <a:fillRect/>
          </a:stretch>
        </p:blipFill>
        <p:spPr>
          <a:xfrm>
            <a:off x="1219200" y="609600"/>
            <a:ext cx="6697663" cy="5592763"/>
          </a:xfr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3048000" y="2743200"/>
            <a:ext cx="2971800" cy="1219200"/>
          </a:xfrm>
          <a:prstGeom prst="rect">
            <a:avLst/>
          </a:prstGeom>
          <a:solidFill>
            <a:schemeClr val="accent1"/>
          </a:solidFill>
          <a:ln w="9525">
            <a:solidFill>
              <a:schemeClr val="tx1"/>
            </a:solidFill>
            <a:miter lim="800000"/>
            <a:headEnd/>
            <a:tailEnd/>
          </a:ln>
        </p:spPr>
        <p:txBody>
          <a:bodyPr wrap="none" anchor="ctr"/>
          <a:lstStyle/>
          <a:p>
            <a:pPr algn="ctr"/>
            <a:r>
              <a:rPr lang="en-US"/>
              <a:t>Free Cholesterol Pool</a:t>
            </a:r>
          </a:p>
        </p:txBody>
      </p:sp>
      <p:sp>
        <p:nvSpPr>
          <p:cNvPr id="16387" name="Freeform 6"/>
          <p:cNvSpPr>
            <a:spLocks/>
          </p:cNvSpPr>
          <p:nvPr/>
        </p:nvSpPr>
        <p:spPr bwMode="auto">
          <a:xfrm>
            <a:off x="365125" y="187325"/>
            <a:ext cx="8547100" cy="5451475"/>
          </a:xfrm>
          <a:custGeom>
            <a:avLst/>
            <a:gdLst>
              <a:gd name="T0" fmla="*/ 30 w 5384"/>
              <a:gd name="T1" fmla="*/ 3414 h 4150"/>
              <a:gd name="T2" fmla="*/ 6 w 5384"/>
              <a:gd name="T3" fmla="*/ 2993 h 4150"/>
              <a:gd name="T4" fmla="*/ 44 w 5384"/>
              <a:gd name="T5" fmla="*/ 2904 h 4150"/>
              <a:gd name="T6" fmla="*/ 138 w 5384"/>
              <a:gd name="T7" fmla="*/ 2408 h 4150"/>
              <a:gd name="T8" fmla="*/ 237 w 5384"/>
              <a:gd name="T9" fmla="*/ 2158 h 4150"/>
              <a:gd name="T10" fmla="*/ 247 w 5384"/>
              <a:gd name="T11" fmla="*/ 1804 h 4150"/>
              <a:gd name="T12" fmla="*/ 436 w 5384"/>
              <a:gd name="T13" fmla="*/ 1265 h 4150"/>
              <a:gd name="T14" fmla="*/ 629 w 5384"/>
              <a:gd name="T15" fmla="*/ 1105 h 4150"/>
              <a:gd name="T16" fmla="*/ 889 w 5384"/>
              <a:gd name="T17" fmla="*/ 685 h 4150"/>
              <a:gd name="T18" fmla="*/ 1153 w 5384"/>
              <a:gd name="T19" fmla="*/ 331 h 4150"/>
              <a:gd name="T20" fmla="*/ 1427 w 5384"/>
              <a:gd name="T21" fmla="*/ 189 h 4150"/>
              <a:gd name="T22" fmla="*/ 2320 w 5384"/>
              <a:gd name="T23" fmla="*/ 57 h 4150"/>
              <a:gd name="T24" fmla="*/ 3490 w 5384"/>
              <a:gd name="T25" fmla="*/ 19 h 4150"/>
              <a:gd name="T26" fmla="*/ 4463 w 5384"/>
              <a:gd name="T27" fmla="*/ 146 h 4150"/>
              <a:gd name="T28" fmla="*/ 4765 w 5384"/>
              <a:gd name="T29" fmla="*/ 241 h 4150"/>
              <a:gd name="T30" fmla="*/ 4883 w 5384"/>
              <a:gd name="T31" fmla="*/ 293 h 4150"/>
              <a:gd name="T32" fmla="*/ 4996 w 5384"/>
              <a:gd name="T33" fmla="*/ 382 h 4150"/>
              <a:gd name="T34" fmla="*/ 5063 w 5384"/>
              <a:gd name="T35" fmla="*/ 496 h 4150"/>
              <a:gd name="T36" fmla="*/ 5119 w 5384"/>
              <a:gd name="T37" fmla="*/ 637 h 4150"/>
              <a:gd name="T38" fmla="*/ 5209 w 5384"/>
              <a:gd name="T39" fmla="*/ 873 h 4150"/>
              <a:gd name="T40" fmla="*/ 5242 w 5384"/>
              <a:gd name="T41" fmla="*/ 949 h 4150"/>
              <a:gd name="T42" fmla="*/ 5294 w 5384"/>
              <a:gd name="T43" fmla="*/ 1237 h 4150"/>
              <a:gd name="T44" fmla="*/ 5346 w 5384"/>
              <a:gd name="T45" fmla="*/ 1619 h 4150"/>
              <a:gd name="T46" fmla="*/ 5365 w 5384"/>
              <a:gd name="T47" fmla="*/ 1799 h 4150"/>
              <a:gd name="T48" fmla="*/ 5336 w 5384"/>
              <a:gd name="T49" fmla="*/ 2280 h 4150"/>
              <a:gd name="T50" fmla="*/ 5289 w 5384"/>
              <a:gd name="T51" fmla="*/ 2606 h 4150"/>
              <a:gd name="T52" fmla="*/ 5237 w 5384"/>
              <a:gd name="T53" fmla="*/ 2771 h 4150"/>
              <a:gd name="T54" fmla="*/ 5143 w 5384"/>
              <a:gd name="T55" fmla="*/ 3121 h 4150"/>
              <a:gd name="T56" fmla="*/ 5110 w 5384"/>
              <a:gd name="T57" fmla="*/ 3196 h 4150"/>
              <a:gd name="T58" fmla="*/ 5048 w 5384"/>
              <a:gd name="T59" fmla="*/ 3380 h 4150"/>
              <a:gd name="T60" fmla="*/ 4992 w 5384"/>
              <a:gd name="T61" fmla="*/ 3588 h 4150"/>
              <a:gd name="T62" fmla="*/ 4812 w 5384"/>
              <a:gd name="T63" fmla="*/ 3824 h 4150"/>
              <a:gd name="T64" fmla="*/ 4572 w 5384"/>
              <a:gd name="T65" fmla="*/ 3928 h 4150"/>
              <a:gd name="T66" fmla="*/ 4406 w 5384"/>
              <a:gd name="T67" fmla="*/ 3975 h 4150"/>
              <a:gd name="T68" fmla="*/ 4076 w 5384"/>
              <a:gd name="T69" fmla="*/ 4046 h 4150"/>
              <a:gd name="T70" fmla="*/ 3878 w 5384"/>
              <a:gd name="T71" fmla="*/ 4070 h 4150"/>
              <a:gd name="T72" fmla="*/ 2900 w 5384"/>
              <a:gd name="T73" fmla="*/ 4131 h 4150"/>
              <a:gd name="T74" fmla="*/ 1083 w 5384"/>
              <a:gd name="T75" fmla="*/ 4117 h 4150"/>
              <a:gd name="T76" fmla="*/ 185 w 5384"/>
              <a:gd name="T77" fmla="*/ 4027 h 4150"/>
              <a:gd name="T78" fmla="*/ 72 w 5384"/>
              <a:gd name="T79" fmla="*/ 3961 h 4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84"/>
              <a:gd name="T121" fmla="*/ 0 h 4150"/>
              <a:gd name="T122" fmla="*/ 5384 w 5384"/>
              <a:gd name="T123" fmla="*/ 4150 h 4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84" h="4150">
                <a:moveTo>
                  <a:pt x="72" y="3961"/>
                </a:moveTo>
                <a:cubicBezTo>
                  <a:pt x="57" y="3779"/>
                  <a:pt x="59" y="3594"/>
                  <a:pt x="30" y="3414"/>
                </a:cubicBezTo>
                <a:cubicBezTo>
                  <a:pt x="22" y="3311"/>
                  <a:pt x="13" y="3210"/>
                  <a:pt x="1" y="3107"/>
                </a:cubicBezTo>
                <a:cubicBezTo>
                  <a:pt x="3" y="3069"/>
                  <a:pt x="0" y="3031"/>
                  <a:pt x="6" y="2993"/>
                </a:cubicBezTo>
                <a:cubicBezTo>
                  <a:pt x="8" y="2980"/>
                  <a:pt x="20" y="2972"/>
                  <a:pt x="25" y="2960"/>
                </a:cubicBezTo>
                <a:cubicBezTo>
                  <a:pt x="33" y="2942"/>
                  <a:pt x="34" y="2921"/>
                  <a:pt x="44" y="2904"/>
                </a:cubicBezTo>
                <a:cubicBezTo>
                  <a:pt x="73" y="2856"/>
                  <a:pt x="104" y="2810"/>
                  <a:pt x="124" y="2757"/>
                </a:cubicBezTo>
                <a:cubicBezTo>
                  <a:pt x="142" y="2641"/>
                  <a:pt x="118" y="2525"/>
                  <a:pt x="138" y="2408"/>
                </a:cubicBezTo>
                <a:cubicBezTo>
                  <a:pt x="144" y="2370"/>
                  <a:pt x="163" y="2345"/>
                  <a:pt x="181" y="2313"/>
                </a:cubicBezTo>
                <a:cubicBezTo>
                  <a:pt x="207" y="2266"/>
                  <a:pt x="228" y="2211"/>
                  <a:pt x="237" y="2158"/>
                </a:cubicBezTo>
                <a:cubicBezTo>
                  <a:pt x="235" y="2095"/>
                  <a:pt x="231" y="2047"/>
                  <a:pt x="223" y="1988"/>
                </a:cubicBezTo>
                <a:cubicBezTo>
                  <a:pt x="226" y="1927"/>
                  <a:pt x="222" y="1861"/>
                  <a:pt x="247" y="1804"/>
                </a:cubicBezTo>
                <a:cubicBezTo>
                  <a:pt x="274" y="1673"/>
                  <a:pt x="307" y="1533"/>
                  <a:pt x="374" y="1416"/>
                </a:cubicBezTo>
                <a:cubicBezTo>
                  <a:pt x="388" y="1363"/>
                  <a:pt x="409" y="1313"/>
                  <a:pt x="436" y="1265"/>
                </a:cubicBezTo>
                <a:cubicBezTo>
                  <a:pt x="448" y="1244"/>
                  <a:pt x="478" y="1231"/>
                  <a:pt x="497" y="1218"/>
                </a:cubicBezTo>
                <a:cubicBezTo>
                  <a:pt x="544" y="1187"/>
                  <a:pt x="598" y="1154"/>
                  <a:pt x="629" y="1105"/>
                </a:cubicBezTo>
                <a:cubicBezTo>
                  <a:pt x="674" y="1035"/>
                  <a:pt x="699" y="952"/>
                  <a:pt x="747" y="883"/>
                </a:cubicBezTo>
                <a:cubicBezTo>
                  <a:pt x="793" y="816"/>
                  <a:pt x="843" y="752"/>
                  <a:pt x="889" y="685"/>
                </a:cubicBezTo>
                <a:cubicBezTo>
                  <a:pt x="961" y="580"/>
                  <a:pt x="1022" y="470"/>
                  <a:pt x="1097" y="368"/>
                </a:cubicBezTo>
                <a:cubicBezTo>
                  <a:pt x="1110" y="350"/>
                  <a:pt x="1135" y="340"/>
                  <a:pt x="1153" y="331"/>
                </a:cubicBezTo>
                <a:cubicBezTo>
                  <a:pt x="1207" y="303"/>
                  <a:pt x="1261" y="275"/>
                  <a:pt x="1314" y="246"/>
                </a:cubicBezTo>
                <a:cubicBezTo>
                  <a:pt x="1353" y="225"/>
                  <a:pt x="1382" y="203"/>
                  <a:pt x="1427" y="189"/>
                </a:cubicBezTo>
                <a:cubicBezTo>
                  <a:pt x="1558" y="149"/>
                  <a:pt x="1697" y="127"/>
                  <a:pt x="1833" y="113"/>
                </a:cubicBezTo>
                <a:cubicBezTo>
                  <a:pt x="1996" y="96"/>
                  <a:pt x="2156" y="63"/>
                  <a:pt x="2320" y="57"/>
                </a:cubicBezTo>
                <a:cubicBezTo>
                  <a:pt x="2508" y="32"/>
                  <a:pt x="2697" y="22"/>
                  <a:pt x="2886" y="14"/>
                </a:cubicBezTo>
                <a:cubicBezTo>
                  <a:pt x="3091" y="19"/>
                  <a:pt x="3284" y="22"/>
                  <a:pt x="3490" y="19"/>
                </a:cubicBezTo>
                <a:cubicBezTo>
                  <a:pt x="3798" y="0"/>
                  <a:pt x="4097" y="74"/>
                  <a:pt x="4397" y="128"/>
                </a:cubicBezTo>
                <a:cubicBezTo>
                  <a:pt x="4419" y="138"/>
                  <a:pt x="4439" y="142"/>
                  <a:pt x="4463" y="146"/>
                </a:cubicBezTo>
                <a:cubicBezTo>
                  <a:pt x="4506" y="164"/>
                  <a:pt x="4554" y="181"/>
                  <a:pt x="4600" y="189"/>
                </a:cubicBezTo>
                <a:cubicBezTo>
                  <a:pt x="4654" y="209"/>
                  <a:pt x="4710" y="225"/>
                  <a:pt x="4765" y="241"/>
                </a:cubicBezTo>
                <a:cubicBezTo>
                  <a:pt x="4793" y="249"/>
                  <a:pt x="4814" y="262"/>
                  <a:pt x="4841" y="269"/>
                </a:cubicBezTo>
                <a:cubicBezTo>
                  <a:pt x="4873" y="291"/>
                  <a:pt x="4858" y="284"/>
                  <a:pt x="4883" y="293"/>
                </a:cubicBezTo>
                <a:cubicBezTo>
                  <a:pt x="4910" y="320"/>
                  <a:pt x="4928" y="333"/>
                  <a:pt x="4959" y="354"/>
                </a:cubicBezTo>
                <a:cubicBezTo>
                  <a:pt x="4972" y="363"/>
                  <a:pt x="4988" y="369"/>
                  <a:pt x="4996" y="382"/>
                </a:cubicBezTo>
                <a:cubicBezTo>
                  <a:pt x="5002" y="392"/>
                  <a:pt x="5015" y="411"/>
                  <a:pt x="5015" y="411"/>
                </a:cubicBezTo>
                <a:cubicBezTo>
                  <a:pt x="5024" y="444"/>
                  <a:pt x="5047" y="466"/>
                  <a:pt x="5063" y="496"/>
                </a:cubicBezTo>
                <a:cubicBezTo>
                  <a:pt x="5067" y="522"/>
                  <a:pt x="5068" y="545"/>
                  <a:pt x="5081" y="567"/>
                </a:cubicBezTo>
                <a:cubicBezTo>
                  <a:pt x="5089" y="595"/>
                  <a:pt x="5104" y="613"/>
                  <a:pt x="5119" y="637"/>
                </a:cubicBezTo>
                <a:cubicBezTo>
                  <a:pt x="5131" y="655"/>
                  <a:pt x="5135" y="676"/>
                  <a:pt x="5148" y="694"/>
                </a:cubicBezTo>
                <a:cubicBezTo>
                  <a:pt x="5161" y="756"/>
                  <a:pt x="5191" y="812"/>
                  <a:pt x="5209" y="873"/>
                </a:cubicBezTo>
                <a:cubicBezTo>
                  <a:pt x="5209" y="874"/>
                  <a:pt x="5215" y="906"/>
                  <a:pt x="5218" y="911"/>
                </a:cubicBezTo>
                <a:cubicBezTo>
                  <a:pt x="5225" y="924"/>
                  <a:pt x="5242" y="949"/>
                  <a:pt x="5242" y="949"/>
                </a:cubicBezTo>
                <a:cubicBezTo>
                  <a:pt x="5256" y="1016"/>
                  <a:pt x="5230" y="1095"/>
                  <a:pt x="5261" y="1157"/>
                </a:cubicBezTo>
                <a:cubicBezTo>
                  <a:pt x="5274" y="1183"/>
                  <a:pt x="5294" y="1237"/>
                  <a:pt x="5294" y="1237"/>
                </a:cubicBezTo>
                <a:cubicBezTo>
                  <a:pt x="5307" y="1325"/>
                  <a:pt x="5322" y="1383"/>
                  <a:pt x="5360" y="1464"/>
                </a:cubicBezTo>
                <a:cubicBezTo>
                  <a:pt x="5366" y="1515"/>
                  <a:pt x="5370" y="1572"/>
                  <a:pt x="5346" y="1619"/>
                </a:cubicBezTo>
                <a:cubicBezTo>
                  <a:pt x="5338" y="1666"/>
                  <a:pt x="5333" y="1689"/>
                  <a:pt x="5341" y="1742"/>
                </a:cubicBezTo>
                <a:cubicBezTo>
                  <a:pt x="5344" y="1764"/>
                  <a:pt x="5357" y="1779"/>
                  <a:pt x="5365" y="1799"/>
                </a:cubicBezTo>
                <a:cubicBezTo>
                  <a:pt x="5379" y="1833"/>
                  <a:pt x="5380" y="1871"/>
                  <a:pt x="5384" y="1907"/>
                </a:cubicBezTo>
                <a:cubicBezTo>
                  <a:pt x="5370" y="2164"/>
                  <a:pt x="5382" y="2127"/>
                  <a:pt x="5336" y="2280"/>
                </a:cubicBezTo>
                <a:cubicBezTo>
                  <a:pt x="5331" y="2314"/>
                  <a:pt x="5316" y="2341"/>
                  <a:pt x="5313" y="2375"/>
                </a:cubicBezTo>
                <a:cubicBezTo>
                  <a:pt x="5306" y="2456"/>
                  <a:pt x="5303" y="2527"/>
                  <a:pt x="5289" y="2606"/>
                </a:cubicBezTo>
                <a:cubicBezTo>
                  <a:pt x="5283" y="2640"/>
                  <a:pt x="5272" y="2672"/>
                  <a:pt x="5261" y="2705"/>
                </a:cubicBezTo>
                <a:cubicBezTo>
                  <a:pt x="5254" y="2727"/>
                  <a:pt x="5237" y="2771"/>
                  <a:pt x="5237" y="2771"/>
                </a:cubicBezTo>
                <a:cubicBezTo>
                  <a:pt x="5225" y="2871"/>
                  <a:pt x="5214" y="2974"/>
                  <a:pt x="5166" y="3064"/>
                </a:cubicBezTo>
                <a:cubicBezTo>
                  <a:pt x="5140" y="3112"/>
                  <a:pt x="5162" y="3072"/>
                  <a:pt x="5143" y="3121"/>
                </a:cubicBezTo>
                <a:cubicBezTo>
                  <a:pt x="5136" y="3140"/>
                  <a:pt x="5127" y="3158"/>
                  <a:pt x="5119" y="3177"/>
                </a:cubicBezTo>
                <a:cubicBezTo>
                  <a:pt x="5116" y="3183"/>
                  <a:pt x="5110" y="3196"/>
                  <a:pt x="5110" y="3196"/>
                </a:cubicBezTo>
                <a:cubicBezTo>
                  <a:pt x="5101" y="3239"/>
                  <a:pt x="5096" y="3286"/>
                  <a:pt x="5072" y="3324"/>
                </a:cubicBezTo>
                <a:cubicBezTo>
                  <a:pt x="5067" y="3345"/>
                  <a:pt x="5058" y="3361"/>
                  <a:pt x="5048" y="3380"/>
                </a:cubicBezTo>
                <a:cubicBezTo>
                  <a:pt x="5038" y="3449"/>
                  <a:pt x="5052" y="3373"/>
                  <a:pt x="5034" y="3432"/>
                </a:cubicBezTo>
                <a:cubicBezTo>
                  <a:pt x="5019" y="3482"/>
                  <a:pt x="5021" y="3543"/>
                  <a:pt x="4992" y="3588"/>
                </a:cubicBezTo>
                <a:cubicBezTo>
                  <a:pt x="4984" y="3618"/>
                  <a:pt x="4963" y="3637"/>
                  <a:pt x="4949" y="3664"/>
                </a:cubicBezTo>
                <a:cubicBezTo>
                  <a:pt x="4908" y="3744"/>
                  <a:pt x="4892" y="3776"/>
                  <a:pt x="4812" y="3824"/>
                </a:cubicBezTo>
                <a:cubicBezTo>
                  <a:pt x="4775" y="3881"/>
                  <a:pt x="4704" y="3889"/>
                  <a:pt x="4642" y="3900"/>
                </a:cubicBezTo>
                <a:cubicBezTo>
                  <a:pt x="4620" y="3911"/>
                  <a:pt x="4596" y="3921"/>
                  <a:pt x="4572" y="3928"/>
                </a:cubicBezTo>
                <a:cubicBezTo>
                  <a:pt x="4555" y="3945"/>
                  <a:pt x="4525" y="3947"/>
                  <a:pt x="4501" y="3952"/>
                </a:cubicBezTo>
                <a:cubicBezTo>
                  <a:pt x="4471" y="3966"/>
                  <a:pt x="4438" y="3965"/>
                  <a:pt x="4406" y="3975"/>
                </a:cubicBezTo>
                <a:cubicBezTo>
                  <a:pt x="4375" y="3985"/>
                  <a:pt x="4348" y="3997"/>
                  <a:pt x="4317" y="4004"/>
                </a:cubicBezTo>
                <a:cubicBezTo>
                  <a:pt x="4248" y="4045"/>
                  <a:pt x="4152" y="4043"/>
                  <a:pt x="4076" y="4046"/>
                </a:cubicBezTo>
                <a:cubicBezTo>
                  <a:pt x="4037" y="4051"/>
                  <a:pt x="4003" y="4057"/>
                  <a:pt x="3963" y="4060"/>
                </a:cubicBezTo>
                <a:cubicBezTo>
                  <a:pt x="3916" y="4072"/>
                  <a:pt x="3971" y="4059"/>
                  <a:pt x="3878" y="4070"/>
                </a:cubicBezTo>
                <a:cubicBezTo>
                  <a:pt x="3819" y="4077"/>
                  <a:pt x="3762" y="4101"/>
                  <a:pt x="3703" y="4108"/>
                </a:cubicBezTo>
                <a:cubicBezTo>
                  <a:pt x="3442" y="4141"/>
                  <a:pt x="3150" y="4129"/>
                  <a:pt x="2900" y="4131"/>
                </a:cubicBezTo>
                <a:cubicBezTo>
                  <a:pt x="2767" y="4140"/>
                  <a:pt x="2638" y="4147"/>
                  <a:pt x="2504" y="4150"/>
                </a:cubicBezTo>
                <a:cubicBezTo>
                  <a:pt x="2030" y="4139"/>
                  <a:pt x="1557" y="4123"/>
                  <a:pt x="1083" y="4117"/>
                </a:cubicBezTo>
                <a:cubicBezTo>
                  <a:pt x="814" y="4109"/>
                  <a:pt x="541" y="4129"/>
                  <a:pt x="280" y="4060"/>
                </a:cubicBezTo>
                <a:cubicBezTo>
                  <a:pt x="250" y="4041"/>
                  <a:pt x="217" y="4039"/>
                  <a:pt x="185" y="4027"/>
                </a:cubicBezTo>
                <a:cubicBezTo>
                  <a:pt x="155" y="4015"/>
                  <a:pt x="128" y="3999"/>
                  <a:pt x="96" y="3990"/>
                </a:cubicBezTo>
                <a:cubicBezTo>
                  <a:pt x="81" y="3979"/>
                  <a:pt x="59" y="3937"/>
                  <a:pt x="72" y="3961"/>
                </a:cubicBezTo>
                <a:close/>
              </a:path>
            </a:pathLst>
          </a:custGeom>
          <a:noFill/>
          <a:ln w="9525">
            <a:solidFill>
              <a:schemeClr val="tx1"/>
            </a:solidFill>
            <a:round/>
            <a:headEnd/>
            <a:tailEnd/>
          </a:ln>
        </p:spPr>
        <p:txBody>
          <a:bodyPr/>
          <a:lstStyle/>
          <a:p>
            <a:endParaRPr lang="en-US"/>
          </a:p>
        </p:txBody>
      </p:sp>
      <p:sp>
        <p:nvSpPr>
          <p:cNvPr id="21511" name="Text Box 7"/>
          <p:cNvSpPr txBox="1">
            <a:spLocks noChangeArrowheads="1"/>
          </p:cNvSpPr>
          <p:nvPr/>
        </p:nvSpPr>
        <p:spPr bwMode="auto">
          <a:xfrm>
            <a:off x="6232525" y="1331913"/>
            <a:ext cx="1136650" cy="366712"/>
          </a:xfrm>
          <a:prstGeom prst="rect">
            <a:avLst/>
          </a:prstGeom>
          <a:noFill/>
          <a:ln w="9525">
            <a:noFill/>
            <a:miter lim="800000"/>
            <a:headEnd/>
            <a:tailEnd/>
          </a:ln>
        </p:spPr>
        <p:txBody>
          <a:bodyPr wrap="none">
            <a:spAutoFit/>
          </a:bodyPr>
          <a:lstStyle/>
          <a:p>
            <a:r>
              <a:rPr lang="en-US"/>
              <a:t>synthesis</a:t>
            </a:r>
          </a:p>
        </p:txBody>
      </p:sp>
      <p:sp>
        <p:nvSpPr>
          <p:cNvPr id="21512" name="Line 8"/>
          <p:cNvSpPr>
            <a:spLocks noChangeShapeType="1"/>
          </p:cNvSpPr>
          <p:nvPr/>
        </p:nvSpPr>
        <p:spPr bwMode="auto">
          <a:xfrm flipH="1">
            <a:off x="5562600" y="1676400"/>
            <a:ext cx="838200" cy="990600"/>
          </a:xfrm>
          <a:prstGeom prst="line">
            <a:avLst/>
          </a:prstGeom>
          <a:noFill/>
          <a:ln w="9525">
            <a:solidFill>
              <a:schemeClr val="tx1"/>
            </a:solidFill>
            <a:round/>
            <a:headEnd/>
            <a:tailEnd type="triangle" w="med" len="med"/>
          </a:ln>
        </p:spPr>
        <p:txBody>
          <a:bodyPr/>
          <a:lstStyle/>
          <a:p>
            <a:endParaRPr lang="en-US"/>
          </a:p>
        </p:txBody>
      </p:sp>
      <p:sp>
        <p:nvSpPr>
          <p:cNvPr id="21513" name="Freeform 9"/>
          <p:cNvSpPr>
            <a:spLocks/>
          </p:cNvSpPr>
          <p:nvPr/>
        </p:nvSpPr>
        <p:spPr bwMode="auto">
          <a:xfrm>
            <a:off x="4654550" y="1401763"/>
            <a:ext cx="1663700" cy="1146175"/>
          </a:xfrm>
          <a:custGeom>
            <a:avLst/>
            <a:gdLst>
              <a:gd name="T0" fmla="*/ 33 w 1048"/>
              <a:gd name="T1" fmla="*/ 722 h 722"/>
              <a:gd name="T2" fmla="*/ 57 w 1048"/>
              <a:gd name="T3" fmla="*/ 481 h 722"/>
              <a:gd name="T4" fmla="*/ 198 w 1048"/>
              <a:gd name="T5" fmla="*/ 288 h 722"/>
              <a:gd name="T6" fmla="*/ 250 w 1048"/>
              <a:gd name="T7" fmla="*/ 236 h 722"/>
              <a:gd name="T8" fmla="*/ 453 w 1048"/>
              <a:gd name="T9" fmla="*/ 104 h 722"/>
              <a:gd name="T10" fmla="*/ 765 w 1048"/>
              <a:gd name="T11" fmla="*/ 14 h 722"/>
              <a:gd name="T12" fmla="*/ 854 w 1048"/>
              <a:gd name="T13" fmla="*/ 0 h 722"/>
              <a:gd name="T14" fmla="*/ 982 w 1048"/>
              <a:gd name="T15" fmla="*/ 23 h 722"/>
              <a:gd name="T16" fmla="*/ 1015 w 1048"/>
              <a:gd name="T17" fmla="*/ 33 h 722"/>
              <a:gd name="T18" fmla="*/ 1048 w 1048"/>
              <a:gd name="T19" fmla="*/ 42 h 7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8"/>
              <a:gd name="T31" fmla="*/ 0 h 722"/>
              <a:gd name="T32" fmla="*/ 1048 w 1048"/>
              <a:gd name="T33" fmla="*/ 722 h 7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8" h="722">
                <a:moveTo>
                  <a:pt x="33" y="722"/>
                </a:moveTo>
                <a:cubicBezTo>
                  <a:pt x="35" y="641"/>
                  <a:pt x="0" y="538"/>
                  <a:pt x="57" y="481"/>
                </a:cubicBezTo>
                <a:cubicBezTo>
                  <a:pt x="74" y="423"/>
                  <a:pt x="154" y="332"/>
                  <a:pt x="198" y="288"/>
                </a:cubicBezTo>
                <a:cubicBezTo>
                  <a:pt x="215" y="271"/>
                  <a:pt x="230" y="249"/>
                  <a:pt x="250" y="236"/>
                </a:cubicBezTo>
                <a:cubicBezTo>
                  <a:pt x="301" y="165"/>
                  <a:pt x="377" y="138"/>
                  <a:pt x="453" y="104"/>
                </a:cubicBezTo>
                <a:cubicBezTo>
                  <a:pt x="553" y="59"/>
                  <a:pt x="655" y="26"/>
                  <a:pt x="765" y="14"/>
                </a:cubicBezTo>
                <a:cubicBezTo>
                  <a:pt x="794" y="6"/>
                  <a:pt x="824" y="5"/>
                  <a:pt x="854" y="0"/>
                </a:cubicBezTo>
                <a:cubicBezTo>
                  <a:pt x="899" y="5"/>
                  <a:pt x="939" y="13"/>
                  <a:pt x="982" y="23"/>
                </a:cubicBezTo>
                <a:cubicBezTo>
                  <a:pt x="1021" y="32"/>
                  <a:pt x="983" y="23"/>
                  <a:pt x="1015" y="33"/>
                </a:cubicBezTo>
                <a:cubicBezTo>
                  <a:pt x="1026" y="36"/>
                  <a:pt x="1048" y="42"/>
                  <a:pt x="1048" y="42"/>
                </a:cubicBezTo>
              </a:path>
            </a:pathLst>
          </a:custGeom>
          <a:noFill/>
          <a:ln w="9525">
            <a:solidFill>
              <a:schemeClr val="tx1"/>
            </a:solidFill>
            <a:round/>
            <a:headEnd/>
            <a:tailEnd type="triangle" w="med" len="med"/>
          </a:ln>
        </p:spPr>
        <p:txBody>
          <a:bodyPr/>
          <a:lstStyle/>
          <a:p>
            <a:endParaRPr lang="en-US"/>
          </a:p>
        </p:txBody>
      </p:sp>
      <p:sp>
        <p:nvSpPr>
          <p:cNvPr id="21514" name="Text Box 10"/>
          <p:cNvSpPr txBox="1">
            <a:spLocks noChangeArrowheads="1"/>
          </p:cNvSpPr>
          <p:nvPr/>
        </p:nvSpPr>
        <p:spPr bwMode="auto">
          <a:xfrm>
            <a:off x="4191000" y="1143000"/>
            <a:ext cx="1187450" cy="517525"/>
          </a:xfrm>
          <a:prstGeom prst="rect">
            <a:avLst/>
          </a:prstGeom>
          <a:noFill/>
          <a:ln w="9525">
            <a:noFill/>
            <a:miter lim="800000"/>
            <a:headEnd/>
            <a:tailEnd/>
          </a:ln>
        </p:spPr>
        <p:txBody>
          <a:bodyPr wrap="none">
            <a:spAutoFit/>
          </a:bodyPr>
          <a:lstStyle/>
          <a:p>
            <a:r>
              <a:rPr lang="en-US" sz="1400"/>
              <a:t>Negative </a:t>
            </a:r>
          </a:p>
          <a:p>
            <a:r>
              <a:rPr lang="en-US" sz="1400"/>
              <a:t>Feedback (-)</a:t>
            </a:r>
          </a:p>
        </p:txBody>
      </p:sp>
      <p:sp>
        <p:nvSpPr>
          <p:cNvPr id="21515" name="AutoShape 11"/>
          <p:cNvSpPr>
            <a:spLocks noChangeArrowheads="1"/>
          </p:cNvSpPr>
          <p:nvPr/>
        </p:nvSpPr>
        <p:spPr bwMode="auto">
          <a:xfrm rot="7640961">
            <a:off x="1066800" y="1066800"/>
            <a:ext cx="762000" cy="609600"/>
          </a:xfrm>
          <a:custGeom>
            <a:avLst/>
            <a:gdLst>
              <a:gd name="T0" fmla="*/ 381000 w 21600"/>
              <a:gd name="T1" fmla="*/ 0 h 21600"/>
              <a:gd name="T2" fmla="*/ 54469 w 21600"/>
              <a:gd name="T3" fmla="*/ 285806 h 21600"/>
              <a:gd name="T4" fmla="*/ 381000 w 21600"/>
              <a:gd name="T5" fmla="*/ 85796 h 21600"/>
              <a:gd name="T6" fmla="*/ 707531 w 21600"/>
              <a:gd name="T7" fmla="*/ 285806 h 21600"/>
              <a:gd name="T8" fmla="*/ 0 60000 65536"/>
              <a:gd name="T9" fmla="*/ 0 60000 65536"/>
              <a:gd name="T10" fmla="*/ 0 60000 65536"/>
              <a:gd name="T11" fmla="*/ 0 60000 65536"/>
              <a:gd name="T12" fmla="*/ 239 w 21600"/>
              <a:gd name="T13" fmla="*/ 0 h 21600"/>
              <a:gd name="T14" fmla="*/ 21361 w 21600"/>
              <a:gd name="T15" fmla="*/ 12423 h 21600"/>
            </a:gdLst>
            <a:ahLst/>
            <a:cxnLst>
              <a:cxn ang="T8">
                <a:pos x="T0" y="T1"/>
              </a:cxn>
              <a:cxn ang="T9">
                <a:pos x="T2" y="T3"/>
              </a:cxn>
              <a:cxn ang="T10">
                <a:pos x="T4" y="T5"/>
              </a:cxn>
              <a:cxn ang="T11">
                <a:pos x="T6" y="T7"/>
              </a:cxn>
            </a:cxnLst>
            <a:rect l="T12" t="T13" r="T14" b="T15"/>
            <a:pathLst>
              <a:path w="21600" h="21600">
                <a:moveTo>
                  <a:pt x="3060" y="10238"/>
                </a:moveTo>
                <a:cubicBezTo>
                  <a:pt x="3354" y="6181"/>
                  <a:pt x="6732" y="3039"/>
                  <a:pt x="10800" y="3040"/>
                </a:cubicBezTo>
                <a:cubicBezTo>
                  <a:pt x="14867" y="3040"/>
                  <a:pt x="18245" y="6181"/>
                  <a:pt x="18539" y="10238"/>
                </a:cubicBezTo>
                <a:lnTo>
                  <a:pt x="21571" y="10017"/>
                </a:lnTo>
                <a:cubicBezTo>
                  <a:pt x="21161" y="4371"/>
                  <a:pt x="16461" y="-1"/>
                  <a:pt x="10799" y="0"/>
                </a:cubicBezTo>
                <a:cubicBezTo>
                  <a:pt x="5138" y="0"/>
                  <a:pt x="438" y="4371"/>
                  <a:pt x="28" y="10017"/>
                </a:cubicBezTo>
                <a:close/>
              </a:path>
            </a:pathLst>
          </a:custGeom>
          <a:solidFill>
            <a:schemeClr val="hlink"/>
          </a:solidFill>
          <a:ln w="9525">
            <a:solidFill>
              <a:schemeClr val="tx1"/>
            </a:solidFill>
            <a:miter lim="800000"/>
            <a:headEnd/>
            <a:tailEnd/>
          </a:ln>
        </p:spPr>
        <p:txBody>
          <a:bodyPr wrap="none" anchor="ctr"/>
          <a:lstStyle/>
          <a:p>
            <a:endParaRPr lang="en-US"/>
          </a:p>
        </p:txBody>
      </p:sp>
      <p:sp>
        <p:nvSpPr>
          <p:cNvPr id="21516" name="Text Box 12"/>
          <p:cNvSpPr txBox="1">
            <a:spLocks noChangeArrowheads="1"/>
          </p:cNvSpPr>
          <p:nvPr/>
        </p:nvSpPr>
        <p:spPr bwMode="auto">
          <a:xfrm>
            <a:off x="1965325" y="874713"/>
            <a:ext cx="1022350" cy="641350"/>
          </a:xfrm>
          <a:prstGeom prst="rect">
            <a:avLst/>
          </a:prstGeom>
          <a:noFill/>
          <a:ln w="9525">
            <a:noFill/>
            <a:miter lim="800000"/>
            <a:headEnd/>
            <a:tailEnd/>
          </a:ln>
        </p:spPr>
        <p:txBody>
          <a:bodyPr wrap="none">
            <a:spAutoFit/>
          </a:bodyPr>
          <a:lstStyle/>
          <a:p>
            <a:r>
              <a:rPr lang="en-US"/>
              <a:t>LDL </a:t>
            </a:r>
          </a:p>
          <a:p>
            <a:r>
              <a:rPr lang="en-US"/>
              <a:t>receptor</a:t>
            </a:r>
          </a:p>
        </p:txBody>
      </p:sp>
      <p:sp>
        <p:nvSpPr>
          <p:cNvPr id="21517" name="Oval 13"/>
          <p:cNvSpPr>
            <a:spLocks noChangeArrowheads="1"/>
          </p:cNvSpPr>
          <p:nvPr/>
        </p:nvSpPr>
        <p:spPr bwMode="auto">
          <a:xfrm>
            <a:off x="457200" y="609600"/>
            <a:ext cx="609600" cy="6096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1518" name="Text Box 14"/>
          <p:cNvSpPr txBox="1">
            <a:spLocks noChangeArrowheads="1"/>
          </p:cNvSpPr>
          <p:nvPr/>
        </p:nvSpPr>
        <p:spPr bwMode="auto">
          <a:xfrm>
            <a:off x="609600" y="304800"/>
            <a:ext cx="463550" cy="366713"/>
          </a:xfrm>
          <a:prstGeom prst="rect">
            <a:avLst/>
          </a:prstGeom>
          <a:noFill/>
          <a:ln w="9525">
            <a:noFill/>
            <a:miter lim="800000"/>
            <a:headEnd/>
            <a:tailEnd/>
          </a:ln>
        </p:spPr>
        <p:txBody>
          <a:bodyPr wrap="none">
            <a:spAutoFit/>
          </a:bodyPr>
          <a:lstStyle/>
          <a:p>
            <a:r>
              <a:rPr lang="en-US"/>
              <a:t>LP</a:t>
            </a:r>
          </a:p>
        </p:txBody>
      </p:sp>
      <p:sp>
        <p:nvSpPr>
          <p:cNvPr id="21519" name="Line 15"/>
          <p:cNvSpPr>
            <a:spLocks noChangeShapeType="1"/>
          </p:cNvSpPr>
          <p:nvPr/>
        </p:nvSpPr>
        <p:spPr bwMode="auto">
          <a:xfrm>
            <a:off x="1905000" y="1676400"/>
            <a:ext cx="1371600" cy="990600"/>
          </a:xfrm>
          <a:prstGeom prst="line">
            <a:avLst/>
          </a:prstGeom>
          <a:noFill/>
          <a:ln w="9525">
            <a:solidFill>
              <a:schemeClr val="tx1"/>
            </a:solidFill>
            <a:round/>
            <a:headEnd/>
            <a:tailEnd type="triangle" w="med" len="med"/>
          </a:ln>
        </p:spPr>
        <p:txBody>
          <a:bodyPr/>
          <a:lstStyle/>
          <a:p>
            <a:endParaRPr lang="en-US"/>
          </a:p>
        </p:txBody>
      </p:sp>
      <p:sp>
        <p:nvSpPr>
          <p:cNvPr id="21520" name="Freeform 16"/>
          <p:cNvSpPr>
            <a:spLocks/>
          </p:cNvSpPr>
          <p:nvPr/>
        </p:nvSpPr>
        <p:spPr bwMode="auto">
          <a:xfrm>
            <a:off x="1611313" y="1784350"/>
            <a:ext cx="1336675" cy="1739900"/>
          </a:xfrm>
          <a:custGeom>
            <a:avLst/>
            <a:gdLst>
              <a:gd name="T0" fmla="*/ 831 w 842"/>
              <a:gd name="T1" fmla="*/ 1095 h 1096"/>
              <a:gd name="T2" fmla="*/ 727 w 842"/>
              <a:gd name="T3" fmla="*/ 1086 h 1096"/>
              <a:gd name="T4" fmla="*/ 628 w 842"/>
              <a:gd name="T5" fmla="*/ 1067 h 1096"/>
              <a:gd name="T6" fmla="*/ 467 w 842"/>
              <a:gd name="T7" fmla="*/ 1024 h 1096"/>
              <a:gd name="T8" fmla="*/ 373 w 842"/>
              <a:gd name="T9" fmla="*/ 968 h 1096"/>
              <a:gd name="T10" fmla="*/ 269 w 842"/>
              <a:gd name="T11" fmla="*/ 859 h 1096"/>
              <a:gd name="T12" fmla="*/ 203 w 842"/>
              <a:gd name="T13" fmla="*/ 774 h 1096"/>
              <a:gd name="T14" fmla="*/ 170 w 842"/>
              <a:gd name="T15" fmla="*/ 727 h 1096"/>
              <a:gd name="T16" fmla="*/ 151 w 842"/>
              <a:gd name="T17" fmla="*/ 698 h 1096"/>
              <a:gd name="T18" fmla="*/ 146 w 842"/>
              <a:gd name="T19" fmla="*/ 684 h 1096"/>
              <a:gd name="T20" fmla="*/ 85 w 842"/>
              <a:gd name="T21" fmla="*/ 599 h 1096"/>
              <a:gd name="T22" fmla="*/ 52 w 842"/>
              <a:gd name="T23" fmla="*/ 528 h 1096"/>
              <a:gd name="T24" fmla="*/ 33 w 842"/>
              <a:gd name="T25" fmla="*/ 477 h 1096"/>
              <a:gd name="T26" fmla="*/ 0 w 842"/>
              <a:gd name="T27" fmla="*/ 189 h 1096"/>
              <a:gd name="T28" fmla="*/ 5 w 842"/>
              <a:gd name="T29" fmla="*/ 0 h 10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2"/>
              <a:gd name="T46" fmla="*/ 0 h 1096"/>
              <a:gd name="T47" fmla="*/ 842 w 842"/>
              <a:gd name="T48" fmla="*/ 1096 h 10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2" h="1096">
                <a:moveTo>
                  <a:pt x="831" y="1095"/>
                </a:moveTo>
                <a:cubicBezTo>
                  <a:pt x="773" y="1083"/>
                  <a:pt x="842" y="1096"/>
                  <a:pt x="727" y="1086"/>
                </a:cubicBezTo>
                <a:cubicBezTo>
                  <a:pt x="694" y="1083"/>
                  <a:pt x="661" y="1072"/>
                  <a:pt x="628" y="1067"/>
                </a:cubicBezTo>
                <a:cubicBezTo>
                  <a:pt x="577" y="1049"/>
                  <a:pt x="516" y="1048"/>
                  <a:pt x="467" y="1024"/>
                </a:cubicBezTo>
                <a:cubicBezTo>
                  <a:pt x="434" y="1008"/>
                  <a:pt x="406" y="984"/>
                  <a:pt x="373" y="968"/>
                </a:cubicBezTo>
                <a:cubicBezTo>
                  <a:pt x="339" y="931"/>
                  <a:pt x="301" y="898"/>
                  <a:pt x="269" y="859"/>
                </a:cubicBezTo>
                <a:cubicBezTo>
                  <a:pt x="253" y="839"/>
                  <a:pt x="221" y="791"/>
                  <a:pt x="203" y="774"/>
                </a:cubicBezTo>
                <a:cubicBezTo>
                  <a:pt x="194" y="754"/>
                  <a:pt x="183" y="745"/>
                  <a:pt x="170" y="727"/>
                </a:cubicBezTo>
                <a:cubicBezTo>
                  <a:pt x="163" y="717"/>
                  <a:pt x="155" y="709"/>
                  <a:pt x="151" y="698"/>
                </a:cubicBezTo>
                <a:cubicBezTo>
                  <a:pt x="149" y="693"/>
                  <a:pt x="149" y="688"/>
                  <a:pt x="146" y="684"/>
                </a:cubicBezTo>
                <a:cubicBezTo>
                  <a:pt x="128" y="655"/>
                  <a:pt x="103" y="630"/>
                  <a:pt x="85" y="599"/>
                </a:cubicBezTo>
                <a:cubicBezTo>
                  <a:pt x="73" y="578"/>
                  <a:pt x="61" y="551"/>
                  <a:pt x="52" y="528"/>
                </a:cubicBezTo>
                <a:cubicBezTo>
                  <a:pt x="45" y="509"/>
                  <a:pt x="45" y="494"/>
                  <a:pt x="33" y="477"/>
                </a:cubicBezTo>
                <a:cubicBezTo>
                  <a:pt x="19" y="382"/>
                  <a:pt x="20" y="283"/>
                  <a:pt x="0" y="189"/>
                </a:cubicBezTo>
                <a:cubicBezTo>
                  <a:pt x="5" y="22"/>
                  <a:pt x="5" y="85"/>
                  <a:pt x="5" y="0"/>
                </a:cubicBezTo>
              </a:path>
            </a:pathLst>
          </a:custGeom>
          <a:noFill/>
          <a:ln w="9525">
            <a:solidFill>
              <a:schemeClr val="tx1"/>
            </a:solidFill>
            <a:round/>
            <a:headEnd/>
            <a:tailEnd type="triangle" w="med" len="med"/>
          </a:ln>
        </p:spPr>
        <p:txBody>
          <a:bodyPr/>
          <a:lstStyle/>
          <a:p>
            <a:endParaRPr lang="en-US"/>
          </a:p>
        </p:txBody>
      </p:sp>
      <p:sp>
        <p:nvSpPr>
          <p:cNvPr id="21521" name="Text Box 17"/>
          <p:cNvSpPr txBox="1">
            <a:spLocks noChangeArrowheads="1"/>
          </p:cNvSpPr>
          <p:nvPr/>
        </p:nvSpPr>
        <p:spPr bwMode="auto">
          <a:xfrm>
            <a:off x="990600" y="2971800"/>
            <a:ext cx="1187450" cy="517525"/>
          </a:xfrm>
          <a:prstGeom prst="rect">
            <a:avLst/>
          </a:prstGeom>
          <a:noFill/>
          <a:ln w="9525">
            <a:noFill/>
            <a:miter lim="800000"/>
            <a:headEnd/>
            <a:tailEnd/>
          </a:ln>
        </p:spPr>
        <p:txBody>
          <a:bodyPr wrap="none">
            <a:spAutoFit/>
          </a:bodyPr>
          <a:lstStyle/>
          <a:p>
            <a:r>
              <a:rPr lang="en-US" sz="1400"/>
              <a:t>Negative</a:t>
            </a:r>
          </a:p>
          <a:p>
            <a:r>
              <a:rPr lang="en-US" sz="1400"/>
              <a:t>Feedback (-)</a:t>
            </a:r>
          </a:p>
        </p:txBody>
      </p:sp>
      <p:sp>
        <p:nvSpPr>
          <p:cNvPr id="21522" name="Line 18"/>
          <p:cNvSpPr>
            <a:spLocks noChangeShapeType="1"/>
          </p:cNvSpPr>
          <p:nvPr/>
        </p:nvSpPr>
        <p:spPr bwMode="auto">
          <a:xfrm>
            <a:off x="6019800" y="4114800"/>
            <a:ext cx="762000" cy="838200"/>
          </a:xfrm>
          <a:prstGeom prst="line">
            <a:avLst/>
          </a:prstGeom>
          <a:noFill/>
          <a:ln w="9525">
            <a:solidFill>
              <a:schemeClr val="tx1"/>
            </a:solidFill>
            <a:round/>
            <a:headEnd/>
            <a:tailEnd type="triangle" w="med" len="med"/>
          </a:ln>
        </p:spPr>
        <p:txBody>
          <a:bodyPr/>
          <a:lstStyle/>
          <a:p>
            <a:endParaRPr lang="en-US"/>
          </a:p>
        </p:txBody>
      </p:sp>
      <p:sp>
        <p:nvSpPr>
          <p:cNvPr id="21523" name="Text Box 19"/>
          <p:cNvSpPr txBox="1">
            <a:spLocks noChangeArrowheads="1"/>
          </p:cNvSpPr>
          <p:nvPr/>
        </p:nvSpPr>
        <p:spPr bwMode="auto">
          <a:xfrm>
            <a:off x="6384925" y="4227513"/>
            <a:ext cx="615950" cy="366712"/>
          </a:xfrm>
          <a:prstGeom prst="rect">
            <a:avLst/>
          </a:prstGeom>
          <a:noFill/>
          <a:ln w="9525">
            <a:noFill/>
            <a:miter lim="800000"/>
            <a:headEnd/>
            <a:tailEnd/>
          </a:ln>
        </p:spPr>
        <p:txBody>
          <a:bodyPr wrap="none">
            <a:spAutoFit/>
          </a:bodyPr>
          <a:lstStyle/>
          <a:p>
            <a:r>
              <a:rPr lang="en-US"/>
              <a:t>acat</a:t>
            </a:r>
          </a:p>
        </p:txBody>
      </p:sp>
      <p:sp>
        <p:nvSpPr>
          <p:cNvPr id="21524" name="Text Box 20"/>
          <p:cNvSpPr txBox="1">
            <a:spLocks noChangeArrowheads="1"/>
          </p:cNvSpPr>
          <p:nvPr/>
        </p:nvSpPr>
        <p:spPr bwMode="auto">
          <a:xfrm>
            <a:off x="6537325" y="4989513"/>
            <a:ext cx="501650" cy="366712"/>
          </a:xfrm>
          <a:prstGeom prst="rect">
            <a:avLst/>
          </a:prstGeom>
          <a:noFill/>
          <a:ln w="9525">
            <a:noFill/>
            <a:miter lim="800000"/>
            <a:headEnd/>
            <a:tailEnd/>
          </a:ln>
        </p:spPr>
        <p:txBody>
          <a:bodyPr wrap="none">
            <a:spAutoFit/>
          </a:bodyPr>
          <a:lstStyle/>
          <a:p>
            <a:r>
              <a:rPr lang="en-US"/>
              <a:t>CE</a:t>
            </a:r>
          </a:p>
        </p:txBody>
      </p:sp>
      <p:sp>
        <p:nvSpPr>
          <p:cNvPr id="21525" name="Line 21"/>
          <p:cNvSpPr>
            <a:spLocks noChangeShapeType="1"/>
          </p:cNvSpPr>
          <p:nvPr/>
        </p:nvSpPr>
        <p:spPr bwMode="auto">
          <a:xfrm>
            <a:off x="4343400" y="4038600"/>
            <a:ext cx="0" cy="1828800"/>
          </a:xfrm>
          <a:prstGeom prst="line">
            <a:avLst/>
          </a:prstGeom>
          <a:noFill/>
          <a:ln w="9525">
            <a:solidFill>
              <a:schemeClr val="tx1"/>
            </a:solidFill>
            <a:round/>
            <a:headEnd/>
            <a:tailEnd type="triangle" w="med" len="med"/>
          </a:ln>
        </p:spPr>
        <p:txBody>
          <a:bodyPr/>
          <a:lstStyle/>
          <a:p>
            <a:endParaRPr lang="en-US"/>
          </a:p>
        </p:txBody>
      </p:sp>
      <p:sp>
        <p:nvSpPr>
          <p:cNvPr id="21526" name="Oval 22"/>
          <p:cNvSpPr>
            <a:spLocks noChangeArrowheads="1"/>
          </p:cNvSpPr>
          <p:nvPr/>
        </p:nvSpPr>
        <p:spPr bwMode="auto">
          <a:xfrm>
            <a:off x="4038600" y="5943600"/>
            <a:ext cx="685800" cy="762000"/>
          </a:xfrm>
          <a:prstGeom prst="ellipse">
            <a:avLst/>
          </a:prstGeom>
          <a:solidFill>
            <a:schemeClr val="accent1"/>
          </a:solidFill>
          <a:ln w="9525">
            <a:solidFill>
              <a:schemeClr val="tx1"/>
            </a:solidFill>
            <a:round/>
            <a:headEnd/>
            <a:tailEnd/>
          </a:ln>
        </p:spPr>
        <p:txBody>
          <a:bodyPr wrap="none" anchor="ctr"/>
          <a:lstStyle/>
          <a:p>
            <a:pPr algn="ctr"/>
            <a:r>
              <a:rPr lang="en-US"/>
              <a:t>HDL</a:t>
            </a:r>
          </a:p>
        </p:txBody>
      </p:sp>
      <p:sp>
        <p:nvSpPr>
          <p:cNvPr id="21528" name="Line 24"/>
          <p:cNvSpPr>
            <a:spLocks noChangeShapeType="1"/>
          </p:cNvSpPr>
          <p:nvPr/>
        </p:nvSpPr>
        <p:spPr bwMode="auto">
          <a:xfrm flipH="1">
            <a:off x="2514600" y="4114800"/>
            <a:ext cx="838200" cy="685800"/>
          </a:xfrm>
          <a:prstGeom prst="line">
            <a:avLst/>
          </a:prstGeom>
          <a:noFill/>
          <a:ln w="9525">
            <a:solidFill>
              <a:schemeClr val="tx1"/>
            </a:solidFill>
            <a:round/>
            <a:headEnd/>
            <a:tailEnd type="triangle" w="med" len="med"/>
          </a:ln>
        </p:spPr>
        <p:txBody>
          <a:bodyPr/>
          <a:lstStyle/>
          <a:p>
            <a:endParaRPr lang="en-US"/>
          </a:p>
        </p:txBody>
      </p:sp>
      <p:sp>
        <p:nvSpPr>
          <p:cNvPr id="21529" name="Text Box 25"/>
          <p:cNvSpPr txBox="1">
            <a:spLocks noChangeArrowheads="1"/>
          </p:cNvSpPr>
          <p:nvPr/>
        </p:nvSpPr>
        <p:spPr bwMode="auto">
          <a:xfrm>
            <a:off x="1371600" y="4800600"/>
            <a:ext cx="1924050" cy="366713"/>
          </a:xfrm>
          <a:prstGeom prst="rect">
            <a:avLst/>
          </a:prstGeom>
          <a:noFill/>
          <a:ln w="9525">
            <a:noFill/>
            <a:miter lim="800000"/>
            <a:headEnd/>
            <a:tailEnd/>
          </a:ln>
        </p:spPr>
        <p:txBody>
          <a:bodyPr wrap="none">
            <a:spAutoFit/>
          </a:bodyPr>
          <a:lstStyle/>
          <a:p>
            <a:r>
              <a:rPr lang="en-US"/>
              <a:t>Steroid synthesis</a:t>
            </a:r>
          </a:p>
        </p:txBody>
      </p:sp>
      <p:sp>
        <p:nvSpPr>
          <p:cNvPr id="21530" name="Line 26"/>
          <p:cNvSpPr>
            <a:spLocks noChangeShapeType="1"/>
          </p:cNvSpPr>
          <p:nvPr/>
        </p:nvSpPr>
        <p:spPr bwMode="auto">
          <a:xfrm>
            <a:off x="5029200" y="4114800"/>
            <a:ext cx="609600" cy="1447800"/>
          </a:xfrm>
          <a:prstGeom prst="line">
            <a:avLst/>
          </a:prstGeom>
          <a:noFill/>
          <a:ln w="9525">
            <a:solidFill>
              <a:schemeClr val="tx1"/>
            </a:solidFill>
            <a:round/>
            <a:headEnd/>
            <a:tailEnd type="triangle" w="med" len="med"/>
          </a:ln>
        </p:spPr>
        <p:txBody>
          <a:bodyPr/>
          <a:lstStyle/>
          <a:p>
            <a:endParaRPr lang="en-US"/>
          </a:p>
        </p:txBody>
      </p:sp>
      <p:sp>
        <p:nvSpPr>
          <p:cNvPr id="21531" name="Text Box 27"/>
          <p:cNvSpPr txBox="1">
            <a:spLocks noChangeArrowheads="1"/>
          </p:cNvSpPr>
          <p:nvPr/>
        </p:nvSpPr>
        <p:spPr bwMode="auto">
          <a:xfrm>
            <a:off x="5562600" y="5486400"/>
            <a:ext cx="349250" cy="366713"/>
          </a:xfrm>
          <a:prstGeom prst="rect">
            <a:avLst/>
          </a:prstGeom>
          <a:noFill/>
          <a:ln w="9525">
            <a:noFill/>
            <a:miter lim="800000"/>
            <a:headEnd/>
            <a:tailEnd/>
          </a:ln>
        </p:spPr>
        <p:txBody>
          <a:bodyPr wrap="none">
            <a:spAutoFit/>
          </a:bodyPr>
          <a:lstStyle/>
          <a:p>
            <a:r>
              <a:rPr lang="en-US"/>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in)">
                                      <p:cBhvr>
                                        <p:cTn id="7" dur="500"/>
                                        <p:tgtEl>
                                          <p:spTgt spid="215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box(in)">
                                      <p:cBhvr>
                                        <p:cTn id="10" dur="500"/>
                                        <p:tgtEl>
                                          <p:spTgt spid="215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box(in)">
                                      <p:cBhvr>
                                        <p:cTn id="15" dur="500"/>
                                        <p:tgtEl>
                                          <p:spTgt spid="215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514"/>
                                        </p:tgtEl>
                                        <p:attrNameLst>
                                          <p:attrName>style.visibility</p:attrName>
                                        </p:attrNameLst>
                                      </p:cBhvr>
                                      <p:to>
                                        <p:strVal val="visible"/>
                                      </p:to>
                                    </p:set>
                                    <p:animEffect transition="in" filter="box(in)">
                                      <p:cBhvr>
                                        <p:cTn id="18" dur="500"/>
                                        <p:tgtEl>
                                          <p:spTgt spid="215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515"/>
                                        </p:tgtEl>
                                        <p:attrNameLst>
                                          <p:attrName>style.visibility</p:attrName>
                                        </p:attrNameLst>
                                      </p:cBhvr>
                                      <p:to>
                                        <p:strVal val="visible"/>
                                      </p:to>
                                    </p:set>
                                    <p:animEffect transition="in" filter="blinds(horizontal)">
                                      <p:cBhvr>
                                        <p:cTn id="23" dur="500"/>
                                        <p:tgtEl>
                                          <p:spTgt spid="2151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516"/>
                                        </p:tgtEl>
                                        <p:attrNameLst>
                                          <p:attrName>style.visibility</p:attrName>
                                        </p:attrNameLst>
                                      </p:cBhvr>
                                      <p:to>
                                        <p:strVal val="visible"/>
                                      </p:to>
                                    </p:set>
                                    <p:animEffect transition="in" filter="blinds(horizontal)">
                                      <p:cBhvr>
                                        <p:cTn id="26" dur="500"/>
                                        <p:tgtEl>
                                          <p:spTgt spid="2151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1518"/>
                                        </p:tgtEl>
                                        <p:attrNameLst>
                                          <p:attrName>style.visibility</p:attrName>
                                        </p:attrNameLst>
                                      </p:cBhvr>
                                      <p:to>
                                        <p:strVal val="visible"/>
                                      </p:to>
                                    </p:set>
                                    <p:animEffect transition="in" filter="blinds(horizontal)">
                                      <p:cBhvr>
                                        <p:cTn id="29" dur="500"/>
                                        <p:tgtEl>
                                          <p:spTgt spid="215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1517"/>
                                        </p:tgtEl>
                                        <p:attrNameLst>
                                          <p:attrName>style.visibility</p:attrName>
                                        </p:attrNameLst>
                                      </p:cBhvr>
                                      <p:to>
                                        <p:strVal val="visible"/>
                                      </p:to>
                                    </p:set>
                                    <p:animEffect transition="in" filter="blinds(horizontal)">
                                      <p:cBhvr>
                                        <p:cTn id="32" dur="500"/>
                                        <p:tgtEl>
                                          <p:spTgt spid="215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linds(horizontal)">
                                      <p:cBhvr>
                                        <p:cTn id="37" dur="500"/>
                                        <p:tgtEl>
                                          <p:spTgt spid="215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linds(horizontal)">
                                      <p:cBhvr>
                                        <p:cTn id="42" dur="500"/>
                                        <p:tgtEl>
                                          <p:spTgt spid="215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521"/>
                                        </p:tgtEl>
                                        <p:attrNameLst>
                                          <p:attrName>style.visibility</p:attrName>
                                        </p:attrNameLst>
                                      </p:cBhvr>
                                      <p:to>
                                        <p:strVal val="visible"/>
                                      </p:to>
                                    </p:set>
                                    <p:animEffect transition="in" filter="blinds(horizontal)">
                                      <p:cBhvr>
                                        <p:cTn id="45" dur="500"/>
                                        <p:tgtEl>
                                          <p:spTgt spid="2152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528"/>
                                        </p:tgtEl>
                                        <p:attrNameLst>
                                          <p:attrName>style.visibility</p:attrName>
                                        </p:attrNameLst>
                                      </p:cBhvr>
                                      <p:to>
                                        <p:strVal val="visible"/>
                                      </p:to>
                                    </p:set>
                                    <p:animEffect transition="in" filter="blinds(horizontal)">
                                      <p:cBhvr>
                                        <p:cTn id="50" dur="500"/>
                                        <p:tgtEl>
                                          <p:spTgt spid="2152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1529"/>
                                        </p:tgtEl>
                                        <p:attrNameLst>
                                          <p:attrName>style.visibility</p:attrName>
                                        </p:attrNameLst>
                                      </p:cBhvr>
                                      <p:to>
                                        <p:strVal val="visible"/>
                                      </p:to>
                                    </p:set>
                                    <p:animEffect transition="in" filter="blinds(horizontal)">
                                      <p:cBhvr>
                                        <p:cTn id="53" dur="500"/>
                                        <p:tgtEl>
                                          <p:spTgt spid="215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525"/>
                                        </p:tgtEl>
                                        <p:attrNameLst>
                                          <p:attrName>style.visibility</p:attrName>
                                        </p:attrNameLst>
                                      </p:cBhvr>
                                      <p:to>
                                        <p:strVal val="visible"/>
                                      </p:to>
                                    </p:set>
                                    <p:animEffect transition="in" filter="blinds(horizontal)">
                                      <p:cBhvr>
                                        <p:cTn id="56" dur="500"/>
                                        <p:tgtEl>
                                          <p:spTgt spid="215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1526"/>
                                        </p:tgtEl>
                                        <p:attrNameLst>
                                          <p:attrName>style.visibility</p:attrName>
                                        </p:attrNameLst>
                                      </p:cBhvr>
                                      <p:to>
                                        <p:strVal val="visible"/>
                                      </p:to>
                                    </p:set>
                                    <p:animEffect transition="in" filter="blinds(horizontal)">
                                      <p:cBhvr>
                                        <p:cTn id="59" dur="500"/>
                                        <p:tgtEl>
                                          <p:spTgt spid="2152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1530"/>
                                        </p:tgtEl>
                                        <p:attrNameLst>
                                          <p:attrName>style.visibility</p:attrName>
                                        </p:attrNameLst>
                                      </p:cBhvr>
                                      <p:to>
                                        <p:strVal val="visible"/>
                                      </p:to>
                                    </p:set>
                                    <p:animEffect transition="in" filter="blinds(horizontal)">
                                      <p:cBhvr>
                                        <p:cTn id="62" dur="500"/>
                                        <p:tgtEl>
                                          <p:spTgt spid="2153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1531"/>
                                        </p:tgtEl>
                                        <p:attrNameLst>
                                          <p:attrName>style.visibility</p:attrName>
                                        </p:attrNameLst>
                                      </p:cBhvr>
                                      <p:to>
                                        <p:strVal val="visible"/>
                                      </p:to>
                                    </p:set>
                                    <p:animEffect transition="in" filter="blinds(horizontal)">
                                      <p:cBhvr>
                                        <p:cTn id="65" dur="500"/>
                                        <p:tgtEl>
                                          <p:spTgt spid="2153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1523"/>
                                        </p:tgtEl>
                                        <p:attrNameLst>
                                          <p:attrName>style.visibility</p:attrName>
                                        </p:attrNameLst>
                                      </p:cBhvr>
                                      <p:to>
                                        <p:strVal val="visible"/>
                                      </p:to>
                                    </p:set>
                                    <p:animEffect transition="in" filter="blinds(horizontal)">
                                      <p:cBhvr>
                                        <p:cTn id="68" dur="500"/>
                                        <p:tgtEl>
                                          <p:spTgt spid="21523"/>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1522"/>
                                        </p:tgtEl>
                                        <p:attrNameLst>
                                          <p:attrName>style.visibility</p:attrName>
                                        </p:attrNameLst>
                                      </p:cBhvr>
                                      <p:to>
                                        <p:strVal val="visible"/>
                                      </p:to>
                                    </p:set>
                                    <p:animEffect transition="in" filter="blinds(horizontal)">
                                      <p:cBhvr>
                                        <p:cTn id="71" dur="500"/>
                                        <p:tgtEl>
                                          <p:spTgt spid="21522"/>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1524"/>
                                        </p:tgtEl>
                                        <p:attrNameLst>
                                          <p:attrName>style.visibility</p:attrName>
                                        </p:attrNameLst>
                                      </p:cBhvr>
                                      <p:to>
                                        <p:strVal val="visible"/>
                                      </p:to>
                                    </p:set>
                                    <p:animEffect transition="in" filter="blinds(horizontal)">
                                      <p:cBhvr>
                                        <p:cTn id="74"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2" grpId="0" animBg="1"/>
      <p:bldP spid="21513" grpId="0" animBg="1"/>
      <p:bldP spid="21514" grpId="0"/>
      <p:bldP spid="21515" grpId="0" animBg="1"/>
      <p:bldP spid="21516" grpId="0"/>
      <p:bldP spid="21517" grpId="0" animBg="1"/>
      <p:bldP spid="21518" grpId="0"/>
      <p:bldP spid="21519" grpId="0" animBg="1"/>
      <p:bldP spid="21520" grpId="0" animBg="1"/>
      <p:bldP spid="21521" grpId="0"/>
      <p:bldP spid="21522" grpId="0" animBg="1"/>
      <p:bldP spid="21523" grpId="0"/>
      <p:bldP spid="21524" grpId="0"/>
      <p:bldP spid="21525" grpId="0" animBg="1"/>
      <p:bldP spid="21526" grpId="0" animBg="1"/>
      <p:bldP spid="21528" grpId="0" animBg="1"/>
      <p:bldP spid="21529" grpId="0"/>
      <p:bldP spid="21530" grpId="0" animBg="1"/>
      <p:bldP spid="2153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81200" y="588264"/>
            <a:ext cx="5795201" cy="7336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61135" y="280987"/>
            <a:ext cx="6006465" cy="7643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47800" y="113918"/>
            <a:ext cx="6400800" cy="80558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381000"/>
            <a:ext cx="5031867" cy="6249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a:t>Topic 9-3</a:t>
            </a:r>
          </a:p>
        </p:txBody>
      </p:sp>
      <p:sp>
        <p:nvSpPr>
          <p:cNvPr id="5" name="Slide Number Placeholder 5"/>
          <p:cNvSpPr>
            <a:spLocks noGrp="1"/>
          </p:cNvSpPr>
          <p:nvPr>
            <p:ph type="sldNum" sz="quarter" idx="12"/>
          </p:nvPr>
        </p:nvSpPr>
        <p:spPr/>
        <p:txBody>
          <a:bodyPr/>
          <a:lstStyle/>
          <a:p>
            <a:fld id="{6FBE2E70-62F3-4FFD-9108-41265D1AB2C3}" type="slidenum">
              <a:rPr lang="en-US"/>
              <a:pPr/>
              <a:t>127</a:t>
            </a:fld>
            <a:endParaRPr lang="en-US"/>
          </a:p>
        </p:txBody>
      </p:sp>
      <p:sp>
        <p:nvSpPr>
          <p:cNvPr id="95235" name="Rectangle 3"/>
          <p:cNvSpPr>
            <a:spLocks noGrp="1" noChangeArrowheads="1"/>
          </p:cNvSpPr>
          <p:nvPr>
            <p:ph type="body" idx="1"/>
          </p:nvPr>
        </p:nvSpPr>
        <p:spPr>
          <a:xfrm>
            <a:off x="685800" y="1371600"/>
            <a:ext cx="7772400" cy="4114800"/>
          </a:xfrm>
        </p:spPr>
        <p:txBody>
          <a:bodyPr>
            <a:normAutofit fontScale="85000" lnSpcReduction="20000"/>
          </a:bodyPr>
          <a:lstStyle/>
          <a:p>
            <a:pPr lvl="1">
              <a:lnSpc>
                <a:spcPct val="90000"/>
              </a:lnSpc>
            </a:pPr>
            <a:r>
              <a:rPr lang="en-US" dirty="0"/>
              <a:t>LDL </a:t>
            </a:r>
          </a:p>
          <a:p>
            <a:pPr lvl="2">
              <a:lnSpc>
                <a:spcPct val="90000"/>
              </a:lnSpc>
            </a:pPr>
            <a:r>
              <a:rPr lang="en-US" dirty="0"/>
              <a:t>Highly correlated with </a:t>
            </a:r>
            <a:r>
              <a:rPr lang="en-US" i="1" dirty="0" err="1"/>
              <a:t>artherosclerosis</a:t>
            </a:r>
            <a:endParaRPr lang="en-US" i="1" dirty="0"/>
          </a:p>
          <a:p>
            <a:pPr lvl="2">
              <a:lnSpc>
                <a:spcPct val="90000"/>
              </a:lnSpc>
            </a:pPr>
            <a:r>
              <a:rPr lang="en-US" dirty="0"/>
              <a:t>LDL-containing plaques in vessel walls</a:t>
            </a:r>
          </a:p>
          <a:p>
            <a:pPr lvl="2">
              <a:lnSpc>
                <a:spcPct val="90000"/>
              </a:lnSpc>
            </a:pPr>
            <a:r>
              <a:rPr lang="en-US" dirty="0"/>
              <a:t>Initiated by injury to vascular endothelial cells</a:t>
            </a:r>
          </a:p>
          <a:p>
            <a:pPr lvl="2">
              <a:lnSpc>
                <a:spcPct val="90000"/>
              </a:lnSpc>
            </a:pPr>
            <a:r>
              <a:rPr lang="en-US" dirty="0" smtClean="0"/>
              <a:t>M</a:t>
            </a:r>
            <a:r>
              <a:rPr lang="en-US" dirty="0" smtClean="0">
                <a:cs typeface="Times New Roman" charset="0"/>
              </a:rPr>
              <a:t>acrophage</a:t>
            </a:r>
            <a:r>
              <a:rPr lang="en-US" sz="1800" dirty="0" smtClean="0">
                <a:cs typeface="Times New Roman" charset="0"/>
              </a:rPr>
              <a:t> </a:t>
            </a:r>
            <a:r>
              <a:rPr lang="en-US" dirty="0" smtClean="0">
                <a:cs typeface="Times New Roman" charset="0"/>
              </a:rPr>
              <a:t>infiltrate</a:t>
            </a:r>
            <a:endParaRPr lang="en-US" dirty="0">
              <a:cs typeface="Times New Roman" charset="0"/>
            </a:endParaRPr>
          </a:p>
          <a:p>
            <a:pPr lvl="3">
              <a:lnSpc>
                <a:spcPct val="90000"/>
              </a:lnSpc>
            </a:pPr>
            <a:r>
              <a:rPr lang="en-US" dirty="0" err="1"/>
              <a:t>Endocytose</a:t>
            </a:r>
            <a:r>
              <a:rPr lang="en-US" dirty="0"/>
              <a:t> LDL</a:t>
            </a:r>
          </a:p>
          <a:p>
            <a:pPr lvl="3">
              <a:lnSpc>
                <a:spcPct val="90000"/>
              </a:lnSpc>
            </a:pPr>
            <a:r>
              <a:rPr lang="en-US" dirty="0"/>
              <a:t>Foam cells</a:t>
            </a:r>
          </a:p>
          <a:p>
            <a:pPr lvl="2">
              <a:lnSpc>
                <a:spcPct val="90000"/>
              </a:lnSpc>
            </a:pPr>
            <a:r>
              <a:rPr lang="en-US" i="1" dirty="0"/>
              <a:t> </a:t>
            </a:r>
            <a:r>
              <a:rPr lang="en-US" dirty="0" smtClean="0"/>
              <a:t>M</a:t>
            </a:r>
            <a:r>
              <a:rPr lang="en-US" dirty="0" smtClean="0">
                <a:cs typeface="Times New Roman" charset="0"/>
              </a:rPr>
              <a:t>acrophages induce </a:t>
            </a:r>
            <a:r>
              <a:rPr lang="en-US" dirty="0">
                <a:cs typeface="Times New Roman" charset="0"/>
              </a:rPr>
              <a:t>smooth muscle to produce connective tissue</a:t>
            </a:r>
          </a:p>
          <a:p>
            <a:pPr lvl="1"/>
            <a:r>
              <a:rPr lang="en-US" dirty="0">
                <a:cs typeface="Times New Roman" charset="0"/>
              </a:rPr>
              <a:t>Bulges into the </a:t>
            </a:r>
            <a:r>
              <a:rPr lang="en-US" dirty="0" smtClean="0">
                <a:cs typeface="Times New Roman" charset="0"/>
              </a:rPr>
              <a:t>lumen</a:t>
            </a:r>
          </a:p>
          <a:p>
            <a:pPr lvl="1"/>
            <a:endParaRPr lang="en-US" dirty="0" smtClean="0">
              <a:cs typeface="Times New Roman" charset="0"/>
            </a:endParaRPr>
          </a:p>
          <a:p>
            <a:pPr lvl="1"/>
            <a:r>
              <a:rPr lang="en-US" dirty="0" smtClean="0"/>
              <a:t>HDL </a:t>
            </a:r>
          </a:p>
          <a:p>
            <a:pPr lvl="2"/>
            <a:r>
              <a:rPr lang="en-US" dirty="0" err="1" smtClean="0">
                <a:cs typeface="Times New Roman" charset="0"/>
              </a:rPr>
              <a:t>Carrys</a:t>
            </a:r>
            <a:r>
              <a:rPr lang="en-US" dirty="0" smtClean="0">
                <a:cs typeface="Times New Roman" charset="0"/>
              </a:rPr>
              <a:t> cholesterol back to the liver</a:t>
            </a:r>
          </a:p>
          <a:p>
            <a:pPr lvl="2"/>
            <a:r>
              <a:rPr lang="en-US" dirty="0" smtClean="0">
                <a:cs typeface="Times New Roman" charset="0"/>
              </a:rPr>
              <a:t>Associated with decreased risk of </a:t>
            </a:r>
            <a:r>
              <a:rPr lang="en-US" dirty="0" err="1" smtClean="0">
                <a:cs typeface="Times New Roman" charset="0"/>
              </a:rPr>
              <a:t>artherosclerosis</a:t>
            </a:r>
            <a:endParaRPr lang="en-US" dirty="0" smtClean="0">
              <a:cs typeface="Times New Roman" charset="0"/>
            </a:endParaRPr>
          </a:p>
          <a:p>
            <a:pPr lvl="3">
              <a:lnSpc>
                <a:spcPct val="90000"/>
              </a:lnSpc>
            </a:pPr>
            <a:endParaRPr lang="en-US" dirty="0">
              <a:cs typeface="Times New Roman"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6002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normAutofit fontScale="90000"/>
          </a:bodyPr>
          <a:lstStyle/>
          <a:p>
            <a:r>
              <a:rPr lang="en-US"/>
              <a:t>Do You Know Your Cholesterol Number?</a:t>
            </a:r>
          </a:p>
        </p:txBody>
      </p:sp>
      <p:sp>
        <p:nvSpPr>
          <p:cNvPr id="19459" name="Rectangle 1027"/>
          <p:cNvSpPr>
            <a:spLocks noGrp="1" noChangeArrowheads="1"/>
          </p:cNvSpPr>
          <p:nvPr>
            <p:ph type="body" sz="half" idx="1"/>
          </p:nvPr>
        </p:nvSpPr>
        <p:spPr>
          <a:xfrm>
            <a:off x="685800" y="2133600"/>
            <a:ext cx="3810000" cy="4114800"/>
          </a:xfrm>
        </p:spPr>
        <p:txBody>
          <a:bodyPr/>
          <a:lstStyle/>
          <a:p>
            <a:r>
              <a:rPr lang="en-US" sz="2800"/>
              <a:t>High cholesterol rarely has symptoms. </a:t>
            </a:r>
          </a:p>
          <a:p>
            <a:r>
              <a:rPr lang="en-US" sz="2800"/>
              <a:t>Know your cholesterol number!</a:t>
            </a:r>
          </a:p>
          <a:p>
            <a:r>
              <a:rPr lang="en-US" sz="2800"/>
              <a:t>Have a blood test done called the</a:t>
            </a:r>
          </a:p>
          <a:p>
            <a:pPr>
              <a:buFontTx/>
              <a:buNone/>
            </a:pPr>
            <a:r>
              <a:rPr lang="en-US" sz="2800"/>
              <a:t>   “Lipoprotein Profile”</a:t>
            </a:r>
          </a:p>
        </p:txBody>
      </p:sp>
      <p:pic>
        <p:nvPicPr>
          <p:cNvPr id="19461" name="Picture 1029" descr="C:\Documents and Settings\Administrator\Application Data\Microsoft\Media Catalog\Downloaded Clips\cl61\j0243257.wmf"/>
          <p:cNvPicPr>
            <a:picLocks noChangeAspect="1" noChangeArrowheads="1"/>
          </p:cNvPicPr>
          <p:nvPr/>
        </p:nvPicPr>
        <p:blipFill>
          <a:blip r:embed="rId3" cstate="print"/>
          <a:srcRect/>
          <a:stretch>
            <a:fillRect/>
          </a:stretch>
        </p:blipFill>
        <p:spPr bwMode="auto">
          <a:xfrm>
            <a:off x="5105400" y="2667000"/>
            <a:ext cx="3352800" cy="29162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34" name="Rectangle 350"/>
          <p:cNvSpPr>
            <a:spLocks noChangeArrowheads="1"/>
          </p:cNvSpPr>
          <p:nvPr/>
        </p:nvSpPr>
        <p:spPr bwMode="auto">
          <a:xfrm>
            <a:off x="5638800" y="5867400"/>
            <a:ext cx="228600" cy="304800"/>
          </a:xfrm>
          <a:prstGeom prst="rect">
            <a:avLst/>
          </a:prstGeom>
          <a:solidFill>
            <a:srgbClr val="006600"/>
          </a:solidFill>
          <a:ln w="9525">
            <a:noFill/>
            <a:miter lim="800000"/>
            <a:headEnd/>
            <a:tailEnd/>
          </a:ln>
          <a:effectLst/>
        </p:spPr>
        <p:txBody>
          <a:bodyPr wrap="none" anchor="ctr"/>
          <a:lstStyle/>
          <a:p>
            <a:endParaRPr lang="en-US"/>
          </a:p>
        </p:txBody>
      </p:sp>
      <p:sp>
        <p:nvSpPr>
          <p:cNvPr id="221532" name="Rectangle 348"/>
          <p:cNvSpPr>
            <a:spLocks noChangeArrowheads="1"/>
          </p:cNvSpPr>
          <p:nvPr/>
        </p:nvSpPr>
        <p:spPr bwMode="auto">
          <a:xfrm>
            <a:off x="2667000" y="5867400"/>
            <a:ext cx="228600" cy="304800"/>
          </a:xfrm>
          <a:prstGeom prst="rect">
            <a:avLst/>
          </a:prstGeom>
          <a:solidFill>
            <a:srgbClr val="FFC1C1"/>
          </a:solidFill>
          <a:ln w="9525">
            <a:noFill/>
            <a:miter lim="800000"/>
            <a:headEnd/>
            <a:tailEnd/>
          </a:ln>
          <a:effectLst/>
        </p:spPr>
        <p:txBody>
          <a:bodyPr wrap="none" anchor="ctr"/>
          <a:lstStyle/>
          <a:p>
            <a:endParaRPr lang="en-US"/>
          </a:p>
        </p:txBody>
      </p:sp>
      <p:sp>
        <p:nvSpPr>
          <p:cNvPr id="221531" name="Rectangle 347"/>
          <p:cNvSpPr>
            <a:spLocks noChangeArrowheads="1"/>
          </p:cNvSpPr>
          <p:nvPr/>
        </p:nvSpPr>
        <p:spPr bwMode="auto">
          <a:xfrm>
            <a:off x="4114800" y="5867400"/>
            <a:ext cx="228600" cy="304800"/>
          </a:xfrm>
          <a:prstGeom prst="rect">
            <a:avLst/>
          </a:prstGeom>
          <a:solidFill>
            <a:srgbClr val="FFFF00"/>
          </a:solidFill>
          <a:ln w="9525">
            <a:noFill/>
            <a:miter lim="800000"/>
            <a:headEnd/>
            <a:tailEnd/>
          </a:ln>
          <a:effectLst/>
        </p:spPr>
        <p:txBody>
          <a:bodyPr wrap="none" anchor="ctr"/>
          <a:lstStyle/>
          <a:p>
            <a:endParaRPr lang="en-US"/>
          </a:p>
        </p:txBody>
      </p:sp>
      <p:sp>
        <p:nvSpPr>
          <p:cNvPr id="221467" name="Rectangle 283"/>
          <p:cNvSpPr>
            <a:spLocks noChangeAspect="1" noChangeArrowheads="1"/>
          </p:cNvSpPr>
          <p:nvPr/>
        </p:nvSpPr>
        <p:spPr bwMode="auto">
          <a:xfrm>
            <a:off x="2316163" y="812800"/>
            <a:ext cx="4038600" cy="3790950"/>
          </a:xfrm>
          <a:prstGeom prst="rect">
            <a:avLst/>
          </a:prstGeom>
          <a:noFill/>
          <a:ln w="9525">
            <a:noFill/>
            <a:miter lim="800000"/>
            <a:headEnd/>
            <a:tailEnd/>
          </a:ln>
        </p:spPr>
        <p:txBody>
          <a:bodyPr/>
          <a:lstStyle/>
          <a:p>
            <a:endParaRPr lang="en-US"/>
          </a:p>
        </p:txBody>
      </p:sp>
      <p:sp>
        <p:nvSpPr>
          <p:cNvPr id="221468" name="Line 284"/>
          <p:cNvSpPr>
            <a:spLocks noChangeAspect="1" noChangeShapeType="1"/>
          </p:cNvSpPr>
          <p:nvPr/>
        </p:nvSpPr>
        <p:spPr bwMode="auto">
          <a:xfrm>
            <a:off x="2316163" y="4232275"/>
            <a:ext cx="4038600" cy="1588"/>
          </a:xfrm>
          <a:prstGeom prst="line">
            <a:avLst/>
          </a:prstGeom>
          <a:noFill/>
          <a:ln w="0">
            <a:solidFill>
              <a:srgbClr val="FFFFFF"/>
            </a:solidFill>
            <a:round/>
            <a:headEnd/>
            <a:tailEnd/>
          </a:ln>
        </p:spPr>
        <p:txBody>
          <a:bodyPr/>
          <a:lstStyle/>
          <a:p>
            <a:endParaRPr lang="en-US"/>
          </a:p>
        </p:txBody>
      </p:sp>
      <p:sp>
        <p:nvSpPr>
          <p:cNvPr id="221469" name="Line 285"/>
          <p:cNvSpPr>
            <a:spLocks noChangeAspect="1" noChangeShapeType="1"/>
          </p:cNvSpPr>
          <p:nvPr/>
        </p:nvSpPr>
        <p:spPr bwMode="auto">
          <a:xfrm>
            <a:off x="2316163" y="3844925"/>
            <a:ext cx="4038600" cy="1588"/>
          </a:xfrm>
          <a:prstGeom prst="line">
            <a:avLst/>
          </a:prstGeom>
          <a:noFill/>
          <a:ln w="0">
            <a:solidFill>
              <a:srgbClr val="FFFFFF"/>
            </a:solidFill>
            <a:round/>
            <a:headEnd/>
            <a:tailEnd/>
          </a:ln>
        </p:spPr>
        <p:txBody>
          <a:bodyPr/>
          <a:lstStyle/>
          <a:p>
            <a:endParaRPr lang="en-US"/>
          </a:p>
        </p:txBody>
      </p:sp>
      <p:sp>
        <p:nvSpPr>
          <p:cNvPr id="221470" name="Line 286"/>
          <p:cNvSpPr>
            <a:spLocks noChangeAspect="1" noChangeShapeType="1"/>
          </p:cNvSpPr>
          <p:nvPr/>
        </p:nvSpPr>
        <p:spPr bwMode="auto">
          <a:xfrm>
            <a:off x="2316163" y="3475038"/>
            <a:ext cx="4038600" cy="0"/>
          </a:xfrm>
          <a:prstGeom prst="line">
            <a:avLst/>
          </a:prstGeom>
          <a:noFill/>
          <a:ln w="0">
            <a:solidFill>
              <a:srgbClr val="FFFFFF"/>
            </a:solidFill>
            <a:round/>
            <a:headEnd/>
            <a:tailEnd/>
          </a:ln>
        </p:spPr>
        <p:txBody>
          <a:bodyPr/>
          <a:lstStyle/>
          <a:p>
            <a:endParaRPr lang="en-US"/>
          </a:p>
        </p:txBody>
      </p:sp>
      <p:sp>
        <p:nvSpPr>
          <p:cNvPr id="221471" name="Line 287"/>
          <p:cNvSpPr>
            <a:spLocks noChangeAspect="1" noChangeShapeType="1"/>
          </p:cNvSpPr>
          <p:nvPr/>
        </p:nvSpPr>
        <p:spPr bwMode="auto">
          <a:xfrm>
            <a:off x="2316163" y="3087688"/>
            <a:ext cx="4038600" cy="0"/>
          </a:xfrm>
          <a:prstGeom prst="line">
            <a:avLst/>
          </a:prstGeom>
          <a:noFill/>
          <a:ln w="0">
            <a:solidFill>
              <a:srgbClr val="FFFFFF"/>
            </a:solidFill>
            <a:round/>
            <a:headEnd/>
            <a:tailEnd/>
          </a:ln>
        </p:spPr>
        <p:txBody>
          <a:bodyPr/>
          <a:lstStyle/>
          <a:p>
            <a:endParaRPr lang="en-US"/>
          </a:p>
        </p:txBody>
      </p:sp>
      <p:sp>
        <p:nvSpPr>
          <p:cNvPr id="221472" name="Line 288"/>
          <p:cNvSpPr>
            <a:spLocks noChangeAspect="1" noChangeShapeType="1"/>
          </p:cNvSpPr>
          <p:nvPr/>
        </p:nvSpPr>
        <p:spPr bwMode="auto">
          <a:xfrm>
            <a:off x="2316163" y="2716213"/>
            <a:ext cx="4038600" cy="1587"/>
          </a:xfrm>
          <a:prstGeom prst="line">
            <a:avLst/>
          </a:prstGeom>
          <a:noFill/>
          <a:ln w="0">
            <a:solidFill>
              <a:srgbClr val="FFFFFF"/>
            </a:solidFill>
            <a:round/>
            <a:headEnd/>
            <a:tailEnd/>
          </a:ln>
        </p:spPr>
        <p:txBody>
          <a:bodyPr/>
          <a:lstStyle/>
          <a:p>
            <a:endParaRPr lang="en-US"/>
          </a:p>
        </p:txBody>
      </p:sp>
      <p:sp>
        <p:nvSpPr>
          <p:cNvPr id="221473" name="Line 289"/>
          <p:cNvSpPr>
            <a:spLocks noChangeAspect="1" noChangeShapeType="1"/>
          </p:cNvSpPr>
          <p:nvPr/>
        </p:nvSpPr>
        <p:spPr bwMode="auto">
          <a:xfrm>
            <a:off x="2316163" y="2328863"/>
            <a:ext cx="4038600" cy="1587"/>
          </a:xfrm>
          <a:prstGeom prst="line">
            <a:avLst/>
          </a:prstGeom>
          <a:noFill/>
          <a:ln w="0">
            <a:solidFill>
              <a:srgbClr val="FFFFFF"/>
            </a:solidFill>
            <a:round/>
            <a:headEnd/>
            <a:tailEnd/>
          </a:ln>
        </p:spPr>
        <p:txBody>
          <a:bodyPr/>
          <a:lstStyle/>
          <a:p>
            <a:endParaRPr lang="en-US"/>
          </a:p>
        </p:txBody>
      </p:sp>
      <p:sp>
        <p:nvSpPr>
          <p:cNvPr id="221474" name="Line 290"/>
          <p:cNvSpPr>
            <a:spLocks noChangeAspect="1" noChangeShapeType="1"/>
          </p:cNvSpPr>
          <p:nvPr/>
        </p:nvSpPr>
        <p:spPr bwMode="auto">
          <a:xfrm>
            <a:off x="2316163" y="1957388"/>
            <a:ext cx="4038600" cy="1587"/>
          </a:xfrm>
          <a:prstGeom prst="line">
            <a:avLst/>
          </a:prstGeom>
          <a:noFill/>
          <a:ln w="0">
            <a:solidFill>
              <a:srgbClr val="FFFFFF"/>
            </a:solidFill>
            <a:round/>
            <a:headEnd/>
            <a:tailEnd/>
          </a:ln>
        </p:spPr>
        <p:txBody>
          <a:bodyPr/>
          <a:lstStyle/>
          <a:p>
            <a:endParaRPr lang="en-US"/>
          </a:p>
        </p:txBody>
      </p:sp>
      <p:sp>
        <p:nvSpPr>
          <p:cNvPr id="221475" name="Line 291"/>
          <p:cNvSpPr>
            <a:spLocks noChangeAspect="1" noChangeShapeType="1"/>
          </p:cNvSpPr>
          <p:nvPr/>
        </p:nvSpPr>
        <p:spPr bwMode="auto">
          <a:xfrm>
            <a:off x="2316163" y="1570038"/>
            <a:ext cx="4038600" cy="1587"/>
          </a:xfrm>
          <a:prstGeom prst="line">
            <a:avLst/>
          </a:prstGeom>
          <a:noFill/>
          <a:ln w="0">
            <a:solidFill>
              <a:srgbClr val="FFFFFF"/>
            </a:solidFill>
            <a:round/>
            <a:headEnd/>
            <a:tailEnd/>
          </a:ln>
        </p:spPr>
        <p:txBody>
          <a:bodyPr/>
          <a:lstStyle/>
          <a:p>
            <a:endParaRPr lang="en-US"/>
          </a:p>
        </p:txBody>
      </p:sp>
      <p:sp>
        <p:nvSpPr>
          <p:cNvPr id="221476" name="Line 292"/>
          <p:cNvSpPr>
            <a:spLocks noChangeAspect="1" noChangeShapeType="1"/>
          </p:cNvSpPr>
          <p:nvPr/>
        </p:nvSpPr>
        <p:spPr bwMode="auto">
          <a:xfrm>
            <a:off x="2316163" y="1200150"/>
            <a:ext cx="4038600" cy="0"/>
          </a:xfrm>
          <a:prstGeom prst="line">
            <a:avLst/>
          </a:prstGeom>
          <a:noFill/>
          <a:ln w="0">
            <a:solidFill>
              <a:srgbClr val="FFFFFF"/>
            </a:solidFill>
            <a:round/>
            <a:headEnd/>
            <a:tailEnd/>
          </a:ln>
        </p:spPr>
        <p:txBody>
          <a:bodyPr/>
          <a:lstStyle/>
          <a:p>
            <a:endParaRPr lang="en-US"/>
          </a:p>
        </p:txBody>
      </p:sp>
      <p:sp>
        <p:nvSpPr>
          <p:cNvPr id="221488" name="Line 304"/>
          <p:cNvSpPr>
            <a:spLocks noChangeAspect="1" noChangeShapeType="1"/>
          </p:cNvSpPr>
          <p:nvPr/>
        </p:nvSpPr>
        <p:spPr bwMode="auto">
          <a:xfrm>
            <a:off x="2316163" y="812800"/>
            <a:ext cx="1587" cy="3790950"/>
          </a:xfrm>
          <a:prstGeom prst="line">
            <a:avLst/>
          </a:prstGeom>
          <a:noFill/>
          <a:ln w="0">
            <a:solidFill>
              <a:srgbClr val="000000"/>
            </a:solidFill>
            <a:round/>
            <a:headEnd/>
            <a:tailEnd/>
          </a:ln>
        </p:spPr>
        <p:txBody>
          <a:bodyPr/>
          <a:lstStyle/>
          <a:p>
            <a:endParaRPr lang="en-US"/>
          </a:p>
        </p:txBody>
      </p:sp>
      <p:sp>
        <p:nvSpPr>
          <p:cNvPr id="221489" name="Line 305"/>
          <p:cNvSpPr>
            <a:spLocks noChangeAspect="1" noChangeShapeType="1"/>
          </p:cNvSpPr>
          <p:nvPr/>
        </p:nvSpPr>
        <p:spPr bwMode="auto">
          <a:xfrm>
            <a:off x="2252663" y="4603750"/>
            <a:ext cx="63500" cy="1588"/>
          </a:xfrm>
          <a:prstGeom prst="line">
            <a:avLst/>
          </a:prstGeom>
          <a:noFill/>
          <a:ln w="0">
            <a:solidFill>
              <a:srgbClr val="000000"/>
            </a:solidFill>
            <a:round/>
            <a:headEnd/>
            <a:tailEnd/>
          </a:ln>
        </p:spPr>
        <p:txBody>
          <a:bodyPr/>
          <a:lstStyle/>
          <a:p>
            <a:endParaRPr lang="en-US"/>
          </a:p>
        </p:txBody>
      </p:sp>
      <p:sp>
        <p:nvSpPr>
          <p:cNvPr id="221490" name="Line 306"/>
          <p:cNvSpPr>
            <a:spLocks noChangeAspect="1" noChangeShapeType="1"/>
          </p:cNvSpPr>
          <p:nvPr/>
        </p:nvSpPr>
        <p:spPr bwMode="auto">
          <a:xfrm>
            <a:off x="2252663" y="4232275"/>
            <a:ext cx="63500" cy="1588"/>
          </a:xfrm>
          <a:prstGeom prst="line">
            <a:avLst/>
          </a:prstGeom>
          <a:noFill/>
          <a:ln w="0">
            <a:solidFill>
              <a:srgbClr val="000000"/>
            </a:solidFill>
            <a:round/>
            <a:headEnd/>
            <a:tailEnd/>
          </a:ln>
        </p:spPr>
        <p:txBody>
          <a:bodyPr/>
          <a:lstStyle/>
          <a:p>
            <a:endParaRPr lang="en-US"/>
          </a:p>
        </p:txBody>
      </p:sp>
      <p:sp>
        <p:nvSpPr>
          <p:cNvPr id="221491" name="Line 307"/>
          <p:cNvSpPr>
            <a:spLocks noChangeAspect="1" noChangeShapeType="1"/>
          </p:cNvSpPr>
          <p:nvPr/>
        </p:nvSpPr>
        <p:spPr bwMode="auto">
          <a:xfrm>
            <a:off x="2252663" y="3844925"/>
            <a:ext cx="63500" cy="1588"/>
          </a:xfrm>
          <a:prstGeom prst="line">
            <a:avLst/>
          </a:prstGeom>
          <a:noFill/>
          <a:ln w="0">
            <a:solidFill>
              <a:srgbClr val="000000"/>
            </a:solidFill>
            <a:round/>
            <a:headEnd/>
            <a:tailEnd/>
          </a:ln>
        </p:spPr>
        <p:txBody>
          <a:bodyPr/>
          <a:lstStyle/>
          <a:p>
            <a:endParaRPr lang="en-US"/>
          </a:p>
        </p:txBody>
      </p:sp>
      <p:sp>
        <p:nvSpPr>
          <p:cNvPr id="221492" name="Line 308"/>
          <p:cNvSpPr>
            <a:spLocks noChangeAspect="1" noChangeShapeType="1"/>
          </p:cNvSpPr>
          <p:nvPr/>
        </p:nvSpPr>
        <p:spPr bwMode="auto">
          <a:xfrm>
            <a:off x="2252663" y="3475038"/>
            <a:ext cx="63500" cy="0"/>
          </a:xfrm>
          <a:prstGeom prst="line">
            <a:avLst/>
          </a:prstGeom>
          <a:noFill/>
          <a:ln w="0">
            <a:solidFill>
              <a:srgbClr val="000000"/>
            </a:solidFill>
            <a:round/>
            <a:headEnd/>
            <a:tailEnd/>
          </a:ln>
        </p:spPr>
        <p:txBody>
          <a:bodyPr/>
          <a:lstStyle/>
          <a:p>
            <a:endParaRPr lang="en-US"/>
          </a:p>
        </p:txBody>
      </p:sp>
      <p:sp>
        <p:nvSpPr>
          <p:cNvPr id="221493" name="Line 309"/>
          <p:cNvSpPr>
            <a:spLocks noChangeAspect="1" noChangeShapeType="1"/>
          </p:cNvSpPr>
          <p:nvPr/>
        </p:nvSpPr>
        <p:spPr bwMode="auto">
          <a:xfrm>
            <a:off x="2252663" y="3087688"/>
            <a:ext cx="63500" cy="0"/>
          </a:xfrm>
          <a:prstGeom prst="line">
            <a:avLst/>
          </a:prstGeom>
          <a:noFill/>
          <a:ln w="0">
            <a:solidFill>
              <a:srgbClr val="000000"/>
            </a:solidFill>
            <a:round/>
            <a:headEnd/>
            <a:tailEnd/>
          </a:ln>
        </p:spPr>
        <p:txBody>
          <a:bodyPr/>
          <a:lstStyle/>
          <a:p>
            <a:endParaRPr lang="en-US"/>
          </a:p>
        </p:txBody>
      </p:sp>
      <p:sp>
        <p:nvSpPr>
          <p:cNvPr id="221494" name="Line 310"/>
          <p:cNvSpPr>
            <a:spLocks noChangeAspect="1" noChangeShapeType="1"/>
          </p:cNvSpPr>
          <p:nvPr/>
        </p:nvSpPr>
        <p:spPr bwMode="auto">
          <a:xfrm>
            <a:off x="2252663" y="2716213"/>
            <a:ext cx="63500" cy="1587"/>
          </a:xfrm>
          <a:prstGeom prst="line">
            <a:avLst/>
          </a:prstGeom>
          <a:noFill/>
          <a:ln w="0">
            <a:solidFill>
              <a:srgbClr val="000000"/>
            </a:solidFill>
            <a:round/>
            <a:headEnd/>
            <a:tailEnd/>
          </a:ln>
        </p:spPr>
        <p:txBody>
          <a:bodyPr/>
          <a:lstStyle/>
          <a:p>
            <a:endParaRPr lang="en-US"/>
          </a:p>
        </p:txBody>
      </p:sp>
      <p:sp>
        <p:nvSpPr>
          <p:cNvPr id="221495" name="Line 311"/>
          <p:cNvSpPr>
            <a:spLocks noChangeAspect="1" noChangeShapeType="1"/>
          </p:cNvSpPr>
          <p:nvPr/>
        </p:nvSpPr>
        <p:spPr bwMode="auto">
          <a:xfrm>
            <a:off x="2252663" y="2328863"/>
            <a:ext cx="63500" cy="1587"/>
          </a:xfrm>
          <a:prstGeom prst="line">
            <a:avLst/>
          </a:prstGeom>
          <a:noFill/>
          <a:ln w="0">
            <a:solidFill>
              <a:srgbClr val="000000"/>
            </a:solidFill>
            <a:round/>
            <a:headEnd/>
            <a:tailEnd/>
          </a:ln>
        </p:spPr>
        <p:txBody>
          <a:bodyPr/>
          <a:lstStyle/>
          <a:p>
            <a:endParaRPr lang="en-US"/>
          </a:p>
        </p:txBody>
      </p:sp>
      <p:sp>
        <p:nvSpPr>
          <p:cNvPr id="221496" name="Line 312"/>
          <p:cNvSpPr>
            <a:spLocks noChangeAspect="1" noChangeShapeType="1"/>
          </p:cNvSpPr>
          <p:nvPr/>
        </p:nvSpPr>
        <p:spPr bwMode="auto">
          <a:xfrm>
            <a:off x="2252663" y="1957388"/>
            <a:ext cx="63500" cy="1587"/>
          </a:xfrm>
          <a:prstGeom prst="line">
            <a:avLst/>
          </a:prstGeom>
          <a:noFill/>
          <a:ln w="0">
            <a:solidFill>
              <a:srgbClr val="000000"/>
            </a:solidFill>
            <a:round/>
            <a:headEnd/>
            <a:tailEnd/>
          </a:ln>
        </p:spPr>
        <p:txBody>
          <a:bodyPr/>
          <a:lstStyle/>
          <a:p>
            <a:endParaRPr lang="en-US"/>
          </a:p>
        </p:txBody>
      </p:sp>
      <p:sp>
        <p:nvSpPr>
          <p:cNvPr id="221497" name="Line 313"/>
          <p:cNvSpPr>
            <a:spLocks noChangeAspect="1" noChangeShapeType="1"/>
          </p:cNvSpPr>
          <p:nvPr/>
        </p:nvSpPr>
        <p:spPr bwMode="auto">
          <a:xfrm>
            <a:off x="2252663" y="1570038"/>
            <a:ext cx="63500" cy="1587"/>
          </a:xfrm>
          <a:prstGeom prst="line">
            <a:avLst/>
          </a:prstGeom>
          <a:noFill/>
          <a:ln w="0">
            <a:solidFill>
              <a:srgbClr val="000000"/>
            </a:solidFill>
            <a:round/>
            <a:headEnd/>
            <a:tailEnd/>
          </a:ln>
        </p:spPr>
        <p:txBody>
          <a:bodyPr/>
          <a:lstStyle/>
          <a:p>
            <a:endParaRPr lang="en-US"/>
          </a:p>
        </p:txBody>
      </p:sp>
      <p:sp>
        <p:nvSpPr>
          <p:cNvPr id="221498" name="Line 314"/>
          <p:cNvSpPr>
            <a:spLocks noChangeAspect="1" noChangeShapeType="1"/>
          </p:cNvSpPr>
          <p:nvPr/>
        </p:nvSpPr>
        <p:spPr bwMode="auto">
          <a:xfrm>
            <a:off x="2252663" y="1200150"/>
            <a:ext cx="63500" cy="0"/>
          </a:xfrm>
          <a:prstGeom prst="line">
            <a:avLst/>
          </a:prstGeom>
          <a:noFill/>
          <a:ln w="0">
            <a:solidFill>
              <a:srgbClr val="000000"/>
            </a:solidFill>
            <a:round/>
            <a:headEnd/>
            <a:tailEnd/>
          </a:ln>
        </p:spPr>
        <p:txBody>
          <a:bodyPr/>
          <a:lstStyle/>
          <a:p>
            <a:endParaRPr lang="en-US"/>
          </a:p>
        </p:txBody>
      </p:sp>
      <p:sp>
        <p:nvSpPr>
          <p:cNvPr id="221499" name="Line 315"/>
          <p:cNvSpPr>
            <a:spLocks noChangeAspect="1" noChangeShapeType="1"/>
          </p:cNvSpPr>
          <p:nvPr/>
        </p:nvSpPr>
        <p:spPr bwMode="auto">
          <a:xfrm>
            <a:off x="2252663" y="812800"/>
            <a:ext cx="63500" cy="0"/>
          </a:xfrm>
          <a:prstGeom prst="line">
            <a:avLst/>
          </a:prstGeom>
          <a:noFill/>
          <a:ln w="0">
            <a:solidFill>
              <a:srgbClr val="000000"/>
            </a:solidFill>
            <a:round/>
            <a:headEnd/>
            <a:tailEnd/>
          </a:ln>
        </p:spPr>
        <p:txBody>
          <a:bodyPr/>
          <a:lstStyle/>
          <a:p>
            <a:endParaRPr lang="en-US"/>
          </a:p>
        </p:txBody>
      </p:sp>
      <p:sp>
        <p:nvSpPr>
          <p:cNvPr id="221500" name="Line 316"/>
          <p:cNvSpPr>
            <a:spLocks noChangeAspect="1" noChangeShapeType="1"/>
          </p:cNvSpPr>
          <p:nvPr/>
        </p:nvSpPr>
        <p:spPr bwMode="auto">
          <a:xfrm>
            <a:off x="2316163" y="4603750"/>
            <a:ext cx="4038600" cy="1588"/>
          </a:xfrm>
          <a:prstGeom prst="line">
            <a:avLst/>
          </a:prstGeom>
          <a:noFill/>
          <a:ln w="0">
            <a:solidFill>
              <a:srgbClr val="000000"/>
            </a:solidFill>
            <a:round/>
            <a:headEnd/>
            <a:tailEnd/>
          </a:ln>
        </p:spPr>
        <p:txBody>
          <a:bodyPr/>
          <a:lstStyle/>
          <a:p>
            <a:endParaRPr lang="en-US"/>
          </a:p>
        </p:txBody>
      </p:sp>
      <p:sp>
        <p:nvSpPr>
          <p:cNvPr id="221501" name="Line 317"/>
          <p:cNvSpPr>
            <a:spLocks noChangeAspect="1" noChangeShapeType="1"/>
          </p:cNvSpPr>
          <p:nvPr/>
        </p:nvSpPr>
        <p:spPr bwMode="auto">
          <a:xfrm flipV="1">
            <a:off x="2316163" y="4603750"/>
            <a:ext cx="1587" cy="65088"/>
          </a:xfrm>
          <a:prstGeom prst="line">
            <a:avLst/>
          </a:prstGeom>
          <a:noFill/>
          <a:ln w="0">
            <a:solidFill>
              <a:srgbClr val="000000"/>
            </a:solidFill>
            <a:round/>
            <a:headEnd/>
            <a:tailEnd/>
          </a:ln>
        </p:spPr>
        <p:txBody>
          <a:bodyPr/>
          <a:lstStyle/>
          <a:p>
            <a:endParaRPr lang="en-US"/>
          </a:p>
        </p:txBody>
      </p:sp>
      <p:sp>
        <p:nvSpPr>
          <p:cNvPr id="221503" name="Line 319"/>
          <p:cNvSpPr>
            <a:spLocks noChangeAspect="1" noChangeShapeType="1"/>
          </p:cNvSpPr>
          <p:nvPr/>
        </p:nvSpPr>
        <p:spPr bwMode="auto">
          <a:xfrm flipV="1">
            <a:off x="4335463" y="4603750"/>
            <a:ext cx="1587" cy="65088"/>
          </a:xfrm>
          <a:prstGeom prst="line">
            <a:avLst/>
          </a:prstGeom>
          <a:noFill/>
          <a:ln w="0">
            <a:solidFill>
              <a:srgbClr val="000000"/>
            </a:solidFill>
            <a:round/>
            <a:headEnd/>
            <a:tailEnd/>
          </a:ln>
        </p:spPr>
        <p:txBody>
          <a:bodyPr/>
          <a:lstStyle/>
          <a:p>
            <a:endParaRPr lang="en-US"/>
          </a:p>
        </p:txBody>
      </p:sp>
      <p:sp>
        <p:nvSpPr>
          <p:cNvPr id="221504" name="Line 320"/>
          <p:cNvSpPr>
            <a:spLocks noChangeAspect="1" noChangeShapeType="1"/>
          </p:cNvSpPr>
          <p:nvPr/>
        </p:nvSpPr>
        <p:spPr bwMode="auto">
          <a:xfrm flipV="1">
            <a:off x="5353050" y="4603750"/>
            <a:ext cx="1588" cy="65088"/>
          </a:xfrm>
          <a:prstGeom prst="line">
            <a:avLst/>
          </a:prstGeom>
          <a:noFill/>
          <a:ln w="0">
            <a:solidFill>
              <a:srgbClr val="000000"/>
            </a:solidFill>
            <a:round/>
            <a:headEnd/>
            <a:tailEnd/>
          </a:ln>
        </p:spPr>
        <p:txBody>
          <a:bodyPr/>
          <a:lstStyle/>
          <a:p>
            <a:endParaRPr lang="en-US"/>
          </a:p>
        </p:txBody>
      </p:sp>
      <p:sp>
        <p:nvSpPr>
          <p:cNvPr id="221505" name="Line 321"/>
          <p:cNvSpPr>
            <a:spLocks noChangeAspect="1" noChangeShapeType="1"/>
          </p:cNvSpPr>
          <p:nvPr/>
        </p:nvSpPr>
        <p:spPr bwMode="auto">
          <a:xfrm flipV="1">
            <a:off x="6354763" y="4603750"/>
            <a:ext cx="1587" cy="65088"/>
          </a:xfrm>
          <a:prstGeom prst="line">
            <a:avLst/>
          </a:prstGeom>
          <a:noFill/>
          <a:ln w="0">
            <a:solidFill>
              <a:srgbClr val="000000"/>
            </a:solidFill>
            <a:round/>
            <a:headEnd/>
            <a:tailEnd/>
          </a:ln>
        </p:spPr>
        <p:txBody>
          <a:bodyPr/>
          <a:lstStyle/>
          <a:p>
            <a:endParaRPr lang="en-US"/>
          </a:p>
        </p:txBody>
      </p:sp>
      <p:sp>
        <p:nvSpPr>
          <p:cNvPr id="221506" name="Rectangle 322"/>
          <p:cNvSpPr>
            <a:spLocks noChangeAspect="1" noChangeArrowheads="1"/>
          </p:cNvSpPr>
          <p:nvPr/>
        </p:nvSpPr>
        <p:spPr bwMode="auto">
          <a:xfrm>
            <a:off x="1849438" y="4475163"/>
            <a:ext cx="304800" cy="274637"/>
          </a:xfrm>
          <a:prstGeom prst="rect">
            <a:avLst/>
          </a:prstGeom>
          <a:noFill/>
          <a:ln w="9525">
            <a:noFill/>
            <a:miter lim="800000"/>
            <a:headEnd/>
            <a:tailEnd/>
          </a:ln>
        </p:spPr>
        <p:txBody>
          <a:bodyPr wrap="none" lIns="0" tIns="0" rIns="0" bIns="0">
            <a:spAutoFit/>
          </a:bodyPr>
          <a:lstStyle/>
          <a:p>
            <a:r>
              <a:rPr lang="en-US">
                <a:solidFill>
                  <a:srgbClr val="000099"/>
                </a:solidFill>
              </a:rPr>
              <a:t>0%</a:t>
            </a:r>
          </a:p>
        </p:txBody>
      </p:sp>
      <p:sp>
        <p:nvSpPr>
          <p:cNvPr id="221507" name="Rectangle 323"/>
          <p:cNvSpPr>
            <a:spLocks noChangeAspect="1" noChangeArrowheads="1"/>
          </p:cNvSpPr>
          <p:nvPr/>
        </p:nvSpPr>
        <p:spPr bwMode="auto">
          <a:xfrm>
            <a:off x="1735138" y="3716338"/>
            <a:ext cx="419100" cy="274637"/>
          </a:xfrm>
          <a:prstGeom prst="rect">
            <a:avLst/>
          </a:prstGeom>
          <a:noFill/>
          <a:ln w="9525">
            <a:noFill/>
            <a:miter lim="800000"/>
            <a:headEnd/>
            <a:tailEnd/>
          </a:ln>
        </p:spPr>
        <p:txBody>
          <a:bodyPr wrap="none" lIns="0" tIns="0" rIns="0" bIns="0">
            <a:spAutoFit/>
          </a:bodyPr>
          <a:lstStyle/>
          <a:p>
            <a:r>
              <a:rPr lang="en-US">
                <a:solidFill>
                  <a:srgbClr val="000099"/>
                </a:solidFill>
              </a:rPr>
              <a:t>20%</a:t>
            </a:r>
          </a:p>
        </p:txBody>
      </p:sp>
      <p:sp>
        <p:nvSpPr>
          <p:cNvPr id="221508" name="Rectangle 324"/>
          <p:cNvSpPr>
            <a:spLocks noChangeAspect="1" noChangeArrowheads="1"/>
          </p:cNvSpPr>
          <p:nvPr/>
        </p:nvSpPr>
        <p:spPr bwMode="auto">
          <a:xfrm>
            <a:off x="1735138" y="2957513"/>
            <a:ext cx="419100" cy="274637"/>
          </a:xfrm>
          <a:prstGeom prst="rect">
            <a:avLst/>
          </a:prstGeom>
          <a:noFill/>
          <a:ln w="9525">
            <a:noFill/>
            <a:miter lim="800000"/>
            <a:headEnd/>
            <a:tailEnd/>
          </a:ln>
        </p:spPr>
        <p:txBody>
          <a:bodyPr wrap="none" lIns="0" tIns="0" rIns="0" bIns="0">
            <a:spAutoFit/>
          </a:bodyPr>
          <a:lstStyle/>
          <a:p>
            <a:r>
              <a:rPr lang="en-US">
                <a:solidFill>
                  <a:srgbClr val="000099"/>
                </a:solidFill>
              </a:rPr>
              <a:t>40%</a:t>
            </a:r>
          </a:p>
        </p:txBody>
      </p:sp>
      <p:sp>
        <p:nvSpPr>
          <p:cNvPr id="221509" name="Rectangle 325"/>
          <p:cNvSpPr>
            <a:spLocks noChangeAspect="1" noChangeArrowheads="1"/>
          </p:cNvSpPr>
          <p:nvPr/>
        </p:nvSpPr>
        <p:spPr bwMode="auto">
          <a:xfrm>
            <a:off x="1735138" y="2200275"/>
            <a:ext cx="419100" cy="274638"/>
          </a:xfrm>
          <a:prstGeom prst="rect">
            <a:avLst/>
          </a:prstGeom>
          <a:noFill/>
          <a:ln w="9525">
            <a:noFill/>
            <a:miter lim="800000"/>
            <a:headEnd/>
            <a:tailEnd/>
          </a:ln>
        </p:spPr>
        <p:txBody>
          <a:bodyPr wrap="none" lIns="0" tIns="0" rIns="0" bIns="0">
            <a:spAutoFit/>
          </a:bodyPr>
          <a:lstStyle/>
          <a:p>
            <a:r>
              <a:rPr lang="en-US">
                <a:solidFill>
                  <a:srgbClr val="000099"/>
                </a:solidFill>
              </a:rPr>
              <a:t>60%</a:t>
            </a:r>
          </a:p>
        </p:txBody>
      </p:sp>
      <p:sp>
        <p:nvSpPr>
          <p:cNvPr id="221510" name="Rectangle 326"/>
          <p:cNvSpPr>
            <a:spLocks noChangeAspect="1" noChangeArrowheads="1"/>
          </p:cNvSpPr>
          <p:nvPr/>
        </p:nvSpPr>
        <p:spPr bwMode="auto">
          <a:xfrm>
            <a:off x="1735138" y="1441450"/>
            <a:ext cx="419100" cy="274638"/>
          </a:xfrm>
          <a:prstGeom prst="rect">
            <a:avLst/>
          </a:prstGeom>
          <a:noFill/>
          <a:ln w="9525">
            <a:noFill/>
            <a:miter lim="800000"/>
            <a:headEnd/>
            <a:tailEnd/>
          </a:ln>
        </p:spPr>
        <p:txBody>
          <a:bodyPr wrap="none" lIns="0" tIns="0" rIns="0" bIns="0">
            <a:spAutoFit/>
          </a:bodyPr>
          <a:lstStyle/>
          <a:p>
            <a:r>
              <a:rPr lang="en-US">
                <a:solidFill>
                  <a:srgbClr val="000099"/>
                </a:solidFill>
              </a:rPr>
              <a:t>80%</a:t>
            </a:r>
          </a:p>
        </p:txBody>
      </p:sp>
      <p:sp>
        <p:nvSpPr>
          <p:cNvPr id="221511" name="Rectangle 327"/>
          <p:cNvSpPr>
            <a:spLocks noChangeAspect="1" noChangeArrowheads="1"/>
          </p:cNvSpPr>
          <p:nvPr/>
        </p:nvSpPr>
        <p:spPr bwMode="auto">
          <a:xfrm>
            <a:off x="1622425" y="682625"/>
            <a:ext cx="533400" cy="274638"/>
          </a:xfrm>
          <a:prstGeom prst="rect">
            <a:avLst/>
          </a:prstGeom>
          <a:noFill/>
          <a:ln w="9525">
            <a:noFill/>
            <a:miter lim="800000"/>
            <a:headEnd/>
            <a:tailEnd/>
          </a:ln>
        </p:spPr>
        <p:txBody>
          <a:bodyPr wrap="none" lIns="0" tIns="0" rIns="0" bIns="0">
            <a:spAutoFit/>
          </a:bodyPr>
          <a:lstStyle/>
          <a:p>
            <a:r>
              <a:rPr lang="en-US">
                <a:solidFill>
                  <a:srgbClr val="000099"/>
                </a:solidFill>
              </a:rPr>
              <a:t>100%</a:t>
            </a:r>
          </a:p>
        </p:txBody>
      </p:sp>
      <p:sp>
        <p:nvSpPr>
          <p:cNvPr id="221512" name="Rectangle 328"/>
          <p:cNvSpPr>
            <a:spLocks noChangeAspect="1" noChangeArrowheads="1"/>
          </p:cNvSpPr>
          <p:nvPr/>
        </p:nvSpPr>
        <p:spPr bwMode="auto">
          <a:xfrm>
            <a:off x="2495550" y="4781550"/>
            <a:ext cx="736600" cy="549275"/>
          </a:xfrm>
          <a:prstGeom prst="rect">
            <a:avLst/>
          </a:prstGeom>
          <a:noFill/>
          <a:ln w="9525">
            <a:noFill/>
            <a:miter lim="800000"/>
            <a:headEnd/>
            <a:tailEnd/>
          </a:ln>
        </p:spPr>
        <p:txBody>
          <a:bodyPr wrap="none" lIns="0" tIns="0" rIns="0" bIns="0">
            <a:spAutoFit/>
          </a:bodyPr>
          <a:lstStyle/>
          <a:p>
            <a:r>
              <a:rPr lang="en-US">
                <a:solidFill>
                  <a:srgbClr val="000099"/>
                </a:solidFill>
              </a:rPr>
              <a:t>Chylo-</a:t>
            </a:r>
          </a:p>
          <a:p>
            <a:r>
              <a:rPr lang="en-US">
                <a:solidFill>
                  <a:srgbClr val="000099"/>
                </a:solidFill>
              </a:rPr>
              <a:t>microns</a:t>
            </a:r>
          </a:p>
        </p:txBody>
      </p:sp>
      <p:sp>
        <p:nvSpPr>
          <p:cNvPr id="221513" name="Rectangle 329"/>
          <p:cNvSpPr>
            <a:spLocks noChangeAspect="1" noChangeArrowheads="1"/>
          </p:cNvSpPr>
          <p:nvPr/>
        </p:nvSpPr>
        <p:spPr bwMode="auto">
          <a:xfrm>
            <a:off x="3576638" y="4781550"/>
            <a:ext cx="609600" cy="274638"/>
          </a:xfrm>
          <a:prstGeom prst="rect">
            <a:avLst/>
          </a:prstGeom>
          <a:noFill/>
          <a:ln w="9525">
            <a:noFill/>
            <a:miter lim="800000"/>
            <a:headEnd/>
            <a:tailEnd/>
          </a:ln>
        </p:spPr>
        <p:txBody>
          <a:bodyPr wrap="none" lIns="0" tIns="0" rIns="0" bIns="0">
            <a:spAutoFit/>
          </a:bodyPr>
          <a:lstStyle/>
          <a:p>
            <a:r>
              <a:rPr lang="en-US">
                <a:solidFill>
                  <a:srgbClr val="000099"/>
                </a:solidFill>
              </a:rPr>
              <a:t>VLDL</a:t>
            </a:r>
          </a:p>
        </p:txBody>
      </p:sp>
      <p:sp>
        <p:nvSpPr>
          <p:cNvPr id="221514" name="Rectangle 330"/>
          <p:cNvSpPr>
            <a:spLocks noChangeAspect="1" noChangeArrowheads="1"/>
          </p:cNvSpPr>
          <p:nvPr/>
        </p:nvSpPr>
        <p:spPr bwMode="auto">
          <a:xfrm>
            <a:off x="4659313" y="4781550"/>
            <a:ext cx="444500" cy="274638"/>
          </a:xfrm>
          <a:prstGeom prst="rect">
            <a:avLst/>
          </a:prstGeom>
          <a:noFill/>
          <a:ln w="9525">
            <a:noFill/>
            <a:miter lim="800000"/>
            <a:headEnd/>
            <a:tailEnd/>
          </a:ln>
        </p:spPr>
        <p:txBody>
          <a:bodyPr wrap="none" lIns="0" tIns="0" rIns="0" bIns="0">
            <a:spAutoFit/>
          </a:bodyPr>
          <a:lstStyle/>
          <a:p>
            <a:r>
              <a:rPr lang="en-US">
                <a:solidFill>
                  <a:srgbClr val="000099"/>
                </a:solidFill>
              </a:rPr>
              <a:t>LDL</a:t>
            </a:r>
          </a:p>
        </p:txBody>
      </p:sp>
      <p:sp>
        <p:nvSpPr>
          <p:cNvPr id="221515" name="Rectangle 331"/>
          <p:cNvSpPr>
            <a:spLocks noChangeAspect="1" noChangeArrowheads="1"/>
          </p:cNvSpPr>
          <p:nvPr/>
        </p:nvSpPr>
        <p:spPr bwMode="auto">
          <a:xfrm>
            <a:off x="5659438" y="4781550"/>
            <a:ext cx="469900" cy="274638"/>
          </a:xfrm>
          <a:prstGeom prst="rect">
            <a:avLst/>
          </a:prstGeom>
          <a:noFill/>
          <a:ln w="9525">
            <a:noFill/>
            <a:miter lim="800000"/>
            <a:headEnd/>
            <a:tailEnd/>
          </a:ln>
        </p:spPr>
        <p:txBody>
          <a:bodyPr wrap="none" lIns="0" tIns="0" rIns="0" bIns="0">
            <a:spAutoFit/>
          </a:bodyPr>
          <a:lstStyle/>
          <a:p>
            <a:r>
              <a:rPr lang="en-US">
                <a:solidFill>
                  <a:srgbClr val="000099"/>
                </a:solidFill>
              </a:rPr>
              <a:t>HDL</a:t>
            </a:r>
          </a:p>
        </p:txBody>
      </p:sp>
      <p:sp>
        <p:nvSpPr>
          <p:cNvPr id="221516" name="Rectangle 332"/>
          <p:cNvSpPr>
            <a:spLocks noChangeAspect="1" noChangeArrowheads="1"/>
          </p:cNvSpPr>
          <p:nvPr/>
        </p:nvSpPr>
        <p:spPr bwMode="auto">
          <a:xfrm>
            <a:off x="3481388" y="5168900"/>
            <a:ext cx="1606550" cy="274638"/>
          </a:xfrm>
          <a:prstGeom prst="rect">
            <a:avLst/>
          </a:prstGeom>
          <a:noFill/>
          <a:ln w="9525">
            <a:noFill/>
            <a:miter lim="800000"/>
            <a:headEnd/>
            <a:tailEnd/>
          </a:ln>
        </p:spPr>
        <p:txBody>
          <a:bodyPr wrap="none" lIns="0" tIns="0" rIns="0" bIns="0">
            <a:spAutoFit/>
          </a:bodyPr>
          <a:lstStyle/>
          <a:p>
            <a:r>
              <a:rPr lang="en-US">
                <a:solidFill>
                  <a:srgbClr val="000099"/>
                </a:solidFill>
              </a:rPr>
              <a:t>Lipoprotein Type</a:t>
            </a:r>
          </a:p>
        </p:txBody>
      </p:sp>
      <p:sp>
        <p:nvSpPr>
          <p:cNvPr id="221517" name="Rectangle 333"/>
          <p:cNvSpPr>
            <a:spLocks noChangeAspect="1" noChangeArrowheads="1"/>
          </p:cNvSpPr>
          <p:nvPr/>
        </p:nvSpPr>
        <p:spPr bwMode="auto">
          <a:xfrm rot="16200000">
            <a:off x="596900" y="2486025"/>
            <a:ext cx="1446213" cy="354013"/>
          </a:xfrm>
          <a:prstGeom prst="rect">
            <a:avLst/>
          </a:prstGeom>
          <a:noFill/>
          <a:ln w="9525">
            <a:noFill/>
            <a:miter lim="800000"/>
            <a:headEnd/>
            <a:tailEnd/>
          </a:ln>
        </p:spPr>
        <p:txBody>
          <a:bodyPr wrap="none" lIns="0" tIns="0" rIns="0" bIns="0"/>
          <a:lstStyle/>
          <a:p>
            <a:r>
              <a:rPr lang="en-US" b="1">
                <a:solidFill>
                  <a:srgbClr val="000099"/>
                </a:solidFill>
              </a:rPr>
              <a:t>Composition</a:t>
            </a:r>
            <a:endParaRPr lang="en-US">
              <a:solidFill>
                <a:srgbClr val="000099"/>
              </a:solidFill>
            </a:endParaRPr>
          </a:p>
        </p:txBody>
      </p:sp>
      <p:grpSp>
        <p:nvGrpSpPr>
          <p:cNvPr id="2" name="Group 345"/>
          <p:cNvGrpSpPr>
            <a:grpSpLocks/>
          </p:cNvGrpSpPr>
          <p:nvPr/>
        </p:nvGrpSpPr>
        <p:grpSpPr bwMode="auto">
          <a:xfrm>
            <a:off x="4627563" y="812800"/>
            <a:ext cx="554037" cy="3790950"/>
            <a:chOff x="2915" y="512"/>
            <a:chExt cx="349" cy="2388"/>
          </a:xfrm>
        </p:grpSpPr>
        <p:sp>
          <p:nvSpPr>
            <p:cNvPr id="221480" name="Rectangle 296"/>
            <p:cNvSpPr>
              <a:spLocks noChangeAspect="1" noChangeArrowheads="1"/>
            </p:cNvSpPr>
            <p:nvPr/>
          </p:nvSpPr>
          <p:spPr bwMode="auto">
            <a:xfrm>
              <a:off x="2915" y="2422"/>
              <a:ext cx="264" cy="478"/>
            </a:xfrm>
            <a:prstGeom prst="rect">
              <a:avLst/>
            </a:prstGeom>
            <a:noFill/>
            <a:ln w="9525">
              <a:solidFill>
                <a:srgbClr val="000000"/>
              </a:solidFill>
              <a:miter lim="800000"/>
              <a:headEnd/>
              <a:tailEnd/>
            </a:ln>
          </p:spPr>
          <p:txBody>
            <a:bodyPr/>
            <a:lstStyle/>
            <a:p>
              <a:endParaRPr lang="en-US"/>
            </a:p>
          </p:txBody>
        </p:sp>
        <p:sp>
          <p:nvSpPr>
            <p:cNvPr id="221482" name="Rectangle 298"/>
            <p:cNvSpPr>
              <a:spLocks noChangeAspect="1" noChangeArrowheads="1"/>
            </p:cNvSpPr>
            <p:nvPr/>
          </p:nvSpPr>
          <p:spPr bwMode="auto">
            <a:xfrm>
              <a:off x="2915" y="1101"/>
              <a:ext cx="349" cy="1311"/>
            </a:xfrm>
            <a:prstGeom prst="rect">
              <a:avLst/>
            </a:prstGeom>
            <a:solidFill>
              <a:srgbClr val="FFFF01"/>
            </a:solidFill>
            <a:ln w="19050">
              <a:solidFill>
                <a:srgbClr val="000000"/>
              </a:solidFill>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rgbClr val="000099"/>
                  </a:solidFill>
                </a:rPr>
                <a:t>C</a:t>
              </a:r>
            </a:p>
          </p:txBody>
        </p:sp>
        <p:sp>
          <p:nvSpPr>
            <p:cNvPr id="221486" name="Rectangle 302"/>
            <p:cNvSpPr>
              <a:spLocks noChangeAspect="1" noChangeArrowheads="1"/>
            </p:cNvSpPr>
            <p:nvPr/>
          </p:nvSpPr>
          <p:spPr bwMode="auto">
            <a:xfrm>
              <a:off x="2915" y="512"/>
              <a:ext cx="349" cy="599"/>
            </a:xfrm>
            <a:prstGeom prst="rect">
              <a:avLst/>
            </a:prstGeom>
            <a:solidFill>
              <a:srgbClr val="006600"/>
            </a:solidFill>
            <a:ln w="19050">
              <a:solidFill>
                <a:srgbClr val="000000"/>
              </a:solidFill>
              <a:prstDash val="sysDot"/>
              <a:miter lim="800000"/>
              <a:headEnd/>
              <a:tailEnd/>
            </a:ln>
          </p:spPr>
          <p:txBody>
            <a:bodyPr/>
            <a:lstStyle/>
            <a:p>
              <a:endParaRPr lang="en-US" b="1">
                <a:solidFill>
                  <a:srgbClr val="000099"/>
                </a:solidFill>
              </a:endParaRPr>
            </a:p>
            <a:p>
              <a:r>
                <a:rPr lang="en-US" b="1">
                  <a:solidFill>
                    <a:schemeClr val="bg1"/>
                  </a:solidFill>
                </a:rPr>
                <a:t>P</a:t>
              </a:r>
            </a:p>
          </p:txBody>
        </p:sp>
        <p:sp>
          <p:nvSpPr>
            <p:cNvPr id="221518" name="Rectangle 334"/>
            <p:cNvSpPr>
              <a:spLocks noChangeAspect="1" noChangeArrowheads="1"/>
            </p:cNvSpPr>
            <p:nvPr/>
          </p:nvSpPr>
          <p:spPr bwMode="auto">
            <a:xfrm>
              <a:off x="2915" y="2422"/>
              <a:ext cx="349" cy="478"/>
            </a:xfrm>
            <a:prstGeom prst="rect">
              <a:avLst/>
            </a:prstGeom>
            <a:solidFill>
              <a:srgbClr val="FFC1C1"/>
            </a:solidFill>
            <a:ln w="19050">
              <a:solidFill>
                <a:srgbClr val="FF0000"/>
              </a:solidFill>
              <a:miter lim="800000"/>
              <a:headEnd/>
              <a:tailEnd/>
            </a:ln>
          </p:spPr>
          <p:txBody>
            <a:bodyPr lIns="18288" tIns="18288" rIns="18288" bIns="18288"/>
            <a:lstStyle/>
            <a:p>
              <a:pPr algn="ctr"/>
              <a:endParaRPr lang="en-US" b="1">
                <a:solidFill>
                  <a:srgbClr val="000099"/>
                </a:solidFill>
              </a:endParaRPr>
            </a:p>
            <a:p>
              <a:pPr algn="ctr"/>
              <a:r>
                <a:rPr lang="en-US" b="1">
                  <a:solidFill>
                    <a:srgbClr val="000099"/>
                  </a:solidFill>
                </a:rPr>
                <a:t>T</a:t>
              </a:r>
            </a:p>
          </p:txBody>
        </p:sp>
      </p:grpSp>
      <p:grpSp>
        <p:nvGrpSpPr>
          <p:cNvPr id="3" name="Group 346"/>
          <p:cNvGrpSpPr>
            <a:grpSpLocks/>
          </p:cNvGrpSpPr>
          <p:nvPr/>
        </p:nvGrpSpPr>
        <p:grpSpPr bwMode="auto">
          <a:xfrm>
            <a:off x="5643563" y="812800"/>
            <a:ext cx="506412" cy="3790950"/>
            <a:chOff x="3555" y="512"/>
            <a:chExt cx="319" cy="2388"/>
          </a:xfrm>
        </p:grpSpPr>
        <p:sp>
          <p:nvSpPr>
            <p:cNvPr id="221481" name="Rectangle 297"/>
            <p:cNvSpPr>
              <a:spLocks noChangeAspect="1" noChangeArrowheads="1"/>
            </p:cNvSpPr>
            <p:nvPr/>
          </p:nvSpPr>
          <p:spPr bwMode="auto">
            <a:xfrm>
              <a:off x="3555" y="2544"/>
              <a:ext cx="255" cy="356"/>
            </a:xfrm>
            <a:prstGeom prst="rect">
              <a:avLst/>
            </a:prstGeom>
            <a:solidFill>
              <a:srgbClr val="FFFFFF"/>
            </a:solidFill>
            <a:ln w="9525">
              <a:noFill/>
              <a:miter lim="800000"/>
              <a:headEnd/>
              <a:tailEnd/>
            </a:ln>
          </p:spPr>
          <p:txBody>
            <a:bodyPr/>
            <a:lstStyle/>
            <a:p>
              <a:endParaRPr lang="en-US"/>
            </a:p>
          </p:txBody>
        </p:sp>
        <p:sp>
          <p:nvSpPr>
            <p:cNvPr id="221483" name="Rectangle 299"/>
            <p:cNvSpPr>
              <a:spLocks noChangeAspect="1" noChangeArrowheads="1"/>
            </p:cNvSpPr>
            <p:nvPr/>
          </p:nvSpPr>
          <p:spPr bwMode="auto">
            <a:xfrm>
              <a:off x="3555" y="1711"/>
              <a:ext cx="255" cy="833"/>
            </a:xfrm>
            <a:prstGeom prst="rect">
              <a:avLst/>
            </a:prstGeom>
            <a:solidFill>
              <a:srgbClr val="FFFFFF"/>
            </a:solidFill>
            <a:ln w="9525">
              <a:noFill/>
              <a:miter lim="800000"/>
              <a:headEnd/>
              <a:tailEnd/>
            </a:ln>
          </p:spPr>
          <p:txBody>
            <a:bodyPr/>
            <a:lstStyle/>
            <a:p>
              <a:endParaRPr lang="en-US"/>
            </a:p>
          </p:txBody>
        </p:sp>
        <p:sp>
          <p:nvSpPr>
            <p:cNvPr id="221484" name="Rectangle 300"/>
            <p:cNvSpPr>
              <a:spLocks noChangeAspect="1" noChangeArrowheads="1"/>
            </p:cNvSpPr>
            <p:nvPr/>
          </p:nvSpPr>
          <p:spPr bwMode="auto">
            <a:xfrm>
              <a:off x="3555" y="1711"/>
              <a:ext cx="319" cy="833"/>
            </a:xfrm>
            <a:prstGeom prst="rect">
              <a:avLst/>
            </a:prstGeom>
            <a:solidFill>
              <a:srgbClr val="FFFF01"/>
            </a:solidFill>
            <a:ln w="19050">
              <a:solidFill>
                <a:srgbClr val="000000"/>
              </a:solidFill>
              <a:miter lim="800000"/>
              <a:headEnd/>
              <a:tailEnd/>
            </a:ln>
          </p:spPr>
          <p:txBody>
            <a:bodyPr/>
            <a:lstStyle/>
            <a:p>
              <a:endParaRPr lang="en-US" b="1">
                <a:solidFill>
                  <a:srgbClr val="000099"/>
                </a:solidFill>
              </a:endParaRPr>
            </a:p>
            <a:p>
              <a:r>
                <a:rPr lang="en-US" b="1">
                  <a:solidFill>
                    <a:srgbClr val="000099"/>
                  </a:solidFill>
                </a:rPr>
                <a:t>C</a:t>
              </a:r>
            </a:p>
          </p:txBody>
        </p:sp>
        <p:sp>
          <p:nvSpPr>
            <p:cNvPr id="221487" name="Rectangle 303"/>
            <p:cNvSpPr>
              <a:spLocks noChangeAspect="1" noChangeArrowheads="1"/>
            </p:cNvSpPr>
            <p:nvPr/>
          </p:nvSpPr>
          <p:spPr bwMode="auto">
            <a:xfrm>
              <a:off x="3555" y="512"/>
              <a:ext cx="319" cy="1199"/>
            </a:xfrm>
            <a:prstGeom prst="rect">
              <a:avLst/>
            </a:prstGeom>
            <a:solidFill>
              <a:srgbClr val="006600"/>
            </a:solidFill>
            <a:ln w="19050">
              <a:solidFill>
                <a:srgbClr val="000000"/>
              </a:solidFill>
              <a:prstDash val="sysDot"/>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chemeClr val="bg1"/>
                  </a:solidFill>
                </a:rPr>
                <a:t>P</a:t>
              </a:r>
            </a:p>
          </p:txBody>
        </p:sp>
        <p:sp>
          <p:nvSpPr>
            <p:cNvPr id="221519" name="Rectangle 335"/>
            <p:cNvSpPr>
              <a:spLocks noChangeAspect="1" noChangeArrowheads="1"/>
            </p:cNvSpPr>
            <p:nvPr/>
          </p:nvSpPr>
          <p:spPr bwMode="auto">
            <a:xfrm>
              <a:off x="3555" y="2544"/>
              <a:ext cx="319" cy="356"/>
            </a:xfrm>
            <a:prstGeom prst="rect">
              <a:avLst/>
            </a:prstGeom>
            <a:solidFill>
              <a:srgbClr val="FFC1C1"/>
            </a:solidFill>
            <a:ln w="19050">
              <a:solidFill>
                <a:srgbClr val="FF0000"/>
              </a:solidFill>
              <a:miter lim="800000"/>
              <a:headEnd/>
              <a:tailEnd/>
            </a:ln>
          </p:spPr>
          <p:txBody>
            <a:bodyPr lIns="18288" tIns="0" rIns="18288" bIns="0"/>
            <a:lstStyle/>
            <a:p>
              <a:pPr algn="ctr"/>
              <a:r>
                <a:rPr lang="en-US" b="1">
                  <a:solidFill>
                    <a:srgbClr val="000099"/>
                  </a:solidFill>
                </a:rPr>
                <a:t>T</a:t>
              </a:r>
            </a:p>
          </p:txBody>
        </p:sp>
      </p:grpSp>
      <p:grpSp>
        <p:nvGrpSpPr>
          <p:cNvPr id="4" name="Group 344"/>
          <p:cNvGrpSpPr>
            <a:grpSpLocks/>
          </p:cNvGrpSpPr>
          <p:nvPr/>
        </p:nvGrpSpPr>
        <p:grpSpPr bwMode="auto">
          <a:xfrm>
            <a:off x="3621088" y="812800"/>
            <a:ext cx="498475" cy="3790950"/>
            <a:chOff x="2281" y="512"/>
            <a:chExt cx="314" cy="2388"/>
          </a:xfrm>
        </p:grpSpPr>
        <p:sp>
          <p:nvSpPr>
            <p:cNvPr id="221478" name="Rectangle 294"/>
            <p:cNvSpPr>
              <a:spLocks noChangeAspect="1" noChangeArrowheads="1"/>
            </p:cNvSpPr>
            <p:nvPr/>
          </p:nvSpPr>
          <p:spPr bwMode="auto">
            <a:xfrm>
              <a:off x="2284" y="1233"/>
              <a:ext cx="311" cy="1667"/>
            </a:xfrm>
            <a:prstGeom prst="rect">
              <a:avLst/>
            </a:prstGeom>
            <a:solidFill>
              <a:srgbClr val="FFC1C1"/>
            </a:solidFill>
            <a:ln w="9525">
              <a:noFill/>
              <a:miter lim="800000"/>
              <a:headEnd/>
              <a:tailEnd/>
            </a:ln>
          </p:spPr>
          <p:txBody>
            <a:bodyPr/>
            <a:lstStyle/>
            <a:p>
              <a:endParaRPr lang="en-US" b="1">
                <a:solidFill>
                  <a:srgbClr val="000099"/>
                </a:solidFill>
              </a:endParaRPr>
            </a:p>
            <a:p>
              <a:endParaRPr lang="en-US" b="1">
                <a:solidFill>
                  <a:srgbClr val="000099"/>
                </a:solidFill>
              </a:endParaRPr>
            </a:p>
            <a:p>
              <a:endParaRPr lang="en-US" b="1">
                <a:solidFill>
                  <a:srgbClr val="000099"/>
                </a:solidFill>
              </a:endParaRPr>
            </a:p>
            <a:p>
              <a:endParaRPr lang="en-US" b="1">
                <a:solidFill>
                  <a:srgbClr val="000099"/>
                </a:solidFill>
              </a:endParaRPr>
            </a:p>
            <a:p>
              <a:r>
                <a:rPr lang="en-US" b="1">
                  <a:solidFill>
                    <a:srgbClr val="000099"/>
                  </a:solidFill>
                </a:rPr>
                <a:t>T</a:t>
              </a:r>
            </a:p>
          </p:txBody>
        </p:sp>
        <p:sp>
          <p:nvSpPr>
            <p:cNvPr id="221479" name="Rectangle 295"/>
            <p:cNvSpPr>
              <a:spLocks noChangeAspect="1" noChangeArrowheads="1"/>
            </p:cNvSpPr>
            <p:nvPr/>
          </p:nvSpPr>
          <p:spPr bwMode="auto">
            <a:xfrm>
              <a:off x="2284" y="1233"/>
              <a:ext cx="311" cy="1667"/>
            </a:xfrm>
            <a:prstGeom prst="rect">
              <a:avLst/>
            </a:prstGeom>
            <a:noFill/>
            <a:ln w="19050">
              <a:solidFill>
                <a:srgbClr val="FF0000"/>
              </a:solidFill>
              <a:miter lim="800000"/>
              <a:headEnd/>
              <a:tailEnd/>
            </a:ln>
          </p:spPr>
          <p:txBody>
            <a:bodyPr/>
            <a:lstStyle/>
            <a:p>
              <a:endParaRPr lang="en-US"/>
            </a:p>
          </p:txBody>
        </p:sp>
        <p:sp>
          <p:nvSpPr>
            <p:cNvPr id="221485" name="Rectangle 301"/>
            <p:cNvSpPr>
              <a:spLocks noChangeAspect="1" noChangeArrowheads="1"/>
            </p:cNvSpPr>
            <p:nvPr/>
          </p:nvSpPr>
          <p:spPr bwMode="auto">
            <a:xfrm>
              <a:off x="2284" y="512"/>
              <a:ext cx="311" cy="244"/>
            </a:xfrm>
            <a:prstGeom prst="rect">
              <a:avLst/>
            </a:prstGeom>
            <a:solidFill>
              <a:srgbClr val="006600"/>
            </a:solidFill>
            <a:ln w="19050">
              <a:solidFill>
                <a:srgbClr val="000000"/>
              </a:solidFill>
              <a:prstDash val="sysDot"/>
              <a:miter lim="800000"/>
              <a:headEnd/>
              <a:tailEnd/>
            </a:ln>
          </p:spPr>
          <p:txBody>
            <a:bodyPr/>
            <a:lstStyle/>
            <a:p>
              <a:r>
                <a:rPr lang="en-US" b="1">
                  <a:solidFill>
                    <a:schemeClr val="bg1"/>
                  </a:solidFill>
                </a:rPr>
                <a:t>P</a:t>
              </a:r>
            </a:p>
          </p:txBody>
        </p:sp>
        <p:sp>
          <p:nvSpPr>
            <p:cNvPr id="221521" name="Rectangle 337"/>
            <p:cNvSpPr>
              <a:spLocks noChangeAspect="1" noChangeArrowheads="1"/>
            </p:cNvSpPr>
            <p:nvPr/>
          </p:nvSpPr>
          <p:spPr bwMode="auto">
            <a:xfrm>
              <a:off x="2281" y="768"/>
              <a:ext cx="311" cy="478"/>
            </a:xfrm>
            <a:prstGeom prst="rect">
              <a:avLst/>
            </a:prstGeom>
            <a:solidFill>
              <a:srgbClr val="FFFF01"/>
            </a:solidFill>
            <a:ln w="19050">
              <a:solidFill>
                <a:srgbClr val="000000"/>
              </a:solidFill>
              <a:miter lim="800000"/>
              <a:headEnd/>
              <a:tailEnd/>
            </a:ln>
          </p:spPr>
          <p:txBody>
            <a:bodyPr tIns="0" bIns="0"/>
            <a:lstStyle/>
            <a:p>
              <a:endParaRPr lang="en-US" b="1">
                <a:solidFill>
                  <a:srgbClr val="000099"/>
                </a:solidFill>
              </a:endParaRPr>
            </a:p>
            <a:p>
              <a:r>
                <a:rPr lang="en-US" b="1">
                  <a:solidFill>
                    <a:srgbClr val="000099"/>
                  </a:solidFill>
                </a:rPr>
                <a:t>C</a:t>
              </a:r>
            </a:p>
          </p:txBody>
        </p:sp>
      </p:grpSp>
      <p:grpSp>
        <p:nvGrpSpPr>
          <p:cNvPr id="5" name="Group 349"/>
          <p:cNvGrpSpPr>
            <a:grpSpLocks/>
          </p:cNvGrpSpPr>
          <p:nvPr/>
        </p:nvGrpSpPr>
        <p:grpSpPr bwMode="auto">
          <a:xfrm>
            <a:off x="2590800" y="152400"/>
            <a:ext cx="955675" cy="4516438"/>
            <a:chOff x="1632" y="96"/>
            <a:chExt cx="602" cy="2845"/>
          </a:xfrm>
        </p:grpSpPr>
        <p:sp>
          <p:nvSpPr>
            <p:cNvPr id="221461" name="Rectangle 277"/>
            <p:cNvSpPr>
              <a:spLocks noChangeAspect="1" noChangeArrowheads="1"/>
            </p:cNvSpPr>
            <p:nvPr/>
          </p:nvSpPr>
          <p:spPr bwMode="auto">
            <a:xfrm>
              <a:off x="2112" y="192"/>
              <a:ext cx="122" cy="244"/>
            </a:xfrm>
            <a:prstGeom prst="rect">
              <a:avLst/>
            </a:prstGeom>
            <a:solidFill>
              <a:srgbClr val="FFFF00"/>
            </a:solidFill>
            <a:ln w="19050">
              <a:noFill/>
              <a:miter lim="800000"/>
              <a:headEnd/>
              <a:tailEnd/>
            </a:ln>
            <a:effectLst/>
          </p:spPr>
          <p:txBody>
            <a:bodyPr lIns="0" tIns="0" rIns="0" bIns="0"/>
            <a:lstStyle/>
            <a:p>
              <a:r>
                <a:rPr lang="en-US" b="1">
                  <a:solidFill>
                    <a:schemeClr val="accent2"/>
                  </a:solidFill>
                </a:rPr>
                <a:t>C</a:t>
              </a:r>
            </a:p>
          </p:txBody>
        </p:sp>
        <p:sp>
          <p:nvSpPr>
            <p:cNvPr id="221462" name="Rectangle 278"/>
            <p:cNvSpPr>
              <a:spLocks noChangeAspect="1" noChangeArrowheads="1"/>
            </p:cNvSpPr>
            <p:nvPr/>
          </p:nvSpPr>
          <p:spPr bwMode="auto">
            <a:xfrm>
              <a:off x="1680" y="96"/>
              <a:ext cx="144" cy="203"/>
            </a:xfrm>
            <a:prstGeom prst="rect">
              <a:avLst/>
            </a:prstGeom>
            <a:solidFill>
              <a:srgbClr val="006600"/>
            </a:solidFill>
            <a:ln w="19050">
              <a:noFill/>
              <a:miter lim="800000"/>
              <a:headEnd/>
              <a:tailEnd/>
            </a:ln>
            <a:effectLst/>
          </p:spPr>
          <p:txBody>
            <a:bodyPr lIns="0" tIns="0" rIns="0" bIns="0"/>
            <a:lstStyle/>
            <a:p>
              <a:r>
                <a:rPr lang="en-US" b="1">
                  <a:solidFill>
                    <a:schemeClr val="bg1"/>
                  </a:solidFill>
                </a:rPr>
                <a:t> P</a:t>
              </a:r>
            </a:p>
          </p:txBody>
        </p:sp>
        <p:sp>
          <p:nvSpPr>
            <p:cNvPr id="221464" name="Rectangle 280"/>
            <p:cNvSpPr>
              <a:spLocks noChangeAspect="1" noChangeArrowheads="1"/>
            </p:cNvSpPr>
            <p:nvPr/>
          </p:nvSpPr>
          <p:spPr bwMode="auto">
            <a:xfrm>
              <a:off x="1643" y="491"/>
              <a:ext cx="342" cy="122"/>
            </a:xfrm>
            <a:prstGeom prst="rect">
              <a:avLst/>
            </a:prstGeom>
            <a:solidFill>
              <a:srgbClr val="006600"/>
            </a:solidFill>
            <a:ln w="19050">
              <a:solidFill>
                <a:srgbClr val="006600"/>
              </a:solidFill>
              <a:prstDash val="sysDot"/>
              <a:miter lim="800000"/>
              <a:headEnd/>
              <a:tailEnd/>
            </a:ln>
            <a:effectLst/>
          </p:spPr>
          <p:txBody>
            <a:bodyPr/>
            <a:lstStyle/>
            <a:p>
              <a:endParaRPr lang="en-US"/>
            </a:p>
          </p:txBody>
        </p:sp>
        <p:sp>
          <p:nvSpPr>
            <p:cNvPr id="221465" name="Rectangle 281"/>
            <p:cNvSpPr>
              <a:spLocks noChangeAspect="1" noChangeArrowheads="1"/>
            </p:cNvSpPr>
            <p:nvPr/>
          </p:nvSpPr>
          <p:spPr bwMode="auto">
            <a:xfrm>
              <a:off x="1632" y="528"/>
              <a:ext cx="336" cy="92"/>
            </a:xfrm>
            <a:prstGeom prst="rect">
              <a:avLst/>
            </a:prstGeom>
            <a:solidFill>
              <a:srgbClr val="FFFF00"/>
            </a:solidFill>
            <a:ln w="9525">
              <a:solidFill>
                <a:srgbClr val="000000"/>
              </a:solidFill>
              <a:miter lim="800000"/>
              <a:headEnd/>
              <a:tailEnd/>
            </a:ln>
            <a:effectLst/>
          </p:spPr>
          <p:txBody>
            <a:bodyPr/>
            <a:lstStyle/>
            <a:p>
              <a:endParaRPr lang="en-US"/>
            </a:p>
          </p:txBody>
        </p:sp>
        <p:sp>
          <p:nvSpPr>
            <p:cNvPr id="221502" name="Line 318"/>
            <p:cNvSpPr>
              <a:spLocks noChangeAspect="1" noChangeShapeType="1"/>
            </p:cNvSpPr>
            <p:nvPr/>
          </p:nvSpPr>
          <p:spPr bwMode="auto">
            <a:xfrm flipV="1">
              <a:off x="2101" y="2900"/>
              <a:ext cx="0" cy="41"/>
            </a:xfrm>
            <a:prstGeom prst="line">
              <a:avLst/>
            </a:prstGeom>
            <a:noFill/>
            <a:ln w="0">
              <a:solidFill>
                <a:srgbClr val="000000"/>
              </a:solidFill>
              <a:round/>
              <a:headEnd/>
              <a:tailEnd/>
            </a:ln>
            <a:effectLst/>
          </p:spPr>
          <p:txBody>
            <a:bodyPr/>
            <a:lstStyle/>
            <a:p>
              <a:endParaRPr lang="en-US"/>
            </a:p>
          </p:txBody>
        </p:sp>
        <p:sp>
          <p:nvSpPr>
            <p:cNvPr id="221520" name="Line 336"/>
            <p:cNvSpPr>
              <a:spLocks noChangeAspect="1" noChangeShapeType="1"/>
            </p:cNvSpPr>
            <p:nvPr/>
          </p:nvSpPr>
          <p:spPr bwMode="auto">
            <a:xfrm flipH="1">
              <a:off x="1757" y="325"/>
              <a:ext cx="16" cy="203"/>
            </a:xfrm>
            <a:prstGeom prst="line">
              <a:avLst/>
            </a:prstGeom>
            <a:noFill/>
            <a:ln w="38100">
              <a:solidFill>
                <a:srgbClr val="000099"/>
              </a:solidFill>
              <a:round/>
              <a:headEnd/>
              <a:tailEnd type="triangle" w="med" len="med"/>
            </a:ln>
            <a:effectLst/>
          </p:spPr>
          <p:txBody>
            <a:bodyPr/>
            <a:lstStyle/>
            <a:p>
              <a:endParaRPr lang="en-US"/>
            </a:p>
          </p:txBody>
        </p:sp>
        <p:sp>
          <p:nvSpPr>
            <p:cNvPr id="221523" name="Rectangle 339"/>
            <p:cNvSpPr>
              <a:spLocks noChangeAspect="1" noChangeArrowheads="1"/>
            </p:cNvSpPr>
            <p:nvPr/>
          </p:nvSpPr>
          <p:spPr bwMode="auto">
            <a:xfrm>
              <a:off x="1643" y="634"/>
              <a:ext cx="342" cy="2266"/>
            </a:xfrm>
            <a:prstGeom prst="rect">
              <a:avLst/>
            </a:prstGeom>
            <a:solidFill>
              <a:srgbClr val="FFCCCC"/>
            </a:solidFill>
            <a:ln w="19050">
              <a:solidFill>
                <a:srgbClr val="FF0000"/>
              </a:solidFill>
              <a:miter lim="800000"/>
              <a:headEnd/>
              <a:tailEnd/>
            </a:ln>
            <a:effectLst/>
          </p:spPr>
          <p:txBody>
            <a:bodyPr/>
            <a:lstStyle/>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endParaRPr lang="en-US">
                <a:solidFill>
                  <a:srgbClr val="000099"/>
                </a:solidFill>
              </a:endParaRPr>
            </a:p>
            <a:p>
              <a:r>
                <a:rPr lang="en-US" b="1">
                  <a:solidFill>
                    <a:srgbClr val="000099"/>
                  </a:solidFill>
                </a:rPr>
                <a:t>T</a:t>
              </a:r>
            </a:p>
          </p:txBody>
        </p:sp>
        <p:sp>
          <p:nvSpPr>
            <p:cNvPr id="221524" name="Line 340"/>
            <p:cNvSpPr>
              <a:spLocks noChangeAspect="1" noChangeShapeType="1"/>
            </p:cNvSpPr>
            <p:nvPr/>
          </p:nvSpPr>
          <p:spPr bwMode="auto">
            <a:xfrm flipH="1">
              <a:off x="1872" y="336"/>
              <a:ext cx="183" cy="243"/>
            </a:xfrm>
            <a:prstGeom prst="line">
              <a:avLst/>
            </a:prstGeom>
            <a:noFill/>
            <a:ln w="38100">
              <a:solidFill>
                <a:srgbClr val="000099"/>
              </a:solidFill>
              <a:round/>
              <a:headEnd/>
              <a:tailEnd type="triangle" w="med" len="med"/>
            </a:ln>
            <a:effectLst/>
          </p:spPr>
          <p:txBody>
            <a:bodyPr/>
            <a:lstStyle/>
            <a:p>
              <a:endParaRPr lang="en-US"/>
            </a:p>
          </p:txBody>
        </p:sp>
      </p:grpSp>
      <p:sp>
        <p:nvSpPr>
          <p:cNvPr id="221526" name="Text Box 342"/>
          <p:cNvSpPr txBox="1">
            <a:spLocks noChangeArrowheads="1"/>
          </p:cNvSpPr>
          <p:nvPr/>
        </p:nvSpPr>
        <p:spPr bwMode="auto">
          <a:xfrm>
            <a:off x="1143000" y="5562600"/>
            <a:ext cx="6858000" cy="641350"/>
          </a:xfrm>
          <a:prstGeom prst="rect">
            <a:avLst/>
          </a:prstGeom>
          <a:noFill/>
          <a:ln w="9525">
            <a:noFill/>
            <a:miter lim="800000"/>
            <a:headEnd/>
            <a:tailEnd/>
          </a:ln>
          <a:effectLst/>
        </p:spPr>
        <p:txBody>
          <a:bodyPr>
            <a:spAutoFit/>
          </a:bodyPr>
          <a:lstStyle/>
          <a:p>
            <a:pPr>
              <a:spcBef>
                <a:spcPct val="50000"/>
              </a:spcBef>
            </a:pPr>
            <a:r>
              <a:rPr lang="en-US" b="1">
                <a:solidFill>
                  <a:srgbClr val="000099"/>
                </a:solidFill>
              </a:rPr>
              <a:t>Figure 2.</a:t>
            </a:r>
            <a:r>
              <a:rPr lang="en-US">
                <a:solidFill>
                  <a:srgbClr val="000099"/>
                </a:solidFill>
              </a:rPr>
              <a:t>  The major classes of lipoproteins and their relative content of triacylglycerol (</a:t>
            </a:r>
            <a:r>
              <a:rPr lang="en-US" b="1">
                <a:solidFill>
                  <a:srgbClr val="003399"/>
                </a:solidFill>
              </a:rPr>
              <a:t>T</a:t>
            </a:r>
            <a:r>
              <a:rPr lang="en-US">
                <a:solidFill>
                  <a:srgbClr val="000099"/>
                </a:solidFill>
              </a:rPr>
              <a:t>), cholesterol (</a:t>
            </a:r>
            <a:r>
              <a:rPr lang="en-US" b="1">
                <a:solidFill>
                  <a:schemeClr val="accent2"/>
                </a:solidFill>
              </a:rPr>
              <a:t>C</a:t>
            </a:r>
            <a:r>
              <a:rPr lang="en-US">
                <a:solidFill>
                  <a:srgbClr val="000099"/>
                </a:solidFill>
              </a:rPr>
              <a:t>) and protein (</a:t>
            </a:r>
            <a:r>
              <a:rPr lang="en-US" b="1">
                <a:solidFill>
                  <a:schemeClr val="bg1"/>
                </a:solidFill>
              </a:rPr>
              <a:t>P</a:t>
            </a:r>
            <a:r>
              <a:rPr lang="en-US">
                <a:solidFill>
                  <a:srgbClr val="000099"/>
                </a:solidFill>
              </a:rPr>
              <a:t>).</a:t>
            </a:r>
          </a:p>
        </p:txBody>
      </p:sp>
      <p:pic>
        <p:nvPicPr>
          <p:cNvPr id="6" name="Picture 5"/>
          <p:cNvPicPr>
            <a:picLocks noChangeAspect="1"/>
          </p:cNvPicPr>
          <p:nvPr/>
        </p:nvPicPr>
        <p:blipFill>
          <a:blip r:embed="rId2"/>
          <a:stretch>
            <a:fillRect/>
          </a:stretch>
        </p:blipFill>
        <p:spPr>
          <a:xfrm>
            <a:off x="-2691384" y="-1234440"/>
            <a:ext cx="14045184" cy="877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1512"/>
                                        </p:tgtEl>
                                        <p:attrNameLst>
                                          <p:attrName>style.visibility</p:attrName>
                                        </p:attrNameLst>
                                      </p:cBhvr>
                                      <p:to>
                                        <p:strVal val="visible"/>
                                      </p:to>
                                    </p:set>
                                  </p:childTnLst>
                                </p:cTn>
                              </p:par>
                            </p:childTnLst>
                          </p:cTn>
                        </p:par>
                        <p:par>
                          <p:cTn id="7" fill="hold">
                            <p:stCondLst>
                              <p:cond delay="500"/>
                            </p:stCondLst>
                            <p:childTnLst>
                              <p:par>
                                <p:cTn id="8" presetID="12" presetClass="entr" presetSubtype="4"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1513"/>
                                        </p:tgtEl>
                                        <p:attrNameLst>
                                          <p:attrName>style.visibility</p:attrName>
                                        </p:attrNameLst>
                                      </p:cBhvr>
                                      <p:to>
                                        <p:strVal val="visible"/>
                                      </p:to>
                                    </p:se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Bottom)">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1514"/>
                                        </p:tgtEl>
                                        <p:attrNameLst>
                                          <p:attrName>style.visibility</p:attrName>
                                        </p:attrNameLst>
                                      </p:cBhvr>
                                      <p:to>
                                        <p:strVal val="visible"/>
                                      </p:to>
                                    </p:set>
                                  </p:childTnLst>
                                </p:cTn>
                              </p:par>
                            </p:childTnLst>
                          </p:cTn>
                        </p:par>
                        <p:par>
                          <p:cTn id="23" fill="hold">
                            <p:stCondLst>
                              <p:cond delay="500"/>
                            </p:stCondLst>
                            <p:childTnLst>
                              <p:par>
                                <p:cTn id="24" presetID="1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lide(fromBottom)">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1515"/>
                                        </p:tgtEl>
                                        <p:attrNameLst>
                                          <p:attrName>style.visibility</p:attrName>
                                        </p:attrNameLst>
                                      </p:cBhvr>
                                      <p:to>
                                        <p:strVal val="visible"/>
                                      </p:to>
                                    </p:set>
                                  </p:childTnLst>
                                </p:cTn>
                              </p:par>
                            </p:childTnLst>
                          </p:cTn>
                        </p:par>
                        <p:par>
                          <p:cTn id="31" fill="hold">
                            <p:stCondLst>
                              <p:cond delay="500"/>
                            </p:stCondLst>
                            <p:childTnLst>
                              <p:par>
                                <p:cTn id="32" presetID="12" presetClass="entr" presetSubtype="4"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lide(fromBottom)">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512" grpId="0" autoUpdateAnimBg="0"/>
      <p:bldP spid="221513" grpId="0" autoUpdateAnimBg="0"/>
      <p:bldP spid="221514" grpId="0" autoUpdateAnimBg="0"/>
      <p:bldP spid="221515"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4"/>
          <p:cNvGrpSpPr>
            <a:grpSpLocks/>
          </p:cNvGrpSpPr>
          <p:nvPr/>
        </p:nvGrpSpPr>
        <p:grpSpPr bwMode="auto">
          <a:xfrm>
            <a:off x="990600" y="1676400"/>
            <a:ext cx="5715000" cy="4267200"/>
            <a:chOff x="624" y="1056"/>
            <a:chExt cx="3600" cy="2688"/>
          </a:xfrm>
        </p:grpSpPr>
        <p:graphicFrame>
          <p:nvGraphicFramePr>
            <p:cNvPr id="21511" name="Object 1031"/>
            <p:cNvGraphicFramePr>
              <a:graphicFrameLocks noChangeAspect="1"/>
            </p:cNvGraphicFramePr>
            <p:nvPr/>
          </p:nvGraphicFramePr>
          <p:xfrm>
            <a:off x="1632" y="1056"/>
            <a:ext cx="2592" cy="2688"/>
          </p:xfrm>
          <a:graphic>
            <a:graphicData uri="http://schemas.openxmlformats.org/presentationml/2006/ole">
              <mc:AlternateContent xmlns:mc="http://schemas.openxmlformats.org/markup-compatibility/2006">
                <mc:Choice xmlns:v="urn:schemas-microsoft-com:vml" Requires="v">
                  <p:oleObj spid="_x0000_s2056" name="Clip" r:id="rId4" imgW="1673280" imgH="2275920" progId="">
                    <p:embed/>
                  </p:oleObj>
                </mc:Choice>
                <mc:Fallback>
                  <p:oleObj name="Clip" r:id="rId4" imgW="1673280" imgH="227592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056"/>
                          <a:ext cx="2592" cy="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2" name="Object 1032"/>
            <p:cNvGraphicFramePr>
              <a:graphicFrameLocks noChangeAspect="1"/>
            </p:cNvGraphicFramePr>
            <p:nvPr/>
          </p:nvGraphicFramePr>
          <p:xfrm>
            <a:off x="624" y="3312"/>
            <a:ext cx="1824" cy="429"/>
          </p:xfrm>
          <a:graphic>
            <a:graphicData uri="http://schemas.openxmlformats.org/presentationml/2006/ole">
              <mc:AlternateContent xmlns:mc="http://schemas.openxmlformats.org/markup-compatibility/2006">
                <mc:Choice xmlns:v="urn:schemas-microsoft-com:vml" Requires="v">
                  <p:oleObj spid="_x0000_s2057" name="Clip" r:id="rId6" imgW="4671360" imgH="1096920" progId="">
                    <p:embed/>
                  </p:oleObj>
                </mc:Choice>
                <mc:Fallback>
                  <p:oleObj name="Clip" r:id="rId6" imgW="4671360" imgH="10969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3312"/>
                          <a:ext cx="1824"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06" name="Rectangle 1026"/>
          <p:cNvSpPr>
            <a:spLocks noGrp="1" noChangeArrowheads="1"/>
          </p:cNvSpPr>
          <p:nvPr>
            <p:ph type="title"/>
          </p:nvPr>
        </p:nvSpPr>
        <p:spPr/>
        <p:txBody>
          <a:bodyPr/>
          <a:lstStyle/>
          <a:p>
            <a:r>
              <a:rPr lang="en-US"/>
              <a:t>Lipoprotein Profile</a:t>
            </a:r>
          </a:p>
        </p:txBody>
      </p:sp>
      <p:sp>
        <p:nvSpPr>
          <p:cNvPr id="21507" name="Rectangle 1027"/>
          <p:cNvSpPr>
            <a:spLocks noGrp="1" noChangeArrowheads="1"/>
          </p:cNvSpPr>
          <p:nvPr>
            <p:ph type="body" sz="half" idx="2"/>
          </p:nvPr>
        </p:nvSpPr>
        <p:spPr>
          <a:xfrm>
            <a:off x="3048000" y="2514600"/>
            <a:ext cx="3733800" cy="2895600"/>
          </a:xfrm>
        </p:spPr>
        <p:txBody>
          <a:bodyPr/>
          <a:lstStyle/>
          <a:p>
            <a:pPr>
              <a:buFontTx/>
              <a:buNone/>
            </a:pPr>
            <a:r>
              <a:rPr lang="en-US" sz="2800">
                <a:latin typeface="Arial" charset="0"/>
              </a:rPr>
              <a:t>Includes:</a:t>
            </a:r>
          </a:p>
          <a:p>
            <a:pPr>
              <a:buClr>
                <a:srgbClr val="FF0000"/>
              </a:buClr>
              <a:buFont typeface="Wingdings" pitchFamily="2" charset="2"/>
              <a:buChar char="ü"/>
            </a:pPr>
            <a:r>
              <a:rPr lang="en-US" sz="2800">
                <a:latin typeface="Arial" charset="0"/>
              </a:rPr>
              <a:t>Total Cholesterol</a:t>
            </a:r>
          </a:p>
          <a:p>
            <a:pPr>
              <a:buClr>
                <a:srgbClr val="FF0000"/>
              </a:buClr>
              <a:buFont typeface="Wingdings" pitchFamily="2" charset="2"/>
              <a:buChar char="ü"/>
            </a:pPr>
            <a:r>
              <a:rPr lang="en-US" sz="2800">
                <a:latin typeface="Arial" charset="0"/>
              </a:rPr>
              <a:t>LDL Cholesterol</a:t>
            </a:r>
          </a:p>
          <a:p>
            <a:pPr>
              <a:buClr>
                <a:srgbClr val="FF0000"/>
              </a:buClr>
              <a:buFont typeface="Wingdings" pitchFamily="2" charset="2"/>
              <a:buChar char="ü"/>
            </a:pPr>
            <a:r>
              <a:rPr lang="en-US" sz="2800">
                <a:latin typeface="Arial" charset="0"/>
              </a:rPr>
              <a:t>HDL Cholesterol</a:t>
            </a:r>
          </a:p>
          <a:p>
            <a:pPr>
              <a:buClr>
                <a:srgbClr val="FF0000"/>
              </a:buClr>
              <a:buFont typeface="Wingdings" pitchFamily="2" charset="2"/>
              <a:buChar char="ü"/>
            </a:pPr>
            <a:r>
              <a:rPr lang="en-US" sz="2800">
                <a:latin typeface="Arial" charset="0"/>
              </a:rPr>
              <a:t>Triglycerides</a:t>
            </a:r>
          </a:p>
          <a:p>
            <a:endParaRPr lang="en-US" sz="2800">
              <a:latin typeface="Arial"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533400"/>
            <a:ext cx="8458200" cy="1143000"/>
          </a:xfrm>
        </p:spPr>
        <p:txBody>
          <a:bodyPr>
            <a:normAutofit fontScale="90000"/>
          </a:bodyPr>
          <a:lstStyle/>
          <a:p>
            <a:r>
              <a:rPr lang="en-US"/>
              <a:t>What Are Some Ways To Control Blood Cholesterol and Triglycerides?</a:t>
            </a:r>
          </a:p>
        </p:txBody>
      </p:sp>
      <p:sp>
        <p:nvSpPr>
          <p:cNvPr id="25603" name="Rectangle 3"/>
          <p:cNvSpPr>
            <a:spLocks noGrp="1" noChangeArrowheads="1"/>
          </p:cNvSpPr>
          <p:nvPr>
            <p:ph type="body" sz="half" idx="1"/>
          </p:nvPr>
        </p:nvSpPr>
        <p:spPr>
          <a:xfrm>
            <a:off x="685800" y="2286000"/>
            <a:ext cx="3810000" cy="4114800"/>
          </a:xfrm>
        </p:spPr>
        <p:txBody>
          <a:bodyPr/>
          <a:lstStyle/>
          <a:p>
            <a:pPr>
              <a:lnSpc>
                <a:spcPct val="150000"/>
              </a:lnSpc>
            </a:pPr>
            <a:r>
              <a:rPr lang="en-US"/>
              <a:t>Healthy Eating</a:t>
            </a:r>
          </a:p>
          <a:p>
            <a:pPr>
              <a:lnSpc>
                <a:spcPct val="150000"/>
              </a:lnSpc>
            </a:pPr>
            <a:r>
              <a:rPr lang="en-US"/>
              <a:t>Physical Activity</a:t>
            </a:r>
          </a:p>
          <a:p>
            <a:pPr>
              <a:lnSpc>
                <a:spcPct val="150000"/>
              </a:lnSpc>
            </a:pPr>
            <a:r>
              <a:rPr lang="en-US"/>
              <a:t>Weight Loss</a:t>
            </a:r>
          </a:p>
          <a:p>
            <a:pPr>
              <a:lnSpc>
                <a:spcPct val="150000"/>
              </a:lnSpc>
            </a:pPr>
            <a:r>
              <a:rPr lang="en-US"/>
              <a:t>Medication</a:t>
            </a:r>
            <a:r>
              <a:rPr lang="en-US" sz="2800"/>
              <a:t> </a:t>
            </a:r>
          </a:p>
        </p:txBody>
      </p:sp>
      <p:pic>
        <p:nvPicPr>
          <p:cNvPr id="25605" name="Picture 5" descr="Q:\kelly\public\Senior Lessons\Controlling Cholesterol\take-controll.gif"/>
          <p:cNvPicPr>
            <a:picLocks noChangeAspect="1" noChangeArrowheads="1"/>
          </p:cNvPicPr>
          <p:nvPr/>
        </p:nvPicPr>
        <p:blipFill>
          <a:blip r:embed="rId3" cstate="print"/>
          <a:srcRect/>
          <a:stretch>
            <a:fillRect/>
          </a:stretch>
        </p:blipFill>
        <p:spPr bwMode="auto">
          <a:xfrm>
            <a:off x="5181600" y="2566988"/>
            <a:ext cx="3505200" cy="2741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Eating Healthy</a:t>
            </a:r>
          </a:p>
        </p:txBody>
      </p:sp>
      <p:sp>
        <p:nvSpPr>
          <p:cNvPr id="27656" name="Rectangle 8"/>
          <p:cNvSpPr>
            <a:spLocks noChangeArrowheads="1"/>
          </p:cNvSpPr>
          <p:nvPr/>
        </p:nvSpPr>
        <p:spPr bwMode="auto">
          <a:xfrm>
            <a:off x="457200" y="1905000"/>
            <a:ext cx="55626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t>Choose more fruits, vegetables, and whole grain breads, cereals and pastas.</a:t>
            </a:r>
          </a:p>
          <a:p>
            <a:pPr marL="342900" indent="-342900">
              <a:spcBef>
                <a:spcPct val="20000"/>
              </a:spcBef>
              <a:buFontTx/>
              <a:buChar char="•"/>
            </a:pPr>
            <a:r>
              <a:rPr lang="en-US" sz="3200"/>
              <a:t>Choose baked, skinless chicken and fish, and low-fat dairy products.</a:t>
            </a:r>
          </a:p>
          <a:p>
            <a:pPr marL="342900" indent="-342900">
              <a:spcBef>
                <a:spcPct val="20000"/>
              </a:spcBef>
              <a:buFontTx/>
              <a:buChar char="•"/>
            </a:pPr>
            <a:r>
              <a:rPr lang="en-US" sz="3200"/>
              <a:t>Eat less fat</a:t>
            </a:r>
          </a:p>
          <a:p>
            <a:pPr marL="742950" lvl="1" indent="-285750">
              <a:spcBef>
                <a:spcPct val="20000"/>
              </a:spcBef>
              <a:buFontTx/>
              <a:buChar char="–"/>
            </a:pPr>
            <a:r>
              <a:rPr lang="en-US" sz="2800"/>
              <a:t>Saturated fat</a:t>
            </a:r>
          </a:p>
          <a:p>
            <a:pPr marL="742950" lvl="1" indent="-285750">
              <a:spcBef>
                <a:spcPct val="20000"/>
              </a:spcBef>
              <a:buFontTx/>
              <a:buChar char="–"/>
            </a:pPr>
            <a:r>
              <a:rPr lang="en-US" sz="2800"/>
              <a:t>Trans fatty acids</a:t>
            </a:r>
          </a:p>
          <a:p>
            <a:pPr marL="342900" indent="-342900">
              <a:spcBef>
                <a:spcPct val="20000"/>
              </a:spcBef>
            </a:pPr>
            <a:endParaRPr lang="en-US" sz="3200"/>
          </a:p>
        </p:txBody>
      </p:sp>
      <p:pic>
        <p:nvPicPr>
          <p:cNvPr id="27658" name="Picture 10" descr="F:\Clip Art\Food &amp; Drink\Dairy\Dairy Products 3.wmf"/>
          <p:cNvPicPr>
            <a:picLocks noChangeAspect="1" noChangeArrowheads="1"/>
          </p:cNvPicPr>
          <p:nvPr/>
        </p:nvPicPr>
        <p:blipFill>
          <a:blip r:embed="rId3" cstate="print"/>
          <a:srcRect/>
          <a:stretch>
            <a:fillRect/>
          </a:stretch>
        </p:blipFill>
        <p:spPr bwMode="auto">
          <a:xfrm>
            <a:off x="6477000" y="3657600"/>
            <a:ext cx="1690688" cy="2133600"/>
          </a:xfrm>
          <a:prstGeom prst="rect">
            <a:avLst/>
          </a:prstGeom>
          <a:noFill/>
        </p:spPr>
      </p:pic>
      <p:pic>
        <p:nvPicPr>
          <p:cNvPr id="27659" name="Picture 11" descr="C:\Program Files\Microsoft Office\Clipart\Office\Frtbskt1.wmf"/>
          <p:cNvPicPr>
            <a:picLocks noChangeAspect="1" noChangeArrowheads="1"/>
          </p:cNvPicPr>
          <p:nvPr/>
        </p:nvPicPr>
        <p:blipFill>
          <a:blip r:embed="rId4" cstate="print"/>
          <a:srcRect/>
          <a:stretch>
            <a:fillRect/>
          </a:stretch>
        </p:blipFill>
        <p:spPr bwMode="auto">
          <a:xfrm>
            <a:off x="6400800" y="1981200"/>
            <a:ext cx="1739900" cy="1084263"/>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Improving Fats</a:t>
            </a:r>
          </a:p>
        </p:txBody>
      </p:sp>
      <p:sp>
        <p:nvSpPr>
          <p:cNvPr id="36867" name="Rectangle 3"/>
          <p:cNvSpPr>
            <a:spLocks noGrp="1" noChangeArrowheads="1"/>
          </p:cNvSpPr>
          <p:nvPr>
            <p:ph type="body" sz="half" idx="1"/>
          </p:nvPr>
        </p:nvSpPr>
        <p:spPr>
          <a:xfrm>
            <a:off x="457200" y="1905000"/>
            <a:ext cx="3810000" cy="4114800"/>
          </a:xfrm>
        </p:spPr>
        <p:txBody>
          <a:bodyPr/>
          <a:lstStyle/>
          <a:p>
            <a:r>
              <a:rPr lang="en-US"/>
              <a:t>Eat fewer solid fats </a:t>
            </a:r>
          </a:p>
          <a:p>
            <a:pPr lvl="1"/>
            <a:r>
              <a:rPr lang="en-US"/>
              <a:t>Shortening</a:t>
            </a:r>
          </a:p>
          <a:p>
            <a:pPr lvl="1"/>
            <a:r>
              <a:rPr lang="en-US"/>
              <a:t>Stick butter/margarine</a:t>
            </a:r>
          </a:p>
          <a:p>
            <a:pPr lvl="1"/>
            <a:r>
              <a:rPr lang="en-US"/>
              <a:t>Excess fat on meats</a:t>
            </a:r>
          </a:p>
          <a:p>
            <a:pPr lvl="1"/>
            <a:endParaRPr lang="en-US"/>
          </a:p>
        </p:txBody>
      </p:sp>
      <p:sp>
        <p:nvSpPr>
          <p:cNvPr id="36868" name="Rectangle 4"/>
          <p:cNvSpPr>
            <a:spLocks noGrp="1" noChangeArrowheads="1"/>
          </p:cNvSpPr>
          <p:nvPr>
            <p:ph type="body" sz="half" idx="2"/>
          </p:nvPr>
        </p:nvSpPr>
        <p:spPr>
          <a:xfrm>
            <a:off x="4648200" y="4267200"/>
            <a:ext cx="4495800" cy="1600200"/>
          </a:xfrm>
        </p:spPr>
        <p:txBody>
          <a:bodyPr/>
          <a:lstStyle/>
          <a:p>
            <a:pPr>
              <a:lnSpc>
                <a:spcPct val="90000"/>
              </a:lnSpc>
            </a:pPr>
            <a:r>
              <a:rPr lang="en-US" sz="2400"/>
              <a:t>Substitute liquid or soft fats “Heart-Healthy Fats”</a:t>
            </a:r>
          </a:p>
          <a:p>
            <a:pPr>
              <a:lnSpc>
                <a:spcPct val="90000"/>
              </a:lnSpc>
            </a:pPr>
            <a:r>
              <a:rPr lang="en-US" sz="2400"/>
              <a:t>Monounsaturated oils</a:t>
            </a:r>
          </a:p>
          <a:p>
            <a:pPr lvl="1">
              <a:lnSpc>
                <a:spcPct val="90000"/>
              </a:lnSpc>
            </a:pPr>
            <a:r>
              <a:rPr lang="en-US" sz="2000"/>
              <a:t>Olive, Canola, Peanut oil</a:t>
            </a:r>
          </a:p>
          <a:p>
            <a:pPr lvl="1">
              <a:lnSpc>
                <a:spcPct val="90000"/>
              </a:lnSpc>
              <a:buFontTx/>
              <a:buNone/>
            </a:pPr>
            <a:endParaRPr lang="en-US" sz="2000"/>
          </a:p>
        </p:txBody>
      </p:sp>
      <p:pic>
        <p:nvPicPr>
          <p:cNvPr id="36870" name="Picture 6" descr="C:\Documents and Settings\Administrator\Application Data\Microsoft\Media Catalog\Downloaded Clips\cl0\FD00041_.wmf"/>
          <p:cNvPicPr>
            <a:picLocks noChangeAspect="1" noChangeArrowheads="1"/>
          </p:cNvPicPr>
          <p:nvPr/>
        </p:nvPicPr>
        <p:blipFill>
          <a:blip r:embed="rId3" cstate="print"/>
          <a:srcRect/>
          <a:stretch>
            <a:fillRect/>
          </a:stretch>
        </p:blipFill>
        <p:spPr bwMode="auto">
          <a:xfrm>
            <a:off x="6172200" y="1447800"/>
            <a:ext cx="1630363" cy="2667000"/>
          </a:xfrm>
          <a:prstGeom prst="rect">
            <a:avLst/>
          </a:prstGeom>
          <a:noFill/>
        </p:spPr>
      </p:pic>
      <p:pic>
        <p:nvPicPr>
          <p:cNvPr id="36871" name="Picture 7" descr="F:\Clip Art\Food &amp; Drink\Dairy\Butter 5.wmf"/>
          <p:cNvPicPr>
            <a:picLocks noChangeAspect="1" noChangeArrowheads="1"/>
          </p:cNvPicPr>
          <p:nvPr/>
        </p:nvPicPr>
        <p:blipFill>
          <a:blip r:embed="rId4" cstate="print"/>
          <a:srcRect/>
          <a:stretch>
            <a:fillRect/>
          </a:stretch>
        </p:blipFill>
        <p:spPr bwMode="auto">
          <a:xfrm>
            <a:off x="1371600" y="4495800"/>
            <a:ext cx="2133600" cy="127793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i="1"/>
              <a:t>Trans</a:t>
            </a:r>
            <a:r>
              <a:rPr lang="en-US"/>
              <a:t> Fatty Acids</a:t>
            </a:r>
          </a:p>
        </p:txBody>
      </p:sp>
      <p:sp>
        <p:nvSpPr>
          <p:cNvPr id="39939" name="Rectangle 3"/>
          <p:cNvSpPr>
            <a:spLocks noGrp="1" noChangeArrowheads="1"/>
          </p:cNvSpPr>
          <p:nvPr>
            <p:ph type="body" idx="1"/>
          </p:nvPr>
        </p:nvSpPr>
        <p:spPr>
          <a:xfrm>
            <a:off x="685800" y="1981200"/>
            <a:ext cx="4114800" cy="4114800"/>
          </a:xfrm>
        </p:spPr>
        <p:txBody>
          <a:bodyPr/>
          <a:lstStyle/>
          <a:p>
            <a:r>
              <a:rPr lang="en-US"/>
              <a:t>Limit </a:t>
            </a:r>
            <a:r>
              <a:rPr lang="en-US" i="1"/>
              <a:t>Trans</a:t>
            </a:r>
            <a:r>
              <a:rPr lang="en-US"/>
              <a:t> fats</a:t>
            </a:r>
          </a:p>
          <a:p>
            <a:pPr lvl="1"/>
            <a:r>
              <a:rPr lang="en-US"/>
              <a:t>Fried foods, cookies, cakes, crackers, snack foods</a:t>
            </a:r>
          </a:p>
          <a:p>
            <a:endParaRPr lang="en-US"/>
          </a:p>
        </p:txBody>
      </p:sp>
      <p:pic>
        <p:nvPicPr>
          <p:cNvPr id="39941" name="Picture 5" descr="Q:\kelly\public\Senior Lessons\Controlling Cholesterol\cookies.gif"/>
          <p:cNvPicPr>
            <a:picLocks noChangeAspect="1" noChangeArrowheads="1"/>
          </p:cNvPicPr>
          <p:nvPr/>
        </p:nvPicPr>
        <p:blipFill>
          <a:blip r:embed="rId3" cstate="print"/>
          <a:srcRect/>
          <a:stretch>
            <a:fillRect/>
          </a:stretch>
        </p:blipFill>
        <p:spPr bwMode="auto">
          <a:xfrm>
            <a:off x="3200400" y="4343400"/>
            <a:ext cx="2438400" cy="1344613"/>
          </a:xfrm>
          <a:prstGeom prst="rect">
            <a:avLst/>
          </a:prstGeom>
          <a:noFill/>
        </p:spPr>
      </p:pic>
      <p:pic>
        <p:nvPicPr>
          <p:cNvPr id="39942" name="Picture 6" descr="C:\Documents and Settings\Administrator\Application Data\Microsoft\Media Catalog\Downloaded Clips\cl4c\j0191595.wmf"/>
          <p:cNvPicPr>
            <a:picLocks noChangeAspect="1" noChangeArrowheads="1"/>
          </p:cNvPicPr>
          <p:nvPr/>
        </p:nvPicPr>
        <p:blipFill>
          <a:blip r:embed="rId4" cstate="print"/>
          <a:srcRect/>
          <a:stretch>
            <a:fillRect/>
          </a:stretch>
        </p:blipFill>
        <p:spPr bwMode="auto">
          <a:xfrm>
            <a:off x="6019800" y="2667000"/>
            <a:ext cx="2143125" cy="2535238"/>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Triglycerides</a:t>
            </a:r>
          </a:p>
        </p:txBody>
      </p:sp>
      <p:sp>
        <p:nvSpPr>
          <p:cNvPr id="10243" name="Rectangle 3"/>
          <p:cNvSpPr>
            <a:spLocks noGrp="1" noChangeArrowheads="1"/>
          </p:cNvSpPr>
          <p:nvPr>
            <p:ph type="body" idx="1"/>
          </p:nvPr>
        </p:nvSpPr>
        <p:spPr>
          <a:xfrm>
            <a:off x="685800" y="1981200"/>
            <a:ext cx="4343400" cy="4114800"/>
          </a:xfrm>
        </p:spPr>
        <p:txBody>
          <a:bodyPr/>
          <a:lstStyle/>
          <a:p>
            <a:r>
              <a:rPr lang="en-US"/>
              <a:t>Limit sugar and refined carbohydrates</a:t>
            </a:r>
          </a:p>
          <a:p>
            <a:r>
              <a:rPr lang="en-US"/>
              <a:t>Eat Fiber (Soluble)</a:t>
            </a:r>
          </a:p>
          <a:p>
            <a:pPr lvl="1"/>
            <a:r>
              <a:rPr lang="en-US"/>
              <a:t>Dried beans, peas, oats, fruits and vegetables</a:t>
            </a:r>
          </a:p>
          <a:p>
            <a:endParaRPr lang="en-US"/>
          </a:p>
        </p:txBody>
      </p:sp>
      <p:pic>
        <p:nvPicPr>
          <p:cNvPr id="10246" name="Picture 6" descr="C:\Documents and Settings\Administrator\Application Data\Microsoft\Media Catalog\Downloaded Clips\cl5c\j0232295.wmf"/>
          <p:cNvPicPr>
            <a:picLocks noChangeAspect="1" noChangeArrowheads="1"/>
          </p:cNvPicPr>
          <p:nvPr/>
        </p:nvPicPr>
        <p:blipFill>
          <a:blip r:embed="rId4" cstate="print"/>
          <a:srcRect/>
          <a:stretch>
            <a:fillRect/>
          </a:stretch>
        </p:blipFill>
        <p:spPr bwMode="auto">
          <a:xfrm>
            <a:off x="6019800" y="2209800"/>
            <a:ext cx="2009775" cy="2743200"/>
          </a:xfrm>
          <a:prstGeom prst="rect">
            <a:avLst/>
          </a:prstGeom>
          <a:noFill/>
        </p:spPr>
      </p:pic>
      <p:graphicFrame>
        <p:nvGraphicFramePr>
          <p:cNvPr id="52224" name="Object 1024"/>
          <p:cNvGraphicFramePr>
            <a:graphicFrameLocks noChangeAspect="1"/>
          </p:cNvGraphicFramePr>
          <p:nvPr/>
        </p:nvGraphicFramePr>
        <p:xfrm>
          <a:off x="2133600" y="4572000"/>
          <a:ext cx="1673225" cy="1681163"/>
        </p:xfrm>
        <a:graphic>
          <a:graphicData uri="http://schemas.openxmlformats.org/presentationml/2006/ole">
            <mc:AlternateContent xmlns:mc="http://schemas.openxmlformats.org/markup-compatibility/2006">
              <mc:Choice xmlns:v="urn:schemas-microsoft-com:vml" Requires="v">
                <p:oleObj spid="_x0000_s1029" name="Clip" r:id="rId5" imgW="915120" imgH="919800" progId="">
                  <p:embed/>
                </p:oleObj>
              </mc:Choice>
              <mc:Fallback>
                <p:oleObj name="Clip" r:id="rId5" imgW="915120" imgH="9198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572000"/>
                        <a:ext cx="1673225"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Physical Activity</a:t>
            </a:r>
          </a:p>
        </p:txBody>
      </p:sp>
      <p:sp>
        <p:nvSpPr>
          <p:cNvPr id="14339" name="Rectangle 3"/>
          <p:cNvSpPr>
            <a:spLocks noGrp="1" noChangeArrowheads="1"/>
          </p:cNvSpPr>
          <p:nvPr>
            <p:ph type="body" idx="1"/>
          </p:nvPr>
        </p:nvSpPr>
        <p:spPr>
          <a:xfrm>
            <a:off x="3733800" y="1905000"/>
            <a:ext cx="5410200" cy="4114800"/>
          </a:xfrm>
        </p:spPr>
        <p:txBody>
          <a:bodyPr/>
          <a:lstStyle/>
          <a:p>
            <a:pPr>
              <a:lnSpc>
                <a:spcPct val="90000"/>
              </a:lnSpc>
            </a:pPr>
            <a:r>
              <a:rPr lang="en-US"/>
              <a:t>Important even as we get older!</a:t>
            </a:r>
          </a:p>
          <a:p>
            <a:pPr lvl="1">
              <a:lnSpc>
                <a:spcPct val="90000"/>
              </a:lnSpc>
              <a:buFontTx/>
              <a:buNone/>
            </a:pPr>
            <a:r>
              <a:rPr lang="en-US"/>
              <a:t>     HDL Cholesterol</a:t>
            </a:r>
          </a:p>
          <a:p>
            <a:pPr lvl="1">
              <a:lnSpc>
                <a:spcPct val="90000"/>
              </a:lnSpc>
              <a:buFontTx/>
              <a:buNone/>
            </a:pPr>
            <a:r>
              <a:rPr lang="en-US"/>
              <a:t>     LDL Cholesterol</a:t>
            </a:r>
          </a:p>
          <a:p>
            <a:pPr lvl="1">
              <a:lnSpc>
                <a:spcPct val="90000"/>
              </a:lnSpc>
              <a:buFontTx/>
              <a:buNone/>
            </a:pPr>
            <a:r>
              <a:rPr lang="en-US"/>
              <a:t>     Lower  triglycerides</a:t>
            </a:r>
          </a:p>
          <a:p>
            <a:pPr>
              <a:lnSpc>
                <a:spcPct val="90000"/>
              </a:lnSpc>
            </a:pPr>
            <a:r>
              <a:rPr lang="en-US"/>
              <a:t>30 minutes or more on most days.</a:t>
            </a:r>
          </a:p>
          <a:p>
            <a:pPr lvl="1">
              <a:lnSpc>
                <a:spcPct val="90000"/>
              </a:lnSpc>
            </a:pPr>
            <a:r>
              <a:rPr lang="en-US"/>
              <a:t>Moderate activity</a:t>
            </a:r>
          </a:p>
        </p:txBody>
      </p:sp>
      <p:pic>
        <p:nvPicPr>
          <p:cNvPr id="14340" name="Picture 4" descr="Q:\kelly\public\Senior Lessons\Controlling Cholesterol\walking.gif"/>
          <p:cNvPicPr>
            <a:picLocks noChangeAspect="1" noChangeArrowheads="1"/>
          </p:cNvPicPr>
          <p:nvPr/>
        </p:nvPicPr>
        <p:blipFill>
          <a:blip r:embed="rId3" cstate="print"/>
          <a:srcRect/>
          <a:stretch>
            <a:fillRect/>
          </a:stretch>
        </p:blipFill>
        <p:spPr bwMode="auto">
          <a:xfrm>
            <a:off x="1219200" y="2362200"/>
            <a:ext cx="1914525" cy="2667000"/>
          </a:xfrm>
          <a:prstGeom prst="rect">
            <a:avLst/>
          </a:prstGeom>
          <a:noFill/>
        </p:spPr>
      </p:pic>
      <p:sp>
        <p:nvSpPr>
          <p:cNvPr id="14341" name="AutoShape 5"/>
          <p:cNvSpPr>
            <a:spLocks noChangeArrowheads="1"/>
          </p:cNvSpPr>
          <p:nvPr/>
        </p:nvSpPr>
        <p:spPr bwMode="auto">
          <a:xfrm>
            <a:off x="4419600" y="2895600"/>
            <a:ext cx="228600" cy="381000"/>
          </a:xfrm>
          <a:prstGeom prst="up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14342" name="AutoShape 6"/>
          <p:cNvSpPr>
            <a:spLocks noChangeArrowheads="1"/>
          </p:cNvSpPr>
          <p:nvPr/>
        </p:nvSpPr>
        <p:spPr bwMode="auto">
          <a:xfrm>
            <a:off x="4419600" y="35052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14343" name="AutoShape 7"/>
          <p:cNvSpPr>
            <a:spLocks noChangeArrowheads="1"/>
          </p:cNvSpPr>
          <p:nvPr/>
        </p:nvSpPr>
        <p:spPr bwMode="auto">
          <a:xfrm>
            <a:off x="4419600" y="40386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Weight Management</a:t>
            </a:r>
          </a:p>
        </p:txBody>
      </p:sp>
      <p:sp>
        <p:nvSpPr>
          <p:cNvPr id="50179" name="Rectangle 3"/>
          <p:cNvSpPr>
            <a:spLocks noGrp="1" noChangeArrowheads="1"/>
          </p:cNvSpPr>
          <p:nvPr>
            <p:ph type="body" idx="1"/>
          </p:nvPr>
        </p:nvSpPr>
        <p:spPr>
          <a:xfrm>
            <a:off x="685800" y="1981200"/>
            <a:ext cx="5410200" cy="4114800"/>
          </a:xfrm>
        </p:spPr>
        <p:txBody>
          <a:bodyPr/>
          <a:lstStyle/>
          <a:p>
            <a:pPr>
              <a:lnSpc>
                <a:spcPct val="90000"/>
              </a:lnSpc>
            </a:pPr>
            <a:r>
              <a:rPr lang="en-US"/>
              <a:t>Weight loss can…</a:t>
            </a:r>
          </a:p>
          <a:p>
            <a:pPr lvl="1">
              <a:lnSpc>
                <a:spcPct val="90000"/>
              </a:lnSpc>
            </a:pPr>
            <a:r>
              <a:rPr lang="en-US"/>
              <a:t>   LDL</a:t>
            </a:r>
          </a:p>
          <a:p>
            <a:pPr lvl="1">
              <a:lnSpc>
                <a:spcPct val="90000"/>
              </a:lnSpc>
            </a:pPr>
            <a:r>
              <a:rPr lang="en-US"/>
              <a:t>   Triglycerides</a:t>
            </a:r>
          </a:p>
          <a:p>
            <a:pPr lvl="1">
              <a:lnSpc>
                <a:spcPct val="90000"/>
              </a:lnSpc>
            </a:pPr>
            <a:r>
              <a:rPr lang="en-US"/>
              <a:t>   HDL</a:t>
            </a:r>
          </a:p>
          <a:p>
            <a:pPr>
              <a:lnSpc>
                <a:spcPct val="90000"/>
              </a:lnSpc>
            </a:pPr>
            <a:r>
              <a:rPr lang="en-US"/>
              <a:t>Just </a:t>
            </a:r>
            <a:r>
              <a:rPr lang="en-US" b="1"/>
              <a:t>5 to 10 pounds</a:t>
            </a:r>
            <a:r>
              <a:rPr lang="en-US"/>
              <a:t> will help show improvements!!!</a:t>
            </a:r>
          </a:p>
          <a:p>
            <a:pPr>
              <a:lnSpc>
                <a:spcPct val="90000"/>
              </a:lnSpc>
            </a:pPr>
            <a:r>
              <a:rPr lang="en-US"/>
              <a:t>Be sure to talk with your doctor.</a:t>
            </a:r>
          </a:p>
        </p:txBody>
      </p:sp>
      <p:pic>
        <p:nvPicPr>
          <p:cNvPr id="50180" name="Picture 4" descr="C:\Documents and Settings\Administrator\Application Data\Microsoft\Media Catalog\Downloaded Clips\cl0\HH01737_.wmf"/>
          <p:cNvPicPr>
            <a:picLocks noChangeAspect="1" noChangeArrowheads="1"/>
          </p:cNvPicPr>
          <p:nvPr/>
        </p:nvPicPr>
        <p:blipFill>
          <a:blip r:embed="rId3" cstate="print"/>
          <a:srcRect/>
          <a:stretch>
            <a:fillRect/>
          </a:stretch>
        </p:blipFill>
        <p:spPr bwMode="auto">
          <a:xfrm>
            <a:off x="6400800" y="2362200"/>
            <a:ext cx="2073275" cy="2895600"/>
          </a:xfrm>
          <a:prstGeom prst="rect">
            <a:avLst/>
          </a:prstGeom>
          <a:noFill/>
        </p:spPr>
      </p:pic>
      <p:sp>
        <p:nvSpPr>
          <p:cNvPr id="50181" name="AutoShape 5"/>
          <p:cNvSpPr>
            <a:spLocks noChangeArrowheads="1"/>
          </p:cNvSpPr>
          <p:nvPr/>
        </p:nvSpPr>
        <p:spPr bwMode="auto">
          <a:xfrm>
            <a:off x="1524000" y="3505200"/>
            <a:ext cx="228600" cy="381000"/>
          </a:xfrm>
          <a:prstGeom prst="up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50182" name="AutoShape 6"/>
          <p:cNvSpPr>
            <a:spLocks noChangeArrowheads="1"/>
          </p:cNvSpPr>
          <p:nvPr/>
        </p:nvSpPr>
        <p:spPr bwMode="auto">
          <a:xfrm>
            <a:off x="1524000" y="25908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
        <p:nvSpPr>
          <p:cNvPr id="50183" name="AutoShape 7"/>
          <p:cNvSpPr>
            <a:spLocks noChangeArrowheads="1"/>
          </p:cNvSpPr>
          <p:nvPr/>
        </p:nvSpPr>
        <p:spPr bwMode="auto">
          <a:xfrm>
            <a:off x="1524000" y="3048000"/>
            <a:ext cx="228600" cy="381000"/>
          </a:xfrm>
          <a:prstGeom prst="downArrow">
            <a:avLst>
              <a:gd name="adj1" fmla="val 50000"/>
              <a:gd name="adj2" fmla="val 41667"/>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Points to Remember</a:t>
            </a:r>
          </a:p>
        </p:txBody>
      </p:sp>
      <p:sp>
        <p:nvSpPr>
          <p:cNvPr id="48131" name="Rectangle 3"/>
          <p:cNvSpPr>
            <a:spLocks noGrp="1" noChangeArrowheads="1"/>
          </p:cNvSpPr>
          <p:nvPr>
            <p:ph type="body" idx="1"/>
          </p:nvPr>
        </p:nvSpPr>
        <p:spPr>
          <a:xfrm>
            <a:off x="685800" y="1981200"/>
            <a:ext cx="5867400" cy="4114800"/>
          </a:xfrm>
        </p:spPr>
        <p:txBody>
          <a:bodyPr>
            <a:normAutofit lnSpcReduction="10000"/>
          </a:bodyPr>
          <a:lstStyle/>
          <a:p>
            <a:pPr>
              <a:lnSpc>
                <a:spcPct val="90000"/>
              </a:lnSpc>
            </a:pPr>
            <a:r>
              <a:rPr lang="en-US" sz="2800"/>
              <a:t>Know your cholesterol and triglyceride numbers!</a:t>
            </a:r>
          </a:p>
          <a:p>
            <a:pPr>
              <a:lnSpc>
                <a:spcPct val="90000"/>
              </a:lnSpc>
            </a:pPr>
            <a:r>
              <a:rPr lang="en-US" sz="2800"/>
              <a:t>Eat plenty of fruits and vegetables, whole grains, low-fat dairy products, and less fat and cholesterol.</a:t>
            </a:r>
          </a:p>
          <a:p>
            <a:pPr>
              <a:lnSpc>
                <a:spcPct val="90000"/>
              </a:lnSpc>
            </a:pPr>
            <a:r>
              <a:rPr lang="en-US" sz="2800"/>
              <a:t>Exercise regularly</a:t>
            </a:r>
          </a:p>
          <a:p>
            <a:pPr>
              <a:lnSpc>
                <a:spcPct val="90000"/>
              </a:lnSpc>
            </a:pPr>
            <a:r>
              <a:rPr lang="en-US" sz="2800"/>
              <a:t>Lose weight if overweight.</a:t>
            </a:r>
          </a:p>
          <a:p>
            <a:pPr>
              <a:lnSpc>
                <a:spcPct val="90000"/>
              </a:lnSpc>
            </a:pPr>
            <a:r>
              <a:rPr lang="en-US" sz="2800"/>
              <a:t>Talk with your doctor about medicine if lifestyle changes aren’t enough</a:t>
            </a:r>
          </a:p>
        </p:txBody>
      </p:sp>
      <p:pic>
        <p:nvPicPr>
          <p:cNvPr id="48139" name="Picture 11" descr="Q:\kelly\public\Senior Lessons\Controlling Cholesterol\fruit.gif"/>
          <p:cNvPicPr>
            <a:picLocks noChangeAspect="1" noChangeArrowheads="1"/>
          </p:cNvPicPr>
          <p:nvPr/>
        </p:nvPicPr>
        <p:blipFill>
          <a:blip r:embed="rId3" cstate="print"/>
          <a:srcRect/>
          <a:stretch>
            <a:fillRect/>
          </a:stretch>
        </p:blipFill>
        <p:spPr bwMode="auto">
          <a:xfrm>
            <a:off x="6553200" y="2971800"/>
            <a:ext cx="2114550" cy="1997075"/>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1752600" y="-914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838200"/>
            <a:ext cx="12874752" cy="8046720"/>
          </a:xfrm>
          <a:prstGeom prst="rect">
            <a:avLst/>
          </a:prstGeom>
        </p:spPr>
      </p:pic>
    </p:spTree>
    <p:extLst>
      <p:ext uri="{BB962C8B-B14F-4D97-AF65-F5344CB8AC3E}">
        <p14:creationId xmlns:p14="http://schemas.microsoft.com/office/powerpoint/2010/main" val="41477702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6002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16002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9656" y="-990600"/>
            <a:ext cx="13021056" cy="8138160"/>
          </a:xfrm>
          <a:prstGeom prst="rect">
            <a:avLst/>
          </a:prstGeom>
        </p:spPr>
      </p:pic>
    </p:spTree>
    <p:extLst>
      <p:ext uri="{BB962C8B-B14F-4D97-AF65-F5344CB8AC3E}">
        <p14:creationId xmlns:p14="http://schemas.microsoft.com/office/powerpoint/2010/main" val="4164274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1295400"/>
            <a:ext cx="15508224" cy="9692640"/>
          </a:xfrm>
          <a:prstGeom prst="rect">
            <a:avLst/>
          </a:prstGeom>
        </p:spPr>
      </p:pic>
    </p:spTree>
    <p:extLst>
      <p:ext uri="{BB962C8B-B14F-4D97-AF65-F5344CB8AC3E}">
        <p14:creationId xmlns:p14="http://schemas.microsoft.com/office/powerpoint/2010/main" val="2798504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764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914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28600" y="1365504"/>
            <a:ext cx="9414605" cy="7091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r>
              <a:rPr lang="en-US"/>
              <a:t>Lipoprotein Overview</a:t>
            </a:r>
          </a:p>
        </p:txBody>
      </p:sp>
      <p:sp>
        <p:nvSpPr>
          <p:cNvPr id="15257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ChangeArrowheads="1"/>
          </p:cNvSpPr>
          <p:nvPr/>
        </p:nvSpPr>
        <p:spPr bwMode="auto">
          <a:xfrm>
            <a:off x="3200400" y="381000"/>
            <a:ext cx="2782888" cy="457200"/>
          </a:xfrm>
          <a:prstGeom prst="rect">
            <a:avLst/>
          </a:prstGeom>
          <a:noFill/>
          <a:ln w="9525">
            <a:noFill/>
            <a:miter lim="800000"/>
            <a:headEnd/>
            <a:tailEnd/>
          </a:ln>
          <a:effectLst/>
        </p:spPr>
        <p:txBody>
          <a:bodyPr wrap="none" anchor="ctr">
            <a:spAutoFit/>
          </a:bodyPr>
          <a:lstStyle/>
          <a:p>
            <a:r>
              <a:rPr lang="en-US" sz="2400" b="1">
                <a:solidFill>
                  <a:srgbClr val="000066"/>
                </a:solidFill>
                <a:cs typeface="Times New Roman" pitchFamily="18" charset="0"/>
              </a:rPr>
              <a:t>Lipoprotein classes:</a:t>
            </a:r>
            <a:endParaRPr lang="en-US" sz="2400">
              <a:solidFill>
                <a:srgbClr val="000066"/>
              </a:solidFill>
            </a:endParaRPr>
          </a:p>
        </p:txBody>
      </p:sp>
      <p:graphicFrame>
        <p:nvGraphicFramePr>
          <p:cNvPr id="239796" name="Group 180"/>
          <p:cNvGraphicFramePr>
            <a:graphicFrameLocks noGrp="1"/>
          </p:cNvGraphicFramePr>
          <p:nvPr/>
        </p:nvGraphicFramePr>
        <p:xfrm>
          <a:off x="381000" y="990600"/>
          <a:ext cx="8229600" cy="4572000"/>
        </p:xfrm>
        <a:graphic>
          <a:graphicData uri="http://schemas.openxmlformats.org/drawingml/2006/table">
            <a:tbl>
              <a:tblPr/>
              <a:tblGrid>
                <a:gridCol w="1066800"/>
                <a:gridCol w="914400"/>
                <a:gridCol w="1268413"/>
                <a:gridCol w="2236787"/>
                <a:gridCol w="2743200"/>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imes New Roman" pitchFamily="18" charset="0"/>
                          <a:cs typeface="Times New Roman" pitchFamily="18" charset="0"/>
                        </a:rPr>
                        <a:t>Lipo-protein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00"/>
                          </a:solidFill>
                          <a:effectLst/>
                          <a:latin typeface="Times New Roman" pitchFamily="18" charset="0"/>
                          <a:cs typeface="Times New Roman" pitchFamily="18" charset="0"/>
                        </a:rPr>
                        <a:t>Source</a:t>
                      </a:r>
                      <a:endParaRPr kumimoji="0" lang="en-US" sz="18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Apo Proteins in Mature</a:t>
                      </a:r>
                      <a:endParaRPr kumimoji="0" lang="en-US" sz="18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Protein:Lipid/</a:t>
                      </a:r>
                      <a:endParaRPr kumimoji="0" lang="en-US" sz="1800" b="0" i="0" u="none" strike="noStrike" cap="none" normalizeH="0" baseline="0" smtClean="0">
                        <a:ln>
                          <a:noFill/>
                        </a:ln>
                        <a:solidFill>
                          <a:srgbClr val="80008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Major (minor) Lipid Transported</a:t>
                      </a:r>
                      <a:endParaRPr kumimoji="0" lang="en-US" sz="1800" b="0" i="0" u="none" strike="noStrike" cap="none" normalizeH="0" baseline="0" smtClean="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00"/>
                          </a:solidFill>
                          <a:effectLst/>
                          <a:latin typeface="Times New Roman" pitchFamily="18" charset="0"/>
                          <a:cs typeface="Times New Roman" pitchFamily="18" charset="0"/>
                        </a:rPr>
                        <a:t>Function</a:t>
                      </a:r>
                      <a:endParaRPr kumimoji="0" lang="en-US" sz="1800" b="0" i="0" u="none" strike="noStrike" cap="none" normalizeH="0" baseline="0" smtClean="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imes New Roman" pitchFamily="18" charset="0"/>
                          <a:cs typeface="Times New Roman" pitchFamily="18" charset="0"/>
                        </a:rPr>
                        <a:t>Chylo-microns</a:t>
                      </a:r>
                      <a:endParaRPr kumimoji="0" lang="en-US" sz="1800" b="0" i="0" u="none" strike="noStrike" cap="none" normalizeH="0" baseline="0" smtClean="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00"/>
                          </a:solidFill>
                          <a:effectLst/>
                          <a:latin typeface="Times New Roman" pitchFamily="18" charset="0"/>
                          <a:cs typeface="Times New Roman" pitchFamily="18" charset="0"/>
                        </a:rPr>
                        <a:t>gut</a:t>
                      </a:r>
                      <a:endParaRPr kumimoji="0" lang="en-US" sz="18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B48, CII*, E*</a:t>
                      </a:r>
                      <a:endParaRPr kumimoji="0" lang="en-US" sz="18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1:49</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triacylglycerol (CE)</a:t>
                      </a:r>
                      <a:endParaRPr kumimoji="0" lang="en-US" sz="1800" b="0" i="0" u="none" strike="noStrike" cap="none" normalizeH="0" baseline="0" smtClean="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Dietary: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FFA </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rPr>
                        <a:t></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 Adipose/muscle</a:t>
                      </a:r>
                      <a:endPar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rPr>
                        <a:t>CE   </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 Liver via remnants</a:t>
                      </a:r>
                      <a:endPar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imes New Roman" pitchFamily="18" charset="0"/>
                          <a:cs typeface="Times New Roman" pitchFamily="18" charset="0"/>
                        </a:rPr>
                        <a:t>VLDL</a:t>
                      </a:r>
                      <a:endParaRPr kumimoji="0" lang="en-US" sz="1800" b="0" i="0" u="none" strike="noStrike" cap="none" normalizeH="0" baseline="0" smtClean="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00"/>
                          </a:solidFill>
                          <a:effectLst/>
                          <a:latin typeface="Times New Roman" pitchFamily="18" charset="0"/>
                          <a:cs typeface="Times New Roman" pitchFamily="18" charset="0"/>
                        </a:rPr>
                        <a:t>liver</a:t>
                      </a:r>
                      <a:endParaRPr kumimoji="0" lang="en-US" sz="18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B100, CII*, E*</a:t>
                      </a:r>
                      <a:endParaRPr kumimoji="0" lang="en-US" sz="18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1:9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triacylglycerol (CE)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Synthesized: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FFA</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rPr>
                        <a:t></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 adipose/muscle</a:t>
                      </a:r>
                      <a:endPar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rPr>
                        <a:t>CE   </a:t>
                      </a: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 LDL</a:t>
                      </a:r>
                      <a:endParaRPr kumimoji="0" lang="en-US" sz="1800" b="0" i="0" u="none" strike="noStrike" cap="none" normalizeH="0" baseline="0" smtClean="0">
                        <a:ln>
                          <a:noFill/>
                        </a:ln>
                        <a:solidFill>
                          <a:srgbClr val="800000"/>
                        </a:solidFill>
                        <a:effectLst/>
                        <a:latin typeface="Times New Roman" pitchFamily="18" charset="0"/>
                        <a:cs typeface="Times New Roman" pitchFamily="18"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imes New Roman" pitchFamily="18" charset="0"/>
                          <a:cs typeface="Times New Roman" pitchFamily="18" charset="0"/>
                        </a:rPr>
                        <a:t>LDL</a:t>
                      </a:r>
                      <a:endParaRPr kumimoji="0" lang="en-US" sz="1800" b="0" i="0" u="none" strike="noStrike" cap="none" normalizeH="0" baseline="0" smtClean="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00"/>
                          </a:solidFill>
                          <a:effectLst/>
                          <a:latin typeface="Times New Roman" pitchFamily="18" charset="0"/>
                          <a:cs typeface="Times New Roman" pitchFamily="18" charset="0"/>
                        </a:rPr>
                        <a:t>blood</a:t>
                      </a:r>
                      <a:endParaRPr kumimoji="0" lang="en-US" sz="18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B100</a:t>
                      </a:r>
                      <a:endParaRPr kumimoji="0" lang="en-US" sz="18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1:3</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cholesterol ester</a:t>
                      </a:r>
                      <a:endParaRPr kumimoji="0" lang="en-US" sz="1800" b="0" i="0" u="none" strike="noStrike" cap="none" normalizeH="0" baseline="0" smtClean="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CE to liver (70%) and peripheral cells (30%)</a:t>
                      </a:r>
                      <a:endParaRPr kumimoji="0" lang="en-US" sz="1800" b="0" i="0" u="none" strike="noStrike" cap="none" normalizeH="0" baseline="0" smtClean="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66"/>
                          </a:solidFill>
                          <a:effectLst/>
                          <a:latin typeface="Times New Roman" pitchFamily="18" charset="0"/>
                          <a:cs typeface="Times New Roman" pitchFamily="18" charset="0"/>
                        </a:rPr>
                        <a:t>HDL</a:t>
                      </a:r>
                      <a:endParaRPr kumimoji="0" lang="en-US" sz="1800" b="0" i="0" u="none" strike="noStrike" cap="none" normalizeH="0" baseline="0" smtClean="0">
                        <a:ln>
                          <a:noFill/>
                        </a:ln>
                        <a:solidFill>
                          <a:srgbClr val="000066"/>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00"/>
                          </a:solidFill>
                          <a:effectLst/>
                          <a:latin typeface="Times New Roman" pitchFamily="18" charset="0"/>
                          <a:cs typeface="Times New Roman" pitchFamily="18" charset="0"/>
                        </a:rPr>
                        <a:t>liver</a:t>
                      </a:r>
                      <a:endParaRPr kumimoji="0" lang="en-US" sz="18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A1, CII, 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663300"/>
                          </a:solidFill>
                          <a:effectLst/>
                          <a:latin typeface="Times New Roman" pitchFamily="18" charset="0"/>
                          <a:cs typeface="Times New Roman" pitchFamily="18" charset="0"/>
                        </a:rPr>
                        <a:t>("ACE")</a:t>
                      </a:r>
                      <a:endParaRPr kumimoji="0" lang="en-US" sz="18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80"/>
                          </a:solidFill>
                          <a:effectLst/>
                          <a:latin typeface="Times New Roman" pitchFamily="18" charset="0"/>
                          <a:cs typeface="Times New Roman" pitchFamily="18" charset="0"/>
                        </a:rPr>
                        <a:t>cholesterol ester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800000"/>
                          </a:solidFill>
                          <a:effectLst/>
                          <a:latin typeface="Times New Roman" pitchFamily="18" charset="0"/>
                          <a:cs typeface="Times New Roman" pitchFamily="18" charset="0"/>
                        </a:rPr>
                        <a:t>supplies apo CII, E to chylomicrons and VLDL; mediates reverse cholesterol transport</a:t>
                      </a:r>
                      <a:endParaRPr kumimoji="0" lang="en-US" sz="1800" b="0" i="0" u="none" strike="noStrike" cap="none" normalizeH="0" baseline="0" smtClean="0">
                        <a:ln>
                          <a:noFill/>
                        </a:ln>
                        <a:solidFill>
                          <a:srgbClr val="8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526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700" y="1231900"/>
            <a:ext cx="9136063" cy="4641850"/>
            <a:chOff x="0" y="768"/>
            <a:chExt cx="5755" cy="2924"/>
          </a:xfrm>
        </p:grpSpPr>
        <p:grpSp>
          <p:nvGrpSpPr>
            <p:cNvPr id="3" name="Group 3"/>
            <p:cNvGrpSpPr>
              <a:grpSpLocks/>
            </p:cNvGrpSpPr>
            <p:nvPr/>
          </p:nvGrpSpPr>
          <p:grpSpPr bwMode="auto">
            <a:xfrm>
              <a:off x="4500" y="2013"/>
              <a:ext cx="1255" cy="469"/>
              <a:chOff x="4191" y="2478"/>
              <a:chExt cx="1255" cy="469"/>
            </a:xfrm>
          </p:grpSpPr>
          <p:grpSp>
            <p:nvGrpSpPr>
              <p:cNvPr id="4" name="Group 4"/>
              <p:cNvGrpSpPr>
                <a:grpSpLocks/>
              </p:cNvGrpSpPr>
              <p:nvPr/>
            </p:nvGrpSpPr>
            <p:grpSpPr bwMode="auto">
              <a:xfrm>
                <a:off x="4572" y="2478"/>
                <a:ext cx="631" cy="242"/>
                <a:chOff x="864" y="1824"/>
                <a:chExt cx="1200" cy="768"/>
              </a:xfrm>
            </p:grpSpPr>
            <p:sp>
              <p:nvSpPr>
                <p:cNvPr id="12293" name="AutoShape 5"/>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2294" name="AutoShape 6"/>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5" name="AutoShape 7"/>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6" name="AutoShape 8"/>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7" name="AutoShape 9"/>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298" name="AutoShape 10"/>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299" name="AutoShape 11"/>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300" name="AutoShape 12"/>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5" name="Group 13"/>
                <p:cNvGrpSpPr>
                  <a:grpSpLocks/>
                </p:cNvGrpSpPr>
                <p:nvPr/>
              </p:nvGrpSpPr>
              <p:grpSpPr bwMode="auto">
                <a:xfrm>
                  <a:off x="1440" y="2232"/>
                  <a:ext cx="85" cy="174"/>
                  <a:chOff x="1440" y="2232"/>
                  <a:chExt cx="85" cy="174"/>
                </a:xfrm>
              </p:grpSpPr>
              <p:sp>
                <p:nvSpPr>
                  <p:cNvPr id="12302" name="Oval 14"/>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03" name="Freeform 15"/>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2304" name="Freeform 16"/>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6" name="Group 17"/>
                <p:cNvGrpSpPr>
                  <a:grpSpLocks/>
                </p:cNvGrpSpPr>
                <p:nvPr/>
              </p:nvGrpSpPr>
              <p:grpSpPr bwMode="auto">
                <a:xfrm>
                  <a:off x="1584" y="2406"/>
                  <a:ext cx="85" cy="154"/>
                  <a:chOff x="1584" y="2406"/>
                  <a:chExt cx="85" cy="154"/>
                </a:xfrm>
              </p:grpSpPr>
              <p:sp>
                <p:nvSpPr>
                  <p:cNvPr id="12306" name="Oval 18"/>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07" name="Freeform 19"/>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308" name="Freeform 20"/>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7" name="Group 21"/>
                <p:cNvGrpSpPr>
                  <a:grpSpLocks/>
                </p:cNvGrpSpPr>
                <p:nvPr/>
              </p:nvGrpSpPr>
              <p:grpSpPr bwMode="auto">
                <a:xfrm>
                  <a:off x="1647" y="2225"/>
                  <a:ext cx="86" cy="149"/>
                  <a:chOff x="1584" y="2232"/>
                  <a:chExt cx="86" cy="149"/>
                </a:xfrm>
              </p:grpSpPr>
              <p:sp>
                <p:nvSpPr>
                  <p:cNvPr id="12310" name="Oval 22"/>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11" name="Freeform 23"/>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2312" name="Freeform 24"/>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8" name="Group 25"/>
                <p:cNvGrpSpPr>
                  <a:grpSpLocks/>
                </p:cNvGrpSpPr>
                <p:nvPr/>
              </p:nvGrpSpPr>
              <p:grpSpPr bwMode="auto">
                <a:xfrm>
                  <a:off x="1824" y="2352"/>
                  <a:ext cx="86" cy="156"/>
                  <a:chOff x="1781" y="2368"/>
                  <a:chExt cx="86" cy="156"/>
                </a:xfrm>
              </p:grpSpPr>
              <p:sp>
                <p:nvSpPr>
                  <p:cNvPr id="12314" name="Oval 26"/>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15" name="Freeform 27"/>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2316" name="Freeform 28"/>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9" name="Group 29"/>
                <p:cNvGrpSpPr>
                  <a:grpSpLocks/>
                </p:cNvGrpSpPr>
                <p:nvPr/>
              </p:nvGrpSpPr>
              <p:grpSpPr bwMode="auto">
                <a:xfrm>
                  <a:off x="1766" y="2202"/>
                  <a:ext cx="48" cy="144"/>
                  <a:chOff x="3984" y="1872"/>
                  <a:chExt cx="48" cy="192"/>
                </a:xfrm>
              </p:grpSpPr>
              <p:sp>
                <p:nvSpPr>
                  <p:cNvPr id="12318" name="AutoShape 3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19" name="AutoShape 3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0" name="Group 32"/>
                <p:cNvGrpSpPr>
                  <a:grpSpLocks/>
                </p:cNvGrpSpPr>
                <p:nvPr/>
              </p:nvGrpSpPr>
              <p:grpSpPr bwMode="auto">
                <a:xfrm>
                  <a:off x="1488" y="2448"/>
                  <a:ext cx="48" cy="144"/>
                  <a:chOff x="3984" y="1872"/>
                  <a:chExt cx="48" cy="192"/>
                </a:xfrm>
              </p:grpSpPr>
              <p:sp>
                <p:nvSpPr>
                  <p:cNvPr id="12321" name="AutoShape 33"/>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22" name="AutoShape 34"/>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1" name="Group 35"/>
                <p:cNvGrpSpPr>
                  <a:grpSpLocks/>
                </p:cNvGrpSpPr>
                <p:nvPr/>
              </p:nvGrpSpPr>
              <p:grpSpPr bwMode="auto">
                <a:xfrm>
                  <a:off x="1968" y="2352"/>
                  <a:ext cx="48" cy="144"/>
                  <a:chOff x="3984" y="1872"/>
                  <a:chExt cx="48" cy="192"/>
                </a:xfrm>
              </p:grpSpPr>
              <p:sp>
                <p:nvSpPr>
                  <p:cNvPr id="12324" name="AutoShape 3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25" name="AutoShape 3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 name="Group 38"/>
                <p:cNvGrpSpPr>
                  <a:grpSpLocks/>
                </p:cNvGrpSpPr>
                <p:nvPr/>
              </p:nvGrpSpPr>
              <p:grpSpPr bwMode="auto">
                <a:xfrm>
                  <a:off x="1985" y="2109"/>
                  <a:ext cx="67" cy="202"/>
                  <a:chOff x="1985" y="2109"/>
                  <a:chExt cx="67" cy="202"/>
                </a:xfrm>
              </p:grpSpPr>
              <p:sp>
                <p:nvSpPr>
                  <p:cNvPr id="12327" name="Oval 39"/>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28" name="Freeform 40"/>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329" name="Freeform 41"/>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3" name="Group 42"/>
                <p:cNvGrpSpPr>
                  <a:grpSpLocks/>
                </p:cNvGrpSpPr>
                <p:nvPr/>
              </p:nvGrpSpPr>
              <p:grpSpPr bwMode="auto">
                <a:xfrm>
                  <a:off x="864" y="2112"/>
                  <a:ext cx="67" cy="202"/>
                  <a:chOff x="1985" y="2109"/>
                  <a:chExt cx="67" cy="202"/>
                </a:xfrm>
              </p:grpSpPr>
              <p:sp>
                <p:nvSpPr>
                  <p:cNvPr id="12331" name="Oval 43"/>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32" name="Freeform 44"/>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333" name="Freeform 45"/>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4" name="Group 46"/>
                <p:cNvGrpSpPr>
                  <a:grpSpLocks/>
                </p:cNvGrpSpPr>
                <p:nvPr/>
              </p:nvGrpSpPr>
              <p:grpSpPr bwMode="auto">
                <a:xfrm>
                  <a:off x="946" y="2160"/>
                  <a:ext cx="85" cy="178"/>
                  <a:chOff x="971" y="2160"/>
                  <a:chExt cx="85" cy="178"/>
                </a:xfrm>
              </p:grpSpPr>
              <p:sp>
                <p:nvSpPr>
                  <p:cNvPr id="12335" name="Oval 47"/>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36" name="Freeform 48"/>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2337" name="Freeform 49"/>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5" name="Group 50"/>
                <p:cNvGrpSpPr>
                  <a:grpSpLocks/>
                </p:cNvGrpSpPr>
                <p:nvPr/>
              </p:nvGrpSpPr>
              <p:grpSpPr bwMode="auto">
                <a:xfrm>
                  <a:off x="1101" y="2208"/>
                  <a:ext cx="88" cy="179"/>
                  <a:chOff x="1101" y="2208"/>
                  <a:chExt cx="88" cy="179"/>
                </a:xfrm>
              </p:grpSpPr>
              <p:sp>
                <p:nvSpPr>
                  <p:cNvPr id="12339" name="Oval 51"/>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40" name="Freeform 52"/>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341" name="Freeform 53"/>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6" name="Group 54"/>
                <p:cNvGrpSpPr>
                  <a:grpSpLocks/>
                </p:cNvGrpSpPr>
                <p:nvPr/>
              </p:nvGrpSpPr>
              <p:grpSpPr bwMode="auto">
                <a:xfrm>
                  <a:off x="1200" y="2208"/>
                  <a:ext cx="48" cy="144"/>
                  <a:chOff x="3984" y="1872"/>
                  <a:chExt cx="48" cy="192"/>
                </a:xfrm>
              </p:grpSpPr>
              <p:sp>
                <p:nvSpPr>
                  <p:cNvPr id="12343" name="AutoShape 5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44" name="AutoShape 5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7" name="Group 57"/>
                <p:cNvGrpSpPr>
                  <a:grpSpLocks/>
                </p:cNvGrpSpPr>
                <p:nvPr/>
              </p:nvGrpSpPr>
              <p:grpSpPr bwMode="auto">
                <a:xfrm>
                  <a:off x="912" y="2304"/>
                  <a:ext cx="48" cy="144"/>
                  <a:chOff x="3984" y="1872"/>
                  <a:chExt cx="48" cy="192"/>
                </a:xfrm>
              </p:grpSpPr>
              <p:sp>
                <p:nvSpPr>
                  <p:cNvPr id="12346" name="AutoShape 5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47" name="AutoShape 5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8" name="Group 60"/>
                <p:cNvGrpSpPr>
                  <a:grpSpLocks/>
                </p:cNvGrpSpPr>
                <p:nvPr/>
              </p:nvGrpSpPr>
              <p:grpSpPr bwMode="auto">
                <a:xfrm rot="10505383">
                  <a:off x="1008" y="2352"/>
                  <a:ext cx="88" cy="179"/>
                  <a:chOff x="1101" y="2208"/>
                  <a:chExt cx="88" cy="179"/>
                </a:xfrm>
              </p:grpSpPr>
              <p:sp>
                <p:nvSpPr>
                  <p:cNvPr id="12349" name="Oval 61"/>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0" name="Freeform 62"/>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351" name="Freeform 63"/>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9" name="Group 64"/>
                <p:cNvGrpSpPr>
                  <a:grpSpLocks/>
                </p:cNvGrpSpPr>
                <p:nvPr/>
              </p:nvGrpSpPr>
              <p:grpSpPr bwMode="auto">
                <a:xfrm>
                  <a:off x="1364" y="2426"/>
                  <a:ext cx="97" cy="155"/>
                  <a:chOff x="1332" y="2413"/>
                  <a:chExt cx="97" cy="155"/>
                </a:xfrm>
              </p:grpSpPr>
              <p:sp>
                <p:nvSpPr>
                  <p:cNvPr id="12353" name="Oval 65"/>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4" name="Freeform 66"/>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2355" name="Freeform 67"/>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20" name="Group 68"/>
                <p:cNvGrpSpPr>
                  <a:grpSpLocks/>
                </p:cNvGrpSpPr>
                <p:nvPr/>
              </p:nvGrpSpPr>
              <p:grpSpPr bwMode="auto">
                <a:xfrm>
                  <a:off x="1872" y="2160"/>
                  <a:ext cx="85" cy="183"/>
                  <a:chOff x="1872" y="2160"/>
                  <a:chExt cx="85" cy="183"/>
                </a:xfrm>
              </p:grpSpPr>
              <p:sp>
                <p:nvSpPr>
                  <p:cNvPr id="12357" name="Oval 69"/>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58" name="Freeform 70"/>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59" name="Freeform 71"/>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1" name="Group 72"/>
                <p:cNvGrpSpPr>
                  <a:grpSpLocks/>
                </p:cNvGrpSpPr>
                <p:nvPr/>
              </p:nvGrpSpPr>
              <p:grpSpPr bwMode="auto">
                <a:xfrm>
                  <a:off x="1296" y="2208"/>
                  <a:ext cx="85" cy="183"/>
                  <a:chOff x="1872" y="2160"/>
                  <a:chExt cx="85" cy="183"/>
                </a:xfrm>
              </p:grpSpPr>
              <p:sp>
                <p:nvSpPr>
                  <p:cNvPr id="12361" name="Oval 73"/>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62" name="Freeform 74"/>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63" name="Freeform 75"/>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2" name="Group 76"/>
                <p:cNvGrpSpPr>
                  <a:grpSpLocks/>
                </p:cNvGrpSpPr>
                <p:nvPr/>
              </p:nvGrpSpPr>
              <p:grpSpPr bwMode="auto">
                <a:xfrm>
                  <a:off x="1200" y="2400"/>
                  <a:ext cx="85" cy="154"/>
                  <a:chOff x="1584" y="2406"/>
                  <a:chExt cx="85" cy="154"/>
                </a:xfrm>
              </p:grpSpPr>
              <p:sp>
                <p:nvSpPr>
                  <p:cNvPr id="12365" name="Oval 77"/>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66" name="Freeform 7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367" name="Freeform 7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3" name="Group 80"/>
                <p:cNvGrpSpPr>
                  <a:grpSpLocks/>
                </p:cNvGrpSpPr>
                <p:nvPr/>
              </p:nvGrpSpPr>
              <p:grpSpPr bwMode="auto">
                <a:xfrm>
                  <a:off x="1104" y="2400"/>
                  <a:ext cx="48" cy="144"/>
                  <a:chOff x="3984" y="1872"/>
                  <a:chExt cx="48" cy="192"/>
                </a:xfrm>
              </p:grpSpPr>
              <p:sp>
                <p:nvSpPr>
                  <p:cNvPr id="12369" name="AutoShape 8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70" name="AutoShape 8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4" name="Group 83"/>
                <p:cNvGrpSpPr>
                  <a:grpSpLocks/>
                </p:cNvGrpSpPr>
                <p:nvPr/>
              </p:nvGrpSpPr>
              <p:grpSpPr bwMode="auto">
                <a:xfrm flipH="1" flipV="1">
                  <a:off x="1728" y="2352"/>
                  <a:ext cx="85" cy="183"/>
                  <a:chOff x="1872" y="2160"/>
                  <a:chExt cx="85" cy="183"/>
                </a:xfrm>
              </p:grpSpPr>
              <p:sp>
                <p:nvSpPr>
                  <p:cNvPr id="12372" name="Oval 84"/>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373" name="Freeform 85"/>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374" name="Freeform 86"/>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2375" name="Freeform 87"/>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2376" name="Arc 88"/>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7" name="Arc 89"/>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8" name="Arc 90"/>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79" name="Arc 91"/>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0" name="Arc 92"/>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1" name="Arc 93"/>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382" name="Arc 94"/>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5" name="Group 95"/>
                <p:cNvGrpSpPr>
                  <a:grpSpLocks/>
                </p:cNvGrpSpPr>
                <p:nvPr/>
              </p:nvGrpSpPr>
              <p:grpSpPr bwMode="auto">
                <a:xfrm>
                  <a:off x="1311" y="2423"/>
                  <a:ext cx="48" cy="144"/>
                  <a:chOff x="3984" y="1872"/>
                  <a:chExt cx="48" cy="192"/>
                </a:xfrm>
              </p:grpSpPr>
              <p:sp>
                <p:nvSpPr>
                  <p:cNvPr id="12384" name="AutoShape 9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85" name="AutoShape 9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6" name="Group 98"/>
                <p:cNvGrpSpPr>
                  <a:grpSpLocks/>
                </p:cNvGrpSpPr>
                <p:nvPr/>
              </p:nvGrpSpPr>
              <p:grpSpPr bwMode="auto">
                <a:xfrm>
                  <a:off x="1570" y="2234"/>
                  <a:ext cx="48" cy="144"/>
                  <a:chOff x="3984" y="1872"/>
                  <a:chExt cx="48" cy="192"/>
                </a:xfrm>
              </p:grpSpPr>
              <p:sp>
                <p:nvSpPr>
                  <p:cNvPr id="12387" name="AutoShape 9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88" name="AutoShape 10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7" name="Group 101"/>
                <p:cNvGrpSpPr>
                  <a:grpSpLocks/>
                </p:cNvGrpSpPr>
                <p:nvPr/>
              </p:nvGrpSpPr>
              <p:grpSpPr bwMode="auto">
                <a:xfrm>
                  <a:off x="1039" y="2201"/>
                  <a:ext cx="48" cy="144"/>
                  <a:chOff x="3984" y="1872"/>
                  <a:chExt cx="48" cy="192"/>
                </a:xfrm>
              </p:grpSpPr>
              <p:sp>
                <p:nvSpPr>
                  <p:cNvPr id="12390" name="AutoShape 10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391" name="AutoShape 10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2392" name="Text Box 104"/>
              <p:cNvSpPr txBox="1">
                <a:spLocks noChangeArrowheads="1"/>
              </p:cNvSpPr>
              <p:nvPr/>
            </p:nvSpPr>
            <p:spPr bwMode="auto">
              <a:xfrm>
                <a:off x="4526" y="2735"/>
                <a:ext cx="920" cy="212"/>
              </a:xfrm>
              <a:prstGeom prst="rect">
                <a:avLst/>
              </a:prstGeom>
              <a:noFill/>
              <a:ln w="9525">
                <a:noFill/>
                <a:miter lim="800000"/>
                <a:headEnd/>
                <a:tailEnd/>
              </a:ln>
              <a:effectLst/>
            </p:spPr>
            <p:txBody>
              <a:bodyPr wrap="none">
                <a:spAutoFit/>
              </a:bodyPr>
              <a:lstStyle/>
              <a:p>
                <a:r>
                  <a:rPr lang="en-US" sz="1600" b="1">
                    <a:latin typeface="Helvetica" pitchFamily="1" charset="0"/>
                  </a:rPr>
                  <a:t>Nascent-HDL</a:t>
                </a:r>
                <a:endParaRPr lang="en-US" sz="1400" b="1">
                  <a:latin typeface="Helvetica" pitchFamily="1" charset="0"/>
                </a:endParaRPr>
              </a:p>
            </p:txBody>
          </p:sp>
          <p:sp>
            <p:nvSpPr>
              <p:cNvPr id="12393" name="Text Box 105"/>
              <p:cNvSpPr txBox="1">
                <a:spLocks noChangeArrowheads="1"/>
              </p:cNvSpPr>
              <p:nvPr/>
            </p:nvSpPr>
            <p:spPr bwMode="auto">
              <a:xfrm>
                <a:off x="4191" y="2608"/>
                <a:ext cx="464" cy="192"/>
              </a:xfrm>
              <a:prstGeom prst="rect">
                <a:avLst/>
              </a:prstGeom>
              <a:noFill/>
              <a:ln w="9525">
                <a:noFill/>
                <a:miter lim="800000"/>
                <a:headEnd/>
                <a:tailEnd/>
              </a:ln>
              <a:effectLst/>
            </p:spPr>
            <p:txBody>
              <a:bodyPr wrap="none">
                <a:spAutoFit/>
              </a:bodyPr>
              <a:lstStyle/>
              <a:p>
                <a:r>
                  <a:rPr lang="en-US" sz="1400" b="1">
                    <a:solidFill>
                      <a:srgbClr val="FF0000"/>
                    </a:solidFill>
                    <a:latin typeface="Helvetica" pitchFamily="1" charset="0"/>
                  </a:rPr>
                  <a:t>apoA-I</a:t>
                </a:r>
                <a:endParaRPr lang="en-US" sz="1200" b="1">
                  <a:latin typeface="Helvetica" pitchFamily="1" charset="0"/>
                </a:endParaRPr>
              </a:p>
            </p:txBody>
          </p:sp>
        </p:grpSp>
        <p:grpSp>
          <p:nvGrpSpPr>
            <p:cNvPr id="28" name="Group 106"/>
            <p:cNvGrpSpPr>
              <a:grpSpLocks/>
            </p:cNvGrpSpPr>
            <p:nvPr/>
          </p:nvGrpSpPr>
          <p:grpSpPr bwMode="auto">
            <a:xfrm>
              <a:off x="3477" y="768"/>
              <a:ext cx="1790" cy="964"/>
              <a:chOff x="355" y="3164"/>
              <a:chExt cx="1676" cy="811"/>
            </a:xfrm>
          </p:grpSpPr>
          <p:sp>
            <p:nvSpPr>
              <p:cNvPr id="12395" name="Text Box 107"/>
              <p:cNvSpPr txBox="1">
                <a:spLocks noChangeArrowheads="1"/>
              </p:cNvSpPr>
              <p:nvPr/>
            </p:nvSpPr>
            <p:spPr bwMode="auto">
              <a:xfrm>
                <a:off x="576" y="3499"/>
                <a:ext cx="431" cy="194"/>
              </a:xfrm>
              <a:prstGeom prst="rect">
                <a:avLst/>
              </a:prstGeom>
              <a:noFill/>
              <a:ln w="9525">
                <a:noFill/>
                <a:miter lim="800000"/>
                <a:headEnd/>
                <a:tailEnd/>
              </a:ln>
              <a:effectLst/>
            </p:spPr>
            <p:txBody>
              <a:bodyPr wrap="none">
                <a:spAutoFit/>
              </a:bodyPr>
              <a:lstStyle/>
              <a:p>
                <a:r>
                  <a:rPr lang="en-US" sz="1800" b="1">
                    <a:solidFill>
                      <a:schemeClr val="accent2"/>
                    </a:solidFill>
                    <a:latin typeface="Helvetica" pitchFamily="1" charset="0"/>
                  </a:rPr>
                  <a:t>Liver</a:t>
                </a:r>
                <a:endParaRPr lang="en-US" sz="1800" b="1">
                  <a:latin typeface="Helvetica" pitchFamily="1" charset="0"/>
                </a:endParaRPr>
              </a:p>
            </p:txBody>
          </p:sp>
          <p:grpSp>
            <p:nvGrpSpPr>
              <p:cNvPr id="29" name="Group 108"/>
              <p:cNvGrpSpPr>
                <a:grpSpLocks/>
              </p:cNvGrpSpPr>
              <p:nvPr/>
            </p:nvGrpSpPr>
            <p:grpSpPr bwMode="auto">
              <a:xfrm>
                <a:off x="355" y="3164"/>
                <a:ext cx="1676" cy="811"/>
                <a:chOff x="355" y="3164"/>
                <a:chExt cx="1676" cy="811"/>
              </a:xfrm>
            </p:grpSpPr>
            <p:sp>
              <p:nvSpPr>
                <p:cNvPr id="12397" name="Freeform 109"/>
                <p:cNvSpPr>
                  <a:spLocks/>
                </p:cNvSpPr>
                <p:nvPr/>
              </p:nvSpPr>
              <p:spPr bwMode="auto">
                <a:xfrm>
                  <a:off x="355" y="3164"/>
                  <a:ext cx="921" cy="766"/>
                </a:xfrm>
                <a:custGeom>
                  <a:avLst/>
                  <a:gdLst/>
                  <a:ahLst/>
                  <a:cxnLst>
                    <a:cxn ang="0">
                      <a:pos x="496" y="511"/>
                    </a:cxn>
                    <a:cxn ang="0">
                      <a:pos x="172" y="473"/>
                    </a:cxn>
                    <a:cxn ang="0">
                      <a:pos x="1" y="289"/>
                    </a:cxn>
                    <a:cxn ang="0">
                      <a:pos x="178" y="35"/>
                    </a:cxn>
                    <a:cxn ang="0">
                      <a:pos x="604" y="80"/>
                    </a:cxn>
                    <a:cxn ang="0">
                      <a:pos x="813" y="238"/>
                    </a:cxn>
                  </a:cxnLst>
                  <a:rect l="0" t="0" r="r" b="b"/>
                  <a:pathLst>
                    <a:path w="813" h="511">
                      <a:moveTo>
                        <a:pt x="496" y="511"/>
                      </a:moveTo>
                      <a:cubicBezTo>
                        <a:pt x="375" y="510"/>
                        <a:pt x="254" y="510"/>
                        <a:pt x="172" y="473"/>
                      </a:cubicBezTo>
                      <a:cubicBezTo>
                        <a:pt x="89" y="436"/>
                        <a:pt x="0" y="362"/>
                        <a:pt x="1" y="289"/>
                      </a:cubicBezTo>
                      <a:cubicBezTo>
                        <a:pt x="2" y="216"/>
                        <a:pt x="77" y="69"/>
                        <a:pt x="178" y="35"/>
                      </a:cubicBezTo>
                      <a:cubicBezTo>
                        <a:pt x="278" y="0"/>
                        <a:pt x="498" y="46"/>
                        <a:pt x="604" y="80"/>
                      </a:cubicBezTo>
                      <a:cubicBezTo>
                        <a:pt x="709" y="113"/>
                        <a:pt x="761" y="175"/>
                        <a:pt x="813" y="238"/>
                      </a:cubicBezTo>
                    </a:path>
                  </a:pathLst>
                </a:custGeom>
                <a:noFill/>
                <a:ln w="19050" cmpd="sng">
                  <a:solidFill>
                    <a:schemeClr val="tx1"/>
                  </a:solidFill>
                  <a:round/>
                  <a:headEnd/>
                  <a:tailEnd/>
                </a:ln>
                <a:effectLst/>
              </p:spPr>
              <p:txBody>
                <a:bodyPr wrap="none" anchor="ctr"/>
                <a:lstStyle/>
                <a:p>
                  <a:endParaRPr lang="en-US"/>
                </a:p>
              </p:txBody>
            </p:sp>
            <p:sp>
              <p:nvSpPr>
                <p:cNvPr id="12398" name="Freeform 110"/>
                <p:cNvSpPr>
                  <a:spLocks/>
                </p:cNvSpPr>
                <p:nvPr/>
              </p:nvSpPr>
              <p:spPr bwMode="auto">
                <a:xfrm>
                  <a:off x="825" y="3494"/>
                  <a:ext cx="1206" cy="481"/>
                </a:xfrm>
                <a:custGeom>
                  <a:avLst/>
                  <a:gdLst/>
                  <a:ahLst/>
                  <a:cxnLst>
                    <a:cxn ang="0">
                      <a:pos x="362" y="62"/>
                    </a:cxn>
                    <a:cxn ang="0">
                      <a:pos x="616" y="11"/>
                    </a:cxn>
                    <a:cxn ang="0">
                      <a:pos x="972" y="125"/>
                    </a:cxn>
                    <a:cxn ang="0">
                      <a:pos x="1086" y="201"/>
                    </a:cxn>
                    <a:cxn ang="0">
                      <a:pos x="1156" y="227"/>
                    </a:cxn>
                    <a:cxn ang="0">
                      <a:pos x="1188" y="290"/>
                    </a:cxn>
                    <a:cxn ang="0">
                      <a:pos x="1042" y="347"/>
                    </a:cxn>
                    <a:cxn ang="0">
                      <a:pos x="667" y="443"/>
                    </a:cxn>
                    <a:cxn ang="0">
                      <a:pos x="223" y="468"/>
                    </a:cxn>
                    <a:cxn ang="0">
                      <a:pos x="0" y="360"/>
                    </a:cxn>
                  </a:cxnLst>
                  <a:rect l="0" t="0" r="r" b="b"/>
                  <a:pathLst>
                    <a:path w="1206" h="481">
                      <a:moveTo>
                        <a:pt x="362" y="62"/>
                      </a:moveTo>
                      <a:cubicBezTo>
                        <a:pt x="438" y="31"/>
                        <a:pt x="514" y="0"/>
                        <a:pt x="616" y="11"/>
                      </a:cubicBezTo>
                      <a:cubicBezTo>
                        <a:pt x="717" y="21"/>
                        <a:pt x="893" y="93"/>
                        <a:pt x="972" y="125"/>
                      </a:cubicBezTo>
                      <a:cubicBezTo>
                        <a:pt x="1050" y="156"/>
                        <a:pt x="1055" y="184"/>
                        <a:pt x="1086" y="201"/>
                      </a:cubicBezTo>
                      <a:cubicBezTo>
                        <a:pt x="1116" y="218"/>
                        <a:pt x="1139" y="212"/>
                        <a:pt x="1156" y="227"/>
                      </a:cubicBezTo>
                      <a:cubicBezTo>
                        <a:pt x="1173" y="241"/>
                        <a:pt x="1206" y="270"/>
                        <a:pt x="1188" y="290"/>
                      </a:cubicBezTo>
                      <a:cubicBezTo>
                        <a:pt x="1169" y="309"/>
                        <a:pt x="1128" y="321"/>
                        <a:pt x="1042" y="347"/>
                      </a:cubicBezTo>
                      <a:cubicBezTo>
                        <a:pt x="955" y="372"/>
                        <a:pt x="803" y="422"/>
                        <a:pt x="667" y="443"/>
                      </a:cubicBezTo>
                      <a:cubicBezTo>
                        <a:pt x="530" y="463"/>
                        <a:pt x="334" y="481"/>
                        <a:pt x="223" y="468"/>
                      </a:cubicBezTo>
                      <a:cubicBezTo>
                        <a:pt x="111" y="454"/>
                        <a:pt x="55" y="407"/>
                        <a:pt x="0" y="360"/>
                      </a:cubicBezTo>
                    </a:path>
                  </a:pathLst>
                </a:custGeom>
                <a:noFill/>
                <a:ln w="19050" cmpd="sng">
                  <a:solidFill>
                    <a:schemeClr val="tx1"/>
                  </a:solidFill>
                  <a:round/>
                  <a:headEnd/>
                  <a:tailEnd/>
                </a:ln>
                <a:effectLst/>
              </p:spPr>
              <p:txBody>
                <a:bodyPr wrap="none" anchor="ctr"/>
                <a:lstStyle/>
                <a:p>
                  <a:endParaRPr lang="en-US"/>
                </a:p>
              </p:txBody>
            </p:sp>
          </p:grpSp>
        </p:grpSp>
        <p:sp>
          <p:nvSpPr>
            <p:cNvPr id="12399" name="Line 111"/>
            <p:cNvSpPr>
              <a:spLocks noChangeShapeType="1"/>
            </p:cNvSpPr>
            <p:nvPr/>
          </p:nvSpPr>
          <p:spPr bwMode="auto">
            <a:xfrm rot="-940480">
              <a:off x="4995" y="1623"/>
              <a:ext cx="77" cy="377"/>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0" name="Line 112"/>
            <p:cNvSpPr>
              <a:spLocks noChangeShapeType="1"/>
            </p:cNvSpPr>
            <p:nvPr/>
          </p:nvSpPr>
          <p:spPr bwMode="auto">
            <a:xfrm flipH="1">
              <a:off x="3813" y="1731"/>
              <a:ext cx="57" cy="165"/>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1" name="Line 113"/>
            <p:cNvSpPr>
              <a:spLocks noChangeShapeType="1"/>
            </p:cNvSpPr>
            <p:nvPr/>
          </p:nvSpPr>
          <p:spPr bwMode="auto">
            <a:xfrm>
              <a:off x="3708" y="2736"/>
              <a:ext cx="0" cy="267"/>
            </a:xfrm>
            <a:prstGeom prst="line">
              <a:avLst/>
            </a:prstGeom>
            <a:noFill/>
            <a:ln w="19050">
              <a:solidFill>
                <a:schemeClr val="tx1"/>
              </a:solidFill>
              <a:round/>
              <a:headEnd/>
              <a:tailEnd type="triangle" w="med" len="med"/>
            </a:ln>
            <a:effectLst/>
          </p:spPr>
          <p:txBody>
            <a:bodyPr wrap="none" anchor="ctr"/>
            <a:lstStyle/>
            <a:p>
              <a:endParaRPr lang="en-US"/>
            </a:p>
          </p:txBody>
        </p:sp>
        <p:sp>
          <p:nvSpPr>
            <p:cNvPr id="12402" name="Oval 114"/>
            <p:cNvSpPr>
              <a:spLocks noChangeArrowheads="1"/>
            </p:cNvSpPr>
            <p:nvPr/>
          </p:nvSpPr>
          <p:spPr bwMode="auto">
            <a:xfrm>
              <a:off x="3337" y="1953"/>
              <a:ext cx="730" cy="713"/>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03" name="Text Box 115"/>
            <p:cNvSpPr txBox="1">
              <a:spLocks noChangeArrowheads="1"/>
            </p:cNvSpPr>
            <p:nvPr/>
          </p:nvSpPr>
          <p:spPr bwMode="auto">
            <a:xfrm>
              <a:off x="3447" y="2216"/>
              <a:ext cx="492" cy="231"/>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2404" name="Text Box 116"/>
            <p:cNvSpPr txBox="1">
              <a:spLocks noChangeArrowheads="1"/>
            </p:cNvSpPr>
            <p:nvPr/>
          </p:nvSpPr>
          <p:spPr bwMode="auto">
            <a:xfrm>
              <a:off x="3424" y="2363"/>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05" name="Freeform 117"/>
            <p:cNvSpPr>
              <a:spLocks/>
            </p:cNvSpPr>
            <p:nvPr/>
          </p:nvSpPr>
          <p:spPr bwMode="auto">
            <a:xfrm rot="4163596">
              <a:off x="3814" y="1964"/>
              <a:ext cx="193" cy="136"/>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sp>
          <p:nvSpPr>
            <p:cNvPr id="12406" name="Freeform 118"/>
            <p:cNvSpPr>
              <a:spLocks/>
            </p:cNvSpPr>
            <p:nvPr/>
          </p:nvSpPr>
          <p:spPr bwMode="auto">
            <a:xfrm>
              <a:off x="3303" y="1947"/>
              <a:ext cx="637" cy="747"/>
            </a:xfrm>
            <a:custGeom>
              <a:avLst/>
              <a:gdLst/>
              <a:ahLst/>
              <a:cxnLst>
                <a:cxn ang="0">
                  <a:pos x="637" y="628"/>
                </a:cxn>
                <a:cxn ang="0">
                  <a:pos x="554" y="616"/>
                </a:cxn>
                <a:cxn ang="0">
                  <a:pos x="472" y="698"/>
                </a:cxn>
                <a:cxn ang="0">
                  <a:pos x="415" y="730"/>
                </a:cxn>
                <a:cxn ang="0">
                  <a:pos x="307" y="730"/>
                </a:cxn>
                <a:cxn ang="0">
                  <a:pos x="262" y="628"/>
                </a:cxn>
                <a:cxn ang="0">
                  <a:pos x="199" y="559"/>
                </a:cxn>
                <a:cxn ang="0">
                  <a:pos x="65" y="552"/>
                </a:cxn>
                <a:cxn ang="0">
                  <a:pos x="8" y="400"/>
                </a:cxn>
                <a:cxn ang="0">
                  <a:pos x="110" y="273"/>
                </a:cxn>
                <a:cxn ang="0">
                  <a:pos x="65" y="159"/>
                </a:cxn>
                <a:cxn ang="0">
                  <a:pos x="154" y="51"/>
                </a:cxn>
                <a:cxn ang="0">
                  <a:pos x="326" y="76"/>
                </a:cxn>
                <a:cxn ang="0">
                  <a:pos x="370" y="0"/>
                </a:cxn>
              </a:cxnLst>
              <a:rect l="0" t="0" r="r" b="b"/>
              <a:pathLst>
                <a:path w="637" h="747">
                  <a:moveTo>
                    <a:pt x="637" y="628"/>
                  </a:moveTo>
                  <a:cubicBezTo>
                    <a:pt x="609" y="616"/>
                    <a:pt x="581" y="604"/>
                    <a:pt x="554" y="616"/>
                  </a:cubicBezTo>
                  <a:cubicBezTo>
                    <a:pt x="526" y="627"/>
                    <a:pt x="495" y="679"/>
                    <a:pt x="472" y="698"/>
                  </a:cubicBezTo>
                  <a:cubicBezTo>
                    <a:pt x="448" y="716"/>
                    <a:pt x="442" y="724"/>
                    <a:pt x="415" y="730"/>
                  </a:cubicBezTo>
                  <a:cubicBezTo>
                    <a:pt x="387" y="735"/>
                    <a:pt x="332" y="747"/>
                    <a:pt x="307" y="730"/>
                  </a:cubicBezTo>
                  <a:cubicBezTo>
                    <a:pt x="281" y="712"/>
                    <a:pt x="279" y="656"/>
                    <a:pt x="262" y="628"/>
                  </a:cubicBezTo>
                  <a:cubicBezTo>
                    <a:pt x="244" y="599"/>
                    <a:pt x="231" y="571"/>
                    <a:pt x="199" y="559"/>
                  </a:cubicBezTo>
                  <a:cubicBezTo>
                    <a:pt x="166" y="546"/>
                    <a:pt x="96" y="578"/>
                    <a:pt x="65" y="552"/>
                  </a:cubicBezTo>
                  <a:cubicBezTo>
                    <a:pt x="33" y="525"/>
                    <a:pt x="0" y="446"/>
                    <a:pt x="8" y="400"/>
                  </a:cubicBezTo>
                  <a:cubicBezTo>
                    <a:pt x="15" y="353"/>
                    <a:pt x="100" y="313"/>
                    <a:pt x="110" y="273"/>
                  </a:cubicBezTo>
                  <a:cubicBezTo>
                    <a:pt x="119" y="232"/>
                    <a:pt x="57" y="196"/>
                    <a:pt x="65" y="159"/>
                  </a:cubicBezTo>
                  <a:cubicBezTo>
                    <a:pt x="72" y="122"/>
                    <a:pt x="110" y="64"/>
                    <a:pt x="154" y="51"/>
                  </a:cubicBezTo>
                  <a:cubicBezTo>
                    <a:pt x="197" y="37"/>
                    <a:pt x="289" y="84"/>
                    <a:pt x="326" y="76"/>
                  </a:cubicBezTo>
                  <a:cubicBezTo>
                    <a:pt x="362" y="67"/>
                    <a:pt x="363" y="12"/>
                    <a:pt x="370" y="0"/>
                  </a:cubicBezTo>
                </a:path>
              </a:pathLst>
            </a:custGeom>
            <a:noFill/>
            <a:ln w="28575" cmpd="sng">
              <a:solidFill>
                <a:schemeClr val="tx1"/>
              </a:solidFill>
              <a:round/>
              <a:headEnd/>
              <a:tailEnd/>
            </a:ln>
            <a:effectLst/>
          </p:spPr>
          <p:txBody>
            <a:bodyPr wrap="none" anchor="ctr"/>
            <a:lstStyle/>
            <a:p>
              <a:endParaRPr lang="en-US"/>
            </a:p>
          </p:txBody>
        </p:sp>
        <p:sp>
          <p:nvSpPr>
            <p:cNvPr id="12407" name="Text Box 119"/>
            <p:cNvSpPr txBox="1">
              <a:spLocks noChangeArrowheads="1"/>
            </p:cNvSpPr>
            <p:nvPr/>
          </p:nvSpPr>
          <p:spPr bwMode="auto">
            <a:xfrm>
              <a:off x="2904" y="2511"/>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200" b="1">
                <a:latin typeface="Helvetica" pitchFamily="1" charset="0"/>
              </a:endParaRPr>
            </a:p>
          </p:txBody>
        </p:sp>
        <p:sp>
          <p:nvSpPr>
            <p:cNvPr id="12408" name="Text Box 120"/>
            <p:cNvSpPr txBox="1">
              <a:spLocks noChangeArrowheads="1"/>
            </p:cNvSpPr>
            <p:nvPr/>
          </p:nvSpPr>
          <p:spPr bwMode="auto">
            <a:xfrm>
              <a:off x="3945" y="1894"/>
              <a:ext cx="507"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apoCs</a:t>
              </a:r>
              <a:endParaRPr lang="en-US" sz="1200" b="1">
                <a:solidFill>
                  <a:srgbClr val="FF0000"/>
                </a:solidFill>
                <a:latin typeface="Helvetica" pitchFamily="1" charset="0"/>
              </a:endParaRPr>
            </a:p>
          </p:txBody>
        </p:sp>
        <p:sp>
          <p:nvSpPr>
            <p:cNvPr id="12409" name="Freeform 121"/>
            <p:cNvSpPr>
              <a:spLocks/>
            </p:cNvSpPr>
            <p:nvPr/>
          </p:nvSpPr>
          <p:spPr bwMode="auto">
            <a:xfrm>
              <a:off x="3984" y="2201"/>
              <a:ext cx="115" cy="324"/>
            </a:xfrm>
            <a:custGeom>
              <a:avLst/>
              <a:gdLst/>
              <a:ahLst/>
              <a:cxnLst>
                <a:cxn ang="0">
                  <a:pos x="64" y="0"/>
                </a:cxn>
                <a:cxn ang="0">
                  <a:pos x="7" y="76"/>
                </a:cxn>
                <a:cxn ang="0">
                  <a:pos x="102" y="133"/>
                </a:cxn>
                <a:cxn ang="0">
                  <a:pos x="89" y="203"/>
                </a:cxn>
                <a:cxn ang="0">
                  <a:pos x="32" y="203"/>
                </a:cxn>
                <a:cxn ang="0">
                  <a:pos x="13" y="248"/>
                </a:cxn>
                <a:cxn ang="0">
                  <a:pos x="45" y="292"/>
                </a:cxn>
                <a:cxn ang="0">
                  <a:pos x="13" y="324"/>
                </a:cxn>
              </a:cxnLst>
              <a:rect l="0" t="0" r="r" b="b"/>
              <a:pathLst>
                <a:path w="115" h="324">
                  <a:moveTo>
                    <a:pt x="64" y="0"/>
                  </a:moveTo>
                  <a:cubicBezTo>
                    <a:pt x="32" y="26"/>
                    <a:pt x="0" y="53"/>
                    <a:pt x="7" y="76"/>
                  </a:cubicBezTo>
                  <a:cubicBezTo>
                    <a:pt x="13" y="98"/>
                    <a:pt x="88" y="111"/>
                    <a:pt x="102" y="133"/>
                  </a:cubicBezTo>
                  <a:cubicBezTo>
                    <a:pt x="115" y="154"/>
                    <a:pt x="100" y="191"/>
                    <a:pt x="89" y="203"/>
                  </a:cubicBezTo>
                  <a:cubicBezTo>
                    <a:pt x="77" y="214"/>
                    <a:pt x="44" y="195"/>
                    <a:pt x="32" y="203"/>
                  </a:cubicBezTo>
                  <a:cubicBezTo>
                    <a:pt x="19" y="210"/>
                    <a:pt x="10" y="233"/>
                    <a:pt x="13" y="248"/>
                  </a:cubicBezTo>
                  <a:cubicBezTo>
                    <a:pt x="15" y="262"/>
                    <a:pt x="45" y="279"/>
                    <a:pt x="45" y="292"/>
                  </a:cubicBezTo>
                  <a:cubicBezTo>
                    <a:pt x="45" y="304"/>
                    <a:pt x="29" y="314"/>
                    <a:pt x="13" y="324"/>
                  </a:cubicBezTo>
                </a:path>
              </a:pathLst>
            </a:custGeom>
            <a:noFill/>
            <a:ln w="19050" cmpd="sng">
              <a:solidFill>
                <a:schemeClr val="tx1"/>
              </a:solidFill>
              <a:round/>
              <a:headEnd/>
              <a:tailEnd/>
            </a:ln>
            <a:effectLst/>
          </p:spPr>
          <p:txBody>
            <a:bodyPr wrap="none" anchor="ctr"/>
            <a:lstStyle/>
            <a:p>
              <a:endParaRPr lang="en-US"/>
            </a:p>
          </p:txBody>
        </p:sp>
        <p:sp>
          <p:nvSpPr>
            <p:cNvPr id="12410" name="Text Box 122"/>
            <p:cNvSpPr txBox="1">
              <a:spLocks noChangeArrowheads="1"/>
            </p:cNvSpPr>
            <p:nvPr/>
          </p:nvSpPr>
          <p:spPr bwMode="auto">
            <a:xfrm>
              <a:off x="4015" y="2352"/>
              <a:ext cx="429"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apoE</a:t>
              </a:r>
              <a:endParaRPr lang="en-US" sz="1200" b="1">
                <a:latin typeface="Helvetica" pitchFamily="1" charset="0"/>
              </a:endParaRPr>
            </a:p>
          </p:txBody>
        </p:sp>
        <p:grpSp>
          <p:nvGrpSpPr>
            <p:cNvPr id="30" name="Group 123"/>
            <p:cNvGrpSpPr>
              <a:grpSpLocks/>
            </p:cNvGrpSpPr>
            <p:nvPr/>
          </p:nvGrpSpPr>
          <p:grpSpPr bwMode="auto">
            <a:xfrm>
              <a:off x="3072" y="2960"/>
              <a:ext cx="2571" cy="732"/>
              <a:chOff x="3031" y="2969"/>
              <a:chExt cx="2571" cy="732"/>
            </a:xfrm>
          </p:grpSpPr>
          <p:sp>
            <p:nvSpPr>
              <p:cNvPr id="12412" name="Oval 124"/>
              <p:cNvSpPr>
                <a:spLocks noChangeArrowheads="1"/>
              </p:cNvSpPr>
              <p:nvPr/>
            </p:nvSpPr>
            <p:spPr bwMode="auto">
              <a:xfrm>
                <a:off x="3412" y="3063"/>
                <a:ext cx="561" cy="519"/>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13" name="Text Box 125"/>
              <p:cNvSpPr txBox="1">
                <a:spLocks noChangeArrowheads="1"/>
              </p:cNvSpPr>
              <p:nvPr/>
            </p:nvSpPr>
            <p:spPr bwMode="auto">
              <a:xfrm>
                <a:off x="3484" y="3211"/>
                <a:ext cx="348" cy="231"/>
              </a:xfrm>
              <a:prstGeom prst="rect">
                <a:avLst/>
              </a:prstGeom>
              <a:noFill/>
              <a:ln w="9525">
                <a:noFill/>
                <a:miter lim="800000"/>
                <a:headEnd/>
                <a:tailEnd/>
              </a:ln>
              <a:effectLst/>
            </p:spPr>
            <p:txBody>
              <a:bodyPr wrap="none">
                <a:spAutoFit/>
              </a:bodyPr>
              <a:lstStyle/>
              <a:p>
                <a:r>
                  <a:rPr lang="en-US" sz="1800" b="1">
                    <a:latin typeface="Helvetica" pitchFamily="1" charset="0"/>
                  </a:rPr>
                  <a:t>IDL</a:t>
                </a:r>
              </a:p>
            </p:txBody>
          </p:sp>
          <p:sp>
            <p:nvSpPr>
              <p:cNvPr id="12414" name="Text Box 126"/>
              <p:cNvSpPr txBox="1">
                <a:spLocks noChangeArrowheads="1"/>
              </p:cNvSpPr>
              <p:nvPr/>
            </p:nvSpPr>
            <p:spPr bwMode="auto">
              <a:xfrm>
                <a:off x="3427" y="3361"/>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15" name="Freeform 127"/>
              <p:cNvSpPr>
                <a:spLocks/>
              </p:cNvSpPr>
              <p:nvPr/>
            </p:nvSpPr>
            <p:spPr bwMode="auto">
              <a:xfrm>
                <a:off x="3380" y="3065"/>
                <a:ext cx="489" cy="543"/>
              </a:xfrm>
              <a:custGeom>
                <a:avLst/>
                <a:gdLst/>
                <a:ahLst/>
                <a:cxnLst>
                  <a:cxn ang="0">
                    <a:pos x="637" y="628"/>
                  </a:cxn>
                  <a:cxn ang="0">
                    <a:pos x="554" y="616"/>
                  </a:cxn>
                  <a:cxn ang="0">
                    <a:pos x="472" y="698"/>
                  </a:cxn>
                  <a:cxn ang="0">
                    <a:pos x="415" y="730"/>
                  </a:cxn>
                  <a:cxn ang="0">
                    <a:pos x="307" y="730"/>
                  </a:cxn>
                  <a:cxn ang="0">
                    <a:pos x="262" y="628"/>
                  </a:cxn>
                  <a:cxn ang="0">
                    <a:pos x="199" y="559"/>
                  </a:cxn>
                  <a:cxn ang="0">
                    <a:pos x="65" y="552"/>
                  </a:cxn>
                  <a:cxn ang="0">
                    <a:pos x="8" y="400"/>
                  </a:cxn>
                  <a:cxn ang="0">
                    <a:pos x="110" y="273"/>
                  </a:cxn>
                  <a:cxn ang="0">
                    <a:pos x="65" y="159"/>
                  </a:cxn>
                  <a:cxn ang="0">
                    <a:pos x="154" y="51"/>
                  </a:cxn>
                  <a:cxn ang="0">
                    <a:pos x="326" y="76"/>
                  </a:cxn>
                  <a:cxn ang="0">
                    <a:pos x="370" y="0"/>
                  </a:cxn>
                </a:cxnLst>
                <a:rect l="0" t="0" r="r" b="b"/>
                <a:pathLst>
                  <a:path w="637" h="747">
                    <a:moveTo>
                      <a:pt x="637" y="628"/>
                    </a:moveTo>
                    <a:cubicBezTo>
                      <a:pt x="609" y="616"/>
                      <a:pt x="581" y="604"/>
                      <a:pt x="554" y="616"/>
                    </a:cubicBezTo>
                    <a:cubicBezTo>
                      <a:pt x="526" y="627"/>
                      <a:pt x="495" y="679"/>
                      <a:pt x="472" y="698"/>
                    </a:cubicBezTo>
                    <a:cubicBezTo>
                      <a:pt x="448" y="716"/>
                      <a:pt x="442" y="724"/>
                      <a:pt x="415" y="730"/>
                    </a:cubicBezTo>
                    <a:cubicBezTo>
                      <a:pt x="387" y="735"/>
                      <a:pt x="332" y="747"/>
                      <a:pt x="307" y="730"/>
                    </a:cubicBezTo>
                    <a:cubicBezTo>
                      <a:pt x="281" y="712"/>
                      <a:pt x="279" y="656"/>
                      <a:pt x="262" y="628"/>
                    </a:cubicBezTo>
                    <a:cubicBezTo>
                      <a:pt x="244" y="599"/>
                      <a:pt x="231" y="571"/>
                      <a:pt x="199" y="559"/>
                    </a:cubicBezTo>
                    <a:cubicBezTo>
                      <a:pt x="166" y="546"/>
                      <a:pt x="96" y="578"/>
                      <a:pt x="65" y="552"/>
                    </a:cubicBezTo>
                    <a:cubicBezTo>
                      <a:pt x="33" y="525"/>
                      <a:pt x="0" y="446"/>
                      <a:pt x="8" y="400"/>
                    </a:cubicBezTo>
                    <a:cubicBezTo>
                      <a:pt x="15" y="353"/>
                      <a:pt x="100" y="313"/>
                      <a:pt x="110" y="273"/>
                    </a:cubicBezTo>
                    <a:cubicBezTo>
                      <a:pt x="119" y="232"/>
                      <a:pt x="57" y="196"/>
                      <a:pt x="65" y="159"/>
                    </a:cubicBezTo>
                    <a:cubicBezTo>
                      <a:pt x="72" y="122"/>
                      <a:pt x="110" y="64"/>
                      <a:pt x="154" y="51"/>
                    </a:cubicBezTo>
                    <a:cubicBezTo>
                      <a:pt x="197" y="37"/>
                      <a:pt x="289" y="84"/>
                      <a:pt x="326" y="76"/>
                    </a:cubicBezTo>
                    <a:cubicBezTo>
                      <a:pt x="362" y="67"/>
                      <a:pt x="363" y="12"/>
                      <a:pt x="370" y="0"/>
                    </a:cubicBezTo>
                  </a:path>
                </a:pathLst>
              </a:custGeom>
              <a:noFill/>
              <a:ln w="28575" cmpd="sng">
                <a:solidFill>
                  <a:schemeClr val="tx1"/>
                </a:solidFill>
                <a:round/>
                <a:headEnd/>
                <a:tailEnd/>
              </a:ln>
              <a:effectLst/>
            </p:spPr>
            <p:txBody>
              <a:bodyPr wrap="none" anchor="ctr"/>
              <a:lstStyle/>
              <a:p>
                <a:endParaRPr lang="en-US"/>
              </a:p>
            </p:txBody>
          </p:sp>
          <p:sp>
            <p:nvSpPr>
              <p:cNvPr id="12416" name="Line 128"/>
              <p:cNvSpPr>
                <a:spLocks noChangeShapeType="1"/>
              </p:cNvSpPr>
              <p:nvPr/>
            </p:nvSpPr>
            <p:spPr bwMode="auto">
              <a:xfrm>
                <a:off x="4022" y="3312"/>
                <a:ext cx="337" cy="0"/>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31" name="Group 129"/>
              <p:cNvGrpSpPr>
                <a:grpSpLocks/>
              </p:cNvGrpSpPr>
              <p:nvPr/>
            </p:nvGrpSpPr>
            <p:grpSpPr bwMode="auto">
              <a:xfrm>
                <a:off x="4427" y="3084"/>
                <a:ext cx="562" cy="502"/>
                <a:chOff x="4367" y="3003"/>
                <a:chExt cx="562" cy="502"/>
              </a:xfrm>
            </p:grpSpPr>
            <p:sp>
              <p:nvSpPr>
                <p:cNvPr id="12418" name="Text Box 130"/>
                <p:cNvSpPr txBox="1">
                  <a:spLocks noChangeArrowheads="1"/>
                </p:cNvSpPr>
                <p:nvPr/>
              </p:nvSpPr>
              <p:spPr bwMode="auto">
                <a:xfrm>
                  <a:off x="4415" y="3274"/>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grpSp>
              <p:nvGrpSpPr>
                <p:cNvPr id="12320" name="Group 131"/>
                <p:cNvGrpSpPr>
                  <a:grpSpLocks/>
                </p:cNvGrpSpPr>
                <p:nvPr/>
              </p:nvGrpSpPr>
              <p:grpSpPr bwMode="auto">
                <a:xfrm>
                  <a:off x="4367" y="3003"/>
                  <a:ext cx="562" cy="493"/>
                  <a:chOff x="2182" y="654"/>
                  <a:chExt cx="562" cy="493"/>
                </a:xfrm>
              </p:grpSpPr>
              <p:sp>
                <p:nvSpPr>
                  <p:cNvPr id="12420" name="Oval 132"/>
                  <p:cNvSpPr>
                    <a:spLocks noChangeArrowheads="1"/>
                  </p:cNvSpPr>
                  <p:nvPr/>
                </p:nvSpPr>
                <p:spPr bwMode="auto">
                  <a:xfrm>
                    <a:off x="2214" y="676"/>
                    <a:ext cx="480" cy="452"/>
                  </a:xfrm>
                  <a:prstGeom prst="ellipse">
                    <a:avLst/>
                  </a:prstGeom>
                  <a:solidFill>
                    <a:schemeClr val="bg1"/>
                  </a:solidFill>
                  <a:ln w="19050">
                    <a:solidFill>
                      <a:schemeClr val="tx1"/>
                    </a:solidFill>
                    <a:round/>
                    <a:headEnd/>
                    <a:tailEnd/>
                  </a:ln>
                  <a:effectLst/>
                </p:spPr>
                <p:txBody>
                  <a:bodyPr wrap="none" anchor="ctr"/>
                  <a:lstStyle/>
                  <a:p>
                    <a:pPr algn="ctr"/>
                    <a:r>
                      <a:rPr lang="en-US" sz="1600" b="1">
                        <a:latin typeface="Helvetica" pitchFamily="1" charset="0"/>
                      </a:rPr>
                      <a:t>LDL</a:t>
                    </a:r>
                    <a:endParaRPr lang="en-US" sz="1600"/>
                  </a:p>
                </p:txBody>
              </p:sp>
              <p:sp>
                <p:nvSpPr>
                  <p:cNvPr id="12421" name="Freeform 133"/>
                  <p:cNvSpPr>
                    <a:spLocks/>
                  </p:cNvSpPr>
                  <p:nvPr/>
                </p:nvSpPr>
                <p:spPr bwMode="auto">
                  <a:xfrm>
                    <a:off x="2182" y="654"/>
                    <a:ext cx="562" cy="493"/>
                  </a:xfrm>
                  <a:custGeom>
                    <a:avLst/>
                    <a:gdLst/>
                    <a:ahLst/>
                    <a:cxnLst>
                      <a:cxn ang="0">
                        <a:pos x="523" y="1763"/>
                      </a:cxn>
                      <a:cxn ang="0">
                        <a:pos x="714" y="1611"/>
                      </a:cxn>
                      <a:cxn ang="0">
                        <a:pos x="485" y="1395"/>
                      </a:cxn>
                      <a:cxn ang="0">
                        <a:pos x="104" y="1357"/>
                      </a:cxn>
                      <a:cxn ang="0">
                        <a:pos x="225" y="1141"/>
                      </a:cxn>
                      <a:cxn ang="0">
                        <a:pos x="155" y="938"/>
                      </a:cxn>
                      <a:cxn ang="0">
                        <a:pos x="3" y="843"/>
                      </a:cxn>
                      <a:cxn ang="0">
                        <a:pos x="168" y="697"/>
                      </a:cxn>
                      <a:cxn ang="0">
                        <a:pos x="206" y="449"/>
                      </a:cxn>
                      <a:cxn ang="0">
                        <a:pos x="371" y="240"/>
                      </a:cxn>
                      <a:cxn ang="0">
                        <a:pos x="631" y="392"/>
                      </a:cxn>
                      <a:cxn ang="0">
                        <a:pos x="987" y="100"/>
                      </a:cxn>
                      <a:cxn ang="0">
                        <a:pos x="1393" y="81"/>
                      </a:cxn>
                      <a:cxn ang="0">
                        <a:pos x="1552" y="582"/>
                      </a:cxn>
                      <a:cxn ang="0">
                        <a:pos x="1952" y="893"/>
                      </a:cxn>
                      <a:cxn ang="0">
                        <a:pos x="1545" y="1294"/>
                      </a:cxn>
                      <a:cxn ang="0">
                        <a:pos x="1495" y="1687"/>
                      </a:cxn>
                      <a:cxn ang="0">
                        <a:pos x="1082" y="1706"/>
                      </a:cxn>
                      <a:cxn ang="0">
                        <a:pos x="980" y="1833"/>
                      </a:cxn>
                    </a:cxnLst>
                    <a:rect l="0" t="0" r="r" b="b"/>
                    <a:pathLst>
                      <a:path w="1953" h="1833">
                        <a:moveTo>
                          <a:pt x="523" y="1763"/>
                        </a:moveTo>
                        <a:cubicBezTo>
                          <a:pt x="621" y="1717"/>
                          <a:pt x="720" y="1672"/>
                          <a:pt x="714" y="1611"/>
                        </a:cubicBezTo>
                        <a:cubicBezTo>
                          <a:pt x="707" y="1549"/>
                          <a:pt x="586" y="1437"/>
                          <a:pt x="485" y="1395"/>
                        </a:cubicBezTo>
                        <a:cubicBezTo>
                          <a:pt x="383" y="1352"/>
                          <a:pt x="147" y="1399"/>
                          <a:pt x="104" y="1357"/>
                        </a:cubicBezTo>
                        <a:cubicBezTo>
                          <a:pt x="60" y="1314"/>
                          <a:pt x="216" y="1210"/>
                          <a:pt x="225" y="1141"/>
                        </a:cubicBezTo>
                        <a:cubicBezTo>
                          <a:pt x="233" y="1071"/>
                          <a:pt x="192" y="987"/>
                          <a:pt x="155" y="938"/>
                        </a:cubicBezTo>
                        <a:cubicBezTo>
                          <a:pt x="117" y="888"/>
                          <a:pt x="0" y="883"/>
                          <a:pt x="3" y="843"/>
                        </a:cubicBezTo>
                        <a:cubicBezTo>
                          <a:pt x="5" y="803"/>
                          <a:pt x="134" y="762"/>
                          <a:pt x="168" y="697"/>
                        </a:cubicBezTo>
                        <a:cubicBezTo>
                          <a:pt x="201" y="631"/>
                          <a:pt x="172" y="525"/>
                          <a:pt x="206" y="449"/>
                        </a:cubicBezTo>
                        <a:cubicBezTo>
                          <a:pt x="239" y="372"/>
                          <a:pt x="300" y="249"/>
                          <a:pt x="371" y="240"/>
                        </a:cubicBezTo>
                        <a:cubicBezTo>
                          <a:pt x="441" y="230"/>
                          <a:pt x="528" y="415"/>
                          <a:pt x="631" y="392"/>
                        </a:cubicBezTo>
                        <a:cubicBezTo>
                          <a:pt x="733" y="368"/>
                          <a:pt x="860" y="151"/>
                          <a:pt x="987" y="100"/>
                        </a:cubicBezTo>
                        <a:cubicBezTo>
                          <a:pt x="1113" y="48"/>
                          <a:pt x="1298" y="0"/>
                          <a:pt x="1393" y="81"/>
                        </a:cubicBezTo>
                        <a:cubicBezTo>
                          <a:pt x="1487" y="161"/>
                          <a:pt x="1458" y="446"/>
                          <a:pt x="1552" y="582"/>
                        </a:cubicBezTo>
                        <a:cubicBezTo>
                          <a:pt x="1645" y="717"/>
                          <a:pt x="1953" y="774"/>
                          <a:pt x="1952" y="893"/>
                        </a:cubicBezTo>
                        <a:cubicBezTo>
                          <a:pt x="1950" y="1011"/>
                          <a:pt x="1621" y="1161"/>
                          <a:pt x="1545" y="1294"/>
                        </a:cubicBezTo>
                        <a:cubicBezTo>
                          <a:pt x="1468" y="1426"/>
                          <a:pt x="1571" y="1618"/>
                          <a:pt x="1495" y="1687"/>
                        </a:cubicBezTo>
                        <a:cubicBezTo>
                          <a:pt x="1418" y="1755"/>
                          <a:pt x="1167" y="1681"/>
                          <a:pt x="1082" y="1706"/>
                        </a:cubicBezTo>
                        <a:cubicBezTo>
                          <a:pt x="996" y="1730"/>
                          <a:pt x="988" y="1781"/>
                          <a:pt x="980" y="1833"/>
                        </a:cubicBezTo>
                      </a:path>
                    </a:pathLst>
                  </a:custGeom>
                  <a:noFill/>
                  <a:ln w="28575" cmpd="sng">
                    <a:solidFill>
                      <a:schemeClr val="tx1"/>
                    </a:solidFill>
                    <a:round/>
                    <a:headEnd/>
                    <a:tailEnd/>
                  </a:ln>
                  <a:effectLst/>
                </p:spPr>
                <p:txBody>
                  <a:bodyPr wrap="none" anchor="ctr"/>
                  <a:lstStyle/>
                  <a:p>
                    <a:endParaRPr lang="en-US"/>
                  </a:p>
                </p:txBody>
              </p:sp>
            </p:grpSp>
          </p:grpSp>
          <p:sp>
            <p:nvSpPr>
              <p:cNvPr id="12422" name="Text Box 134"/>
              <p:cNvSpPr txBox="1">
                <a:spLocks noChangeArrowheads="1"/>
              </p:cNvSpPr>
              <p:nvPr/>
            </p:nvSpPr>
            <p:spPr bwMode="auto">
              <a:xfrm>
                <a:off x="4910" y="2969"/>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400" b="1">
                  <a:latin typeface="Helvetica" pitchFamily="1" charset="0"/>
                </a:endParaRPr>
              </a:p>
            </p:txBody>
          </p:sp>
          <p:sp>
            <p:nvSpPr>
              <p:cNvPr id="12423" name="Freeform 135"/>
              <p:cNvSpPr>
                <a:spLocks/>
              </p:cNvSpPr>
              <p:nvPr/>
            </p:nvSpPr>
            <p:spPr bwMode="auto">
              <a:xfrm rot="8652576">
                <a:off x="3851" y="3078"/>
                <a:ext cx="71" cy="280"/>
              </a:xfrm>
              <a:custGeom>
                <a:avLst/>
                <a:gdLst/>
                <a:ahLst/>
                <a:cxnLst>
                  <a:cxn ang="0">
                    <a:pos x="64" y="0"/>
                  </a:cxn>
                  <a:cxn ang="0">
                    <a:pos x="7" y="76"/>
                  </a:cxn>
                  <a:cxn ang="0">
                    <a:pos x="102" y="133"/>
                  </a:cxn>
                  <a:cxn ang="0">
                    <a:pos x="89" y="203"/>
                  </a:cxn>
                  <a:cxn ang="0">
                    <a:pos x="32" y="203"/>
                  </a:cxn>
                  <a:cxn ang="0">
                    <a:pos x="13" y="248"/>
                  </a:cxn>
                  <a:cxn ang="0">
                    <a:pos x="45" y="292"/>
                  </a:cxn>
                  <a:cxn ang="0">
                    <a:pos x="13" y="324"/>
                  </a:cxn>
                </a:cxnLst>
                <a:rect l="0" t="0" r="r" b="b"/>
                <a:pathLst>
                  <a:path w="115" h="324">
                    <a:moveTo>
                      <a:pt x="64" y="0"/>
                    </a:moveTo>
                    <a:cubicBezTo>
                      <a:pt x="32" y="26"/>
                      <a:pt x="0" y="53"/>
                      <a:pt x="7" y="76"/>
                    </a:cubicBezTo>
                    <a:cubicBezTo>
                      <a:pt x="13" y="98"/>
                      <a:pt x="88" y="111"/>
                      <a:pt x="102" y="133"/>
                    </a:cubicBezTo>
                    <a:cubicBezTo>
                      <a:pt x="115" y="154"/>
                      <a:pt x="100" y="191"/>
                      <a:pt x="89" y="203"/>
                    </a:cubicBezTo>
                    <a:cubicBezTo>
                      <a:pt x="77" y="214"/>
                      <a:pt x="44" y="195"/>
                      <a:pt x="32" y="203"/>
                    </a:cubicBezTo>
                    <a:cubicBezTo>
                      <a:pt x="19" y="210"/>
                      <a:pt x="10" y="233"/>
                      <a:pt x="13" y="248"/>
                    </a:cubicBezTo>
                    <a:cubicBezTo>
                      <a:pt x="15" y="262"/>
                      <a:pt x="45" y="279"/>
                      <a:pt x="45" y="292"/>
                    </a:cubicBezTo>
                    <a:cubicBezTo>
                      <a:pt x="45" y="304"/>
                      <a:pt x="29" y="314"/>
                      <a:pt x="13" y="324"/>
                    </a:cubicBezTo>
                  </a:path>
                </a:pathLst>
              </a:custGeom>
              <a:noFill/>
              <a:ln w="19050" cmpd="sng">
                <a:solidFill>
                  <a:schemeClr val="tx1"/>
                </a:solidFill>
                <a:round/>
                <a:headEnd/>
                <a:tailEnd/>
              </a:ln>
              <a:effectLst/>
            </p:spPr>
            <p:txBody>
              <a:bodyPr wrap="none" anchor="ctr"/>
              <a:lstStyle/>
              <a:p>
                <a:endParaRPr lang="en-US"/>
              </a:p>
            </p:txBody>
          </p:sp>
          <p:sp>
            <p:nvSpPr>
              <p:cNvPr id="12424" name="Text Box 136"/>
              <p:cNvSpPr txBox="1">
                <a:spLocks noChangeArrowheads="1"/>
              </p:cNvSpPr>
              <p:nvPr/>
            </p:nvSpPr>
            <p:spPr bwMode="auto">
              <a:xfrm>
                <a:off x="3895" y="3006"/>
                <a:ext cx="429"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apoE</a:t>
                </a:r>
                <a:endParaRPr lang="en-US" sz="1600" b="1">
                  <a:latin typeface="Helvetica" pitchFamily="1" charset="0"/>
                </a:endParaRPr>
              </a:p>
            </p:txBody>
          </p:sp>
          <p:sp>
            <p:nvSpPr>
              <p:cNvPr id="12425" name="Text Box 137"/>
              <p:cNvSpPr txBox="1">
                <a:spLocks noChangeArrowheads="1"/>
              </p:cNvSpPr>
              <p:nvPr/>
            </p:nvSpPr>
            <p:spPr bwMode="auto">
              <a:xfrm>
                <a:off x="3031" y="3489"/>
                <a:ext cx="692"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apoB-100</a:t>
                </a:r>
                <a:endParaRPr lang="en-US" sz="1200" b="1">
                  <a:latin typeface="Helvetica" pitchFamily="1" charset="0"/>
                </a:endParaRPr>
              </a:p>
            </p:txBody>
          </p:sp>
        </p:grpSp>
        <p:sp>
          <p:nvSpPr>
            <p:cNvPr id="12426" name="Oval 138"/>
            <p:cNvSpPr>
              <a:spLocks noChangeArrowheads="1"/>
            </p:cNvSpPr>
            <p:nvPr/>
          </p:nvSpPr>
          <p:spPr bwMode="auto">
            <a:xfrm rot="2532206">
              <a:off x="711" y="912"/>
              <a:ext cx="230" cy="456"/>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27" name="Freeform 139"/>
            <p:cNvSpPr>
              <a:spLocks/>
            </p:cNvSpPr>
            <p:nvPr/>
          </p:nvSpPr>
          <p:spPr bwMode="auto">
            <a:xfrm>
              <a:off x="998" y="977"/>
              <a:ext cx="420" cy="417"/>
            </a:xfrm>
            <a:custGeom>
              <a:avLst/>
              <a:gdLst/>
              <a:ahLst/>
              <a:cxnLst>
                <a:cxn ang="0">
                  <a:pos x="0" y="0"/>
                </a:cxn>
                <a:cxn ang="0">
                  <a:pos x="311" y="171"/>
                </a:cxn>
                <a:cxn ang="0">
                  <a:pos x="450" y="476"/>
                </a:cxn>
              </a:cxnLst>
              <a:rect l="0" t="0" r="r" b="b"/>
              <a:pathLst>
                <a:path w="450" h="476">
                  <a:moveTo>
                    <a:pt x="0" y="0"/>
                  </a:moveTo>
                  <a:cubicBezTo>
                    <a:pt x="118" y="45"/>
                    <a:pt x="236" y="91"/>
                    <a:pt x="311" y="171"/>
                  </a:cubicBezTo>
                  <a:cubicBezTo>
                    <a:pt x="385" y="250"/>
                    <a:pt x="417" y="363"/>
                    <a:pt x="450" y="476"/>
                  </a:cubicBezTo>
                </a:path>
              </a:pathLst>
            </a:custGeom>
            <a:noFill/>
            <a:ln w="19050" cmpd="sng">
              <a:solidFill>
                <a:schemeClr val="tx1"/>
              </a:solidFill>
              <a:round/>
              <a:headEnd/>
              <a:tailEnd/>
            </a:ln>
            <a:effectLst/>
          </p:spPr>
          <p:txBody>
            <a:bodyPr wrap="none" anchor="ctr"/>
            <a:lstStyle/>
            <a:p>
              <a:endParaRPr lang="en-US"/>
            </a:p>
          </p:txBody>
        </p:sp>
        <p:sp>
          <p:nvSpPr>
            <p:cNvPr id="12428" name="Freeform 140"/>
            <p:cNvSpPr>
              <a:spLocks/>
            </p:cNvSpPr>
            <p:nvPr/>
          </p:nvSpPr>
          <p:spPr bwMode="auto">
            <a:xfrm>
              <a:off x="666" y="1304"/>
              <a:ext cx="438" cy="256"/>
            </a:xfrm>
            <a:custGeom>
              <a:avLst/>
              <a:gdLst/>
              <a:ahLst/>
              <a:cxnLst>
                <a:cxn ang="0">
                  <a:pos x="0" y="0"/>
                </a:cxn>
                <a:cxn ang="0">
                  <a:pos x="159" y="216"/>
                </a:cxn>
                <a:cxn ang="0">
                  <a:pos x="470" y="292"/>
                </a:cxn>
              </a:cxnLst>
              <a:rect l="0" t="0" r="r" b="b"/>
              <a:pathLst>
                <a:path w="470" h="292">
                  <a:moveTo>
                    <a:pt x="0" y="0"/>
                  </a:moveTo>
                  <a:cubicBezTo>
                    <a:pt x="40" y="83"/>
                    <a:pt x="80" y="167"/>
                    <a:pt x="159" y="216"/>
                  </a:cubicBezTo>
                  <a:cubicBezTo>
                    <a:pt x="237" y="264"/>
                    <a:pt x="353" y="278"/>
                    <a:pt x="470" y="292"/>
                  </a:cubicBezTo>
                </a:path>
              </a:pathLst>
            </a:custGeom>
            <a:noFill/>
            <a:ln w="19050" cmpd="sng">
              <a:solidFill>
                <a:schemeClr val="tx1"/>
              </a:solidFill>
              <a:round/>
              <a:headEnd/>
              <a:tailEnd/>
            </a:ln>
            <a:effectLst/>
          </p:spPr>
          <p:txBody>
            <a:bodyPr wrap="none" anchor="ctr"/>
            <a:lstStyle/>
            <a:p>
              <a:endParaRPr lang="en-US"/>
            </a:p>
          </p:txBody>
        </p:sp>
        <p:sp>
          <p:nvSpPr>
            <p:cNvPr id="12429" name="Freeform 141"/>
            <p:cNvSpPr>
              <a:spLocks/>
            </p:cNvSpPr>
            <p:nvPr/>
          </p:nvSpPr>
          <p:spPr bwMode="auto">
            <a:xfrm>
              <a:off x="1389" y="1271"/>
              <a:ext cx="391" cy="357"/>
            </a:xfrm>
            <a:custGeom>
              <a:avLst/>
              <a:gdLst/>
              <a:ahLst/>
              <a:cxnLst>
                <a:cxn ang="0">
                  <a:pos x="0" y="0"/>
                </a:cxn>
                <a:cxn ang="0">
                  <a:pos x="279" y="89"/>
                </a:cxn>
                <a:cxn ang="0">
                  <a:pos x="419" y="407"/>
                </a:cxn>
              </a:cxnLst>
              <a:rect l="0" t="0" r="r" b="b"/>
              <a:pathLst>
                <a:path w="419" h="407">
                  <a:moveTo>
                    <a:pt x="0" y="0"/>
                  </a:moveTo>
                  <a:cubicBezTo>
                    <a:pt x="104" y="10"/>
                    <a:pt x="209" y="21"/>
                    <a:pt x="279" y="89"/>
                  </a:cubicBezTo>
                  <a:cubicBezTo>
                    <a:pt x="348" y="156"/>
                    <a:pt x="383" y="281"/>
                    <a:pt x="419" y="407"/>
                  </a:cubicBezTo>
                </a:path>
              </a:pathLst>
            </a:custGeom>
            <a:noFill/>
            <a:ln w="19050" cmpd="sng">
              <a:solidFill>
                <a:schemeClr val="tx1"/>
              </a:solidFill>
              <a:round/>
              <a:headEnd/>
              <a:tailEnd/>
            </a:ln>
            <a:effectLst/>
          </p:spPr>
          <p:txBody>
            <a:bodyPr wrap="none" anchor="ctr"/>
            <a:lstStyle/>
            <a:p>
              <a:endParaRPr lang="en-US"/>
            </a:p>
          </p:txBody>
        </p:sp>
        <p:sp>
          <p:nvSpPr>
            <p:cNvPr id="12430" name="Freeform 142"/>
            <p:cNvSpPr>
              <a:spLocks/>
            </p:cNvSpPr>
            <p:nvPr/>
          </p:nvSpPr>
          <p:spPr bwMode="auto">
            <a:xfrm>
              <a:off x="921" y="1538"/>
              <a:ext cx="657" cy="265"/>
            </a:xfrm>
            <a:custGeom>
              <a:avLst/>
              <a:gdLst/>
              <a:ahLst/>
              <a:cxnLst>
                <a:cxn ang="0">
                  <a:pos x="0" y="0"/>
                </a:cxn>
                <a:cxn ang="0">
                  <a:pos x="216" y="267"/>
                </a:cxn>
                <a:cxn ang="0">
                  <a:pos x="705" y="216"/>
                </a:cxn>
              </a:cxnLst>
              <a:rect l="0" t="0" r="r" b="b"/>
              <a:pathLst>
                <a:path w="705" h="302">
                  <a:moveTo>
                    <a:pt x="0" y="0"/>
                  </a:moveTo>
                  <a:cubicBezTo>
                    <a:pt x="49" y="115"/>
                    <a:pt x="98" y="231"/>
                    <a:pt x="216" y="267"/>
                  </a:cubicBezTo>
                  <a:cubicBezTo>
                    <a:pt x="333" y="302"/>
                    <a:pt x="519" y="259"/>
                    <a:pt x="705" y="216"/>
                  </a:cubicBezTo>
                </a:path>
              </a:pathLst>
            </a:custGeom>
            <a:noFill/>
            <a:ln w="19050" cmpd="sng">
              <a:solidFill>
                <a:schemeClr val="tx1"/>
              </a:solidFill>
              <a:round/>
              <a:headEnd/>
              <a:tailEnd/>
            </a:ln>
            <a:effectLst/>
          </p:spPr>
          <p:txBody>
            <a:bodyPr wrap="none" anchor="ctr"/>
            <a:lstStyle/>
            <a:p>
              <a:endParaRPr lang="en-US"/>
            </a:p>
          </p:txBody>
        </p:sp>
        <p:sp>
          <p:nvSpPr>
            <p:cNvPr id="12431" name="Freeform 143"/>
            <p:cNvSpPr>
              <a:spLocks/>
            </p:cNvSpPr>
            <p:nvPr/>
          </p:nvSpPr>
          <p:spPr bwMode="auto">
            <a:xfrm>
              <a:off x="1317" y="1778"/>
              <a:ext cx="829" cy="173"/>
            </a:xfrm>
            <a:custGeom>
              <a:avLst/>
              <a:gdLst/>
              <a:ahLst/>
              <a:cxnLst>
                <a:cxn ang="0">
                  <a:pos x="0" y="0"/>
                </a:cxn>
                <a:cxn ang="0">
                  <a:pos x="235" y="178"/>
                </a:cxn>
                <a:cxn ang="0">
                  <a:pos x="781" y="121"/>
                </a:cxn>
                <a:cxn ang="0">
                  <a:pos x="889" y="83"/>
                </a:cxn>
              </a:cxnLst>
              <a:rect l="0" t="0" r="r" b="b"/>
              <a:pathLst>
                <a:path w="889" h="198">
                  <a:moveTo>
                    <a:pt x="0" y="0"/>
                  </a:moveTo>
                  <a:cubicBezTo>
                    <a:pt x="52" y="78"/>
                    <a:pt x="104" y="157"/>
                    <a:pt x="235" y="178"/>
                  </a:cubicBezTo>
                  <a:cubicBezTo>
                    <a:pt x="365" y="198"/>
                    <a:pt x="672" y="136"/>
                    <a:pt x="781" y="121"/>
                  </a:cubicBezTo>
                  <a:cubicBezTo>
                    <a:pt x="889" y="105"/>
                    <a:pt x="889" y="94"/>
                    <a:pt x="889" y="83"/>
                  </a:cubicBezTo>
                </a:path>
              </a:pathLst>
            </a:custGeom>
            <a:noFill/>
            <a:ln w="19050" cmpd="sng">
              <a:solidFill>
                <a:schemeClr val="tx1"/>
              </a:solidFill>
              <a:round/>
              <a:headEnd/>
              <a:tailEnd/>
            </a:ln>
            <a:effectLst/>
          </p:spPr>
          <p:txBody>
            <a:bodyPr wrap="none" anchor="ctr"/>
            <a:lstStyle/>
            <a:p>
              <a:endParaRPr lang="en-US"/>
            </a:p>
          </p:txBody>
        </p:sp>
        <p:sp>
          <p:nvSpPr>
            <p:cNvPr id="12432" name="Freeform 144"/>
            <p:cNvSpPr>
              <a:spLocks/>
            </p:cNvSpPr>
            <p:nvPr/>
          </p:nvSpPr>
          <p:spPr bwMode="auto">
            <a:xfrm>
              <a:off x="1738" y="1488"/>
              <a:ext cx="438" cy="112"/>
            </a:xfrm>
            <a:custGeom>
              <a:avLst/>
              <a:gdLst/>
              <a:ahLst/>
              <a:cxnLst>
                <a:cxn ang="0">
                  <a:pos x="0" y="0"/>
                </a:cxn>
                <a:cxn ang="0">
                  <a:pos x="305" y="38"/>
                </a:cxn>
                <a:cxn ang="0">
                  <a:pos x="470" y="127"/>
                </a:cxn>
              </a:cxnLst>
              <a:rect l="0" t="0" r="r" b="b"/>
              <a:pathLst>
                <a:path w="470" h="127">
                  <a:moveTo>
                    <a:pt x="0" y="0"/>
                  </a:moveTo>
                  <a:cubicBezTo>
                    <a:pt x="113" y="8"/>
                    <a:pt x="226" y="16"/>
                    <a:pt x="305" y="38"/>
                  </a:cubicBezTo>
                  <a:cubicBezTo>
                    <a:pt x="383" y="59"/>
                    <a:pt x="426" y="93"/>
                    <a:pt x="470" y="127"/>
                  </a:cubicBezTo>
                </a:path>
              </a:pathLst>
            </a:custGeom>
            <a:noFill/>
            <a:ln w="19050" cmpd="sng">
              <a:solidFill>
                <a:schemeClr val="tx1"/>
              </a:solidFill>
              <a:round/>
              <a:headEnd/>
              <a:tailEnd/>
            </a:ln>
            <a:effectLst/>
          </p:spPr>
          <p:txBody>
            <a:bodyPr wrap="none" anchor="ctr"/>
            <a:lstStyle/>
            <a:p>
              <a:endParaRPr lang="en-US"/>
            </a:p>
          </p:txBody>
        </p:sp>
        <p:sp>
          <p:nvSpPr>
            <p:cNvPr id="12433" name="Text Box 145"/>
            <p:cNvSpPr txBox="1">
              <a:spLocks noChangeArrowheads="1"/>
            </p:cNvSpPr>
            <p:nvPr/>
          </p:nvSpPr>
          <p:spPr bwMode="auto">
            <a:xfrm>
              <a:off x="0" y="3053"/>
              <a:ext cx="621"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apoB-48</a:t>
              </a:r>
              <a:endParaRPr lang="en-US" sz="1400" b="1">
                <a:latin typeface="Helvetica" pitchFamily="1" charset="0"/>
              </a:endParaRPr>
            </a:p>
          </p:txBody>
        </p:sp>
        <p:sp>
          <p:nvSpPr>
            <p:cNvPr id="12434" name="Line 146"/>
            <p:cNvSpPr>
              <a:spLocks noChangeShapeType="1"/>
            </p:cNvSpPr>
            <p:nvPr/>
          </p:nvSpPr>
          <p:spPr bwMode="auto">
            <a:xfrm flipH="1">
              <a:off x="933" y="1810"/>
              <a:ext cx="172" cy="311"/>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12323" name="Group 147"/>
            <p:cNvGrpSpPr>
              <a:grpSpLocks/>
            </p:cNvGrpSpPr>
            <p:nvPr/>
          </p:nvGrpSpPr>
          <p:grpSpPr bwMode="auto">
            <a:xfrm>
              <a:off x="310" y="2279"/>
              <a:ext cx="864" cy="852"/>
              <a:chOff x="399" y="2526"/>
              <a:chExt cx="864" cy="852"/>
            </a:xfrm>
          </p:grpSpPr>
          <p:sp>
            <p:nvSpPr>
              <p:cNvPr id="12436" name="Oval 148"/>
              <p:cNvSpPr>
                <a:spLocks noChangeArrowheads="1"/>
              </p:cNvSpPr>
              <p:nvPr/>
            </p:nvSpPr>
            <p:spPr bwMode="auto">
              <a:xfrm>
                <a:off x="407" y="2526"/>
                <a:ext cx="856" cy="85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2437" name="Text Box 149"/>
              <p:cNvSpPr txBox="1">
                <a:spLocks noChangeArrowheads="1"/>
              </p:cNvSpPr>
              <p:nvPr/>
            </p:nvSpPr>
            <p:spPr bwMode="auto">
              <a:xfrm>
                <a:off x="652" y="2863"/>
                <a:ext cx="340" cy="231"/>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2438" name="Text Box 150"/>
              <p:cNvSpPr txBox="1">
                <a:spLocks noChangeArrowheads="1"/>
              </p:cNvSpPr>
              <p:nvPr/>
            </p:nvSpPr>
            <p:spPr bwMode="auto">
              <a:xfrm>
                <a:off x="580" y="3022"/>
                <a:ext cx="116" cy="231"/>
              </a:xfrm>
              <a:prstGeom prst="rect">
                <a:avLst/>
              </a:prstGeom>
              <a:noFill/>
              <a:ln w="9525">
                <a:noFill/>
                <a:miter lim="800000"/>
                <a:headEnd/>
                <a:tailEnd/>
              </a:ln>
              <a:effectLst/>
            </p:spPr>
            <p:txBody>
              <a:bodyPr wrap="none">
                <a:spAutoFit/>
              </a:bodyPr>
              <a:lstStyle/>
              <a:p>
                <a:endParaRPr lang="en-US" sz="1800" b="1">
                  <a:latin typeface="Helvetica" pitchFamily="1" charset="0"/>
                </a:endParaRPr>
              </a:p>
            </p:txBody>
          </p:sp>
          <p:sp>
            <p:nvSpPr>
              <p:cNvPr id="12439" name="Freeform 151"/>
              <p:cNvSpPr>
                <a:spLocks/>
              </p:cNvSpPr>
              <p:nvPr/>
            </p:nvSpPr>
            <p:spPr bwMode="auto">
              <a:xfrm>
                <a:off x="399" y="2812"/>
                <a:ext cx="210" cy="508"/>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2440" name="Freeform 152"/>
              <p:cNvSpPr>
                <a:spLocks/>
              </p:cNvSpPr>
              <p:nvPr/>
            </p:nvSpPr>
            <p:spPr bwMode="auto">
              <a:xfrm rot="5139049">
                <a:off x="1033" y="2616"/>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grpSp>
        <p:sp>
          <p:nvSpPr>
            <p:cNvPr id="12441" name="Text Box 153"/>
            <p:cNvSpPr txBox="1">
              <a:spLocks noChangeArrowheads="1"/>
            </p:cNvSpPr>
            <p:nvPr/>
          </p:nvSpPr>
          <p:spPr bwMode="auto">
            <a:xfrm>
              <a:off x="1039" y="2246"/>
              <a:ext cx="507" cy="212"/>
            </a:xfrm>
            <a:prstGeom prst="rect">
              <a:avLst/>
            </a:prstGeom>
            <a:noFill/>
            <a:ln w="9525">
              <a:noFill/>
              <a:miter lim="800000"/>
              <a:headEnd/>
              <a:tailEnd/>
            </a:ln>
            <a:effectLst/>
          </p:spPr>
          <p:txBody>
            <a:bodyPr wrap="none">
              <a:spAutoFit/>
            </a:bodyPr>
            <a:lstStyle/>
            <a:p>
              <a:r>
                <a:rPr lang="en-US" sz="1600" b="1">
                  <a:solidFill>
                    <a:srgbClr val="FF0000"/>
                  </a:solidFill>
                  <a:latin typeface="Helvetica" pitchFamily="1" charset="0"/>
                </a:rPr>
                <a:t>apoCs</a:t>
              </a:r>
              <a:endParaRPr lang="en-US" sz="1400" b="1">
                <a:latin typeface="Helvetica" pitchFamily="1" charset="0"/>
              </a:endParaRPr>
            </a:p>
          </p:txBody>
        </p:sp>
        <p:sp>
          <p:nvSpPr>
            <p:cNvPr id="12442" name="Text Box 154"/>
            <p:cNvSpPr txBox="1">
              <a:spLocks noChangeArrowheads="1"/>
            </p:cNvSpPr>
            <p:nvPr/>
          </p:nvSpPr>
          <p:spPr bwMode="auto">
            <a:xfrm>
              <a:off x="1112" y="1425"/>
              <a:ext cx="708" cy="231"/>
            </a:xfrm>
            <a:prstGeom prst="rect">
              <a:avLst/>
            </a:prstGeom>
            <a:noFill/>
            <a:ln w="9525">
              <a:noFill/>
              <a:miter lim="800000"/>
              <a:headEnd/>
              <a:tailEnd/>
            </a:ln>
            <a:effectLst/>
          </p:spPr>
          <p:txBody>
            <a:bodyPr wrap="none">
              <a:spAutoFit/>
            </a:bodyPr>
            <a:lstStyle/>
            <a:p>
              <a:r>
                <a:rPr lang="en-US" sz="1800" b="1">
                  <a:solidFill>
                    <a:schemeClr val="accent2"/>
                  </a:solidFill>
                  <a:latin typeface="Helvetica" pitchFamily="1" charset="0"/>
                </a:rPr>
                <a:t>Intestine</a:t>
              </a:r>
              <a:endParaRPr lang="en-US" sz="1600" b="1">
                <a:latin typeface="Helvetica" pitchFamily="1" charset="0"/>
              </a:endParaRPr>
            </a:p>
          </p:txBody>
        </p:sp>
        <p:sp>
          <p:nvSpPr>
            <p:cNvPr id="12443" name="Line 155"/>
            <p:cNvSpPr>
              <a:spLocks noChangeShapeType="1"/>
            </p:cNvSpPr>
            <p:nvPr/>
          </p:nvSpPr>
          <p:spPr bwMode="auto">
            <a:xfrm>
              <a:off x="2050" y="1905"/>
              <a:ext cx="95" cy="444"/>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12326" name="Group 156"/>
            <p:cNvGrpSpPr>
              <a:grpSpLocks/>
            </p:cNvGrpSpPr>
            <p:nvPr/>
          </p:nvGrpSpPr>
          <p:grpSpPr bwMode="auto">
            <a:xfrm>
              <a:off x="1513" y="2384"/>
              <a:ext cx="1355" cy="474"/>
              <a:chOff x="4191" y="2478"/>
              <a:chExt cx="1355" cy="474"/>
            </a:xfrm>
          </p:grpSpPr>
          <p:grpSp>
            <p:nvGrpSpPr>
              <p:cNvPr id="12330" name="Group 157"/>
              <p:cNvGrpSpPr>
                <a:grpSpLocks/>
              </p:cNvGrpSpPr>
              <p:nvPr/>
            </p:nvGrpSpPr>
            <p:grpSpPr bwMode="auto">
              <a:xfrm>
                <a:off x="4572" y="2478"/>
                <a:ext cx="631" cy="242"/>
                <a:chOff x="864" y="1824"/>
                <a:chExt cx="1200" cy="768"/>
              </a:xfrm>
            </p:grpSpPr>
            <p:sp>
              <p:nvSpPr>
                <p:cNvPr id="12446" name="AutoShape 158"/>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2447" name="AutoShape 159"/>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48" name="AutoShape 160"/>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49" name="AutoShape 161"/>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50" name="AutoShape 162"/>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51" name="AutoShape 163"/>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452" name="AutoShape 164"/>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2453" name="AutoShape 165"/>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12334" name="Group 166"/>
                <p:cNvGrpSpPr>
                  <a:grpSpLocks/>
                </p:cNvGrpSpPr>
                <p:nvPr/>
              </p:nvGrpSpPr>
              <p:grpSpPr bwMode="auto">
                <a:xfrm>
                  <a:off x="1440" y="2232"/>
                  <a:ext cx="85" cy="174"/>
                  <a:chOff x="1440" y="2232"/>
                  <a:chExt cx="85" cy="174"/>
                </a:xfrm>
              </p:grpSpPr>
              <p:sp>
                <p:nvSpPr>
                  <p:cNvPr id="12455" name="Oval 167"/>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56" name="Freeform 168"/>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2457" name="Freeform 169"/>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2338" name="Group 170"/>
                <p:cNvGrpSpPr>
                  <a:grpSpLocks/>
                </p:cNvGrpSpPr>
                <p:nvPr/>
              </p:nvGrpSpPr>
              <p:grpSpPr bwMode="auto">
                <a:xfrm>
                  <a:off x="1584" y="2406"/>
                  <a:ext cx="85" cy="154"/>
                  <a:chOff x="1584" y="2406"/>
                  <a:chExt cx="85" cy="154"/>
                </a:xfrm>
              </p:grpSpPr>
              <p:sp>
                <p:nvSpPr>
                  <p:cNvPr id="12459" name="Oval 171"/>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0" name="Freeform 172"/>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461" name="Freeform 173"/>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2342" name="Group 174"/>
                <p:cNvGrpSpPr>
                  <a:grpSpLocks/>
                </p:cNvGrpSpPr>
                <p:nvPr/>
              </p:nvGrpSpPr>
              <p:grpSpPr bwMode="auto">
                <a:xfrm>
                  <a:off x="1647" y="2225"/>
                  <a:ext cx="86" cy="149"/>
                  <a:chOff x="1584" y="2232"/>
                  <a:chExt cx="86" cy="149"/>
                </a:xfrm>
              </p:grpSpPr>
              <p:sp>
                <p:nvSpPr>
                  <p:cNvPr id="12463" name="Oval 175"/>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4" name="Freeform 176"/>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2465" name="Freeform 177"/>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12345" name="Group 178"/>
                <p:cNvGrpSpPr>
                  <a:grpSpLocks/>
                </p:cNvGrpSpPr>
                <p:nvPr/>
              </p:nvGrpSpPr>
              <p:grpSpPr bwMode="auto">
                <a:xfrm>
                  <a:off x="1824" y="2352"/>
                  <a:ext cx="86" cy="156"/>
                  <a:chOff x="1781" y="2368"/>
                  <a:chExt cx="86" cy="156"/>
                </a:xfrm>
              </p:grpSpPr>
              <p:sp>
                <p:nvSpPr>
                  <p:cNvPr id="12467" name="Oval 179"/>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68" name="Freeform 180"/>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2469" name="Freeform 181"/>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12348" name="Group 182"/>
                <p:cNvGrpSpPr>
                  <a:grpSpLocks/>
                </p:cNvGrpSpPr>
                <p:nvPr/>
              </p:nvGrpSpPr>
              <p:grpSpPr bwMode="auto">
                <a:xfrm>
                  <a:off x="1766" y="2202"/>
                  <a:ext cx="48" cy="144"/>
                  <a:chOff x="3984" y="1872"/>
                  <a:chExt cx="48" cy="192"/>
                </a:xfrm>
              </p:grpSpPr>
              <p:sp>
                <p:nvSpPr>
                  <p:cNvPr id="12471" name="AutoShape 183"/>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2" name="AutoShape 184"/>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49" name="Group 185"/>
                <p:cNvGrpSpPr>
                  <a:grpSpLocks/>
                </p:cNvGrpSpPr>
                <p:nvPr/>
              </p:nvGrpSpPr>
              <p:grpSpPr bwMode="auto">
                <a:xfrm>
                  <a:off x="1488" y="2448"/>
                  <a:ext cx="48" cy="144"/>
                  <a:chOff x="3984" y="1872"/>
                  <a:chExt cx="48" cy="192"/>
                </a:xfrm>
              </p:grpSpPr>
              <p:sp>
                <p:nvSpPr>
                  <p:cNvPr id="12474" name="AutoShape 186"/>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5" name="AutoShape 187"/>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0" name="Group 188"/>
                <p:cNvGrpSpPr>
                  <a:grpSpLocks/>
                </p:cNvGrpSpPr>
                <p:nvPr/>
              </p:nvGrpSpPr>
              <p:grpSpPr bwMode="auto">
                <a:xfrm>
                  <a:off x="1968" y="2352"/>
                  <a:ext cx="48" cy="144"/>
                  <a:chOff x="3984" y="1872"/>
                  <a:chExt cx="48" cy="192"/>
                </a:xfrm>
              </p:grpSpPr>
              <p:sp>
                <p:nvSpPr>
                  <p:cNvPr id="12477" name="AutoShape 18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78" name="AutoShape 19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1" name="Group 191"/>
                <p:cNvGrpSpPr>
                  <a:grpSpLocks/>
                </p:cNvGrpSpPr>
                <p:nvPr/>
              </p:nvGrpSpPr>
              <p:grpSpPr bwMode="auto">
                <a:xfrm>
                  <a:off x="1985" y="2109"/>
                  <a:ext cx="67" cy="202"/>
                  <a:chOff x="1985" y="2109"/>
                  <a:chExt cx="67" cy="202"/>
                </a:xfrm>
              </p:grpSpPr>
              <p:sp>
                <p:nvSpPr>
                  <p:cNvPr id="12480" name="Oval 192"/>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1" name="Freeform 193"/>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482" name="Freeform 194"/>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552" name="Group 195"/>
                <p:cNvGrpSpPr>
                  <a:grpSpLocks/>
                </p:cNvGrpSpPr>
                <p:nvPr/>
              </p:nvGrpSpPr>
              <p:grpSpPr bwMode="auto">
                <a:xfrm>
                  <a:off x="864" y="2112"/>
                  <a:ext cx="67" cy="202"/>
                  <a:chOff x="1985" y="2109"/>
                  <a:chExt cx="67" cy="202"/>
                </a:xfrm>
              </p:grpSpPr>
              <p:sp>
                <p:nvSpPr>
                  <p:cNvPr id="12484" name="Oval 196"/>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5" name="Freeform 197"/>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2486" name="Freeform 198"/>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553" name="Group 199"/>
                <p:cNvGrpSpPr>
                  <a:grpSpLocks/>
                </p:cNvGrpSpPr>
                <p:nvPr/>
              </p:nvGrpSpPr>
              <p:grpSpPr bwMode="auto">
                <a:xfrm>
                  <a:off x="946" y="2160"/>
                  <a:ext cx="85" cy="178"/>
                  <a:chOff x="971" y="2160"/>
                  <a:chExt cx="85" cy="178"/>
                </a:xfrm>
              </p:grpSpPr>
              <p:sp>
                <p:nvSpPr>
                  <p:cNvPr id="12488" name="Oval 200"/>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89" name="Freeform 201"/>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2490" name="Freeform 202"/>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2554" name="Group 203"/>
                <p:cNvGrpSpPr>
                  <a:grpSpLocks/>
                </p:cNvGrpSpPr>
                <p:nvPr/>
              </p:nvGrpSpPr>
              <p:grpSpPr bwMode="auto">
                <a:xfrm>
                  <a:off x="1101" y="2208"/>
                  <a:ext cx="88" cy="179"/>
                  <a:chOff x="1101" y="2208"/>
                  <a:chExt cx="88" cy="179"/>
                </a:xfrm>
              </p:grpSpPr>
              <p:sp>
                <p:nvSpPr>
                  <p:cNvPr id="12492" name="Oval 204"/>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493" name="Freeform 205"/>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494" name="Freeform 206"/>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2555" name="Group 207"/>
                <p:cNvGrpSpPr>
                  <a:grpSpLocks/>
                </p:cNvGrpSpPr>
                <p:nvPr/>
              </p:nvGrpSpPr>
              <p:grpSpPr bwMode="auto">
                <a:xfrm>
                  <a:off x="1200" y="2208"/>
                  <a:ext cx="48" cy="144"/>
                  <a:chOff x="3984" y="1872"/>
                  <a:chExt cx="48" cy="192"/>
                </a:xfrm>
              </p:grpSpPr>
              <p:sp>
                <p:nvSpPr>
                  <p:cNvPr id="12496" name="AutoShape 20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497" name="AutoShape 20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6" name="Group 210"/>
                <p:cNvGrpSpPr>
                  <a:grpSpLocks/>
                </p:cNvGrpSpPr>
                <p:nvPr/>
              </p:nvGrpSpPr>
              <p:grpSpPr bwMode="auto">
                <a:xfrm>
                  <a:off x="912" y="2304"/>
                  <a:ext cx="48" cy="144"/>
                  <a:chOff x="3984" y="1872"/>
                  <a:chExt cx="48" cy="192"/>
                </a:xfrm>
              </p:grpSpPr>
              <p:sp>
                <p:nvSpPr>
                  <p:cNvPr id="12499" name="AutoShape 21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00" name="AutoShape 21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57" name="Group 213"/>
                <p:cNvGrpSpPr>
                  <a:grpSpLocks/>
                </p:cNvGrpSpPr>
                <p:nvPr/>
              </p:nvGrpSpPr>
              <p:grpSpPr bwMode="auto">
                <a:xfrm rot="10505383">
                  <a:off x="1008" y="2352"/>
                  <a:ext cx="88" cy="179"/>
                  <a:chOff x="1101" y="2208"/>
                  <a:chExt cx="88" cy="179"/>
                </a:xfrm>
              </p:grpSpPr>
              <p:sp>
                <p:nvSpPr>
                  <p:cNvPr id="12502" name="Oval 214"/>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03" name="Freeform 215"/>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2504" name="Freeform 216"/>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2558" name="Group 217"/>
                <p:cNvGrpSpPr>
                  <a:grpSpLocks/>
                </p:cNvGrpSpPr>
                <p:nvPr/>
              </p:nvGrpSpPr>
              <p:grpSpPr bwMode="auto">
                <a:xfrm>
                  <a:off x="1364" y="2426"/>
                  <a:ext cx="97" cy="155"/>
                  <a:chOff x="1332" y="2413"/>
                  <a:chExt cx="97" cy="155"/>
                </a:xfrm>
              </p:grpSpPr>
              <p:sp>
                <p:nvSpPr>
                  <p:cNvPr id="12506" name="Oval 218"/>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07" name="Freeform 219"/>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2508" name="Freeform 220"/>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2559" name="Group 221"/>
                <p:cNvGrpSpPr>
                  <a:grpSpLocks/>
                </p:cNvGrpSpPr>
                <p:nvPr/>
              </p:nvGrpSpPr>
              <p:grpSpPr bwMode="auto">
                <a:xfrm>
                  <a:off x="1872" y="2160"/>
                  <a:ext cx="85" cy="183"/>
                  <a:chOff x="1872" y="2160"/>
                  <a:chExt cx="85" cy="183"/>
                </a:xfrm>
              </p:grpSpPr>
              <p:sp>
                <p:nvSpPr>
                  <p:cNvPr id="12510" name="Oval 222"/>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1" name="Freeform 223"/>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12" name="Freeform 224"/>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2560" name="Group 225"/>
                <p:cNvGrpSpPr>
                  <a:grpSpLocks/>
                </p:cNvGrpSpPr>
                <p:nvPr/>
              </p:nvGrpSpPr>
              <p:grpSpPr bwMode="auto">
                <a:xfrm>
                  <a:off x="1296" y="2208"/>
                  <a:ext cx="85" cy="183"/>
                  <a:chOff x="1872" y="2160"/>
                  <a:chExt cx="85" cy="183"/>
                </a:xfrm>
              </p:grpSpPr>
              <p:sp>
                <p:nvSpPr>
                  <p:cNvPr id="12514" name="Oval 226"/>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5" name="Freeform 227"/>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16" name="Freeform 228"/>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2561" name="Group 229"/>
                <p:cNvGrpSpPr>
                  <a:grpSpLocks/>
                </p:cNvGrpSpPr>
                <p:nvPr/>
              </p:nvGrpSpPr>
              <p:grpSpPr bwMode="auto">
                <a:xfrm>
                  <a:off x="1200" y="2400"/>
                  <a:ext cx="85" cy="154"/>
                  <a:chOff x="1584" y="2406"/>
                  <a:chExt cx="85" cy="154"/>
                </a:xfrm>
              </p:grpSpPr>
              <p:sp>
                <p:nvSpPr>
                  <p:cNvPr id="12518" name="Oval 230"/>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19" name="Freeform 231"/>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2520" name="Freeform 232"/>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2562" name="Group 233"/>
                <p:cNvGrpSpPr>
                  <a:grpSpLocks/>
                </p:cNvGrpSpPr>
                <p:nvPr/>
              </p:nvGrpSpPr>
              <p:grpSpPr bwMode="auto">
                <a:xfrm>
                  <a:off x="1104" y="2400"/>
                  <a:ext cx="48" cy="144"/>
                  <a:chOff x="3984" y="1872"/>
                  <a:chExt cx="48" cy="192"/>
                </a:xfrm>
              </p:grpSpPr>
              <p:sp>
                <p:nvSpPr>
                  <p:cNvPr id="12522" name="AutoShape 234"/>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23" name="AutoShape 235"/>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3" name="Group 236"/>
                <p:cNvGrpSpPr>
                  <a:grpSpLocks/>
                </p:cNvGrpSpPr>
                <p:nvPr/>
              </p:nvGrpSpPr>
              <p:grpSpPr bwMode="auto">
                <a:xfrm flipH="1" flipV="1">
                  <a:off x="1728" y="2352"/>
                  <a:ext cx="85" cy="183"/>
                  <a:chOff x="1872" y="2160"/>
                  <a:chExt cx="85" cy="183"/>
                </a:xfrm>
              </p:grpSpPr>
              <p:sp>
                <p:nvSpPr>
                  <p:cNvPr id="12525" name="Oval 237"/>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526" name="Freeform 238"/>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2527" name="Freeform 239"/>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2528" name="Freeform 240"/>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2529" name="Arc 241"/>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0" name="Arc 242"/>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1" name="Arc 243"/>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2" name="Arc 244"/>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3" name="Arc 245"/>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4" name="Arc 246"/>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2535" name="Arc 247"/>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12564" name="Group 248"/>
                <p:cNvGrpSpPr>
                  <a:grpSpLocks/>
                </p:cNvGrpSpPr>
                <p:nvPr/>
              </p:nvGrpSpPr>
              <p:grpSpPr bwMode="auto">
                <a:xfrm>
                  <a:off x="1311" y="2423"/>
                  <a:ext cx="48" cy="144"/>
                  <a:chOff x="3984" y="1872"/>
                  <a:chExt cx="48" cy="192"/>
                </a:xfrm>
              </p:grpSpPr>
              <p:sp>
                <p:nvSpPr>
                  <p:cNvPr id="12537" name="AutoShape 24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38" name="AutoShape 25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5" name="Group 251"/>
                <p:cNvGrpSpPr>
                  <a:grpSpLocks/>
                </p:cNvGrpSpPr>
                <p:nvPr/>
              </p:nvGrpSpPr>
              <p:grpSpPr bwMode="auto">
                <a:xfrm>
                  <a:off x="1570" y="2234"/>
                  <a:ext cx="48" cy="144"/>
                  <a:chOff x="3984" y="1872"/>
                  <a:chExt cx="48" cy="192"/>
                </a:xfrm>
              </p:grpSpPr>
              <p:sp>
                <p:nvSpPr>
                  <p:cNvPr id="12540" name="AutoShape 25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41" name="AutoShape 25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2566" name="Group 254"/>
                <p:cNvGrpSpPr>
                  <a:grpSpLocks/>
                </p:cNvGrpSpPr>
                <p:nvPr/>
              </p:nvGrpSpPr>
              <p:grpSpPr bwMode="auto">
                <a:xfrm>
                  <a:off x="1039" y="2201"/>
                  <a:ext cx="48" cy="144"/>
                  <a:chOff x="3984" y="1872"/>
                  <a:chExt cx="48" cy="192"/>
                </a:xfrm>
              </p:grpSpPr>
              <p:sp>
                <p:nvSpPr>
                  <p:cNvPr id="12543" name="AutoShape 25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2544" name="AutoShape 25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2545" name="Text Box 257"/>
              <p:cNvSpPr txBox="1">
                <a:spLocks noChangeArrowheads="1"/>
              </p:cNvSpPr>
              <p:nvPr/>
            </p:nvSpPr>
            <p:spPr bwMode="auto">
              <a:xfrm>
                <a:off x="4526" y="2721"/>
                <a:ext cx="1020" cy="231"/>
              </a:xfrm>
              <a:prstGeom prst="rect">
                <a:avLst/>
              </a:prstGeom>
              <a:noFill/>
              <a:ln w="9525">
                <a:noFill/>
                <a:miter lim="800000"/>
                <a:headEnd/>
                <a:tailEnd/>
              </a:ln>
              <a:effectLst/>
            </p:spPr>
            <p:txBody>
              <a:bodyPr wrap="none">
                <a:spAutoFit/>
              </a:bodyPr>
              <a:lstStyle/>
              <a:p>
                <a:r>
                  <a:rPr lang="en-US" sz="1800" b="1">
                    <a:latin typeface="Helvetica" pitchFamily="1" charset="0"/>
                  </a:rPr>
                  <a:t>Nascent-HDL</a:t>
                </a:r>
                <a:endParaRPr lang="en-US" sz="1400" b="1">
                  <a:latin typeface="Helvetica" pitchFamily="1" charset="0"/>
                </a:endParaRPr>
              </a:p>
            </p:txBody>
          </p:sp>
          <p:sp>
            <p:nvSpPr>
              <p:cNvPr id="12546" name="Text Box 258"/>
              <p:cNvSpPr txBox="1">
                <a:spLocks noChangeArrowheads="1"/>
              </p:cNvSpPr>
              <p:nvPr/>
            </p:nvSpPr>
            <p:spPr bwMode="auto">
              <a:xfrm>
                <a:off x="4191" y="2608"/>
                <a:ext cx="464" cy="192"/>
              </a:xfrm>
              <a:prstGeom prst="rect">
                <a:avLst/>
              </a:prstGeom>
              <a:noFill/>
              <a:ln w="9525">
                <a:noFill/>
                <a:miter lim="800000"/>
                <a:headEnd/>
                <a:tailEnd/>
              </a:ln>
              <a:effectLst/>
            </p:spPr>
            <p:txBody>
              <a:bodyPr wrap="none">
                <a:spAutoFit/>
              </a:bodyPr>
              <a:lstStyle/>
              <a:p>
                <a:r>
                  <a:rPr lang="en-US" sz="1400" b="1">
                    <a:solidFill>
                      <a:srgbClr val="FF0000"/>
                    </a:solidFill>
                    <a:latin typeface="Helvetica" pitchFamily="1" charset="0"/>
                  </a:rPr>
                  <a:t>apoA-I</a:t>
                </a:r>
                <a:endParaRPr lang="en-US" sz="1200" b="1">
                  <a:latin typeface="Helvetica" pitchFamily="1" charset="0"/>
                </a:endParaRPr>
              </a:p>
            </p:txBody>
          </p:sp>
        </p:grpSp>
        <p:sp>
          <p:nvSpPr>
            <p:cNvPr id="12547" name="Oval 259"/>
            <p:cNvSpPr>
              <a:spLocks noChangeArrowheads="1"/>
            </p:cNvSpPr>
            <p:nvPr/>
          </p:nvSpPr>
          <p:spPr bwMode="auto">
            <a:xfrm rot="505804">
              <a:off x="2125" y="1595"/>
              <a:ext cx="47" cy="273"/>
            </a:xfrm>
            <a:prstGeom prst="ellipse">
              <a:avLst/>
            </a:prstGeom>
            <a:solidFill>
              <a:schemeClr val="bg1"/>
            </a:solidFill>
            <a:ln w="19050">
              <a:solidFill>
                <a:schemeClr val="tx1"/>
              </a:solidFill>
              <a:round/>
              <a:headEnd/>
              <a:tailEnd/>
            </a:ln>
            <a:effectLst/>
          </p:spPr>
          <p:txBody>
            <a:bodyPr wrap="none" anchor="ctr"/>
            <a:lstStyle/>
            <a:p>
              <a:endParaRPr lang="en-US"/>
            </a:p>
          </p:txBody>
        </p:sp>
      </p:grpSp>
      <p:sp>
        <p:nvSpPr>
          <p:cNvPr id="12548" name="Text Box 260"/>
          <p:cNvSpPr txBox="1">
            <a:spLocks noChangeArrowheads="1"/>
          </p:cNvSpPr>
          <p:nvPr/>
        </p:nvSpPr>
        <p:spPr bwMode="auto">
          <a:xfrm>
            <a:off x="1874838" y="206375"/>
            <a:ext cx="5735637" cy="519113"/>
          </a:xfrm>
          <a:prstGeom prst="rect">
            <a:avLst/>
          </a:prstGeom>
          <a:noFill/>
          <a:ln w="9525">
            <a:noFill/>
            <a:miter lim="800000"/>
            <a:headEnd/>
            <a:tailEnd/>
          </a:ln>
          <a:effectLst/>
        </p:spPr>
        <p:txBody>
          <a:bodyPr wrap="none">
            <a:spAutoFit/>
          </a:bodyPr>
          <a:lstStyle/>
          <a:p>
            <a:r>
              <a:rPr lang="en-US" sz="2800" b="1">
                <a:solidFill>
                  <a:schemeClr val="accent2"/>
                </a:solidFill>
                <a:latin typeface="Arial" charset="0"/>
              </a:rPr>
              <a:t>Site of Synthesis of Lipoproteins</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8600" y="428446"/>
            <a:ext cx="8686800" cy="6124754"/>
          </a:xfrm>
          <a:prstGeom prst="rect">
            <a:avLst/>
          </a:prstGeom>
          <a:solidFill>
            <a:schemeClr val="bg1"/>
          </a:solidFill>
          <a:ln w="9525">
            <a:solidFill>
              <a:schemeClr val="accent2"/>
            </a:solidFill>
            <a:miter lim="800000"/>
            <a:headEnd/>
            <a:tailEnd/>
          </a:ln>
          <a:effectLst/>
        </p:spPr>
        <p:txBody>
          <a:bodyPr>
            <a:spAutoFit/>
          </a:bodyPr>
          <a:lstStyle/>
          <a:p>
            <a:r>
              <a:rPr lang="en-US" b="1" dirty="0">
                <a:latin typeface="Arial" charset="0"/>
              </a:rPr>
              <a:t>	  </a:t>
            </a:r>
            <a:r>
              <a:rPr lang="en-US" b="1" dirty="0">
                <a:solidFill>
                  <a:schemeClr val="accent2"/>
                </a:solidFill>
                <a:latin typeface="Arial" charset="0"/>
              </a:rPr>
              <a:t>Major </a:t>
            </a:r>
            <a:r>
              <a:rPr lang="en-US" b="1" dirty="0" err="1">
                <a:solidFill>
                  <a:schemeClr val="accent2"/>
                </a:solidFill>
                <a:latin typeface="Arial" charset="0"/>
              </a:rPr>
              <a:t>Apolipoproteins</a:t>
            </a:r>
            <a:r>
              <a:rPr lang="en-US" b="1" dirty="0">
                <a:solidFill>
                  <a:schemeClr val="accent2"/>
                </a:solidFill>
                <a:latin typeface="Arial" charset="0"/>
              </a:rPr>
              <a:t> and Their Function</a:t>
            </a:r>
            <a:endParaRPr lang="en-US" b="1" dirty="0">
              <a:latin typeface="Arial" charset="0"/>
            </a:endParaRPr>
          </a:p>
          <a:p>
            <a:endParaRPr lang="en-US" b="1" dirty="0">
              <a:latin typeface="Arial" charset="0"/>
            </a:endParaRPr>
          </a:p>
          <a:p>
            <a:r>
              <a:rPr lang="en-US" sz="2000" b="1" dirty="0">
                <a:solidFill>
                  <a:srgbClr val="FF0000"/>
                </a:solidFill>
                <a:latin typeface="Arial" charset="0"/>
              </a:rPr>
              <a:t>Apo</a:t>
            </a:r>
            <a:r>
              <a:rPr lang="en-US" sz="2000" b="1" dirty="0">
                <a:latin typeface="Arial" charset="0"/>
              </a:rPr>
              <a:t>		</a:t>
            </a:r>
            <a:r>
              <a:rPr lang="en-US" sz="2000" b="1" dirty="0" err="1">
                <a:solidFill>
                  <a:srgbClr val="FF0000"/>
                </a:solidFill>
                <a:latin typeface="Arial" charset="0"/>
              </a:rPr>
              <a:t>Lipo</a:t>
            </a:r>
            <a:r>
              <a:rPr lang="en-US" sz="2000" b="1" dirty="0">
                <a:latin typeface="Arial" charset="0"/>
              </a:rPr>
              <a:t>	    </a:t>
            </a:r>
            <a:r>
              <a:rPr lang="en-US" sz="2000" b="1" dirty="0">
                <a:solidFill>
                  <a:srgbClr val="FF0000"/>
                </a:solidFill>
                <a:latin typeface="Arial" charset="0"/>
              </a:rPr>
              <a:t> Origin</a:t>
            </a:r>
            <a:r>
              <a:rPr lang="en-US" sz="2000" b="1" dirty="0">
                <a:latin typeface="Arial" charset="0"/>
              </a:rPr>
              <a:t>		</a:t>
            </a:r>
            <a:r>
              <a:rPr lang="en-US" sz="2000" b="1" dirty="0">
                <a:solidFill>
                  <a:srgbClr val="FF0000"/>
                </a:solidFill>
                <a:latin typeface="Arial" charset="0"/>
              </a:rPr>
              <a:t>Function</a:t>
            </a:r>
            <a:endParaRPr lang="en-US" sz="2000" dirty="0">
              <a:solidFill>
                <a:srgbClr val="FF0000"/>
              </a:solidFill>
              <a:latin typeface="Arial" charset="0"/>
            </a:endParaRPr>
          </a:p>
          <a:p>
            <a:endParaRPr lang="en-US" sz="2000" dirty="0">
              <a:latin typeface="Arial" charset="0"/>
            </a:endParaRPr>
          </a:p>
          <a:p>
            <a:r>
              <a:rPr lang="en-US" sz="1800" dirty="0" err="1">
                <a:latin typeface="Arial" charset="0"/>
              </a:rPr>
              <a:t>ApoA</a:t>
            </a:r>
            <a:r>
              <a:rPr lang="en-US" sz="1800" dirty="0">
                <a:latin typeface="Arial" charset="0"/>
              </a:rPr>
              <a:t>-I		HDL	     Liver, intestine		Activate LCAT, Cholesterol 						efflux via ABCA1 transporter</a:t>
            </a:r>
          </a:p>
          <a:p>
            <a:endParaRPr lang="en-US" sz="1800" dirty="0">
              <a:latin typeface="Arial" charset="0"/>
            </a:endParaRPr>
          </a:p>
          <a:p>
            <a:r>
              <a:rPr lang="en-US" sz="1800" dirty="0">
                <a:latin typeface="Arial" charset="0"/>
              </a:rPr>
              <a:t>ApoB-100	VLDL,         Liver			</a:t>
            </a:r>
            <a:r>
              <a:rPr lang="en-US" sz="1800" dirty="0" err="1">
                <a:latin typeface="Arial" charset="0"/>
              </a:rPr>
              <a:t>Ligand</a:t>
            </a:r>
            <a:r>
              <a:rPr lang="en-US" sz="1800" dirty="0">
                <a:latin typeface="Arial" charset="0"/>
              </a:rPr>
              <a:t> LDL receptor, TG </a:t>
            </a:r>
          </a:p>
          <a:p>
            <a:r>
              <a:rPr lang="en-US" sz="1800" dirty="0">
                <a:latin typeface="Arial" charset="0"/>
              </a:rPr>
              <a:t>		LDL				transport from cells</a:t>
            </a:r>
          </a:p>
          <a:p>
            <a:endParaRPr lang="en-US" sz="1800" dirty="0">
              <a:latin typeface="Arial" charset="0"/>
            </a:endParaRPr>
          </a:p>
          <a:p>
            <a:r>
              <a:rPr lang="en-US" sz="1800" dirty="0">
                <a:latin typeface="Arial" charset="0"/>
              </a:rPr>
              <a:t>Apo(a)		</a:t>
            </a:r>
            <a:r>
              <a:rPr lang="en-US" sz="1800" dirty="0" err="1">
                <a:latin typeface="Arial" charset="0"/>
              </a:rPr>
              <a:t>Lp</a:t>
            </a:r>
            <a:r>
              <a:rPr lang="en-US" sz="1800" dirty="0">
                <a:latin typeface="Arial" charset="0"/>
              </a:rPr>
              <a:t>(a)	      Liver			Inhibits </a:t>
            </a:r>
            <a:r>
              <a:rPr lang="en-US" sz="1800" dirty="0" err="1">
                <a:latin typeface="Arial" charset="0"/>
              </a:rPr>
              <a:t>fibrinolysis</a:t>
            </a:r>
            <a:endParaRPr lang="en-US" sz="1800" dirty="0">
              <a:latin typeface="Arial" charset="0"/>
            </a:endParaRPr>
          </a:p>
          <a:p>
            <a:endParaRPr lang="en-US" sz="1800" dirty="0">
              <a:latin typeface="Arial" charset="0"/>
            </a:endParaRPr>
          </a:p>
          <a:p>
            <a:r>
              <a:rPr lang="en-US" sz="1800" dirty="0" err="1">
                <a:latin typeface="Arial" charset="0"/>
              </a:rPr>
              <a:t>ApoCII</a:t>
            </a:r>
            <a:r>
              <a:rPr lang="en-US" sz="1800" dirty="0">
                <a:latin typeface="Arial" charset="0"/>
              </a:rPr>
              <a:t>		HDL, VLDL    Liver		Activates lipoprotein lipase</a:t>
            </a:r>
          </a:p>
          <a:p>
            <a:endParaRPr lang="en-US" sz="1800" dirty="0">
              <a:latin typeface="Arial" charset="0"/>
            </a:endParaRPr>
          </a:p>
          <a:p>
            <a:r>
              <a:rPr lang="en-US" sz="1800" dirty="0" err="1">
                <a:latin typeface="Arial" charset="0"/>
              </a:rPr>
              <a:t>ApoE</a:t>
            </a:r>
            <a:r>
              <a:rPr lang="en-US" sz="1800" dirty="0">
                <a:latin typeface="Arial" charset="0"/>
              </a:rPr>
              <a:t>		VLDL, IDL    Liver, intestine	</a:t>
            </a:r>
            <a:r>
              <a:rPr lang="en-US" sz="1800" dirty="0" err="1">
                <a:latin typeface="Arial" charset="0"/>
              </a:rPr>
              <a:t>Ligand</a:t>
            </a:r>
            <a:r>
              <a:rPr lang="en-US" sz="1800" dirty="0">
                <a:latin typeface="Arial" charset="0"/>
              </a:rPr>
              <a:t>, LDL receptor, LRP 						receptor								</a:t>
            </a:r>
          </a:p>
          <a:p>
            <a:endParaRPr lang="en-US" sz="1600" dirty="0" smtClean="0">
              <a:latin typeface="Arial" charset="0"/>
            </a:endParaRPr>
          </a:p>
          <a:p>
            <a:r>
              <a:rPr lang="en-US" sz="1600" dirty="0" smtClean="0">
                <a:latin typeface="Arial" charset="0"/>
              </a:rPr>
              <a:t>LCAT</a:t>
            </a:r>
            <a:r>
              <a:rPr lang="en-US" sz="1600" dirty="0">
                <a:latin typeface="Arial" charset="0"/>
              </a:rPr>
              <a:t>: </a:t>
            </a:r>
            <a:r>
              <a:rPr lang="en-US" sz="1600" dirty="0" err="1">
                <a:latin typeface="Arial" charset="0"/>
              </a:rPr>
              <a:t>lecithin:cholesterol</a:t>
            </a:r>
            <a:r>
              <a:rPr lang="en-US" sz="1600" dirty="0">
                <a:latin typeface="Arial" charset="0"/>
              </a:rPr>
              <a:t> </a:t>
            </a:r>
            <a:r>
              <a:rPr lang="en-US" sz="1600" dirty="0" err="1">
                <a:latin typeface="Arial" charset="0"/>
              </a:rPr>
              <a:t>acyltransferase</a:t>
            </a:r>
            <a:endParaRPr lang="en-US" sz="1600" dirty="0">
              <a:latin typeface="Arial" charset="0"/>
            </a:endParaRPr>
          </a:p>
          <a:p>
            <a:r>
              <a:rPr lang="en-US" sz="1600" dirty="0">
                <a:latin typeface="Arial" charset="0"/>
              </a:rPr>
              <a:t>ABCA1: ATP binding cassette protein A1</a:t>
            </a:r>
          </a:p>
          <a:p>
            <a:r>
              <a:rPr lang="en-US" sz="1600" dirty="0">
                <a:latin typeface="Arial" charset="0"/>
              </a:rPr>
              <a:t>LRP: LDL receptor related protein</a:t>
            </a:r>
            <a:endParaRPr lang="en-US" sz="1800" dirty="0">
              <a:latin typeface="Arial" charset="0"/>
            </a:endParaRPr>
          </a:p>
          <a:p>
            <a:r>
              <a:rPr lang="en-US" sz="1800" dirty="0">
                <a:latin typeface="Arial" charset="0"/>
              </a:rPr>
              <a:t>							</a:t>
            </a:r>
          </a:p>
        </p:txBody>
      </p:sp>
      <p:sp>
        <p:nvSpPr>
          <p:cNvPr id="13315" name="Line 3"/>
          <p:cNvSpPr>
            <a:spLocks noChangeShapeType="1"/>
          </p:cNvSpPr>
          <p:nvPr/>
        </p:nvSpPr>
        <p:spPr bwMode="auto">
          <a:xfrm flipH="1" flipV="1">
            <a:off x="381000" y="5257800"/>
            <a:ext cx="8458200" cy="0"/>
          </a:xfrm>
          <a:prstGeom prst="line">
            <a:avLst/>
          </a:prstGeom>
          <a:noFill/>
          <a:ln w="38100">
            <a:solidFill>
              <a:schemeClr val="accent2"/>
            </a:solidFill>
            <a:round/>
            <a:headEnd/>
            <a:tailEnd/>
          </a:ln>
          <a:effectLst/>
        </p:spPr>
        <p:txBody>
          <a:bodyPr wrap="none" anchor="ctr"/>
          <a:lstStyle/>
          <a:p>
            <a:endParaRPr lang="en-US"/>
          </a:p>
        </p:txBody>
      </p:sp>
      <p:sp>
        <p:nvSpPr>
          <p:cNvPr id="13316" name="Line 4"/>
          <p:cNvSpPr>
            <a:spLocks noChangeShapeType="1"/>
          </p:cNvSpPr>
          <p:nvPr/>
        </p:nvSpPr>
        <p:spPr bwMode="auto">
          <a:xfrm flipH="1" flipV="1">
            <a:off x="304800" y="1600200"/>
            <a:ext cx="8458200" cy="0"/>
          </a:xfrm>
          <a:prstGeom prst="line">
            <a:avLst/>
          </a:prstGeom>
          <a:noFill/>
          <a:ln w="38100">
            <a:solidFill>
              <a:schemeClr val="accent2"/>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551878" y="381000"/>
            <a:ext cx="8592122" cy="5770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62000" y="838200"/>
            <a:ext cx="7543800" cy="3139321"/>
          </a:xfrm>
          <a:prstGeom prst="rect">
            <a:avLst/>
          </a:prstGeom>
          <a:noFill/>
          <a:ln w="9525">
            <a:noFill/>
            <a:miter lim="800000"/>
            <a:headEnd/>
            <a:tailEnd/>
          </a:ln>
          <a:effectLst/>
        </p:spPr>
        <p:txBody>
          <a:bodyPr>
            <a:spAutoFit/>
          </a:bodyPr>
          <a:lstStyle/>
          <a:p>
            <a:pPr algn="ctr" eaLnBrk="1" hangingPunct="1">
              <a:spcBef>
                <a:spcPct val="50000"/>
              </a:spcBef>
            </a:pPr>
            <a:r>
              <a:rPr lang="en-US" sz="3600" b="1" dirty="0"/>
              <a:t>Whole Body Cholesterol Metabolism</a:t>
            </a:r>
          </a:p>
          <a:p>
            <a:pPr algn="ctr" eaLnBrk="1" hangingPunct="1">
              <a:spcBef>
                <a:spcPct val="50000"/>
              </a:spcBef>
            </a:pPr>
            <a:endParaRPr lang="en-US" sz="3600" b="1" dirty="0"/>
          </a:p>
          <a:p>
            <a:pPr algn="ctr" eaLnBrk="1" hangingPunct="1">
              <a:spcBef>
                <a:spcPct val="50000"/>
              </a:spcBef>
            </a:pPr>
            <a:r>
              <a:rPr lang="en-US" sz="2400" b="1" dirty="0" smtClean="0"/>
              <a:t>Whole </a:t>
            </a:r>
            <a:r>
              <a:rPr lang="en-US" sz="2400" b="1" dirty="0"/>
              <a:t>Body Cholesterol:  72 g</a:t>
            </a:r>
          </a:p>
          <a:p>
            <a:pPr algn="ctr" eaLnBrk="1" hangingPunct="1">
              <a:spcBef>
                <a:spcPct val="50000"/>
              </a:spcBef>
            </a:pPr>
            <a:r>
              <a:rPr lang="en-US" sz="2400" b="1" dirty="0"/>
              <a:t>Plasma Compartment Cholesterol:  5 g</a:t>
            </a:r>
          </a:p>
          <a:p>
            <a:pPr algn="ctr" eaLnBrk="1" hangingPunct="1">
              <a:spcBef>
                <a:spcPct val="50000"/>
              </a:spcBef>
            </a:pPr>
            <a:endParaRPr lang="en-US"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8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8600" y="-304800"/>
            <a:ext cx="8608314" cy="91950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89050" y="1463675"/>
            <a:ext cx="6564313" cy="3930650"/>
          </a:xfrm>
          <a:prstGeom prst="rect">
            <a:avLst/>
          </a:prstGeom>
          <a:noFill/>
        </p:spPr>
      </p:pic>
      <p:sp>
        <p:nvSpPr>
          <p:cNvPr id="5123" name="Text Box 3"/>
          <p:cNvSpPr txBox="1">
            <a:spLocks noChangeArrowheads="1"/>
          </p:cNvSpPr>
          <p:nvPr/>
        </p:nvSpPr>
        <p:spPr bwMode="auto">
          <a:xfrm>
            <a:off x="3048000" y="304800"/>
            <a:ext cx="3079750" cy="457200"/>
          </a:xfrm>
          <a:prstGeom prst="rect">
            <a:avLst/>
          </a:prstGeom>
          <a:noFill/>
          <a:ln w="9525">
            <a:noFill/>
            <a:miter lim="800000"/>
            <a:headEnd/>
            <a:tailEnd/>
          </a:ln>
          <a:effectLst/>
        </p:spPr>
        <p:txBody>
          <a:bodyPr wrap="none">
            <a:spAutoFit/>
          </a:bodyPr>
          <a:lstStyle/>
          <a:p>
            <a:r>
              <a:rPr lang="en-US" b="1">
                <a:latin typeface="Arial" charset="0"/>
              </a:rPr>
              <a:t>Generic Lipoprotein</a:t>
            </a:r>
            <a:endParaRPr lang="en-US">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8600" y="-304800"/>
            <a:ext cx="8608314" cy="91950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447800" y="228600"/>
            <a:ext cx="5943600" cy="4076125"/>
          </a:xfrm>
          <a:prstGeom prst="rect">
            <a:avLst/>
          </a:prstGeom>
          <a:noFill/>
          <a:ln w="9525">
            <a:noFill/>
            <a:miter lim="800000"/>
            <a:headEnd/>
            <a:tailEnd/>
          </a:ln>
          <a:effectLst/>
        </p:spPr>
      </p:pic>
      <p:sp>
        <p:nvSpPr>
          <p:cNvPr id="6" name="Rectangle 5"/>
          <p:cNvSpPr/>
          <p:nvPr/>
        </p:nvSpPr>
        <p:spPr>
          <a:xfrm>
            <a:off x="381000" y="4343400"/>
            <a:ext cx="8382000" cy="2462213"/>
          </a:xfrm>
          <a:prstGeom prst="rect">
            <a:avLst/>
          </a:prstGeom>
        </p:spPr>
        <p:txBody>
          <a:bodyPr wrap="square">
            <a:spAutoFit/>
          </a:bodyPr>
          <a:lstStyle/>
          <a:p>
            <a:pPr>
              <a:buFont typeface="Arial" pitchFamily="34" charset="0"/>
              <a:buChar char="•"/>
            </a:pPr>
            <a:r>
              <a:rPr lang="en-US" sz="1400" dirty="0" smtClean="0"/>
              <a:t>Cholesterol </a:t>
            </a:r>
            <a:r>
              <a:rPr lang="en-US" sz="1400" dirty="0"/>
              <a:t>is the dominant sterol in all cells and in the body. It even forms 10% of the dry weight of the brain.</a:t>
            </a:r>
          </a:p>
          <a:p>
            <a:pPr>
              <a:buFont typeface="Arial" pitchFamily="34" charset="0"/>
              <a:buChar char="•"/>
            </a:pPr>
            <a:endParaRPr lang="en-US" sz="1400" dirty="0" smtClean="0"/>
          </a:p>
          <a:p>
            <a:pPr>
              <a:buFont typeface="Arial" pitchFamily="34" charset="0"/>
              <a:buChar char="•"/>
            </a:pPr>
            <a:r>
              <a:rPr lang="en-US" sz="1400" dirty="0" smtClean="0"/>
              <a:t>It </a:t>
            </a:r>
            <a:r>
              <a:rPr lang="en-US" sz="1400" dirty="0"/>
              <a:t>is introduced through two processes: dietary intake and </a:t>
            </a:r>
            <a:r>
              <a:rPr lang="en-US" sz="1400" i="1" dirty="0"/>
              <a:t>de novo synthesis. Essentially all cholesterol</a:t>
            </a:r>
          </a:p>
          <a:p>
            <a:r>
              <a:rPr lang="en-US" sz="1400" dirty="0"/>
              <a:t>elimination is fecal and involves </a:t>
            </a:r>
            <a:r>
              <a:rPr lang="en-US" sz="1400" dirty="0" err="1"/>
              <a:t>complexation</a:t>
            </a:r>
            <a:r>
              <a:rPr lang="en-US" sz="1400" dirty="0"/>
              <a:t> of neutral sterols by bile acids.</a:t>
            </a:r>
          </a:p>
          <a:p>
            <a:pPr>
              <a:buFont typeface="Arial" pitchFamily="34" charset="0"/>
              <a:buChar char="•"/>
            </a:pPr>
            <a:endParaRPr lang="en-US" sz="1400" dirty="0" smtClean="0"/>
          </a:p>
          <a:p>
            <a:pPr>
              <a:buFont typeface="Arial" pitchFamily="34" charset="0"/>
              <a:buChar char="•"/>
            </a:pPr>
            <a:r>
              <a:rPr lang="en-US" sz="1400" dirty="0" smtClean="0"/>
              <a:t>While </a:t>
            </a:r>
            <a:r>
              <a:rPr lang="en-US" sz="1400" dirty="0"/>
              <a:t>in the body, cholesterol is trafficked through the plasma by lipoproteins carrier particles. The primary</a:t>
            </a:r>
          </a:p>
          <a:p>
            <a:r>
              <a:rPr lang="en-US" sz="1400" dirty="0"/>
              <a:t>mobilization of cholesterol is in the liver. </a:t>
            </a:r>
            <a:endParaRPr lang="en-US" sz="1400" dirty="0" smtClean="0"/>
          </a:p>
          <a:p>
            <a:pPr>
              <a:buFont typeface="Arial" pitchFamily="34" charset="0"/>
              <a:buChar char="•"/>
            </a:pPr>
            <a:endParaRPr lang="en-US" sz="1400" dirty="0" smtClean="0"/>
          </a:p>
          <a:p>
            <a:pPr>
              <a:buFont typeface="Arial" pitchFamily="34" charset="0"/>
              <a:buChar char="•"/>
            </a:pPr>
            <a:r>
              <a:rPr lang="en-US" sz="1400" dirty="0" err="1" smtClean="0"/>
              <a:t>Chylomicrons</a:t>
            </a:r>
            <a:r>
              <a:rPr lang="en-US" sz="1400" dirty="0" smtClean="0"/>
              <a:t> </a:t>
            </a:r>
            <a:r>
              <a:rPr lang="en-US" sz="1400" dirty="0"/>
              <a:t>contain triglycerides and cholesterol esters.</a:t>
            </a:r>
          </a:p>
          <a:p>
            <a:r>
              <a:rPr lang="en-US" sz="1400" dirty="0" smtClean="0"/>
              <a:t>Extra-hepatic </a:t>
            </a:r>
            <a:r>
              <a:rPr lang="en-US" sz="1400" dirty="0"/>
              <a:t>tissues strip TG’s from CM’s using lipoprotein lipase. Surface </a:t>
            </a:r>
            <a:r>
              <a:rPr lang="en-US" sz="1400" dirty="0" err="1" smtClean="0"/>
              <a:t>apoproteins</a:t>
            </a:r>
            <a:r>
              <a:rPr lang="en-US" sz="1400" dirty="0" smtClean="0"/>
              <a:t> </a:t>
            </a:r>
            <a:r>
              <a:rPr lang="en-US" sz="1400" dirty="0"/>
              <a:t>and lipids are added in</a:t>
            </a:r>
          </a:p>
          <a:p>
            <a:r>
              <a:rPr lang="en-US" sz="1400" dirty="0"/>
              <a:t>the liver and released as VLDL’s. These are converted into LDL’s which then deliver cholesterol to tissues.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609600"/>
            <a:ext cx="7772400" cy="1143000"/>
          </a:xfrm>
        </p:spPr>
        <p:txBody>
          <a:bodyPr/>
          <a:lstStyle/>
          <a:p>
            <a:r>
              <a:rPr lang="en-US" sz="2400" b="1">
                <a:solidFill>
                  <a:schemeClr val="accent2"/>
                </a:solidFill>
                <a:latin typeface="Arial" charset="0"/>
              </a:rPr>
              <a:t>Key Enzymes in Lipoprotein Metabolism</a:t>
            </a:r>
            <a:endParaRPr lang="en-US" sz="2400">
              <a:latin typeface="Arial" charset="0"/>
            </a:endParaRPr>
          </a:p>
        </p:txBody>
      </p:sp>
      <p:sp>
        <p:nvSpPr>
          <p:cNvPr id="17411" name="Text Box 3"/>
          <p:cNvSpPr txBox="1">
            <a:spLocks noChangeArrowheads="1"/>
          </p:cNvSpPr>
          <p:nvPr/>
        </p:nvSpPr>
        <p:spPr bwMode="auto">
          <a:xfrm>
            <a:off x="231775" y="1911350"/>
            <a:ext cx="8448675" cy="2311400"/>
          </a:xfrm>
          <a:prstGeom prst="rect">
            <a:avLst/>
          </a:prstGeom>
          <a:noFill/>
          <a:ln w="28575">
            <a:solidFill>
              <a:schemeClr val="accent2"/>
            </a:solidFill>
            <a:miter lim="800000"/>
            <a:headEnd/>
            <a:tailEnd/>
          </a:ln>
          <a:effectLst/>
        </p:spPr>
        <p:txBody>
          <a:bodyPr wrap="none">
            <a:spAutoFit/>
          </a:bodyPr>
          <a:lstStyle/>
          <a:p>
            <a:pPr marL="280988" indent="-280988" algn="just"/>
            <a:r>
              <a:rPr lang="en-US">
                <a:solidFill>
                  <a:srgbClr val="FF0000"/>
                </a:solidFill>
                <a:latin typeface="Arial" charset="0"/>
              </a:rPr>
              <a:t>•</a:t>
            </a:r>
            <a:r>
              <a:rPr lang="en-US">
                <a:latin typeface="Arial" charset="0"/>
              </a:rPr>
              <a:t>  Lipoprotein lipase (LPL): hydrolysis of triglyceride rich </a:t>
            </a:r>
          </a:p>
          <a:p>
            <a:pPr marL="280988" indent="-280988" algn="just"/>
            <a:r>
              <a:rPr lang="en-US">
                <a:latin typeface="Arial" charset="0"/>
              </a:rPr>
              <a:t>particles</a:t>
            </a:r>
          </a:p>
          <a:p>
            <a:pPr marL="280988" indent="-280988" algn="just"/>
            <a:endParaRPr lang="en-US">
              <a:latin typeface="Arial" charset="0"/>
            </a:endParaRPr>
          </a:p>
          <a:p>
            <a:pPr marL="280988" indent="-280988" algn="just"/>
            <a:r>
              <a:rPr lang="en-US">
                <a:solidFill>
                  <a:srgbClr val="FF0000"/>
                </a:solidFill>
                <a:latin typeface="Arial" charset="0"/>
              </a:rPr>
              <a:t>• </a:t>
            </a:r>
            <a:r>
              <a:rPr lang="en-US">
                <a:latin typeface="Arial" charset="0"/>
              </a:rPr>
              <a:t> Lecithin:cholesterol acyltransferase (LCAT): participates in </a:t>
            </a:r>
          </a:p>
          <a:p>
            <a:pPr marL="280988" indent="-280988" algn="just"/>
            <a:r>
              <a:rPr lang="en-US">
                <a:latin typeface="Arial" charset="0"/>
              </a:rPr>
              <a:t>removal of excess cholesterol from peripheral cells</a:t>
            </a:r>
          </a:p>
          <a:p>
            <a:pPr marL="280988" indent="-280988" algn="just"/>
            <a:endParaRPr lang="en-US">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cstate="print"/>
          <a:srcRect/>
          <a:stretch>
            <a:fillRect/>
          </a:stretch>
        </p:blipFill>
        <p:spPr bwMode="auto">
          <a:xfrm>
            <a:off x="-1676400" y="-1676400"/>
            <a:ext cx="12192000" cy="7620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Text Box 4"/>
          <p:cNvSpPr txBox="1">
            <a:spLocks noChangeArrowheads="1"/>
          </p:cNvSpPr>
          <p:nvPr/>
        </p:nvSpPr>
        <p:spPr bwMode="auto">
          <a:xfrm>
            <a:off x="685800" y="304800"/>
            <a:ext cx="7391400" cy="366713"/>
          </a:xfrm>
          <a:prstGeom prst="rect">
            <a:avLst/>
          </a:prstGeom>
          <a:noFill/>
          <a:ln w="9525">
            <a:noFill/>
            <a:miter lim="800000"/>
            <a:headEnd/>
            <a:tailEnd/>
          </a:ln>
          <a:effectLst/>
        </p:spPr>
        <p:txBody>
          <a:bodyPr>
            <a:spAutoFit/>
          </a:bodyPr>
          <a:lstStyle/>
          <a:p>
            <a:pPr>
              <a:spcBef>
                <a:spcPct val="50000"/>
              </a:spcBef>
            </a:pPr>
            <a:r>
              <a:rPr lang="en-US" b="1">
                <a:solidFill>
                  <a:srgbClr val="000099"/>
                </a:solidFill>
              </a:rPr>
              <a:t>Functions of Apolipoproteins &amp; Enzymes in Lipid Transport/Processing</a:t>
            </a:r>
            <a:r>
              <a:rPr lang="en-US">
                <a:solidFill>
                  <a:srgbClr val="000099"/>
                </a:solidFill>
              </a:rPr>
              <a:t> </a:t>
            </a:r>
          </a:p>
        </p:txBody>
      </p:sp>
      <p:sp>
        <p:nvSpPr>
          <p:cNvPr id="240645" name="Rectangle 5"/>
          <p:cNvSpPr>
            <a:spLocks noChangeArrowheads="1"/>
          </p:cNvSpPr>
          <p:nvPr/>
        </p:nvSpPr>
        <p:spPr bwMode="auto">
          <a:xfrm>
            <a:off x="0" y="1225550"/>
            <a:ext cx="9144000" cy="0"/>
          </a:xfrm>
          <a:prstGeom prst="rect">
            <a:avLst/>
          </a:prstGeom>
          <a:noFill/>
          <a:ln w="9525">
            <a:noFill/>
            <a:miter lim="800000"/>
            <a:headEnd/>
            <a:tailEnd/>
          </a:ln>
          <a:effectLst/>
        </p:spPr>
        <p:txBody>
          <a:bodyPr wrap="none" anchor="ctr">
            <a:spAutoFit/>
          </a:bodyPr>
          <a:lstStyle/>
          <a:p>
            <a:endParaRPr lang="en-US" sz="2400"/>
          </a:p>
        </p:txBody>
      </p:sp>
      <p:graphicFrame>
        <p:nvGraphicFramePr>
          <p:cNvPr id="240946" name="Group 306"/>
          <p:cNvGraphicFramePr>
            <a:graphicFrameLocks noGrp="1"/>
          </p:cNvGraphicFramePr>
          <p:nvPr/>
        </p:nvGraphicFramePr>
        <p:xfrm>
          <a:off x="304800" y="838200"/>
          <a:ext cx="8458200" cy="5394960"/>
        </p:xfrm>
        <a:graphic>
          <a:graphicData uri="http://schemas.openxmlformats.org/drawingml/2006/table">
            <a:tbl>
              <a:tblPr/>
              <a:tblGrid>
                <a:gridCol w="1651000"/>
                <a:gridCol w="1422400"/>
                <a:gridCol w="1116013"/>
                <a:gridCol w="4268787"/>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Protein (Enzyme)</a:t>
                      </a:r>
                      <a:endParaRPr kumimoji="0" lang="en-US" sz="1600" b="0" i="0" u="none" strike="noStrike" cap="none" normalizeH="0" baseline="0" smtClean="0">
                        <a:ln>
                          <a:noFill/>
                        </a:ln>
                        <a:solidFill>
                          <a:srgbClr val="000099"/>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663300"/>
                          </a:solidFill>
                          <a:effectLst/>
                          <a:latin typeface="Times New Roman" pitchFamily="18" charset="0"/>
                          <a:cs typeface="Times New Roman" pitchFamily="18" charset="0"/>
                        </a:rPr>
                        <a:t>Site of Action</a:t>
                      </a:r>
                      <a:endParaRPr kumimoji="0" lang="en-US" sz="1600" b="0"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6600"/>
                          </a:solidFill>
                          <a:effectLst/>
                          <a:latin typeface="Times New Roman" pitchFamily="18" charset="0"/>
                          <a:cs typeface="Times New Roman" pitchFamily="18" charset="0"/>
                        </a:rPr>
                        <a:t>Activator</a:t>
                      </a:r>
                      <a:endParaRPr kumimoji="0" lang="en-US" sz="1600" b="0" i="0" u="none" strike="noStrike" cap="none" normalizeH="0" baseline="0" smtClean="0">
                        <a:ln>
                          <a:noFill/>
                        </a:ln>
                        <a:solidFill>
                          <a:srgbClr val="0066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800080"/>
                          </a:solidFill>
                          <a:effectLst/>
                          <a:latin typeface="Times New Roman" pitchFamily="18" charset="0"/>
                          <a:cs typeface="Times New Roman" pitchFamily="18" charset="0"/>
                        </a:rPr>
                        <a:t>Function</a:t>
                      </a:r>
                      <a:endParaRPr kumimoji="0" lang="en-US" sz="1600" b="0" i="0" u="none" strike="noStrike" cap="none" normalizeH="0" baseline="0" smtClean="0">
                        <a:ln>
                          <a:noFill/>
                        </a:ln>
                        <a:solidFill>
                          <a:srgbClr val="80008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LPL (Enzyme)</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capillary walls</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apo CII</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excises FFA from TAGs in chylomicrons and VLDLs for adipose and muscle</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ACAT (Enzyme)</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inside cells</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free choles</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cholesterol ester storage</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LCAT (Enzyme)</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blood</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apo A1</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cholesterol extraction from cells </a:t>
                      </a:r>
                      <a:r>
                        <a:rPr kumimoji="0" lang="en-US" sz="1600" b="0" i="0" u="none" strike="noStrike" cap="none" normalizeH="0" baseline="0" smtClean="0">
                          <a:ln>
                            <a:noFill/>
                          </a:ln>
                          <a:solidFill>
                            <a:srgbClr val="800080"/>
                          </a:solidFill>
                          <a:effectLst/>
                          <a:latin typeface="Times New Roman" pitchFamily="18" charset="0"/>
                          <a:cs typeface="Times New Roman" pitchFamily="18" charset="0"/>
                          <a:sym typeface="Wingdings" pitchFamily="2" charset="2"/>
                        </a:rPr>
                        <a:t></a:t>
                      </a: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 HDL carries CE for liver clearance (to bile acids)</a:t>
                      </a:r>
                      <a:endParaRPr kumimoji="0" lang="en-US" sz="1600" b="0" i="0" u="none" strike="noStrike" cap="none" normalizeH="0" baseline="0" smtClean="0">
                        <a:ln>
                          <a:noFill/>
                        </a:ln>
                        <a:solidFill>
                          <a:srgbClr val="800080"/>
                        </a:solidFill>
                        <a:effectLst/>
                        <a:latin typeface="Times New Roman" pitchFamily="18" charset="0"/>
                        <a:cs typeface="Times New Roman" pitchFamily="18" charset="0"/>
                        <a:sym typeface="Wingdings" pitchFamily="2"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CERP</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plasma membrane</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apo A1</a:t>
                      </a:r>
                      <a:r>
                        <a:rPr kumimoji="0" lang="en-US" sz="1600" b="0" i="1" u="none" strike="noStrike" cap="none" normalizeH="0" baseline="0" smtClean="0">
                          <a:ln>
                            <a:noFill/>
                          </a:ln>
                          <a:solidFill>
                            <a:srgbClr val="006600"/>
                          </a:solidFill>
                          <a:effectLst/>
                          <a:latin typeface="Times New Roman" pitchFamily="18" charset="0"/>
                          <a:cs typeface="Times New Roman" pitchFamily="18" charset="0"/>
                        </a:rPr>
                        <a:t> </a:t>
                      </a: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(choles.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6600"/>
                          </a:solidFill>
                          <a:effectLst/>
                          <a:latin typeface="Times New Roman" pitchFamily="18" charset="0"/>
                          <a:cs typeface="Times New Roman" pitchFamily="18" charset="0"/>
                        </a:rPr>
                        <a:t>Induced)</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flips cholesterol (and lecithin) to outer layer of lipid bilayer for LCAT action in blood</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TTP</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intestine/liver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smooth ER</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loads TAGs onto B48 (gut) and B100 (liver)</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Apo A1</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blood, plasma membrane</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activates LCAT and CERP; binds to apo A1 receptors on cells requiring cholesterol extraction</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Apo B48</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Gut</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export of chylomicrons from intestinal cells</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Apo B100</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Various cells</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ligand for LDL receptor; export of liver VLDL</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Apo CII</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capillary walls</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activates lipoprotein lipase</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9"/>
                          </a:solidFill>
                          <a:effectLst/>
                          <a:latin typeface="Times New Roman" pitchFamily="18" charset="0"/>
                          <a:cs typeface="Times New Roman" pitchFamily="18" charset="0"/>
                        </a:rPr>
                        <a:t>Apo E</a:t>
                      </a:r>
                      <a:endParaRPr kumimoji="0" lang="en-US" sz="1600" b="0" i="0" u="none" strike="noStrike" cap="none" normalizeH="0" baseline="0" smtClean="0">
                        <a:ln>
                          <a:noFill/>
                        </a:ln>
                        <a:solidFill>
                          <a:srgbClr val="000099"/>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663300"/>
                          </a:solidFill>
                          <a:effectLst/>
                          <a:latin typeface="Times New Roman" pitchFamily="18" charset="0"/>
                          <a:cs typeface="Times New Roman" pitchFamily="18" charset="0"/>
                        </a:rPr>
                        <a:t>liver</a:t>
                      </a:r>
                      <a:endParaRPr kumimoji="0" lang="en-US" sz="1600" b="0" i="0" u="none" strike="noStrike" cap="none" normalizeH="0" baseline="0" smtClean="0">
                        <a:ln>
                          <a:noFill/>
                        </a:ln>
                        <a:solidFill>
                          <a:srgbClr val="6633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6600"/>
                          </a:solidFill>
                          <a:effectLst/>
                          <a:latin typeface="Times New Roman" pitchFamily="18" charset="0"/>
                          <a:cs typeface="Times New Roman" pitchFamily="18" charset="0"/>
                        </a:rPr>
                        <a:t>none</a:t>
                      </a:r>
                      <a:endParaRPr kumimoji="0" lang="en-US" sz="1600" b="0" i="0" u="none" strike="noStrike" cap="none" normalizeH="0" baseline="0" smtClean="0">
                        <a:ln>
                          <a:noFill/>
                        </a:ln>
                        <a:solidFill>
                          <a:srgbClr val="00660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800080"/>
                          </a:solidFill>
                          <a:effectLst/>
                          <a:latin typeface="Times New Roman" pitchFamily="18" charset="0"/>
                          <a:cs typeface="Times New Roman" pitchFamily="18" charset="0"/>
                        </a:rPr>
                        <a:t>receptor ligand - clears remnants, IDL, and HDL</a:t>
                      </a:r>
                      <a:endParaRPr kumimoji="0" lang="en-US" sz="1600" b="0" i="0" u="none" strike="noStrike" cap="none" normalizeH="0" baseline="0" smtClean="0">
                        <a:ln>
                          <a:noFill/>
                        </a:ln>
                        <a:solidFill>
                          <a:srgbClr val="800080"/>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4400" y="609600"/>
            <a:ext cx="7304088" cy="5734050"/>
            <a:chOff x="1021" y="384"/>
            <a:chExt cx="4160" cy="3804"/>
          </a:xfrm>
        </p:grpSpPr>
        <p:sp>
          <p:nvSpPr>
            <p:cNvPr id="18435" name="AutoShape 3"/>
            <p:cNvSpPr>
              <a:spLocks noChangeArrowheads="1"/>
            </p:cNvSpPr>
            <p:nvPr/>
          </p:nvSpPr>
          <p:spPr bwMode="auto">
            <a:xfrm rot="5400000">
              <a:off x="2770" y="692"/>
              <a:ext cx="450" cy="58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chemeClr val="tx1"/>
              </a:solidFill>
              <a:miter lim="800000"/>
              <a:headEnd/>
              <a:tailEnd/>
            </a:ln>
            <a:effectLst/>
          </p:spPr>
          <p:txBody>
            <a:bodyPr rot="10800000" vert="eaVert" wrap="none" anchor="ctr"/>
            <a:lstStyle/>
            <a:p>
              <a:pPr algn="ctr"/>
              <a:endParaRPr lang="en-US"/>
            </a:p>
          </p:txBody>
        </p:sp>
        <p:sp>
          <p:nvSpPr>
            <p:cNvPr id="18436" name="Rectangle 4"/>
            <p:cNvSpPr>
              <a:spLocks noChangeArrowheads="1"/>
            </p:cNvSpPr>
            <p:nvPr/>
          </p:nvSpPr>
          <p:spPr bwMode="auto">
            <a:xfrm>
              <a:off x="2792" y="1289"/>
              <a:ext cx="420" cy="172"/>
            </a:xfrm>
            <a:prstGeom prst="rect">
              <a:avLst/>
            </a:prstGeom>
            <a:solidFill>
              <a:schemeClr val="bg1"/>
            </a:solidFill>
            <a:ln w="19050">
              <a:solidFill>
                <a:schemeClr val="tx1"/>
              </a:solidFill>
              <a:miter lim="800000"/>
              <a:headEnd/>
              <a:tailEnd/>
            </a:ln>
            <a:effectLst/>
          </p:spPr>
          <p:txBody>
            <a:bodyPr wrap="none" anchor="ctr"/>
            <a:lstStyle/>
            <a:p>
              <a:endParaRPr lang="en-US"/>
            </a:p>
          </p:txBody>
        </p:sp>
        <p:sp>
          <p:nvSpPr>
            <p:cNvPr id="18437" name="Text Box 5"/>
            <p:cNvSpPr txBox="1">
              <a:spLocks noChangeArrowheads="1"/>
            </p:cNvSpPr>
            <p:nvPr/>
          </p:nvSpPr>
          <p:spPr bwMode="auto">
            <a:xfrm>
              <a:off x="1786" y="384"/>
              <a:ext cx="2149" cy="303"/>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1" charset="0"/>
                </a:rPr>
                <a:t>Lipoprotein Lipase (LPL)</a:t>
              </a:r>
              <a:endParaRPr lang="en-US" b="1">
                <a:latin typeface="Helvetica" pitchFamily="1" charset="0"/>
              </a:endParaRPr>
            </a:p>
          </p:txBody>
        </p:sp>
        <p:sp>
          <p:nvSpPr>
            <p:cNvPr id="18438" name="Text Box 6"/>
            <p:cNvSpPr txBox="1">
              <a:spLocks noChangeArrowheads="1"/>
            </p:cNvSpPr>
            <p:nvPr/>
          </p:nvSpPr>
          <p:spPr bwMode="auto">
            <a:xfrm>
              <a:off x="2816" y="868"/>
              <a:ext cx="323" cy="224"/>
            </a:xfrm>
            <a:prstGeom prst="rect">
              <a:avLst/>
            </a:prstGeom>
            <a:noFill/>
            <a:ln w="9525">
              <a:noFill/>
              <a:miter lim="800000"/>
              <a:headEnd/>
              <a:tailEnd/>
            </a:ln>
            <a:effectLst/>
          </p:spPr>
          <p:txBody>
            <a:bodyPr wrap="none">
              <a:spAutoFit/>
            </a:bodyPr>
            <a:lstStyle/>
            <a:p>
              <a:r>
                <a:rPr lang="en-US" sz="1600" b="1">
                  <a:latin typeface="Helvetica" pitchFamily="1" charset="0"/>
                </a:rPr>
                <a:t>LPL</a:t>
              </a:r>
            </a:p>
          </p:txBody>
        </p:sp>
        <p:sp>
          <p:nvSpPr>
            <p:cNvPr id="18439" name="Line 7"/>
            <p:cNvSpPr>
              <a:spLocks noChangeShapeType="1"/>
            </p:cNvSpPr>
            <p:nvPr/>
          </p:nvSpPr>
          <p:spPr bwMode="auto">
            <a:xfrm>
              <a:off x="3002" y="2349"/>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0" name="Line 8"/>
            <p:cNvSpPr>
              <a:spLocks noChangeShapeType="1"/>
            </p:cNvSpPr>
            <p:nvPr/>
          </p:nvSpPr>
          <p:spPr bwMode="auto">
            <a:xfrm>
              <a:off x="2997" y="3220"/>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1" name="Line 9"/>
            <p:cNvSpPr>
              <a:spLocks noChangeShapeType="1"/>
            </p:cNvSpPr>
            <p:nvPr/>
          </p:nvSpPr>
          <p:spPr bwMode="auto">
            <a:xfrm>
              <a:off x="3003" y="3690"/>
              <a:ext cx="0" cy="17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2" name="Line 10"/>
            <p:cNvSpPr>
              <a:spLocks noChangeShapeType="1"/>
            </p:cNvSpPr>
            <p:nvPr/>
          </p:nvSpPr>
          <p:spPr bwMode="auto">
            <a:xfrm>
              <a:off x="3478" y="1733"/>
              <a:ext cx="445"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443" name="Text Box 11"/>
            <p:cNvSpPr txBox="1">
              <a:spLocks noChangeArrowheads="1"/>
            </p:cNvSpPr>
            <p:nvPr/>
          </p:nvSpPr>
          <p:spPr bwMode="auto">
            <a:xfrm>
              <a:off x="4327" y="1957"/>
              <a:ext cx="854" cy="344"/>
            </a:xfrm>
            <a:prstGeom prst="rect">
              <a:avLst/>
            </a:prstGeom>
            <a:noFill/>
            <a:ln w="9525">
              <a:noFill/>
              <a:miter lim="800000"/>
              <a:headEnd/>
              <a:tailEnd/>
            </a:ln>
            <a:effectLst/>
          </p:spPr>
          <p:txBody>
            <a:bodyPr wrap="none">
              <a:spAutoFit/>
            </a:bodyPr>
            <a:lstStyle/>
            <a:p>
              <a:pPr algn="ctr"/>
              <a:r>
                <a:rPr lang="en-US" sz="1400" b="1">
                  <a:latin typeface="Helvetica" pitchFamily="1" charset="0"/>
                </a:rPr>
                <a:t>Excess Surface</a:t>
              </a:r>
            </a:p>
            <a:p>
              <a:pPr algn="ctr"/>
              <a:r>
                <a:rPr lang="en-US" sz="1400" b="1">
                  <a:latin typeface="Helvetica" pitchFamily="1" charset="0"/>
                </a:rPr>
                <a:t>Material</a:t>
              </a:r>
            </a:p>
          </p:txBody>
        </p:sp>
        <p:sp>
          <p:nvSpPr>
            <p:cNvPr id="18444" name="Line 12"/>
            <p:cNvSpPr>
              <a:spLocks noChangeShapeType="1"/>
            </p:cNvSpPr>
            <p:nvPr/>
          </p:nvSpPr>
          <p:spPr bwMode="auto">
            <a:xfrm>
              <a:off x="4227" y="2152"/>
              <a:ext cx="0" cy="661"/>
            </a:xfrm>
            <a:prstGeom prst="line">
              <a:avLst/>
            </a:prstGeom>
            <a:noFill/>
            <a:ln w="19050">
              <a:solidFill>
                <a:schemeClr val="tx1"/>
              </a:solidFill>
              <a:round/>
              <a:headEnd/>
              <a:tailEnd type="triangle" w="med" len="med"/>
            </a:ln>
            <a:effectLst/>
          </p:spPr>
          <p:txBody>
            <a:bodyPr wrap="none" anchor="ctr"/>
            <a:lstStyle/>
            <a:p>
              <a:endParaRPr lang="en-US"/>
            </a:p>
          </p:txBody>
        </p:sp>
        <p:grpSp>
          <p:nvGrpSpPr>
            <p:cNvPr id="3" name="Group 13"/>
            <p:cNvGrpSpPr>
              <a:grpSpLocks/>
            </p:cNvGrpSpPr>
            <p:nvPr/>
          </p:nvGrpSpPr>
          <p:grpSpPr bwMode="auto">
            <a:xfrm>
              <a:off x="3873" y="2934"/>
              <a:ext cx="781" cy="285"/>
              <a:chOff x="864" y="1824"/>
              <a:chExt cx="1200" cy="768"/>
            </a:xfrm>
          </p:grpSpPr>
          <p:sp>
            <p:nvSpPr>
              <p:cNvPr id="18446" name="AutoShape 14"/>
              <p:cNvSpPr>
                <a:spLocks noChangeArrowheads="1"/>
              </p:cNvSpPr>
              <p:nvPr/>
            </p:nvSpPr>
            <p:spPr bwMode="auto">
              <a:xfrm>
                <a:off x="864" y="1824"/>
                <a:ext cx="1200" cy="768"/>
              </a:xfrm>
              <a:prstGeom prst="can">
                <a:avLst>
                  <a:gd name="adj" fmla="val 50000"/>
                </a:avLst>
              </a:prstGeom>
              <a:solidFill>
                <a:schemeClr val="bg1"/>
              </a:solidFill>
              <a:ln w="9525">
                <a:solidFill>
                  <a:schemeClr val="tx1"/>
                </a:solidFill>
                <a:round/>
                <a:headEnd/>
                <a:tailEnd/>
              </a:ln>
              <a:effectLst/>
            </p:spPr>
            <p:txBody>
              <a:bodyPr wrap="none" anchor="ctr"/>
              <a:lstStyle/>
              <a:p>
                <a:endParaRPr lang="en-US"/>
              </a:p>
            </p:txBody>
          </p:sp>
          <p:sp>
            <p:nvSpPr>
              <p:cNvPr id="18447" name="AutoShape 15"/>
              <p:cNvSpPr>
                <a:spLocks noChangeArrowheads="1"/>
              </p:cNvSpPr>
              <p:nvPr/>
            </p:nvSpPr>
            <p:spPr bwMode="auto">
              <a:xfrm>
                <a:off x="1488"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48" name="AutoShape 16"/>
              <p:cNvSpPr>
                <a:spLocks noChangeArrowheads="1"/>
              </p:cNvSpPr>
              <p:nvPr/>
            </p:nvSpPr>
            <p:spPr bwMode="auto">
              <a:xfrm>
                <a:off x="1440" y="2064"/>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49" name="AutoShape 17"/>
              <p:cNvSpPr>
                <a:spLocks noChangeArrowheads="1"/>
              </p:cNvSpPr>
              <p:nvPr/>
            </p:nvSpPr>
            <p:spPr bwMode="auto">
              <a:xfrm>
                <a:off x="960" y="1920"/>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50" name="AutoShape 18"/>
              <p:cNvSpPr>
                <a:spLocks noChangeArrowheads="1"/>
              </p:cNvSpPr>
              <p:nvPr/>
            </p:nvSpPr>
            <p:spPr bwMode="auto">
              <a:xfrm>
                <a:off x="1344" y="1872"/>
                <a:ext cx="96" cy="48"/>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51" name="AutoShape 19"/>
              <p:cNvSpPr>
                <a:spLocks noChangeArrowheads="1"/>
              </p:cNvSpPr>
              <p:nvPr/>
            </p:nvSpPr>
            <p:spPr bwMode="auto">
              <a:xfrm>
                <a:off x="1200"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8452" name="AutoShape 20"/>
              <p:cNvSpPr>
                <a:spLocks noChangeArrowheads="1"/>
              </p:cNvSpPr>
              <p:nvPr/>
            </p:nvSpPr>
            <p:spPr bwMode="auto">
              <a:xfrm>
                <a:off x="1728" y="1968"/>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sp>
            <p:nvSpPr>
              <p:cNvPr id="18453" name="AutoShape 21"/>
              <p:cNvSpPr>
                <a:spLocks noChangeArrowheads="1"/>
              </p:cNvSpPr>
              <p:nvPr/>
            </p:nvSpPr>
            <p:spPr bwMode="auto">
              <a:xfrm>
                <a:off x="1872" y="1920"/>
                <a:ext cx="96" cy="48"/>
              </a:xfrm>
              <a:prstGeom prst="triangle">
                <a:avLst>
                  <a:gd name="adj" fmla="val 50000"/>
                </a:avLst>
              </a:prstGeom>
              <a:solidFill>
                <a:schemeClr val="tx1"/>
              </a:solidFill>
              <a:ln w="9525">
                <a:solidFill>
                  <a:schemeClr val="tx2"/>
                </a:solidFill>
                <a:miter lim="800000"/>
                <a:headEnd/>
                <a:tailEnd/>
              </a:ln>
              <a:effectLst/>
            </p:spPr>
            <p:txBody>
              <a:bodyPr wrap="none" anchor="ctr"/>
              <a:lstStyle/>
              <a:p>
                <a:endParaRPr lang="en-US"/>
              </a:p>
            </p:txBody>
          </p:sp>
          <p:grpSp>
            <p:nvGrpSpPr>
              <p:cNvPr id="4" name="Group 22"/>
              <p:cNvGrpSpPr>
                <a:grpSpLocks/>
              </p:cNvGrpSpPr>
              <p:nvPr/>
            </p:nvGrpSpPr>
            <p:grpSpPr bwMode="auto">
              <a:xfrm>
                <a:off x="1440" y="2232"/>
                <a:ext cx="85" cy="174"/>
                <a:chOff x="1440" y="2232"/>
                <a:chExt cx="85" cy="174"/>
              </a:xfrm>
            </p:grpSpPr>
            <p:sp>
              <p:nvSpPr>
                <p:cNvPr id="18455" name="Oval 23"/>
                <p:cNvSpPr>
                  <a:spLocks noChangeArrowheads="1"/>
                </p:cNvSpPr>
                <p:nvPr/>
              </p:nvSpPr>
              <p:spPr bwMode="auto">
                <a:xfrm>
                  <a:off x="1440"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56" name="Freeform 24"/>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8457" name="Freeform 25"/>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5" name="Group 26"/>
              <p:cNvGrpSpPr>
                <a:grpSpLocks/>
              </p:cNvGrpSpPr>
              <p:nvPr/>
            </p:nvGrpSpPr>
            <p:grpSpPr bwMode="auto">
              <a:xfrm>
                <a:off x="1584" y="2406"/>
                <a:ext cx="85" cy="154"/>
                <a:chOff x="1584" y="2406"/>
                <a:chExt cx="85" cy="154"/>
              </a:xfrm>
            </p:grpSpPr>
            <p:sp>
              <p:nvSpPr>
                <p:cNvPr id="18459" name="Oval 27"/>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0" name="Freeform 2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8461" name="Freeform 2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6" name="Group 30"/>
              <p:cNvGrpSpPr>
                <a:grpSpLocks/>
              </p:cNvGrpSpPr>
              <p:nvPr/>
            </p:nvGrpSpPr>
            <p:grpSpPr bwMode="auto">
              <a:xfrm>
                <a:off x="1647" y="2225"/>
                <a:ext cx="86" cy="149"/>
                <a:chOff x="1584" y="2232"/>
                <a:chExt cx="86" cy="149"/>
              </a:xfrm>
            </p:grpSpPr>
            <p:sp>
              <p:nvSpPr>
                <p:cNvPr id="18463" name="Oval 31"/>
                <p:cNvSpPr>
                  <a:spLocks noChangeArrowheads="1"/>
                </p:cNvSpPr>
                <p:nvPr/>
              </p:nvSpPr>
              <p:spPr bwMode="auto">
                <a:xfrm>
                  <a:off x="1584" y="223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4" name="Freeform 32"/>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8465" name="Freeform 33"/>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7" name="Group 34"/>
              <p:cNvGrpSpPr>
                <a:grpSpLocks/>
              </p:cNvGrpSpPr>
              <p:nvPr/>
            </p:nvGrpSpPr>
            <p:grpSpPr bwMode="auto">
              <a:xfrm>
                <a:off x="1824" y="2352"/>
                <a:ext cx="86" cy="156"/>
                <a:chOff x="1781" y="2368"/>
                <a:chExt cx="86" cy="156"/>
              </a:xfrm>
            </p:grpSpPr>
            <p:sp>
              <p:nvSpPr>
                <p:cNvPr id="18467" name="Oval 35"/>
                <p:cNvSpPr>
                  <a:spLocks noChangeArrowheads="1"/>
                </p:cNvSpPr>
                <p:nvPr/>
              </p:nvSpPr>
              <p:spPr bwMode="auto">
                <a:xfrm>
                  <a:off x="1781" y="2452"/>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68" name="Freeform 36"/>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8469" name="Freeform 37"/>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8" name="Group 38"/>
              <p:cNvGrpSpPr>
                <a:grpSpLocks/>
              </p:cNvGrpSpPr>
              <p:nvPr/>
            </p:nvGrpSpPr>
            <p:grpSpPr bwMode="auto">
              <a:xfrm>
                <a:off x="1766" y="2202"/>
                <a:ext cx="48" cy="144"/>
                <a:chOff x="3984" y="1872"/>
                <a:chExt cx="48" cy="192"/>
              </a:xfrm>
            </p:grpSpPr>
            <p:sp>
              <p:nvSpPr>
                <p:cNvPr id="18471" name="AutoShape 39"/>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2" name="AutoShape 40"/>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9" name="Group 41"/>
              <p:cNvGrpSpPr>
                <a:grpSpLocks/>
              </p:cNvGrpSpPr>
              <p:nvPr/>
            </p:nvGrpSpPr>
            <p:grpSpPr bwMode="auto">
              <a:xfrm>
                <a:off x="1488" y="2448"/>
                <a:ext cx="48" cy="144"/>
                <a:chOff x="3984" y="1872"/>
                <a:chExt cx="48" cy="192"/>
              </a:xfrm>
            </p:grpSpPr>
            <p:sp>
              <p:nvSpPr>
                <p:cNvPr id="18474" name="AutoShape 42"/>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5" name="AutoShape 43"/>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0" name="Group 44"/>
              <p:cNvGrpSpPr>
                <a:grpSpLocks/>
              </p:cNvGrpSpPr>
              <p:nvPr/>
            </p:nvGrpSpPr>
            <p:grpSpPr bwMode="auto">
              <a:xfrm>
                <a:off x="1968" y="2352"/>
                <a:ext cx="48" cy="144"/>
                <a:chOff x="3984" y="1872"/>
                <a:chExt cx="48" cy="192"/>
              </a:xfrm>
            </p:grpSpPr>
            <p:sp>
              <p:nvSpPr>
                <p:cNvPr id="18477" name="AutoShape 4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78" name="AutoShape 4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1" name="Group 47"/>
              <p:cNvGrpSpPr>
                <a:grpSpLocks/>
              </p:cNvGrpSpPr>
              <p:nvPr/>
            </p:nvGrpSpPr>
            <p:grpSpPr bwMode="auto">
              <a:xfrm>
                <a:off x="1985" y="2109"/>
                <a:ext cx="67" cy="202"/>
                <a:chOff x="1985" y="2109"/>
                <a:chExt cx="67" cy="202"/>
              </a:xfrm>
            </p:grpSpPr>
            <p:sp>
              <p:nvSpPr>
                <p:cNvPr id="18480" name="Oval 48"/>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1" name="Freeform 49"/>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8482" name="Freeform 50"/>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 name="Group 51"/>
              <p:cNvGrpSpPr>
                <a:grpSpLocks/>
              </p:cNvGrpSpPr>
              <p:nvPr/>
            </p:nvGrpSpPr>
            <p:grpSpPr bwMode="auto">
              <a:xfrm>
                <a:off x="864" y="2112"/>
                <a:ext cx="67" cy="202"/>
                <a:chOff x="1985" y="2109"/>
                <a:chExt cx="67" cy="202"/>
              </a:xfrm>
            </p:grpSpPr>
            <p:sp>
              <p:nvSpPr>
                <p:cNvPr id="18484" name="Oval 52"/>
                <p:cNvSpPr>
                  <a:spLocks noChangeArrowheads="1"/>
                </p:cNvSpPr>
                <p:nvPr/>
              </p:nvSpPr>
              <p:spPr bwMode="auto">
                <a:xfrm>
                  <a:off x="1985" y="2109"/>
                  <a:ext cx="67" cy="10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5" name="Freeform 53"/>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8486" name="Freeform 54"/>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3" name="Group 55"/>
              <p:cNvGrpSpPr>
                <a:grpSpLocks/>
              </p:cNvGrpSpPr>
              <p:nvPr/>
            </p:nvGrpSpPr>
            <p:grpSpPr bwMode="auto">
              <a:xfrm>
                <a:off x="946" y="2160"/>
                <a:ext cx="85" cy="178"/>
                <a:chOff x="971" y="2160"/>
                <a:chExt cx="85" cy="178"/>
              </a:xfrm>
            </p:grpSpPr>
            <p:sp>
              <p:nvSpPr>
                <p:cNvPr id="18488" name="Oval 56"/>
                <p:cNvSpPr>
                  <a:spLocks noChangeArrowheads="1"/>
                </p:cNvSpPr>
                <p:nvPr/>
              </p:nvSpPr>
              <p:spPr bwMode="auto">
                <a:xfrm>
                  <a:off x="971"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89" name="Freeform 57"/>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8490" name="Freeform 58"/>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4" name="Group 59"/>
              <p:cNvGrpSpPr>
                <a:grpSpLocks/>
              </p:cNvGrpSpPr>
              <p:nvPr/>
            </p:nvGrpSpPr>
            <p:grpSpPr bwMode="auto">
              <a:xfrm>
                <a:off x="1101" y="2208"/>
                <a:ext cx="88" cy="179"/>
                <a:chOff x="1101" y="2208"/>
                <a:chExt cx="88" cy="179"/>
              </a:xfrm>
            </p:grpSpPr>
            <p:sp>
              <p:nvSpPr>
                <p:cNvPr id="18492" name="Oval 60"/>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493" name="Freeform 61"/>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8494" name="Freeform 62"/>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5" name="Group 63"/>
              <p:cNvGrpSpPr>
                <a:grpSpLocks/>
              </p:cNvGrpSpPr>
              <p:nvPr/>
            </p:nvGrpSpPr>
            <p:grpSpPr bwMode="auto">
              <a:xfrm>
                <a:off x="1200" y="2208"/>
                <a:ext cx="48" cy="144"/>
                <a:chOff x="3984" y="1872"/>
                <a:chExt cx="48" cy="192"/>
              </a:xfrm>
            </p:grpSpPr>
            <p:sp>
              <p:nvSpPr>
                <p:cNvPr id="18496" name="AutoShape 64"/>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497" name="AutoShape 65"/>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6" name="Group 66"/>
              <p:cNvGrpSpPr>
                <a:grpSpLocks/>
              </p:cNvGrpSpPr>
              <p:nvPr/>
            </p:nvGrpSpPr>
            <p:grpSpPr bwMode="auto">
              <a:xfrm>
                <a:off x="912" y="2304"/>
                <a:ext cx="48" cy="144"/>
                <a:chOff x="3984" y="1872"/>
                <a:chExt cx="48" cy="192"/>
              </a:xfrm>
            </p:grpSpPr>
            <p:sp>
              <p:nvSpPr>
                <p:cNvPr id="18499" name="AutoShape 6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00" name="AutoShape 6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7" name="Group 69"/>
              <p:cNvGrpSpPr>
                <a:grpSpLocks/>
              </p:cNvGrpSpPr>
              <p:nvPr/>
            </p:nvGrpSpPr>
            <p:grpSpPr bwMode="auto">
              <a:xfrm rot="10505383">
                <a:off x="1008" y="2352"/>
                <a:ext cx="88" cy="179"/>
                <a:chOff x="1101" y="2208"/>
                <a:chExt cx="88" cy="179"/>
              </a:xfrm>
            </p:grpSpPr>
            <p:sp>
              <p:nvSpPr>
                <p:cNvPr id="18502" name="Oval 70"/>
                <p:cNvSpPr>
                  <a:spLocks noChangeArrowheads="1"/>
                </p:cNvSpPr>
                <p:nvPr/>
              </p:nvSpPr>
              <p:spPr bwMode="auto">
                <a:xfrm>
                  <a:off x="1104" y="220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03" name="Freeform 71"/>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8504" name="Freeform 72"/>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8" name="Group 73"/>
              <p:cNvGrpSpPr>
                <a:grpSpLocks/>
              </p:cNvGrpSpPr>
              <p:nvPr/>
            </p:nvGrpSpPr>
            <p:grpSpPr bwMode="auto">
              <a:xfrm>
                <a:off x="1364" y="2426"/>
                <a:ext cx="97" cy="155"/>
                <a:chOff x="1332" y="2413"/>
                <a:chExt cx="97" cy="155"/>
              </a:xfrm>
            </p:grpSpPr>
            <p:sp>
              <p:nvSpPr>
                <p:cNvPr id="18506" name="Oval 74"/>
                <p:cNvSpPr>
                  <a:spLocks noChangeArrowheads="1"/>
                </p:cNvSpPr>
                <p:nvPr/>
              </p:nvSpPr>
              <p:spPr bwMode="auto">
                <a:xfrm>
                  <a:off x="1344" y="2496"/>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07" name="Freeform 75"/>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8508" name="Freeform 76"/>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9" name="Group 77"/>
              <p:cNvGrpSpPr>
                <a:grpSpLocks/>
              </p:cNvGrpSpPr>
              <p:nvPr/>
            </p:nvGrpSpPr>
            <p:grpSpPr bwMode="auto">
              <a:xfrm>
                <a:off x="1872" y="2160"/>
                <a:ext cx="85" cy="183"/>
                <a:chOff x="1872" y="2160"/>
                <a:chExt cx="85" cy="183"/>
              </a:xfrm>
            </p:grpSpPr>
            <p:sp>
              <p:nvSpPr>
                <p:cNvPr id="18510" name="Oval 78"/>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1" name="Freeform 79"/>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12" name="Freeform 80"/>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0" name="Group 81"/>
              <p:cNvGrpSpPr>
                <a:grpSpLocks/>
              </p:cNvGrpSpPr>
              <p:nvPr/>
            </p:nvGrpSpPr>
            <p:grpSpPr bwMode="auto">
              <a:xfrm>
                <a:off x="1296" y="2208"/>
                <a:ext cx="85" cy="183"/>
                <a:chOff x="1872" y="2160"/>
                <a:chExt cx="85" cy="183"/>
              </a:xfrm>
            </p:grpSpPr>
            <p:sp>
              <p:nvSpPr>
                <p:cNvPr id="18514" name="Oval 82"/>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5" name="Freeform 83"/>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16" name="Freeform 84"/>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1" name="Group 85"/>
              <p:cNvGrpSpPr>
                <a:grpSpLocks/>
              </p:cNvGrpSpPr>
              <p:nvPr/>
            </p:nvGrpSpPr>
            <p:grpSpPr bwMode="auto">
              <a:xfrm>
                <a:off x="1200" y="2400"/>
                <a:ext cx="85" cy="154"/>
                <a:chOff x="1584" y="2406"/>
                <a:chExt cx="85" cy="154"/>
              </a:xfrm>
            </p:grpSpPr>
            <p:sp>
              <p:nvSpPr>
                <p:cNvPr id="18518" name="Oval 86"/>
                <p:cNvSpPr>
                  <a:spLocks noChangeArrowheads="1"/>
                </p:cNvSpPr>
                <p:nvPr/>
              </p:nvSpPr>
              <p:spPr bwMode="auto">
                <a:xfrm>
                  <a:off x="1584" y="2488"/>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19" name="Freeform 8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8520" name="Freeform 8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2" name="Group 89"/>
              <p:cNvGrpSpPr>
                <a:grpSpLocks/>
              </p:cNvGrpSpPr>
              <p:nvPr/>
            </p:nvGrpSpPr>
            <p:grpSpPr bwMode="auto">
              <a:xfrm>
                <a:off x="1104" y="2400"/>
                <a:ext cx="48" cy="144"/>
                <a:chOff x="3984" y="1872"/>
                <a:chExt cx="48" cy="192"/>
              </a:xfrm>
            </p:grpSpPr>
            <p:sp>
              <p:nvSpPr>
                <p:cNvPr id="18522" name="AutoShape 9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23" name="AutoShape 9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3" name="Group 92"/>
              <p:cNvGrpSpPr>
                <a:grpSpLocks/>
              </p:cNvGrpSpPr>
              <p:nvPr/>
            </p:nvGrpSpPr>
            <p:grpSpPr bwMode="auto">
              <a:xfrm flipH="1" flipV="1">
                <a:off x="1728" y="2352"/>
                <a:ext cx="85" cy="183"/>
                <a:chOff x="1872" y="2160"/>
                <a:chExt cx="85" cy="183"/>
              </a:xfrm>
            </p:grpSpPr>
            <p:sp>
              <p:nvSpPr>
                <p:cNvPr id="18525" name="Oval 93"/>
                <p:cNvSpPr>
                  <a:spLocks noChangeArrowheads="1"/>
                </p:cNvSpPr>
                <p:nvPr/>
              </p:nvSpPr>
              <p:spPr bwMode="auto">
                <a:xfrm>
                  <a:off x="1872" y="2160"/>
                  <a:ext cx="85" cy="72"/>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8526" name="Freeform 94"/>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8527" name="Freeform 95"/>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8528" name="Freeform 96"/>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8529" name="Arc 97"/>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0" name="Arc 98"/>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1" name="Arc 99"/>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2" name="Arc 100"/>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3" name="Arc 101"/>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4" name="Arc 102"/>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8535" name="Arc 103"/>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4" name="Group 104"/>
              <p:cNvGrpSpPr>
                <a:grpSpLocks/>
              </p:cNvGrpSpPr>
              <p:nvPr/>
            </p:nvGrpSpPr>
            <p:grpSpPr bwMode="auto">
              <a:xfrm>
                <a:off x="1311" y="2423"/>
                <a:ext cx="48" cy="144"/>
                <a:chOff x="3984" y="1872"/>
                <a:chExt cx="48" cy="192"/>
              </a:xfrm>
            </p:grpSpPr>
            <p:sp>
              <p:nvSpPr>
                <p:cNvPr id="18537" name="AutoShape 105"/>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38" name="AutoShape 106"/>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5" name="Group 107"/>
              <p:cNvGrpSpPr>
                <a:grpSpLocks/>
              </p:cNvGrpSpPr>
              <p:nvPr/>
            </p:nvGrpSpPr>
            <p:grpSpPr bwMode="auto">
              <a:xfrm>
                <a:off x="1570" y="2234"/>
                <a:ext cx="48" cy="144"/>
                <a:chOff x="3984" y="1872"/>
                <a:chExt cx="48" cy="192"/>
              </a:xfrm>
            </p:grpSpPr>
            <p:sp>
              <p:nvSpPr>
                <p:cNvPr id="18540" name="AutoShape 108"/>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41" name="AutoShape 109"/>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26" name="Group 110"/>
              <p:cNvGrpSpPr>
                <a:grpSpLocks/>
              </p:cNvGrpSpPr>
              <p:nvPr/>
            </p:nvGrpSpPr>
            <p:grpSpPr bwMode="auto">
              <a:xfrm>
                <a:off x="1039" y="2201"/>
                <a:ext cx="48" cy="144"/>
                <a:chOff x="3984" y="1872"/>
                <a:chExt cx="48" cy="192"/>
              </a:xfrm>
            </p:grpSpPr>
            <p:sp>
              <p:nvSpPr>
                <p:cNvPr id="18543" name="AutoShape 11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44" name="AutoShape 11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sp>
          <p:nvSpPr>
            <p:cNvPr id="18545" name="Text Box 113"/>
            <p:cNvSpPr txBox="1">
              <a:spLocks noChangeArrowheads="1"/>
            </p:cNvSpPr>
            <p:nvPr/>
          </p:nvSpPr>
          <p:spPr bwMode="auto">
            <a:xfrm>
              <a:off x="3757" y="3255"/>
              <a:ext cx="902" cy="223"/>
            </a:xfrm>
            <a:prstGeom prst="rect">
              <a:avLst/>
            </a:prstGeom>
            <a:noFill/>
            <a:ln w="9525">
              <a:noFill/>
              <a:miter lim="800000"/>
              <a:headEnd/>
              <a:tailEnd/>
            </a:ln>
            <a:effectLst/>
          </p:spPr>
          <p:txBody>
            <a:bodyPr wrap="none">
              <a:spAutoFit/>
            </a:bodyPr>
            <a:lstStyle/>
            <a:p>
              <a:r>
                <a:rPr lang="en-US" sz="1600" b="1">
                  <a:latin typeface="Helvetica" pitchFamily="1" charset="0"/>
                </a:rPr>
                <a:t>HDL assembly</a:t>
              </a:r>
            </a:p>
          </p:txBody>
        </p:sp>
        <p:sp>
          <p:nvSpPr>
            <p:cNvPr id="18546" name="Text Box 114"/>
            <p:cNvSpPr txBox="1">
              <a:spLocks noChangeArrowheads="1"/>
            </p:cNvSpPr>
            <p:nvPr/>
          </p:nvSpPr>
          <p:spPr bwMode="auto">
            <a:xfrm>
              <a:off x="1279" y="1491"/>
              <a:ext cx="728" cy="548"/>
            </a:xfrm>
            <a:prstGeom prst="rect">
              <a:avLst/>
            </a:prstGeom>
            <a:noFill/>
            <a:ln w="9525">
              <a:noFill/>
              <a:miter lim="800000"/>
              <a:headEnd/>
              <a:tailEnd/>
            </a:ln>
            <a:effectLst/>
          </p:spPr>
          <p:txBody>
            <a:bodyPr wrap="none">
              <a:spAutoFit/>
            </a:bodyPr>
            <a:lstStyle/>
            <a:p>
              <a:pPr algn="ctr"/>
              <a:r>
                <a:rPr lang="en-US" sz="1600" b="1">
                  <a:latin typeface="Helvetica" pitchFamily="1" charset="0"/>
                </a:rPr>
                <a:t>Fatty Acids</a:t>
              </a:r>
            </a:p>
            <a:p>
              <a:pPr algn="ctr"/>
              <a:r>
                <a:rPr lang="en-US" sz="1600" b="1">
                  <a:latin typeface="Helvetica" pitchFamily="1" charset="0"/>
                </a:rPr>
                <a:t>and </a:t>
              </a:r>
            </a:p>
            <a:p>
              <a:pPr algn="ctr"/>
              <a:r>
                <a:rPr lang="en-US" sz="1600" b="1">
                  <a:latin typeface="Helvetica" pitchFamily="1" charset="0"/>
                </a:rPr>
                <a:t>Glycerol</a:t>
              </a:r>
            </a:p>
          </p:txBody>
        </p:sp>
        <p:sp>
          <p:nvSpPr>
            <p:cNvPr id="18547" name="Line 115"/>
            <p:cNvSpPr>
              <a:spLocks noChangeShapeType="1"/>
            </p:cNvSpPr>
            <p:nvPr/>
          </p:nvSpPr>
          <p:spPr bwMode="auto">
            <a:xfrm rot="10800000">
              <a:off x="2069" y="1766"/>
              <a:ext cx="445"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548" name="Line 116"/>
            <p:cNvSpPr>
              <a:spLocks noChangeShapeType="1"/>
            </p:cNvSpPr>
            <p:nvPr/>
          </p:nvSpPr>
          <p:spPr bwMode="auto">
            <a:xfrm>
              <a:off x="1676" y="2141"/>
              <a:ext cx="0" cy="661"/>
            </a:xfrm>
            <a:prstGeom prst="line">
              <a:avLst/>
            </a:prstGeom>
            <a:noFill/>
            <a:ln w="19050">
              <a:solidFill>
                <a:schemeClr val="tx1"/>
              </a:solidFill>
              <a:round/>
              <a:headEnd/>
              <a:tailEnd type="triangle" w="med" len="med"/>
            </a:ln>
            <a:effectLst/>
          </p:spPr>
          <p:txBody>
            <a:bodyPr wrap="none" anchor="ctr"/>
            <a:lstStyle/>
            <a:p>
              <a:endParaRPr lang="en-US"/>
            </a:p>
          </p:txBody>
        </p:sp>
        <p:sp>
          <p:nvSpPr>
            <p:cNvPr id="18549" name="Text Box 117"/>
            <p:cNvSpPr txBox="1">
              <a:spLocks noChangeArrowheads="1"/>
            </p:cNvSpPr>
            <p:nvPr/>
          </p:nvSpPr>
          <p:spPr bwMode="auto">
            <a:xfrm>
              <a:off x="1103" y="2776"/>
              <a:ext cx="595" cy="263"/>
            </a:xfrm>
            <a:prstGeom prst="rect">
              <a:avLst/>
            </a:prstGeom>
            <a:noFill/>
            <a:ln w="9525">
              <a:noFill/>
              <a:miter lim="800000"/>
              <a:headEnd/>
              <a:tailEnd/>
            </a:ln>
            <a:effectLst/>
          </p:spPr>
          <p:txBody>
            <a:bodyPr wrap="none">
              <a:spAutoFit/>
            </a:bodyPr>
            <a:lstStyle/>
            <a:p>
              <a:r>
                <a:rPr lang="en-US" sz="2000" b="1">
                  <a:latin typeface="Helvetica" pitchFamily="1" charset="0"/>
                </a:rPr>
                <a:t>Energy</a:t>
              </a:r>
            </a:p>
          </p:txBody>
        </p:sp>
        <p:sp>
          <p:nvSpPr>
            <p:cNvPr id="18550" name="Text Box 118"/>
            <p:cNvSpPr txBox="1">
              <a:spLocks noChangeArrowheads="1"/>
            </p:cNvSpPr>
            <p:nvPr/>
          </p:nvSpPr>
          <p:spPr bwMode="auto">
            <a:xfrm>
              <a:off x="2761" y="1276"/>
              <a:ext cx="448" cy="202"/>
            </a:xfrm>
            <a:prstGeom prst="rect">
              <a:avLst/>
            </a:prstGeom>
            <a:noFill/>
            <a:ln w="9525">
              <a:noFill/>
              <a:miter lim="800000"/>
              <a:headEnd/>
              <a:tailEnd/>
            </a:ln>
            <a:effectLst/>
          </p:spPr>
          <p:txBody>
            <a:bodyPr wrap="none">
              <a:spAutoFit/>
            </a:bodyPr>
            <a:lstStyle/>
            <a:p>
              <a:r>
                <a:rPr lang="en-US" sz="1400" b="1">
                  <a:latin typeface="Helvetica" pitchFamily="1" charset="0"/>
                </a:rPr>
                <a:t>apoC-II</a:t>
              </a:r>
            </a:p>
          </p:txBody>
        </p:sp>
        <p:grpSp>
          <p:nvGrpSpPr>
            <p:cNvPr id="27" name="Group 119"/>
            <p:cNvGrpSpPr>
              <a:grpSpLocks/>
            </p:cNvGrpSpPr>
            <p:nvPr/>
          </p:nvGrpSpPr>
          <p:grpSpPr bwMode="auto">
            <a:xfrm>
              <a:off x="2290" y="1466"/>
              <a:ext cx="1138" cy="852"/>
              <a:chOff x="2290" y="1466"/>
              <a:chExt cx="1138" cy="852"/>
            </a:xfrm>
          </p:grpSpPr>
          <p:grpSp>
            <p:nvGrpSpPr>
              <p:cNvPr id="28" name="Group 120"/>
              <p:cNvGrpSpPr>
                <a:grpSpLocks/>
              </p:cNvGrpSpPr>
              <p:nvPr/>
            </p:nvGrpSpPr>
            <p:grpSpPr bwMode="auto">
              <a:xfrm>
                <a:off x="2572" y="1466"/>
                <a:ext cx="856" cy="852"/>
                <a:chOff x="2572" y="1466"/>
                <a:chExt cx="856" cy="852"/>
              </a:xfrm>
            </p:grpSpPr>
            <p:sp>
              <p:nvSpPr>
                <p:cNvPr id="18553" name="Oval 121"/>
                <p:cNvSpPr>
                  <a:spLocks noChangeArrowheads="1"/>
                </p:cNvSpPr>
                <p:nvPr/>
              </p:nvSpPr>
              <p:spPr bwMode="auto">
                <a:xfrm>
                  <a:off x="2572" y="1466"/>
                  <a:ext cx="856" cy="85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54" name="Text Box 122"/>
                <p:cNvSpPr txBox="1">
                  <a:spLocks noChangeArrowheads="1"/>
                </p:cNvSpPr>
                <p:nvPr/>
              </p:nvSpPr>
              <p:spPr bwMode="auto">
                <a:xfrm>
                  <a:off x="2809" y="1614"/>
                  <a:ext cx="308" cy="243"/>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8555" name="Text Box 123"/>
                <p:cNvSpPr txBox="1">
                  <a:spLocks noChangeArrowheads="1"/>
                </p:cNvSpPr>
                <p:nvPr/>
              </p:nvSpPr>
              <p:spPr bwMode="auto">
                <a:xfrm>
                  <a:off x="2743" y="1963"/>
                  <a:ext cx="445" cy="243"/>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8556" name="Line 124"/>
                <p:cNvSpPr>
                  <a:spLocks noChangeShapeType="1"/>
                </p:cNvSpPr>
                <p:nvPr/>
              </p:nvSpPr>
              <p:spPr bwMode="auto">
                <a:xfrm flipV="1">
                  <a:off x="2714" y="1769"/>
                  <a:ext cx="553" cy="210"/>
                </a:xfrm>
                <a:prstGeom prst="line">
                  <a:avLst/>
                </a:prstGeom>
                <a:noFill/>
                <a:ln w="19050">
                  <a:solidFill>
                    <a:schemeClr val="tx1"/>
                  </a:solidFill>
                  <a:round/>
                  <a:headEnd/>
                  <a:tailEnd/>
                </a:ln>
                <a:effectLst/>
              </p:spPr>
              <p:txBody>
                <a:bodyPr wrap="none" anchor="ctr"/>
                <a:lstStyle/>
                <a:p>
                  <a:endParaRPr lang="en-US"/>
                </a:p>
              </p:txBody>
            </p:sp>
          </p:grpSp>
          <p:sp>
            <p:nvSpPr>
              <p:cNvPr id="18557" name="Freeform 125"/>
              <p:cNvSpPr>
                <a:spLocks/>
              </p:cNvSpPr>
              <p:nvPr/>
            </p:nvSpPr>
            <p:spPr bwMode="auto">
              <a:xfrm>
                <a:off x="2564" y="1752"/>
                <a:ext cx="210" cy="508"/>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8558" name="Text Box 126"/>
              <p:cNvSpPr txBox="1">
                <a:spLocks noChangeArrowheads="1"/>
              </p:cNvSpPr>
              <p:nvPr/>
            </p:nvSpPr>
            <p:spPr bwMode="auto">
              <a:xfrm>
                <a:off x="2290" y="2028"/>
                <a:ext cx="318" cy="182"/>
              </a:xfrm>
              <a:prstGeom prst="rect">
                <a:avLst/>
              </a:prstGeom>
              <a:noFill/>
              <a:ln w="9525">
                <a:noFill/>
                <a:miter lim="800000"/>
                <a:headEnd/>
                <a:tailEnd/>
              </a:ln>
              <a:effectLst/>
            </p:spPr>
            <p:txBody>
              <a:bodyPr wrap="none">
                <a:spAutoFit/>
              </a:bodyPr>
              <a:lstStyle/>
              <a:p>
                <a:r>
                  <a:rPr lang="en-US" sz="1200" b="1">
                    <a:latin typeface="Helvetica" pitchFamily="1" charset="0"/>
                  </a:rPr>
                  <a:t>apoE</a:t>
                </a:r>
              </a:p>
            </p:txBody>
          </p:sp>
          <p:sp>
            <p:nvSpPr>
              <p:cNvPr id="18559" name="Freeform 127"/>
              <p:cNvSpPr>
                <a:spLocks/>
              </p:cNvSpPr>
              <p:nvPr/>
            </p:nvSpPr>
            <p:spPr bwMode="auto">
              <a:xfrm rot="5139049">
                <a:off x="3198" y="1556"/>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grpSp>
        <p:grpSp>
          <p:nvGrpSpPr>
            <p:cNvPr id="29" name="Group 128"/>
            <p:cNvGrpSpPr>
              <a:grpSpLocks/>
            </p:cNvGrpSpPr>
            <p:nvPr/>
          </p:nvGrpSpPr>
          <p:grpSpPr bwMode="auto">
            <a:xfrm>
              <a:off x="3914" y="1272"/>
              <a:ext cx="1229" cy="635"/>
              <a:chOff x="3914" y="1272"/>
              <a:chExt cx="1229" cy="635"/>
            </a:xfrm>
          </p:grpSpPr>
          <p:grpSp>
            <p:nvGrpSpPr>
              <p:cNvPr id="30" name="Group 129"/>
              <p:cNvGrpSpPr>
                <a:grpSpLocks/>
              </p:cNvGrpSpPr>
              <p:nvPr/>
            </p:nvGrpSpPr>
            <p:grpSpPr bwMode="auto">
              <a:xfrm rot="-2577275">
                <a:off x="4218" y="1763"/>
                <a:ext cx="48" cy="144"/>
                <a:chOff x="3984" y="1872"/>
                <a:chExt cx="48" cy="192"/>
              </a:xfrm>
            </p:grpSpPr>
            <p:sp>
              <p:nvSpPr>
                <p:cNvPr id="18562" name="AutoShape 130"/>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63" name="AutoShape 131"/>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31" name="Group 132"/>
              <p:cNvGrpSpPr>
                <a:grpSpLocks/>
              </p:cNvGrpSpPr>
              <p:nvPr/>
            </p:nvGrpSpPr>
            <p:grpSpPr bwMode="auto">
              <a:xfrm rot="9367768">
                <a:off x="4406" y="1654"/>
                <a:ext cx="85" cy="178"/>
                <a:chOff x="971" y="2160"/>
                <a:chExt cx="85" cy="178"/>
              </a:xfrm>
            </p:grpSpPr>
            <p:sp>
              <p:nvSpPr>
                <p:cNvPr id="18565" name="Oval 133"/>
                <p:cNvSpPr>
                  <a:spLocks noChangeArrowheads="1"/>
                </p:cNvSpPr>
                <p:nvPr/>
              </p:nvSpPr>
              <p:spPr bwMode="auto">
                <a:xfrm>
                  <a:off x="971" y="2160"/>
                  <a:ext cx="85" cy="7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66" name="Freeform 13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19050" cmpd="sng">
                  <a:solidFill>
                    <a:schemeClr val="tx1"/>
                  </a:solidFill>
                  <a:round/>
                  <a:headEnd/>
                  <a:tailEnd/>
                </a:ln>
                <a:effectLst/>
              </p:spPr>
              <p:txBody>
                <a:bodyPr wrap="none" anchor="ctr"/>
                <a:lstStyle/>
                <a:p>
                  <a:endParaRPr lang="en-US"/>
                </a:p>
              </p:txBody>
            </p:sp>
            <p:sp>
              <p:nvSpPr>
                <p:cNvPr id="18567" name="Freeform 13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19050" cmpd="sng">
                  <a:solidFill>
                    <a:schemeClr val="tx1"/>
                  </a:solidFill>
                  <a:round/>
                  <a:headEnd/>
                  <a:tailEnd/>
                </a:ln>
                <a:effectLst/>
              </p:spPr>
              <p:txBody>
                <a:bodyPr wrap="none" anchor="ctr"/>
                <a:lstStyle/>
                <a:p>
                  <a:endParaRPr lang="en-US"/>
                </a:p>
              </p:txBody>
            </p:sp>
          </p:grpSp>
          <p:grpSp>
            <p:nvGrpSpPr>
              <p:cNvPr id="18592" name="Group 136"/>
              <p:cNvGrpSpPr>
                <a:grpSpLocks/>
              </p:cNvGrpSpPr>
              <p:nvPr/>
            </p:nvGrpSpPr>
            <p:grpSpPr bwMode="auto">
              <a:xfrm rot="5361782">
                <a:off x="4346" y="1472"/>
                <a:ext cx="48" cy="144"/>
                <a:chOff x="3984" y="1872"/>
                <a:chExt cx="48" cy="192"/>
              </a:xfrm>
            </p:grpSpPr>
            <p:sp>
              <p:nvSpPr>
                <p:cNvPr id="18569" name="AutoShape 13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8570" name="AutoShape 13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grpSp>
            <p:nvGrpSpPr>
              <p:cNvPr id="18608" name="Group 139"/>
              <p:cNvGrpSpPr>
                <a:grpSpLocks/>
              </p:cNvGrpSpPr>
              <p:nvPr/>
            </p:nvGrpSpPr>
            <p:grpSpPr bwMode="auto">
              <a:xfrm rot="-3472349">
                <a:off x="4139" y="1552"/>
                <a:ext cx="85" cy="178"/>
                <a:chOff x="971" y="2160"/>
                <a:chExt cx="85" cy="178"/>
              </a:xfrm>
            </p:grpSpPr>
            <p:sp>
              <p:nvSpPr>
                <p:cNvPr id="18572" name="Oval 140"/>
                <p:cNvSpPr>
                  <a:spLocks noChangeArrowheads="1"/>
                </p:cNvSpPr>
                <p:nvPr/>
              </p:nvSpPr>
              <p:spPr bwMode="auto">
                <a:xfrm>
                  <a:off x="971" y="2160"/>
                  <a:ext cx="85" cy="72"/>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73" name="Freeform 141"/>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19050" cmpd="sng">
                  <a:solidFill>
                    <a:schemeClr val="tx1"/>
                  </a:solidFill>
                  <a:round/>
                  <a:headEnd/>
                  <a:tailEnd/>
                </a:ln>
                <a:effectLst/>
              </p:spPr>
              <p:txBody>
                <a:bodyPr wrap="none" anchor="ctr"/>
                <a:lstStyle/>
                <a:p>
                  <a:endParaRPr lang="en-US"/>
                </a:p>
              </p:txBody>
            </p:sp>
            <p:sp>
              <p:nvSpPr>
                <p:cNvPr id="18574" name="Freeform 142"/>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19050" cmpd="sng">
                  <a:solidFill>
                    <a:schemeClr val="tx1"/>
                  </a:solidFill>
                  <a:round/>
                  <a:headEnd/>
                  <a:tailEnd/>
                </a:ln>
                <a:effectLst/>
              </p:spPr>
              <p:txBody>
                <a:bodyPr wrap="none" anchor="ctr"/>
                <a:lstStyle/>
                <a:p>
                  <a:endParaRPr lang="en-US"/>
                </a:p>
              </p:txBody>
            </p:sp>
          </p:grpSp>
          <p:sp>
            <p:nvSpPr>
              <p:cNvPr id="18575" name="Freeform 143"/>
              <p:cNvSpPr>
                <a:spLocks/>
              </p:cNvSpPr>
              <p:nvPr/>
            </p:nvSpPr>
            <p:spPr bwMode="auto">
              <a:xfrm>
                <a:off x="3914" y="1441"/>
                <a:ext cx="230" cy="159"/>
              </a:xfrm>
              <a:custGeom>
                <a:avLst/>
                <a:gdLst/>
                <a:ahLst/>
                <a:cxnLst>
                  <a:cxn ang="0">
                    <a:pos x="2" y="159"/>
                  </a:cxn>
                  <a:cxn ang="0">
                    <a:pos x="21" y="102"/>
                  </a:cxn>
                  <a:cxn ang="0">
                    <a:pos x="123" y="121"/>
                  </a:cxn>
                  <a:cxn ang="0">
                    <a:pos x="129" y="51"/>
                  </a:cxn>
                  <a:cxn ang="0">
                    <a:pos x="205" y="58"/>
                  </a:cxn>
                  <a:cxn ang="0">
                    <a:pos x="230" y="0"/>
                  </a:cxn>
                </a:cxnLst>
                <a:rect l="0" t="0" r="r" b="b"/>
                <a:pathLst>
                  <a:path w="230" h="159">
                    <a:moveTo>
                      <a:pt x="2" y="159"/>
                    </a:moveTo>
                    <a:cubicBezTo>
                      <a:pt x="1" y="133"/>
                      <a:pt x="0" y="108"/>
                      <a:pt x="21" y="102"/>
                    </a:cubicBezTo>
                    <a:cubicBezTo>
                      <a:pt x="41" y="95"/>
                      <a:pt x="105" y="129"/>
                      <a:pt x="123" y="121"/>
                    </a:cubicBezTo>
                    <a:cubicBezTo>
                      <a:pt x="141" y="112"/>
                      <a:pt x="115" y="61"/>
                      <a:pt x="129" y="51"/>
                    </a:cubicBezTo>
                    <a:cubicBezTo>
                      <a:pt x="142" y="40"/>
                      <a:pt x="188" y="66"/>
                      <a:pt x="205" y="58"/>
                    </a:cubicBezTo>
                    <a:cubicBezTo>
                      <a:pt x="221" y="49"/>
                      <a:pt x="225" y="24"/>
                      <a:pt x="230" y="0"/>
                    </a:cubicBezTo>
                  </a:path>
                </a:pathLst>
              </a:custGeom>
              <a:noFill/>
              <a:ln w="19050" cmpd="sng">
                <a:solidFill>
                  <a:schemeClr val="tx1"/>
                </a:solidFill>
                <a:round/>
                <a:headEnd/>
                <a:tailEnd/>
              </a:ln>
              <a:effectLst/>
            </p:spPr>
            <p:txBody>
              <a:bodyPr wrap="none" anchor="ctr"/>
              <a:lstStyle/>
              <a:p>
                <a:endParaRPr lang="en-US"/>
              </a:p>
            </p:txBody>
          </p:sp>
          <p:sp>
            <p:nvSpPr>
              <p:cNvPr id="18576" name="Text Box 144"/>
              <p:cNvSpPr txBox="1">
                <a:spLocks noChangeArrowheads="1"/>
              </p:cNvSpPr>
              <p:nvPr/>
            </p:nvSpPr>
            <p:spPr bwMode="auto">
              <a:xfrm>
                <a:off x="3979" y="1272"/>
                <a:ext cx="376" cy="182"/>
              </a:xfrm>
              <a:prstGeom prst="rect">
                <a:avLst/>
              </a:prstGeom>
              <a:noFill/>
              <a:ln w="9525">
                <a:noFill/>
                <a:miter lim="800000"/>
                <a:headEnd/>
                <a:tailEnd/>
              </a:ln>
              <a:effectLst/>
            </p:spPr>
            <p:txBody>
              <a:bodyPr wrap="none">
                <a:spAutoFit/>
              </a:bodyPr>
              <a:lstStyle/>
              <a:p>
                <a:r>
                  <a:rPr lang="en-US" sz="1200" b="1">
                    <a:latin typeface="Helvetica" pitchFamily="1" charset="0"/>
                  </a:rPr>
                  <a:t>apoA-I</a:t>
                </a:r>
              </a:p>
            </p:txBody>
          </p:sp>
          <p:sp>
            <p:nvSpPr>
              <p:cNvPr id="18577" name="Text Box 145"/>
              <p:cNvSpPr txBox="1">
                <a:spLocks noChangeArrowheads="1"/>
              </p:cNvSpPr>
              <p:nvPr/>
            </p:nvSpPr>
            <p:spPr bwMode="auto">
              <a:xfrm>
                <a:off x="4380" y="1418"/>
                <a:ext cx="568" cy="182"/>
              </a:xfrm>
              <a:prstGeom prst="rect">
                <a:avLst/>
              </a:prstGeom>
              <a:noFill/>
              <a:ln w="9525">
                <a:noFill/>
                <a:miter lim="800000"/>
                <a:headEnd/>
                <a:tailEnd/>
              </a:ln>
              <a:effectLst/>
            </p:spPr>
            <p:txBody>
              <a:bodyPr wrap="none">
                <a:spAutoFit/>
              </a:bodyPr>
              <a:lstStyle/>
              <a:p>
                <a:r>
                  <a:rPr lang="en-US" sz="1200" b="1">
                    <a:latin typeface="Helvetica" pitchFamily="1" charset="0"/>
                  </a:rPr>
                  <a:t>cholesterol</a:t>
                </a:r>
              </a:p>
            </p:txBody>
          </p:sp>
          <p:sp>
            <p:nvSpPr>
              <p:cNvPr id="18578" name="Text Box 146"/>
              <p:cNvSpPr txBox="1">
                <a:spLocks noChangeArrowheads="1"/>
              </p:cNvSpPr>
              <p:nvPr/>
            </p:nvSpPr>
            <p:spPr bwMode="auto">
              <a:xfrm>
                <a:off x="4493" y="1658"/>
                <a:ext cx="650" cy="183"/>
              </a:xfrm>
              <a:prstGeom prst="rect">
                <a:avLst/>
              </a:prstGeom>
              <a:noFill/>
              <a:ln w="9525">
                <a:noFill/>
                <a:miter lim="800000"/>
                <a:headEnd/>
                <a:tailEnd/>
              </a:ln>
              <a:effectLst/>
            </p:spPr>
            <p:txBody>
              <a:bodyPr wrap="none">
                <a:spAutoFit/>
              </a:bodyPr>
              <a:lstStyle/>
              <a:p>
                <a:r>
                  <a:rPr lang="en-US" sz="1200" b="1">
                    <a:latin typeface="Helvetica" pitchFamily="1" charset="0"/>
                  </a:rPr>
                  <a:t>phospholipid</a:t>
                </a:r>
              </a:p>
            </p:txBody>
          </p:sp>
        </p:grpSp>
        <p:sp>
          <p:nvSpPr>
            <p:cNvPr id="18579" name="Text Box 147"/>
            <p:cNvSpPr txBox="1">
              <a:spLocks noChangeArrowheads="1"/>
            </p:cNvSpPr>
            <p:nvPr/>
          </p:nvSpPr>
          <p:spPr bwMode="auto">
            <a:xfrm>
              <a:off x="1369" y="767"/>
              <a:ext cx="973" cy="224"/>
            </a:xfrm>
            <a:prstGeom prst="rect">
              <a:avLst/>
            </a:prstGeom>
            <a:noFill/>
            <a:ln w="9525">
              <a:noFill/>
              <a:miter lim="800000"/>
              <a:headEnd/>
              <a:tailEnd/>
            </a:ln>
            <a:effectLst/>
          </p:spPr>
          <p:txBody>
            <a:bodyPr wrap="none">
              <a:spAutoFit/>
            </a:bodyPr>
            <a:lstStyle/>
            <a:p>
              <a:r>
                <a:rPr lang="en-US" sz="1600" b="1">
                  <a:latin typeface="Helvetica" pitchFamily="1" charset="0"/>
                </a:rPr>
                <a:t>Endothelial Cell</a:t>
              </a:r>
            </a:p>
          </p:txBody>
        </p:sp>
        <p:grpSp>
          <p:nvGrpSpPr>
            <p:cNvPr id="18609" name="Group 148"/>
            <p:cNvGrpSpPr>
              <a:grpSpLocks/>
            </p:cNvGrpSpPr>
            <p:nvPr/>
          </p:nvGrpSpPr>
          <p:grpSpPr bwMode="auto">
            <a:xfrm>
              <a:off x="2437" y="2534"/>
              <a:ext cx="846" cy="528"/>
              <a:chOff x="2437" y="2585"/>
              <a:chExt cx="846" cy="528"/>
            </a:xfrm>
          </p:grpSpPr>
          <p:sp>
            <p:nvSpPr>
              <p:cNvPr id="18581" name="Oval 149"/>
              <p:cNvSpPr>
                <a:spLocks noChangeArrowheads="1"/>
              </p:cNvSpPr>
              <p:nvPr/>
            </p:nvSpPr>
            <p:spPr bwMode="auto">
              <a:xfrm>
                <a:off x="2723" y="2585"/>
                <a:ext cx="560" cy="528"/>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582" name="Text Box 150"/>
              <p:cNvSpPr txBox="1">
                <a:spLocks noChangeArrowheads="1"/>
              </p:cNvSpPr>
              <p:nvPr/>
            </p:nvSpPr>
            <p:spPr bwMode="auto">
              <a:xfrm>
                <a:off x="2820" y="2615"/>
                <a:ext cx="308" cy="243"/>
              </a:xfrm>
              <a:prstGeom prst="rect">
                <a:avLst/>
              </a:prstGeom>
              <a:noFill/>
              <a:ln w="9525">
                <a:noFill/>
                <a:miter lim="800000"/>
                <a:headEnd/>
                <a:tailEnd/>
              </a:ln>
              <a:effectLst/>
            </p:spPr>
            <p:txBody>
              <a:bodyPr wrap="none">
                <a:spAutoFit/>
              </a:bodyPr>
              <a:lstStyle/>
              <a:p>
                <a:r>
                  <a:rPr lang="en-US" sz="1800" b="1">
                    <a:latin typeface="Helvetica" pitchFamily="1" charset="0"/>
                  </a:rPr>
                  <a:t>CM</a:t>
                </a:r>
              </a:p>
            </p:txBody>
          </p:sp>
          <p:sp>
            <p:nvSpPr>
              <p:cNvPr id="18583" name="Text Box 151"/>
              <p:cNvSpPr txBox="1">
                <a:spLocks noChangeArrowheads="1"/>
              </p:cNvSpPr>
              <p:nvPr/>
            </p:nvSpPr>
            <p:spPr bwMode="auto">
              <a:xfrm>
                <a:off x="2779" y="2850"/>
                <a:ext cx="444" cy="243"/>
              </a:xfrm>
              <a:prstGeom prst="rect">
                <a:avLst/>
              </a:prstGeom>
              <a:noFill/>
              <a:ln w="9525">
                <a:noFill/>
                <a:miter lim="800000"/>
                <a:headEnd/>
                <a:tailEnd/>
              </a:ln>
              <a:effectLst/>
            </p:spPr>
            <p:txBody>
              <a:bodyPr wrap="none">
                <a:spAutoFit/>
              </a:bodyPr>
              <a:lstStyle/>
              <a:p>
                <a:r>
                  <a:rPr lang="en-US" sz="1800" b="1">
                    <a:latin typeface="Helvetica" pitchFamily="1" charset="0"/>
                  </a:rPr>
                  <a:t>VLDL</a:t>
                </a:r>
              </a:p>
            </p:txBody>
          </p:sp>
          <p:sp>
            <p:nvSpPr>
              <p:cNvPr id="18584" name="Line 152"/>
              <p:cNvSpPr>
                <a:spLocks noChangeShapeType="1"/>
              </p:cNvSpPr>
              <p:nvPr/>
            </p:nvSpPr>
            <p:spPr bwMode="auto">
              <a:xfrm flipV="1">
                <a:off x="2816" y="2773"/>
                <a:ext cx="362" cy="130"/>
              </a:xfrm>
              <a:prstGeom prst="line">
                <a:avLst/>
              </a:prstGeom>
              <a:noFill/>
              <a:ln w="19050">
                <a:solidFill>
                  <a:schemeClr val="tx1"/>
                </a:solidFill>
                <a:round/>
                <a:headEnd/>
                <a:tailEnd/>
              </a:ln>
              <a:effectLst/>
            </p:spPr>
            <p:txBody>
              <a:bodyPr wrap="none" anchor="ctr"/>
              <a:lstStyle/>
              <a:p>
                <a:endParaRPr lang="en-US"/>
              </a:p>
            </p:txBody>
          </p:sp>
          <p:sp>
            <p:nvSpPr>
              <p:cNvPr id="18585" name="Freeform 153"/>
              <p:cNvSpPr>
                <a:spLocks/>
              </p:cNvSpPr>
              <p:nvPr/>
            </p:nvSpPr>
            <p:spPr bwMode="auto">
              <a:xfrm>
                <a:off x="2718" y="2762"/>
                <a:ext cx="138" cy="315"/>
              </a:xfrm>
              <a:custGeom>
                <a:avLst/>
                <a:gdLst/>
                <a:ahLst/>
                <a:cxnLst>
                  <a:cxn ang="0">
                    <a:pos x="19" y="0"/>
                  </a:cxn>
                  <a:cxn ang="0">
                    <a:pos x="83" y="32"/>
                  </a:cxn>
                  <a:cxn ang="0">
                    <a:pos x="0" y="184"/>
                  </a:cxn>
                  <a:cxn ang="0">
                    <a:pos x="83" y="229"/>
                  </a:cxn>
                  <a:cxn ang="0">
                    <a:pos x="57" y="394"/>
                  </a:cxn>
                  <a:cxn ang="0">
                    <a:pos x="171" y="419"/>
                  </a:cxn>
                  <a:cxn ang="0">
                    <a:pos x="210" y="508"/>
                  </a:cxn>
                </a:cxnLst>
                <a:rect l="0" t="0" r="r" b="b"/>
                <a:pathLst>
                  <a:path w="210" h="508">
                    <a:moveTo>
                      <a:pt x="19" y="0"/>
                    </a:moveTo>
                    <a:cubicBezTo>
                      <a:pt x="52" y="0"/>
                      <a:pt x="86" y="1"/>
                      <a:pt x="83" y="32"/>
                    </a:cubicBezTo>
                    <a:cubicBezTo>
                      <a:pt x="79" y="62"/>
                      <a:pt x="0" y="151"/>
                      <a:pt x="0" y="184"/>
                    </a:cubicBezTo>
                    <a:cubicBezTo>
                      <a:pt x="0" y="216"/>
                      <a:pt x="73" y="194"/>
                      <a:pt x="83" y="229"/>
                    </a:cubicBezTo>
                    <a:cubicBezTo>
                      <a:pt x="92" y="263"/>
                      <a:pt x="42" y="362"/>
                      <a:pt x="57" y="394"/>
                    </a:cubicBezTo>
                    <a:cubicBezTo>
                      <a:pt x="71" y="425"/>
                      <a:pt x="145" y="400"/>
                      <a:pt x="171" y="419"/>
                    </a:cubicBezTo>
                    <a:cubicBezTo>
                      <a:pt x="196" y="438"/>
                      <a:pt x="203" y="473"/>
                      <a:pt x="210" y="508"/>
                    </a:cubicBezTo>
                  </a:path>
                </a:pathLst>
              </a:custGeom>
              <a:noFill/>
              <a:ln w="19050" cmpd="sng">
                <a:solidFill>
                  <a:schemeClr val="tx1"/>
                </a:solidFill>
                <a:round/>
                <a:headEnd/>
                <a:tailEnd/>
              </a:ln>
              <a:effectLst/>
            </p:spPr>
            <p:txBody>
              <a:bodyPr wrap="none" anchor="ctr"/>
              <a:lstStyle/>
              <a:p>
                <a:endParaRPr lang="en-US"/>
              </a:p>
            </p:txBody>
          </p:sp>
          <p:sp>
            <p:nvSpPr>
              <p:cNvPr id="18586" name="Text Box 154"/>
              <p:cNvSpPr txBox="1">
                <a:spLocks noChangeArrowheads="1"/>
              </p:cNvSpPr>
              <p:nvPr/>
            </p:nvSpPr>
            <p:spPr bwMode="auto">
              <a:xfrm>
                <a:off x="2437" y="2908"/>
                <a:ext cx="317" cy="182"/>
              </a:xfrm>
              <a:prstGeom prst="rect">
                <a:avLst/>
              </a:prstGeom>
              <a:noFill/>
              <a:ln w="9525">
                <a:noFill/>
                <a:miter lim="800000"/>
                <a:headEnd/>
                <a:tailEnd/>
              </a:ln>
              <a:effectLst/>
            </p:spPr>
            <p:txBody>
              <a:bodyPr wrap="none">
                <a:spAutoFit/>
              </a:bodyPr>
              <a:lstStyle/>
              <a:p>
                <a:r>
                  <a:rPr lang="en-US" sz="1200" b="1">
                    <a:latin typeface="Helvetica" pitchFamily="1" charset="0"/>
                  </a:rPr>
                  <a:t>apoE</a:t>
                </a:r>
              </a:p>
            </p:txBody>
          </p:sp>
        </p:grpSp>
        <p:grpSp>
          <p:nvGrpSpPr>
            <p:cNvPr id="18610" name="Group 155"/>
            <p:cNvGrpSpPr>
              <a:grpSpLocks/>
            </p:cNvGrpSpPr>
            <p:nvPr/>
          </p:nvGrpSpPr>
          <p:grpSpPr bwMode="auto">
            <a:xfrm>
              <a:off x="2599" y="3423"/>
              <a:ext cx="800" cy="264"/>
              <a:chOff x="2592" y="3373"/>
              <a:chExt cx="800" cy="264"/>
            </a:xfrm>
          </p:grpSpPr>
          <p:sp>
            <p:nvSpPr>
              <p:cNvPr id="18588" name="Rectangle 156"/>
              <p:cNvSpPr>
                <a:spLocks noChangeArrowheads="1"/>
              </p:cNvSpPr>
              <p:nvPr/>
            </p:nvSpPr>
            <p:spPr bwMode="auto">
              <a:xfrm>
                <a:off x="2592" y="3397"/>
                <a:ext cx="800" cy="197"/>
              </a:xfrm>
              <a:prstGeom prst="rect">
                <a:avLst/>
              </a:prstGeom>
              <a:solidFill>
                <a:schemeClr val="bg1"/>
              </a:solidFill>
              <a:ln w="19050">
                <a:solidFill>
                  <a:schemeClr val="tx2"/>
                </a:solidFill>
                <a:miter lim="800000"/>
                <a:headEnd/>
                <a:tailEnd/>
              </a:ln>
              <a:effectLst/>
            </p:spPr>
            <p:txBody>
              <a:bodyPr wrap="none" anchor="ctr"/>
              <a:lstStyle/>
              <a:p>
                <a:endParaRPr lang="en-US"/>
              </a:p>
            </p:txBody>
          </p:sp>
          <p:sp>
            <p:nvSpPr>
              <p:cNvPr id="18589" name="Text Box 157"/>
              <p:cNvSpPr txBox="1">
                <a:spLocks noChangeArrowheads="1"/>
              </p:cNvSpPr>
              <p:nvPr/>
            </p:nvSpPr>
            <p:spPr bwMode="auto">
              <a:xfrm>
                <a:off x="2749" y="3373"/>
                <a:ext cx="450" cy="264"/>
              </a:xfrm>
              <a:prstGeom prst="rect">
                <a:avLst/>
              </a:prstGeom>
              <a:noFill/>
              <a:ln w="9525">
                <a:noFill/>
                <a:miter lim="800000"/>
                <a:headEnd/>
                <a:tailEnd/>
              </a:ln>
              <a:effectLst/>
            </p:spPr>
            <p:txBody>
              <a:bodyPr wrap="none">
                <a:spAutoFit/>
              </a:bodyPr>
              <a:lstStyle/>
              <a:p>
                <a:r>
                  <a:rPr lang="en-US" sz="2000" b="1">
                    <a:latin typeface="Helvetica" pitchFamily="1" charset="0"/>
                  </a:rPr>
                  <a:t>Liver</a:t>
                </a:r>
              </a:p>
            </p:txBody>
          </p:sp>
        </p:grpSp>
        <p:sp>
          <p:nvSpPr>
            <p:cNvPr id="18590" name="Text Box 158"/>
            <p:cNvSpPr txBox="1">
              <a:spLocks noChangeArrowheads="1"/>
            </p:cNvSpPr>
            <p:nvPr/>
          </p:nvSpPr>
          <p:spPr bwMode="auto">
            <a:xfrm>
              <a:off x="1021" y="2080"/>
              <a:ext cx="476" cy="303"/>
            </a:xfrm>
            <a:prstGeom prst="rect">
              <a:avLst/>
            </a:prstGeom>
            <a:noFill/>
            <a:ln w="9525">
              <a:noFill/>
              <a:miter lim="800000"/>
              <a:headEnd/>
              <a:tailEnd/>
            </a:ln>
            <a:effectLst/>
          </p:spPr>
          <p:txBody>
            <a:bodyPr wrap="none">
              <a:spAutoFit/>
            </a:bodyPr>
            <a:lstStyle/>
            <a:p>
              <a:r>
                <a:rPr lang="en-US" sz="1200" b="1">
                  <a:latin typeface="Helvetica" pitchFamily="1" charset="0"/>
                </a:rPr>
                <a:t>Lipolytic</a:t>
              </a:r>
            </a:p>
            <a:p>
              <a:r>
                <a:rPr lang="en-US" sz="1200" b="1">
                  <a:latin typeface="Helvetica" pitchFamily="1" charset="0"/>
                </a:rPr>
                <a:t>products</a:t>
              </a:r>
            </a:p>
          </p:txBody>
        </p:sp>
        <p:sp>
          <p:nvSpPr>
            <p:cNvPr id="18591" name="Text Box 159"/>
            <p:cNvSpPr txBox="1">
              <a:spLocks noChangeArrowheads="1"/>
            </p:cNvSpPr>
            <p:nvPr/>
          </p:nvSpPr>
          <p:spPr bwMode="auto">
            <a:xfrm>
              <a:off x="2552" y="3925"/>
              <a:ext cx="780" cy="263"/>
            </a:xfrm>
            <a:prstGeom prst="rect">
              <a:avLst/>
            </a:prstGeom>
            <a:noFill/>
            <a:ln w="9525">
              <a:noFill/>
              <a:miter lim="800000"/>
              <a:headEnd/>
              <a:tailEnd/>
            </a:ln>
            <a:effectLst/>
          </p:spPr>
          <p:txBody>
            <a:bodyPr wrap="none">
              <a:spAutoFit/>
            </a:bodyPr>
            <a:lstStyle/>
            <a:p>
              <a:r>
                <a:rPr lang="en-US" sz="2000" b="1">
                  <a:latin typeface="Helvetica" pitchFamily="1" charset="0"/>
                </a:rPr>
                <a:t>Bile acids</a:t>
              </a:r>
            </a:p>
          </p:txBody>
        </p:sp>
        <p:grpSp>
          <p:nvGrpSpPr>
            <p:cNvPr id="18611" name="Group 160"/>
            <p:cNvGrpSpPr>
              <a:grpSpLocks/>
            </p:cNvGrpSpPr>
            <p:nvPr/>
          </p:nvGrpSpPr>
          <p:grpSpPr bwMode="auto">
            <a:xfrm>
              <a:off x="1210" y="2897"/>
              <a:ext cx="895" cy="701"/>
              <a:chOff x="1153" y="2922"/>
              <a:chExt cx="895" cy="701"/>
            </a:xfrm>
          </p:grpSpPr>
          <p:sp>
            <p:nvSpPr>
              <p:cNvPr id="18593" name="Freeform 161"/>
              <p:cNvSpPr>
                <a:spLocks/>
              </p:cNvSpPr>
              <p:nvPr/>
            </p:nvSpPr>
            <p:spPr bwMode="auto">
              <a:xfrm>
                <a:off x="1167" y="2922"/>
                <a:ext cx="881" cy="701"/>
              </a:xfrm>
              <a:custGeom>
                <a:avLst/>
                <a:gdLst/>
                <a:ahLst/>
                <a:cxnLst>
                  <a:cxn ang="0">
                    <a:pos x="128" y="875"/>
                  </a:cxn>
                  <a:cxn ang="0">
                    <a:pos x="369" y="729"/>
                  </a:cxn>
                  <a:cxn ang="0">
                    <a:pos x="738" y="596"/>
                  </a:cxn>
                  <a:cxn ang="0">
                    <a:pos x="915" y="266"/>
                  </a:cxn>
                  <a:cxn ang="0">
                    <a:pos x="1061" y="12"/>
                  </a:cxn>
                  <a:cxn ang="0">
                    <a:pos x="509" y="196"/>
                  </a:cxn>
                  <a:cxn ang="0">
                    <a:pos x="325" y="450"/>
                  </a:cxn>
                  <a:cxn ang="0">
                    <a:pos x="33" y="882"/>
                  </a:cxn>
                  <a:cxn ang="0">
                    <a:pos x="128" y="875"/>
                  </a:cxn>
                </a:cxnLst>
                <a:rect l="0" t="0" r="r" b="b"/>
                <a:pathLst>
                  <a:path w="1128" h="955">
                    <a:moveTo>
                      <a:pt x="128" y="875"/>
                    </a:moveTo>
                    <a:cubicBezTo>
                      <a:pt x="183" y="849"/>
                      <a:pt x="267" y="775"/>
                      <a:pt x="369" y="729"/>
                    </a:cubicBezTo>
                    <a:cubicBezTo>
                      <a:pt x="470" y="682"/>
                      <a:pt x="647" y="673"/>
                      <a:pt x="738" y="596"/>
                    </a:cubicBezTo>
                    <a:cubicBezTo>
                      <a:pt x="828" y="518"/>
                      <a:pt x="861" y="363"/>
                      <a:pt x="915" y="266"/>
                    </a:cubicBezTo>
                    <a:cubicBezTo>
                      <a:pt x="968" y="168"/>
                      <a:pt x="1128" y="23"/>
                      <a:pt x="1061" y="12"/>
                    </a:cubicBezTo>
                    <a:cubicBezTo>
                      <a:pt x="993" y="0"/>
                      <a:pt x="631" y="122"/>
                      <a:pt x="509" y="196"/>
                    </a:cubicBezTo>
                    <a:cubicBezTo>
                      <a:pt x="386" y="269"/>
                      <a:pt x="404" y="335"/>
                      <a:pt x="325" y="450"/>
                    </a:cubicBezTo>
                    <a:cubicBezTo>
                      <a:pt x="245" y="564"/>
                      <a:pt x="65" y="809"/>
                      <a:pt x="33" y="882"/>
                    </a:cubicBezTo>
                    <a:cubicBezTo>
                      <a:pt x="0" y="955"/>
                      <a:pt x="72" y="900"/>
                      <a:pt x="128" y="875"/>
                    </a:cubicBezTo>
                    <a:close/>
                  </a:path>
                </a:pathLst>
              </a:custGeom>
              <a:solidFill>
                <a:schemeClr val="bg1"/>
              </a:solidFill>
              <a:ln w="19050" cmpd="sng">
                <a:solidFill>
                  <a:schemeClr val="tx1"/>
                </a:solidFill>
                <a:round/>
                <a:headEnd/>
                <a:tailEnd/>
              </a:ln>
              <a:effectLst/>
            </p:spPr>
            <p:txBody>
              <a:bodyPr wrap="none" anchor="ctr"/>
              <a:lstStyle/>
              <a:p>
                <a:endParaRPr lang="en-US"/>
              </a:p>
            </p:txBody>
          </p:sp>
          <p:sp>
            <p:nvSpPr>
              <p:cNvPr id="18594" name="Freeform 162"/>
              <p:cNvSpPr>
                <a:spLocks/>
              </p:cNvSpPr>
              <p:nvPr/>
            </p:nvSpPr>
            <p:spPr bwMode="auto">
              <a:xfrm>
                <a:off x="1187" y="2934"/>
                <a:ext cx="775" cy="647"/>
              </a:xfrm>
              <a:custGeom>
                <a:avLst/>
                <a:gdLst/>
                <a:ahLst/>
                <a:cxnLst>
                  <a:cxn ang="0">
                    <a:pos x="0" y="641"/>
                  </a:cxn>
                  <a:cxn ang="0">
                    <a:pos x="248" y="349"/>
                  </a:cxn>
                  <a:cxn ang="0">
                    <a:pos x="381" y="146"/>
                  </a:cxn>
                  <a:cxn ang="0">
                    <a:pos x="794" y="0"/>
                  </a:cxn>
                </a:cxnLst>
                <a:rect l="0" t="0" r="r" b="b"/>
                <a:pathLst>
                  <a:path w="794" h="641">
                    <a:moveTo>
                      <a:pt x="0" y="641"/>
                    </a:moveTo>
                    <a:cubicBezTo>
                      <a:pt x="92" y="536"/>
                      <a:pt x="184" y="431"/>
                      <a:pt x="248" y="349"/>
                    </a:cubicBezTo>
                    <a:cubicBezTo>
                      <a:pt x="311" y="266"/>
                      <a:pt x="290" y="204"/>
                      <a:pt x="381" y="146"/>
                    </a:cubicBezTo>
                    <a:cubicBezTo>
                      <a:pt x="471" y="87"/>
                      <a:pt x="724" y="24"/>
                      <a:pt x="794" y="0"/>
                    </a:cubicBezTo>
                  </a:path>
                </a:pathLst>
              </a:custGeom>
              <a:noFill/>
              <a:ln w="9525">
                <a:solidFill>
                  <a:schemeClr val="tx1"/>
                </a:solidFill>
                <a:round/>
                <a:headEnd/>
                <a:tailEnd/>
              </a:ln>
              <a:effectLst/>
            </p:spPr>
            <p:txBody>
              <a:bodyPr wrap="none" anchor="ctr"/>
              <a:lstStyle/>
              <a:p>
                <a:endParaRPr lang="en-US"/>
              </a:p>
            </p:txBody>
          </p:sp>
          <p:sp>
            <p:nvSpPr>
              <p:cNvPr id="18595" name="Freeform 163"/>
              <p:cNvSpPr>
                <a:spLocks/>
              </p:cNvSpPr>
              <p:nvPr/>
            </p:nvSpPr>
            <p:spPr bwMode="auto">
              <a:xfrm>
                <a:off x="1188" y="2947"/>
                <a:ext cx="754" cy="628"/>
              </a:xfrm>
              <a:custGeom>
                <a:avLst/>
                <a:gdLst/>
                <a:ahLst/>
                <a:cxnLst>
                  <a:cxn ang="0">
                    <a:pos x="0" y="635"/>
                  </a:cxn>
                  <a:cxn ang="0">
                    <a:pos x="304" y="311"/>
                  </a:cxn>
                  <a:cxn ang="0">
                    <a:pos x="406" y="159"/>
                  </a:cxn>
                  <a:cxn ang="0">
                    <a:pos x="780" y="0"/>
                  </a:cxn>
                </a:cxnLst>
                <a:rect l="0" t="0" r="r" b="b"/>
                <a:pathLst>
                  <a:path w="780" h="635">
                    <a:moveTo>
                      <a:pt x="0" y="635"/>
                    </a:moveTo>
                    <a:cubicBezTo>
                      <a:pt x="118" y="512"/>
                      <a:pt x="236" y="390"/>
                      <a:pt x="304" y="311"/>
                    </a:cubicBezTo>
                    <a:cubicBezTo>
                      <a:pt x="371" y="231"/>
                      <a:pt x="326" y="210"/>
                      <a:pt x="406" y="159"/>
                    </a:cubicBezTo>
                    <a:cubicBezTo>
                      <a:pt x="485" y="107"/>
                      <a:pt x="632" y="53"/>
                      <a:pt x="780" y="0"/>
                    </a:cubicBezTo>
                  </a:path>
                </a:pathLst>
              </a:custGeom>
              <a:noFill/>
              <a:ln w="9525">
                <a:solidFill>
                  <a:schemeClr val="tx1"/>
                </a:solidFill>
                <a:round/>
                <a:headEnd/>
                <a:tailEnd/>
              </a:ln>
              <a:effectLst/>
            </p:spPr>
            <p:txBody>
              <a:bodyPr wrap="none" anchor="ctr"/>
              <a:lstStyle/>
              <a:p>
                <a:endParaRPr lang="en-US"/>
              </a:p>
            </p:txBody>
          </p:sp>
          <p:sp>
            <p:nvSpPr>
              <p:cNvPr id="18596" name="Freeform 164"/>
              <p:cNvSpPr>
                <a:spLocks/>
              </p:cNvSpPr>
              <p:nvPr/>
            </p:nvSpPr>
            <p:spPr bwMode="auto">
              <a:xfrm>
                <a:off x="1194" y="2939"/>
                <a:ext cx="775" cy="636"/>
              </a:xfrm>
              <a:custGeom>
                <a:avLst/>
                <a:gdLst/>
                <a:ahLst/>
                <a:cxnLst>
                  <a:cxn ang="0">
                    <a:pos x="0" y="642"/>
                  </a:cxn>
                  <a:cxn ang="0">
                    <a:pos x="336" y="350"/>
                  </a:cxn>
                  <a:cxn ang="0">
                    <a:pos x="406" y="216"/>
                  </a:cxn>
                  <a:cxn ang="0">
                    <a:pos x="457" y="166"/>
                  </a:cxn>
                  <a:cxn ang="0">
                    <a:pos x="552" y="115"/>
                  </a:cxn>
                  <a:cxn ang="0">
                    <a:pos x="800" y="0"/>
                  </a:cxn>
                </a:cxnLst>
                <a:rect l="0" t="0" r="r" b="b"/>
                <a:pathLst>
                  <a:path w="800" h="642">
                    <a:moveTo>
                      <a:pt x="0" y="642"/>
                    </a:moveTo>
                    <a:cubicBezTo>
                      <a:pt x="134" y="531"/>
                      <a:pt x="268" y="420"/>
                      <a:pt x="336" y="350"/>
                    </a:cubicBezTo>
                    <a:cubicBezTo>
                      <a:pt x="403" y="279"/>
                      <a:pt x="385" y="246"/>
                      <a:pt x="406" y="216"/>
                    </a:cubicBezTo>
                    <a:cubicBezTo>
                      <a:pt x="426" y="185"/>
                      <a:pt x="432" y="182"/>
                      <a:pt x="457" y="166"/>
                    </a:cubicBezTo>
                    <a:cubicBezTo>
                      <a:pt x="481" y="149"/>
                      <a:pt x="494" y="142"/>
                      <a:pt x="552" y="115"/>
                    </a:cubicBezTo>
                    <a:cubicBezTo>
                      <a:pt x="609" y="87"/>
                      <a:pt x="756" y="18"/>
                      <a:pt x="800" y="0"/>
                    </a:cubicBezTo>
                  </a:path>
                </a:pathLst>
              </a:custGeom>
              <a:noFill/>
              <a:ln w="9525">
                <a:solidFill>
                  <a:schemeClr val="tx1"/>
                </a:solidFill>
                <a:round/>
                <a:headEnd/>
                <a:tailEnd/>
              </a:ln>
              <a:effectLst/>
            </p:spPr>
            <p:txBody>
              <a:bodyPr wrap="none" anchor="ctr"/>
              <a:lstStyle/>
              <a:p>
                <a:endParaRPr lang="en-US"/>
              </a:p>
            </p:txBody>
          </p:sp>
          <p:sp>
            <p:nvSpPr>
              <p:cNvPr id="18597" name="Freeform 165"/>
              <p:cNvSpPr>
                <a:spLocks/>
              </p:cNvSpPr>
              <p:nvPr/>
            </p:nvSpPr>
            <p:spPr bwMode="auto">
              <a:xfrm>
                <a:off x="1187" y="2933"/>
                <a:ext cx="800" cy="648"/>
              </a:xfrm>
              <a:custGeom>
                <a:avLst/>
                <a:gdLst/>
                <a:ahLst/>
                <a:cxnLst>
                  <a:cxn ang="0">
                    <a:pos x="0" y="648"/>
                  </a:cxn>
                  <a:cxn ang="0">
                    <a:pos x="368" y="394"/>
                  </a:cxn>
                  <a:cxn ang="0">
                    <a:pos x="470" y="216"/>
                  </a:cxn>
                  <a:cxn ang="0">
                    <a:pos x="800" y="0"/>
                  </a:cxn>
                </a:cxnLst>
                <a:rect l="0" t="0" r="r" b="b"/>
                <a:pathLst>
                  <a:path w="800" h="648">
                    <a:moveTo>
                      <a:pt x="0" y="648"/>
                    </a:moveTo>
                    <a:cubicBezTo>
                      <a:pt x="144" y="556"/>
                      <a:pt x="289" y="465"/>
                      <a:pt x="368" y="394"/>
                    </a:cubicBezTo>
                    <a:cubicBezTo>
                      <a:pt x="446" y="322"/>
                      <a:pt x="398" y="281"/>
                      <a:pt x="470" y="216"/>
                    </a:cubicBezTo>
                    <a:cubicBezTo>
                      <a:pt x="541" y="150"/>
                      <a:pt x="746" y="33"/>
                      <a:pt x="800" y="0"/>
                    </a:cubicBezTo>
                  </a:path>
                </a:pathLst>
              </a:custGeom>
              <a:noFill/>
              <a:ln w="9525">
                <a:solidFill>
                  <a:schemeClr val="tx1"/>
                </a:solidFill>
                <a:round/>
                <a:headEnd/>
                <a:tailEnd/>
              </a:ln>
              <a:effectLst/>
            </p:spPr>
            <p:txBody>
              <a:bodyPr wrap="none" anchor="ctr"/>
              <a:lstStyle/>
              <a:p>
                <a:endParaRPr lang="en-US"/>
              </a:p>
            </p:txBody>
          </p:sp>
          <p:sp>
            <p:nvSpPr>
              <p:cNvPr id="18598" name="Freeform 166"/>
              <p:cNvSpPr>
                <a:spLocks/>
              </p:cNvSpPr>
              <p:nvPr/>
            </p:nvSpPr>
            <p:spPr bwMode="auto">
              <a:xfrm>
                <a:off x="1153" y="2940"/>
                <a:ext cx="841" cy="674"/>
              </a:xfrm>
              <a:custGeom>
                <a:avLst/>
                <a:gdLst/>
                <a:ahLst/>
                <a:cxnLst>
                  <a:cxn ang="0">
                    <a:pos x="34" y="647"/>
                  </a:cxn>
                  <a:cxn ang="0">
                    <a:pos x="79" y="628"/>
                  </a:cxn>
                  <a:cxn ang="0">
                    <a:pos x="504" y="368"/>
                  </a:cxn>
                  <a:cxn ang="0">
                    <a:pos x="599" y="279"/>
                  </a:cxn>
                  <a:cxn ang="0">
                    <a:pos x="707" y="108"/>
                  </a:cxn>
                  <a:cxn ang="0">
                    <a:pos x="841" y="0"/>
                  </a:cxn>
                </a:cxnLst>
                <a:rect l="0" t="0" r="r" b="b"/>
                <a:pathLst>
                  <a:path w="841" h="674">
                    <a:moveTo>
                      <a:pt x="34" y="647"/>
                    </a:moveTo>
                    <a:cubicBezTo>
                      <a:pt x="17" y="660"/>
                      <a:pt x="0" y="674"/>
                      <a:pt x="79" y="628"/>
                    </a:cubicBezTo>
                    <a:cubicBezTo>
                      <a:pt x="157" y="581"/>
                      <a:pt x="417" y="426"/>
                      <a:pt x="504" y="368"/>
                    </a:cubicBezTo>
                    <a:cubicBezTo>
                      <a:pt x="590" y="309"/>
                      <a:pt x="565" y="322"/>
                      <a:pt x="599" y="279"/>
                    </a:cubicBezTo>
                    <a:cubicBezTo>
                      <a:pt x="632" y="235"/>
                      <a:pt x="666" y="154"/>
                      <a:pt x="707" y="108"/>
                    </a:cubicBezTo>
                    <a:cubicBezTo>
                      <a:pt x="747" y="61"/>
                      <a:pt x="794" y="30"/>
                      <a:pt x="841" y="0"/>
                    </a:cubicBezTo>
                  </a:path>
                </a:pathLst>
              </a:custGeom>
              <a:noFill/>
              <a:ln w="9525">
                <a:solidFill>
                  <a:schemeClr val="tx1"/>
                </a:solidFill>
                <a:round/>
                <a:headEnd/>
                <a:tailEnd/>
              </a:ln>
              <a:effectLst/>
            </p:spPr>
            <p:txBody>
              <a:bodyPr wrap="none" anchor="ctr"/>
              <a:lstStyle/>
              <a:p>
                <a:endParaRPr lang="en-US"/>
              </a:p>
            </p:txBody>
          </p:sp>
          <p:sp>
            <p:nvSpPr>
              <p:cNvPr id="18599" name="Freeform 167"/>
              <p:cNvSpPr>
                <a:spLocks/>
              </p:cNvSpPr>
              <p:nvPr/>
            </p:nvSpPr>
            <p:spPr bwMode="auto">
              <a:xfrm>
                <a:off x="1194" y="2946"/>
                <a:ext cx="806" cy="641"/>
              </a:xfrm>
              <a:custGeom>
                <a:avLst/>
                <a:gdLst/>
                <a:ahLst/>
                <a:cxnLst>
                  <a:cxn ang="0">
                    <a:pos x="0" y="641"/>
                  </a:cxn>
                  <a:cxn ang="0">
                    <a:pos x="323" y="464"/>
                  </a:cxn>
                  <a:cxn ang="0">
                    <a:pos x="514" y="394"/>
                  </a:cxn>
                  <a:cxn ang="0">
                    <a:pos x="590" y="292"/>
                  </a:cxn>
                  <a:cxn ang="0">
                    <a:pos x="666" y="133"/>
                  </a:cxn>
                  <a:cxn ang="0">
                    <a:pos x="806" y="0"/>
                  </a:cxn>
                </a:cxnLst>
                <a:rect l="0" t="0" r="r" b="b"/>
                <a:pathLst>
                  <a:path w="806" h="641">
                    <a:moveTo>
                      <a:pt x="0" y="641"/>
                    </a:moveTo>
                    <a:cubicBezTo>
                      <a:pt x="118" y="573"/>
                      <a:pt x="237" y="505"/>
                      <a:pt x="323" y="464"/>
                    </a:cubicBezTo>
                    <a:cubicBezTo>
                      <a:pt x="408" y="422"/>
                      <a:pt x="469" y="422"/>
                      <a:pt x="514" y="394"/>
                    </a:cubicBezTo>
                    <a:cubicBezTo>
                      <a:pt x="558" y="365"/>
                      <a:pt x="564" y="335"/>
                      <a:pt x="590" y="292"/>
                    </a:cubicBezTo>
                    <a:cubicBezTo>
                      <a:pt x="615" y="248"/>
                      <a:pt x="630" y="181"/>
                      <a:pt x="666" y="133"/>
                    </a:cubicBezTo>
                    <a:cubicBezTo>
                      <a:pt x="701" y="84"/>
                      <a:pt x="753" y="42"/>
                      <a:pt x="806" y="0"/>
                    </a:cubicBezTo>
                  </a:path>
                </a:pathLst>
              </a:custGeom>
              <a:noFill/>
              <a:ln w="9525">
                <a:solidFill>
                  <a:schemeClr val="tx1"/>
                </a:solidFill>
                <a:round/>
                <a:headEnd/>
                <a:tailEnd/>
              </a:ln>
              <a:effectLst/>
            </p:spPr>
            <p:txBody>
              <a:bodyPr wrap="none" anchor="ctr"/>
              <a:lstStyle/>
              <a:p>
                <a:endParaRPr lang="en-US"/>
              </a:p>
            </p:txBody>
          </p:sp>
        </p:grpSp>
        <p:sp>
          <p:nvSpPr>
            <p:cNvPr id="18600" name="AutoShape 168"/>
            <p:cNvSpPr>
              <a:spLocks noChangeArrowheads="1"/>
            </p:cNvSpPr>
            <p:nvPr/>
          </p:nvSpPr>
          <p:spPr bwMode="auto">
            <a:xfrm>
              <a:off x="1726" y="642"/>
              <a:ext cx="2482" cy="102"/>
            </a:xfrm>
            <a:prstGeom prst="roundRect">
              <a:avLst>
                <a:gd name="adj" fmla="val 16667"/>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9050">
              <a:solidFill>
                <a:schemeClr val="tx1"/>
              </a:solidFill>
              <a:round/>
              <a:headEnd/>
              <a:tailEnd/>
            </a:ln>
            <a:effectLst/>
          </p:spPr>
          <p:txBody>
            <a:bodyPr wrap="none" anchor="ctr"/>
            <a:lstStyle/>
            <a:p>
              <a:endParaRPr lang="en-US"/>
            </a:p>
          </p:txBody>
        </p:sp>
        <p:sp>
          <p:nvSpPr>
            <p:cNvPr id="18601" name="Text Box 169"/>
            <p:cNvSpPr txBox="1">
              <a:spLocks noChangeArrowheads="1"/>
            </p:cNvSpPr>
            <p:nvPr/>
          </p:nvSpPr>
          <p:spPr bwMode="auto">
            <a:xfrm>
              <a:off x="1478" y="3401"/>
              <a:ext cx="503" cy="224"/>
            </a:xfrm>
            <a:prstGeom prst="rect">
              <a:avLst/>
            </a:prstGeom>
            <a:noFill/>
            <a:ln w="9525">
              <a:noFill/>
              <a:miter lim="800000"/>
              <a:headEnd/>
              <a:tailEnd/>
            </a:ln>
            <a:effectLst/>
          </p:spPr>
          <p:txBody>
            <a:bodyPr wrap="none">
              <a:spAutoFit/>
            </a:bodyPr>
            <a:lstStyle/>
            <a:p>
              <a:r>
                <a:rPr lang="en-US" sz="1600" b="1">
                  <a:latin typeface="Helvetica" pitchFamily="1" charset="0"/>
                </a:rPr>
                <a:t>muscle</a:t>
              </a:r>
            </a:p>
          </p:txBody>
        </p:sp>
        <p:sp>
          <p:nvSpPr>
            <p:cNvPr id="18602" name="Text Box 170"/>
            <p:cNvSpPr txBox="1">
              <a:spLocks noChangeArrowheads="1"/>
            </p:cNvSpPr>
            <p:nvPr/>
          </p:nvSpPr>
          <p:spPr bwMode="auto">
            <a:xfrm>
              <a:off x="2691" y="3031"/>
              <a:ext cx="563" cy="182"/>
            </a:xfrm>
            <a:prstGeom prst="rect">
              <a:avLst/>
            </a:prstGeom>
            <a:noFill/>
            <a:ln w="9525">
              <a:noFill/>
              <a:miter lim="800000"/>
              <a:headEnd/>
              <a:tailEnd/>
            </a:ln>
            <a:effectLst/>
          </p:spPr>
          <p:txBody>
            <a:bodyPr wrap="none">
              <a:spAutoFit/>
            </a:bodyPr>
            <a:lstStyle/>
            <a:p>
              <a:r>
                <a:rPr lang="en-US" sz="1200" b="1">
                  <a:latin typeface="Helvetica" pitchFamily="1" charset="0"/>
                </a:rPr>
                <a:t>“Remnant”</a:t>
              </a:r>
            </a:p>
          </p:txBody>
        </p:sp>
      </p:grpSp>
      <p:sp>
        <p:nvSpPr>
          <p:cNvPr id="18603" name="Text Box 171"/>
          <p:cNvSpPr txBox="1">
            <a:spLocks noChangeArrowheads="1"/>
          </p:cNvSpPr>
          <p:nvPr/>
        </p:nvSpPr>
        <p:spPr bwMode="auto">
          <a:xfrm>
            <a:off x="2971800" y="2362200"/>
            <a:ext cx="533400" cy="336550"/>
          </a:xfrm>
          <a:prstGeom prst="rect">
            <a:avLst/>
          </a:prstGeom>
          <a:noFill/>
          <a:ln w="9525">
            <a:noFill/>
            <a:miter lim="800000"/>
            <a:headEnd/>
            <a:tailEnd/>
          </a:ln>
          <a:effectLst/>
        </p:spPr>
        <p:txBody>
          <a:bodyPr>
            <a:spAutoFit/>
          </a:bodyPr>
          <a:lstStyle/>
          <a:p>
            <a:pPr>
              <a:spcBef>
                <a:spcPct val="50000"/>
              </a:spcBef>
            </a:pPr>
            <a:r>
              <a:rPr lang="en-US" sz="1600" b="1">
                <a:solidFill>
                  <a:srgbClr val="FF0000"/>
                </a:solidFill>
                <a:latin typeface="Helvetica" pitchFamily="1" charset="0"/>
              </a:rPr>
              <a:t>TG</a:t>
            </a:r>
          </a:p>
        </p:txBody>
      </p:sp>
      <p:sp>
        <p:nvSpPr>
          <p:cNvPr id="18604" name="Text Box 172"/>
          <p:cNvSpPr txBox="1">
            <a:spLocks noChangeArrowheads="1"/>
          </p:cNvSpPr>
          <p:nvPr/>
        </p:nvSpPr>
        <p:spPr bwMode="auto">
          <a:xfrm>
            <a:off x="914400" y="5943600"/>
            <a:ext cx="2286000" cy="336550"/>
          </a:xfrm>
          <a:prstGeom prst="rect">
            <a:avLst/>
          </a:prstGeom>
          <a:noFill/>
          <a:ln w="9525">
            <a:noFill/>
            <a:miter lim="800000"/>
            <a:headEnd/>
            <a:tailEnd/>
          </a:ln>
          <a:effectLst/>
        </p:spPr>
        <p:txBody>
          <a:bodyPr>
            <a:spAutoFit/>
          </a:bodyPr>
          <a:lstStyle/>
          <a:p>
            <a:pPr>
              <a:spcBef>
                <a:spcPct val="50000"/>
              </a:spcBef>
            </a:pPr>
            <a:r>
              <a:rPr lang="en-US" sz="1600" b="1">
                <a:solidFill>
                  <a:srgbClr val="FF0000"/>
                </a:solidFill>
                <a:latin typeface="Helvetica" pitchFamily="1" charset="0"/>
              </a:rPr>
              <a:t>TG = triglyceride</a:t>
            </a:r>
          </a:p>
        </p:txBody>
      </p:sp>
      <p:sp>
        <p:nvSpPr>
          <p:cNvPr id="18605" name="Oval 173"/>
          <p:cNvSpPr>
            <a:spLocks noChangeArrowheads="1"/>
          </p:cNvSpPr>
          <p:nvPr/>
        </p:nvSpPr>
        <p:spPr bwMode="auto">
          <a:xfrm>
            <a:off x="5257800" y="4114800"/>
            <a:ext cx="457200" cy="457200"/>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18606" name="Line 174"/>
          <p:cNvSpPr>
            <a:spLocks noChangeShapeType="1"/>
          </p:cNvSpPr>
          <p:nvPr/>
        </p:nvSpPr>
        <p:spPr bwMode="auto">
          <a:xfrm>
            <a:off x="4953000" y="4343400"/>
            <a:ext cx="3048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18607" name="Text Box 175"/>
          <p:cNvSpPr txBox="1">
            <a:spLocks noChangeArrowheads="1"/>
          </p:cNvSpPr>
          <p:nvPr/>
        </p:nvSpPr>
        <p:spPr bwMode="auto">
          <a:xfrm>
            <a:off x="5257800" y="4191000"/>
            <a:ext cx="7620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LDL</a:t>
            </a:r>
            <a:endParaRPr lang="en-US" sz="120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3603625" y="3546475"/>
            <a:ext cx="2089150" cy="190500"/>
          </a:xfrm>
          <a:prstGeom prst="rightArrow">
            <a:avLst>
              <a:gd name="adj1" fmla="val 50000"/>
              <a:gd name="adj2" fmla="val 274167"/>
            </a:avLst>
          </a:prstGeom>
          <a:solidFill>
            <a:schemeClr val="bg1"/>
          </a:solidFill>
          <a:ln w="9525">
            <a:solidFill>
              <a:schemeClr val="tx1"/>
            </a:solidFill>
            <a:miter lim="800000"/>
            <a:headEnd/>
            <a:tailEnd/>
          </a:ln>
          <a:effectLst/>
        </p:spPr>
        <p:txBody>
          <a:bodyPr wrap="none" anchor="ctr"/>
          <a:lstStyle/>
          <a:p>
            <a:endParaRPr lang="en-US"/>
          </a:p>
        </p:txBody>
      </p:sp>
      <p:sp>
        <p:nvSpPr>
          <p:cNvPr id="19459" name="Text Box 3"/>
          <p:cNvSpPr txBox="1">
            <a:spLocks noChangeArrowheads="1"/>
          </p:cNvSpPr>
          <p:nvPr/>
        </p:nvSpPr>
        <p:spPr bwMode="auto">
          <a:xfrm>
            <a:off x="4113213" y="2978150"/>
            <a:ext cx="963612" cy="457200"/>
          </a:xfrm>
          <a:prstGeom prst="rect">
            <a:avLst/>
          </a:prstGeom>
          <a:noFill/>
          <a:ln w="9525">
            <a:noFill/>
            <a:miter lim="800000"/>
            <a:headEnd/>
            <a:tailEnd/>
          </a:ln>
          <a:effectLst/>
        </p:spPr>
        <p:txBody>
          <a:bodyPr wrap="none">
            <a:spAutoFit/>
          </a:bodyPr>
          <a:lstStyle/>
          <a:p>
            <a:r>
              <a:rPr lang="en-US">
                <a:latin typeface="Helvetica" pitchFamily="1" charset="0"/>
              </a:rPr>
              <a:t>LCAT</a:t>
            </a:r>
          </a:p>
        </p:txBody>
      </p:sp>
      <p:sp>
        <p:nvSpPr>
          <p:cNvPr id="19460" name="Text Box 4"/>
          <p:cNvSpPr txBox="1">
            <a:spLocks noChangeArrowheads="1"/>
          </p:cNvSpPr>
          <p:nvPr/>
        </p:nvSpPr>
        <p:spPr bwMode="auto">
          <a:xfrm>
            <a:off x="917575" y="4297363"/>
            <a:ext cx="2722563" cy="304800"/>
          </a:xfrm>
          <a:prstGeom prst="rect">
            <a:avLst/>
          </a:prstGeom>
          <a:noFill/>
          <a:ln w="9525">
            <a:noFill/>
            <a:miter lim="800000"/>
            <a:headEnd/>
            <a:tailEnd/>
          </a:ln>
          <a:effectLst/>
        </p:spPr>
        <p:txBody>
          <a:bodyPr wrap="none">
            <a:spAutoFit/>
          </a:bodyPr>
          <a:lstStyle/>
          <a:p>
            <a:r>
              <a:rPr lang="en-US" sz="1400" b="1">
                <a:latin typeface="Helvetica" pitchFamily="1" charset="0"/>
              </a:rPr>
              <a:t>Phospholipid plus cholesterol</a:t>
            </a:r>
          </a:p>
        </p:txBody>
      </p:sp>
      <p:sp>
        <p:nvSpPr>
          <p:cNvPr id="19461" name="Text Box 5"/>
          <p:cNvSpPr txBox="1">
            <a:spLocks noChangeArrowheads="1"/>
          </p:cNvSpPr>
          <p:nvPr/>
        </p:nvSpPr>
        <p:spPr bwMode="auto">
          <a:xfrm>
            <a:off x="1581150" y="2468563"/>
            <a:ext cx="1449388" cy="336550"/>
          </a:xfrm>
          <a:prstGeom prst="rect">
            <a:avLst/>
          </a:prstGeom>
          <a:noFill/>
          <a:ln w="9525">
            <a:noFill/>
            <a:miter lim="800000"/>
            <a:headEnd/>
            <a:tailEnd/>
          </a:ln>
          <a:effectLst/>
        </p:spPr>
        <p:txBody>
          <a:bodyPr wrap="none">
            <a:spAutoFit/>
          </a:bodyPr>
          <a:lstStyle/>
          <a:p>
            <a:r>
              <a:rPr lang="en-US" sz="1600" b="1">
                <a:latin typeface="Helvetica" pitchFamily="1" charset="0"/>
              </a:rPr>
              <a:t>Nascent HDL</a:t>
            </a:r>
          </a:p>
        </p:txBody>
      </p:sp>
      <p:sp>
        <p:nvSpPr>
          <p:cNvPr id="19462" name="Text Box 6"/>
          <p:cNvSpPr txBox="1">
            <a:spLocks noChangeArrowheads="1"/>
          </p:cNvSpPr>
          <p:nvPr/>
        </p:nvSpPr>
        <p:spPr bwMode="auto">
          <a:xfrm>
            <a:off x="2057400" y="974725"/>
            <a:ext cx="4629150" cy="396875"/>
          </a:xfrm>
          <a:prstGeom prst="rect">
            <a:avLst/>
          </a:prstGeom>
          <a:noFill/>
          <a:ln w="9525">
            <a:noFill/>
            <a:miter lim="800000"/>
            <a:headEnd/>
            <a:tailEnd/>
          </a:ln>
          <a:effectLst/>
        </p:spPr>
        <p:txBody>
          <a:bodyPr wrap="none">
            <a:spAutoFit/>
          </a:bodyPr>
          <a:lstStyle/>
          <a:p>
            <a:r>
              <a:rPr lang="en-US" sz="2000" b="1">
                <a:solidFill>
                  <a:schemeClr val="accent2"/>
                </a:solidFill>
                <a:latin typeface="Helvetica" pitchFamily="1" charset="0"/>
              </a:rPr>
              <a:t>LCAT: Disk to sphere transformation</a:t>
            </a:r>
            <a:endParaRPr lang="en-US" sz="1800" b="1">
              <a:latin typeface="Helvetica" pitchFamily="1" charset="0"/>
            </a:endParaRPr>
          </a:p>
        </p:txBody>
      </p:sp>
      <p:sp>
        <p:nvSpPr>
          <p:cNvPr id="19463" name="Text Box 7"/>
          <p:cNvSpPr txBox="1">
            <a:spLocks noChangeArrowheads="1"/>
          </p:cNvSpPr>
          <p:nvPr/>
        </p:nvSpPr>
        <p:spPr bwMode="auto">
          <a:xfrm>
            <a:off x="6669088" y="4624388"/>
            <a:ext cx="396875" cy="244475"/>
          </a:xfrm>
          <a:prstGeom prst="rect">
            <a:avLst/>
          </a:prstGeom>
          <a:noFill/>
          <a:ln w="9525">
            <a:noFill/>
            <a:miter lim="800000"/>
            <a:headEnd/>
            <a:tailEnd/>
          </a:ln>
          <a:effectLst/>
        </p:spPr>
        <p:txBody>
          <a:bodyPr>
            <a:spAutoFit/>
          </a:bodyPr>
          <a:lstStyle/>
          <a:p>
            <a:endParaRPr lang="en-US" sz="1000">
              <a:latin typeface="Helvetica" pitchFamily="1" charset="0"/>
            </a:endParaRPr>
          </a:p>
        </p:txBody>
      </p:sp>
      <p:sp>
        <p:nvSpPr>
          <p:cNvPr id="19464" name="Text Box 8"/>
          <p:cNvSpPr txBox="1">
            <a:spLocks noChangeArrowheads="1"/>
          </p:cNvSpPr>
          <p:nvPr/>
        </p:nvSpPr>
        <p:spPr bwMode="auto">
          <a:xfrm>
            <a:off x="6172200" y="2022475"/>
            <a:ext cx="1323975" cy="336550"/>
          </a:xfrm>
          <a:prstGeom prst="rect">
            <a:avLst/>
          </a:prstGeom>
          <a:noFill/>
          <a:ln w="9525">
            <a:noFill/>
            <a:miter lim="800000"/>
            <a:headEnd/>
            <a:tailEnd/>
          </a:ln>
          <a:effectLst/>
        </p:spPr>
        <p:txBody>
          <a:bodyPr wrap="none">
            <a:spAutoFit/>
          </a:bodyPr>
          <a:lstStyle/>
          <a:p>
            <a:r>
              <a:rPr lang="en-US" sz="1600" b="1">
                <a:latin typeface="Helvetica" pitchFamily="1" charset="0"/>
              </a:rPr>
              <a:t>Mature HDL</a:t>
            </a:r>
          </a:p>
        </p:txBody>
      </p:sp>
      <p:sp>
        <p:nvSpPr>
          <p:cNvPr id="19465" name="Text Box 9"/>
          <p:cNvSpPr txBox="1">
            <a:spLocks noChangeArrowheads="1"/>
          </p:cNvSpPr>
          <p:nvPr/>
        </p:nvSpPr>
        <p:spPr bwMode="auto">
          <a:xfrm>
            <a:off x="5816600" y="4541838"/>
            <a:ext cx="2090738" cy="517525"/>
          </a:xfrm>
          <a:prstGeom prst="rect">
            <a:avLst/>
          </a:prstGeom>
          <a:noFill/>
          <a:ln w="9525">
            <a:noFill/>
            <a:miter lim="800000"/>
            <a:headEnd/>
            <a:tailEnd/>
          </a:ln>
          <a:effectLst/>
        </p:spPr>
        <p:txBody>
          <a:bodyPr wrap="none">
            <a:spAutoFit/>
          </a:bodyPr>
          <a:lstStyle/>
          <a:p>
            <a:r>
              <a:rPr lang="en-US" sz="1400" b="1">
                <a:latin typeface="Helvetica" pitchFamily="1" charset="0"/>
              </a:rPr>
              <a:t>Cholesteryl ester  (CE)</a:t>
            </a:r>
          </a:p>
          <a:p>
            <a:r>
              <a:rPr lang="en-US" sz="1400" b="1">
                <a:latin typeface="Helvetica" pitchFamily="1" charset="0"/>
              </a:rPr>
              <a:t>plus lysophospholipid</a:t>
            </a:r>
          </a:p>
        </p:txBody>
      </p:sp>
      <p:grpSp>
        <p:nvGrpSpPr>
          <p:cNvPr id="2" name="Group 10"/>
          <p:cNvGrpSpPr>
            <a:grpSpLocks/>
          </p:cNvGrpSpPr>
          <p:nvPr/>
        </p:nvGrpSpPr>
        <p:grpSpPr bwMode="auto">
          <a:xfrm>
            <a:off x="1350963" y="2944813"/>
            <a:ext cx="1905000" cy="1219200"/>
            <a:chOff x="864" y="1824"/>
            <a:chExt cx="1200" cy="768"/>
          </a:xfrm>
        </p:grpSpPr>
        <p:sp>
          <p:nvSpPr>
            <p:cNvPr id="19467" name="AutoShape 11"/>
            <p:cNvSpPr>
              <a:spLocks noChangeArrowheads="1"/>
            </p:cNvSpPr>
            <p:nvPr/>
          </p:nvSpPr>
          <p:spPr bwMode="auto">
            <a:xfrm>
              <a:off x="864" y="1824"/>
              <a:ext cx="1200" cy="768"/>
            </a:xfrm>
            <a:prstGeom prst="can">
              <a:avLst>
                <a:gd name="adj" fmla="val 50000"/>
              </a:avLst>
            </a:prstGeom>
            <a:noFill/>
            <a:ln w="9525">
              <a:solidFill>
                <a:schemeClr val="tx1"/>
              </a:solidFill>
              <a:round/>
              <a:headEnd/>
              <a:tailEnd/>
            </a:ln>
            <a:effectLst/>
          </p:spPr>
          <p:txBody>
            <a:bodyPr wrap="none" anchor="ctr"/>
            <a:lstStyle/>
            <a:p>
              <a:endParaRPr lang="en-US"/>
            </a:p>
          </p:txBody>
        </p:sp>
        <p:sp>
          <p:nvSpPr>
            <p:cNvPr id="19468" name="AutoShape 12"/>
            <p:cNvSpPr>
              <a:spLocks noChangeArrowheads="1"/>
            </p:cNvSpPr>
            <p:nvPr/>
          </p:nvSpPr>
          <p:spPr bwMode="auto">
            <a:xfrm>
              <a:off x="1488" y="1920"/>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69" name="AutoShape 13"/>
            <p:cNvSpPr>
              <a:spLocks noChangeArrowheads="1"/>
            </p:cNvSpPr>
            <p:nvPr/>
          </p:nvSpPr>
          <p:spPr bwMode="auto">
            <a:xfrm>
              <a:off x="1440" y="2064"/>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0" name="AutoShape 14"/>
            <p:cNvSpPr>
              <a:spLocks noChangeArrowheads="1"/>
            </p:cNvSpPr>
            <p:nvPr/>
          </p:nvSpPr>
          <p:spPr bwMode="auto">
            <a:xfrm>
              <a:off x="960" y="1920"/>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1" name="AutoShape 15"/>
            <p:cNvSpPr>
              <a:spLocks noChangeArrowheads="1"/>
            </p:cNvSpPr>
            <p:nvPr/>
          </p:nvSpPr>
          <p:spPr bwMode="auto">
            <a:xfrm>
              <a:off x="1344" y="1872"/>
              <a:ext cx="96" cy="48"/>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72" name="AutoShape 16"/>
            <p:cNvSpPr>
              <a:spLocks noChangeArrowheads="1"/>
            </p:cNvSpPr>
            <p:nvPr/>
          </p:nvSpPr>
          <p:spPr bwMode="auto">
            <a:xfrm>
              <a:off x="1200" y="196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473" name="AutoShape 17"/>
            <p:cNvSpPr>
              <a:spLocks noChangeArrowheads="1"/>
            </p:cNvSpPr>
            <p:nvPr/>
          </p:nvSpPr>
          <p:spPr bwMode="auto">
            <a:xfrm>
              <a:off x="1728" y="196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474" name="AutoShape 18"/>
            <p:cNvSpPr>
              <a:spLocks noChangeArrowheads="1"/>
            </p:cNvSpPr>
            <p:nvPr/>
          </p:nvSpPr>
          <p:spPr bwMode="auto">
            <a:xfrm>
              <a:off x="1872" y="1920"/>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grpSp>
          <p:nvGrpSpPr>
            <p:cNvPr id="3" name="Group 19"/>
            <p:cNvGrpSpPr>
              <a:grpSpLocks/>
            </p:cNvGrpSpPr>
            <p:nvPr/>
          </p:nvGrpSpPr>
          <p:grpSpPr bwMode="auto">
            <a:xfrm>
              <a:off x="1440" y="2232"/>
              <a:ext cx="85" cy="174"/>
              <a:chOff x="1440" y="2232"/>
              <a:chExt cx="85" cy="174"/>
            </a:xfrm>
          </p:grpSpPr>
          <p:sp>
            <p:nvSpPr>
              <p:cNvPr id="19476" name="Oval 20"/>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477" name="Freeform 21"/>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478" name="Freeform 22"/>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4" name="Group 23"/>
            <p:cNvGrpSpPr>
              <a:grpSpLocks/>
            </p:cNvGrpSpPr>
            <p:nvPr/>
          </p:nvGrpSpPr>
          <p:grpSpPr bwMode="auto">
            <a:xfrm>
              <a:off x="1584" y="2406"/>
              <a:ext cx="85" cy="154"/>
              <a:chOff x="1584" y="2406"/>
              <a:chExt cx="85" cy="154"/>
            </a:xfrm>
          </p:grpSpPr>
          <p:sp>
            <p:nvSpPr>
              <p:cNvPr id="19480" name="Oval 24"/>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481" name="Freeform 25"/>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482" name="Freeform 26"/>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5" name="Group 27"/>
            <p:cNvGrpSpPr>
              <a:grpSpLocks/>
            </p:cNvGrpSpPr>
            <p:nvPr/>
          </p:nvGrpSpPr>
          <p:grpSpPr bwMode="auto">
            <a:xfrm>
              <a:off x="1647" y="2225"/>
              <a:ext cx="86" cy="149"/>
              <a:chOff x="1584" y="2232"/>
              <a:chExt cx="86" cy="149"/>
            </a:xfrm>
          </p:grpSpPr>
          <p:sp>
            <p:nvSpPr>
              <p:cNvPr id="19484" name="Oval 28"/>
              <p:cNvSpPr>
                <a:spLocks noChangeArrowheads="1"/>
              </p:cNvSpPr>
              <p:nvPr/>
            </p:nvSpPr>
            <p:spPr bwMode="auto">
              <a:xfrm>
                <a:off x="1584" y="2232"/>
                <a:ext cx="85" cy="72"/>
              </a:xfrm>
              <a:prstGeom prst="ellipse">
                <a:avLst/>
              </a:prstGeom>
              <a:noFill/>
              <a:ln w="9525">
                <a:solidFill>
                  <a:schemeClr val="tx1"/>
                </a:solidFill>
                <a:round/>
                <a:headEnd/>
                <a:tailEnd/>
              </a:ln>
              <a:effectLst/>
            </p:spPr>
            <p:txBody>
              <a:bodyPr wrap="none" anchor="ctr"/>
              <a:lstStyle/>
              <a:p>
                <a:endParaRPr lang="en-US"/>
              </a:p>
            </p:txBody>
          </p:sp>
          <p:sp>
            <p:nvSpPr>
              <p:cNvPr id="19485" name="Freeform 29"/>
              <p:cNvSpPr>
                <a:spLocks/>
              </p:cNvSpPr>
              <p:nvPr/>
            </p:nvSpPr>
            <p:spPr bwMode="auto">
              <a:xfrm>
                <a:off x="1594" y="2298"/>
                <a:ext cx="25" cy="83"/>
              </a:xfrm>
              <a:custGeom>
                <a:avLst/>
                <a:gdLst/>
                <a:ahLst/>
                <a:cxnLst>
                  <a:cxn ang="0">
                    <a:pos x="0" y="0"/>
                  </a:cxn>
                  <a:cxn ang="0">
                    <a:pos x="19" y="64"/>
                  </a:cxn>
                  <a:cxn ang="0">
                    <a:pos x="25" y="83"/>
                  </a:cxn>
                </a:cxnLst>
                <a:rect l="0" t="0" r="r" b="b"/>
                <a:pathLst>
                  <a:path w="25" h="83">
                    <a:moveTo>
                      <a:pt x="0" y="0"/>
                    </a:moveTo>
                    <a:cubicBezTo>
                      <a:pt x="5" y="22"/>
                      <a:pt x="11" y="42"/>
                      <a:pt x="19" y="64"/>
                    </a:cubicBezTo>
                    <a:cubicBezTo>
                      <a:pt x="21" y="70"/>
                      <a:pt x="25" y="83"/>
                      <a:pt x="25" y="83"/>
                    </a:cubicBezTo>
                  </a:path>
                </a:pathLst>
              </a:custGeom>
              <a:noFill/>
              <a:ln w="9525">
                <a:solidFill>
                  <a:schemeClr val="tx1"/>
                </a:solidFill>
                <a:round/>
                <a:headEnd/>
                <a:tailEnd/>
              </a:ln>
              <a:effectLst/>
            </p:spPr>
            <p:txBody>
              <a:bodyPr wrap="none" anchor="ctr"/>
              <a:lstStyle/>
              <a:p>
                <a:endParaRPr lang="en-US"/>
              </a:p>
            </p:txBody>
          </p:sp>
          <p:sp>
            <p:nvSpPr>
              <p:cNvPr id="19486" name="Freeform 30"/>
              <p:cNvSpPr>
                <a:spLocks/>
              </p:cNvSpPr>
              <p:nvPr/>
            </p:nvSpPr>
            <p:spPr bwMode="auto">
              <a:xfrm>
                <a:off x="1657" y="2292"/>
                <a:ext cx="13" cy="89"/>
              </a:xfrm>
              <a:custGeom>
                <a:avLst/>
                <a:gdLst/>
                <a:ahLst/>
                <a:cxnLst>
                  <a:cxn ang="0">
                    <a:pos x="0" y="0"/>
                  </a:cxn>
                  <a:cxn ang="0">
                    <a:pos x="6" y="70"/>
                  </a:cxn>
                  <a:cxn ang="0">
                    <a:pos x="13" y="89"/>
                  </a:cxn>
                </a:cxnLst>
                <a:rect l="0" t="0" r="r" b="b"/>
                <a:pathLst>
                  <a:path w="13" h="89">
                    <a:moveTo>
                      <a:pt x="0" y="0"/>
                    </a:moveTo>
                    <a:cubicBezTo>
                      <a:pt x="2" y="23"/>
                      <a:pt x="2" y="46"/>
                      <a:pt x="6" y="70"/>
                    </a:cubicBezTo>
                    <a:cubicBezTo>
                      <a:pt x="6" y="76"/>
                      <a:pt x="13" y="89"/>
                      <a:pt x="13" y="89"/>
                    </a:cubicBezTo>
                  </a:path>
                </a:pathLst>
              </a:custGeom>
              <a:noFill/>
              <a:ln w="9525">
                <a:solidFill>
                  <a:schemeClr val="tx1"/>
                </a:solidFill>
                <a:round/>
                <a:headEnd/>
                <a:tailEnd/>
              </a:ln>
              <a:effectLst/>
            </p:spPr>
            <p:txBody>
              <a:bodyPr wrap="none" anchor="ctr"/>
              <a:lstStyle/>
              <a:p>
                <a:endParaRPr lang="en-US"/>
              </a:p>
            </p:txBody>
          </p:sp>
        </p:grpSp>
        <p:grpSp>
          <p:nvGrpSpPr>
            <p:cNvPr id="6" name="Group 31"/>
            <p:cNvGrpSpPr>
              <a:grpSpLocks/>
            </p:cNvGrpSpPr>
            <p:nvPr/>
          </p:nvGrpSpPr>
          <p:grpSpPr bwMode="auto">
            <a:xfrm>
              <a:off x="1824" y="2352"/>
              <a:ext cx="86" cy="156"/>
              <a:chOff x="1781" y="2368"/>
              <a:chExt cx="86" cy="156"/>
            </a:xfrm>
          </p:grpSpPr>
          <p:sp>
            <p:nvSpPr>
              <p:cNvPr id="19488" name="Oval 32"/>
              <p:cNvSpPr>
                <a:spLocks noChangeArrowheads="1"/>
              </p:cNvSpPr>
              <p:nvPr/>
            </p:nvSpPr>
            <p:spPr bwMode="auto">
              <a:xfrm>
                <a:off x="1781" y="2452"/>
                <a:ext cx="85" cy="72"/>
              </a:xfrm>
              <a:prstGeom prst="ellipse">
                <a:avLst/>
              </a:prstGeom>
              <a:noFill/>
              <a:ln w="9525">
                <a:solidFill>
                  <a:schemeClr val="tx1"/>
                </a:solidFill>
                <a:round/>
                <a:headEnd/>
                <a:tailEnd/>
              </a:ln>
              <a:effectLst/>
            </p:spPr>
            <p:txBody>
              <a:bodyPr wrap="none" anchor="ctr"/>
              <a:lstStyle/>
              <a:p>
                <a:endParaRPr lang="en-US"/>
              </a:p>
            </p:txBody>
          </p:sp>
          <p:sp>
            <p:nvSpPr>
              <p:cNvPr id="19489" name="Freeform 33"/>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9490" name="Freeform 34"/>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7" name="Group 35"/>
            <p:cNvGrpSpPr>
              <a:grpSpLocks/>
            </p:cNvGrpSpPr>
            <p:nvPr/>
          </p:nvGrpSpPr>
          <p:grpSpPr bwMode="auto">
            <a:xfrm>
              <a:off x="1766" y="2202"/>
              <a:ext cx="48" cy="144"/>
              <a:chOff x="3984" y="1872"/>
              <a:chExt cx="48" cy="192"/>
            </a:xfrm>
          </p:grpSpPr>
          <p:sp>
            <p:nvSpPr>
              <p:cNvPr id="19492" name="AutoShape 36"/>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3" name="AutoShape 37"/>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8" name="Group 38"/>
            <p:cNvGrpSpPr>
              <a:grpSpLocks/>
            </p:cNvGrpSpPr>
            <p:nvPr/>
          </p:nvGrpSpPr>
          <p:grpSpPr bwMode="auto">
            <a:xfrm>
              <a:off x="1488" y="2448"/>
              <a:ext cx="48" cy="144"/>
              <a:chOff x="3984" y="1872"/>
              <a:chExt cx="48" cy="192"/>
            </a:xfrm>
          </p:grpSpPr>
          <p:sp>
            <p:nvSpPr>
              <p:cNvPr id="19495" name="AutoShape 39"/>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6" name="AutoShape 40"/>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9" name="Group 41"/>
            <p:cNvGrpSpPr>
              <a:grpSpLocks/>
            </p:cNvGrpSpPr>
            <p:nvPr/>
          </p:nvGrpSpPr>
          <p:grpSpPr bwMode="auto">
            <a:xfrm>
              <a:off x="1968" y="2352"/>
              <a:ext cx="48" cy="144"/>
              <a:chOff x="3984" y="1872"/>
              <a:chExt cx="48" cy="192"/>
            </a:xfrm>
          </p:grpSpPr>
          <p:sp>
            <p:nvSpPr>
              <p:cNvPr id="19498" name="AutoShape 4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499" name="AutoShape 4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0" name="Group 44"/>
            <p:cNvGrpSpPr>
              <a:grpSpLocks/>
            </p:cNvGrpSpPr>
            <p:nvPr/>
          </p:nvGrpSpPr>
          <p:grpSpPr bwMode="auto">
            <a:xfrm>
              <a:off x="1985" y="2109"/>
              <a:ext cx="67" cy="202"/>
              <a:chOff x="1985" y="2109"/>
              <a:chExt cx="67" cy="202"/>
            </a:xfrm>
          </p:grpSpPr>
          <p:sp>
            <p:nvSpPr>
              <p:cNvPr id="19501" name="Oval 45"/>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502" name="Freeform 46"/>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503" name="Freeform 47"/>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1" name="Group 48"/>
            <p:cNvGrpSpPr>
              <a:grpSpLocks/>
            </p:cNvGrpSpPr>
            <p:nvPr/>
          </p:nvGrpSpPr>
          <p:grpSpPr bwMode="auto">
            <a:xfrm>
              <a:off x="864" y="2112"/>
              <a:ext cx="67" cy="202"/>
              <a:chOff x="1985" y="2109"/>
              <a:chExt cx="67" cy="202"/>
            </a:xfrm>
          </p:grpSpPr>
          <p:sp>
            <p:nvSpPr>
              <p:cNvPr id="19505" name="Oval 49"/>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506" name="Freeform 50"/>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507" name="Freeform 51"/>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2" name="Group 52"/>
            <p:cNvGrpSpPr>
              <a:grpSpLocks/>
            </p:cNvGrpSpPr>
            <p:nvPr/>
          </p:nvGrpSpPr>
          <p:grpSpPr bwMode="auto">
            <a:xfrm>
              <a:off x="946" y="2160"/>
              <a:ext cx="85" cy="178"/>
              <a:chOff x="971" y="2160"/>
              <a:chExt cx="85" cy="178"/>
            </a:xfrm>
          </p:grpSpPr>
          <p:sp>
            <p:nvSpPr>
              <p:cNvPr id="19509" name="Oval 53"/>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510" name="Freeform 5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511" name="Freeform 5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3" name="Group 56"/>
            <p:cNvGrpSpPr>
              <a:grpSpLocks/>
            </p:cNvGrpSpPr>
            <p:nvPr/>
          </p:nvGrpSpPr>
          <p:grpSpPr bwMode="auto">
            <a:xfrm>
              <a:off x="1101" y="2208"/>
              <a:ext cx="88" cy="179"/>
              <a:chOff x="1101" y="2208"/>
              <a:chExt cx="88" cy="179"/>
            </a:xfrm>
          </p:grpSpPr>
          <p:sp>
            <p:nvSpPr>
              <p:cNvPr id="19513" name="Oval 57"/>
              <p:cNvSpPr>
                <a:spLocks noChangeArrowheads="1"/>
              </p:cNvSpPr>
              <p:nvPr/>
            </p:nvSpPr>
            <p:spPr bwMode="auto">
              <a:xfrm>
                <a:off x="1104" y="2208"/>
                <a:ext cx="85" cy="72"/>
              </a:xfrm>
              <a:prstGeom prst="ellipse">
                <a:avLst/>
              </a:prstGeom>
              <a:noFill/>
              <a:ln w="9525">
                <a:solidFill>
                  <a:schemeClr val="tx1"/>
                </a:solidFill>
                <a:round/>
                <a:headEnd/>
                <a:tailEnd/>
              </a:ln>
              <a:effectLst/>
            </p:spPr>
            <p:txBody>
              <a:bodyPr wrap="none" anchor="ctr"/>
              <a:lstStyle/>
              <a:p>
                <a:endParaRPr lang="en-US"/>
              </a:p>
            </p:txBody>
          </p:sp>
          <p:sp>
            <p:nvSpPr>
              <p:cNvPr id="19514" name="Freeform 58"/>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9515" name="Freeform 59"/>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4" name="Group 60"/>
            <p:cNvGrpSpPr>
              <a:grpSpLocks/>
            </p:cNvGrpSpPr>
            <p:nvPr/>
          </p:nvGrpSpPr>
          <p:grpSpPr bwMode="auto">
            <a:xfrm>
              <a:off x="1200" y="2208"/>
              <a:ext cx="48" cy="144"/>
              <a:chOff x="3984" y="1872"/>
              <a:chExt cx="48" cy="192"/>
            </a:xfrm>
          </p:grpSpPr>
          <p:sp>
            <p:nvSpPr>
              <p:cNvPr id="19517" name="AutoShape 61"/>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18" name="AutoShape 62"/>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5" name="Group 63"/>
            <p:cNvGrpSpPr>
              <a:grpSpLocks/>
            </p:cNvGrpSpPr>
            <p:nvPr/>
          </p:nvGrpSpPr>
          <p:grpSpPr bwMode="auto">
            <a:xfrm>
              <a:off x="912" y="2304"/>
              <a:ext cx="48" cy="144"/>
              <a:chOff x="3984" y="1872"/>
              <a:chExt cx="48" cy="192"/>
            </a:xfrm>
          </p:grpSpPr>
          <p:sp>
            <p:nvSpPr>
              <p:cNvPr id="19520" name="AutoShape 64"/>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21" name="AutoShape 65"/>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6" name="Group 66"/>
            <p:cNvGrpSpPr>
              <a:grpSpLocks/>
            </p:cNvGrpSpPr>
            <p:nvPr/>
          </p:nvGrpSpPr>
          <p:grpSpPr bwMode="auto">
            <a:xfrm rot="10505383">
              <a:off x="1008" y="2352"/>
              <a:ext cx="88" cy="179"/>
              <a:chOff x="1101" y="2208"/>
              <a:chExt cx="88" cy="179"/>
            </a:xfrm>
          </p:grpSpPr>
          <p:sp>
            <p:nvSpPr>
              <p:cNvPr id="19523" name="Oval 67"/>
              <p:cNvSpPr>
                <a:spLocks noChangeArrowheads="1"/>
              </p:cNvSpPr>
              <p:nvPr/>
            </p:nvSpPr>
            <p:spPr bwMode="auto">
              <a:xfrm>
                <a:off x="1104" y="2208"/>
                <a:ext cx="85" cy="72"/>
              </a:xfrm>
              <a:prstGeom prst="ellipse">
                <a:avLst/>
              </a:prstGeom>
              <a:noFill/>
              <a:ln w="9525">
                <a:solidFill>
                  <a:schemeClr val="tx1"/>
                </a:solidFill>
                <a:round/>
                <a:headEnd/>
                <a:tailEnd/>
              </a:ln>
              <a:effectLst/>
            </p:spPr>
            <p:txBody>
              <a:bodyPr wrap="none" anchor="ctr"/>
              <a:lstStyle/>
              <a:p>
                <a:endParaRPr lang="en-US"/>
              </a:p>
            </p:txBody>
          </p:sp>
          <p:sp>
            <p:nvSpPr>
              <p:cNvPr id="19524" name="Freeform 68"/>
              <p:cNvSpPr>
                <a:spLocks/>
              </p:cNvSpPr>
              <p:nvPr/>
            </p:nvSpPr>
            <p:spPr bwMode="auto">
              <a:xfrm>
                <a:off x="1155" y="2273"/>
                <a:ext cx="13" cy="114"/>
              </a:xfrm>
              <a:custGeom>
                <a:avLst/>
                <a:gdLst/>
                <a:ahLst/>
                <a:cxnLst>
                  <a:cxn ang="0">
                    <a:pos x="13" y="0"/>
                  </a:cxn>
                  <a:cxn ang="0">
                    <a:pos x="0" y="83"/>
                  </a:cxn>
                  <a:cxn ang="0">
                    <a:pos x="7" y="114"/>
                  </a:cxn>
                </a:cxnLst>
                <a:rect l="0" t="0" r="r" b="b"/>
                <a:pathLst>
                  <a:path w="13" h="114">
                    <a:moveTo>
                      <a:pt x="13" y="0"/>
                    </a:moveTo>
                    <a:cubicBezTo>
                      <a:pt x="2" y="31"/>
                      <a:pt x="0" y="36"/>
                      <a:pt x="0" y="83"/>
                    </a:cubicBezTo>
                    <a:cubicBezTo>
                      <a:pt x="0" y="93"/>
                      <a:pt x="7" y="103"/>
                      <a:pt x="7" y="114"/>
                    </a:cubicBezTo>
                  </a:path>
                </a:pathLst>
              </a:custGeom>
              <a:noFill/>
              <a:ln w="9525">
                <a:solidFill>
                  <a:schemeClr val="tx1"/>
                </a:solidFill>
                <a:round/>
                <a:headEnd/>
                <a:tailEnd/>
              </a:ln>
              <a:effectLst/>
            </p:spPr>
            <p:txBody>
              <a:bodyPr wrap="none" anchor="ctr"/>
              <a:lstStyle/>
              <a:p>
                <a:endParaRPr lang="en-US"/>
              </a:p>
            </p:txBody>
          </p:sp>
          <p:sp>
            <p:nvSpPr>
              <p:cNvPr id="19525" name="Freeform 69"/>
              <p:cNvSpPr>
                <a:spLocks/>
              </p:cNvSpPr>
              <p:nvPr/>
            </p:nvSpPr>
            <p:spPr bwMode="auto">
              <a:xfrm>
                <a:off x="1101" y="2267"/>
                <a:ext cx="23" cy="114"/>
              </a:xfrm>
              <a:custGeom>
                <a:avLst/>
                <a:gdLst/>
                <a:ahLst/>
                <a:cxnLst>
                  <a:cxn ang="0">
                    <a:pos x="16" y="0"/>
                  </a:cxn>
                  <a:cxn ang="0">
                    <a:pos x="4" y="38"/>
                  </a:cxn>
                  <a:cxn ang="0">
                    <a:pos x="23" y="114"/>
                  </a:cxn>
                </a:cxnLst>
                <a:rect l="0" t="0" r="r" b="b"/>
                <a:pathLst>
                  <a:path w="23" h="114">
                    <a:moveTo>
                      <a:pt x="16" y="0"/>
                    </a:moveTo>
                    <a:cubicBezTo>
                      <a:pt x="12" y="12"/>
                      <a:pt x="0" y="25"/>
                      <a:pt x="4" y="38"/>
                    </a:cubicBezTo>
                    <a:cubicBezTo>
                      <a:pt x="11" y="60"/>
                      <a:pt x="23" y="89"/>
                      <a:pt x="23" y="114"/>
                    </a:cubicBezTo>
                  </a:path>
                </a:pathLst>
              </a:custGeom>
              <a:noFill/>
              <a:ln w="9525">
                <a:solidFill>
                  <a:schemeClr val="tx1"/>
                </a:solidFill>
                <a:round/>
                <a:headEnd/>
                <a:tailEnd/>
              </a:ln>
              <a:effectLst/>
            </p:spPr>
            <p:txBody>
              <a:bodyPr wrap="none" anchor="ctr"/>
              <a:lstStyle/>
              <a:p>
                <a:endParaRPr lang="en-US"/>
              </a:p>
            </p:txBody>
          </p:sp>
        </p:grpSp>
        <p:grpSp>
          <p:nvGrpSpPr>
            <p:cNvPr id="17" name="Group 70"/>
            <p:cNvGrpSpPr>
              <a:grpSpLocks/>
            </p:cNvGrpSpPr>
            <p:nvPr/>
          </p:nvGrpSpPr>
          <p:grpSpPr bwMode="auto">
            <a:xfrm>
              <a:off x="1364" y="2426"/>
              <a:ext cx="97" cy="155"/>
              <a:chOff x="1332" y="2413"/>
              <a:chExt cx="97" cy="155"/>
            </a:xfrm>
          </p:grpSpPr>
          <p:sp>
            <p:nvSpPr>
              <p:cNvPr id="19527" name="Oval 71"/>
              <p:cNvSpPr>
                <a:spLocks noChangeArrowheads="1"/>
              </p:cNvSpPr>
              <p:nvPr/>
            </p:nvSpPr>
            <p:spPr bwMode="auto">
              <a:xfrm>
                <a:off x="1344" y="2496"/>
                <a:ext cx="85" cy="72"/>
              </a:xfrm>
              <a:prstGeom prst="ellipse">
                <a:avLst/>
              </a:prstGeom>
              <a:noFill/>
              <a:ln w="9525">
                <a:solidFill>
                  <a:schemeClr val="tx1"/>
                </a:solidFill>
                <a:round/>
                <a:headEnd/>
                <a:tailEnd/>
              </a:ln>
              <a:effectLst/>
            </p:spPr>
            <p:txBody>
              <a:bodyPr wrap="none" anchor="ctr"/>
              <a:lstStyle/>
              <a:p>
                <a:endParaRPr lang="en-US"/>
              </a:p>
            </p:txBody>
          </p:sp>
          <p:sp>
            <p:nvSpPr>
              <p:cNvPr id="19528" name="Freeform 72"/>
              <p:cNvSpPr>
                <a:spLocks/>
              </p:cNvSpPr>
              <p:nvPr/>
            </p:nvSpPr>
            <p:spPr bwMode="auto">
              <a:xfrm>
                <a:off x="1409" y="2419"/>
                <a:ext cx="14" cy="83"/>
              </a:xfrm>
              <a:custGeom>
                <a:avLst/>
                <a:gdLst/>
                <a:ahLst/>
                <a:cxnLst>
                  <a:cxn ang="0">
                    <a:pos x="0" y="83"/>
                  </a:cxn>
                  <a:cxn ang="0">
                    <a:pos x="7" y="0"/>
                  </a:cxn>
                </a:cxnLst>
                <a:rect l="0" t="0" r="r" b="b"/>
                <a:pathLst>
                  <a:path w="14" h="83">
                    <a:moveTo>
                      <a:pt x="0" y="83"/>
                    </a:moveTo>
                    <a:cubicBezTo>
                      <a:pt x="14" y="43"/>
                      <a:pt x="7" y="70"/>
                      <a:pt x="7" y="0"/>
                    </a:cubicBezTo>
                  </a:path>
                </a:pathLst>
              </a:custGeom>
              <a:noFill/>
              <a:ln w="9525">
                <a:solidFill>
                  <a:schemeClr val="tx1"/>
                </a:solidFill>
                <a:round/>
                <a:headEnd/>
                <a:tailEnd/>
              </a:ln>
              <a:effectLst/>
            </p:spPr>
            <p:txBody>
              <a:bodyPr wrap="none" anchor="ctr"/>
              <a:lstStyle/>
              <a:p>
                <a:endParaRPr lang="en-US"/>
              </a:p>
            </p:txBody>
          </p:sp>
          <p:sp>
            <p:nvSpPr>
              <p:cNvPr id="19529" name="Freeform 73"/>
              <p:cNvSpPr>
                <a:spLocks/>
              </p:cNvSpPr>
              <p:nvPr/>
            </p:nvSpPr>
            <p:spPr bwMode="auto">
              <a:xfrm>
                <a:off x="1332" y="2413"/>
                <a:ext cx="52" cy="89"/>
              </a:xfrm>
              <a:custGeom>
                <a:avLst/>
                <a:gdLst/>
                <a:ahLst/>
                <a:cxnLst>
                  <a:cxn ang="0">
                    <a:pos x="39" y="89"/>
                  </a:cxn>
                  <a:cxn ang="0">
                    <a:pos x="52" y="0"/>
                  </a:cxn>
                </a:cxnLst>
                <a:rect l="0" t="0" r="r" b="b"/>
                <a:pathLst>
                  <a:path w="52" h="89">
                    <a:moveTo>
                      <a:pt x="39" y="89"/>
                    </a:moveTo>
                    <a:cubicBezTo>
                      <a:pt x="30" y="62"/>
                      <a:pt x="0" y="0"/>
                      <a:pt x="52" y="0"/>
                    </a:cubicBezTo>
                  </a:path>
                </a:pathLst>
              </a:custGeom>
              <a:noFill/>
              <a:ln w="9525">
                <a:solidFill>
                  <a:schemeClr val="tx1"/>
                </a:solidFill>
                <a:round/>
                <a:headEnd/>
                <a:tailEnd/>
              </a:ln>
              <a:effectLst/>
            </p:spPr>
            <p:txBody>
              <a:bodyPr wrap="none" anchor="ctr"/>
              <a:lstStyle/>
              <a:p>
                <a:endParaRPr lang="en-US"/>
              </a:p>
            </p:txBody>
          </p:sp>
        </p:grpSp>
        <p:grpSp>
          <p:nvGrpSpPr>
            <p:cNvPr id="18" name="Group 74"/>
            <p:cNvGrpSpPr>
              <a:grpSpLocks/>
            </p:cNvGrpSpPr>
            <p:nvPr/>
          </p:nvGrpSpPr>
          <p:grpSpPr bwMode="auto">
            <a:xfrm>
              <a:off x="1872" y="2160"/>
              <a:ext cx="85" cy="183"/>
              <a:chOff x="1872" y="2160"/>
              <a:chExt cx="85" cy="183"/>
            </a:xfrm>
          </p:grpSpPr>
          <p:sp>
            <p:nvSpPr>
              <p:cNvPr id="19531" name="Oval 75"/>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32" name="Freeform 76"/>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33" name="Freeform 77"/>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19" name="Group 78"/>
            <p:cNvGrpSpPr>
              <a:grpSpLocks/>
            </p:cNvGrpSpPr>
            <p:nvPr/>
          </p:nvGrpSpPr>
          <p:grpSpPr bwMode="auto">
            <a:xfrm>
              <a:off x="1296" y="2208"/>
              <a:ext cx="85" cy="183"/>
              <a:chOff x="1872" y="2160"/>
              <a:chExt cx="85" cy="183"/>
            </a:xfrm>
          </p:grpSpPr>
          <p:sp>
            <p:nvSpPr>
              <p:cNvPr id="19535" name="Oval 79"/>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36" name="Freeform 80"/>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37" name="Freeform 81"/>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grpSp>
          <p:nvGrpSpPr>
            <p:cNvPr id="20" name="Group 82"/>
            <p:cNvGrpSpPr>
              <a:grpSpLocks/>
            </p:cNvGrpSpPr>
            <p:nvPr/>
          </p:nvGrpSpPr>
          <p:grpSpPr bwMode="auto">
            <a:xfrm>
              <a:off x="1200" y="2400"/>
              <a:ext cx="85" cy="154"/>
              <a:chOff x="1584" y="2406"/>
              <a:chExt cx="85" cy="154"/>
            </a:xfrm>
          </p:grpSpPr>
          <p:sp>
            <p:nvSpPr>
              <p:cNvPr id="19539" name="Oval 83"/>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40" name="Freeform 84"/>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41" name="Freeform 85"/>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21" name="Group 86"/>
            <p:cNvGrpSpPr>
              <a:grpSpLocks/>
            </p:cNvGrpSpPr>
            <p:nvPr/>
          </p:nvGrpSpPr>
          <p:grpSpPr bwMode="auto">
            <a:xfrm>
              <a:off x="1104" y="2400"/>
              <a:ext cx="48" cy="144"/>
              <a:chOff x="3984" y="1872"/>
              <a:chExt cx="48" cy="192"/>
            </a:xfrm>
          </p:grpSpPr>
          <p:sp>
            <p:nvSpPr>
              <p:cNvPr id="19543" name="AutoShape 87"/>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44" name="AutoShape 88"/>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2" name="Group 89"/>
            <p:cNvGrpSpPr>
              <a:grpSpLocks/>
            </p:cNvGrpSpPr>
            <p:nvPr/>
          </p:nvGrpSpPr>
          <p:grpSpPr bwMode="auto">
            <a:xfrm flipH="1" flipV="1">
              <a:off x="1728" y="2352"/>
              <a:ext cx="85" cy="183"/>
              <a:chOff x="1872" y="2160"/>
              <a:chExt cx="85" cy="183"/>
            </a:xfrm>
          </p:grpSpPr>
          <p:sp>
            <p:nvSpPr>
              <p:cNvPr id="19546" name="Oval 90"/>
              <p:cNvSpPr>
                <a:spLocks noChangeArrowheads="1"/>
              </p:cNvSpPr>
              <p:nvPr/>
            </p:nvSpPr>
            <p:spPr bwMode="auto">
              <a:xfrm>
                <a:off x="1872" y="2160"/>
                <a:ext cx="85" cy="72"/>
              </a:xfrm>
              <a:prstGeom prst="ellipse">
                <a:avLst/>
              </a:prstGeom>
              <a:noFill/>
              <a:ln w="9525">
                <a:solidFill>
                  <a:schemeClr val="tx1"/>
                </a:solidFill>
                <a:round/>
                <a:headEnd/>
                <a:tailEnd/>
              </a:ln>
              <a:effectLst/>
            </p:spPr>
            <p:txBody>
              <a:bodyPr wrap="none" anchor="ctr"/>
              <a:lstStyle/>
              <a:p>
                <a:endParaRPr lang="en-US"/>
              </a:p>
            </p:txBody>
          </p:sp>
          <p:sp>
            <p:nvSpPr>
              <p:cNvPr id="19547" name="Freeform 91"/>
              <p:cNvSpPr>
                <a:spLocks/>
              </p:cNvSpPr>
              <p:nvPr/>
            </p:nvSpPr>
            <p:spPr bwMode="auto">
              <a:xfrm>
                <a:off x="1936" y="2222"/>
                <a:ext cx="13" cy="102"/>
              </a:xfrm>
              <a:custGeom>
                <a:avLst/>
                <a:gdLst/>
                <a:ahLst/>
                <a:cxnLst>
                  <a:cxn ang="0">
                    <a:pos x="7" y="0"/>
                  </a:cxn>
                  <a:cxn ang="0">
                    <a:pos x="13" y="45"/>
                  </a:cxn>
                  <a:cxn ang="0">
                    <a:pos x="0" y="102"/>
                  </a:cxn>
                </a:cxnLst>
                <a:rect l="0" t="0" r="r" b="b"/>
                <a:pathLst>
                  <a:path w="13" h="102">
                    <a:moveTo>
                      <a:pt x="7" y="0"/>
                    </a:moveTo>
                    <a:cubicBezTo>
                      <a:pt x="9" y="15"/>
                      <a:pt x="13" y="29"/>
                      <a:pt x="13" y="45"/>
                    </a:cubicBezTo>
                    <a:cubicBezTo>
                      <a:pt x="13" y="66"/>
                      <a:pt x="0" y="82"/>
                      <a:pt x="0" y="102"/>
                    </a:cubicBezTo>
                  </a:path>
                </a:pathLst>
              </a:custGeom>
              <a:noFill/>
              <a:ln w="9525">
                <a:solidFill>
                  <a:schemeClr val="tx1"/>
                </a:solidFill>
                <a:round/>
                <a:headEnd/>
                <a:tailEnd/>
              </a:ln>
              <a:effectLst/>
            </p:spPr>
            <p:txBody>
              <a:bodyPr wrap="none" anchor="ctr"/>
              <a:lstStyle/>
              <a:p>
                <a:endParaRPr lang="en-US"/>
              </a:p>
            </p:txBody>
          </p:sp>
          <p:sp>
            <p:nvSpPr>
              <p:cNvPr id="19548" name="Freeform 92"/>
              <p:cNvSpPr>
                <a:spLocks/>
              </p:cNvSpPr>
              <p:nvPr/>
            </p:nvSpPr>
            <p:spPr bwMode="auto">
              <a:xfrm>
                <a:off x="1873" y="2235"/>
                <a:ext cx="25" cy="108"/>
              </a:xfrm>
              <a:custGeom>
                <a:avLst/>
                <a:gdLst/>
                <a:ahLst/>
                <a:cxnLst>
                  <a:cxn ang="0">
                    <a:pos x="13" y="0"/>
                  </a:cxn>
                  <a:cxn ang="0">
                    <a:pos x="25" y="108"/>
                  </a:cxn>
                </a:cxnLst>
                <a:rect l="0" t="0" r="r" b="b"/>
                <a:pathLst>
                  <a:path w="25" h="108">
                    <a:moveTo>
                      <a:pt x="13" y="0"/>
                    </a:moveTo>
                    <a:cubicBezTo>
                      <a:pt x="0" y="35"/>
                      <a:pt x="25" y="70"/>
                      <a:pt x="25" y="108"/>
                    </a:cubicBezTo>
                  </a:path>
                </a:pathLst>
              </a:custGeom>
              <a:noFill/>
              <a:ln w="9525">
                <a:solidFill>
                  <a:schemeClr val="tx1"/>
                </a:solidFill>
                <a:round/>
                <a:headEnd/>
                <a:tailEnd/>
              </a:ln>
              <a:effectLst/>
            </p:spPr>
            <p:txBody>
              <a:bodyPr wrap="none" anchor="ctr"/>
              <a:lstStyle/>
              <a:p>
                <a:endParaRPr lang="en-US"/>
              </a:p>
            </p:txBody>
          </p:sp>
        </p:grpSp>
        <p:sp>
          <p:nvSpPr>
            <p:cNvPr id="19549" name="Freeform 93"/>
            <p:cNvSpPr>
              <a:spLocks/>
            </p:cNvSpPr>
            <p:nvPr/>
          </p:nvSpPr>
          <p:spPr bwMode="auto">
            <a:xfrm>
              <a:off x="864" y="2016"/>
              <a:ext cx="1200" cy="568"/>
            </a:xfrm>
            <a:custGeom>
              <a:avLst/>
              <a:gdLst/>
              <a:ahLst/>
              <a:cxnLst>
                <a:cxn ang="0">
                  <a:pos x="0" y="24"/>
                </a:cxn>
                <a:cxn ang="0">
                  <a:pos x="96" y="504"/>
                </a:cxn>
                <a:cxn ang="0">
                  <a:pos x="480" y="168"/>
                </a:cxn>
                <a:cxn ang="0">
                  <a:pos x="816" y="552"/>
                </a:cxn>
                <a:cxn ang="0">
                  <a:pos x="1056" y="72"/>
                </a:cxn>
                <a:cxn ang="0">
                  <a:pos x="1152" y="120"/>
                </a:cxn>
              </a:cxnLst>
              <a:rect l="0" t="0" r="r" b="b"/>
              <a:pathLst>
                <a:path w="1152" h="568">
                  <a:moveTo>
                    <a:pt x="0" y="24"/>
                  </a:moveTo>
                  <a:cubicBezTo>
                    <a:pt x="8" y="252"/>
                    <a:pt x="16" y="480"/>
                    <a:pt x="96" y="504"/>
                  </a:cubicBezTo>
                  <a:cubicBezTo>
                    <a:pt x="175" y="527"/>
                    <a:pt x="360" y="160"/>
                    <a:pt x="480" y="168"/>
                  </a:cubicBezTo>
                  <a:cubicBezTo>
                    <a:pt x="599" y="175"/>
                    <a:pt x="720" y="568"/>
                    <a:pt x="816" y="552"/>
                  </a:cubicBezTo>
                  <a:cubicBezTo>
                    <a:pt x="912" y="536"/>
                    <a:pt x="1000" y="144"/>
                    <a:pt x="1056" y="72"/>
                  </a:cubicBezTo>
                  <a:cubicBezTo>
                    <a:pt x="1112" y="0"/>
                    <a:pt x="1136" y="112"/>
                    <a:pt x="1152" y="120"/>
                  </a:cubicBezTo>
                </a:path>
              </a:pathLst>
            </a:custGeom>
            <a:noFill/>
            <a:ln w="28575" cmpd="sng">
              <a:solidFill>
                <a:schemeClr val="tx1"/>
              </a:solidFill>
              <a:round/>
              <a:headEnd/>
              <a:tailEnd/>
            </a:ln>
            <a:effectLst/>
          </p:spPr>
          <p:txBody>
            <a:bodyPr wrap="none" anchor="ctr"/>
            <a:lstStyle/>
            <a:p>
              <a:endParaRPr lang="en-US"/>
            </a:p>
          </p:txBody>
        </p:sp>
        <p:sp>
          <p:nvSpPr>
            <p:cNvPr id="19550" name="Arc 94"/>
            <p:cNvSpPr>
              <a:spLocks/>
            </p:cNvSpPr>
            <p:nvPr/>
          </p:nvSpPr>
          <p:spPr bwMode="auto">
            <a:xfrm rot="5400000" flipH="1">
              <a:off x="1136" y="206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1" name="Arc 95"/>
            <p:cNvSpPr>
              <a:spLocks/>
            </p:cNvSpPr>
            <p:nvPr/>
          </p:nvSpPr>
          <p:spPr bwMode="auto">
            <a:xfrm rot="5400000" flipH="1">
              <a:off x="1335" y="201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2" name="Arc 96"/>
            <p:cNvSpPr>
              <a:spLocks/>
            </p:cNvSpPr>
            <p:nvPr/>
          </p:nvSpPr>
          <p:spPr bwMode="auto">
            <a:xfrm rot="5400000" flipH="1">
              <a:off x="1653" y="185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3" name="Arc 97"/>
            <p:cNvSpPr>
              <a:spLocks/>
            </p:cNvSpPr>
            <p:nvPr/>
          </p:nvSpPr>
          <p:spPr bwMode="auto">
            <a:xfrm rot="5400000" flipH="1">
              <a:off x="1613" y="2077"/>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4" name="Arc 98"/>
            <p:cNvSpPr>
              <a:spLocks/>
            </p:cNvSpPr>
            <p:nvPr/>
          </p:nvSpPr>
          <p:spPr bwMode="auto">
            <a:xfrm rot="5400000" flipH="1">
              <a:off x="1780" y="204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5" name="Arc 99"/>
            <p:cNvSpPr>
              <a:spLocks/>
            </p:cNvSpPr>
            <p:nvPr/>
          </p:nvSpPr>
          <p:spPr bwMode="auto">
            <a:xfrm rot="5400000" flipH="1">
              <a:off x="1129" y="1868"/>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556" name="Arc 100"/>
            <p:cNvSpPr>
              <a:spLocks/>
            </p:cNvSpPr>
            <p:nvPr/>
          </p:nvSpPr>
          <p:spPr bwMode="auto">
            <a:xfrm rot="5400000" flipH="1">
              <a:off x="1004" y="199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nvGrpSpPr>
            <p:cNvPr id="23" name="Group 101"/>
            <p:cNvGrpSpPr>
              <a:grpSpLocks/>
            </p:cNvGrpSpPr>
            <p:nvPr/>
          </p:nvGrpSpPr>
          <p:grpSpPr bwMode="auto">
            <a:xfrm>
              <a:off x="1311" y="2423"/>
              <a:ext cx="48" cy="144"/>
              <a:chOff x="3984" y="1872"/>
              <a:chExt cx="48" cy="192"/>
            </a:xfrm>
          </p:grpSpPr>
          <p:sp>
            <p:nvSpPr>
              <p:cNvPr id="19558" name="AutoShape 10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59" name="AutoShape 10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4" name="Group 104"/>
            <p:cNvGrpSpPr>
              <a:grpSpLocks/>
            </p:cNvGrpSpPr>
            <p:nvPr/>
          </p:nvGrpSpPr>
          <p:grpSpPr bwMode="auto">
            <a:xfrm>
              <a:off x="1570" y="2234"/>
              <a:ext cx="48" cy="144"/>
              <a:chOff x="3984" y="1872"/>
              <a:chExt cx="48" cy="192"/>
            </a:xfrm>
          </p:grpSpPr>
          <p:sp>
            <p:nvSpPr>
              <p:cNvPr id="19561" name="AutoShape 105"/>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62" name="AutoShape 106"/>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25" name="Group 107"/>
            <p:cNvGrpSpPr>
              <a:grpSpLocks/>
            </p:cNvGrpSpPr>
            <p:nvPr/>
          </p:nvGrpSpPr>
          <p:grpSpPr bwMode="auto">
            <a:xfrm>
              <a:off x="1039" y="2201"/>
              <a:ext cx="48" cy="144"/>
              <a:chOff x="3984" y="1872"/>
              <a:chExt cx="48" cy="192"/>
            </a:xfrm>
          </p:grpSpPr>
          <p:sp>
            <p:nvSpPr>
              <p:cNvPr id="19564" name="AutoShape 10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565" name="AutoShape 10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sp>
        <p:nvSpPr>
          <p:cNvPr id="19566" name="Text Box 110"/>
          <p:cNvSpPr txBox="1">
            <a:spLocks noChangeArrowheads="1"/>
          </p:cNvSpPr>
          <p:nvPr/>
        </p:nvSpPr>
        <p:spPr bwMode="auto">
          <a:xfrm>
            <a:off x="381000" y="3054350"/>
            <a:ext cx="736600" cy="304800"/>
          </a:xfrm>
          <a:prstGeom prst="rect">
            <a:avLst/>
          </a:prstGeom>
          <a:noFill/>
          <a:ln w="9525">
            <a:noFill/>
            <a:miter lim="800000"/>
            <a:headEnd/>
            <a:tailEnd/>
          </a:ln>
          <a:effectLst/>
        </p:spPr>
        <p:txBody>
          <a:bodyPr wrap="none">
            <a:spAutoFit/>
          </a:bodyPr>
          <a:lstStyle/>
          <a:p>
            <a:r>
              <a:rPr lang="en-US" sz="1400" b="1">
                <a:latin typeface="Helvetica" pitchFamily="1" charset="0"/>
              </a:rPr>
              <a:t>apoA-I</a:t>
            </a:r>
          </a:p>
        </p:txBody>
      </p:sp>
      <p:sp>
        <p:nvSpPr>
          <p:cNvPr id="19567" name="Line 111"/>
          <p:cNvSpPr>
            <a:spLocks noChangeShapeType="1"/>
          </p:cNvSpPr>
          <p:nvPr/>
        </p:nvSpPr>
        <p:spPr bwMode="auto">
          <a:xfrm>
            <a:off x="896938" y="3344863"/>
            <a:ext cx="361950" cy="30162"/>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26" name="Group 112"/>
          <p:cNvGrpSpPr>
            <a:grpSpLocks/>
          </p:cNvGrpSpPr>
          <p:nvPr/>
        </p:nvGrpSpPr>
        <p:grpSpPr bwMode="auto">
          <a:xfrm>
            <a:off x="5857875" y="2474913"/>
            <a:ext cx="1903413" cy="1927225"/>
            <a:chOff x="3703" y="1528"/>
            <a:chExt cx="1199" cy="1214"/>
          </a:xfrm>
        </p:grpSpPr>
        <p:grpSp>
          <p:nvGrpSpPr>
            <p:cNvPr id="27" name="Group 113"/>
            <p:cNvGrpSpPr>
              <a:grpSpLocks/>
            </p:cNvGrpSpPr>
            <p:nvPr/>
          </p:nvGrpSpPr>
          <p:grpSpPr bwMode="auto">
            <a:xfrm>
              <a:off x="3722" y="1554"/>
              <a:ext cx="1180" cy="1188"/>
              <a:chOff x="3722" y="1554"/>
              <a:chExt cx="1180" cy="1188"/>
            </a:xfrm>
          </p:grpSpPr>
          <p:grpSp>
            <p:nvGrpSpPr>
              <p:cNvPr id="28" name="Group 114"/>
              <p:cNvGrpSpPr>
                <a:grpSpLocks/>
              </p:cNvGrpSpPr>
              <p:nvPr/>
            </p:nvGrpSpPr>
            <p:grpSpPr bwMode="auto">
              <a:xfrm>
                <a:off x="3722" y="1554"/>
                <a:ext cx="1176" cy="1188"/>
                <a:chOff x="3639" y="1574"/>
                <a:chExt cx="1176" cy="1188"/>
              </a:xfrm>
            </p:grpSpPr>
            <p:sp>
              <p:nvSpPr>
                <p:cNvPr id="19571" name="Oval 115"/>
                <p:cNvSpPr>
                  <a:spLocks noChangeArrowheads="1"/>
                </p:cNvSpPr>
                <p:nvPr/>
              </p:nvSpPr>
              <p:spPr bwMode="auto">
                <a:xfrm>
                  <a:off x="3639" y="1574"/>
                  <a:ext cx="1176" cy="1188"/>
                </a:xfrm>
                <a:prstGeom prst="ellipse">
                  <a:avLst/>
                </a:prstGeom>
                <a:noFill/>
                <a:ln w="9525">
                  <a:solidFill>
                    <a:schemeClr val="tx1"/>
                  </a:solidFill>
                  <a:round/>
                  <a:headEnd/>
                  <a:tailEnd/>
                </a:ln>
                <a:effectLst/>
              </p:spPr>
              <p:txBody>
                <a:bodyPr wrap="none" anchor="ctr"/>
                <a:lstStyle/>
                <a:p>
                  <a:endParaRPr lang="en-US"/>
                </a:p>
              </p:txBody>
            </p:sp>
            <p:grpSp>
              <p:nvGrpSpPr>
                <p:cNvPr id="29" name="Group 116"/>
                <p:cNvGrpSpPr>
                  <a:grpSpLocks/>
                </p:cNvGrpSpPr>
                <p:nvPr/>
              </p:nvGrpSpPr>
              <p:grpSpPr bwMode="auto">
                <a:xfrm>
                  <a:off x="3788" y="1610"/>
                  <a:ext cx="1025" cy="877"/>
                  <a:chOff x="3788" y="1610"/>
                  <a:chExt cx="1025" cy="877"/>
                </a:xfrm>
              </p:grpSpPr>
              <p:sp>
                <p:nvSpPr>
                  <p:cNvPr id="19573" name="Arc 117"/>
                  <p:cNvSpPr>
                    <a:spLocks/>
                  </p:cNvSpPr>
                  <p:nvPr/>
                </p:nvSpPr>
                <p:spPr bwMode="auto">
                  <a:xfrm>
                    <a:off x="3788" y="1610"/>
                    <a:ext cx="996" cy="649"/>
                  </a:xfrm>
                  <a:custGeom>
                    <a:avLst/>
                    <a:gdLst>
                      <a:gd name="G0" fmla="+- 21600 0 0"/>
                      <a:gd name="G1" fmla="+- 21600 0 0"/>
                      <a:gd name="G2" fmla="+- 21600 0 0"/>
                      <a:gd name="T0" fmla="*/ 136 w 41801"/>
                      <a:gd name="T1" fmla="*/ 24016 h 24016"/>
                      <a:gd name="T2" fmla="*/ 41801 w 41801"/>
                      <a:gd name="T3" fmla="*/ 13954 h 24016"/>
                      <a:gd name="T4" fmla="*/ 21600 w 41801"/>
                      <a:gd name="T5" fmla="*/ 21600 h 24016"/>
                    </a:gdLst>
                    <a:ahLst/>
                    <a:cxnLst>
                      <a:cxn ang="0">
                        <a:pos x="T0" y="T1"/>
                      </a:cxn>
                      <a:cxn ang="0">
                        <a:pos x="T2" y="T3"/>
                      </a:cxn>
                      <a:cxn ang="0">
                        <a:pos x="T4" y="T5"/>
                      </a:cxn>
                    </a:cxnLst>
                    <a:rect l="0" t="0" r="r" b="b"/>
                    <a:pathLst>
                      <a:path w="41801" h="24016" fill="none" extrusionOk="0">
                        <a:moveTo>
                          <a:pt x="135" y="24016"/>
                        </a:moveTo>
                        <a:cubicBezTo>
                          <a:pt x="45" y="23213"/>
                          <a:pt x="0" y="22407"/>
                          <a:pt x="0" y="21600"/>
                        </a:cubicBezTo>
                        <a:cubicBezTo>
                          <a:pt x="0" y="9670"/>
                          <a:pt x="9670" y="0"/>
                          <a:pt x="21600" y="0"/>
                        </a:cubicBezTo>
                        <a:cubicBezTo>
                          <a:pt x="30579" y="-1"/>
                          <a:pt x="38622" y="5555"/>
                          <a:pt x="41801" y="13953"/>
                        </a:cubicBezTo>
                      </a:path>
                      <a:path w="41801" h="24016" stroke="0" extrusionOk="0">
                        <a:moveTo>
                          <a:pt x="135" y="24016"/>
                        </a:moveTo>
                        <a:cubicBezTo>
                          <a:pt x="45" y="23213"/>
                          <a:pt x="0" y="22407"/>
                          <a:pt x="0" y="21600"/>
                        </a:cubicBezTo>
                        <a:cubicBezTo>
                          <a:pt x="0" y="9670"/>
                          <a:pt x="9670" y="0"/>
                          <a:pt x="21600" y="0"/>
                        </a:cubicBezTo>
                        <a:cubicBezTo>
                          <a:pt x="30579" y="-1"/>
                          <a:pt x="38622" y="5555"/>
                          <a:pt x="41801" y="13953"/>
                        </a:cubicBezTo>
                        <a:lnTo>
                          <a:pt x="21600" y="21600"/>
                        </a:lnTo>
                        <a:close/>
                      </a:path>
                    </a:pathLst>
                  </a:custGeom>
                  <a:noFill/>
                  <a:ln w="9525">
                    <a:solidFill>
                      <a:schemeClr val="tx1"/>
                    </a:solidFill>
                    <a:round/>
                    <a:headEnd/>
                    <a:tailEnd/>
                  </a:ln>
                  <a:effectLst/>
                </p:spPr>
                <p:txBody>
                  <a:bodyPr wrap="none" anchor="ctr"/>
                  <a:lstStyle/>
                  <a:p>
                    <a:endParaRPr lang="en-US"/>
                  </a:p>
                </p:txBody>
              </p:sp>
              <p:sp>
                <p:nvSpPr>
                  <p:cNvPr id="19574" name="Arc 118"/>
                  <p:cNvSpPr>
                    <a:spLocks/>
                  </p:cNvSpPr>
                  <p:nvPr/>
                </p:nvSpPr>
                <p:spPr bwMode="auto">
                  <a:xfrm flipH="1" flipV="1">
                    <a:off x="3790" y="2203"/>
                    <a:ext cx="1023" cy="284"/>
                  </a:xfrm>
                  <a:custGeom>
                    <a:avLst/>
                    <a:gdLst>
                      <a:gd name="G0" fmla="+- 21600 0 0"/>
                      <a:gd name="G1" fmla="+- 21600 0 0"/>
                      <a:gd name="G2" fmla="+- 21600 0 0"/>
                      <a:gd name="T0" fmla="*/ 324 w 43200"/>
                      <a:gd name="T1" fmla="*/ 25325 h 25325"/>
                      <a:gd name="T2" fmla="*/ 43200 w 43200"/>
                      <a:gd name="T3" fmla="*/ 21600 h 25325"/>
                      <a:gd name="T4" fmla="*/ 21600 w 43200"/>
                      <a:gd name="T5" fmla="*/ 21600 h 25325"/>
                    </a:gdLst>
                    <a:ahLst/>
                    <a:cxnLst>
                      <a:cxn ang="0">
                        <a:pos x="T0" y="T1"/>
                      </a:cxn>
                      <a:cxn ang="0">
                        <a:pos x="T2" y="T3"/>
                      </a:cxn>
                      <a:cxn ang="0">
                        <a:pos x="T4" y="T5"/>
                      </a:cxn>
                    </a:cxnLst>
                    <a:rect l="0" t="0" r="r" b="b"/>
                    <a:pathLst>
                      <a:path w="43200" h="25325" fill="none" extrusionOk="0">
                        <a:moveTo>
                          <a:pt x="323" y="25325"/>
                        </a:moveTo>
                        <a:cubicBezTo>
                          <a:pt x="108" y="24095"/>
                          <a:pt x="0" y="22848"/>
                          <a:pt x="0" y="21600"/>
                        </a:cubicBezTo>
                        <a:cubicBezTo>
                          <a:pt x="0" y="9670"/>
                          <a:pt x="9670" y="0"/>
                          <a:pt x="21600" y="0"/>
                        </a:cubicBezTo>
                        <a:cubicBezTo>
                          <a:pt x="33529" y="-1"/>
                          <a:pt x="43199" y="9670"/>
                          <a:pt x="43200" y="21599"/>
                        </a:cubicBezTo>
                      </a:path>
                      <a:path w="43200" h="25325" stroke="0" extrusionOk="0">
                        <a:moveTo>
                          <a:pt x="323" y="25325"/>
                        </a:moveTo>
                        <a:cubicBezTo>
                          <a:pt x="108" y="24095"/>
                          <a:pt x="0" y="22848"/>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a:effectLst/>
                </p:spPr>
                <p:txBody>
                  <a:bodyPr wrap="none" anchor="ctr"/>
                  <a:lstStyle/>
                  <a:p>
                    <a:endParaRPr lang="en-US"/>
                  </a:p>
                </p:txBody>
              </p:sp>
            </p:grpSp>
            <p:sp>
              <p:nvSpPr>
                <p:cNvPr id="19575" name="Arc 119"/>
                <p:cNvSpPr>
                  <a:spLocks/>
                </p:cNvSpPr>
                <p:nvPr/>
              </p:nvSpPr>
              <p:spPr bwMode="auto">
                <a:xfrm>
                  <a:off x="3974" y="1789"/>
                  <a:ext cx="698" cy="396"/>
                </a:xfrm>
                <a:custGeom>
                  <a:avLst/>
                  <a:gdLst>
                    <a:gd name="G0" fmla="+- 21600 0 0"/>
                    <a:gd name="G1" fmla="+- 21600 0 0"/>
                    <a:gd name="G2" fmla="+- 21600 0 0"/>
                    <a:gd name="T0" fmla="*/ 136 w 43200"/>
                    <a:gd name="T1" fmla="*/ 24016 h 24016"/>
                    <a:gd name="T2" fmla="*/ 43199 w 43200"/>
                    <a:gd name="T3" fmla="*/ 21652 h 24016"/>
                    <a:gd name="T4" fmla="*/ 21600 w 43200"/>
                    <a:gd name="T5" fmla="*/ 21600 h 24016"/>
                  </a:gdLst>
                  <a:ahLst/>
                  <a:cxnLst>
                    <a:cxn ang="0">
                      <a:pos x="T0" y="T1"/>
                    </a:cxn>
                    <a:cxn ang="0">
                      <a:pos x="T2" y="T3"/>
                    </a:cxn>
                    <a:cxn ang="0">
                      <a:pos x="T4" y="T5"/>
                    </a:cxn>
                  </a:cxnLst>
                  <a:rect l="0" t="0" r="r" b="b"/>
                  <a:pathLst>
                    <a:path w="43200" h="24016" fill="none" extrusionOk="0">
                      <a:moveTo>
                        <a:pt x="135" y="24016"/>
                      </a:moveTo>
                      <a:cubicBezTo>
                        <a:pt x="45" y="23213"/>
                        <a:pt x="0" y="22407"/>
                        <a:pt x="0" y="21600"/>
                      </a:cubicBezTo>
                      <a:cubicBezTo>
                        <a:pt x="0" y="9670"/>
                        <a:pt x="9670" y="0"/>
                        <a:pt x="21600" y="0"/>
                      </a:cubicBezTo>
                      <a:cubicBezTo>
                        <a:pt x="33529" y="0"/>
                        <a:pt x="43200" y="9670"/>
                        <a:pt x="43200" y="21600"/>
                      </a:cubicBezTo>
                      <a:cubicBezTo>
                        <a:pt x="43200" y="21617"/>
                        <a:pt x="43199" y="21634"/>
                        <a:pt x="43199" y="21652"/>
                      </a:cubicBezTo>
                    </a:path>
                    <a:path w="43200" h="24016" stroke="0" extrusionOk="0">
                      <a:moveTo>
                        <a:pt x="135" y="24016"/>
                      </a:moveTo>
                      <a:cubicBezTo>
                        <a:pt x="45" y="23213"/>
                        <a:pt x="0" y="22407"/>
                        <a:pt x="0" y="21600"/>
                      </a:cubicBezTo>
                      <a:cubicBezTo>
                        <a:pt x="0" y="9670"/>
                        <a:pt x="9670" y="0"/>
                        <a:pt x="21600" y="0"/>
                      </a:cubicBezTo>
                      <a:cubicBezTo>
                        <a:pt x="33529" y="0"/>
                        <a:pt x="43200" y="9670"/>
                        <a:pt x="43200" y="21600"/>
                      </a:cubicBezTo>
                      <a:cubicBezTo>
                        <a:pt x="43200" y="21617"/>
                        <a:pt x="43199" y="21634"/>
                        <a:pt x="43199" y="21652"/>
                      </a:cubicBezTo>
                      <a:lnTo>
                        <a:pt x="21600" y="21600"/>
                      </a:lnTo>
                      <a:close/>
                    </a:path>
                  </a:pathLst>
                </a:custGeom>
                <a:noFill/>
                <a:ln w="9525">
                  <a:solidFill>
                    <a:schemeClr val="tx1"/>
                  </a:solidFill>
                  <a:round/>
                  <a:headEnd/>
                  <a:tailEnd/>
                </a:ln>
                <a:effectLst/>
              </p:spPr>
              <p:txBody>
                <a:bodyPr wrap="none" anchor="ctr"/>
                <a:lstStyle/>
                <a:p>
                  <a:endParaRPr lang="en-US"/>
                </a:p>
              </p:txBody>
            </p:sp>
            <p:sp>
              <p:nvSpPr>
                <p:cNvPr id="19576" name="Arc 120"/>
                <p:cNvSpPr>
                  <a:spLocks/>
                </p:cNvSpPr>
                <p:nvPr/>
              </p:nvSpPr>
              <p:spPr bwMode="auto">
                <a:xfrm flipH="1" flipV="1">
                  <a:off x="3974" y="2151"/>
                  <a:ext cx="694" cy="173"/>
                </a:xfrm>
                <a:custGeom>
                  <a:avLst/>
                  <a:gdLst>
                    <a:gd name="G0" fmla="+- 21600 0 0"/>
                    <a:gd name="G1" fmla="+- 21600 0 0"/>
                    <a:gd name="G2" fmla="+- 21600 0 0"/>
                    <a:gd name="T0" fmla="*/ 324 w 43200"/>
                    <a:gd name="T1" fmla="*/ 25325 h 25325"/>
                    <a:gd name="T2" fmla="*/ 43200 w 43200"/>
                    <a:gd name="T3" fmla="*/ 21600 h 25325"/>
                    <a:gd name="T4" fmla="*/ 21600 w 43200"/>
                    <a:gd name="T5" fmla="*/ 21600 h 25325"/>
                  </a:gdLst>
                  <a:ahLst/>
                  <a:cxnLst>
                    <a:cxn ang="0">
                      <a:pos x="T0" y="T1"/>
                    </a:cxn>
                    <a:cxn ang="0">
                      <a:pos x="T2" y="T3"/>
                    </a:cxn>
                    <a:cxn ang="0">
                      <a:pos x="T4" y="T5"/>
                    </a:cxn>
                  </a:cxnLst>
                  <a:rect l="0" t="0" r="r" b="b"/>
                  <a:pathLst>
                    <a:path w="43200" h="25325" fill="none" extrusionOk="0">
                      <a:moveTo>
                        <a:pt x="323" y="25325"/>
                      </a:moveTo>
                      <a:cubicBezTo>
                        <a:pt x="108" y="24095"/>
                        <a:pt x="0" y="22848"/>
                        <a:pt x="0" y="21600"/>
                      </a:cubicBezTo>
                      <a:cubicBezTo>
                        <a:pt x="0" y="9670"/>
                        <a:pt x="9670" y="0"/>
                        <a:pt x="21600" y="0"/>
                      </a:cubicBezTo>
                      <a:cubicBezTo>
                        <a:pt x="33529" y="-1"/>
                        <a:pt x="43199" y="9670"/>
                        <a:pt x="43200" y="21599"/>
                      </a:cubicBezTo>
                    </a:path>
                    <a:path w="43200" h="25325" stroke="0" extrusionOk="0">
                      <a:moveTo>
                        <a:pt x="323" y="25325"/>
                      </a:moveTo>
                      <a:cubicBezTo>
                        <a:pt x="108" y="24095"/>
                        <a:pt x="0" y="22848"/>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a:effectLst/>
              </p:spPr>
              <p:txBody>
                <a:bodyPr wrap="none" anchor="ctr"/>
                <a:lstStyle/>
                <a:p>
                  <a:endParaRPr lang="en-US"/>
                </a:p>
              </p:txBody>
            </p:sp>
          </p:grpSp>
          <p:sp>
            <p:nvSpPr>
              <p:cNvPr id="19577" name="Text Box 121"/>
              <p:cNvSpPr txBox="1">
                <a:spLocks noChangeArrowheads="1"/>
              </p:cNvSpPr>
              <p:nvPr/>
            </p:nvSpPr>
            <p:spPr bwMode="auto">
              <a:xfrm>
                <a:off x="4264" y="1962"/>
                <a:ext cx="272" cy="192"/>
              </a:xfrm>
              <a:prstGeom prst="rect">
                <a:avLst/>
              </a:prstGeom>
              <a:noFill/>
              <a:ln w="9525">
                <a:noFill/>
                <a:miter lim="800000"/>
                <a:headEnd/>
                <a:tailEnd/>
              </a:ln>
              <a:effectLst/>
            </p:spPr>
            <p:txBody>
              <a:bodyPr wrap="none">
                <a:spAutoFit/>
              </a:bodyPr>
              <a:lstStyle/>
              <a:p>
                <a:r>
                  <a:rPr lang="en-US" sz="1400" b="1">
                    <a:latin typeface="Helvetica" pitchFamily="1" charset="0"/>
                  </a:rPr>
                  <a:t>CE</a:t>
                </a:r>
              </a:p>
            </p:txBody>
          </p:sp>
          <p:grpSp>
            <p:nvGrpSpPr>
              <p:cNvPr id="30" name="Group 122"/>
              <p:cNvGrpSpPr>
                <a:grpSpLocks/>
              </p:cNvGrpSpPr>
              <p:nvPr/>
            </p:nvGrpSpPr>
            <p:grpSpPr bwMode="auto">
              <a:xfrm rot="-1199788">
                <a:off x="4235" y="1614"/>
                <a:ext cx="85" cy="178"/>
                <a:chOff x="971" y="2160"/>
                <a:chExt cx="85" cy="178"/>
              </a:xfrm>
            </p:grpSpPr>
            <p:sp>
              <p:nvSpPr>
                <p:cNvPr id="19579" name="Oval 123"/>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580" name="Freeform 124"/>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581" name="Freeform 125"/>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31" name="Group 126"/>
              <p:cNvGrpSpPr>
                <a:grpSpLocks/>
              </p:cNvGrpSpPr>
              <p:nvPr/>
            </p:nvGrpSpPr>
            <p:grpSpPr bwMode="auto">
              <a:xfrm>
                <a:off x="4363" y="2318"/>
                <a:ext cx="85" cy="154"/>
                <a:chOff x="1584" y="2406"/>
                <a:chExt cx="85" cy="154"/>
              </a:xfrm>
            </p:grpSpPr>
            <p:sp>
              <p:nvSpPr>
                <p:cNvPr id="19583" name="Oval 127"/>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84" name="Freeform 128"/>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85" name="Freeform 129"/>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56" name="Group 130"/>
              <p:cNvGrpSpPr>
                <a:grpSpLocks/>
              </p:cNvGrpSpPr>
              <p:nvPr/>
            </p:nvGrpSpPr>
            <p:grpSpPr bwMode="auto">
              <a:xfrm rot="-830533">
                <a:off x="4485" y="2302"/>
                <a:ext cx="86" cy="156"/>
                <a:chOff x="1781" y="2368"/>
                <a:chExt cx="86" cy="156"/>
              </a:xfrm>
            </p:grpSpPr>
            <p:sp>
              <p:nvSpPr>
                <p:cNvPr id="19587" name="Oval 131"/>
                <p:cNvSpPr>
                  <a:spLocks noChangeArrowheads="1"/>
                </p:cNvSpPr>
                <p:nvPr/>
              </p:nvSpPr>
              <p:spPr bwMode="auto">
                <a:xfrm>
                  <a:off x="1781" y="2452"/>
                  <a:ext cx="85" cy="72"/>
                </a:xfrm>
                <a:prstGeom prst="ellipse">
                  <a:avLst/>
                </a:prstGeom>
                <a:noFill/>
                <a:ln w="9525">
                  <a:solidFill>
                    <a:schemeClr val="tx1"/>
                  </a:solidFill>
                  <a:round/>
                  <a:headEnd/>
                  <a:tailEnd/>
                </a:ln>
                <a:effectLst/>
              </p:spPr>
              <p:txBody>
                <a:bodyPr wrap="none" anchor="ctr"/>
                <a:lstStyle/>
                <a:p>
                  <a:endParaRPr lang="en-US"/>
                </a:p>
              </p:txBody>
            </p:sp>
            <p:sp>
              <p:nvSpPr>
                <p:cNvPr id="19588" name="Freeform 132"/>
                <p:cNvSpPr>
                  <a:spLocks/>
                </p:cNvSpPr>
                <p:nvPr/>
              </p:nvSpPr>
              <p:spPr bwMode="auto">
                <a:xfrm>
                  <a:off x="1797" y="2381"/>
                  <a:ext cx="7" cy="83"/>
                </a:xfrm>
                <a:custGeom>
                  <a:avLst/>
                  <a:gdLst/>
                  <a:ahLst/>
                  <a:cxnLst>
                    <a:cxn ang="0">
                      <a:pos x="0" y="83"/>
                    </a:cxn>
                    <a:cxn ang="0">
                      <a:pos x="6" y="0"/>
                    </a:cxn>
                  </a:cxnLst>
                  <a:rect l="0" t="0" r="r" b="b"/>
                  <a:pathLst>
                    <a:path w="7" h="83">
                      <a:moveTo>
                        <a:pt x="0" y="83"/>
                      </a:moveTo>
                      <a:cubicBezTo>
                        <a:pt x="7" y="25"/>
                        <a:pt x="6" y="53"/>
                        <a:pt x="6" y="0"/>
                      </a:cubicBezTo>
                    </a:path>
                  </a:pathLst>
                </a:custGeom>
                <a:noFill/>
                <a:ln w="9525">
                  <a:solidFill>
                    <a:schemeClr val="tx1"/>
                  </a:solidFill>
                  <a:round/>
                  <a:headEnd/>
                  <a:tailEnd/>
                </a:ln>
                <a:effectLst/>
              </p:spPr>
              <p:txBody>
                <a:bodyPr wrap="none" anchor="ctr"/>
                <a:lstStyle/>
                <a:p>
                  <a:endParaRPr lang="en-US"/>
                </a:p>
              </p:txBody>
            </p:sp>
            <p:sp>
              <p:nvSpPr>
                <p:cNvPr id="19589" name="Freeform 133"/>
                <p:cNvSpPr>
                  <a:spLocks/>
                </p:cNvSpPr>
                <p:nvPr/>
              </p:nvSpPr>
              <p:spPr bwMode="auto">
                <a:xfrm>
                  <a:off x="1840" y="2368"/>
                  <a:ext cx="27" cy="136"/>
                </a:xfrm>
                <a:custGeom>
                  <a:avLst/>
                  <a:gdLst/>
                  <a:ahLst/>
                  <a:cxnLst>
                    <a:cxn ang="0">
                      <a:pos x="20" y="102"/>
                    </a:cxn>
                    <a:cxn ang="0">
                      <a:pos x="20" y="57"/>
                    </a:cxn>
                    <a:cxn ang="0">
                      <a:pos x="8" y="19"/>
                    </a:cxn>
                    <a:cxn ang="0">
                      <a:pos x="8" y="0"/>
                    </a:cxn>
                  </a:cxnLst>
                  <a:rect l="0" t="0" r="r" b="b"/>
                  <a:pathLst>
                    <a:path w="27" h="136">
                      <a:moveTo>
                        <a:pt x="20" y="102"/>
                      </a:moveTo>
                      <a:cubicBezTo>
                        <a:pt x="0" y="39"/>
                        <a:pt x="27" y="136"/>
                        <a:pt x="20" y="57"/>
                      </a:cubicBezTo>
                      <a:cubicBezTo>
                        <a:pt x="18" y="43"/>
                        <a:pt x="8" y="32"/>
                        <a:pt x="8" y="19"/>
                      </a:cubicBezTo>
                      <a:cubicBezTo>
                        <a:pt x="8" y="12"/>
                        <a:pt x="8" y="6"/>
                        <a:pt x="8" y="0"/>
                      </a:cubicBezTo>
                    </a:path>
                  </a:pathLst>
                </a:custGeom>
                <a:noFill/>
                <a:ln w="9525">
                  <a:solidFill>
                    <a:schemeClr val="tx1"/>
                  </a:solidFill>
                  <a:round/>
                  <a:headEnd/>
                  <a:tailEnd/>
                </a:ln>
                <a:effectLst/>
              </p:spPr>
              <p:txBody>
                <a:bodyPr wrap="none" anchor="ctr"/>
                <a:lstStyle/>
                <a:p>
                  <a:endParaRPr lang="en-US"/>
                </a:p>
              </p:txBody>
            </p:sp>
          </p:grpSp>
          <p:grpSp>
            <p:nvGrpSpPr>
              <p:cNvPr id="19457" name="Group 134"/>
              <p:cNvGrpSpPr>
                <a:grpSpLocks/>
              </p:cNvGrpSpPr>
              <p:nvPr/>
            </p:nvGrpSpPr>
            <p:grpSpPr bwMode="auto">
              <a:xfrm rot="727668">
                <a:off x="4191" y="2306"/>
                <a:ext cx="85" cy="154"/>
                <a:chOff x="1584" y="2406"/>
                <a:chExt cx="85" cy="154"/>
              </a:xfrm>
            </p:grpSpPr>
            <p:sp>
              <p:nvSpPr>
                <p:cNvPr id="19591" name="Oval 135"/>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92" name="Freeform 136"/>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93" name="Freeform 137"/>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66" name="Group 138"/>
              <p:cNvGrpSpPr>
                <a:grpSpLocks/>
              </p:cNvGrpSpPr>
              <p:nvPr/>
            </p:nvGrpSpPr>
            <p:grpSpPr bwMode="auto">
              <a:xfrm rot="12115023">
                <a:off x="4636" y="1717"/>
                <a:ext cx="85" cy="154"/>
                <a:chOff x="1584" y="2406"/>
                <a:chExt cx="85" cy="154"/>
              </a:xfrm>
            </p:grpSpPr>
            <p:sp>
              <p:nvSpPr>
                <p:cNvPr id="19595" name="Oval 139"/>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596" name="Freeform 140"/>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597" name="Freeform 141"/>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75" name="Group 142"/>
              <p:cNvGrpSpPr>
                <a:grpSpLocks/>
              </p:cNvGrpSpPr>
              <p:nvPr/>
            </p:nvGrpSpPr>
            <p:grpSpPr bwMode="auto">
              <a:xfrm>
                <a:off x="4301" y="2321"/>
                <a:ext cx="48" cy="144"/>
                <a:chOff x="3984" y="1872"/>
                <a:chExt cx="48" cy="192"/>
              </a:xfrm>
            </p:grpSpPr>
            <p:sp>
              <p:nvSpPr>
                <p:cNvPr id="19599" name="AutoShape 14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00" name="AutoShape 14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79" name="Group 145"/>
              <p:cNvGrpSpPr>
                <a:grpSpLocks/>
              </p:cNvGrpSpPr>
              <p:nvPr/>
            </p:nvGrpSpPr>
            <p:grpSpPr bwMode="auto">
              <a:xfrm rot="1204676">
                <a:off x="4045" y="2250"/>
                <a:ext cx="85" cy="154"/>
                <a:chOff x="1584" y="2406"/>
                <a:chExt cx="85" cy="154"/>
              </a:xfrm>
            </p:grpSpPr>
            <p:sp>
              <p:nvSpPr>
                <p:cNvPr id="19602" name="Oval 146"/>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03" name="Freeform 14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04" name="Freeform 14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483" name="Group 149"/>
              <p:cNvGrpSpPr>
                <a:grpSpLocks/>
              </p:cNvGrpSpPr>
              <p:nvPr/>
            </p:nvGrpSpPr>
            <p:grpSpPr bwMode="auto">
              <a:xfrm rot="1106097">
                <a:off x="4143" y="2290"/>
                <a:ext cx="48" cy="144"/>
                <a:chOff x="3984" y="1872"/>
                <a:chExt cx="48" cy="192"/>
              </a:xfrm>
            </p:grpSpPr>
            <p:sp>
              <p:nvSpPr>
                <p:cNvPr id="19606" name="AutoShape 150"/>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07" name="AutoShape 151"/>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87" name="Group 152"/>
              <p:cNvGrpSpPr>
                <a:grpSpLocks/>
              </p:cNvGrpSpPr>
              <p:nvPr/>
            </p:nvGrpSpPr>
            <p:grpSpPr bwMode="auto">
              <a:xfrm rot="-6299866">
                <a:off x="3941" y="2123"/>
                <a:ext cx="67" cy="202"/>
                <a:chOff x="1985" y="2109"/>
                <a:chExt cx="67" cy="202"/>
              </a:xfrm>
            </p:grpSpPr>
            <p:sp>
              <p:nvSpPr>
                <p:cNvPr id="19609" name="Oval 153"/>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10" name="Freeform 154"/>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11" name="Freeform 155"/>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491" name="Group 156"/>
              <p:cNvGrpSpPr>
                <a:grpSpLocks/>
              </p:cNvGrpSpPr>
              <p:nvPr/>
            </p:nvGrpSpPr>
            <p:grpSpPr bwMode="auto">
              <a:xfrm rot="-8021005">
                <a:off x="3992" y="2187"/>
                <a:ext cx="67" cy="202"/>
                <a:chOff x="1985" y="2109"/>
                <a:chExt cx="67" cy="202"/>
              </a:xfrm>
            </p:grpSpPr>
            <p:sp>
              <p:nvSpPr>
                <p:cNvPr id="19613" name="Oval 157"/>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14" name="Freeform 158"/>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15" name="Freeform 159"/>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494" name="Group 160"/>
              <p:cNvGrpSpPr>
                <a:grpSpLocks/>
              </p:cNvGrpSpPr>
              <p:nvPr/>
            </p:nvGrpSpPr>
            <p:grpSpPr bwMode="auto">
              <a:xfrm rot="-2577275">
                <a:off x="4696" y="2239"/>
                <a:ext cx="48" cy="144"/>
                <a:chOff x="3984" y="1872"/>
                <a:chExt cx="48" cy="192"/>
              </a:xfrm>
            </p:grpSpPr>
            <p:sp>
              <p:nvSpPr>
                <p:cNvPr id="19617" name="AutoShape 161"/>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18" name="AutoShape 162"/>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497" name="Group 163"/>
              <p:cNvGrpSpPr>
                <a:grpSpLocks/>
              </p:cNvGrpSpPr>
              <p:nvPr/>
            </p:nvGrpSpPr>
            <p:grpSpPr bwMode="auto">
              <a:xfrm rot="-14228423">
                <a:off x="4754" y="2178"/>
                <a:ext cx="61" cy="175"/>
                <a:chOff x="1985" y="2109"/>
                <a:chExt cx="67" cy="202"/>
              </a:xfrm>
            </p:grpSpPr>
            <p:sp>
              <p:nvSpPr>
                <p:cNvPr id="19620" name="Oval 164"/>
                <p:cNvSpPr>
                  <a:spLocks noChangeArrowheads="1"/>
                </p:cNvSpPr>
                <p:nvPr/>
              </p:nvSpPr>
              <p:spPr bwMode="auto">
                <a:xfrm>
                  <a:off x="1985" y="2109"/>
                  <a:ext cx="67" cy="102"/>
                </a:xfrm>
                <a:prstGeom prst="ellipse">
                  <a:avLst/>
                </a:prstGeom>
                <a:noFill/>
                <a:ln w="9525">
                  <a:solidFill>
                    <a:schemeClr val="tx1"/>
                  </a:solidFill>
                  <a:round/>
                  <a:headEnd/>
                  <a:tailEnd/>
                </a:ln>
                <a:effectLst/>
              </p:spPr>
              <p:txBody>
                <a:bodyPr wrap="none" anchor="ctr"/>
                <a:lstStyle/>
                <a:p>
                  <a:endParaRPr lang="en-US"/>
                </a:p>
              </p:txBody>
            </p:sp>
            <p:sp>
              <p:nvSpPr>
                <p:cNvPr id="19621" name="Freeform 165"/>
                <p:cNvSpPr>
                  <a:spLocks/>
                </p:cNvSpPr>
                <p:nvPr/>
              </p:nvSpPr>
              <p:spPr bwMode="auto">
                <a:xfrm>
                  <a:off x="2032" y="2203"/>
                  <a:ext cx="9" cy="97"/>
                </a:xfrm>
                <a:custGeom>
                  <a:avLst/>
                  <a:gdLst/>
                  <a:ahLst/>
                  <a:cxnLst>
                    <a:cxn ang="0">
                      <a:pos x="0" y="0"/>
                    </a:cxn>
                    <a:cxn ang="0">
                      <a:pos x="0" y="89"/>
                    </a:cxn>
                  </a:cxnLst>
                  <a:rect l="0" t="0" r="r" b="b"/>
                  <a:pathLst>
                    <a:path w="9" h="97">
                      <a:moveTo>
                        <a:pt x="0" y="0"/>
                      </a:moveTo>
                      <a:cubicBezTo>
                        <a:pt x="9" y="97"/>
                        <a:pt x="0" y="35"/>
                        <a:pt x="0" y="89"/>
                      </a:cubicBezTo>
                    </a:path>
                  </a:pathLst>
                </a:custGeom>
                <a:noFill/>
                <a:ln w="9525">
                  <a:solidFill>
                    <a:schemeClr val="tx1"/>
                  </a:solidFill>
                  <a:round/>
                  <a:headEnd/>
                  <a:tailEnd/>
                </a:ln>
                <a:effectLst/>
              </p:spPr>
              <p:txBody>
                <a:bodyPr wrap="none" anchor="ctr"/>
                <a:lstStyle/>
                <a:p>
                  <a:endParaRPr lang="en-US"/>
                </a:p>
              </p:txBody>
            </p:sp>
            <p:sp>
              <p:nvSpPr>
                <p:cNvPr id="19622" name="Freeform 166"/>
                <p:cNvSpPr>
                  <a:spLocks/>
                </p:cNvSpPr>
                <p:nvPr/>
              </p:nvSpPr>
              <p:spPr bwMode="auto">
                <a:xfrm>
                  <a:off x="2000" y="2203"/>
                  <a:ext cx="13" cy="108"/>
                </a:xfrm>
                <a:custGeom>
                  <a:avLst/>
                  <a:gdLst/>
                  <a:ahLst/>
                  <a:cxnLst>
                    <a:cxn ang="0">
                      <a:pos x="0" y="0"/>
                    </a:cxn>
                    <a:cxn ang="0">
                      <a:pos x="13" y="51"/>
                    </a:cxn>
                    <a:cxn ang="0">
                      <a:pos x="6" y="70"/>
                    </a:cxn>
                    <a:cxn ang="0">
                      <a:pos x="6" y="108"/>
                    </a:cxn>
                  </a:cxnLst>
                  <a:rect l="0" t="0" r="r" b="b"/>
                  <a:pathLst>
                    <a:path w="13" h="108">
                      <a:moveTo>
                        <a:pt x="0" y="0"/>
                      </a:moveTo>
                      <a:cubicBezTo>
                        <a:pt x="3" y="17"/>
                        <a:pt x="13" y="33"/>
                        <a:pt x="13" y="51"/>
                      </a:cubicBezTo>
                      <a:cubicBezTo>
                        <a:pt x="13" y="57"/>
                        <a:pt x="6" y="63"/>
                        <a:pt x="6" y="70"/>
                      </a:cubicBezTo>
                      <a:cubicBezTo>
                        <a:pt x="4" y="82"/>
                        <a:pt x="6" y="95"/>
                        <a:pt x="6" y="108"/>
                      </a:cubicBezTo>
                    </a:path>
                  </a:pathLst>
                </a:custGeom>
                <a:noFill/>
                <a:ln w="9525">
                  <a:solidFill>
                    <a:schemeClr val="tx1"/>
                  </a:solidFill>
                  <a:round/>
                  <a:headEnd/>
                  <a:tailEnd/>
                </a:ln>
                <a:effectLst/>
              </p:spPr>
              <p:txBody>
                <a:bodyPr wrap="none" anchor="ctr"/>
                <a:lstStyle/>
                <a:p>
                  <a:endParaRPr lang="en-US"/>
                </a:p>
              </p:txBody>
            </p:sp>
          </p:grpSp>
          <p:grpSp>
            <p:nvGrpSpPr>
              <p:cNvPr id="19500" name="Group 167"/>
              <p:cNvGrpSpPr>
                <a:grpSpLocks/>
              </p:cNvGrpSpPr>
              <p:nvPr/>
            </p:nvGrpSpPr>
            <p:grpSpPr bwMode="auto">
              <a:xfrm rot="9367768">
                <a:off x="4605" y="2264"/>
                <a:ext cx="85" cy="178"/>
                <a:chOff x="971" y="2160"/>
                <a:chExt cx="85" cy="178"/>
              </a:xfrm>
            </p:grpSpPr>
            <p:sp>
              <p:nvSpPr>
                <p:cNvPr id="19624" name="Oval 168"/>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25" name="Freeform 169"/>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26" name="Freeform 170"/>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04" name="Group 171"/>
              <p:cNvGrpSpPr>
                <a:grpSpLocks/>
              </p:cNvGrpSpPr>
              <p:nvPr/>
            </p:nvGrpSpPr>
            <p:grpSpPr bwMode="auto">
              <a:xfrm rot="-4722979">
                <a:off x="4786" y="2138"/>
                <a:ext cx="48" cy="144"/>
                <a:chOff x="3984" y="1872"/>
                <a:chExt cx="48" cy="192"/>
              </a:xfrm>
            </p:grpSpPr>
            <p:sp>
              <p:nvSpPr>
                <p:cNvPr id="19628" name="AutoShape 172"/>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29" name="AutoShape 173"/>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08" name="Group 174"/>
              <p:cNvGrpSpPr>
                <a:grpSpLocks/>
              </p:cNvGrpSpPr>
              <p:nvPr/>
            </p:nvGrpSpPr>
            <p:grpSpPr bwMode="auto">
              <a:xfrm rot="5361782">
                <a:off x="3922" y="2088"/>
                <a:ext cx="48" cy="144"/>
                <a:chOff x="3984" y="1872"/>
                <a:chExt cx="48" cy="192"/>
              </a:xfrm>
            </p:grpSpPr>
            <p:sp>
              <p:nvSpPr>
                <p:cNvPr id="19631" name="AutoShape 175"/>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32" name="AutoShape 176"/>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12" name="Group 177"/>
              <p:cNvGrpSpPr>
                <a:grpSpLocks/>
              </p:cNvGrpSpPr>
              <p:nvPr/>
            </p:nvGrpSpPr>
            <p:grpSpPr bwMode="auto">
              <a:xfrm rot="17156770">
                <a:off x="3932" y="1998"/>
                <a:ext cx="85" cy="178"/>
                <a:chOff x="971" y="2160"/>
                <a:chExt cx="85" cy="178"/>
              </a:xfrm>
            </p:grpSpPr>
            <p:sp>
              <p:nvSpPr>
                <p:cNvPr id="19634" name="Oval 178"/>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35" name="Freeform 179"/>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36" name="Freeform 180"/>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16" name="Group 181"/>
              <p:cNvGrpSpPr>
                <a:grpSpLocks/>
              </p:cNvGrpSpPr>
              <p:nvPr/>
            </p:nvGrpSpPr>
            <p:grpSpPr bwMode="auto">
              <a:xfrm rot="16353160">
                <a:off x="4782" y="2054"/>
                <a:ext cx="85" cy="154"/>
                <a:chOff x="1584" y="2406"/>
                <a:chExt cx="85" cy="154"/>
              </a:xfrm>
            </p:grpSpPr>
            <p:sp>
              <p:nvSpPr>
                <p:cNvPr id="19638" name="Oval 182"/>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39" name="Freeform 183"/>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0" name="Freeform 184"/>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19" name="Group 185"/>
              <p:cNvGrpSpPr>
                <a:grpSpLocks/>
              </p:cNvGrpSpPr>
              <p:nvPr/>
            </p:nvGrpSpPr>
            <p:grpSpPr bwMode="auto">
              <a:xfrm rot="12115023">
                <a:off x="4566" y="1660"/>
                <a:ext cx="85" cy="154"/>
                <a:chOff x="1584" y="2406"/>
                <a:chExt cx="85" cy="154"/>
              </a:xfrm>
            </p:grpSpPr>
            <p:sp>
              <p:nvSpPr>
                <p:cNvPr id="19642" name="Oval 186"/>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43" name="Freeform 187"/>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4" name="Freeform 188"/>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22" name="Group 189"/>
              <p:cNvGrpSpPr>
                <a:grpSpLocks/>
              </p:cNvGrpSpPr>
              <p:nvPr/>
            </p:nvGrpSpPr>
            <p:grpSpPr bwMode="auto">
              <a:xfrm rot="13886437">
                <a:off x="4707" y="1794"/>
                <a:ext cx="85" cy="154"/>
                <a:chOff x="1584" y="2406"/>
                <a:chExt cx="85" cy="154"/>
              </a:xfrm>
            </p:grpSpPr>
            <p:sp>
              <p:nvSpPr>
                <p:cNvPr id="19646" name="Oval 190"/>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47" name="Freeform 191"/>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48" name="Freeform 192"/>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26" name="Group 193"/>
              <p:cNvGrpSpPr>
                <a:grpSpLocks/>
              </p:cNvGrpSpPr>
              <p:nvPr/>
            </p:nvGrpSpPr>
            <p:grpSpPr bwMode="auto">
              <a:xfrm rot="15916890">
                <a:off x="4778" y="1960"/>
                <a:ext cx="85" cy="154"/>
                <a:chOff x="1584" y="2406"/>
                <a:chExt cx="85" cy="154"/>
              </a:xfrm>
            </p:grpSpPr>
            <p:sp>
              <p:nvSpPr>
                <p:cNvPr id="19650" name="Oval 194"/>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51" name="Freeform 195"/>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52" name="Freeform 196"/>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30" name="Group 197"/>
              <p:cNvGrpSpPr>
                <a:grpSpLocks/>
              </p:cNvGrpSpPr>
              <p:nvPr/>
            </p:nvGrpSpPr>
            <p:grpSpPr bwMode="auto">
              <a:xfrm rot="14687391" flipV="1">
                <a:off x="4766" y="1876"/>
                <a:ext cx="47" cy="144"/>
                <a:chOff x="3984" y="1872"/>
                <a:chExt cx="48" cy="192"/>
              </a:xfrm>
            </p:grpSpPr>
            <p:sp>
              <p:nvSpPr>
                <p:cNvPr id="19654" name="AutoShape 19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55" name="AutoShape 19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34" name="Group 200"/>
              <p:cNvGrpSpPr>
                <a:grpSpLocks/>
              </p:cNvGrpSpPr>
              <p:nvPr/>
            </p:nvGrpSpPr>
            <p:grpSpPr bwMode="auto">
              <a:xfrm>
                <a:off x="4477" y="1623"/>
                <a:ext cx="85" cy="178"/>
                <a:chOff x="971" y="2160"/>
                <a:chExt cx="85" cy="178"/>
              </a:xfrm>
            </p:grpSpPr>
            <p:sp>
              <p:nvSpPr>
                <p:cNvPr id="19657" name="Oval 201"/>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58" name="Freeform 202"/>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59" name="Freeform 203"/>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38" name="Group 204"/>
              <p:cNvGrpSpPr>
                <a:grpSpLocks/>
              </p:cNvGrpSpPr>
              <p:nvPr/>
            </p:nvGrpSpPr>
            <p:grpSpPr bwMode="auto">
              <a:xfrm rot="-3961234">
                <a:off x="3942" y="1908"/>
                <a:ext cx="85" cy="174"/>
                <a:chOff x="1440" y="2232"/>
                <a:chExt cx="85" cy="174"/>
              </a:xfrm>
            </p:grpSpPr>
            <p:sp>
              <p:nvSpPr>
                <p:cNvPr id="19661" name="Oval 205"/>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62" name="Freeform 206"/>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63" name="Freeform 207"/>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42" name="Group 208"/>
              <p:cNvGrpSpPr>
                <a:grpSpLocks/>
              </p:cNvGrpSpPr>
              <p:nvPr/>
            </p:nvGrpSpPr>
            <p:grpSpPr bwMode="auto">
              <a:xfrm rot="284804">
                <a:off x="4375" y="1592"/>
                <a:ext cx="85" cy="174"/>
                <a:chOff x="1440" y="2232"/>
                <a:chExt cx="85" cy="174"/>
              </a:xfrm>
            </p:grpSpPr>
            <p:sp>
              <p:nvSpPr>
                <p:cNvPr id="19665" name="Oval 209"/>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66" name="Freeform 210"/>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67" name="Freeform 211"/>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45" name="Group 212"/>
              <p:cNvGrpSpPr>
                <a:grpSpLocks/>
              </p:cNvGrpSpPr>
              <p:nvPr/>
            </p:nvGrpSpPr>
            <p:grpSpPr bwMode="auto">
              <a:xfrm rot="21007793" flipV="1">
                <a:off x="4315" y="1610"/>
                <a:ext cx="47" cy="144"/>
                <a:chOff x="3984" y="1872"/>
                <a:chExt cx="48" cy="192"/>
              </a:xfrm>
            </p:grpSpPr>
            <p:sp>
              <p:nvSpPr>
                <p:cNvPr id="19669" name="AutoShape 21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70" name="AutoShape 21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grpSp>
            <p:nvGrpSpPr>
              <p:cNvPr id="19557" name="Group 215"/>
              <p:cNvGrpSpPr>
                <a:grpSpLocks/>
              </p:cNvGrpSpPr>
              <p:nvPr/>
            </p:nvGrpSpPr>
            <p:grpSpPr bwMode="auto">
              <a:xfrm rot="-3472349">
                <a:off x="3986" y="1825"/>
                <a:ext cx="85" cy="178"/>
                <a:chOff x="971" y="2160"/>
                <a:chExt cx="85" cy="178"/>
              </a:xfrm>
            </p:grpSpPr>
            <p:sp>
              <p:nvSpPr>
                <p:cNvPr id="19672" name="Oval 216"/>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73" name="Freeform 217"/>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74" name="Freeform 218"/>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60" name="Group 219"/>
              <p:cNvGrpSpPr>
                <a:grpSpLocks/>
              </p:cNvGrpSpPr>
              <p:nvPr/>
            </p:nvGrpSpPr>
            <p:grpSpPr bwMode="auto">
              <a:xfrm rot="-2039138">
                <a:off x="4147" y="1655"/>
                <a:ext cx="85" cy="174"/>
                <a:chOff x="1440" y="2232"/>
                <a:chExt cx="85" cy="174"/>
              </a:xfrm>
            </p:grpSpPr>
            <p:sp>
              <p:nvSpPr>
                <p:cNvPr id="19676" name="Oval 220"/>
                <p:cNvSpPr>
                  <a:spLocks noChangeArrowheads="1"/>
                </p:cNvSpPr>
                <p:nvPr/>
              </p:nvSpPr>
              <p:spPr bwMode="auto">
                <a:xfrm>
                  <a:off x="1440" y="2232"/>
                  <a:ext cx="85" cy="72"/>
                </a:xfrm>
                <a:prstGeom prst="ellipse">
                  <a:avLst/>
                </a:prstGeom>
                <a:noFill/>
                <a:ln w="9525">
                  <a:solidFill>
                    <a:schemeClr val="tx1"/>
                  </a:solidFill>
                  <a:round/>
                  <a:headEnd/>
                  <a:tailEnd/>
                </a:ln>
                <a:effectLst/>
              </p:spPr>
              <p:txBody>
                <a:bodyPr wrap="none" anchor="ctr"/>
                <a:lstStyle/>
                <a:p>
                  <a:endParaRPr lang="en-US"/>
                </a:p>
              </p:txBody>
            </p:sp>
            <p:sp>
              <p:nvSpPr>
                <p:cNvPr id="19677" name="Freeform 221"/>
                <p:cNvSpPr>
                  <a:spLocks/>
                </p:cNvSpPr>
                <p:nvPr/>
              </p:nvSpPr>
              <p:spPr bwMode="auto">
                <a:xfrm>
                  <a:off x="1505" y="2288"/>
                  <a:ext cx="15" cy="99"/>
                </a:xfrm>
                <a:custGeom>
                  <a:avLst/>
                  <a:gdLst/>
                  <a:ahLst/>
                  <a:cxnLst>
                    <a:cxn ang="0">
                      <a:pos x="0" y="17"/>
                    </a:cxn>
                    <a:cxn ang="0">
                      <a:pos x="0" y="68"/>
                    </a:cxn>
                    <a:cxn ang="0">
                      <a:pos x="6" y="99"/>
                    </a:cxn>
                  </a:cxnLst>
                  <a:rect l="0" t="0" r="r" b="b"/>
                  <a:pathLst>
                    <a:path w="15" h="99">
                      <a:moveTo>
                        <a:pt x="0" y="17"/>
                      </a:moveTo>
                      <a:cubicBezTo>
                        <a:pt x="15" y="82"/>
                        <a:pt x="0" y="0"/>
                        <a:pt x="0" y="68"/>
                      </a:cubicBezTo>
                      <a:cubicBezTo>
                        <a:pt x="0" y="78"/>
                        <a:pt x="6" y="88"/>
                        <a:pt x="6" y="99"/>
                      </a:cubicBezTo>
                    </a:path>
                  </a:pathLst>
                </a:custGeom>
                <a:noFill/>
                <a:ln w="9525">
                  <a:solidFill>
                    <a:schemeClr val="tx1"/>
                  </a:solidFill>
                  <a:round/>
                  <a:headEnd/>
                  <a:tailEnd/>
                </a:ln>
                <a:effectLst/>
              </p:spPr>
              <p:txBody>
                <a:bodyPr wrap="none" anchor="ctr"/>
                <a:lstStyle/>
                <a:p>
                  <a:endParaRPr lang="en-US"/>
                </a:p>
              </p:txBody>
            </p:sp>
            <p:sp>
              <p:nvSpPr>
                <p:cNvPr id="19678" name="Freeform 222"/>
                <p:cNvSpPr>
                  <a:spLocks/>
                </p:cNvSpPr>
                <p:nvPr/>
              </p:nvSpPr>
              <p:spPr bwMode="auto">
                <a:xfrm>
                  <a:off x="1443" y="2305"/>
                  <a:ext cx="21" cy="101"/>
                </a:xfrm>
                <a:custGeom>
                  <a:avLst/>
                  <a:gdLst/>
                  <a:ahLst/>
                  <a:cxnLst>
                    <a:cxn ang="0">
                      <a:pos x="11" y="0"/>
                    </a:cxn>
                    <a:cxn ang="0">
                      <a:pos x="11" y="57"/>
                    </a:cxn>
                    <a:cxn ang="0">
                      <a:pos x="5" y="101"/>
                    </a:cxn>
                  </a:cxnLst>
                  <a:rect l="0" t="0" r="r" b="b"/>
                  <a:pathLst>
                    <a:path w="21" h="101">
                      <a:moveTo>
                        <a:pt x="11" y="0"/>
                      </a:moveTo>
                      <a:cubicBezTo>
                        <a:pt x="0" y="33"/>
                        <a:pt x="21" y="23"/>
                        <a:pt x="11" y="57"/>
                      </a:cubicBezTo>
                      <a:cubicBezTo>
                        <a:pt x="9" y="71"/>
                        <a:pt x="5" y="101"/>
                        <a:pt x="5" y="101"/>
                      </a:cubicBezTo>
                    </a:path>
                  </a:pathLst>
                </a:custGeom>
                <a:noFill/>
                <a:ln w="9525">
                  <a:solidFill>
                    <a:schemeClr val="tx1"/>
                  </a:solidFill>
                  <a:round/>
                  <a:headEnd/>
                  <a:tailEnd/>
                </a:ln>
                <a:effectLst/>
              </p:spPr>
              <p:txBody>
                <a:bodyPr wrap="none" anchor="ctr"/>
                <a:lstStyle/>
                <a:p>
                  <a:endParaRPr lang="en-US"/>
                </a:p>
              </p:txBody>
            </p:sp>
          </p:grpSp>
          <p:grpSp>
            <p:nvGrpSpPr>
              <p:cNvPr id="19563" name="Group 223"/>
              <p:cNvGrpSpPr>
                <a:grpSpLocks/>
              </p:cNvGrpSpPr>
              <p:nvPr/>
            </p:nvGrpSpPr>
            <p:grpSpPr bwMode="auto">
              <a:xfrm rot="-3472349">
                <a:off x="4089" y="1698"/>
                <a:ext cx="85" cy="178"/>
                <a:chOff x="971" y="2160"/>
                <a:chExt cx="85" cy="178"/>
              </a:xfrm>
            </p:grpSpPr>
            <p:sp>
              <p:nvSpPr>
                <p:cNvPr id="19680" name="Oval 224"/>
                <p:cNvSpPr>
                  <a:spLocks noChangeArrowheads="1"/>
                </p:cNvSpPr>
                <p:nvPr/>
              </p:nvSpPr>
              <p:spPr bwMode="auto">
                <a:xfrm>
                  <a:off x="971" y="2160"/>
                  <a:ext cx="85" cy="72"/>
                </a:xfrm>
                <a:prstGeom prst="ellipse">
                  <a:avLst/>
                </a:prstGeom>
                <a:noFill/>
                <a:ln w="9525">
                  <a:solidFill>
                    <a:schemeClr val="tx1"/>
                  </a:solidFill>
                  <a:round/>
                  <a:headEnd/>
                  <a:tailEnd/>
                </a:ln>
                <a:effectLst/>
              </p:spPr>
              <p:txBody>
                <a:bodyPr wrap="none" anchor="ctr"/>
                <a:lstStyle/>
                <a:p>
                  <a:endParaRPr lang="en-US"/>
                </a:p>
              </p:txBody>
            </p:sp>
            <p:sp>
              <p:nvSpPr>
                <p:cNvPr id="19681" name="Freeform 225"/>
                <p:cNvSpPr>
                  <a:spLocks/>
                </p:cNvSpPr>
                <p:nvPr/>
              </p:nvSpPr>
              <p:spPr bwMode="auto">
                <a:xfrm>
                  <a:off x="978" y="2222"/>
                  <a:ext cx="19" cy="115"/>
                </a:xfrm>
                <a:custGeom>
                  <a:avLst/>
                  <a:gdLst/>
                  <a:ahLst/>
                  <a:cxnLst>
                    <a:cxn ang="0">
                      <a:pos x="0" y="0"/>
                    </a:cxn>
                    <a:cxn ang="0">
                      <a:pos x="19" y="70"/>
                    </a:cxn>
                    <a:cxn ang="0">
                      <a:pos x="0" y="115"/>
                    </a:cxn>
                  </a:cxnLst>
                  <a:rect l="0" t="0" r="r" b="b"/>
                  <a:pathLst>
                    <a:path w="19" h="115">
                      <a:moveTo>
                        <a:pt x="0" y="0"/>
                      </a:moveTo>
                      <a:cubicBezTo>
                        <a:pt x="7" y="23"/>
                        <a:pt x="12" y="46"/>
                        <a:pt x="19" y="70"/>
                      </a:cubicBezTo>
                      <a:cubicBezTo>
                        <a:pt x="13" y="85"/>
                        <a:pt x="10" y="102"/>
                        <a:pt x="0" y="115"/>
                      </a:cubicBezTo>
                    </a:path>
                  </a:pathLst>
                </a:custGeom>
                <a:noFill/>
                <a:ln w="9525">
                  <a:solidFill>
                    <a:schemeClr val="tx1"/>
                  </a:solidFill>
                  <a:round/>
                  <a:headEnd/>
                  <a:tailEnd/>
                </a:ln>
                <a:effectLst/>
              </p:spPr>
              <p:txBody>
                <a:bodyPr wrap="none" anchor="ctr"/>
                <a:lstStyle/>
                <a:p>
                  <a:endParaRPr lang="en-US"/>
                </a:p>
              </p:txBody>
            </p:sp>
            <p:sp>
              <p:nvSpPr>
                <p:cNvPr id="19682" name="Freeform 226"/>
                <p:cNvSpPr>
                  <a:spLocks/>
                </p:cNvSpPr>
                <p:nvPr/>
              </p:nvSpPr>
              <p:spPr bwMode="auto">
                <a:xfrm>
                  <a:off x="1018" y="2229"/>
                  <a:ext cx="23" cy="109"/>
                </a:xfrm>
                <a:custGeom>
                  <a:avLst/>
                  <a:gdLst/>
                  <a:ahLst/>
                  <a:cxnLst>
                    <a:cxn ang="0">
                      <a:pos x="23" y="0"/>
                    </a:cxn>
                    <a:cxn ang="0">
                      <a:pos x="17" y="76"/>
                    </a:cxn>
                    <a:cxn ang="0">
                      <a:pos x="17" y="108"/>
                    </a:cxn>
                  </a:cxnLst>
                  <a:rect l="0" t="0" r="r" b="b"/>
                  <a:pathLst>
                    <a:path w="23" h="109">
                      <a:moveTo>
                        <a:pt x="23" y="0"/>
                      </a:moveTo>
                      <a:cubicBezTo>
                        <a:pt x="14" y="26"/>
                        <a:pt x="22" y="46"/>
                        <a:pt x="17" y="76"/>
                      </a:cubicBezTo>
                      <a:cubicBezTo>
                        <a:pt x="11" y="109"/>
                        <a:pt x="0" y="108"/>
                        <a:pt x="17" y="108"/>
                      </a:cubicBezTo>
                    </a:path>
                  </a:pathLst>
                </a:custGeom>
                <a:noFill/>
                <a:ln w="9525">
                  <a:solidFill>
                    <a:schemeClr val="tx1"/>
                  </a:solidFill>
                  <a:round/>
                  <a:headEnd/>
                  <a:tailEnd/>
                </a:ln>
                <a:effectLst/>
              </p:spPr>
              <p:txBody>
                <a:bodyPr wrap="none" anchor="ctr"/>
                <a:lstStyle/>
                <a:p>
                  <a:endParaRPr lang="en-US"/>
                </a:p>
              </p:txBody>
            </p:sp>
          </p:grpSp>
          <p:grpSp>
            <p:nvGrpSpPr>
              <p:cNvPr id="19568" name="Group 227"/>
              <p:cNvGrpSpPr>
                <a:grpSpLocks/>
              </p:cNvGrpSpPr>
              <p:nvPr/>
            </p:nvGrpSpPr>
            <p:grpSpPr bwMode="auto">
              <a:xfrm rot="7675642">
                <a:off x="4021" y="1762"/>
                <a:ext cx="85" cy="154"/>
                <a:chOff x="1584" y="2406"/>
                <a:chExt cx="85" cy="154"/>
              </a:xfrm>
            </p:grpSpPr>
            <p:sp>
              <p:nvSpPr>
                <p:cNvPr id="19684" name="Oval 228"/>
                <p:cNvSpPr>
                  <a:spLocks noChangeArrowheads="1"/>
                </p:cNvSpPr>
                <p:nvPr/>
              </p:nvSpPr>
              <p:spPr bwMode="auto">
                <a:xfrm>
                  <a:off x="1584" y="2488"/>
                  <a:ext cx="85" cy="72"/>
                </a:xfrm>
                <a:prstGeom prst="ellipse">
                  <a:avLst/>
                </a:prstGeom>
                <a:noFill/>
                <a:ln w="9525">
                  <a:solidFill>
                    <a:schemeClr val="tx1"/>
                  </a:solidFill>
                  <a:round/>
                  <a:headEnd/>
                  <a:tailEnd/>
                </a:ln>
                <a:effectLst/>
              </p:spPr>
              <p:txBody>
                <a:bodyPr wrap="none" anchor="ctr"/>
                <a:lstStyle/>
                <a:p>
                  <a:endParaRPr lang="en-US"/>
                </a:p>
              </p:txBody>
            </p:sp>
            <p:sp>
              <p:nvSpPr>
                <p:cNvPr id="19685" name="Freeform 229"/>
                <p:cNvSpPr>
                  <a:spLocks/>
                </p:cNvSpPr>
                <p:nvPr/>
              </p:nvSpPr>
              <p:spPr bwMode="auto">
                <a:xfrm>
                  <a:off x="1651" y="2406"/>
                  <a:ext cx="13" cy="89"/>
                </a:xfrm>
                <a:custGeom>
                  <a:avLst/>
                  <a:gdLst/>
                  <a:ahLst/>
                  <a:cxnLst>
                    <a:cxn ang="0">
                      <a:pos x="6" y="89"/>
                    </a:cxn>
                    <a:cxn ang="0">
                      <a:pos x="0" y="0"/>
                    </a:cxn>
                  </a:cxnLst>
                  <a:rect l="0" t="0" r="r" b="b"/>
                  <a:pathLst>
                    <a:path w="13" h="89">
                      <a:moveTo>
                        <a:pt x="6" y="89"/>
                      </a:moveTo>
                      <a:cubicBezTo>
                        <a:pt x="13" y="48"/>
                        <a:pt x="0" y="35"/>
                        <a:pt x="0" y="0"/>
                      </a:cubicBezTo>
                    </a:path>
                  </a:pathLst>
                </a:custGeom>
                <a:noFill/>
                <a:ln w="9525">
                  <a:solidFill>
                    <a:schemeClr val="tx1"/>
                  </a:solidFill>
                  <a:round/>
                  <a:headEnd/>
                  <a:tailEnd/>
                </a:ln>
                <a:effectLst/>
              </p:spPr>
              <p:txBody>
                <a:bodyPr wrap="none" anchor="ctr"/>
                <a:lstStyle/>
                <a:p>
                  <a:endParaRPr lang="en-US"/>
                </a:p>
              </p:txBody>
            </p:sp>
            <p:sp>
              <p:nvSpPr>
                <p:cNvPr id="19686" name="Freeform 230"/>
                <p:cNvSpPr>
                  <a:spLocks/>
                </p:cNvSpPr>
                <p:nvPr/>
              </p:nvSpPr>
              <p:spPr bwMode="auto">
                <a:xfrm>
                  <a:off x="1593" y="2406"/>
                  <a:ext cx="8" cy="89"/>
                </a:xfrm>
                <a:custGeom>
                  <a:avLst/>
                  <a:gdLst/>
                  <a:ahLst/>
                  <a:cxnLst>
                    <a:cxn ang="0">
                      <a:pos x="7" y="89"/>
                    </a:cxn>
                    <a:cxn ang="0">
                      <a:pos x="1" y="26"/>
                    </a:cxn>
                    <a:cxn ang="0">
                      <a:pos x="7" y="0"/>
                    </a:cxn>
                  </a:cxnLst>
                  <a:rect l="0" t="0" r="r" b="b"/>
                  <a:pathLst>
                    <a:path w="8" h="89">
                      <a:moveTo>
                        <a:pt x="7" y="89"/>
                      </a:moveTo>
                      <a:cubicBezTo>
                        <a:pt x="0" y="63"/>
                        <a:pt x="8" y="50"/>
                        <a:pt x="1" y="26"/>
                      </a:cubicBezTo>
                      <a:cubicBezTo>
                        <a:pt x="3" y="17"/>
                        <a:pt x="7" y="0"/>
                        <a:pt x="7" y="0"/>
                      </a:cubicBezTo>
                    </a:path>
                  </a:pathLst>
                </a:custGeom>
                <a:noFill/>
                <a:ln w="9525">
                  <a:solidFill>
                    <a:schemeClr val="tx1"/>
                  </a:solidFill>
                  <a:round/>
                  <a:headEnd/>
                  <a:tailEnd/>
                </a:ln>
                <a:effectLst/>
              </p:spPr>
              <p:txBody>
                <a:bodyPr wrap="none" anchor="ctr"/>
                <a:lstStyle/>
                <a:p>
                  <a:endParaRPr lang="en-US"/>
                </a:p>
              </p:txBody>
            </p:sp>
          </p:grpSp>
          <p:grpSp>
            <p:nvGrpSpPr>
              <p:cNvPr id="19569" name="Group 231"/>
              <p:cNvGrpSpPr>
                <a:grpSpLocks/>
              </p:cNvGrpSpPr>
              <p:nvPr/>
            </p:nvGrpSpPr>
            <p:grpSpPr bwMode="auto">
              <a:xfrm>
                <a:off x="4489" y="1925"/>
                <a:ext cx="190" cy="88"/>
                <a:chOff x="4489" y="1925"/>
                <a:chExt cx="190" cy="88"/>
              </a:xfrm>
            </p:grpSpPr>
            <p:grpSp>
              <p:nvGrpSpPr>
                <p:cNvPr id="19570" name="Group 232"/>
                <p:cNvGrpSpPr>
                  <a:grpSpLocks/>
                </p:cNvGrpSpPr>
                <p:nvPr/>
              </p:nvGrpSpPr>
              <p:grpSpPr bwMode="auto">
                <a:xfrm rot="14687391" flipV="1">
                  <a:off x="4583" y="1877"/>
                  <a:ext cx="47" cy="144"/>
                  <a:chOff x="3984" y="1872"/>
                  <a:chExt cx="48" cy="192"/>
                </a:xfrm>
              </p:grpSpPr>
              <p:sp>
                <p:nvSpPr>
                  <p:cNvPr id="19689" name="AutoShape 23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90" name="AutoShape 23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691" name="Freeform 23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72" name="Group 236"/>
              <p:cNvGrpSpPr>
                <a:grpSpLocks/>
              </p:cNvGrpSpPr>
              <p:nvPr/>
            </p:nvGrpSpPr>
            <p:grpSpPr bwMode="auto">
              <a:xfrm rot="-2139181">
                <a:off x="4406" y="1850"/>
                <a:ext cx="190" cy="88"/>
                <a:chOff x="4489" y="1925"/>
                <a:chExt cx="190" cy="88"/>
              </a:xfrm>
            </p:grpSpPr>
            <p:grpSp>
              <p:nvGrpSpPr>
                <p:cNvPr id="19578" name="Group 237"/>
                <p:cNvGrpSpPr>
                  <a:grpSpLocks/>
                </p:cNvGrpSpPr>
                <p:nvPr/>
              </p:nvGrpSpPr>
              <p:grpSpPr bwMode="auto">
                <a:xfrm rot="14687391" flipV="1">
                  <a:off x="4583" y="1877"/>
                  <a:ext cx="47" cy="144"/>
                  <a:chOff x="3984" y="1872"/>
                  <a:chExt cx="48" cy="192"/>
                </a:xfrm>
              </p:grpSpPr>
              <p:sp>
                <p:nvSpPr>
                  <p:cNvPr id="19694" name="AutoShape 23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695" name="AutoShape 23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696" name="Freeform 24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82" name="Group 241"/>
              <p:cNvGrpSpPr>
                <a:grpSpLocks/>
              </p:cNvGrpSpPr>
              <p:nvPr/>
            </p:nvGrpSpPr>
            <p:grpSpPr bwMode="auto">
              <a:xfrm rot="1287736">
                <a:off x="4534" y="2034"/>
                <a:ext cx="190" cy="88"/>
                <a:chOff x="4489" y="1925"/>
                <a:chExt cx="190" cy="88"/>
              </a:xfrm>
            </p:grpSpPr>
            <p:grpSp>
              <p:nvGrpSpPr>
                <p:cNvPr id="19586" name="Group 242"/>
                <p:cNvGrpSpPr>
                  <a:grpSpLocks/>
                </p:cNvGrpSpPr>
                <p:nvPr/>
              </p:nvGrpSpPr>
              <p:grpSpPr bwMode="auto">
                <a:xfrm rot="14687391" flipV="1">
                  <a:off x="4583" y="1877"/>
                  <a:ext cx="47" cy="144"/>
                  <a:chOff x="3984" y="1872"/>
                  <a:chExt cx="48" cy="192"/>
                </a:xfrm>
              </p:grpSpPr>
              <p:sp>
                <p:nvSpPr>
                  <p:cNvPr id="19699" name="AutoShape 24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00" name="AutoShape 24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01" name="Freeform 24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90" name="Group 246"/>
              <p:cNvGrpSpPr>
                <a:grpSpLocks/>
              </p:cNvGrpSpPr>
              <p:nvPr/>
            </p:nvGrpSpPr>
            <p:grpSpPr bwMode="auto">
              <a:xfrm rot="2023569">
                <a:off x="4529" y="2098"/>
                <a:ext cx="190" cy="88"/>
                <a:chOff x="4489" y="1925"/>
                <a:chExt cx="190" cy="88"/>
              </a:xfrm>
            </p:grpSpPr>
            <p:grpSp>
              <p:nvGrpSpPr>
                <p:cNvPr id="19594" name="Group 247"/>
                <p:cNvGrpSpPr>
                  <a:grpSpLocks/>
                </p:cNvGrpSpPr>
                <p:nvPr/>
              </p:nvGrpSpPr>
              <p:grpSpPr bwMode="auto">
                <a:xfrm rot="14687391" flipV="1">
                  <a:off x="4583" y="1877"/>
                  <a:ext cx="47" cy="144"/>
                  <a:chOff x="3984" y="1872"/>
                  <a:chExt cx="48" cy="192"/>
                </a:xfrm>
              </p:grpSpPr>
              <p:sp>
                <p:nvSpPr>
                  <p:cNvPr id="19704" name="AutoShape 24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05" name="AutoShape 24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06" name="Freeform 25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598" name="Group 251"/>
              <p:cNvGrpSpPr>
                <a:grpSpLocks/>
              </p:cNvGrpSpPr>
              <p:nvPr/>
            </p:nvGrpSpPr>
            <p:grpSpPr bwMode="auto">
              <a:xfrm rot="-17921755">
                <a:off x="4491" y="2156"/>
                <a:ext cx="190" cy="88"/>
                <a:chOff x="4489" y="1925"/>
                <a:chExt cx="190" cy="88"/>
              </a:xfrm>
            </p:grpSpPr>
            <p:grpSp>
              <p:nvGrpSpPr>
                <p:cNvPr id="19601" name="Group 252"/>
                <p:cNvGrpSpPr>
                  <a:grpSpLocks/>
                </p:cNvGrpSpPr>
                <p:nvPr/>
              </p:nvGrpSpPr>
              <p:grpSpPr bwMode="auto">
                <a:xfrm rot="14687391" flipV="1">
                  <a:off x="4583" y="1877"/>
                  <a:ext cx="47" cy="144"/>
                  <a:chOff x="3984" y="1872"/>
                  <a:chExt cx="48" cy="192"/>
                </a:xfrm>
              </p:grpSpPr>
              <p:sp>
                <p:nvSpPr>
                  <p:cNvPr id="19709" name="AutoShape 25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10" name="AutoShape 25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11" name="Freeform 25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05" name="Group 256"/>
              <p:cNvGrpSpPr>
                <a:grpSpLocks/>
              </p:cNvGrpSpPr>
              <p:nvPr/>
            </p:nvGrpSpPr>
            <p:grpSpPr bwMode="auto">
              <a:xfrm rot="-1569369">
                <a:off x="4446" y="1887"/>
                <a:ext cx="190" cy="74"/>
                <a:chOff x="4489" y="1925"/>
                <a:chExt cx="190" cy="88"/>
              </a:xfrm>
            </p:grpSpPr>
            <p:grpSp>
              <p:nvGrpSpPr>
                <p:cNvPr id="19608" name="Group 257"/>
                <p:cNvGrpSpPr>
                  <a:grpSpLocks/>
                </p:cNvGrpSpPr>
                <p:nvPr/>
              </p:nvGrpSpPr>
              <p:grpSpPr bwMode="auto">
                <a:xfrm rot="14687391" flipV="1">
                  <a:off x="4583" y="1877"/>
                  <a:ext cx="47" cy="144"/>
                  <a:chOff x="3984" y="1872"/>
                  <a:chExt cx="48" cy="192"/>
                </a:xfrm>
              </p:grpSpPr>
              <p:sp>
                <p:nvSpPr>
                  <p:cNvPr id="19714" name="AutoShape 25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15" name="AutoShape 25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16" name="Freeform 26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12" name="Group 261"/>
              <p:cNvGrpSpPr>
                <a:grpSpLocks/>
              </p:cNvGrpSpPr>
              <p:nvPr/>
            </p:nvGrpSpPr>
            <p:grpSpPr bwMode="auto">
              <a:xfrm>
                <a:off x="4515" y="1977"/>
                <a:ext cx="190" cy="88"/>
                <a:chOff x="4489" y="1925"/>
                <a:chExt cx="190" cy="88"/>
              </a:xfrm>
            </p:grpSpPr>
            <p:grpSp>
              <p:nvGrpSpPr>
                <p:cNvPr id="19616" name="Group 262"/>
                <p:cNvGrpSpPr>
                  <a:grpSpLocks/>
                </p:cNvGrpSpPr>
                <p:nvPr/>
              </p:nvGrpSpPr>
              <p:grpSpPr bwMode="auto">
                <a:xfrm rot="14687391" flipV="1">
                  <a:off x="4583" y="1877"/>
                  <a:ext cx="47" cy="144"/>
                  <a:chOff x="3984" y="1872"/>
                  <a:chExt cx="48" cy="192"/>
                </a:xfrm>
              </p:grpSpPr>
              <p:sp>
                <p:nvSpPr>
                  <p:cNvPr id="19719" name="AutoShape 26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20" name="AutoShape 26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21" name="Freeform 26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19" name="Group 266"/>
              <p:cNvGrpSpPr>
                <a:grpSpLocks/>
              </p:cNvGrpSpPr>
              <p:nvPr/>
            </p:nvGrpSpPr>
            <p:grpSpPr bwMode="auto">
              <a:xfrm rot="10531168">
                <a:off x="4078" y="2099"/>
                <a:ext cx="190" cy="88"/>
                <a:chOff x="4489" y="1925"/>
                <a:chExt cx="190" cy="88"/>
              </a:xfrm>
            </p:grpSpPr>
            <p:grpSp>
              <p:nvGrpSpPr>
                <p:cNvPr id="19623" name="Group 267"/>
                <p:cNvGrpSpPr>
                  <a:grpSpLocks/>
                </p:cNvGrpSpPr>
                <p:nvPr/>
              </p:nvGrpSpPr>
              <p:grpSpPr bwMode="auto">
                <a:xfrm rot="14687391" flipV="1">
                  <a:off x="4583" y="1877"/>
                  <a:ext cx="47" cy="144"/>
                  <a:chOff x="3984" y="1872"/>
                  <a:chExt cx="48" cy="192"/>
                </a:xfrm>
              </p:grpSpPr>
              <p:sp>
                <p:nvSpPr>
                  <p:cNvPr id="19724" name="AutoShape 26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25" name="AutoShape 26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26" name="Freeform 27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27" name="Group 271"/>
              <p:cNvGrpSpPr>
                <a:grpSpLocks/>
              </p:cNvGrpSpPr>
              <p:nvPr/>
            </p:nvGrpSpPr>
            <p:grpSpPr bwMode="auto">
              <a:xfrm rot="9008522">
                <a:off x="4129" y="2132"/>
                <a:ext cx="190" cy="88"/>
                <a:chOff x="4489" y="1925"/>
                <a:chExt cx="190" cy="88"/>
              </a:xfrm>
            </p:grpSpPr>
            <p:grpSp>
              <p:nvGrpSpPr>
                <p:cNvPr id="19630" name="Group 272"/>
                <p:cNvGrpSpPr>
                  <a:grpSpLocks/>
                </p:cNvGrpSpPr>
                <p:nvPr/>
              </p:nvGrpSpPr>
              <p:grpSpPr bwMode="auto">
                <a:xfrm rot="14687391" flipV="1">
                  <a:off x="4583" y="1877"/>
                  <a:ext cx="47" cy="144"/>
                  <a:chOff x="3984" y="1872"/>
                  <a:chExt cx="48" cy="192"/>
                </a:xfrm>
              </p:grpSpPr>
              <p:sp>
                <p:nvSpPr>
                  <p:cNvPr id="19729" name="AutoShape 27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30" name="AutoShape 27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31" name="Freeform 27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33" name="Group 276"/>
              <p:cNvGrpSpPr>
                <a:grpSpLocks/>
              </p:cNvGrpSpPr>
              <p:nvPr/>
            </p:nvGrpSpPr>
            <p:grpSpPr bwMode="auto">
              <a:xfrm rot="-3743890">
                <a:off x="4337" y="1838"/>
                <a:ext cx="190" cy="88"/>
                <a:chOff x="4489" y="1925"/>
                <a:chExt cx="190" cy="88"/>
              </a:xfrm>
            </p:grpSpPr>
            <p:grpSp>
              <p:nvGrpSpPr>
                <p:cNvPr id="19637" name="Group 277"/>
                <p:cNvGrpSpPr>
                  <a:grpSpLocks/>
                </p:cNvGrpSpPr>
                <p:nvPr/>
              </p:nvGrpSpPr>
              <p:grpSpPr bwMode="auto">
                <a:xfrm rot="14687391" flipV="1">
                  <a:off x="4583" y="1877"/>
                  <a:ext cx="47" cy="144"/>
                  <a:chOff x="3984" y="1872"/>
                  <a:chExt cx="48" cy="192"/>
                </a:xfrm>
              </p:grpSpPr>
              <p:sp>
                <p:nvSpPr>
                  <p:cNvPr id="19734" name="AutoShape 27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35" name="AutoShape 27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36" name="Freeform 28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41" name="Group 281"/>
              <p:cNvGrpSpPr>
                <a:grpSpLocks/>
              </p:cNvGrpSpPr>
              <p:nvPr/>
            </p:nvGrpSpPr>
            <p:grpSpPr bwMode="auto">
              <a:xfrm>
                <a:off x="4055" y="2048"/>
                <a:ext cx="192" cy="71"/>
                <a:chOff x="4055" y="2048"/>
                <a:chExt cx="192" cy="71"/>
              </a:xfrm>
            </p:grpSpPr>
            <p:grpSp>
              <p:nvGrpSpPr>
                <p:cNvPr id="19645" name="Group 282"/>
                <p:cNvGrpSpPr>
                  <a:grpSpLocks/>
                </p:cNvGrpSpPr>
                <p:nvPr/>
              </p:nvGrpSpPr>
              <p:grpSpPr bwMode="auto">
                <a:xfrm rot="4128895" flipV="1">
                  <a:off x="4103" y="2024"/>
                  <a:ext cx="47" cy="144"/>
                  <a:chOff x="3984" y="1872"/>
                  <a:chExt cx="48" cy="192"/>
                </a:xfrm>
              </p:grpSpPr>
              <p:sp>
                <p:nvSpPr>
                  <p:cNvPr id="19739" name="AutoShape 28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40" name="AutoShape 28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41" name="Freeform 285"/>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grpSp>
            <p:nvGrpSpPr>
              <p:cNvPr id="19649" name="Group 286"/>
              <p:cNvGrpSpPr>
                <a:grpSpLocks/>
              </p:cNvGrpSpPr>
              <p:nvPr/>
            </p:nvGrpSpPr>
            <p:grpSpPr bwMode="auto">
              <a:xfrm rot="-8545383">
                <a:off x="4079" y="1978"/>
                <a:ext cx="190" cy="88"/>
                <a:chOff x="4489" y="1925"/>
                <a:chExt cx="190" cy="88"/>
              </a:xfrm>
            </p:grpSpPr>
            <p:grpSp>
              <p:nvGrpSpPr>
                <p:cNvPr id="19653" name="Group 287"/>
                <p:cNvGrpSpPr>
                  <a:grpSpLocks/>
                </p:cNvGrpSpPr>
                <p:nvPr/>
              </p:nvGrpSpPr>
              <p:grpSpPr bwMode="auto">
                <a:xfrm rot="14687391" flipV="1">
                  <a:off x="4583" y="1877"/>
                  <a:ext cx="47" cy="144"/>
                  <a:chOff x="3984" y="1872"/>
                  <a:chExt cx="48" cy="192"/>
                </a:xfrm>
              </p:grpSpPr>
              <p:sp>
                <p:nvSpPr>
                  <p:cNvPr id="19744" name="AutoShape 28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45" name="AutoShape 28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46" name="Freeform 29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56" name="Group 291"/>
              <p:cNvGrpSpPr>
                <a:grpSpLocks/>
              </p:cNvGrpSpPr>
              <p:nvPr/>
            </p:nvGrpSpPr>
            <p:grpSpPr bwMode="auto">
              <a:xfrm rot="-5959109">
                <a:off x="4418" y="2162"/>
                <a:ext cx="192" cy="71"/>
                <a:chOff x="4055" y="2048"/>
                <a:chExt cx="192" cy="71"/>
              </a:xfrm>
            </p:grpSpPr>
            <p:grpSp>
              <p:nvGrpSpPr>
                <p:cNvPr id="19660" name="Group 292"/>
                <p:cNvGrpSpPr>
                  <a:grpSpLocks/>
                </p:cNvGrpSpPr>
                <p:nvPr/>
              </p:nvGrpSpPr>
              <p:grpSpPr bwMode="auto">
                <a:xfrm rot="4128895" flipV="1">
                  <a:off x="4103" y="2024"/>
                  <a:ext cx="47" cy="144"/>
                  <a:chOff x="3984" y="1872"/>
                  <a:chExt cx="48" cy="192"/>
                </a:xfrm>
              </p:grpSpPr>
              <p:sp>
                <p:nvSpPr>
                  <p:cNvPr id="19749" name="AutoShape 29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50" name="AutoShape 29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51" name="Freeform 295"/>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grpSp>
            <p:nvGrpSpPr>
              <p:cNvPr id="19664" name="Group 296"/>
              <p:cNvGrpSpPr>
                <a:grpSpLocks/>
              </p:cNvGrpSpPr>
              <p:nvPr/>
            </p:nvGrpSpPr>
            <p:grpSpPr bwMode="auto">
              <a:xfrm rot="6912654">
                <a:off x="4346" y="2171"/>
                <a:ext cx="190" cy="88"/>
                <a:chOff x="4489" y="1925"/>
                <a:chExt cx="190" cy="88"/>
              </a:xfrm>
            </p:grpSpPr>
            <p:grpSp>
              <p:nvGrpSpPr>
                <p:cNvPr id="19668" name="Group 297"/>
                <p:cNvGrpSpPr>
                  <a:grpSpLocks/>
                </p:cNvGrpSpPr>
                <p:nvPr/>
              </p:nvGrpSpPr>
              <p:grpSpPr bwMode="auto">
                <a:xfrm rot="14687391" flipV="1">
                  <a:off x="4583" y="1877"/>
                  <a:ext cx="47" cy="144"/>
                  <a:chOff x="3984" y="1872"/>
                  <a:chExt cx="48" cy="192"/>
                </a:xfrm>
              </p:grpSpPr>
              <p:sp>
                <p:nvSpPr>
                  <p:cNvPr id="19754" name="AutoShape 29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55" name="AutoShape 29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56" name="Freeform 30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71" name="Group 301"/>
              <p:cNvGrpSpPr>
                <a:grpSpLocks/>
              </p:cNvGrpSpPr>
              <p:nvPr/>
            </p:nvGrpSpPr>
            <p:grpSpPr bwMode="auto">
              <a:xfrm rot="7453420">
                <a:off x="4281" y="2167"/>
                <a:ext cx="190" cy="88"/>
                <a:chOff x="4489" y="1925"/>
                <a:chExt cx="190" cy="88"/>
              </a:xfrm>
            </p:grpSpPr>
            <p:grpSp>
              <p:nvGrpSpPr>
                <p:cNvPr id="19675" name="Group 302"/>
                <p:cNvGrpSpPr>
                  <a:grpSpLocks/>
                </p:cNvGrpSpPr>
                <p:nvPr/>
              </p:nvGrpSpPr>
              <p:grpSpPr bwMode="auto">
                <a:xfrm rot="14687391" flipV="1">
                  <a:off x="4583" y="1877"/>
                  <a:ext cx="47" cy="144"/>
                  <a:chOff x="3984" y="1872"/>
                  <a:chExt cx="48" cy="192"/>
                </a:xfrm>
              </p:grpSpPr>
              <p:sp>
                <p:nvSpPr>
                  <p:cNvPr id="19759" name="AutoShape 30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60" name="AutoShape 30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61" name="Freeform 30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79" name="Group 306"/>
              <p:cNvGrpSpPr>
                <a:grpSpLocks/>
              </p:cNvGrpSpPr>
              <p:nvPr/>
            </p:nvGrpSpPr>
            <p:grpSpPr bwMode="auto">
              <a:xfrm rot="7974185">
                <a:off x="4206" y="2155"/>
                <a:ext cx="190" cy="88"/>
                <a:chOff x="4489" y="1925"/>
                <a:chExt cx="190" cy="88"/>
              </a:xfrm>
            </p:grpSpPr>
            <p:grpSp>
              <p:nvGrpSpPr>
                <p:cNvPr id="19683" name="Group 307"/>
                <p:cNvGrpSpPr>
                  <a:grpSpLocks/>
                </p:cNvGrpSpPr>
                <p:nvPr/>
              </p:nvGrpSpPr>
              <p:grpSpPr bwMode="auto">
                <a:xfrm rot="14687391" flipV="1">
                  <a:off x="4583" y="1877"/>
                  <a:ext cx="47" cy="144"/>
                  <a:chOff x="3984" y="1872"/>
                  <a:chExt cx="48" cy="192"/>
                </a:xfrm>
              </p:grpSpPr>
              <p:sp>
                <p:nvSpPr>
                  <p:cNvPr id="19764" name="AutoShape 30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65" name="AutoShape 30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66" name="Freeform 31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87" name="Group 311"/>
              <p:cNvGrpSpPr>
                <a:grpSpLocks/>
              </p:cNvGrpSpPr>
              <p:nvPr/>
            </p:nvGrpSpPr>
            <p:grpSpPr bwMode="auto">
              <a:xfrm rot="-4660779">
                <a:off x="4281" y="1844"/>
                <a:ext cx="190" cy="88"/>
                <a:chOff x="4489" y="1925"/>
                <a:chExt cx="190" cy="88"/>
              </a:xfrm>
            </p:grpSpPr>
            <p:grpSp>
              <p:nvGrpSpPr>
                <p:cNvPr id="19688" name="Group 312"/>
                <p:cNvGrpSpPr>
                  <a:grpSpLocks/>
                </p:cNvGrpSpPr>
                <p:nvPr/>
              </p:nvGrpSpPr>
              <p:grpSpPr bwMode="auto">
                <a:xfrm rot="14687391" flipV="1">
                  <a:off x="4583" y="1877"/>
                  <a:ext cx="47" cy="144"/>
                  <a:chOff x="3984" y="1872"/>
                  <a:chExt cx="48" cy="192"/>
                </a:xfrm>
              </p:grpSpPr>
              <p:sp>
                <p:nvSpPr>
                  <p:cNvPr id="19769" name="AutoShape 31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70" name="AutoShape 31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71" name="Freeform 31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92" name="Group 316"/>
              <p:cNvGrpSpPr>
                <a:grpSpLocks/>
              </p:cNvGrpSpPr>
              <p:nvPr/>
            </p:nvGrpSpPr>
            <p:grpSpPr bwMode="auto">
              <a:xfrm rot="-27045846">
                <a:off x="4226" y="1858"/>
                <a:ext cx="190" cy="88"/>
                <a:chOff x="4489" y="1925"/>
                <a:chExt cx="190" cy="88"/>
              </a:xfrm>
            </p:grpSpPr>
            <p:grpSp>
              <p:nvGrpSpPr>
                <p:cNvPr id="19693" name="Group 317"/>
                <p:cNvGrpSpPr>
                  <a:grpSpLocks/>
                </p:cNvGrpSpPr>
                <p:nvPr/>
              </p:nvGrpSpPr>
              <p:grpSpPr bwMode="auto">
                <a:xfrm rot="14687391" flipV="1">
                  <a:off x="4583" y="1877"/>
                  <a:ext cx="47" cy="144"/>
                  <a:chOff x="3984" y="1872"/>
                  <a:chExt cx="48" cy="192"/>
                </a:xfrm>
              </p:grpSpPr>
              <p:sp>
                <p:nvSpPr>
                  <p:cNvPr id="19774" name="AutoShape 31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75" name="AutoShape 31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76" name="Freeform 320"/>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697" name="Group 321"/>
              <p:cNvGrpSpPr>
                <a:grpSpLocks/>
              </p:cNvGrpSpPr>
              <p:nvPr/>
            </p:nvGrpSpPr>
            <p:grpSpPr bwMode="auto">
              <a:xfrm rot="14133287">
                <a:off x="4125" y="1942"/>
                <a:ext cx="190" cy="88"/>
                <a:chOff x="4489" y="1925"/>
                <a:chExt cx="190" cy="88"/>
              </a:xfrm>
            </p:grpSpPr>
            <p:grpSp>
              <p:nvGrpSpPr>
                <p:cNvPr id="19698" name="Group 322"/>
                <p:cNvGrpSpPr>
                  <a:grpSpLocks/>
                </p:cNvGrpSpPr>
                <p:nvPr/>
              </p:nvGrpSpPr>
              <p:grpSpPr bwMode="auto">
                <a:xfrm rot="14687391" flipV="1">
                  <a:off x="4583" y="1877"/>
                  <a:ext cx="47" cy="144"/>
                  <a:chOff x="3984" y="1872"/>
                  <a:chExt cx="48" cy="192"/>
                </a:xfrm>
              </p:grpSpPr>
              <p:sp>
                <p:nvSpPr>
                  <p:cNvPr id="19779" name="AutoShape 323"/>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80" name="AutoShape 324"/>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81" name="Freeform 325"/>
                <p:cNvSpPr>
                  <a:spLocks/>
                </p:cNvSpPr>
                <p:nvPr/>
              </p:nvSpPr>
              <p:spPr bwMode="auto">
                <a:xfrm>
                  <a:off x="4489" y="1981"/>
                  <a:ext cx="57" cy="32"/>
                </a:xfrm>
                <a:custGeom>
                  <a:avLst/>
                  <a:gdLst/>
                  <a:ahLst/>
                  <a:cxnLst>
                    <a:cxn ang="0">
                      <a:pos x="57" y="0"/>
                    </a:cxn>
                    <a:cxn ang="0">
                      <a:pos x="0" y="32"/>
                    </a:cxn>
                  </a:cxnLst>
                  <a:rect l="0" t="0" r="r" b="b"/>
                  <a:pathLst>
                    <a:path w="57" h="32">
                      <a:moveTo>
                        <a:pt x="57" y="0"/>
                      </a:moveTo>
                      <a:cubicBezTo>
                        <a:pt x="28" y="6"/>
                        <a:pt x="23" y="18"/>
                        <a:pt x="0" y="32"/>
                      </a:cubicBezTo>
                    </a:path>
                  </a:pathLst>
                </a:custGeom>
                <a:noFill/>
                <a:ln w="9525">
                  <a:solidFill>
                    <a:schemeClr val="tx1"/>
                  </a:solidFill>
                  <a:round/>
                  <a:headEnd/>
                  <a:tailEnd/>
                </a:ln>
                <a:effectLst/>
              </p:spPr>
              <p:txBody>
                <a:bodyPr wrap="none" anchor="ctr"/>
                <a:lstStyle/>
                <a:p>
                  <a:endParaRPr lang="en-US"/>
                </a:p>
              </p:txBody>
            </p:sp>
          </p:grpSp>
          <p:grpSp>
            <p:nvGrpSpPr>
              <p:cNvPr id="19702" name="Group 326"/>
              <p:cNvGrpSpPr>
                <a:grpSpLocks/>
              </p:cNvGrpSpPr>
              <p:nvPr/>
            </p:nvGrpSpPr>
            <p:grpSpPr bwMode="auto">
              <a:xfrm rot="-17488165">
                <a:off x="4165" y="1896"/>
                <a:ext cx="192" cy="71"/>
                <a:chOff x="4055" y="2048"/>
                <a:chExt cx="192" cy="71"/>
              </a:xfrm>
            </p:grpSpPr>
            <p:grpSp>
              <p:nvGrpSpPr>
                <p:cNvPr id="19703" name="Group 327"/>
                <p:cNvGrpSpPr>
                  <a:grpSpLocks/>
                </p:cNvGrpSpPr>
                <p:nvPr/>
              </p:nvGrpSpPr>
              <p:grpSpPr bwMode="auto">
                <a:xfrm rot="4128895" flipV="1">
                  <a:off x="4103" y="2024"/>
                  <a:ext cx="47" cy="144"/>
                  <a:chOff x="3984" y="1872"/>
                  <a:chExt cx="48" cy="192"/>
                </a:xfrm>
              </p:grpSpPr>
              <p:sp>
                <p:nvSpPr>
                  <p:cNvPr id="19784" name="AutoShape 328"/>
                  <p:cNvSpPr>
                    <a:spLocks noChangeArrowheads="1"/>
                  </p:cNvSpPr>
                  <p:nvPr/>
                </p:nvSpPr>
                <p:spPr bwMode="auto">
                  <a:xfrm>
                    <a:off x="3984" y="1872"/>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sp>
                <p:nvSpPr>
                  <p:cNvPr id="19785" name="AutoShape 329"/>
                  <p:cNvSpPr>
                    <a:spLocks noChangeArrowheads="1"/>
                  </p:cNvSpPr>
                  <p:nvPr/>
                </p:nvSpPr>
                <p:spPr bwMode="auto">
                  <a:xfrm rot="10772216">
                    <a:off x="3984" y="1968"/>
                    <a:ext cx="48" cy="96"/>
                  </a:xfrm>
                  <a:prstGeom prst="triangle">
                    <a:avLst>
                      <a:gd name="adj" fmla="val 50000"/>
                    </a:avLst>
                  </a:prstGeom>
                  <a:noFill/>
                  <a:ln w="9525">
                    <a:solidFill>
                      <a:schemeClr val="tx1"/>
                    </a:solidFill>
                    <a:miter lim="800000"/>
                    <a:headEnd/>
                    <a:tailEnd/>
                  </a:ln>
                  <a:effectLst/>
                </p:spPr>
                <p:txBody>
                  <a:bodyPr wrap="none" anchor="ctr"/>
                  <a:lstStyle/>
                  <a:p>
                    <a:endParaRPr lang="en-US"/>
                  </a:p>
                </p:txBody>
              </p:sp>
            </p:grpSp>
            <p:sp>
              <p:nvSpPr>
                <p:cNvPr id="19786" name="Freeform 330"/>
                <p:cNvSpPr>
                  <a:spLocks/>
                </p:cNvSpPr>
                <p:nvPr/>
              </p:nvSpPr>
              <p:spPr bwMode="auto">
                <a:xfrm>
                  <a:off x="4190" y="2048"/>
                  <a:ext cx="57" cy="22"/>
                </a:xfrm>
                <a:custGeom>
                  <a:avLst/>
                  <a:gdLst/>
                  <a:ahLst/>
                  <a:cxnLst>
                    <a:cxn ang="0">
                      <a:pos x="0" y="22"/>
                    </a:cxn>
                    <a:cxn ang="0">
                      <a:pos x="57" y="22"/>
                    </a:cxn>
                  </a:cxnLst>
                  <a:rect l="0" t="0" r="r" b="b"/>
                  <a:pathLst>
                    <a:path w="57" h="22">
                      <a:moveTo>
                        <a:pt x="0" y="22"/>
                      </a:moveTo>
                      <a:cubicBezTo>
                        <a:pt x="28" y="15"/>
                        <a:pt x="37" y="0"/>
                        <a:pt x="57" y="22"/>
                      </a:cubicBezTo>
                    </a:path>
                  </a:pathLst>
                </a:custGeom>
                <a:noFill/>
                <a:ln w="9525">
                  <a:solidFill>
                    <a:schemeClr val="tx1"/>
                  </a:solidFill>
                  <a:round/>
                  <a:headEnd/>
                  <a:tailEnd/>
                </a:ln>
                <a:effectLst/>
              </p:spPr>
              <p:txBody>
                <a:bodyPr wrap="none" anchor="ctr"/>
                <a:lstStyle/>
                <a:p>
                  <a:endParaRPr lang="en-US"/>
                </a:p>
              </p:txBody>
            </p:sp>
          </p:grpSp>
          <p:sp>
            <p:nvSpPr>
              <p:cNvPr id="19787" name="AutoShape 331"/>
              <p:cNvSpPr>
                <a:spLocks noChangeArrowheads="1"/>
              </p:cNvSpPr>
              <p:nvPr/>
            </p:nvSpPr>
            <p:spPr bwMode="auto">
              <a:xfrm rot="-2901987">
                <a:off x="3975" y="1654"/>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88" name="AutoShape 332"/>
              <p:cNvSpPr>
                <a:spLocks noChangeArrowheads="1"/>
              </p:cNvSpPr>
              <p:nvPr/>
            </p:nvSpPr>
            <p:spPr bwMode="auto">
              <a:xfrm rot="-4727105">
                <a:off x="3760" y="1991"/>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89" name="AutoShape 333"/>
              <p:cNvSpPr>
                <a:spLocks noChangeArrowheads="1"/>
              </p:cNvSpPr>
              <p:nvPr/>
            </p:nvSpPr>
            <p:spPr bwMode="auto">
              <a:xfrm rot="-8418872">
                <a:off x="4008" y="2480"/>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90" name="AutoShape 334"/>
              <p:cNvSpPr>
                <a:spLocks noChangeArrowheads="1"/>
              </p:cNvSpPr>
              <p:nvPr/>
            </p:nvSpPr>
            <p:spPr bwMode="auto">
              <a:xfrm rot="-11567007">
                <a:off x="4523" y="2518"/>
                <a:ext cx="96" cy="48"/>
              </a:xfrm>
              <a:prstGeom prst="triangle">
                <a:avLst>
                  <a:gd name="adj" fmla="val 50000"/>
                </a:avLst>
              </a:prstGeom>
              <a:noFill/>
              <a:ln w="9525">
                <a:solidFill>
                  <a:schemeClr val="tx2"/>
                </a:solidFill>
                <a:miter lim="800000"/>
                <a:headEnd/>
                <a:tailEnd/>
              </a:ln>
              <a:effectLst/>
            </p:spPr>
            <p:txBody>
              <a:bodyPr wrap="none" anchor="ctr"/>
              <a:lstStyle/>
              <a:p>
                <a:endParaRPr lang="en-US"/>
              </a:p>
            </p:txBody>
          </p:sp>
          <p:sp>
            <p:nvSpPr>
              <p:cNvPr id="19791" name="Arc 335"/>
              <p:cNvSpPr>
                <a:spLocks/>
              </p:cNvSpPr>
              <p:nvPr/>
            </p:nvSpPr>
            <p:spPr bwMode="auto">
              <a:xfrm rot="16282416" flipH="1">
                <a:off x="4280" y="2643"/>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2" name="Arc 336"/>
              <p:cNvSpPr>
                <a:spLocks/>
              </p:cNvSpPr>
              <p:nvPr/>
            </p:nvSpPr>
            <p:spPr bwMode="auto">
              <a:xfrm rot="18435555" flipH="1">
                <a:off x="4014" y="2542"/>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3" name="Arc 337"/>
              <p:cNvSpPr>
                <a:spLocks/>
              </p:cNvSpPr>
              <p:nvPr/>
            </p:nvSpPr>
            <p:spPr bwMode="auto">
              <a:xfrm rot="19670939" flipH="1">
                <a:off x="3857" y="237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4" name="Arc 338"/>
              <p:cNvSpPr>
                <a:spLocks/>
              </p:cNvSpPr>
              <p:nvPr/>
            </p:nvSpPr>
            <p:spPr bwMode="auto">
              <a:xfrm rot="21188503" flipH="1">
                <a:off x="3770" y="2224"/>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5" name="Arc 339"/>
              <p:cNvSpPr>
                <a:spLocks/>
              </p:cNvSpPr>
              <p:nvPr/>
            </p:nvSpPr>
            <p:spPr bwMode="auto">
              <a:xfrm rot="2157632" flipH="1">
                <a:off x="3829" y="1830"/>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6" name="Arc 340"/>
              <p:cNvSpPr>
                <a:spLocks/>
              </p:cNvSpPr>
              <p:nvPr/>
            </p:nvSpPr>
            <p:spPr bwMode="auto">
              <a:xfrm rot="15662138" flipH="1">
                <a:off x="4445" y="2561"/>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7" name="Arc 341"/>
              <p:cNvSpPr>
                <a:spLocks/>
              </p:cNvSpPr>
              <p:nvPr/>
            </p:nvSpPr>
            <p:spPr bwMode="auto">
              <a:xfrm rot="15247748" flipH="1">
                <a:off x="4669" y="2435"/>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sp>
            <p:nvSpPr>
              <p:cNvPr id="19798" name="Arc 342"/>
              <p:cNvSpPr>
                <a:spLocks/>
              </p:cNvSpPr>
              <p:nvPr/>
            </p:nvSpPr>
            <p:spPr bwMode="auto">
              <a:xfrm rot="16827557" flipH="1">
                <a:off x="4242" y="2486"/>
                <a:ext cx="63" cy="103"/>
              </a:xfrm>
              <a:custGeom>
                <a:avLst/>
                <a:gdLst>
                  <a:gd name="G0" fmla="+- 79 0 0"/>
                  <a:gd name="G1" fmla="+- 21600 0 0"/>
                  <a:gd name="G2" fmla="+- 21600 0 0"/>
                  <a:gd name="T0" fmla="*/ 79 w 21679"/>
                  <a:gd name="T1" fmla="*/ 0 h 43200"/>
                  <a:gd name="T2" fmla="*/ 0 w 21679"/>
                  <a:gd name="T3" fmla="*/ 43199 h 43200"/>
                  <a:gd name="T4" fmla="*/ 79 w 21679"/>
                  <a:gd name="T5" fmla="*/ 21600 h 43200"/>
                </a:gdLst>
                <a:ahLst/>
                <a:cxnLst>
                  <a:cxn ang="0">
                    <a:pos x="T0" y="T1"/>
                  </a:cxn>
                  <a:cxn ang="0">
                    <a:pos x="T2" y="T3"/>
                  </a:cxn>
                  <a:cxn ang="0">
                    <a:pos x="T4" y="T5"/>
                  </a:cxn>
                </a:cxnLst>
                <a:rect l="0" t="0" r="r" b="b"/>
                <a:pathLst>
                  <a:path w="21679" h="43200" fill="none" extrusionOk="0">
                    <a:moveTo>
                      <a:pt x="78" y="0"/>
                    </a:moveTo>
                    <a:cubicBezTo>
                      <a:pt x="12008" y="0"/>
                      <a:pt x="21679" y="9670"/>
                      <a:pt x="21679" y="21600"/>
                    </a:cubicBezTo>
                    <a:cubicBezTo>
                      <a:pt x="21679" y="33529"/>
                      <a:pt x="12008" y="43200"/>
                      <a:pt x="79" y="43200"/>
                    </a:cubicBezTo>
                    <a:cubicBezTo>
                      <a:pt x="52" y="43200"/>
                      <a:pt x="26" y="43199"/>
                      <a:pt x="-1" y="43199"/>
                    </a:cubicBezTo>
                  </a:path>
                  <a:path w="21679" h="43200" stroke="0" extrusionOk="0">
                    <a:moveTo>
                      <a:pt x="78" y="0"/>
                    </a:moveTo>
                    <a:cubicBezTo>
                      <a:pt x="12008" y="0"/>
                      <a:pt x="21679" y="9670"/>
                      <a:pt x="21679" y="21600"/>
                    </a:cubicBezTo>
                    <a:cubicBezTo>
                      <a:pt x="21679" y="33529"/>
                      <a:pt x="12008" y="43200"/>
                      <a:pt x="79" y="43200"/>
                    </a:cubicBezTo>
                    <a:cubicBezTo>
                      <a:pt x="52" y="43200"/>
                      <a:pt x="26" y="43199"/>
                      <a:pt x="-1" y="43199"/>
                    </a:cubicBezTo>
                    <a:lnTo>
                      <a:pt x="79" y="21600"/>
                    </a:lnTo>
                    <a:close/>
                  </a:path>
                </a:pathLst>
              </a:custGeom>
              <a:noFill/>
              <a:ln w="9525">
                <a:solidFill>
                  <a:schemeClr val="tx1"/>
                </a:solidFill>
                <a:round/>
                <a:headEnd/>
                <a:tailEnd/>
              </a:ln>
              <a:effectLst/>
            </p:spPr>
            <p:txBody>
              <a:bodyPr wrap="none" anchor="ctr"/>
              <a:lstStyle/>
              <a:p>
                <a:endParaRPr lang="en-US"/>
              </a:p>
            </p:txBody>
          </p:sp>
        </p:grpSp>
        <p:sp>
          <p:nvSpPr>
            <p:cNvPr id="19799" name="Freeform 343"/>
            <p:cNvSpPr>
              <a:spLocks/>
            </p:cNvSpPr>
            <p:nvPr/>
          </p:nvSpPr>
          <p:spPr bwMode="auto">
            <a:xfrm>
              <a:off x="3703" y="1528"/>
              <a:ext cx="1173" cy="1193"/>
            </a:xfrm>
            <a:custGeom>
              <a:avLst/>
              <a:gdLst/>
              <a:ahLst/>
              <a:cxnLst>
                <a:cxn ang="0">
                  <a:pos x="805" y="72"/>
                </a:cxn>
                <a:cxn ang="0">
                  <a:pos x="481" y="21"/>
                </a:cxn>
                <a:cxn ang="0">
                  <a:pos x="367" y="193"/>
                </a:cxn>
                <a:cxn ang="0">
                  <a:pos x="144" y="269"/>
                </a:cxn>
                <a:cxn ang="0">
                  <a:pos x="176" y="472"/>
                </a:cxn>
                <a:cxn ang="0">
                  <a:pos x="24" y="707"/>
                </a:cxn>
                <a:cxn ang="0">
                  <a:pos x="316" y="872"/>
                </a:cxn>
                <a:cxn ang="0">
                  <a:pos x="379" y="1183"/>
                </a:cxn>
                <a:cxn ang="0">
                  <a:pos x="767" y="936"/>
                </a:cxn>
                <a:cxn ang="0">
                  <a:pos x="1090" y="993"/>
                </a:cxn>
                <a:cxn ang="0">
                  <a:pos x="1173" y="770"/>
                </a:cxn>
              </a:cxnLst>
              <a:rect l="0" t="0" r="r" b="b"/>
              <a:pathLst>
                <a:path w="1173" h="1193">
                  <a:moveTo>
                    <a:pt x="805" y="72"/>
                  </a:moveTo>
                  <a:cubicBezTo>
                    <a:pt x="679" y="36"/>
                    <a:pt x="554" y="0"/>
                    <a:pt x="481" y="21"/>
                  </a:cubicBezTo>
                  <a:cubicBezTo>
                    <a:pt x="408" y="41"/>
                    <a:pt x="423" y="151"/>
                    <a:pt x="367" y="193"/>
                  </a:cubicBezTo>
                  <a:cubicBezTo>
                    <a:pt x="310" y="234"/>
                    <a:pt x="175" y="222"/>
                    <a:pt x="144" y="269"/>
                  </a:cubicBezTo>
                  <a:cubicBezTo>
                    <a:pt x="112" y="315"/>
                    <a:pt x="196" y="398"/>
                    <a:pt x="176" y="472"/>
                  </a:cubicBezTo>
                  <a:cubicBezTo>
                    <a:pt x="155" y="545"/>
                    <a:pt x="0" y="640"/>
                    <a:pt x="24" y="707"/>
                  </a:cubicBezTo>
                  <a:cubicBezTo>
                    <a:pt x="47" y="773"/>
                    <a:pt x="256" y="792"/>
                    <a:pt x="316" y="872"/>
                  </a:cubicBezTo>
                  <a:cubicBezTo>
                    <a:pt x="375" y="951"/>
                    <a:pt x="303" y="1172"/>
                    <a:pt x="379" y="1183"/>
                  </a:cubicBezTo>
                  <a:cubicBezTo>
                    <a:pt x="454" y="1193"/>
                    <a:pt x="648" y="967"/>
                    <a:pt x="767" y="936"/>
                  </a:cubicBezTo>
                  <a:cubicBezTo>
                    <a:pt x="885" y="904"/>
                    <a:pt x="1022" y="1020"/>
                    <a:pt x="1090" y="993"/>
                  </a:cubicBezTo>
                  <a:cubicBezTo>
                    <a:pt x="1157" y="965"/>
                    <a:pt x="1158" y="807"/>
                    <a:pt x="1173" y="770"/>
                  </a:cubicBezTo>
                </a:path>
              </a:pathLst>
            </a:custGeom>
            <a:noFill/>
            <a:ln w="28575" cmpd="sng">
              <a:solidFill>
                <a:schemeClr val="tx1"/>
              </a:solidFill>
              <a:round/>
              <a:headEnd/>
              <a:tailEnd/>
            </a:ln>
            <a:effectLst/>
          </p:spPr>
          <p:txBody>
            <a:bodyPr wrap="none" anchor="ctr"/>
            <a:lstStyle/>
            <a:p>
              <a:endParaRPr lang="en-US"/>
            </a:p>
          </p:txBody>
        </p:sp>
      </p:grpSp>
      <p:grpSp>
        <p:nvGrpSpPr>
          <p:cNvPr id="19707" name="Group 344"/>
          <p:cNvGrpSpPr>
            <a:grpSpLocks/>
          </p:cNvGrpSpPr>
          <p:nvPr/>
        </p:nvGrpSpPr>
        <p:grpSpPr bwMode="auto">
          <a:xfrm>
            <a:off x="3773488" y="4022725"/>
            <a:ext cx="1762125" cy="1430338"/>
            <a:chOff x="2390" y="2503"/>
            <a:chExt cx="1110" cy="901"/>
          </a:xfrm>
        </p:grpSpPr>
        <p:sp>
          <p:nvSpPr>
            <p:cNvPr id="19801" name="Rectangle 345"/>
            <p:cNvSpPr>
              <a:spLocks noChangeArrowheads="1"/>
            </p:cNvSpPr>
            <p:nvPr/>
          </p:nvSpPr>
          <p:spPr bwMode="auto">
            <a:xfrm>
              <a:off x="2390" y="2503"/>
              <a:ext cx="1008" cy="901"/>
            </a:xfrm>
            <a:prstGeom prst="rect">
              <a:avLst/>
            </a:prstGeom>
            <a:solidFill>
              <a:schemeClr val="bg1"/>
            </a:solidFill>
            <a:ln w="9525">
              <a:solidFill>
                <a:schemeClr val="tx1"/>
              </a:solidFill>
              <a:miter lim="800000"/>
              <a:headEnd/>
              <a:tailEnd/>
            </a:ln>
            <a:effectLst/>
          </p:spPr>
          <p:txBody>
            <a:bodyPr wrap="none" anchor="ctr"/>
            <a:lstStyle/>
            <a:p>
              <a:pPr algn="ctr"/>
              <a:endParaRPr lang="en-US"/>
            </a:p>
          </p:txBody>
        </p:sp>
        <p:grpSp>
          <p:nvGrpSpPr>
            <p:cNvPr id="19708" name="Group 346"/>
            <p:cNvGrpSpPr>
              <a:grpSpLocks/>
            </p:cNvGrpSpPr>
            <p:nvPr/>
          </p:nvGrpSpPr>
          <p:grpSpPr bwMode="auto">
            <a:xfrm>
              <a:off x="2438" y="2551"/>
              <a:ext cx="48" cy="144"/>
              <a:chOff x="3984" y="1872"/>
              <a:chExt cx="48" cy="192"/>
            </a:xfrm>
          </p:grpSpPr>
          <p:sp>
            <p:nvSpPr>
              <p:cNvPr id="19803" name="AutoShape 347"/>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9804" name="AutoShape 348"/>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sp>
          <p:nvSpPr>
            <p:cNvPr id="19805" name="Freeform 349"/>
            <p:cNvSpPr>
              <a:spLocks/>
            </p:cNvSpPr>
            <p:nvPr/>
          </p:nvSpPr>
          <p:spPr bwMode="auto">
            <a:xfrm>
              <a:off x="2460" y="2689"/>
              <a:ext cx="7" cy="70"/>
            </a:xfrm>
            <a:custGeom>
              <a:avLst/>
              <a:gdLst/>
              <a:ahLst/>
              <a:cxnLst>
                <a:cxn ang="0">
                  <a:pos x="0" y="0"/>
                </a:cxn>
                <a:cxn ang="0">
                  <a:pos x="0" y="70"/>
                </a:cxn>
              </a:cxnLst>
              <a:rect l="0" t="0" r="r" b="b"/>
              <a:pathLst>
                <a:path w="7" h="70">
                  <a:moveTo>
                    <a:pt x="0" y="0"/>
                  </a:moveTo>
                  <a:cubicBezTo>
                    <a:pt x="7" y="24"/>
                    <a:pt x="0" y="43"/>
                    <a:pt x="0" y="70"/>
                  </a:cubicBezTo>
                </a:path>
              </a:pathLst>
            </a:custGeom>
            <a:noFill/>
            <a:ln w="9525">
              <a:solidFill>
                <a:schemeClr val="tx1"/>
              </a:solidFill>
              <a:round/>
              <a:headEnd/>
              <a:tailEnd/>
            </a:ln>
            <a:effectLst/>
          </p:spPr>
          <p:txBody>
            <a:bodyPr wrap="none" anchor="ctr"/>
            <a:lstStyle/>
            <a:p>
              <a:endParaRPr lang="en-US"/>
            </a:p>
          </p:txBody>
        </p:sp>
        <p:grpSp>
          <p:nvGrpSpPr>
            <p:cNvPr id="19712" name="Group 350"/>
            <p:cNvGrpSpPr>
              <a:grpSpLocks/>
            </p:cNvGrpSpPr>
            <p:nvPr/>
          </p:nvGrpSpPr>
          <p:grpSpPr bwMode="auto">
            <a:xfrm>
              <a:off x="2438" y="2791"/>
              <a:ext cx="48" cy="144"/>
              <a:chOff x="3984" y="1872"/>
              <a:chExt cx="48" cy="192"/>
            </a:xfrm>
          </p:grpSpPr>
          <p:sp>
            <p:nvSpPr>
              <p:cNvPr id="19807" name="AutoShape 351"/>
              <p:cNvSpPr>
                <a:spLocks noChangeArrowheads="1"/>
              </p:cNvSpPr>
              <p:nvPr/>
            </p:nvSpPr>
            <p:spPr bwMode="auto">
              <a:xfrm>
                <a:off x="3984" y="1872"/>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19808" name="AutoShape 352"/>
              <p:cNvSpPr>
                <a:spLocks noChangeArrowheads="1"/>
              </p:cNvSpPr>
              <p:nvPr/>
            </p:nvSpPr>
            <p:spPr bwMode="auto">
              <a:xfrm rot="10772216">
                <a:off x="3984" y="1968"/>
                <a:ext cx="48" cy="96"/>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sp>
          <p:nvSpPr>
            <p:cNvPr id="19809" name="Oval 353"/>
            <p:cNvSpPr>
              <a:spLocks noChangeArrowheads="1"/>
            </p:cNvSpPr>
            <p:nvPr/>
          </p:nvSpPr>
          <p:spPr bwMode="auto">
            <a:xfrm>
              <a:off x="2438" y="2983"/>
              <a:ext cx="48" cy="48"/>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9810" name="Freeform 354"/>
            <p:cNvSpPr>
              <a:spLocks/>
            </p:cNvSpPr>
            <p:nvPr/>
          </p:nvSpPr>
          <p:spPr bwMode="auto">
            <a:xfrm>
              <a:off x="2479" y="3026"/>
              <a:ext cx="13" cy="89"/>
            </a:xfrm>
            <a:custGeom>
              <a:avLst/>
              <a:gdLst/>
              <a:ahLst/>
              <a:cxnLst>
                <a:cxn ang="0">
                  <a:pos x="0" y="0"/>
                </a:cxn>
                <a:cxn ang="0">
                  <a:pos x="12" y="19"/>
                </a:cxn>
                <a:cxn ang="0">
                  <a:pos x="6" y="38"/>
                </a:cxn>
                <a:cxn ang="0">
                  <a:pos x="12" y="89"/>
                </a:cxn>
              </a:cxnLst>
              <a:rect l="0" t="0" r="r" b="b"/>
              <a:pathLst>
                <a:path w="13" h="89">
                  <a:moveTo>
                    <a:pt x="0" y="0"/>
                  </a:moveTo>
                  <a:cubicBezTo>
                    <a:pt x="4" y="6"/>
                    <a:pt x="10" y="11"/>
                    <a:pt x="12" y="19"/>
                  </a:cubicBezTo>
                  <a:cubicBezTo>
                    <a:pt x="13" y="25"/>
                    <a:pt x="6" y="31"/>
                    <a:pt x="6" y="38"/>
                  </a:cubicBezTo>
                  <a:cubicBezTo>
                    <a:pt x="6" y="55"/>
                    <a:pt x="12" y="71"/>
                    <a:pt x="12" y="89"/>
                  </a:cubicBezTo>
                </a:path>
              </a:pathLst>
            </a:custGeom>
            <a:noFill/>
            <a:ln w="9525">
              <a:solidFill>
                <a:schemeClr val="tx1"/>
              </a:solidFill>
              <a:round/>
              <a:headEnd/>
              <a:tailEnd/>
            </a:ln>
            <a:effectLst/>
          </p:spPr>
          <p:txBody>
            <a:bodyPr wrap="none" anchor="ctr"/>
            <a:lstStyle/>
            <a:p>
              <a:endParaRPr lang="en-US"/>
            </a:p>
          </p:txBody>
        </p:sp>
        <p:sp>
          <p:nvSpPr>
            <p:cNvPr id="19811" name="Freeform 355"/>
            <p:cNvSpPr>
              <a:spLocks/>
            </p:cNvSpPr>
            <p:nvPr/>
          </p:nvSpPr>
          <p:spPr bwMode="auto">
            <a:xfrm>
              <a:off x="2435" y="3026"/>
              <a:ext cx="18" cy="95"/>
            </a:xfrm>
            <a:custGeom>
              <a:avLst/>
              <a:gdLst/>
              <a:ahLst/>
              <a:cxnLst>
                <a:cxn ang="0">
                  <a:pos x="18" y="0"/>
                </a:cxn>
                <a:cxn ang="0">
                  <a:pos x="18" y="76"/>
                </a:cxn>
                <a:cxn ang="0">
                  <a:pos x="12" y="95"/>
                </a:cxn>
              </a:cxnLst>
              <a:rect l="0" t="0" r="r" b="b"/>
              <a:pathLst>
                <a:path w="18" h="95">
                  <a:moveTo>
                    <a:pt x="18" y="0"/>
                  </a:moveTo>
                  <a:cubicBezTo>
                    <a:pt x="0" y="27"/>
                    <a:pt x="8" y="46"/>
                    <a:pt x="18" y="76"/>
                  </a:cubicBezTo>
                  <a:cubicBezTo>
                    <a:pt x="16" y="82"/>
                    <a:pt x="12" y="95"/>
                    <a:pt x="12" y="95"/>
                  </a:cubicBezTo>
                </a:path>
              </a:pathLst>
            </a:custGeom>
            <a:noFill/>
            <a:ln w="9525">
              <a:solidFill>
                <a:schemeClr val="tx1"/>
              </a:solidFill>
              <a:round/>
              <a:headEnd/>
              <a:tailEnd/>
            </a:ln>
            <a:effectLst/>
          </p:spPr>
          <p:txBody>
            <a:bodyPr wrap="none" anchor="ctr"/>
            <a:lstStyle/>
            <a:p>
              <a:endParaRPr lang="en-US"/>
            </a:p>
          </p:txBody>
        </p:sp>
        <p:grpSp>
          <p:nvGrpSpPr>
            <p:cNvPr id="19713" name="Group 356"/>
            <p:cNvGrpSpPr>
              <a:grpSpLocks/>
            </p:cNvGrpSpPr>
            <p:nvPr/>
          </p:nvGrpSpPr>
          <p:grpSpPr bwMode="auto">
            <a:xfrm>
              <a:off x="2492" y="2503"/>
              <a:ext cx="1008" cy="650"/>
              <a:chOff x="2496" y="2640"/>
              <a:chExt cx="1008" cy="650"/>
            </a:xfrm>
          </p:grpSpPr>
          <p:sp>
            <p:nvSpPr>
              <p:cNvPr id="19813" name="Text Box 357"/>
              <p:cNvSpPr txBox="1">
                <a:spLocks noChangeArrowheads="1"/>
              </p:cNvSpPr>
              <p:nvPr/>
            </p:nvSpPr>
            <p:spPr bwMode="auto">
              <a:xfrm>
                <a:off x="2496" y="2640"/>
                <a:ext cx="1008" cy="288"/>
              </a:xfrm>
              <a:prstGeom prst="rect">
                <a:avLst/>
              </a:prstGeom>
              <a:noFill/>
              <a:ln w="9525">
                <a:noFill/>
                <a:miter lim="800000"/>
                <a:headEnd/>
                <a:tailEnd/>
              </a:ln>
              <a:effectLst/>
            </p:spPr>
            <p:txBody>
              <a:bodyPr>
                <a:spAutoFit/>
              </a:bodyPr>
              <a:lstStyle/>
              <a:p>
                <a:r>
                  <a:rPr lang="en-US" sz="1200" b="1">
                    <a:latin typeface="Helvetica" pitchFamily="1" charset="0"/>
                  </a:rPr>
                  <a:t>Cholesteryl ester (CE)</a:t>
                </a:r>
              </a:p>
            </p:txBody>
          </p:sp>
          <p:sp>
            <p:nvSpPr>
              <p:cNvPr id="19814" name="Text Box 358"/>
              <p:cNvSpPr txBox="1">
                <a:spLocks noChangeArrowheads="1"/>
              </p:cNvSpPr>
              <p:nvPr/>
            </p:nvSpPr>
            <p:spPr bwMode="auto">
              <a:xfrm>
                <a:off x="2496" y="2925"/>
                <a:ext cx="644" cy="173"/>
              </a:xfrm>
              <a:prstGeom prst="rect">
                <a:avLst/>
              </a:prstGeom>
              <a:noFill/>
              <a:ln w="9525">
                <a:noFill/>
                <a:miter lim="800000"/>
                <a:headEnd/>
                <a:tailEnd/>
              </a:ln>
              <a:effectLst/>
            </p:spPr>
            <p:txBody>
              <a:bodyPr wrap="none">
                <a:spAutoFit/>
              </a:bodyPr>
              <a:lstStyle/>
              <a:p>
                <a:r>
                  <a:rPr lang="en-US" sz="1200" b="1">
                    <a:latin typeface="Helvetica" pitchFamily="1" charset="0"/>
                  </a:rPr>
                  <a:t>Cholesterol</a:t>
                </a:r>
              </a:p>
            </p:txBody>
          </p:sp>
          <p:sp>
            <p:nvSpPr>
              <p:cNvPr id="19815" name="Text Box 359"/>
              <p:cNvSpPr txBox="1">
                <a:spLocks noChangeArrowheads="1"/>
              </p:cNvSpPr>
              <p:nvPr/>
            </p:nvSpPr>
            <p:spPr bwMode="auto">
              <a:xfrm>
                <a:off x="2496" y="3117"/>
                <a:ext cx="724" cy="173"/>
              </a:xfrm>
              <a:prstGeom prst="rect">
                <a:avLst/>
              </a:prstGeom>
              <a:noFill/>
              <a:ln w="9525">
                <a:noFill/>
                <a:miter lim="800000"/>
                <a:headEnd/>
                <a:tailEnd/>
              </a:ln>
              <a:effectLst/>
            </p:spPr>
            <p:txBody>
              <a:bodyPr wrap="none">
                <a:spAutoFit/>
              </a:bodyPr>
              <a:lstStyle/>
              <a:p>
                <a:r>
                  <a:rPr lang="en-US" sz="1200" b="1">
                    <a:latin typeface="Helvetica" pitchFamily="1" charset="0"/>
                  </a:rPr>
                  <a:t>Phospholipid</a:t>
                </a:r>
              </a:p>
            </p:txBody>
          </p:sp>
        </p:grpSp>
        <p:sp>
          <p:nvSpPr>
            <p:cNvPr id="19816" name="Text Box 360"/>
            <p:cNvSpPr txBox="1">
              <a:spLocks noChangeArrowheads="1"/>
            </p:cNvSpPr>
            <p:nvPr/>
          </p:nvSpPr>
          <p:spPr bwMode="auto">
            <a:xfrm>
              <a:off x="2786" y="3196"/>
              <a:ext cx="431" cy="173"/>
            </a:xfrm>
            <a:prstGeom prst="rect">
              <a:avLst/>
            </a:prstGeom>
            <a:noFill/>
            <a:ln w="9525">
              <a:noFill/>
              <a:miter lim="800000"/>
              <a:headEnd/>
              <a:tailEnd/>
            </a:ln>
            <a:effectLst/>
          </p:spPr>
          <p:txBody>
            <a:bodyPr wrap="none">
              <a:spAutoFit/>
            </a:bodyPr>
            <a:lstStyle/>
            <a:p>
              <a:r>
                <a:rPr lang="en-US" sz="1200" b="1">
                  <a:latin typeface="Helvetica" pitchFamily="1" charset="0"/>
                </a:rPr>
                <a:t>ApoA-I</a:t>
              </a:r>
            </a:p>
          </p:txBody>
        </p:sp>
        <p:sp>
          <p:nvSpPr>
            <p:cNvPr id="19817" name="Freeform 361"/>
            <p:cNvSpPr>
              <a:spLocks/>
            </p:cNvSpPr>
            <p:nvPr/>
          </p:nvSpPr>
          <p:spPr bwMode="auto">
            <a:xfrm>
              <a:off x="2413" y="3172"/>
              <a:ext cx="335" cy="183"/>
            </a:xfrm>
            <a:custGeom>
              <a:avLst/>
              <a:gdLst/>
              <a:ahLst/>
              <a:cxnLst>
                <a:cxn ang="0">
                  <a:pos x="0" y="244"/>
                </a:cxn>
                <a:cxn ang="0">
                  <a:pos x="146" y="3"/>
                </a:cxn>
                <a:cxn ang="0">
                  <a:pos x="311" y="257"/>
                </a:cxn>
                <a:cxn ang="0">
                  <a:pos x="470" y="3"/>
                </a:cxn>
                <a:cxn ang="0">
                  <a:pos x="629" y="263"/>
                </a:cxn>
                <a:cxn ang="0">
                  <a:pos x="749" y="54"/>
                </a:cxn>
              </a:cxnLst>
              <a:rect l="0" t="0" r="r" b="b"/>
              <a:pathLst>
                <a:path w="749" h="271">
                  <a:moveTo>
                    <a:pt x="0" y="244"/>
                  </a:moveTo>
                  <a:cubicBezTo>
                    <a:pt x="47" y="122"/>
                    <a:pt x="94" y="0"/>
                    <a:pt x="146" y="3"/>
                  </a:cubicBezTo>
                  <a:cubicBezTo>
                    <a:pt x="197" y="5"/>
                    <a:pt x="257" y="257"/>
                    <a:pt x="311" y="257"/>
                  </a:cubicBezTo>
                  <a:cubicBezTo>
                    <a:pt x="365" y="257"/>
                    <a:pt x="417" y="2"/>
                    <a:pt x="470" y="3"/>
                  </a:cubicBezTo>
                  <a:cubicBezTo>
                    <a:pt x="523" y="4"/>
                    <a:pt x="582" y="254"/>
                    <a:pt x="629" y="263"/>
                  </a:cubicBezTo>
                  <a:cubicBezTo>
                    <a:pt x="675" y="271"/>
                    <a:pt x="712" y="162"/>
                    <a:pt x="749" y="54"/>
                  </a:cubicBezTo>
                </a:path>
              </a:pathLst>
            </a:custGeom>
            <a:noFill/>
            <a:ln w="19050" cmpd="sng">
              <a:solidFill>
                <a:schemeClr val="tx1"/>
              </a:solidFill>
              <a:round/>
              <a:headEnd/>
              <a:tailEnd/>
            </a:ln>
            <a:effectLst/>
          </p:spPr>
          <p:txBody>
            <a:bodyPr wrap="none" anchor="ctr"/>
            <a:lstStyle/>
            <a:p>
              <a:endParaRPr lang="en-US"/>
            </a:p>
          </p:txBody>
        </p:sp>
      </p:grpSp>
      <p:sp>
        <p:nvSpPr>
          <p:cNvPr id="19818" name="Text Box 362"/>
          <p:cNvSpPr txBox="1">
            <a:spLocks noChangeArrowheads="1"/>
          </p:cNvSpPr>
          <p:nvPr/>
        </p:nvSpPr>
        <p:spPr bwMode="auto">
          <a:xfrm>
            <a:off x="990600" y="381000"/>
            <a:ext cx="8153400" cy="457200"/>
          </a:xfrm>
          <a:prstGeom prst="rect">
            <a:avLst/>
          </a:prstGeom>
          <a:noFill/>
          <a:ln w="9525">
            <a:noFill/>
            <a:miter lim="800000"/>
            <a:headEnd/>
            <a:tailEnd/>
          </a:ln>
          <a:effectLst/>
        </p:spPr>
        <p:txBody>
          <a:bodyPr>
            <a:spAutoFit/>
          </a:bodyPr>
          <a:lstStyle/>
          <a:p>
            <a:r>
              <a:rPr lang="en-US" b="1" u="sng">
                <a:solidFill>
                  <a:srgbClr val="FF3300"/>
                </a:solidFill>
                <a:latin typeface="Arial" charset="0"/>
              </a:rPr>
              <a:t>L</a:t>
            </a:r>
            <a:r>
              <a:rPr lang="en-US" b="1">
                <a:latin typeface="Arial" charset="0"/>
              </a:rPr>
              <a:t>ecithin:</a:t>
            </a:r>
            <a:r>
              <a:rPr lang="en-US" b="1" u="sng">
                <a:solidFill>
                  <a:srgbClr val="FF3300"/>
                </a:solidFill>
                <a:latin typeface="Arial" charset="0"/>
              </a:rPr>
              <a:t>C</a:t>
            </a:r>
            <a:r>
              <a:rPr lang="en-US" b="1">
                <a:latin typeface="Arial" charset="0"/>
              </a:rPr>
              <a:t>holesterol </a:t>
            </a:r>
            <a:r>
              <a:rPr lang="en-US" b="1" u="sng">
                <a:solidFill>
                  <a:srgbClr val="FF3300"/>
                </a:solidFill>
                <a:latin typeface="Arial" charset="0"/>
              </a:rPr>
              <a:t>A</a:t>
            </a:r>
            <a:r>
              <a:rPr lang="en-US" b="1">
                <a:latin typeface="Arial" charset="0"/>
              </a:rPr>
              <a:t>cyl </a:t>
            </a:r>
            <a:r>
              <a:rPr lang="en-US" b="1" u="sng">
                <a:solidFill>
                  <a:srgbClr val="FF3300"/>
                </a:solidFill>
                <a:latin typeface="Arial" charset="0"/>
              </a:rPr>
              <a:t>T</a:t>
            </a:r>
            <a:r>
              <a:rPr lang="en-US" b="1">
                <a:latin typeface="Arial" charset="0"/>
              </a:rPr>
              <a:t>ransferase (</a:t>
            </a:r>
            <a:r>
              <a:rPr lang="en-US" b="1">
                <a:solidFill>
                  <a:srgbClr val="FF0000"/>
                </a:solidFill>
                <a:latin typeface="Arial" charset="0"/>
              </a:rPr>
              <a:t>LCAT</a:t>
            </a:r>
            <a:r>
              <a:rPr lang="en-US" b="1">
                <a:latin typeface="Arial" charset="0"/>
              </a:rPr>
              <a:t>)</a:t>
            </a:r>
          </a:p>
        </p:txBody>
      </p:sp>
      <p:sp>
        <p:nvSpPr>
          <p:cNvPr id="19819" name="Text Box 363"/>
          <p:cNvSpPr txBox="1">
            <a:spLocks noChangeArrowheads="1"/>
          </p:cNvSpPr>
          <p:nvPr/>
        </p:nvSpPr>
        <p:spPr bwMode="auto">
          <a:xfrm>
            <a:off x="2057400" y="1516063"/>
            <a:ext cx="56388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latin typeface="Arial" charset="0"/>
              </a:rPr>
              <a:t>Free cholesterol         Cholesteryl ester</a:t>
            </a:r>
          </a:p>
        </p:txBody>
      </p:sp>
      <p:sp>
        <p:nvSpPr>
          <p:cNvPr id="19820" name="Line 364"/>
          <p:cNvSpPr>
            <a:spLocks noChangeShapeType="1"/>
          </p:cNvSpPr>
          <p:nvPr/>
        </p:nvSpPr>
        <p:spPr bwMode="auto">
          <a:xfrm rot="11381836" flipH="1">
            <a:off x="4038600" y="1676400"/>
            <a:ext cx="457200" cy="76200"/>
          </a:xfrm>
          <a:prstGeom prst="line">
            <a:avLst/>
          </a:prstGeom>
          <a:noFill/>
          <a:ln w="28575">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7772400" cy="1143000"/>
          </a:xfrm>
        </p:spPr>
        <p:txBody>
          <a:bodyPr/>
          <a:lstStyle/>
          <a:p>
            <a:r>
              <a:rPr lang="en-US" sz="2400" b="1">
                <a:solidFill>
                  <a:schemeClr val="accent2"/>
                </a:solidFill>
                <a:latin typeface="Arial" charset="0"/>
              </a:rPr>
              <a:t>Key Receptors in Lipoprotein Metabolism</a:t>
            </a:r>
            <a:endParaRPr lang="en-US" sz="2400">
              <a:latin typeface="Arial" charset="0"/>
            </a:endParaRPr>
          </a:p>
        </p:txBody>
      </p:sp>
      <p:sp>
        <p:nvSpPr>
          <p:cNvPr id="20483" name="Text Box 3"/>
          <p:cNvSpPr txBox="1">
            <a:spLocks noChangeArrowheads="1"/>
          </p:cNvSpPr>
          <p:nvPr/>
        </p:nvSpPr>
        <p:spPr bwMode="auto">
          <a:xfrm>
            <a:off x="152400" y="1295400"/>
            <a:ext cx="8153400" cy="4806950"/>
          </a:xfrm>
          <a:prstGeom prst="rect">
            <a:avLst/>
          </a:prstGeom>
          <a:solidFill>
            <a:schemeClr val="bg1"/>
          </a:solidFill>
          <a:ln w="28575">
            <a:solidFill>
              <a:schemeClr val="accent2"/>
            </a:solidFill>
            <a:miter lim="800000"/>
            <a:headEnd/>
            <a:tailEnd/>
          </a:ln>
          <a:effectLst/>
        </p:spPr>
        <p:txBody>
          <a:bodyPr>
            <a:spAutoFit/>
          </a:bodyPr>
          <a:lstStyle/>
          <a:p>
            <a:pPr marL="285750" indent="-285750"/>
            <a:r>
              <a:rPr lang="en-US" dirty="0">
                <a:solidFill>
                  <a:srgbClr val="FF0000"/>
                </a:solidFill>
              </a:rPr>
              <a:t>•</a:t>
            </a:r>
            <a:r>
              <a:rPr lang="en-US" dirty="0"/>
              <a:t>  </a:t>
            </a:r>
            <a:r>
              <a:rPr lang="en-US" dirty="0">
                <a:latin typeface="Arial" charset="0"/>
              </a:rPr>
              <a:t>LDL receptor: catabolism of LDL, </a:t>
            </a:r>
            <a:r>
              <a:rPr lang="en-US" dirty="0" err="1">
                <a:latin typeface="Arial" charset="0"/>
              </a:rPr>
              <a:t>apoB</a:t>
            </a:r>
            <a:r>
              <a:rPr lang="en-US" dirty="0">
                <a:latin typeface="Arial" charset="0"/>
              </a:rPr>
              <a:t> </a:t>
            </a:r>
            <a:r>
              <a:rPr lang="en-US"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solidFill>
                  <a:srgbClr val="FF0000"/>
                </a:solidFill>
                <a:latin typeface="Arial" charset="0"/>
              </a:rPr>
              <a:t>•</a:t>
            </a:r>
            <a:r>
              <a:rPr lang="en-US" dirty="0">
                <a:latin typeface="Arial" charset="0"/>
              </a:rPr>
              <a:t>  ABCA1 transporter: transports excess cholesterol from cells, </a:t>
            </a:r>
            <a:r>
              <a:rPr lang="en-US" dirty="0" err="1">
                <a:latin typeface="Arial" charset="0"/>
              </a:rPr>
              <a:t>apoA</a:t>
            </a:r>
            <a:r>
              <a:rPr lang="en-US" dirty="0">
                <a:latin typeface="Arial" charset="0"/>
              </a:rPr>
              <a:t>-I </a:t>
            </a:r>
            <a:r>
              <a:rPr lang="en-US"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solidFill>
                  <a:srgbClr val="FF0000"/>
                </a:solidFill>
                <a:latin typeface="Arial" charset="0"/>
              </a:rPr>
              <a:t>•</a:t>
            </a:r>
            <a:r>
              <a:rPr lang="en-US" dirty="0">
                <a:latin typeface="Arial" charset="0"/>
              </a:rPr>
              <a:t>  Scavenger receptor A1 (SR-A1): uptake of oxidized and modified LDL by macrophages</a:t>
            </a:r>
          </a:p>
          <a:p>
            <a:pPr marL="285750" indent="-285750"/>
            <a:endParaRPr lang="en-US" dirty="0">
              <a:solidFill>
                <a:srgbClr val="FF0000"/>
              </a:solidFill>
              <a:latin typeface="Arial" charset="0"/>
            </a:endParaRPr>
          </a:p>
          <a:p>
            <a:pPr marL="285750" indent="-285750"/>
            <a:r>
              <a:rPr lang="en-US" dirty="0">
                <a:latin typeface="Arial" charset="0"/>
              </a:rPr>
              <a:t> </a:t>
            </a:r>
            <a:r>
              <a:rPr lang="en-US" dirty="0">
                <a:solidFill>
                  <a:srgbClr val="FF0000"/>
                </a:solidFill>
                <a:latin typeface="Arial" charset="0"/>
              </a:rPr>
              <a:t>• </a:t>
            </a:r>
            <a:r>
              <a:rPr lang="en-US" sz="2000" i="1" dirty="0">
                <a:latin typeface="Arial" charset="0"/>
              </a:rPr>
              <a:t>SR-B1 </a:t>
            </a:r>
            <a:r>
              <a:rPr lang="en-US" sz="2000" i="1" dirty="0" err="1">
                <a:latin typeface="Arial" charset="0"/>
              </a:rPr>
              <a:t>receptor:selective</a:t>
            </a:r>
            <a:r>
              <a:rPr lang="en-US" sz="2000" i="1" dirty="0">
                <a:latin typeface="Arial" charset="0"/>
              </a:rPr>
              <a:t> uptake of excess cholesterol from HDL, </a:t>
            </a:r>
            <a:r>
              <a:rPr lang="en-US" sz="2000" i="1" dirty="0" err="1">
                <a:latin typeface="Arial" charset="0"/>
              </a:rPr>
              <a:t>apoA</a:t>
            </a:r>
            <a:r>
              <a:rPr lang="en-US" sz="2000" i="1" dirty="0">
                <a:latin typeface="Arial" charset="0"/>
              </a:rPr>
              <a:t>-I </a:t>
            </a:r>
            <a:r>
              <a:rPr lang="en-US" sz="2000" i="1" dirty="0" err="1">
                <a:latin typeface="Arial" charset="0"/>
              </a:rPr>
              <a:t>ligand</a:t>
            </a:r>
            <a:endParaRPr lang="en-US" dirty="0">
              <a:latin typeface="Arial" charset="0"/>
            </a:endParaRPr>
          </a:p>
          <a:p>
            <a:pPr marL="285750" indent="-285750"/>
            <a:endParaRPr lang="en-US" dirty="0">
              <a:latin typeface="Arial" charset="0"/>
            </a:endParaRPr>
          </a:p>
          <a:p>
            <a:pPr marL="285750" indent="-285750"/>
            <a:r>
              <a:rPr lang="en-US" dirty="0">
                <a:latin typeface="Arial" charset="0"/>
              </a:rPr>
              <a:t>	</a:t>
            </a:r>
          </a:p>
          <a:p>
            <a:pPr marL="285750" indent="-285750"/>
            <a:endParaRPr lang="en-US" dirty="0"/>
          </a:p>
        </p:txBody>
      </p:sp>
      <p:grpSp>
        <p:nvGrpSpPr>
          <p:cNvPr id="4" name="Group 10"/>
          <p:cNvGrpSpPr>
            <a:grpSpLocks/>
          </p:cNvGrpSpPr>
          <p:nvPr/>
        </p:nvGrpSpPr>
        <p:grpSpPr bwMode="auto">
          <a:xfrm>
            <a:off x="3200400" y="4308475"/>
            <a:ext cx="2041525" cy="796925"/>
            <a:chOff x="2120" y="2153"/>
            <a:chExt cx="1284" cy="500"/>
          </a:xfrm>
        </p:grpSpPr>
        <p:grpSp>
          <p:nvGrpSpPr>
            <p:cNvPr id="5" name="Group 11"/>
            <p:cNvGrpSpPr>
              <a:grpSpLocks/>
            </p:cNvGrpSpPr>
            <p:nvPr/>
          </p:nvGrpSpPr>
          <p:grpSpPr bwMode="auto">
            <a:xfrm>
              <a:off x="2120" y="2158"/>
              <a:ext cx="521" cy="495"/>
              <a:chOff x="2070" y="2152"/>
              <a:chExt cx="521" cy="495"/>
            </a:xfrm>
          </p:grpSpPr>
          <p:sp>
            <p:nvSpPr>
              <p:cNvPr id="14" name="Oval 12"/>
              <p:cNvSpPr>
                <a:spLocks noChangeArrowheads="1"/>
              </p:cNvSpPr>
              <p:nvPr/>
            </p:nvSpPr>
            <p:spPr bwMode="auto">
              <a:xfrm>
                <a:off x="2070" y="2152"/>
                <a:ext cx="521" cy="495"/>
              </a:xfrm>
              <a:prstGeom prst="ellipse">
                <a:avLst/>
              </a:prstGeom>
              <a:solidFill>
                <a:schemeClr val="bg1"/>
              </a:solidFill>
              <a:ln w="19050">
                <a:solidFill>
                  <a:schemeClr val="tx1"/>
                </a:solidFill>
                <a:round/>
                <a:headEnd/>
                <a:tailEnd/>
              </a:ln>
              <a:effectLst/>
            </p:spPr>
            <p:txBody>
              <a:bodyPr wrap="none" anchor="ctr"/>
              <a:lstStyle/>
              <a:p>
                <a:endParaRPr lang="en-US"/>
              </a:p>
            </p:txBody>
          </p:sp>
          <p:grpSp>
            <p:nvGrpSpPr>
              <p:cNvPr id="15" name="Group 13"/>
              <p:cNvGrpSpPr>
                <a:grpSpLocks/>
              </p:cNvGrpSpPr>
              <p:nvPr/>
            </p:nvGrpSpPr>
            <p:grpSpPr bwMode="auto">
              <a:xfrm>
                <a:off x="2078" y="2167"/>
                <a:ext cx="508" cy="450"/>
                <a:chOff x="395" y="2128"/>
                <a:chExt cx="749" cy="665"/>
              </a:xfrm>
            </p:grpSpPr>
            <p:sp>
              <p:nvSpPr>
                <p:cNvPr id="16" name="Oval 14"/>
                <p:cNvSpPr>
                  <a:spLocks noChangeArrowheads="1"/>
                </p:cNvSpPr>
                <p:nvPr/>
              </p:nvSpPr>
              <p:spPr bwMode="auto">
                <a:xfrm>
                  <a:off x="458" y="2183"/>
                  <a:ext cx="578" cy="559"/>
                </a:xfrm>
                <a:prstGeom prst="ellipse">
                  <a:avLst/>
                </a:prstGeom>
                <a:solidFill>
                  <a:schemeClr val="bg1"/>
                </a:solidFill>
                <a:ln w="19050">
                  <a:solidFill>
                    <a:schemeClr val="tx1"/>
                  </a:solidFill>
                  <a:round/>
                  <a:headEnd/>
                  <a:tailEnd/>
                </a:ln>
                <a:effectLst/>
              </p:spPr>
              <p:txBody>
                <a:bodyPr wrap="none" anchor="ctr"/>
                <a:lstStyle/>
                <a:p>
                  <a:pPr algn="ctr"/>
                  <a:r>
                    <a:rPr lang="en-US" sz="1800" b="1">
                      <a:latin typeface="Helvetica" pitchFamily="1" charset="0"/>
                    </a:rPr>
                    <a:t>LDL</a:t>
                  </a:r>
                  <a:endParaRPr lang="en-US" b="1">
                    <a:latin typeface="Helvetica" pitchFamily="1" charset="0"/>
                  </a:endParaRPr>
                </a:p>
              </p:txBody>
            </p:sp>
            <p:sp>
              <p:nvSpPr>
                <p:cNvPr id="17" name="AutoShape 15"/>
                <p:cNvSpPr>
                  <a:spLocks noChangeArrowheads="1"/>
                </p:cNvSpPr>
                <p:nvPr/>
              </p:nvSpPr>
              <p:spPr bwMode="auto">
                <a:xfrm rot="5400000">
                  <a:off x="1014" y="2410"/>
                  <a:ext cx="151" cy="109"/>
                </a:xfrm>
                <a:prstGeom prst="triangle">
                  <a:avLst>
                    <a:gd name="adj" fmla="val 50000"/>
                  </a:avLst>
                </a:prstGeom>
                <a:solidFill>
                  <a:schemeClr val="tx2"/>
                </a:solidFill>
                <a:ln w="9525">
                  <a:solidFill>
                    <a:schemeClr val="tx1"/>
                  </a:solidFill>
                  <a:miter lim="800000"/>
                  <a:headEnd/>
                  <a:tailEnd/>
                </a:ln>
                <a:effectLst/>
              </p:spPr>
              <p:txBody>
                <a:bodyPr wrap="none" anchor="ctr"/>
                <a:lstStyle/>
                <a:p>
                  <a:endParaRPr lang="en-US"/>
                </a:p>
              </p:txBody>
            </p:sp>
            <p:sp>
              <p:nvSpPr>
                <p:cNvPr id="18" name="Freeform 16"/>
                <p:cNvSpPr>
                  <a:spLocks/>
                </p:cNvSpPr>
                <p:nvPr/>
              </p:nvSpPr>
              <p:spPr bwMode="auto">
                <a:xfrm>
                  <a:off x="395" y="2128"/>
                  <a:ext cx="672" cy="665"/>
                </a:xfrm>
                <a:custGeom>
                  <a:avLst/>
                  <a:gdLst/>
                  <a:ahLst/>
                  <a:cxnLst>
                    <a:cxn ang="0">
                      <a:pos x="247" y="665"/>
                    </a:cxn>
                    <a:cxn ang="0">
                      <a:pos x="259" y="480"/>
                    </a:cxn>
                    <a:cxn ang="0">
                      <a:pos x="18" y="423"/>
                    </a:cxn>
                    <a:cxn ang="0">
                      <a:pos x="152" y="246"/>
                    </a:cxn>
                    <a:cxn ang="0">
                      <a:pos x="215" y="49"/>
                    </a:cxn>
                    <a:cxn ang="0">
                      <a:pos x="367" y="17"/>
                    </a:cxn>
                    <a:cxn ang="0">
                      <a:pos x="463" y="150"/>
                    </a:cxn>
                    <a:cxn ang="0">
                      <a:pos x="640" y="233"/>
                    </a:cxn>
                    <a:cxn ang="0">
                      <a:pos x="659" y="277"/>
                    </a:cxn>
                    <a:cxn ang="0">
                      <a:pos x="621" y="436"/>
                    </a:cxn>
                    <a:cxn ang="0">
                      <a:pos x="507" y="506"/>
                    </a:cxn>
                    <a:cxn ang="0">
                      <a:pos x="444" y="658"/>
                    </a:cxn>
                  </a:cxnLst>
                  <a:rect l="0" t="0" r="r" b="b"/>
                  <a:pathLst>
                    <a:path w="672" h="665">
                      <a:moveTo>
                        <a:pt x="247" y="665"/>
                      </a:moveTo>
                      <a:cubicBezTo>
                        <a:pt x="272" y="592"/>
                        <a:pt x="297" y="520"/>
                        <a:pt x="259" y="480"/>
                      </a:cubicBezTo>
                      <a:cubicBezTo>
                        <a:pt x="220" y="439"/>
                        <a:pt x="35" y="462"/>
                        <a:pt x="18" y="423"/>
                      </a:cubicBezTo>
                      <a:cubicBezTo>
                        <a:pt x="0" y="384"/>
                        <a:pt x="119" y="308"/>
                        <a:pt x="152" y="246"/>
                      </a:cubicBezTo>
                      <a:cubicBezTo>
                        <a:pt x="184" y="183"/>
                        <a:pt x="179" y="86"/>
                        <a:pt x="215" y="49"/>
                      </a:cubicBezTo>
                      <a:cubicBezTo>
                        <a:pt x="250" y="11"/>
                        <a:pt x="325" y="0"/>
                        <a:pt x="367" y="17"/>
                      </a:cubicBezTo>
                      <a:cubicBezTo>
                        <a:pt x="408" y="33"/>
                        <a:pt x="417" y="114"/>
                        <a:pt x="463" y="150"/>
                      </a:cubicBezTo>
                      <a:cubicBezTo>
                        <a:pt x="508" y="185"/>
                        <a:pt x="607" y="211"/>
                        <a:pt x="640" y="233"/>
                      </a:cubicBezTo>
                      <a:cubicBezTo>
                        <a:pt x="672" y="254"/>
                        <a:pt x="662" y="243"/>
                        <a:pt x="659" y="277"/>
                      </a:cubicBezTo>
                      <a:cubicBezTo>
                        <a:pt x="655" y="310"/>
                        <a:pt x="646" y="397"/>
                        <a:pt x="621" y="436"/>
                      </a:cubicBezTo>
                      <a:cubicBezTo>
                        <a:pt x="595" y="474"/>
                        <a:pt x="536" y="469"/>
                        <a:pt x="507" y="506"/>
                      </a:cubicBezTo>
                      <a:cubicBezTo>
                        <a:pt x="477" y="542"/>
                        <a:pt x="460" y="600"/>
                        <a:pt x="444" y="658"/>
                      </a:cubicBezTo>
                    </a:path>
                  </a:pathLst>
                </a:custGeom>
                <a:noFill/>
                <a:ln w="19050" cmpd="sng">
                  <a:solidFill>
                    <a:schemeClr val="tx1"/>
                  </a:solidFill>
                  <a:round/>
                  <a:headEnd/>
                  <a:tailEnd/>
                </a:ln>
                <a:effectLst/>
              </p:spPr>
              <p:txBody>
                <a:bodyPr wrap="none" anchor="ctr"/>
                <a:lstStyle/>
                <a:p>
                  <a:endParaRPr lang="en-US"/>
                </a:p>
              </p:txBody>
            </p:sp>
          </p:grpSp>
        </p:grpSp>
        <p:grpSp>
          <p:nvGrpSpPr>
            <p:cNvPr id="6" name="Group 17"/>
            <p:cNvGrpSpPr>
              <a:grpSpLocks/>
            </p:cNvGrpSpPr>
            <p:nvPr/>
          </p:nvGrpSpPr>
          <p:grpSpPr bwMode="auto">
            <a:xfrm>
              <a:off x="2883" y="2153"/>
              <a:ext cx="521" cy="495"/>
              <a:chOff x="2839" y="2147"/>
              <a:chExt cx="521" cy="495"/>
            </a:xfrm>
          </p:grpSpPr>
          <p:sp>
            <p:nvSpPr>
              <p:cNvPr id="7" name="Oval 18"/>
              <p:cNvSpPr>
                <a:spLocks noChangeArrowheads="1"/>
              </p:cNvSpPr>
              <p:nvPr/>
            </p:nvSpPr>
            <p:spPr bwMode="auto">
              <a:xfrm>
                <a:off x="2839" y="2147"/>
                <a:ext cx="521" cy="495"/>
              </a:xfrm>
              <a:prstGeom prst="ellipse">
                <a:avLst/>
              </a:prstGeom>
              <a:solidFill>
                <a:schemeClr val="bg1"/>
              </a:solidFill>
              <a:ln w="19050">
                <a:solidFill>
                  <a:schemeClr val="tx1"/>
                </a:solidFill>
                <a:round/>
                <a:headEnd/>
                <a:tailEnd/>
              </a:ln>
              <a:effectLst/>
            </p:spPr>
            <p:txBody>
              <a:bodyPr wrap="none" anchor="ctr"/>
              <a:lstStyle/>
              <a:p>
                <a:endParaRPr lang="en-US"/>
              </a:p>
            </p:txBody>
          </p:sp>
          <p:sp>
            <p:nvSpPr>
              <p:cNvPr id="8" name="Freeform 19"/>
              <p:cNvSpPr>
                <a:spLocks/>
              </p:cNvSpPr>
              <p:nvPr/>
            </p:nvSpPr>
            <p:spPr bwMode="auto">
              <a:xfrm>
                <a:off x="2902" y="2273"/>
                <a:ext cx="57" cy="140"/>
              </a:xfrm>
              <a:custGeom>
                <a:avLst/>
                <a:gdLst/>
                <a:ahLst/>
                <a:cxnLst>
                  <a:cxn ang="0">
                    <a:pos x="25" y="140"/>
                  </a:cxn>
                  <a:cxn ang="0">
                    <a:pos x="6" y="76"/>
                  </a:cxn>
                  <a:cxn ang="0">
                    <a:pos x="57" y="0"/>
                  </a:cxn>
                </a:cxnLst>
                <a:rect l="0" t="0" r="r" b="b"/>
                <a:pathLst>
                  <a:path w="57" h="140">
                    <a:moveTo>
                      <a:pt x="25" y="140"/>
                    </a:moveTo>
                    <a:cubicBezTo>
                      <a:pt x="12" y="119"/>
                      <a:pt x="0" y="99"/>
                      <a:pt x="6" y="76"/>
                    </a:cubicBezTo>
                    <a:cubicBezTo>
                      <a:pt x="11" y="52"/>
                      <a:pt x="47" y="11"/>
                      <a:pt x="57" y="0"/>
                    </a:cubicBezTo>
                  </a:path>
                </a:pathLst>
              </a:custGeom>
              <a:noFill/>
              <a:ln w="19050" cap="flat" cmpd="sng">
                <a:solidFill>
                  <a:schemeClr val="tx1"/>
                </a:solidFill>
                <a:prstDash val="dash"/>
                <a:round/>
                <a:headEnd/>
                <a:tailEnd/>
              </a:ln>
              <a:effectLst/>
            </p:spPr>
            <p:txBody>
              <a:bodyPr wrap="none" anchor="ctr"/>
              <a:lstStyle/>
              <a:p>
                <a:endParaRPr lang="en-US"/>
              </a:p>
            </p:txBody>
          </p:sp>
          <p:sp>
            <p:nvSpPr>
              <p:cNvPr id="9" name="Freeform 20"/>
              <p:cNvSpPr>
                <a:spLocks/>
              </p:cNvSpPr>
              <p:nvPr/>
            </p:nvSpPr>
            <p:spPr bwMode="auto">
              <a:xfrm>
                <a:off x="2997" y="2193"/>
                <a:ext cx="260" cy="106"/>
              </a:xfrm>
              <a:custGeom>
                <a:avLst/>
                <a:gdLst/>
                <a:ahLst/>
                <a:cxnLst>
                  <a:cxn ang="0">
                    <a:pos x="0" y="49"/>
                  </a:cxn>
                  <a:cxn ang="0">
                    <a:pos x="159" y="10"/>
                  </a:cxn>
                  <a:cxn ang="0">
                    <a:pos x="260" y="106"/>
                  </a:cxn>
                </a:cxnLst>
                <a:rect l="0" t="0" r="r" b="b"/>
                <a:pathLst>
                  <a:path w="260" h="106">
                    <a:moveTo>
                      <a:pt x="0" y="49"/>
                    </a:moveTo>
                    <a:cubicBezTo>
                      <a:pt x="57" y="24"/>
                      <a:pt x="115" y="0"/>
                      <a:pt x="159" y="10"/>
                    </a:cubicBezTo>
                    <a:cubicBezTo>
                      <a:pt x="202" y="19"/>
                      <a:pt x="243" y="84"/>
                      <a:pt x="260" y="106"/>
                    </a:cubicBezTo>
                  </a:path>
                </a:pathLst>
              </a:custGeom>
              <a:noFill/>
              <a:ln w="28575" cmpd="sng">
                <a:solidFill>
                  <a:schemeClr val="tx1"/>
                </a:solidFill>
                <a:round/>
                <a:headEnd/>
                <a:tailEnd/>
              </a:ln>
              <a:effectLst/>
            </p:spPr>
            <p:txBody>
              <a:bodyPr wrap="none" anchor="ctr"/>
              <a:lstStyle/>
              <a:p>
                <a:endParaRPr lang="en-US"/>
              </a:p>
            </p:txBody>
          </p:sp>
          <p:sp>
            <p:nvSpPr>
              <p:cNvPr id="10" name="Freeform 21"/>
              <p:cNvSpPr>
                <a:spLocks/>
              </p:cNvSpPr>
              <p:nvPr/>
            </p:nvSpPr>
            <p:spPr bwMode="auto">
              <a:xfrm>
                <a:off x="2902" y="2476"/>
                <a:ext cx="286" cy="106"/>
              </a:xfrm>
              <a:custGeom>
                <a:avLst/>
                <a:gdLst/>
                <a:ahLst/>
                <a:cxnLst>
                  <a:cxn ang="0">
                    <a:pos x="0" y="0"/>
                  </a:cxn>
                  <a:cxn ang="0">
                    <a:pos x="70" y="89"/>
                  </a:cxn>
                  <a:cxn ang="0">
                    <a:pos x="209" y="102"/>
                  </a:cxn>
                  <a:cxn ang="0">
                    <a:pos x="286" y="64"/>
                  </a:cxn>
                </a:cxnLst>
                <a:rect l="0" t="0" r="r" b="b"/>
                <a:pathLst>
                  <a:path w="286" h="106">
                    <a:moveTo>
                      <a:pt x="0" y="0"/>
                    </a:moveTo>
                    <a:cubicBezTo>
                      <a:pt x="17" y="36"/>
                      <a:pt x="35" y="72"/>
                      <a:pt x="70" y="89"/>
                    </a:cubicBezTo>
                    <a:cubicBezTo>
                      <a:pt x="104" y="105"/>
                      <a:pt x="173" y="106"/>
                      <a:pt x="209" y="102"/>
                    </a:cubicBezTo>
                    <a:cubicBezTo>
                      <a:pt x="244" y="97"/>
                      <a:pt x="265" y="80"/>
                      <a:pt x="286" y="64"/>
                    </a:cubicBezTo>
                  </a:path>
                </a:pathLst>
              </a:custGeom>
              <a:noFill/>
              <a:ln w="28575" cap="flat" cmpd="sng">
                <a:solidFill>
                  <a:schemeClr val="tx1"/>
                </a:solidFill>
                <a:prstDash val="sysDot"/>
                <a:round/>
                <a:headEnd/>
                <a:tailEnd/>
              </a:ln>
              <a:effectLst/>
            </p:spPr>
            <p:txBody>
              <a:bodyPr wrap="none" anchor="ctr"/>
              <a:lstStyle/>
              <a:p>
                <a:endParaRPr lang="en-US"/>
              </a:p>
            </p:txBody>
          </p:sp>
          <p:sp>
            <p:nvSpPr>
              <p:cNvPr id="11" name="Freeform 22"/>
              <p:cNvSpPr>
                <a:spLocks/>
              </p:cNvSpPr>
              <p:nvPr/>
            </p:nvSpPr>
            <p:spPr bwMode="auto">
              <a:xfrm>
                <a:off x="2997" y="2413"/>
                <a:ext cx="270" cy="102"/>
              </a:xfrm>
              <a:custGeom>
                <a:avLst/>
                <a:gdLst/>
                <a:ahLst/>
                <a:cxnLst>
                  <a:cxn ang="0">
                    <a:pos x="0" y="63"/>
                  </a:cxn>
                  <a:cxn ang="0">
                    <a:pos x="76" y="102"/>
                  </a:cxn>
                  <a:cxn ang="0">
                    <a:pos x="241" y="57"/>
                  </a:cxn>
                  <a:cxn ang="0">
                    <a:pos x="254" y="0"/>
                  </a:cxn>
                </a:cxnLst>
                <a:rect l="0" t="0" r="r" b="b"/>
                <a:pathLst>
                  <a:path w="270" h="102">
                    <a:moveTo>
                      <a:pt x="0" y="63"/>
                    </a:moveTo>
                    <a:cubicBezTo>
                      <a:pt x="18" y="82"/>
                      <a:pt x="36" y="102"/>
                      <a:pt x="76" y="102"/>
                    </a:cubicBezTo>
                    <a:cubicBezTo>
                      <a:pt x="116" y="101"/>
                      <a:pt x="211" y="73"/>
                      <a:pt x="241" y="57"/>
                    </a:cubicBezTo>
                    <a:cubicBezTo>
                      <a:pt x="270" y="40"/>
                      <a:pt x="262" y="20"/>
                      <a:pt x="254" y="0"/>
                    </a:cubicBezTo>
                  </a:path>
                </a:pathLst>
              </a:custGeom>
              <a:noFill/>
              <a:ln w="19050" cap="flat" cmpd="sng">
                <a:solidFill>
                  <a:schemeClr val="tx1"/>
                </a:solidFill>
                <a:prstDash val="dashDot"/>
                <a:round/>
                <a:headEnd/>
                <a:tailEnd/>
              </a:ln>
              <a:effectLst/>
            </p:spPr>
            <p:txBody>
              <a:bodyPr wrap="none" anchor="ctr"/>
              <a:lstStyle/>
              <a:p>
                <a:endParaRPr lang="en-US"/>
              </a:p>
            </p:txBody>
          </p:sp>
          <p:sp>
            <p:nvSpPr>
              <p:cNvPr id="12" name="Freeform 23"/>
              <p:cNvSpPr>
                <a:spLocks/>
              </p:cNvSpPr>
              <p:nvPr/>
            </p:nvSpPr>
            <p:spPr bwMode="auto">
              <a:xfrm>
                <a:off x="2960" y="2286"/>
                <a:ext cx="63" cy="114"/>
              </a:xfrm>
              <a:custGeom>
                <a:avLst/>
                <a:gdLst/>
                <a:ahLst/>
                <a:cxnLst>
                  <a:cxn ang="0">
                    <a:pos x="37" y="114"/>
                  </a:cxn>
                  <a:cxn ang="0">
                    <a:pos x="5" y="38"/>
                  </a:cxn>
                  <a:cxn ang="0">
                    <a:pos x="63" y="0"/>
                  </a:cxn>
                </a:cxnLst>
                <a:rect l="0" t="0" r="r" b="b"/>
                <a:pathLst>
                  <a:path w="63" h="114">
                    <a:moveTo>
                      <a:pt x="37" y="114"/>
                    </a:moveTo>
                    <a:cubicBezTo>
                      <a:pt x="18" y="85"/>
                      <a:pt x="0" y="56"/>
                      <a:pt x="5" y="38"/>
                    </a:cubicBezTo>
                    <a:cubicBezTo>
                      <a:pt x="9" y="19"/>
                      <a:pt x="49" y="4"/>
                      <a:pt x="63" y="0"/>
                    </a:cubicBezTo>
                  </a:path>
                </a:pathLst>
              </a:custGeom>
              <a:noFill/>
              <a:ln w="19050" cap="flat" cmpd="sng">
                <a:solidFill>
                  <a:schemeClr val="tx1"/>
                </a:solidFill>
                <a:prstDash val="sysDot"/>
                <a:round/>
                <a:headEnd/>
                <a:tailEnd/>
              </a:ln>
              <a:effectLst/>
            </p:spPr>
            <p:txBody>
              <a:bodyPr wrap="none" anchor="ctr"/>
              <a:lstStyle/>
              <a:p>
                <a:endParaRPr lang="en-US"/>
              </a:p>
            </p:txBody>
          </p:sp>
          <p:sp>
            <p:nvSpPr>
              <p:cNvPr id="13" name="Freeform 24"/>
              <p:cNvSpPr>
                <a:spLocks/>
              </p:cNvSpPr>
              <p:nvPr/>
            </p:nvSpPr>
            <p:spPr bwMode="auto">
              <a:xfrm>
                <a:off x="3042" y="2273"/>
                <a:ext cx="178" cy="115"/>
              </a:xfrm>
              <a:custGeom>
                <a:avLst/>
                <a:gdLst/>
                <a:ahLst/>
                <a:cxnLst>
                  <a:cxn ang="0">
                    <a:pos x="0" y="51"/>
                  </a:cxn>
                  <a:cxn ang="0">
                    <a:pos x="88" y="0"/>
                  </a:cxn>
                  <a:cxn ang="0">
                    <a:pos x="171" y="51"/>
                  </a:cxn>
                  <a:cxn ang="0">
                    <a:pos x="133" y="115"/>
                  </a:cxn>
                </a:cxnLst>
                <a:rect l="0" t="0" r="r" b="b"/>
                <a:pathLst>
                  <a:path w="178" h="115">
                    <a:moveTo>
                      <a:pt x="0" y="51"/>
                    </a:moveTo>
                    <a:cubicBezTo>
                      <a:pt x="29" y="25"/>
                      <a:pt x="59" y="0"/>
                      <a:pt x="88" y="0"/>
                    </a:cubicBezTo>
                    <a:cubicBezTo>
                      <a:pt x="116" y="0"/>
                      <a:pt x="163" y="31"/>
                      <a:pt x="171" y="51"/>
                    </a:cubicBezTo>
                    <a:cubicBezTo>
                      <a:pt x="178" y="70"/>
                      <a:pt x="140" y="105"/>
                      <a:pt x="133" y="115"/>
                    </a:cubicBezTo>
                  </a:path>
                </a:pathLst>
              </a:custGeom>
              <a:noFill/>
              <a:ln w="28575" cap="flat" cmpd="sng">
                <a:solidFill>
                  <a:schemeClr val="tx1"/>
                </a:solidFill>
                <a:prstDash val="dash"/>
                <a:round/>
                <a:headEnd/>
                <a:tailEnd/>
              </a:ln>
              <a:effec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133600" y="381000"/>
            <a:ext cx="61722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ABCA1 Transporter/Receptor</a:t>
            </a:r>
            <a:endParaRPr lang="en-US"/>
          </a:p>
        </p:txBody>
      </p:sp>
      <p:sp>
        <p:nvSpPr>
          <p:cNvPr id="22531" name="Text Box 3"/>
          <p:cNvSpPr txBox="1">
            <a:spLocks noChangeArrowheads="1"/>
          </p:cNvSpPr>
          <p:nvPr/>
        </p:nvSpPr>
        <p:spPr bwMode="auto">
          <a:xfrm>
            <a:off x="1066800" y="990600"/>
            <a:ext cx="7162800" cy="82232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Large plasma membrane spanning ATP dependent protein.</a:t>
            </a:r>
          </a:p>
        </p:txBody>
      </p:sp>
      <p:sp>
        <p:nvSpPr>
          <p:cNvPr id="22532" name="Text Box 4"/>
          <p:cNvSpPr txBox="1">
            <a:spLocks noChangeArrowheads="1"/>
          </p:cNvSpPr>
          <p:nvPr/>
        </p:nvSpPr>
        <p:spPr bwMode="auto">
          <a:xfrm>
            <a:off x="1066800" y="1981200"/>
            <a:ext cx="7467600" cy="82232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Essential for moving excess intracellular cholesterol and phospholipid to the plasma membrane.</a:t>
            </a:r>
          </a:p>
        </p:txBody>
      </p:sp>
      <p:sp>
        <p:nvSpPr>
          <p:cNvPr id="22533" name="Text Box 5"/>
          <p:cNvSpPr txBox="1">
            <a:spLocks noChangeArrowheads="1"/>
          </p:cNvSpPr>
          <p:nvPr/>
        </p:nvSpPr>
        <p:spPr bwMode="auto">
          <a:xfrm>
            <a:off x="1066800" y="2971800"/>
            <a:ext cx="7239000" cy="1187450"/>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Acts as a flipase, flipping cholesterol and phospholipid from inner leaflet of plasma membrane to outer leaflet.</a:t>
            </a:r>
            <a:endParaRPr lang="en-US">
              <a:solidFill>
                <a:srgbClr val="008080"/>
              </a:solidFill>
            </a:endParaRPr>
          </a:p>
        </p:txBody>
      </p:sp>
      <p:sp>
        <p:nvSpPr>
          <p:cNvPr id="22534" name="Text Box 6"/>
          <p:cNvSpPr txBox="1">
            <a:spLocks noChangeArrowheads="1"/>
          </p:cNvSpPr>
          <p:nvPr/>
        </p:nvSpPr>
        <p:spPr bwMode="auto">
          <a:xfrm>
            <a:off x="1066800" y="4343400"/>
            <a:ext cx="7315200" cy="1187450"/>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Necessary for removing excess cholesterol from foam cells and preventing early steps in atherosclerosis.</a:t>
            </a:r>
          </a:p>
        </p:txBody>
      </p:sp>
      <p:sp>
        <p:nvSpPr>
          <p:cNvPr id="22535" name="Text Box 7"/>
          <p:cNvSpPr txBox="1">
            <a:spLocks noChangeArrowheads="1"/>
          </p:cNvSpPr>
          <p:nvPr/>
        </p:nvSpPr>
        <p:spPr bwMode="auto">
          <a:xfrm>
            <a:off x="1066800" y="5715000"/>
            <a:ext cx="7848600" cy="822325"/>
          </a:xfrm>
          <a:prstGeom prst="rect">
            <a:avLst/>
          </a:prstGeom>
          <a:noFill/>
          <a:ln w="9525">
            <a:noFill/>
            <a:miter lim="800000"/>
            <a:headEnd/>
            <a:tailEnd/>
          </a:ln>
          <a:effectLst/>
        </p:spPr>
        <p:txBody>
          <a:bodyPr>
            <a:spAutoFit/>
          </a:bodyPr>
          <a:lstStyle/>
          <a:p>
            <a:pPr>
              <a:spcBef>
                <a:spcPct val="50000"/>
              </a:spcBef>
            </a:pPr>
            <a:r>
              <a:rPr lang="en-US">
                <a:solidFill>
                  <a:srgbClr val="FF0000"/>
                </a:solidFill>
                <a:latin typeface="Arial" charset="0"/>
              </a:rPr>
              <a:t>ApoA-I</a:t>
            </a:r>
            <a:r>
              <a:rPr lang="en-US">
                <a:solidFill>
                  <a:srgbClr val="008080"/>
                </a:solidFill>
                <a:latin typeface="Arial" charset="0"/>
              </a:rPr>
              <a:t> is required for capturing the cholesterol released from the foam cell.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solidFill>
                  <a:schemeClr val="accent2"/>
                </a:solidFill>
                <a:latin typeface="Arial" charset="0"/>
              </a:rPr>
              <a:t>ABCA1 Function</a:t>
            </a:r>
            <a:endParaRPr lang="en-US">
              <a:latin typeface="Arial" charset="0"/>
            </a:endParaRPr>
          </a:p>
        </p:txBody>
      </p:sp>
      <p:pic>
        <p:nvPicPr>
          <p:cNvPr id="23555" name="Picture 3"/>
          <p:cNvPicPr>
            <a:picLocks noChangeAspect="1" noChangeArrowheads="1"/>
          </p:cNvPicPr>
          <p:nvPr/>
        </p:nvPicPr>
        <p:blipFill>
          <a:blip r:embed="rId2" cstate="print"/>
          <a:srcRect/>
          <a:stretch>
            <a:fillRect/>
          </a:stretch>
        </p:blipFill>
        <p:spPr bwMode="auto">
          <a:xfrm>
            <a:off x="1774825" y="1981200"/>
            <a:ext cx="5588000" cy="3227388"/>
          </a:xfrm>
          <a:prstGeom prst="rect">
            <a:avLst/>
          </a:prstGeom>
          <a:noFill/>
          <a:ln w="9525">
            <a:noFill/>
            <a:miter lim="800000"/>
            <a:headEnd/>
            <a:tailEnd/>
          </a:ln>
          <a:effectLst/>
        </p:spPr>
      </p:pic>
      <p:sp>
        <p:nvSpPr>
          <p:cNvPr id="23556" name="Text Box 4"/>
          <p:cNvSpPr txBox="1">
            <a:spLocks noChangeArrowheads="1"/>
          </p:cNvSpPr>
          <p:nvPr/>
        </p:nvSpPr>
        <p:spPr bwMode="auto">
          <a:xfrm>
            <a:off x="6461125" y="2036763"/>
            <a:ext cx="1081088" cy="457200"/>
          </a:xfrm>
          <a:prstGeom prst="rect">
            <a:avLst/>
          </a:prstGeom>
          <a:noFill/>
          <a:ln w="9525">
            <a:noFill/>
            <a:miter lim="800000"/>
            <a:headEnd/>
            <a:tailEnd/>
          </a:ln>
          <a:effectLst/>
        </p:spPr>
        <p:txBody>
          <a:bodyPr wrap="none">
            <a:spAutoFit/>
          </a:bodyPr>
          <a:lstStyle/>
          <a:p>
            <a:r>
              <a:rPr lang="en-US">
                <a:solidFill>
                  <a:srgbClr val="0000FF"/>
                </a:solidFill>
                <a:latin typeface="Arial" charset="0"/>
              </a:rPr>
              <a:t>apoA-I</a:t>
            </a:r>
            <a:endParaRPr lang="en-US"/>
          </a:p>
        </p:txBody>
      </p:sp>
      <p:sp>
        <p:nvSpPr>
          <p:cNvPr id="23557" name="Text Box 5"/>
          <p:cNvSpPr txBox="1">
            <a:spLocks noChangeArrowheads="1"/>
          </p:cNvSpPr>
          <p:nvPr/>
        </p:nvSpPr>
        <p:spPr bwMode="auto">
          <a:xfrm>
            <a:off x="2590800" y="1752600"/>
            <a:ext cx="1066800" cy="641350"/>
          </a:xfrm>
          <a:prstGeom prst="rect">
            <a:avLst/>
          </a:prstGeom>
          <a:noFill/>
          <a:ln w="9525">
            <a:noFill/>
            <a:miter lim="800000"/>
            <a:headEnd/>
            <a:tailEnd/>
          </a:ln>
          <a:effectLst/>
        </p:spPr>
        <p:txBody>
          <a:bodyPr>
            <a:spAutoFit/>
          </a:bodyPr>
          <a:lstStyle/>
          <a:p>
            <a:pPr>
              <a:spcBef>
                <a:spcPct val="50000"/>
              </a:spcBef>
            </a:pPr>
            <a:r>
              <a:rPr lang="en-US" sz="1800">
                <a:solidFill>
                  <a:srgbClr val="0000FF"/>
                </a:solidFill>
                <a:latin typeface="Arial" charset="0"/>
              </a:rPr>
              <a:t>Nascent HDL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219200" y="754063"/>
            <a:ext cx="7010400" cy="519112"/>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Reverse Cholesterol Transport (RCT)</a:t>
            </a:r>
          </a:p>
        </p:txBody>
      </p:sp>
      <p:sp>
        <p:nvSpPr>
          <p:cNvPr id="24579" name="Text Box 3"/>
          <p:cNvSpPr txBox="1">
            <a:spLocks noChangeArrowheads="1"/>
          </p:cNvSpPr>
          <p:nvPr/>
        </p:nvSpPr>
        <p:spPr bwMode="auto">
          <a:xfrm>
            <a:off x="1219200" y="1828800"/>
            <a:ext cx="7010400" cy="3013075"/>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The process whereby excess cholesterol in peripheral cells, especially foam cells, is returned to the liver for degradation and excretion.</a:t>
            </a:r>
          </a:p>
          <a:p>
            <a:pPr>
              <a:spcBef>
                <a:spcPct val="50000"/>
              </a:spcBef>
            </a:pPr>
            <a:r>
              <a:rPr lang="en-US">
                <a:solidFill>
                  <a:srgbClr val="008080"/>
                </a:solidFill>
                <a:latin typeface="Arial" charset="0"/>
              </a:rPr>
              <a:t>RCT involves apoA-I, ABCA1 and LCAT as well as receptors on the liver for uptake of the excess cholesterol. </a:t>
            </a:r>
          </a:p>
          <a:p>
            <a:pPr>
              <a:spcBef>
                <a:spcPct val="50000"/>
              </a:spcBef>
            </a:pPr>
            <a:endParaRPr lang="en-US">
              <a:solidFill>
                <a:srgbClr val="008080"/>
              </a:solidFill>
              <a:latin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2400" b="1">
                <a:solidFill>
                  <a:schemeClr val="accent2"/>
                </a:solidFill>
                <a:latin typeface="Arial" charset="0"/>
              </a:rPr>
              <a:t>Reverse Cholesterol Transport</a:t>
            </a:r>
            <a:r>
              <a:rPr lang="en-US" sz="2400" b="1">
                <a:latin typeface="Arial" charset="0"/>
              </a:rPr>
              <a:t/>
            </a:r>
            <a:br>
              <a:rPr lang="en-US" sz="2400" b="1">
                <a:latin typeface="Arial" charset="0"/>
              </a:rPr>
            </a:br>
            <a:r>
              <a:rPr lang="en-US" sz="1800" b="1">
                <a:solidFill>
                  <a:srgbClr val="FF0000"/>
                </a:solidFill>
                <a:latin typeface="Arial" charset="0"/>
              </a:rPr>
              <a:t>Delivery of peripheral tissue cholesterol to the liver for catabolism</a:t>
            </a:r>
            <a:br>
              <a:rPr lang="en-US" sz="1800" b="1">
                <a:solidFill>
                  <a:srgbClr val="FF0000"/>
                </a:solidFill>
                <a:latin typeface="Arial" charset="0"/>
              </a:rPr>
            </a:br>
            <a:r>
              <a:rPr lang="en-US" sz="1800" b="1">
                <a:solidFill>
                  <a:srgbClr val="6600CC"/>
                </a:solidFill>
                <a:latin typeface="Arial" charset="0"/>
              </a:rPr>
              <a:t>Requires HDL, apoA-I and LCAT</a:t>
            </a:r>
            <a:endParaRPr lang="en-US" sz="2400">
              <a:latin typeface="Arial" charset="0"/>
            </a:endParaRPr>
          </a:p>
        </p:txBody>
      </p:sp>
      <p:sp>
        <p:nvSpPr>
          <p:cNvPr id="25603" name="Oval 3"/>
          <p:cNvSpPr>
            <a:spLocks noChangeArrowheads="1"/>
          </p:cNvSpPr>
          <p:nvPr/>
        </p:nvSpPr>
        <p:spPr bwMode="auto">
          <a:xfrm>
            <a:off x="990600" y="1371600"/>
            <a:ext cx="1828800" cy="2057400"/>
          </a:xfrm>
          <a:prstGeom prst="ellipse">
            <a:avLst/>
          </a:prstGeom>
          <a:solidFill>
            <a:srgbClr val="FFCCFF"/>
          </a:solidFill>
          <a:ln w="38100">
            <a:solidFill>
              <a:schemeClr val="tx1"/>
            </a:solidFill>
            <a:round/>
            <a:headEnd/>
            <a:tailEnd/>
          </a:ln>
          <a:effectLst/>
        </p:spPr>
        <p:txBody>
          <a:bodyPr wrap="none" anchor="ctr"/>
          <a:lstStyle/>
          <a:p>
            <a:pPr algn="ctr"/>
            <a:endParaRPr lang="en-US" sz="1600">
              <a:latin typeface="Arial" charset="0"/>
            </a:endParaRPr>
          </a:p>
        </p:txBody>
      </p:sp>
      <p:sp>
        <p:nvSpPr>
          <p:cNvPr id="25604" name="Oval 4"/>
          <p:cNvSpPr>
            <a:spLocks noChangeArrowheads="1"/>
          </p:cNvSpPr>
          <p:nvPr/>
        </p:nvSpPr>
        <p:spPr bwMode="auto">
          <a:xfrm>
            <a:off x="4191000" y="2057400"/>
            <a:ext cx="457200" cy="457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5" name="Oval 5"/>
          <p:cNvSpPr>
            <a:spLocks noChangeArrowheads="1"/>
          </p:cNvSpPr>
          <p:nvPr/>
        </p:nvSpPr>
        <p:spPr bwMode="auto">
          <a:xfrm>
            <a:off x="6172200" y="2057400"/>
            <a:ext cx="533400" cy="533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6" name="Oval 6"/>
          <p:cNvSpPr>
            <a:spLocks noChangeArrowheads="1"/>
          </p:cNvSpPr>
          <p:nvPr/>
        </p:nvSpPr>
        <p:spPr bwMode="auto">
          <a:xfrm>
            <a:off x="5410200" y="3505200"/>
            <a:ext cx="609600" cy="609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7" name="Oval 7"/>
          <p:cNvSpPr>
            <a:spLocks noChangeArrowheads="1"/>
          </p:cNvSpPr>
          <p:nvPr/>
        </p:nvSpPr>
        <p:spPr bwMode="auto">
          <a:xfrm>
            <a:off x="4343400" y="5181600"/>
            <a:ext cx="914400" cy="9144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5608" name="Text Box 8"/>
          <p:cNvSpPr txBox="1">
            <a:spLocks noChangeArrowheads="1"/>
          </p:cNvSpPr>
          <p:nvPr/>
        </p:nvSpPr>
        <p:spPr bwMode="auto">
          <a:xfrm>
            <a:off x="1295400" y="1752600"/>
            <a:ext cx="1301750" cy="641350"/>
          </a:xfrm>
          <a:prstGeom prst="rect">
            <a:avLst/>
          </a:prstGeom>
          <a:noFill/>
          <a:ln w="9525">
            <a:noFill/>
            <a:miter lim="800000"/>
            <a:headEnd/>
            <a:tailEnd/>
          </a:ln>
          <a:effectLst/>
        </p:spPr>
        <p:txBody>
          <a:bodyPr wrap="none">
            <a:spAutoFit/>
          </a:bodyPr>
          <a:lstStyle/>
          <a:p>
            <a:r>
              <a:rPr lang="en-US" sz="1800" b="1">
                <a:latin typeface="Arial" charset="0"/>
              </a:rPr>
              <a:t>Peripheral</a:t>
            </a:r>
          </a:p>
          <a:p>
            <a:r>
              <a:rPr lang="en-US" sz="1800" b="1">
                <a:latin typeface="Arial" charset="0"/>
              </a:rPr>
              <a:t>    Cell</a:t>
            </a:r>
            <a:endParaRPr lang="en-US" sz="1600">
              <a:latin typeface="Arial" charset="0"/>
            </a:endParaRPr>
          </a:p>
        </p:txBody>
      </p:sp>
      <p:sp>
        <p:nvSpPr>
          <p:cNvPr id="25609" name="Text Box 9"/>
          <p:cNvSpPr txBox="1">
            <a:spLocks noChangeArrowheads="1"/>
          </p:cNvSpPr>
          <p:nvPr/>
        </p:nvSpPr>
        <p:spPr bwMode="auto">
          <a:xfrm>
            <a:off x="2362200" y="2133600"/>
            <a:ext cx="477838" cy="336550"/>
          </a:xfrm>
          <a:prstGeom prst="rect">
            <a:avLst/>
          </a:prstGeom>
          <a:noFill/>
          <a:ln w="9525">
            <a:noFill/>
            <a:miter lim="800000"/>
            <a:headEnd/>
            <a:tailEnd/>
          </a:ln>
          <a:effectLst/>
        </p:spPr>
        <p:txBody>
          <a:bodyPr wrap="none">
            <a:spAutoFit/>
          </a:bodyPr>
          <a:lstStyle/>
          <a:p>
            <a:r>
              <a:rPr lang="en-US" sz="1600" b="1">
                <a:solidFill>
                  <a:srgbClr val="0000FF"/>
                </a:solidFill>
                <a:latin typeface="Arial" charset="0"/>
              </a:rPr>
              <a:t>UC</a:t>
            </a:r>
            <a:endParaRPr lang="en-US" sz="1600">
              <a:latin typeface="Arial" charset="0"/>
            </a:endParaRPr>
          </a:p>
        </p:txBody>
      </p:sp>
      <p:sp>
        <p:nvSpPr>
          <p:cNvPr id="25610" name="Text Box 10"/>
          <p:cNvSpPr txBox="1">
            <a:spLocks noChangeArrowheads="1"/>
          </p:cNvSpPr>
          <p:nvPr/>
        </p:nvSpPr>
        <p:spPr bwMode="auto">
          <a:xfrm>
            <a:off x="4114800" y="2133600"/>
            <a:ext cx="601663" cy="336550"/>
          </a:xfrm>
          <a:prstGeom prst="rect">
            <a:avLst/>
          </a:prstGeom>
          <a:noFill/>
          <a:ln w="9525">
            <a:noFill/>
            <a:miter lim="800000"/>
            <a:headEnd/>
            <a:tailEnd/>
          </a:ln>
          <a:effectLst/>
        </p:spPr>
        <p:txBody>
          <a:bodyPr wrap="none">
            <a:spAutoFit/>
          </a:bodyPr>
          <a:lstStyle/>
          <a:p>
            <a:r>
              <a:rPr lang="en-US" sz="1600" b="1">
                <a:latin typeface="Arial" charset="0"/>
              </a:rPr>
              <a:t>HDL</a:t>
            </a:r>
            <a:endParaRPr lang="en-US" sz="1600"/>
          </a:p>
        </p:txBody>
      </p:sp>
      <p:sp>
        <p:nvSpPr>
          <p:cNvPr id="25611" name="Text Box 11"/>
          <p:cNvSpPr txBox="1">
            <a:spLocks noChangeArrowheads="1"/>
          </p:cNvSpPr>
          <p:nvPr/>
        </p:nvSpPr>
        <p:spPr bwMode="auto">
          <a:xfrm>
            <a:off x="5486400" y="3581400"/>
            <a:ext cx="601663" cy="581025"/>
          </a:xfrm>
          <a:prstGeom prst="rect">
            <a:avLst/>
          </a:prstGeom>
          <a:noFill/>
          <a:ln w="9525">
            <a:noFill/>
            <a:miter lim="800000"/>
            <a:headEnd/>
            <a:tailEnd/>
          </a:ln>
          <a:effectLst/>
        </p:spPr>
        <p:txBody>
          <a:bodyPr wrap="none">
            <a:spAutoFit/>
          </a:bodyPr>
          <a:lstStyle/>
          <a:p>
            <a:r>
              <a:rPr lang="en-US" sz="1600" b="1">
                <a:latin typeface="Arial" charset="0"/>
              </a:rPr>
              <a:t>HDL</a:t>
            </a:r>
          </a:p>
          <a:p>
            <a:r>
              <a:rPr lang="en-US" sz="1600" b="1">
                <a:latin typeface="Arial" charset="0"/>
              </a:rPr>
              <a:t>CE</a:t>
            </a:r>
            <a:endParaRPr lang="en-US" sz="1600"/>
          </a:p>
        </p:txBody>
      </p:sp>
      <p:sp>
        <p:nvSpPr>
          <p:cNvPr id="25612" name="Text Box 12"/>
          <p:cNvSpPr txBox="1">
            <a:spLocks noChangeArrowheads="1"/>
          </p:cNvSpPr>
          <p:nvPr/>
        </p:nvSpPr>
        <p:spPr bwMode="auto">
          <a:xfrm>
            <a:off x="6172200" y="2057400"/>
            <a:ext cx="601663" cy="581025"/>
          </a:xfrm>
          <a:prstGeom prst="rect">
            <a:avLst/>
          </a:prstGeom>
          <a:noFill/>
          <a:ln w="9525">
            <a:noFill/>
            <a:miter lim="800000"/>
            <a:headEnd/>
            <a:tailEnd/>
          </a:ln>
          <a:effectLst/>
        </p:spPr>
        <p:txBody>
          <a:bodyPr wrap="none">
            <a:spAutoFit/>
          </a:bodyPr>
          <a:lstStyle/>
          <a:p>
            <a:r>
              <a:rPr lang="en-US" sz="1600" b="1">
                <a:latin typeface="Arial" charset="0"/>
              </a:rPr>
              <a:t>HDL</a:t>
            </a:r>
          </a:p>
          <a:p>
            <a:r>
              <a:rPr lang="en-US" sz="1600" b="1">
                <a:latin typeface="Arial" charset="0"/>
              </a:rPr>
              <a:t>UC</a:t>
            </a:r>
            <a:endParaRPr lang="en-US" sz="1600"/>
          </a:p>
        </p:txBody>
      </p:sp>
      <p:sp>
        <p:nvSpPr>
          <p:cNvPr id="25613" name="Text Box 13"/>
          <p:cNvSpPr txBox="1">
            <a:spLocks noChangeArrowheads="1"/>
          </p:cNvSpPr>
          <p:nvPr/>
        </p:nvSpPr>
        <p:spPr bwMode="auto">
          <a:xfrm>
            <a:off x="1828800" y="2819400"/>
            <a:ext cx="884238"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ABCA1</a:t>
            </a:r>
            <a:endParaRPr lang="en-US" sz="1600"/>
          </a:p>
        </p:txBody>
      </p:sp>
      <p:sp>
        <p:nvSpPr>
          <p:cNvPr id="25614" name="Freeform 14"/>
          <p:cNvSpPr>
            <a:spLocks/>
          </p:cNvSpPr>
          <p:nvPr/>
        </p:nvSpPr>
        <p:spPr bwMode="auto">
          <a:xfrm rot="34719247">
            <a:off x="2654300" y="2895600"/>
            <a:ext cx="76200" cy="3175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25615" name="Oval 15"/>
          <p:cNvSpPr>
            <a:spLocks noChangeArrowheads="1"/>
          </p:cNvSpPr>
          <p:nvPr/>
        </p:nvSpPr>
        <p:spPr bwMode="auto">
          <a:xfrm>
            <a:off x="3505200" y="3048000"/>
            <a:ext cx="5334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16" name="Line 16"/>
          <p:cNvSpPr>
            <a:spLocks noChangeShapeType="1"/>
          </p:cNvSpPr>
          <p:nvPr/>
        </p:nvSpPr>
        <p:spPr bwMode="auto">
          <a:xfrm>
            <a:off x="4724400" y="2286000"/>
            <a:ext cx="12954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7" name="Line 17"/>
          <p:cNvSpPr>
            <a:spLocks noChangeShapeType="1"/>
          </p:cNvSpPr>
          <p:nvPr/>
        </p:nvSpPr>
        <p:spPr bwMode="auto">
          <a:xfrm>
            <a:off x="2895600" y="2286000"/>
            <a:ext cx="12192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8" name="Line 18"/>
          <p:cNvSpPr>
            <a:spLocks noChangeShapeType="1"/>
          </p:cNvSpPr>
          <p:nvPr/>
        </p:nvSpPr>
        <p:spPr bwMode="auto">
          <a:xfrm>
            <a:off x="2819400" y="3048000"/>
            <a:ext cx="609600" cy="76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19" name="Line 19"/>
          <p:cNvSpPr>
            <a:spLocks noChangeShapeType="1"/>
          </p:cNvSpPr>
          <p:nvPr/>
        </p:nvSpPr>
        <p:spPr bwMode="auto">
          <a:xfrm>
            <a:off x="4114800" y="3276600"/>
            <a:ext cx="1219200" cy="3810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0" name="Line 20"/>
          <p:cNvSpPr>
            <a:spLocks noChangeShapeType="1"/>
          </p:cNvSpPr>
          <p:nvPr/>
        </p:nvSpPr>
        <p:spPr bwMode="auto">
          <a:xfrm flipH="1">
            <a:off x="5943600" y="2667000"/>
            <a:ext cx="381000" cy="8382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1" name="AutoShape 21"/>
          <p:cNvSpPr>
            <a:spLocks noChangeArrowheads="1"/>
          </p:cNvSpPr>
          <p:nvPr/>
        </p:nvSpPr>
        <p:spPr bwMode="auto">
          <a:xfrm>
            <a:off x="7010400" y="4648200"/>
            <a:ext cx="1676400" cy="1981200"/>
          </a:xfrm>
          <a:prstGeom prst="roundRect">
            <a:avLst>
              <a:gd name="adj" fmla="val 16667"/>
            </a:avLst>
          </a:prstGeom>
          <a:solidFill>
            <a:srgbClr val="FFCC66"/>
          </a:solidFill>
          <a:ln w="38100">
            <a:solidFill>
              <a:schemeClr val="tx1"/>
            </a:solidFill>
            <a:round/>
            <a:headEnd/>
            <a:tailEnd/>
          </a:ln>
          <a:effectLst/>
        </p:spPr>
        <p:txBody>
          <a:bodyPr wrap="none" anchor="ctr"/>
          <a:lstStyle/>
          <a:p>
            <a:endParaRPr lang="en-US"/>
          </a:p>
        </p:txBody>
      </p:sp>
      <p:sp>
        <p:nvSpPr>
          <p:cNvPr id="25622" name="Line 22"/>
          <p:cNvSpPr>
            <a:spLocks noChangeShapeType="1"/>
          </p:cNvSpPr>
          <p:nvPr/>
        </p:nvSpPr>
        <p:spPr bwMode="auto">
          <a:xfrm flipV="1">
            <a:off x="5181600" y="4191000"/>
            <a:ext cx="533400" cy="1066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3" name="Line 23"/>
          <p:cNvSpPr>
            <a:spLocks noChangeShapeType="1"/>
          </p:cNvSpPr>
          <p:nvPr/>
        </p:nvSpPr>
        <p:spPr bwMode="auto">
          <a:xfrm flipH="1">
            <a:off x="4953000" y="4191000"/>
            <a:ext cx="533400" cy="9906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4" name="Text Box 24"/>
          <p:cNvSpPr txBox="1">
            <a:spLocks noChangeArrowheads="1"/>
          </p:cNvSpPr>
          <p:nvPr/>
        </p:nvSpPr>
        <p:spPr bwMode="auto">
          <a:xfrm>
            <a:off x="7620000" y="5181600"/>
            <a:ext cx="790575" cy="396875"/>
          </a:xfrm>
          <a:prstGeom prst="rect">
            <a:avLst/>
          </a:prstGeom>
          <a:noFill/>
          <a:ln w="9525">
            <a:noFill/>
            <a:miter lim="800000"/>
            <a:headEnd/>
            <a:tailEnd/>
          </a:ln>
          <a:effectLst/>
        </p:spPr>
        <p:txBody>
          <a:bodyPr wrap="none">
            <a:spAutoFit/>
          </a:bodyPr>
          <a:lstStyle/>
          <a:p>
            <a:r>
              <a:rPr lang="en-US" sz="2000" b="1">
                <a:latin typeface="Arial" charset="0"/>
              </a:rPr>
              <a:t>Liver</a:t>
            </a:r>
            <a:endParaRPr lang="en-US"/>
          </a:p>
        </p:txBody>
      </p:sp>
      <p:sp>
        <p:nvSpPr>
          <p:cNvPr id="25625" name="Text Box 25"/>
          <p:cNvSpPr txBox="1">
            <a:spLocks noChangeArrowheads="1"/>
          </p:cNvSpPr>
          <p:nvPr/>
        </p:nvSpPr>
        <p:spPr bwMode="auto">
          <a:xfrm>
            <a:off x="4419600" y="5334000"/>
            <a:ext cx="838200" cy="581025"/>
          </a:xfrm>
          <a:prstGeom prst="rect">
            <a:avLst/>
          </a:prstGeom>
          <a:noFill/>
          <a:ln w="9525">
            <a:noFill/>
            <a:miter lim="800000"/>
            <a:headEnd/>
            <a:tailEnd/>
          </a:ln>
          <a:effectLst/>
        </p:spPr>
        <p:txBody>
          <a:bodyPr wrap="none">
            <a:spAutoFit/>
          </a:bodyPr>
          <a:lstStyle/>
          <a:p>
            <a:r>
              <a:rPr lang="en-US" sz="1600" b="1">
                <a:latin typeface="Arial" charset="0"/>
              </a:rPr>
              <a:t>VLDL</a:t>
            </a:r>
          </a:p>
          <a:p>
            <a:r>
              <a:rPr lang="en-US" sz="1600" b="1">
                <a:latin typeface="Arial" charset="0"/>
              </a:rPr>
              <a:t>or LDL</a:t>
            </a:r>
            <a:endParaRPr lang="en-US"/>
          </a:p>
        </p:txBody>
      </p:sp>
      <p:sp>
        <p:nvSpPr>
          <p:cNvPr id="25626" name="Text Box 26"/>
          <p:cNvSpPr txBox="1">
            <a:spLocks noChangeArrowheads="1"/>
          </p:cNvSpPr>
          <p:nvPr/>
        </p:nvSpPr>
        <p:spPr bwMode="auto">
          <a:xfrm>
            <a:off x="5181600" y="5562600"/>
            <a:ext cx="692150" cy="336550"/>
          </a:xfrm>
          <a:prstGeom prst="rect">
            <a:avLst/>
          </a:prstGeom>
          <a:noFill/>
          <a:ln w="9525">
            <a:noFill/>
            <a:miter lim="800000"/>
            <a:headEnd/>
            <a:tailEnd/>
          </a:ln>
          <a:effectLst/>
        </p:spPr>
        <p:txBody>
          <a:bodyPr wrap="none">
            <a:spAutoFit/>
          </a:bodyPr>
          <a:lstStyle/>
          <a:p>
            <a:r>
              <a:rPr lang="en-US" sz="1600" b="1">
                <a:latin typeface="Arial" charset="0"/>
              </a:rPr>
              <a:t>apoB</a:t>
            </a:r>
            <a:endParaRPr lang="en-US"/>
          </a:p>
        </p:txBody>
      </p:sp>
      <p:sp>
        <p:nvSpPr>
          <p:cNvPr id="25627" name="Text Box 27"/>
          <p:cNvSpPr txBox="1">
            <a:spLocks noChangeArrowheads="1"/>
          </p:cNvSpPr>
          <p:nvPr/>
        </p:nvSpPr>
        <p:spPr bwMode="auto">
          <a:xfrm>
            <a:off x="6934200" y="5562600"/>
            <a:ext cx="658813"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LDLr</a:t>
            </a:r>
            <a:endParaRPr lang="en-US" sz="1600">
              <a:latin typeface="Arial" charset="0"/>
            </a:endParaRPr>
          </a:p>
        </p:txBody>
      </p:sp>
      <p:sp>
        <p:nvSpPr>
          <p:cNvPr id="25628" name="Line 28"/>
          <p:cNvSpPr>
            <a:spLocks noChangeShapeType="1"/>
          </p:cNvSpPr>
          <p:nvPr/>
        </p:nvSpPr>
        <p:spPr bwMode="auto">
          <a:xfrm flipV="1">
            <a:off x="5867400" y="5715000"/>
            <a:ext cx="1143000"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29" name="Line 29"/>
          <p:cNvSpPr>
            <a:spLocks noChangeShapeType="1"/>
          </p:cNvSpPr>
          <p:nvPr/>
        </p:nvSpPr>
        <p:spPr bwMode="auto">
          <a:xfrm>
            <a:off x="6096000" y="4038600"/>
            <a:ext cx="990600" cy="685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30" name="Text Box 30"/>
          <p:cNvSpPr txBox="1">
            <a:spLocks noChangeArrowheads="1"/>
          </p:cNvSpPr>
          <p:nvPr/>
        </p:nvSpPr>
        <p:spPr bwMode="auto">
          <a:xfrm>
            <a:off x="7010400" y="4648200"/>
            <a:ext cx="793750" cy="336550"/>
          </a:xfrm>
          <a:prstGeom prst="rect">
            <a:avLst/>
          </a:prstGeom>
          <a:noFill/>
          <a:ln w="9525">
            <a:noFill/>
            <a:miter lim="800000"/>
            <a:headEnd/>
            <a:tailEnd/>
          </a:ln>
          <a:effectLst/>
        </p:spPr>
        <p:txBody>
          <a:bodyPr wrap="none">
            <a:spAutoFit/>
          </a:bodyPr>
          <a:lstStyle/>
          <a:p>
            <a:r>
              <a:rPr lang="en-US" sz="1600" b="1">
                <a:solidFill>
                  <a:srgbClr val="FF0000"/>
                </a:solidFill>
                <a:latin typeface="Arial" charset="0"/>
              </a:rPr>
              <a:t>SR-B1</a:t>
            </a:r>
            <a:endParaRPr lang="en-US" sz="1600">
              <a:latin typeface="Arial" charset="0"/>
            </a:endParaRPr>
          </a:p>
        </p:txBody>
      </p:sp>
      <p:sp>
        <p:nvSpPr>
          <p:cNvPr id="25631" name="Line 31"/>
          <p:cNvSpPr>
            <a:spLocks noChangeShapeType="1"/>
          </p:cNvSpPr>
          <p:nvPr/>
        </p:nvSpPr>
        <p:spPr bwMode="auto">
          <a:xfrm>
            <a:off x="7391400" y="4953000"/>
            <a:ext cx="0" cy="228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25632" name="Text Box 32"/>
          <p:cNvSpPr txBox="1">
            <a:spLocks noChangeArrowheads="1"/>
          </p:cNvSpPr>
          <p:nvPr/>
        </p:nvSpPr>
        <p:spPr bwMode="auto">
          <a:xfrm>
            <a:off x="2819400" y="2743200"/>
            <a:ext cx="477838" cy="336550"/>
          </a:xfrm>
          <a:prstGeom prst="rect">
            <a:avLst/>
          </a:prstGeom>
          <a:noFill/>
          <a:ln w="9525">
            <a:noFill/>
            <a:miter lim="800000"/>
            <a:headEnd/>
            <a:tailEnd/>
          </a:ln>
          <a:effectLst/>
        </p:spPr>
        <p:txBody>
          <a:bodyPr wrap="none">
            <a:spAutoFit/>
          </a:bodyPr>
          <a:lstStyle/>
          <a:p>
            <a:r>
              <a:rPr lang="en-US" sz="1600" b="1">
                <a:latin typeface="Arial" charset="0"/>
              </a:rPr>
              <a:t>UC</a:t>
            </a:r>
            <a:endParaRPr lang="en-US" sz="1600">
              <a:latin typeface="Arial" charset="0"/>
            </a:endParaRPr>
          </a:p>
        </p:txBody>
      </p:sp>
      <p:sp>
        <p:nvSpPr>
          <p:cNvPr id="25633" name="Text Box 33"/>
          <p:cNvSpPr txBox="1">
            <a:spLocks noChangeArrowheads="1"/>
          </p:cNvSpPr>
          <p:nvPr/>
        </p:nvSpPr>
        <p:spPr bwMode="auto">
          <a:xfrm>
            <a:off x="2743200" y="3048000"/>
            <a:ext cx="444500" cy="336550"/>
          </a:xfrm>
          <a:prstGeom prst="rect">
            <a:avLst/>
          </a:prstGeom>
          <a:noFill/>
          <a:ln w="9525">
            <a:noFill/>
            <a:miter lim="800000"/>
            <a:headEnd/>
            <a:tailEnd/>
          </a:ln>
          <a:effectLst/>
        </p:spPr>
        <p:txBody>
          <a:bodyPr wrap="none">
            <a:spAutoFit/>
          </a:bodyPr>
          <a:lstStyle/>
          <a:p>
            <a:r>
              <a:rPr lang="en-US" sz="1600" b="1">
                <a:latin typeface="Arial" charset="0"/>
              </a:rPr>
              <a:t>PL</a:t>
            </a:r>
            <a:endParaRPr lang="en-US" sz="1600">
              <a:latin typeface="Arial" charset="0"/>
            </a:endParaRPr>
          </a:p>
        </p:txBody>
      </p:sp>
      <p:sp>
        <p:nvSpPr>
          <p:cNvPr id="25634" name="Text Box 34"/>
          <p:cNvSpPr txBox="1">
            <a:spLocks noChangeArrowheads="1"/>
          </p:cNvSpPr>
          <p:nvPr/>
        </p:nvSpPr>
        <p:spPr bwMode="auto">
          <a:xfrm>
            <a:off x="4876800" y="4267200"/>
            <a:ext cx="501650" cy="366713"/>
          </a:xfrm>
          <a:prstGeom prst="rect">
            <a:avLst/>
          </a:prstGeom>
          <a:noFill/>
          <a:ln w="9525">
            <a:noFill/>
            <a:miter lim="800000"/>
            <a:headEnd/>
            <a:tailEnd/>
          </a:ln>
          <a:effectLst/>
        </p:spPr>
        <p:txBody>
          <a:bodyPr wrap="none">
            <a:spAutoFit/>
          </a:bodyPr>
          <a:lstStyle/>
          <a:p>
            <a:r>
              <a:rPr lang="en-US" sz="1800" b="1">
                <a:latin typeface="Arial" charset="0"/>
              </a:rPr>
              <a:t>CE</a:t>
            </a:r>
            <a:endParaRPr lang="en-US"/>
          </a:p>
        </p:txBody>
      </p:sp>
      <p:sp>
        <p:nvSpPr>
          <p:cNvPr id="25635" name="Text Box 35"/>
          <p:cNvSpPr txBox="1">
            <a:spLocks noChangeArrowheads="1"/>
          </p:cNvSpPr>
          <p:nvPr/>
        </p:nvSpPr>
        <p:spPr bwMode="auto">
          <a:xfrm>
            <a:off x="5257800" y="4953000"/>
            <a:ext cx="501650" cy="366713"/>
          </a:xfrm>
          <a:prstGeom prst="rect">
            <a:avLst/>
          </a:prstGeom>
          <a:noFill/>
          <a:ln w="9525">
            <a:noFill/>
            <a:miter lim="800000"/>
            <a:headEnd/>
            <a:tailEnd/>
          </a:ln>
          <a:effectLst/>
        </p:spPr>
        <p:txBody>
          <a:bodyPr wrap="none">
            <a:spAutoFit/>
          </a:bodyPr>
          <a:lstStyle/>
          <a:p>
            <a:r>
              <a:rPr lang="en-US" sz="1800" b="1">
                <a:latin typeface="Arial" charset="0"/>
              </a:rPr>
              <a:t>TG</a:t>
            </a:r>
          </a:p>
        </p:txBody>
      </p:sp>
      <p:sp>
        <p:nvSpPr>
          <p:cNvPr id="25636" name="Text Box 36"/>
          <p:cNvSpPr txBox="1">
            <a:spLocks noChangeArrowheads="1"/>
          </p:cNvSpPr>
          <p:nvPr/>
        </p:nvSpPr>
        <p:spPr bwMode="auto">
          <a:xfrm>
            <a:off x="2895600" y="1981200"/>
            <a:ext cx="1041400" cy="336550"/>
          </a:xfrm>
          <a:prstGeom prst="rect">
            <a:avLst/>
          </a:prstGeom>
          <a:noFill/>
          <a:ln w="9525">
            <a:noFill/>
            <a:miter lim="800000"/>
            <a:headEnd/>
            <a:tailEnd/>
          </a:ln>
          <a:effectLst/>
        </p:spPr>
        <p:txBody>
          <a:bodyPr wrap="none">
            <a:spAutoFit/>
          </a:bodyPr>
          <a:lstStyle/>
          <a:p>
            <a:r>
              <a:rPr lang="en-US" sz="1600" b="1">
                <a:latin typeface="Arial" charset="0"/>
              </a:rPr>
              <a:t>diffusion</a:t>
            </a:r>
          </a:p>
        </p:txBody>
      </p:sp>
      <p:sp>
        <p:nvSpPr>
          <p:cNvPr id="25637" name="Text Box 37"/>
          <p:cNvSpPr txBox="1">
            <a:spLocks noChangeArrowheads="1"/>
          </p:cNvSpPr>
          <p:nvPr/>
        </p:nvSpPr>
        <p:spPr bwMode="auto">
          <a:xfrm>
            <a:off x="6172200" y="2819400"/>
            <a:ext cx="725488" cy="336550"/>
          </a:xfrm>
          <a:prstGeom prst="rect">
            <a:avLst/>
          </a:prstGeom>
          <a:noFill/>
          <a:ln w="9525">
            <a:noFill/>
            <a:miter lim="800000"/>
            <a:headEnd/>
            <a:tailEnd/>
          </a:ln>
          <a:effectLst/>
        </p:spPr>
        <p:txBody>
          <a:bodyPr wrap="none">
            <a:spAutoFit/>
          </a:bodyPr>
          <a:lstStyle/>
          <a:p>
            <a:r>
              <a:rPr lang="en-US" sz="1600" b="1">
                <a:latin typeface="Arial" charset="0"/>
              </a:rPr>
              <a:t>LCAT</a:t>
            </a:r>
          </a:p>
        </p:txBody>
      </p:sp>
      <p:sp>
        <p:nvSpPr>
          <p:cNvPr id="25638" name="Text Box 38"/>
          <p:cNvSpPr txBox="1">
            <a:spLocks noChangeArrowheads="1"/>
          </p:cNvSpPr>
          <p:nvPr/>
        </p:nvSpPr>
        <p:spPr bwMode="auto">
          <a:xfrm>
            <a:off x="4419600" y="3124200"/>
            <a:ext cx="725488" cy="336550"/>
          </a:xfrm>
          <a:prstGeom prst="rect">
            <a:avLst/>
          </a:prstGeom>
          <a:noFill/>
          <a:ln w="9525">
            <a:noFill/>
            <a:miter lim="800000"/>
            <a:headEnd/>
            <a:tailEnd/>
          </a:ln>
          <a:effectLst/>
        </p:spPr>
        <p:txBody>
          <a:bodyPr wrap="none">
            <a:spAutoFit/>
          </a:bodyPr>
          <a:lstStyle/>
          <a:p>
            <a:r>
              <a:rPr lang="en-US" sz="1600" b="1">
                <a:latin typeface="Arial" charset="0"/>
              </a:rPr>
              <a:t>LCAT</a:t>
            </a:r>
          </a:p>
        </p:txBody>
      </p:sp>
      <p:sp>
        <p:nvSpPr>
          <p:cNvPr id="25639" name="Freeform 39"/>
          <p:cNvSpPr>
            <a:spLocks/>
          </p:cNvSpPr>
          <p:nvPr/>
        </p:nvSpPr>
        <p:spPr bwMode="auto">
          <a:xfrm flipH="1">
            <a:off x="2438400" y="3124200"/>
            <a:ext cx="1066800" cy="228600"/>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25640" name="Freeform 40"/>
          <p:cNvSpPr>
            <a:spLocks/>
          </p:cNvSpPr>
          <p:nvPr/>
        </p:nvSpPr>
        <p:spPr bwMode="auto">
          <a:xfrm>
            <a:off x="4038600" y="3200400"/>
            <a:ext cx="76200" cy="127000"/>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25641" name="Freeform 41"/>
          <p:cNvSpPr>
            <a:spLocks/>
          </p:cNvSpPr>
          <p:nvPr/>
        </p:nvSpPr>
        <p:spPr bwMode="auto">
          <a:xfrm>
            <a:off x="3517900" y="3352800"/>
            <a:ext cx="520700" cy="92075"/>
          </a:xfrm>
          <a:custGeom>
            <a:avLst/>
            <a:gdLst/>
            <a:ahLst/>
            <a:cxnLst>
              <a:cxn ang="0">
                <a:pos x="0" y="8"/>
              </a:cxn>
              <a:cxn ang="0">
                <a:pos x="152" y="56"/>
              </a:cxn>
              <a:cxn ang="0">
                <a:pos x="328" y="0"/>
              </a:cxn>
            </a:cxnLst>
            <a:rect l="0" t="0" r="r" b="b"/>
            <a:pathLst>
              <a:path w="328" h="58">
                <a:moveTo>
                  <a:pt x="0" y="8"/>
                </a:moveTo>
                <a:cubicBezTo>
                  <a:pt x="46" y="38"/>
                  <a:pt x="98" y="47"/>
                  <a:pt x="152" y="56"/>
                </a:cubicBezTo>
                <a:cubicBezTo>
                  <a:pt x="164" y="55"/>
                  <a:pt x="328" y="58"/>
                  <a:pt x="328" y="0"/>
                </a:cubicBezTo>
              </a:path>
            </a:pathLst>
          </a:custGeom>
          <a:noFill/>
          <a:ln w="9525">
            <a:solidFill>
              <a:schemeClr val="tx1"/>
            </a:solidFill>
            <a:round/>
            <a:headEnd/>
            <a:tailEnd/>
          </a:ln>
          <a:effectLst/>
        </p:spPr>
        <p:txBody>
          <a:bodyPr wrap="none" anchor="ctr"/>
          <a:lstStyle/>
          <a:p>
            <a:endParaRPr lang="en-US"/>
          </a:p>
        </p:txBody>
      </p:sp>
      <p:sp>
        <p:nvSpPr>
          <p:cNvPr id="25642" name="Freeform 42"/>
          <p:cNvSpPr>
            <a:spLocks/>
          </p:cNvSpPr>
          <p:nvPr/>
        </p:nvSpPr>
        <p:spPr bwMode="auto">
          <a:xfrm rot="5523565">
            <a:off x="3559175" y="3222625"/>
            <a:ext cx="133350"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25643" name="Freeform 43"/>
          <p:cNvSpPr>
            <a:spLocks/>
          </p:cNvSpPr>
          <p:nvPr/>
        </p:nvSpPr>
        <p:spPr bwMode="auto">
          <a:xfrm rot="5523565">
            <a:off x="3863975" y="3222625"/>
            <a:ext cx="133350"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25644" name="Text Box 44"/>
          <p:cNvSpPr txBox="1">
            <a:spLocks noChangeArrowheads="1"/>
          </p:cNvSpPr>
          <p:nvPr/>
        </p:nvSpPr>
        <p:spPr bwMode="auto">
          <a:xfrm>
            <a:off x="7162800" y="5105400"/>
            <a:ext cx="466725" cy="336550"/>
          </a:xfrm>
          <a:prstGeom prst="rect">
            <a:avLst/>
          </a:prstGeom>
          <a:noFill/>
          <a:ln w="9525">
            <a:noFill/>
            <a:miter lim="800000"/>
            <a:headEnd/>
            <a:tailEnd/>
          </a:ln>
          <a:effectLst/>
        </p:spPr>
        <p:txBody>
          <a:bodyPr wrap="none">
            <a:spAutoFit/>
          </a:bodyPr>
          <a:lstStyle/>
          <a:p>
            <a:r>
              <a:rPr lang="en-US" sz="1600" b="1">
                <a:latin typeface="Arial" charset="0"/>
              </a:rPr>
              <a:t>CE</a:t>
            </a:r>
            <a:endParaRPr lang="en-US"/>
          </a:p>
        </p:txBody>
      </p:sp>
      <p:sp>
        <p:nvSpPr>
          <p:cNvPr id="25645" name="Text Box 45"/>
          <p:cNvSpPr txBox="1">
            <a:spLocks noChangeArrowheads="1"/>
          </p:cNvSpPr>
          <p:nvPr/>
        </p:nvSpPr>
        <p:spPr bwMode="auto">
          <a:xfrm>
            <a:off x="6400800" y="4038600"/>
            <a:ext cx="466725" cy="336550"/>
          </a:xfrm>
          <a:prstGeom prst="rect">
            <a:avLst/>
          </a:prstGeom>
          <a:noFill/>
          <a:ln w="9525">
            <a:noFill/>
            <a:miter lim="800000"/>
            <a:headEnd/>
            <a:tailEnd/>
          </a:ln>
          <a:effectLst/>
        </p:spPr>
        <p:txBody>
          <a:bodyPr wrap="none">
            <a:spAutoFit/>
          </a:bodyPr>
          <a:lstStyle/>
          <a:p>
            <a:r>
              <a:rPr lang="en-US" sz="1600" b="1">
                <a:latin typeface="Arial" charset="0"/>
              </a:rPr>
              <a:t>CE</a:t>
            </a:r>
            <a:endParaRPr lang="en-US"/>
          </a:p>
        </p:txBody>
      </p:sp>
      <p:sp>
        <p:nvSpPr>
          <p:cNvPr id="25646" name="Freeform 46"/>
          <p:cNvSpPr>
            <a:spLocks/>
          </p:cNvSpPr>
          <p:nvPr/>
        </p:nvSpPr>
        <p:spPr bwMode="auto">
          <a:xfrm rot="34719247">
            <a:off x="838200" y="4419600"/>
            <a:ext cx="76200" cy="3175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25647" name="Text Box 47"/>
          <p:cNvSpPr txBox="1">
            <a:spLocks noChangeArrowheads="1"/>
          </p:cNvSpPr>
          <p:nvPr/>
        </p:nvSpPr>
        <p:spPr bwMode="auto">
          <a:xfrm>
            <a:off x="914400" y="4495800"/>
            <a:ext cx="815975" cy="336550"/>
          </a:xfrm>
          <a:prstGeom prst="rect">
            <a:avLst/>
          </a:prstGeom>
          <a:noFill/>
          <a:ln w="9525">
            <a:noFill/>
            <a:miter lim="800000"/>
            <a:headEnd/>
            <a:tailEnd/>
          </a:ln>
          <a:effectLst/>
        </p:spPr>
        <p:txBody>
          <a:bodyPr wrap="none">
            <a:spAutoFit/>
          </a:bodyPr>
          <a:lstStyle/>
          <a:p>
            <a:r>
              <a:rPr lang="en-US" sz="1600" b="1">
                <a:latin typeface="Arial" charset="0"/>
              </a:rPr>
              <a:t>apoA-I</a:t>
            </a:r>
          </a:p>
        </p:txBody>
      </p:sp>
      <p:sp>
        <p:nvSpPr>
          <p:cNvPr id="25648" name="Text Box 48"/>
          <p:cNvSpPr txBox="1">
            <a:spLocks noChangeArrowheads="1"/>
          </p:cNvSpPr>
          <p:nvPr/>
        </p:nvSpPr>
        <p:spPr bwMode="auto">
          <a:xfrm>
            <a:off x="685800" y="4953000"/>
            <a:ext cx="3001963" cy="1314450"/>
          </a:xfrm>
          <a:prstGeom prst="rect">
            <a:avLst/>
          </a:prstGeom>
          <a:noFill/>
          <a:ln w="9525">
            <a:noFill/>
            <a:miter lim="800000"/>
            <a:headEnd/>
            <a:tailEnd/>
          </a:ln>
          <a:effectLst/>
        </p:spPr>
        <p:txBody>
          <a:bodyPr wrap="none">
            <a:spAutoFit/>
          </a:bodyPr>
          <a:lstStyle/>
          <a:p>
            <a:r>
              <a:rPr lang="en-US" sz="1600" b="1">
                <a:latin typeface="Arial" charset="0"/>
              </a:rPr>
              <a:t>UC = unesterified cholesterol</a:t>
            </a:r>
          </a:p>
          <a:p>
            <a:r>
              <a:rPr lang="en-US" sz="1600" b="1">
                <a:latin typeface="Arial" charset="0"/>
              </a:rPr>
              <a:t>CE = esterified cholesterol</a:t>
            </a:r>
          </a:p>
          <a:p>
            <a:r>
              <a:rPr lang="en-US" sz="1600" b="1">
                <a:latin typeface="Arial" charset="0"/>
              </a:rPr>
              <a:t>PL = phospholipid</a:t>
            </a:r>
          </a:p>
          <a:p>
            <a:r>
              <a:rPr lang="en-US" sz="1600" b="1">
                <a:latin typeface="Arial" charset="0"/>
              </a:rPr>
              <a:t>LDLr = LDL receptor</a:t>
            </a:r>
          </a:p>
          <a:p>
            <a:r>
              <a:rPr lang="en-US" sz="1600" b="1">
                <a:latin typeface="Arial" charset="0"/>
              </a:rPr>
              <a:t> </a:t>
            </a:r>
          </a:p>
        </p:txBody>
      </p:sp>
      <p:sp>
        <p:nvSpPr>
          <p:cNvPr id="25649" name="Text Box 49"/>
          <p:cNvSpPr txBox="1">
            <a:spLocks noChangeArrowheads="1"/>
          </p:cNvSpPr>
          <p:nvPr/>
        </p:nvSpPr>
        <p:spPr bwMode="auto">
          <a:xfrm>
            <a:off x="3276600" y="3429000"/>
            <a:ext cx="974725" cy="581025"/>
          </a:xfrm>
          <a:prstGeom prst="rect">
            <a:avLst/>
          </a:prstGeom>
          <a:noFill/>
          <a:ln w="9525">
            <a:noFill/>
            <a:miter lim="800000"/>
            <a:headEnd/>
            <a:tailEnd/>
          </a:ln>
          <a:effectLst/>
        </p:spPr>
        <p:txBody>
          <a:bodyPr wrap="none">
            <a:spAutoFit/>
          </a:bodyPr>
          <a:lstStyle/>
          <a:p>
            <a:pPr algn="ctr"/>
            <a:r>
              <a:rPr lang="en-US" sz="1600" b="1">
                <a:latin typeface="Arial" charset="0"/>
              </a:rPr>
              <a:t>Nascent</a:t>
            </a:r>
          </a:p>
          <a:p>
            <a:pPr algn="ctr"/>
            <a:r>
              <a:rPr lang="en-US" sz="1600" b="1">
                <a:latin typeface="Arial" charset="0"/>
              </a:rPr>
              <a:t>HDL</a:t>
            </a:r>
          </a:p>
        </p:txBody>
      </p:sp>
      <p:sp>
        <p:nvSpPr>
          <p:cNvPr id="25650" name="Line 50"/>
          <p:cNvSpPr>
            <a:spLocks noChangeShapeType="1"/>
          </p:cNvSpPr>
          <p:nvPr/>
        </p:nvSpPr>
        <p:spPr bwMode="auto">
          <a:xfrm flipH="1">
            <a:off x="6210300" y="6426200"/>
            <a:ext cx="952500" cy="3048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5651" name="Text Box 51"/>
          <p:cNvSpPr txBox="1">
            <a:spLocks noChangeArrowheads="1"/>
          </p:cNvSpPr>
          <p:nvPr/>
        </p:nvSpPr>
        <p:spPr bwMode="auto">
          <a:xfrm>
            <a:off x="5114925" y="6499225"/>
            <a:ext cx="1177925" cy="336550"/>
          </a:xfrm>
          <a:prstGeom prst="rect">
            <a:avLst/>
          </a:prstGeom>
          <a:noFill/>
          <a:ln w="9525">
            <a:noFill/>
            <a:miter lim="800000"/>
            <a:headEnd/>
            <a:tailEnd/>
          </a:ln>
          <a:effectLst/>
        </p:spPr>
        <p:txBody>
          <a:bodyPr wrap="none">
            <a:spAutoFit/>
          </a:bodyPr>
          <a:lstStyle/>
          <a:p>
            <a:r>
              <a:rPr lang="en-US" sz="1600" b="1">
                <a:latin typeface="Arial" charset="0"/>
              </a:rPr>
              <a:t>Bile to gut</a:t>
            </a:r>
          </a:p>
        </p:txBody>
      </p:sp>
      <p:sp>
        <p:nvSpPr>
          <p:cNvPr id="25652" name="Text Box 52"/>
          <p:cNvSpPr txBox="1">
            <a:spLocks noChangeArrowheads="1"/>
          </p:cNvSpPr>
          <p:nvPr/>
        </p:nvSpPr>
        <p:spPr bwMode="auto">
          <a:xfrm>
            <a:off x="990600" y="2438400"/>
            <a:ext cx="2438400" cy="549275"/>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Macrophage/ Foam cell</a:t>
            </a:r>
          </a:p>
          <a:p>
            <a:pPr>
              <a:spcBef>
                <a:spcPct val="50000"/>
              </a:spcBef>
            </a:pPr>
            <a:endParaRPr lang="en-US" sz="1200">
              <a:latin typeface="Arial" charset="0"/>
            </a:endParaRPr>
          </a:p>
        </p:txBody>
      </p:sp>
      <p:sp>
        <p:nvSpPr>
          <p:cNvPr id="25653" name="Text Box 53"/>
          <p:cNvSpPr txBox="1">
            <a:spLocks noChangeArrowheads="1"/>
          </p:cNvSpPr>
          <p:nvPr/>
        </p:nvSpPr>
        <p:spPr bwMode="auto">
          <a:xfrm>
            <a:off x="7620000" y="5791200"/>
            <a:ext cx="6858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Chol</a:t>
            </a:r>
            <a:endParaRPr lang="en-US"/>
          </a:p>
        </p:txBody>
      </p:sp>
      <p:sp>
        <p:nvSpPr>
          <p:cNvPr id="25655" name="Line 55"/>
          <p:cNvSpPr>
            <a:spLocks noChangeShapeType="1"/>
          </p:cNvSpPr>
          <p:nvPr/>
        </p:nvSpPr>
        <p:spPr bwMode="auto">
          <a:xfrm flipH="1">
            <a:off x="7543800" y="6096000"/>
            <a:ext cx="304800" cy="152400"/>
          </a:xfrm>
          <a:prstGeom prst="line">
            <a:avLst/>
          </a:prstGeom>
          <a:noFill/>
          <a:ln w="19050">
            <a:solidFill>
              <a:schemeClr val="tx1"/>
            </a:solidFill>
            <a:round/>
            <a:headEnd/>
            <a:tailEnd type="triangle" w="med" len="med"/>
          </a:ln>
          <a:effectLst/>
        </p:spPr>
        <p:txBody>
          <a:bodyPr wrap="none" anchor="ctr"/>
          <a:lstStyle/>
          <a:p>
            <a:endParaRPr lang="en-US"/>
          </a:p>
        </p:txBody>
      </p:sp>
      <p:sp>
        <p:nvSpPr>
          <p:cNvPr id="25656" name="Text Box 56"/>
          <p:cNvSpPr txBox="1">
            <a:spLocks noChangeArrowheads="1"/>
          </p:cNvSpPr>
          <p:nvPr/>
        </p:nvSpPr>
        <p:spPr bwMode="auto">
          <a:xfrm>
            <a:off x="7162800" y="6172200"/>
            <a:ext cx="1295400" cy="304800"/>
          </a:xfrm>
          <a:prstGeom prst="rect">
            <a:avLst/>
          </a:prstGeom>
          <a:noFill/>
          <a:ln w="9525">
            <a:noFill/>
            <a:miter lim="800000"/>
            <a:headEnd/>
            <a:tailEnd/>
          </a:ln>
          <a:effectLst/>
        </p:spPr>
        <p:txBody>
          <a:bodyPr>
            <a:spAutoFit/>
          </a:bodyPr>
          <a:lstStyle/>
          <a:p>
            <a:pPr>
              <a:spcBef>
                <a:spcPct val="50000"/>
              </a:spcBef>
            </a:pPr>
            <a:r>
              <a:rPr lang="en-US" sz="1400" b="1">
                <a:latin typeface="Arial" charset="0"/>
              </a:rPr>
              <a:t>Bile acids</a:t>
            </a:r>
            <a:endParaRPr lang="en-US" sz="1400">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16002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752600" y="-13716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0" y="457200"/>
            <a:ext cx="7772400" cy="1524000"/>
          </a:xfrm>
          <a:prstGeom prst="rect">
            <a:avLst/>
          </a:prstGeom>
          <a:noFill/>
          <a:ln w="9525">
            <a:noFill/>
            <a:miter lim="800000"/>
            <a:headEnd/>
            <a:tailEnd/>
          </a:ln>
          <a:effectLst/>
        </p:spPr>
        <p:txBody>
          <a:bodyPr>
            <a:spAutoFit/>
          </a:bodyPr>
          <a:lstStyle/>
          <a:p>
            <a:pPr>
              <a:spcBef>
                <a:spcPct val="50000"/>
              </a:spcBef>
            </a:pPr>
            <a:r>
              <a:rPr lang="en-US" sz="2800" b="1">
                <a:solidFill>
                  <a:srgbClr val="0000FF"/>
                </a:solidFill>
                <a:latin typeface="Arial" charset="0"/>
              </a:rPr>
              <a:t>	     The Scavenger Receptor</a:t>
            </a:r>
            <a:r>
              <a:rPr lang="en-US" b="1">
                <a:solidFill>
                  <a:srgbClr val="0000FF"/>
                </a:solidFill>
                <a:latin typeface="Arial" charset="0"/>
              </a:rPr>
              <a:t> </a:t>
            </a:r>
          </a:p>
          <a:p>
            <a:pPr>
              <a:spcBef>
                <a:spcPct val="50000"/>
              </a:spcBef>
            </a:pPr>
            <a:r>
              <a:rPr lang="en-US" b="1">
                <a:solidFill>
                  <a:srgbClr val="0000FF"/>
                </a:solidFill>
                <a:latin typeface="Arial" charset="0"/>
              </a:rPr>
              <a:t>	  	     (SR-A1 receptor)</a:t>
            </a:r>
            <a:endParaRPr lang="en-US" b="1" u="sng">
              <a:solidFill>
                <a:srgbClr val="0000FF"/>
              </a:solidFill>
              <a:latin typeface="Arial" charset="0"/>
            </a:endParaRPr>
          </a:p>
          <a:p>
            <a:pPr>
              <a:spcBef>
                <a:spcPct val="50000"/>
              </a:spcBef>
            </a:pPr>
            <a:r>
              <a:rPr lang="en-US" sz="2000" b="1">
                <a:solidFill>
                  <a:srgbClr val="FF0000"/>
                </a:solidFill>
                <a:latin typeface="Arial" charset="0"/>
              </a:rPr>
              <a:t>        How macrophages deal with oxidized or modified LDL</a:t>
            </a:r>
          </a:p>
        </p:txBody>
      </p:sp>
      <p:sp>
        <p:nvSpPr>
          <p:cNvPr id="26627" name="Text Box 3"/>
          <p:cNvSpPr txBox="1">
            <a:spLocks noChangeArrowheads="1"/>
          </p:cNvSpPr>
          <p:nvPr/>
        </p:nvSpPr>
        <p:spPr bwMode="auto">
          <a:xfrm>
            <a:off x="1143000" y="2133600"/>
            <a:ext cx="6629400" cy="2830513"/>
          </a:xfrm>
          <a:prstGeom prst="rect">
            <a:avLst/>
          </a:prstGeom>
          <a:noFill/>
          <a:ln w="9525">
            <a:noFill/>
            <a:miter lim="800000"/>
            <a:headEnd/>
            <a:tailEnd/>
          </a:ln>
          <a:effectLst/>
        </p:spPr>
        <p:txBody>
          <a:bodyPr>
            <a:spAutoFit/>
          </a:bodyPr>
          <a:lstStyle/>
          <a:p>
            <a:pPr>
              <a:spcBef>
                <a:spcPct val="50000"/>
              </a:spcBef>
            </a:pPr>
            <a:r>
              <a:rPr lang="en-US">
                <a:solidFill>
                  <a:srgbClr val="008080"/>
                </a:solidFill>
                <a:latin typeface="Arial" charset="0"/>
              </a:rPr>
              <a:t>The scavenger receptor recognizes modified and/or oxidized LDL and internalizes the modified LDL.</a:t>
            </a:r>
          </a:p>
          <a:p>
            <a:pPr>
              <a:spcBef>
                <a:spcPct val="50000"/>
              </a:spcBef>
            </a:pPr>
            <a:r>
              <a:rPr lang="en-US">
                <a:solidFill>
                  <a:srgbClr val="008080"/>
                </a:solidFill>
                <a:latin typeface="Arial" charset="0"/>
              </a:rPr>
              <a:t>Accumulation of these modified LDL in the cell leads to the accumulation of cholesterol droplets in the macrophage and the formation of foam cells.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228600"/>
            <a:ext cx="7772400" cy="1143000"/>
          </a:xfrm>
        </p:spPr>
        <p:txBody>
          <a:bodyPr/>
          <a:lstStyle/>
          <a:p>
            <a:r>
              <a:rPr lang="en-US" sz="2400" b="1">
                <a:latin typeface="Arial" charset="0"/>
              </a:rPr>
              <a:t>Modification of LDL</a:t>
            </a:r>
            <a:endParaRPr lang="en-US" sz="2400">
              <a:latin typeface="Arial" charset="0"/>
            </a:endParaRPr>
          </a:p>
        </p:txBody>
      </p:sp>
      <p:sp>
        <p:nvSpPr>
          <p:cNvPr id="27651" name="Oval 3"/>
          <p:cNvSpPr>
            <a:spLocks noChangeArrowheads="1"/>
          </p:cNvSpPr>
          <p:nvPr/>
        </p:nvSpPr>
        <p:spPr bwMode="auto">
          <a:xfrm>
            <a:off x="2514600" y="38862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2" name="Oval 4"/>
          <p:cNvSpPr>
            <a:spLocks noChangeArrowheads="1"/>
          </p:cNvSpPr>
          <p:nvPr/>
        </p:nvSpPr>
        <p:spPr bwMode="auto">
          <a:xfrm>
            <a:off x="3886200" y="16764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3" name="Oval 5"/>
          <p:cNvSpPr>
            <a:spLocks noChangeArrowheads="1"/>
          </p:cNvSpPr>
          <p:nvPr/>
        </p:nvSpPr>
        <p:spPr bwMode="auto">
          <a:xfrm>
            <a:off x="5410200" y="3886200"/>
            <a:ext cx="1066800" cy="1066800"/>
          </a:xfrm>
          <a:prstGeom prst="ellipse">
            <a:avLst/>
          </a:prstGeom>
          <a:solidFill>
            <a:srgbClr val="FFFF66"/>
          </a:solidFill>
          <a:ln w="28575">
            <a:solidFill>
              <a:schemeClr val="tx1"/>
            </a:solidFill>
            <a:round/>
            <a:headEnd/>
            <a:tailEnd/>
          </a:ln>
          <a:effectLst/>
        </p:spPr>
        <p:txBody>
          <a:bodyPr wrap="none" anchor="ctr"/>
          <a:lstStyle/>
          <a:p>
            <a:pPr algn="ctr"/>
            <a:endParaRPr lang="en-US"/>
          </a:p>
        </p:txBody>
      </p:sp>
      <p:sp>
        <p:nvSpPr>
          <p:cNvPr id="27654" name="Line 6"/>
          <p:cNvSpPr>
            <a:spLocks noChangeShapeType="1"/>
          </p:cNvSpPr>
          <p:nvPr/>
        </p:nvSpPr>
        <p:spPr bwMode="auto">
          <a:xfrm flipH="1">
            <a:off x="3429000" y="2895600"/>
            <a:ext cx="533400" cy="9906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7655" name="AutoShape 7"/>
          <p:cNvSpPr>
            <a:spLocks noChangeArrowheads="1"/>
          </p:cNvSpPr>
          <p:nvPr/>
        </p:nvSpPr>
        <p:spPr bwMode="auto">
          <a:xfrm>
            <a:off x="3886200" y="1752600"/>
            <a:ext cx="457200" cy="914400"/>
          </a:xfrm>
          <a:prstGeom prst="moon">
            <a:avLst>
              <a:gd name="adj" fmla="val 83333"/>
            </a:avLst>
          </a:prstGeom>
          <a:solidFill>
            <a:srgbClr val="FF6600"/>
          </a:solidFill>
          <a:ln w="9525">
            <a:solidFill>
              <a:schemeClr val="tx1"/>
            </a:solidFill>
            <a:miter lim="800000"/>
            <a:headEnd/>
            <a:tailEnd/>
          </a:ln>
          <a:effectLst/>
        </p:spPr>
        <p:txBody>
          <a:bodyPr wrap="none" anchor="ctr"/>
          <a:lstStyle/>
          <a:p>
            <a:pPr algn="ctr"/>
            <a:r>
              <a:rPr lang="en-US"/>
              <a:t> </a:t>
            </a:r>
          </a:p>
        </p:txBody>
      </p:sp>
      <p:sp>
        <p:nvSpPr>
          <p:cNvPr id="27656" name="AutoShape 8"/>
          <p:cNvSpPr>
            <a:spLocks noChangeArrowheads="1"/>
          </p:cNvSpPr>
          <p:nvPr/>
        </p:nvSpPr>
        <p:spPr bwMode="auto">
          <a:xfrm>
            <a:off x="2514600" y="3962400"/>
            <a:ext cx="457200" cy="914400"/>
          </a:xfrm>
          <a:prstGeom prst="moon">
            <a:avLst>
              <a:gd name="adj" fmla="val 76042"/>
            </a:avLst>
          </a:prstGeom>
          <a:solidFill>
            <a:srgbClr val="FF6600"/>
          </a:solidFill>
          <a:ln w="9525">
            <a:solidFill>
              <a:schemeClr val="tx1"/>
            </a:solidFill>
            <a:miter lim="800000"/>
            <a:headEnd/>
            <a:tailEnd/>
          </a:ln>
          <a:effectLst/>
        </p:spPr>
        <p:txBody>
          <a:bodyPr wrap="none" anchor="ctr"/>
          <a:lstStyle/>
          <a:p>
            <a:endParaRPr lang="en-US"/>
          </a:p>
        </p:txBody>
      </p:sp>
      <p:sp>
        <p:nvSpPr>
          <p:cNvPr id="27657" name="AutoShape 9"/>
          <p:cNvSpPr>
            <a:spLocks noChangeArrowheads="1"/>
          </p:cNvSpPr>
          <p:nvPr/>
        </p:nvSpPr>
        <p:spPr bwMode="auto">
          <a:xfrm>
            <a:off x="5410200" y="3962400"/>
            <a:ext cx="457200" cy="914400"/>
          </a:xfrm>
          <a:prstGeom prst="moon">
            <a:avLst>
              <a:gd name="adj" fmla="val 29514"/>
            </a:avLst>
          </a:prstGeom>
          <a:solidFill>
            <a:srgbClr val="FF6600"/>
          </a:solidFill>
          <a:ln w="9525">
            <a:solidFill>
              <a:schemeClr val="tx1"/>
            </a:solidFill>
            <a:miter lim="800000"/>
            <a:headEnd/>
            <a:tailEnd/>
          </a:ln>
          <a:effectLst/>
        </p:spPr>
        <p:txBody>
          <a:bodyPr wrap="none" anchor="ctr"/>
          <a:lstStyle/>
          <a:p>
            <a:endParaRPr lang="en-US"/>
          </a:p>
        </p:txBody>
      </p:sp>
      <p:sp>
        <p:nvSpPr>
          <p:cNvPr id="27658" name="AutoShape 10"/>
          <p:cNvSpPr>
            <a:spLocks noChangeArrowheads="1"/>
          </p:cNvSpPr>
          <p:nvPr/>
        </p:nvSpPr>
        <p:spPr bwMode="auto">
          <a:xfrm flipH="1">
            <a:off x="6019800" y="3962400"/>
            <a:ext cx="457200" cy="914400"/>
          </a:xfrm>
          <a:prstGeom prst="moon">
            <a:avLst>
              <a:gd name="adj" fmla="val 29514"/>
            </a:avLst>
          </a:prstGeom>
          <a:solidFill>
            <a:srgbClr val="FF6600"/>
          </a:solidFill>
          <a:ln w="9525">
            <a:solidFill>
              <a:schemeClr val="tx1"/>
            </a:solidFill>
            <a:miter lim="800000"/>
            <a:headEnd/>
            <a:tailEnd/>
          </a:ln>
          <a:effectLst/>
        </p:spPr>
        <p:txBody>
          <a:bodyPr wrap="none" anchor="ctr"/>
          <a:lstStyle/>
          <a:p>
            <a:endParaRPr lang="en-US"/>
          </a:p>
        </p:txBody>
      </p:sp>
      <p:sp>
        <p:nvSpPr>
          <p:cNvPr id="27659" name="Line 11"/>
          <p:cNvSpPr>
            <a:spLocks noChangeShapeType="1"/>
          </p:cNvSpPr>
          <p:nvPr/>
        </p:nvSpPr>
        <p:spPr bwMode="auto">
          <a:xfrm>
            <a:off x="4876800" y="2895600"/>
            <a:ext cx="609600" cy="9906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7660" name="Line 12"/>
          <p:cNvSpPr>
            <a:spLocks noChangeShapeType="1"/>
          </p:cNvSpPr>
          <p:nvPr/>
        </p:nvSpPr>
        <p:spPr bwMode="auto">
          <a:xfrm rot="-16692634">
            <a:off x="2438400" y="4572000"/>
            <a:ext cx="76200" cy="381000"/>
          </a:xfrm>
          <a:prstGeom prst="line">
            <a:avLst/>
          </a:prstGeom>
          <a:noFill/>
          <a:ln w="38100">
            <a:solidFill>
              <a:schemeClr val="accent1"/>
            </a:solidFill>
            <a:round/>
            <a:headEnd/>
            <a:tailEnd type="oval" w="med" len="med"/>
          </a:ln>
          <a:effectLst/>
        </p:spPr>
        <p:txBody>
          <a:bodyPr wrap="none" anchor="ctr"/>
          <a:lstStyle/>
          <a:p>
            <a:endParaRPr lang="en-US"/>
          </a:p>
        </p:txBody>
      </p:sp>
      <p:sp>
        <p:nvSpPr>
          <p:cNvPr id="27661" name="Line 13"/>
          <p:cNvSpPr>
            <a:spLocks noChangeShapeType="1"/>
          </p:cNvSpPr>
          <p:nvPr/>
        </p:nvSpPr>
        <p:spPr bwMode="auto">
          <a:xfrm flipH="1">
            <a:off x="2286000" y="4343400"/>
            <a:ext cx="304800" cy="0"/>
          </a:xfrm>
          <a:prstGeom prst="line">
            <a:avLst/>
          </a:prstGeom>
          <a:noFill/>
          <a:ln w="38100">
            <a:solidFill>
              <a:schemeClr val="accent1"/>
            </a:solidFill>
            <a:round/>
            <a:headEnd/>
            <a:tailEnd type="oval" w="med" len="med"/>
          </a:ln>
          <a:effectLst/>
        </p:spPr>
        <p:txBody>
          <a:bodyPr wrap="none" anchor="ctr"/>
          <a:lstStyle/>
          <a:p>
            <a:endParaRPr lang="en-US"/>
          </a:p>
        </p:txBody>
      </p:sp>
      <p:sp>
        <p:nvSpPr>
          <p:cNvPr id="27662" name="Text Box 14"/>
          <p:cNvSpPr txBox="1">
            <a:spLocks noChangeArrowheads="1"/>
          </p:cNvSpPr>
          <p:nvPr/>
        </p:nvSpPr>
        <p:spPr bwMode="auto">
          <a:xfrm>
            <a:off x="4191000" y="1219200"/>
            <a:ext cx="762000" cy="366713"/>
          </a:xfrm>
          <a:prstGeom prst="rect">
            <a:avLst/>
          </a:prstGeom>
          <a:noFill/>
          <a:ln w="9525">
            <a:noFill/>
            <a:miter lim="800000"/>
            <a:headEnd/>
            <a:tailEnd/>
          </a:ln>
          <a:effectLst/>
        </p:spPr>
        <p:txBody>
          <a:bodyPr>
            <a:spAutoFit/>
          </a:bodyPr>
          <a:lstStyle/>
          <a:p>
            <a:r>
              <a:rPr lang="en-US" sz="1800" b="1">
                <a:latin typeface="Arial" charset="0"/>
              </a:rPr>
              <a:t>LDL</a:t>
            </a:r>
            <a:endParaRPr lang="en-US" sz="1800">
              <a:latin typeface="Arial" charset="0"/>
            </a:endParaRPr>
          </a:p>
        </p:txBody>
      </p:sp>
      <p:sp>
        <p:nvSpPr>
          <p:cNvPr id="27663" name="Text Box 15"/>
          <p:cNvSpPr txBox="1">
            <a:spLocks noChangeArrowheads="1"/>
          </p:cNvSpPr>
          <p:nvPr/>
        </p:nvSpPr>
        <p:spPr bwMode="auto">
          <a:xfrm>
            <a:off x="2286000" y="1941513"/>
            <a:ext cx="1616075" cy="366712"/>
          </a:xfrm>
          <a:prstGeom prst="rect">
            <a:avLst/>
          </a:prstGeom>
          <a:noFill/>
          <a:ln w="9525">
            <a:noFill/>
            <a:miter lim="800000"/>
            <a:headEnd/>
            <a:tailEnd/>
          </a:ln>
          <a:effectLst/>
        </p:spPr>
        <p:txBody>
          <a:bodyPr>
            <a:spAutoFit/>
          </a:bodyPr>
          <a:lstStyle/>
          <a:p>
            <a:r>
              <a:rPr lang="en-US" sz="1800">
                <a:latin typeface="Arial" charset="0"/>
              </a:rPr>
              <a:t>Apo B-100 </a:t>
            </a:r>
          </a:p>
        </p:txBody>
      </p:sp>
      <p:sp>
        <p:nvSpPr>
          <p:cNvPr id="27664" name="Line 16"/>
          <p:cNvSpPr>
            <a:spLocks noChangeShapeType="1"/>
          </p:cNvSpPr>
          <p:nvPr/>
        </p:nvSpPr>
        <p:spPr bwMode="auto">
          <a:xfrm>
            <a:off x="3505200" y="2133600"/>
            <a:ext cx="457200" cy="0"/>
          </a:xfrm>
          <a:prstGeom prst="line">
            <a:avLst/>
          </a:prstGeom>
          <a:noFill/>
          <a:ln w="9525">
            <a:solidFill>
              <a:schemeClr val="tx1"/>
            </a:solidFill>
            <a:round/>
            <a:headEnd/>
            <a:tailEnd/>
          </a:ln>
          <a:effectLst/>
        </p:spPr>
        <p:txBody>
          <a:bodyPr wrap="none" anchor="ctr"/>
          <a:lstStyle/>
          <a:p>
            <a:endParaRPr lang="en-US"/>
          </a:p>
        </p:txBody>
      </p:sp>
      <p:sp>
        <p:nvSpPr>
          <p:cNvPr id="27665" name="Text Box 17"/>
          <p:cNvSpPr txBox="1">
            <a:spLocks noChangeArrowheads="1"/>
          </p:cNvSpPr>
          <p:nvPr/>
        </p:nvSpPr>
        <p:spPr bwMode="auto">
          <a:xfrm>
            <a:off x="1066800" y="2743200"/>
            <a:ext cx="1758950" cy="1130300"/>
          </a:xfrm>
          <a:prstGeom prst="rect">
            <a:avLst/>
          </a:prstGeom>
          <a:noFill/>
          <a:ln w="9525">
            <a:noFill/>
            <a:miter lim="800000"/>
            <a:headEnd/>
            <a:tailEnd/>
          </a:ln>
          <a:effectLst/>
        </p:spPr>
        <p:txBody>
          <a:bodyPr wrap="none">
            <a:spAutoFit/>
          </a:bodyPr>
          <a:lstStyle/>
          <a:p>
            <a:r>
              <a:rPr lang="en-US" sz="1800" b="1">
                <a:latin typeface="Arial" charset="0"/>
              </a:rPr>
              <a:t>Derivatization:</a:t>
            </a:r>
            <a:endParaRPr lang="en-US" sz="1800">
              <a:latin typeface="Arial" charset="0"/>
            </a:endParaRPr>
          </a:p>
          <a:p>
            <a:r>
              <a:rPr lang="en-US" sz="1600" b="1">
                <a:latin typeface="Arial" charset="0"/>
              </a:rPr>
              <a:t>Aldehydes</a:t>
            </a:r>
          </a:p>
          <a:p>
            <a:r>
              <a:rPr lang="en-US" sz="1600" b="1">
                <a:latin typeface="Arial" charset="0"/>
              </a:rPr>
              <a:t>Glucosylation</a:t>
            </a:r>
            <a:endParaRPr lang="en-US" sz="1600">
              <a:latin typeface="Arial" charset="0"/>
            </a:endParaRPr>
          </a:p>
          <a:p>
            <a:r>
              <a:rPr lang="en-US" sz="1800">
                <a:latin typeface="Arial" charset="0"/>
              </a:rPr>
              <a:t>eg. diabetes</a:t>
            </a:r>
          </a:p>
        </p:txBody>
      </p:sp>
      <p:sp>
        <p:nvSpPr>
          <p:cNvPr id="27666" name="Text Box 18"/>
          <p:cNvSpPr txBox="1">
            <a:spLocks noChangeArrowheads="1"/>
          </p:cNvSpPr>
          <p:nvPr/>
        </p:nvSpPr>
        <p:spPr bwMode="auto">
          <a:xfrm>
            <a:off x="6172200" y="2667000"/>
            <a:ext cx="1855788" cy="1100138"/>
          </a:xfrm>
          <a:prstGeom prst="rect">
            <a:avLst/>
          </a:prstGeom>
          <a:noFill/>
          <a:ln w="9525">
            <a:noFill/>
            <a:miter lim="800000"/>
            <a:headEnd/>
            <a:tailEnd/>
          </a:ln>
          <a:effectLst/>
        </p:spPr>
        <p:txBody>
          <a:bodyPr wrap="none">
            <a:spAutoFit/>
          </a:bodyPr>
          <a:lstStyle/>
          <a:p>
            <a:r>
              <a:rPr lang="en-US" sz="1800" b="1">
                <a:latin typeface="Arial" charset="0"/>
              </a:rPr>
              <a:t>Oxidation:</a:t>
            </a:r>
            <a:endParaRPr lang="en-US" sz="1800">
              <a:latin typeface="Arial" charset="0"/>
            </a:endParaRPr>
          </a:p>
          <a:p>
            <a:r>
              <a:rPr lang="en-US" sz="1600" b="1">
                <a:latin typeface="Arial" charset="0"/>
              </a:rPr>
              <a:t>Degradation of </a:t>
            </a:r>
          </a:p>
          <a:p>
            <a:r>
              <a:rPr lang="en-US" sz="1600" b="1">
                <a:latin typeface="Arial" charset="0"/>
              </a:rPr>
              <a:t>B-100 by reactive</a:t>
            </a:r>
          </a:p>
          <a:p>
            <a:r>
              <a:rPr lang="en-US" sz="1600" b="1">
                <a:latin typeface="Arial" charset="0"/>
              </a:rPr>
              <a:t>oxygen species</a:t>
            </a:r>
            <a:endParaRPr lang="en-US" sz="1800">
              <a:latin typeface="Arial" charset="0"/>
            </a:endParaRPr>
          </a:p>
        </p:txBody>
      </p:sp>
      <p:sp>
        <p:nvSpPr>
          <p:cNvPr id="27667" name="Text Box 19"/>
          <p:cNvSpPr txBox="1">
            <a:spLocks noChangeArrowheads="1"/>
          </p:cNvSpPr>
          <p:nvPr/>
        </p:nvSpPr>
        <p:spPr bwMode="auto">
          <a:xfrm>
            <a:off x="2438400" y="5181600"/>
            <a:ext cx="1268413" cy="581025"/>
          </a:xfrm>
          <a:prstGeom prst="rect">
            <a:avLst/>
          </a:prstGeom>
          <a:noFill/>
          <a:ln w="9525">
            <a:noFill/>
            <a:miter lim="800000"/>
            <a:headEnd/>
            <a:tailEnd/>
          </a:ln>
          <a:effectLst/>
        </p:spPr>
        <p:txBody>
          <a:bodyPr wrap="none">
            <a:spAutoFit/>
          </a:bodyPr>
          <a:lstStyle/>
          <a:p>
            <a:r>
              <a:rPr lang="en-US" sz="1600" b="1">
                <a:latin typeface="Arial" charset="0"/>
              </a:rPr>
              <a:t>Derivatized</a:t>
            </a:r>
          </a:p>
          <a:p>
            <a:r>
              <a:rPr lang="en-US" sz="1600" b="1">
                <a:latin typeface="Arial" charset="0"/>
              </a:rPr>
              <a:t>      LDL</a:t>
            </a:r>
            <a:endParaRPr lang="en-US" sz="1600">
              <a:latin typeface="Arial" charset="0"/>
            </a:endParaRPr>
          </a:p>
        </p:txBody>
      </p:sp>
      <p:sp>
        <p:nvSpPr>
          <p:cNvPr id="27668" name="Text Box 20"/>
          <p:cNvSpPr txBox="1">
            <a:spLocks noChangeArrowheads="1"/>
          </p:cNvSpPr>
          <p:nvPr/>
        </p:nvSpPr>
        <p:spPr bwMode="auto">
          <a:xfrm>
            <a:off x="5546725" y="5165725"/>
            <a:ext cx="1030288" cy="581025"/>
          </a:xfrm>
          <a:prstGeom prst="rect">
            <a:avLst/>
          </a:prstGeom>
          <a:noFill/>
          <a:ln w="9525">
            <a:noFill/>
            <a:miter lim="800000"/>
            <a:headEnd/>
            <a:tailEnd/>
          </a:ln>
          <a:effectLst/>
        </p:spPr>
        <p:txBody>
          <a:bodyPr wrap="none">
            <a:spAutoFit/>
          </a:bodyPr>
          <a:lstStyle/>
          <a:p>
            <a:r>
              <a:rPr lang="en-US" sz="1600" b="1">
                <a:latin typeface="Arial" charset="0"/>
              </a:rPr>
              <a:t>Oxidized</a:t>
            </a:r>
          </a:p>
          <a:p>
            <a:r>
              <a:rPr lang="en-US" sz="1600" b="1">
                <a:latin typeface="Arial" charset="0"/>
              </a:rPr>
              <a:t>    LDL</a:t>
            </a:r>
            <a:endParaRPr lang="en-US" sz="1600">
              <a:latin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04800"/>
            <a:ext cx="7772400" cy="1143000"/>
          </a:xfrm>
        </p:spPr>
        <p:txBody>
          <a:bodyPr/>
          <a:lstStyle/>
          <a:p>
            <a:r>
              <a:rPr lang="en-US" sz="2400" b="1">
                <a:solidFill>
                  <a:schemeClr val="accent2"/>
                </a:solidFill>
                <a:latin typeface="Arial" charset="0"/>
              </a:rPr>
              <a:t>The Scavenger Receptor:</a:t>
            </a:r>
            <a:br>
              <a:rPr lang="en-US" sz="2400" b="1">
                <a:solidFill>
                  <a:schemeClr val="accent2"/>
                </a:solidFill>
                <a:latin typeface="Arial" charset="0"/>
              </a:rPr>
            </a:br>
            <a:r>
              <a:rPr lang="en-US" sz="1800" b="1">
                <a:solidFill>
                  <a:schemeClr val="accent2"/>
                </a:solidFill>
                <a:latin typeface="Arial" charset="0"/>
              </a:rPr>
              <a:t>Clearance of modified LDL by macrophages</a:t>
            </a:r>
            <a:endParaRPr lang="en-US" sz="2400">
              <a:latin typeface="Arial" charset="0"/>
            </a:endParaRPr>
          </a:p>
        </p:txBody>
      </p:sp>
      <p:sp>
        <p:nvSpPr>
          <p:cNvPr id="28675" name="Freeform 3"/>
          <p:cNvSpPr>
            <a:spLocks/>
          </p:cNvSpPr>
          <p:nvPr/>
        </p:nvSpPr>
        <p:spPr bwMode="auto">
          <a:xfrm>
            <a:off x="1600200" y="2438400"/>
            <a:ext cx="2514600" cy="206375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19050" cmpd="sng">
            <a:solidFill>
              <a:schemeClr val="tx1"/>
            </a:solidFill>
            <a:round/>
            <a:headEnd/>
            <a:tailEnd/>
          </a:ln>
          <a:effectLst/>
        </p:spPr>
        <p:txBody>
          <a:bodyPr wrap="none" anchor="ctr"/>
          <a:lstStyle/>
          <a:p>
            <a:endParaRPr lang="en-US"/>
          </a:p>
        </p:txBody>
      </p:sp>
      <p:sp>
        <p:nvSpPr>
          <p:cNvPr id="28676" name="Freeform 4"/>
          <p:cNvSpPr>
            <a:spLocks/>
          </p:cNvSpPr>
          <p:nvPr/>
        </p:nvSpPr>
        <p:spPr bwMode="auto">
          <a:xfrm>
            <a:off x="2667000" y="3429000"/>
            <a:ext cx="609600" cy="300038"/>
          </a:xfrm>
          <a:custGeom>
            <a:avLst/>
            <a:gdLst/>
            <a:ahLst/>
            <a:cxnLst>
              <a:cxn ang="0">
                <a:pos x="123" y="2"/>
              </a:cxn>
              <a:cxn ang="0">
                <a:pos x="21" y="44"/>
              </a:cxn>
              <a:cxn ang="0">
                <a:pos x="0" y="92"/>
              </a:cxn>
              <a:cxn ang="0">
                <a:pos x="80" y="188"/>
              </a:cxn>
              <a:cxn ang="0">
                <a:pos x="224" y="146"/>
              </a:cxn>
              <a:cxn ang="0">
                <a:pos x="245" y="92"/>
              </a:cxn>
              <a:cxn ang="0">
                <a:pos x="181" y="18"/>
              </a:cxn>
              <a:cxn ang="0">
                <a:pos x="123" y="2"/>
              </a:cxn>
            </a:cxnLst>
            <a:rect l="0" t="0" r="r" b="b"/>
            <a:pathLst>
              <a:path w="245" h="189">
                <a:moveTo>
                  <a:pt x="123" y="2"/>
                </a:moveTo>
                <a:cubicBezTo>
                  <a:pt x="67" y="6"/>
                  <a:pt x="50" y="0"/>
                  <a:pt x="21" y="44"/>
                </a:cubicBezTo>
                <a:cubicBezTo>
                  <a:pt x="15" y="61"/>
                  <a:pt x="5" y="74"/>
                  <a:pt x="0" y="92"/>
                </a:cubicBezTo>
                <a:cubicBezTo>
                  <a:pt x="6" y="152"/>
                  <a:pt x="21" y="169"/>
                  <a:pt x="80" y="188"/>
                </a:cubicBezTo>
                <a:cubicBezTo>
                  <a:pt x="142" y="184"/>
                  <a:pt x="180" y="189"/>
                  <a:pt x="224" y="146"/>
                </a:cubicBezTo>
                <a:cubicBezTo>
                  <a:pt x="230" y="125"/>
                  <a:pt x="240" y="113"/>
                  <a:pt x="245" y="92"/>
                </a:cubicBezTo>
                <a:cubicBezTo>
                  <a:pt x="238" y="49"/>
                  <a:pt x="222" y="30"/>
                  <a:pt x="181" y="18"/>
                </a:cubicBezTo>
                <a:cubicBezTo>
                  <a:pt x="159" y="2"/>
                  <a:pt x="150" y="2"/>
                  <a:pt x="123" y="2"/>
                </a:cubicBezTo>
                <a:close/>
              </a:path>
            </a:pathLst>
          </a:custGeom>
          <a:solidFill>
            <a:srgbClr val="CC0099"/>
          </a:solidFill>
          <a:ln w="9525">
            <a:solidFill>
              <a:schemeClr val="tx1"/>
            </a:solidFill>
            <a:round/>
            <a:headEnd/>
            <a:tailEnd/>
          </a:ln>
          <a:effectLst/>
        </p:spPr>
        <p:txBody>
          <a:bodyPr wrap="none" anchor="ctr"/>
          <a:lstStyle/>
          <a:p>
            <a:endParaRPr lang="en-US"/>
          </a:p>
        </p:txBody>
      </p:sp>
      <p:sp>
        <p:nvSpPr>
          <p:cNvPr id="28677" name="Freeform 5"/>
          <p:cNvSpPr>
            <a:spLocks/>
          </p:cNvSpPr>
          <p:nvPr/>
        </p:nvSpPr>
        <p:spPr bwMode="auto">
          <a:xfrm>
            <a:off x="5791200" y="2438400"/>
            <a:ext cx="2316163" cy="206375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19050" cmpd="sng">
            <a:solidFill>
              <a:schemeClr val="tx1"/>
            </a:solidFill>
            <a:round/>
            <a:headEnd/>
            <a:tailEnd/>
          </a:ln>
          <a:effectLst/>
        </p:spPr>
        <p:txBody>
          <a:bodyPr wrap="none" anchor="ctr"/>
          <a:lstStyle/>
          <a:p>
            <a:endParaRPr lang="en-US"/>
          </a:p>
        </p:txBody>
      </p:sp>
      <p:sp>
        <p:nvSpPr>
          <p:cNvPr id="28678" name="Freeform 6"/>
          <p:cNvSpPr>
            <a:spLocks/>
          </p:cNvSpPr>
          <p:nvPr/>
        </p:nvSpPr>
        <p:spPr bwMode="auto">
          <a:xfrm>
            <a:off x="6858000" y="3352800"/>
            <a:ext cx="541338" cy="300038"/>
          </a:xfrm>
          <a:custGeom>
            <a:avLst/>
            <a:gdLst/>
            <a:ahLst/>
            <a:cxnLst>
              <a:cxn ang="0">
                <a:pos x="123" y="2"/>
              </a:cxn>
              <a:cxn ang="0">
                <a:pos x="21" y="44"/>
              </a:cxn>
              <a:cxn ang="0">
                <a:pos x="0" y="92"/>
              </a:cxn>
              <a:cxn ang="0">
                <a:pos x="80" y="188"/>
              </a:cxn>
              <a:cxn ang="0">
                <a:pos x="224" y="146"/>
              </a:cxn>
              <a:cxn ang="0">
                <a:pos x="245" y="92"/>
              </a:cxn>
              <a:cxn ang="0">
                <a:pos x="181" y="18"/>
              </a:cxn>
              <a:cxn ang="0">
                <a:pos x="123" y="2"/>
              </a:cxn>
            </a:cxnLst>
            <a:rect l="0" t="0" r="r" b="b"/>
            <a:pathLst>
              <a:path w="245" h="189">
                <a:moveTo>
                  <a:pt x="123" y="2"/>
                </a:moveTo>
                <a:cubicBezTo>
                  <a:pt x="67" y="6"/>
                  <a:pt x="50" y="0"/>
                  <a:pt x="21" y="44"/>
                </a:cubicBezTo>
                <a:cubicBezTo>
                  <a:pt x="15" y="61"/>
                  <a:pt x="5" y="74"/>
                  <a:pt x="0" y="92"/>
                </a:cubicBezTo>
                <a:cubicBezTo>
                  <a:pt x="6" y="152"/>
                  <a:pt x="21" y="169"/>
                  <a:pt x="80" y="188"/>
                </a:cubicBezTo>
                <a:cubicBezTo>
                  <a:pt x="142" y="184"/>
                  <a:pt x="180" y="189"/>
                  <a:pt x="224" y="146"/>
                </a:cubicBezTo>
                <a:cubicBezTo>
                  <a:pt x="230" y="125"/>
                  <a:pt x="240" y="113"/>
                  <a:pt x="245" y="92"/>
                </a:cubicBezTo>
                <a:cubicBezTo>
                  <a:pt x="238" y="49"/>
                  <a:pt x="222" y="30"/>
                  <a:pt x="181" y="18"/>
                </a:cubicBezTo>
                <a:cubicBezTo>
                  <a:pt x="159" y="2"/>
                  <a:pt x="150" y="2"/>
                  <a:pt x="123" y="2"/>
                </a:cubicBezTo>
                <a:close/>
              </a:path>
            </a:pathLst>
          </a:custGeom>
          <a:solidFill>
            <a:srgbClr val="CC0099"/>
          </a:solidFill>
          <a:ln w="9525">
            <a:solidFill>
              <a:schemeClr val="tx1"/>
            </a:solidFill>
            <a:round/>
            <a:headEnd/>
            <a:tailEnd/>
          </a:ln>
          <a:effectLst/>
        </p:spPr>
        <p:txBody>
          <a:bodyPr wrap="none" anchor="ctr"/>
          <a:lstStyle/>
          <a:p>
            <a:endParaRPr lang="en-US"/>
          </a:p>
        </p:txBody>
      </p:sp>
      <p:sp>
        <p:nvSpPr>
          <p:cNvPr id="28679" name="Freeform 7"/>
          <p:cNvSpPr>
            <a:spLocks/>
          </p:cNvSpPr>
          <p:nvPr/>
        </p:nvSpPr>
        <p:spPr bwMode="auto">
          <a:xfrm>
            <a:off x="6248400" y="3810000"/>
            <a:ext cx="5334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0" name="Freeform 8"/>
          <p:cNvSpPr>
            <a:spLocks/>
          </p:cNvSpPr>
          <p:nvPr/>
        </p:nvSpPr>
        <p:spPr bwMode="auto">
          <a:xfrm>
            <a:off x="7315200" y="3962400"/>
            <a:ext cx="5334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1" name="Freeform 9"/>
          <p:cNvSpPr>
            <a:spLocks/>
          </p:cNvSpPr>
          <p:nvPr/>
        </p:nvSpPr>
        <p:spPr bwMode="auto">
          <a:xfrm>
            <a:off x="6629400" y="2667000"/>
            <a:ext cx="457200" cy="4572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2" name="Freeform 10"/>
          <p:cNvSpPr>
            <a:spLocks/>
          </p:cNvSpPr>
          <p:nvPr/>
        </p:nvSpPr>
        <p:spPr bwMode="auto">
          <a:xfrm>
            <a:off x="7543800" y="3352800"/>
            <a:ext cx="457200" cy="381000"/>
          </a:xfrm>
          <a:custGeom>
            <a:avLst/>
            <a:gdLst/>
            <a:ahLst/>
            <a:cxnLst>
              <a:cxn ang="0">
                <a:pos x="120" y="24"/>
              </a:cxn>
              <a:cxn ang="0">
                <a:pos x="40" y="32"/>
              </a:cxn>
              <a:cxn ang="0">
                <a:pos x="8" y="104"/>
              </a:cxn>
              <a:cxn ang="0">
                <a:pos x="0" y="128"/>
              </a:cxn>
              <a:cxn ang="0">
                <a:pos x="80" y="192"/>
              </a:cxn>
              <a:cxn ang="0">
                <a:pos x="184" y="168"/>
              </a:cxn>
              <a:cxn ang="0">
                <a:pos x="200" y="144"/>
              </a:cxn>
              <a:cxn ang="0">
                <a:pos x="216" y="96"/>
              </a:cxn>
              <a:cxn ang="0">
                <a:pos x="168" y="32"/>
              </a:cxn>
              <a:cxn ang="0">
                <a:pos x="120" y="24"/>
              </a:cxn>
            </a:cxnLst>
            <a:rect l="0" t="0" r="r" b="b"/>
            <a:pathLst>
              <a:path w="216" h="192">
                <a:moveTo>
                  <a:pt x="120" y="24"/>
                </a:moveTo>
                <a:cubicBezTo>
                  <a:pt x="88" y="13"/>
                  <a:pt x="70" y="21"/>
                  <a:pt x="40" y="32"/>
                </a:cubicBezTo>
                <a:cubicBezTo>
                  <a:pt x="14" y="70"/>
                  <a:pt x="27" y="46"/>
                  <a:pt x="8" y="104"/>
                </a:cubicBezTo>
                <a:cubicBezTo>
                  <a:pt x="5" y="112"/>
                  <a:pt x="0" y="128"/>
                  <a:pt x="0" y="128"/>
                </a:cubicBezTo>
                <a:cubicBezTo>
                  <a:pt x="12" y="166"/>
                  <a:pt x="44" y="180"/>
                  <a:pt x="80" y="192"/>
                </a:cubicBezTo>
                <a:cubicBezTo>
                  <a:pt x="116" y="185"/>
                  <a:pt x="149" y="179"/>
                  <a:pt x="184" y="168"/>
                </a:cubicBezTo>
                <a:cubicBezTo>
                  <a:pt x="189" y="160"/>
                  <a:pt x="196" y="152"/>
                  <a:pt x="200" y="144"/>
                </a:cubicBezTo>
                <a:cubicBezTo>
                  <a:pt x="206" y="128"/>
                  <a:pt x="216" y="96"/>
                  <a:pt x="216" y="96"/>
                </a:cubicBezTo>
                <a:cubicBezTo>
                  <a:pt x="206" y="67"/>
                  <a:pt x="197" y="44"/>
                  <a:pt x="168" y="32"/>
                </a:cubicBezTo>
                <a:cubicBezTo>
                  <a:pt x="117" y="9"/>
                  <a:pt x="120" y="0"/>
                  <a:pt x="120" y="24"/>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8683" name="Freeform 11"/>
          <p:cNvSpPr>
            <a:spLocks/>
          </p:cNvSpPr>
          <p:nvPr/>
        </p:nvSpPr>
        <p:spPr bwMode="auto">
          <a:xfrm>
            <a:off x="2032000" y="2890838"/>
            <a:ext cx="212725" cy="207962"/>
          </a:xfrm>
          <a:custGeom>
            <a:avLst/>
            <a:gdLst/>
            <a:ahLst/>
            <a:cxnLst>
              <a:cxn ang="0">
                <a:pos x="0" y="19"/>
              </a:cxn>
              <a:cxn ang="0">
                <a:pos x="104" y="19"/>
              </a:cxn>
              <a:cxn ang="0">
                <a:pos x="112" y="131"/>
              </a:cxn>
            </a:cxnLst>
            <a:rect l="0" t="0" r="r" b="b"/>
            <a:pathLst>
              <a:path w="134" h="131">
                <a:moveTo>
                  <a:pt x="0" y="19"/>
                </a:moveTo>
                <a:cubicBezTo>
                  <a:pt x="56" y="0"/>
                  <a:pt x="48" y="5"/>
                  <a:pt x="104" y="19"/>
                </a:cubicBezTo>
                <a:cubicBezTo>
                  <a:pt x="129" y="57"/>
                  <a:pt x="134" y="86"/>
                  <a:pt x="112" y="131"/>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4" name="Freeform 12"/>
          <p:cNvSpPr>
            <a:spLocks/>
          </p:cNvSpPr>
          <p:nvPr/>
        </p:nvSpPr>
        <p:spPr bwMode="auto">
          <a:xfrm>
            <a:off x="1828800" y="4343400"/>
            <a:ext cx="342900" cy="101600"/>
          </a:xfrm>
          <a:custGeom>
            <a:avLst/>
            <a:gdLst/>
            <a:ahLst/>
            <a:cxnLst>
              <a:cxn ang="0">
                <a:pos x="0" y="64"/>
              </a:cxn>
              <a:cxn ang="0">
                <a:pos x="48" y="32"/>
              </a:cxn>
              <a:cxn ang="0">
                <a:pos x="64" y="8"/>
              </a:cxn>
              <a:cxn ang="0">
                <a:pos x="88" y="0"/>
              </a:cxn>
              <a:cxn ang="0">
                <a:pos x="216" y="64"/>
              </a:cxn>
            </a:cxnLst>
            <a:rect l="0" t="0" r="r" b="b"/>
            <a:pathLst>
              <a:path w="216" h="64">
                <a:moveTo>
                  <a:pt x="0" y="64"/>
                </a:moveTo>
                <a:cubicBezTo>
                  <a:pt x="16" y="53"/>
                  <a:pt x="37" y="48"/>
                  <a:pt x="48" y="32"/>
                </a:cubicBezTo>
                <a:cubicBezTo>
                  <a:pt x="53" y="24"/>
                  <a:pt x="56" y="14"/>
                  <a:pt x="64" y="8"/>
                </a:cubicBezTo>
                <a:cubicBezTo>
                  <a:pt x="70" y="2"/>
                  <a:pt x="80" y="2"/>
                  <a:pt x="88" y="0"/>
                </a:cubicBezTo>
                <a:cubicBezTo>
                  <a:pt x="128" y="13"/>
                  <a:pt x="194" y="21"/>
                  <a:pt x="216" y="64"/>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5" name="Freeform 13"/>
          <p:cNvSpPr>
            <a:spLocks/>
          </p:cNvSpPr>
          <p:nvPr/>
        </p:nvSpPr>
        <p:spPr bwMode="auto">
          <a:xfrm>
            <a:off x="3124200" y="2667000"/>
            <a:ext cx="280988" cy="268288"/>
          </a:xfrm>
          <a:custGeom>
            <a:avLst/>
            <a:gdLst/>
            <a:ahLst/>
            <a:cxnLst>
              <a:cxn ang="0">
                <a:pos x="97" y="0"/>
              </a:cxn>
              <a:cxn ang="0">
                <a:pos x="9" y="48"/>
              </a:cxn>
              <a:cxn ang="0">
                <a:pos x="49" y="152"/>
              </a:cxn>
              <a:cxn ang="0">
                <a:pos x="105" y="160"/>
              </a:cxn>
              <a:cxn ang="0">
                <a:pos x="177" y="160"/>
              </a:cxn>
            </a:cxnLst>
            <a:rect l="0" t="0" r="r" b="b"/>
            <a:pathLst>
              <a:path w="177" h="169">
                <a:moveTo>
                  <a:pt x="97" y="0"/>
                </a:moveTo>
                <a:cubicBezTo>
                  <a:pt x="48" y="8"/>
                  <a:pt x="35" y="8"/>
                  <a:pt x="9" y="48"/>
                </a:cubicBezTo>
                <a:cubicBezTo>
                  <a:pt x="0" y="82"/>
                  <a:pt x="7" y="135"/>
                  <a:pt x="49" y="152"/>
                </a:cubicBezTo>
                <a:cubicBezTo>
                  <a:pt x="66" y="159"/>
                  <a:pt x="86" y="157"/>
                  <a:pt x="105" y="160"/>
                </a:cubicBezTo>
                <a:cubicBezTo>
                  <a:pt x="133" y="169"/>
                  <a:pt x="147" y="160"/>
                  <a:pt x="177" y="160"/>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86" name="Oval 14"/>
          <p:cNvSpPr>
            <a:spLocks noChangeArrowheads="1"/>
          </p:cNvSpPr>
          <p:nvPr/>
        </p:nvSpPr>
        <p:spPr bwMode="auto">
          <a:xfrm>
            <a:off x="3352800" y="2667000"/>
            <a:ext cx="228600" cy="228600"/>
          </a:xfrm>
          <a:prstGeom prst="ellipse">
            <a:avLst/>
          </a:prstGeom>
          <a:solidFill>
            <a:srgbClr val="FFFF00"/>
          </a:solidFill>
          <a:ln w="19050">
            <a:solidFill>
              <a:srgbClr val="FFFF00"/>
            </a:solidFill>
            <a:round/>
            <a:headEnd/>
            <a:tailEnd/>
          </a:ln>
          <a:effectLst/>
        </p:spPr>
        <p:txBody>
          <a:bodyPr wrap="none" anchor="ctr"/>
          <a:lstStyle/>
          <a:p>
            <a:endParaRPr lang="en-US"/>
          </a:p>
        </p:txBody>
      </p:sp>
      <p:sp>
        <p:nvSpPr>
          <p:cNvPr id="28687" name="Text Box 15"/>
          <p:cNvSpPr txBox="1">
            <a:spLocks noChangeArrowheads="1"/>
          </p:cNvSpPr>
          <p:nvPr/>
        </p:nvSpPr>
        <p:spPr bwMode="auto">
          <a:xfrm>
            <a:off x="3581400" y="2574925"/>
            <a:ext cx="1690688" cy="336550"/>
          </a:xfrm>
          <a:prstGeom prst="rect">
            <a:avLst/>
          </a:prstGeom>
          <a:noFill/>
          <a:ln w="9525">
            <a:noFill/>
            <a:miter lim="800000"/>
            <a:headEnd/>
            <a:tailEnd/>
          </a:ln>
          <a:effectLst/>
        </p:spPr>
        <p:txBody>
          <a:bodyPr>
            <a:spAutoFit/>
          </a:bodyPr>
          <a:lstStyle/>
          <a:p>
            <a:r>
              <a:rPr lang="en-US" sz="1600" b="1">
                <a:latin typeface="Arial" charset="0"/>
              </a:rPr>
              <a:t>Oxidized LDL</a:t>
            </a:r>
            <a:endParaRPr lang="en-US" sz="1600">
              <a:latin typeface="Arial" charset="0"/>
            </a:endParaRPr>
          </a:p>
        </p:txBody>
      </p:sp>
      <p:sp>
        <p:nvSpPr>
          <p:cNvPr id="28688" name="Text Box 16"/>
          <p:cNvSpPr txBox="1">
            <a:spLocks noChangeArrowheads="1"/>
          </p:cNvSpPr>
          <p:nvPr/>
        </p:nvSpPr>
        <p:spPr bwMode="auto">
          <a:xfrm>
            <a:off x="533400" y="2819400"/>
            <a:ext cx="2128838" cy="581025"/>
          </a:xfrm>
          <a:prstGeom prst="rect">
            <a:avLst/>
          </a:prstGeom>
          <a:noFill/>
          <a:ln w="9525">
            <a:noFill/>
            <a:miter lim="800000"/>
            <a:headEnd/>
            <a:tailEnd/>
          </a:ln>
          <a:effectLst/>
        </p:spPr>
        <p:txBody>
          <a:bodyPr>
            <a:spAutoFit/>
          </a:bodyPr>
          <a:lstStyle/>
          <a:p>
            <a:r>
              <a:rPr lang="en-US" sz="1600" b="1">
                <a:latin typeface="Arial" charset="0"/>
              </a:rPr>
              <a:t>Scavenger</a:t>
            </a:r>
          </a:p>
          <a:p>
            <a:r>
              <a:rPr lang="en-US" sz="1600" b="1">
                <a:latin typeface="Arial" charset="0"/>
              </a:rPr>
              <a:t>receptor</a:t>
            </a:r>
            <a:endParaRPr lang="en-US" sz="1600">
              <a:latin typeface="Arial" charset="0"/>
            </a:endParaRPr>
          </a:p>
        </p:txBody>
      </p:sp>
      <p:sp>
        <p:nvSpPr>
          <p:cNvPr id="28689" name="Line 17"/>
          <p:cNvSpPr>
            <a:spLocks noChangeShapeType="1"/>
          </p:cNvSpPr>
          <p:nvPr/>
        </p:nvSpPr>
        <p:spPr bwMode="auto">
          <a:xfrm flipV="1">
            <a:off x="1752600" y="3048000"/>
            <a:ext cx="381000" cy="152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690" name="Freeform 18"/>
          <p:cNvSpPr>
            <a:spLocks/>
          </p:cNvSpPr>
          <p:nvPr/>
        </p:nvSpPr>
        <p:spPr bwMode="auto">
          <a:xfrm>
            <a:off x="3276600" y="4343400"/>
            <a:ext cx="304800" cy="152400"/>
          </a:xfrm>
          <a:custGeom>
            <a:avLst/>
            <a:gdLst/>
            <a:ahLst/>
            <a:cxnLst>
              <a:cxn ang="0">
                <a:pos x="0" y="40"/>
              </a:cxn>
              <a:cxn ang="0">
                <a:pos x="72" y="0"/>
              </a:cxn>
              <a:cxn ang="0">
                <a:pos x="112" y="8"/>
              </a:cxn>
              <a:cxn ang="0">
                <a:pos x="160" y="24"/>
              </a:cxn>
              <a:cxn ang="0">
                <a:pos x="192" y="64"/>
              </a:cxn>
            </a:cxnLst>
            <a:rect l="0" t="0" r="r" b="b"/>
            <a:pathLst>
              <a:path w="192" h="64">
                <a:moveTo>
                  <a:pt x="0" y="40"/>
                </a:moveTo>
                <a:cubicBezTo>
                  <a:pt x="24" y="23"/>
                  <a:pt x="47" y="16"/>
                  <a:pt x="72" y="0"/>
                </a:cubicBezTo>
                <a:cubicBezTo>
                  <a:pt x="85" y="2"/>
                  <a:pt x="98" y="4"/>
                  <a:pt x="112" y="8"/>
                </a:cubicBezTo>
                <a:cubicBezTo>
                  <a:pt x="128" y="12"/>
                  <a:pt x="160" y="24"/>
                  <a:pt x="160" y="24"/>
                </a:cubicBezTo>
                <a:cubicBezTo>
                  <a:pt x="180" y="54"/>
                  <a:pt x="169" y="41"/>
                  <a:pt x="192" y="64"/>
                </a:cubicBezTo>
              </a:path>
            </a:pathLst>
          </a:custGeom>
          <a:solidFill>
            <a:schemeClr val="accent1"/>
          </a:solidFill>
          <a:ln w="9525">
            <a:solidFill>
              <a:schemeClr val="tx1"/>
            </a:solidFill>
            <a:round/>
            <a:headEnd/>
            <a:tailEnd/>
          </a:ln>
          <a:effectLst/>
        </p:spPr>
        <p:txBody>
          <a:bodyPr wrap="none" anchor="ctr"/>
          <a:lstStyle/>
          <a:p>
            <a:endParaRPr lang="en-US"/>
          </a:p>
        </p:txBody>
      </p:sp>
      <p:sp>
        <p:nvSpPr>
          <p:cNvPr id="28691" name="Oval 19"/>
          <p:cNvSpPr>
            <a:spLocks noChangeArrowheads="1"/>
          </p:cNvSpPr>
          <p:nvPr/>
        </p:nvSpPr>
        <p:spPr bwMode="auto">
          <a:xfrm>
            <a:off x="1905000" y="4419600"/>
            <a:ext cx="228600" cy="228600"/>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28692" name="Oval 20"/>
          <p:cNvSpPr>
            <a:spLocks noChangeArrowheads="1"/>
          </p:cNvSpPr>
          <p:nvPr/>
        </p:nvSpPr>
        <p:spPr bwMode="auto">
          <a:xfrm>
            <a:off x="2895600" y="2895600"/>
            <a:ext cx="228600" cy="228600"/>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28693" name="Text Box 21"/>
          <p:cNvSpPr txBox="1">
            <a:spLocks noChangeArrowheads="1"/>
          </p:cNvSpPr>
          <p:nvPr/>
        </p:nvSpPr>
        <p:spPr bwMode="auto">
          <a:xfrm>
            <a:off x="2133600" y="1752600"/>
            <a:ext cx="1676400" cy="366713"/>
          </a:xfrm>
          <a:prstGeom prst="rect">
            <a:avLst/>
          </a:prstGeom>
          <a:noFill/>
          <a:ln w="9525">
            <a:noFill/>
            <a:miter lim="800000"/>
            <a:headEnd/>
            <a:tailEnd/>
          </a:ln>
          <a:effectLst/>
        </p:spPr>
        <p:txBody>
          <a:bodyPr>
            <a:spAutoFit/>
          </a:bodyPr>
          <a:lstStyle/>
          <a:p>
            <a:pPr>
              <a:spcBef>
                <a:spcPct val="50000"/>
              </a:spcBef>
            </a:pPr>
            <a:r>
              <a:rPr lang="en-US" sz="1800" b="1">
                <a:latin typeface="Arial" charset="0"/>
              </a:rPr>
              <a:t>Macrophage</a:t>
            </a:r>
            <a:endParaRPr lang="en-US" sz="1800">
              <a:latin typeface="Arial" charset="0"/>
            </a:endParaRPr>
          </a:p>
        </p:txBody>
      </p:sp>
      <p:sp>
        <p:nvSpPr>
          <p:cNvPr id="28694" name="Text Box 22"/>
          <p:cNvSpPr txBox="1">
            <a:spLocks noChangeArrowheads="1"/>
          </p:cNvSpPr>
          <p:nvPr/>
        </p:nvSpPr>
        <p:spPr bwMode="auto">
          <a:xfrm>
            <a:off x="5867400" y="1752600"/>
            <a:ext cx="2686050" cy="366713"/>
          </a:xfrm>
          <a:prstGeom prst="rect">
            <a:avLst/>
          </a:prstGeom>
          <a:noFill/>
          <a:ln w="9525">
            <a:noFill/>
            <a:miter lim="800000"/>
            <a:headEnd/>
            <a:tailEnd/>
          </a:ln>
          <a:effectLst/>
        </p:spPr>
        <p:txBody>
          <a:bodyPr wrap="none">
            <a:spAutoFit/>
          </a:bodyPr>
          <a:lstStyle/>
          <a:p>
            <a:r>
              <a:rPr lang="en-US" sz="1800" b="1">
                <a:latin typeface="Arial" charset="0"/>
              </a:rPr>
              <a:t>Macrophage Foam Cell</a:t>
            </a:r>
            <a:endParaRPr lang="en-US" sz="1800">
              <a:latin typeface="Arial" charset="0"/>
            </a:endParaRPr>
          </a:p>
        </p:txBody>
      </p:sp>
      <p:sp>
        <p:nvSpPr>
          <p:cNvPr id="28695" name="Line 23"/>
          <p:cNvSpPr>
            <a:spLocks noChangeShapeType="1"/>
          </p:cNvSpPr>
          <p:nvPr/>
        </p:nvSpPr>
        <p:spPr bwMode="auto">
          <a:xfrm>
            <a:off x="4419600" y="3581400"/>
            <a:ext cx="1143000" cy="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8696" name="Line 24"/>
          <p:cNvSpPr>
            <a:spLocks noChangeShapeType="1"/>
          </p:cNvSpPr>
          <p:nvPr/>
        </p:nvSpPr>
        <p:spPr bwMode="auto">
          <a:xfrm flipH="1">
            <a:off x="5410200" y="4572000"/>
            <a:ext cx="533400" cy="838200"/>
          </a:xfrm>
          <a:prstGeom prst="line">
            <a:avLst/>
          </a:prstGeom>
          <a:noFill/>
          <a:ln w="57150">
            <a:solidFill>
              <a:schemeClr val="accent1"/>
            </a:solidFill>
            <a:round/>
            <a:headEnd/>
            <a:tailEnd type="triangle" w="med" len="med"/>
          </a:ln>
          <a:effectLst/>
        </p:spPr>
        <p:txBody>
          <a:bodyPr wrap="none" anchor="ctr"/>
          <a:lstStyle/>
          <a:p>
            <a:endParaRPr lang="en-US"/>
          </a:p>
        </p:txBody>
      </p:sp>
      <p:sp>
        <p:nvSpPr>
          <p:cNvPr id="28697" name="Text Box 25"/>
          <p:cNvSpPr txBox="1">
            <a:spLocks noChangeArrowheads="1"/>
          </p:cNvSpPr>
          <p:nvPr/>
        </p:nvSpPr>
        <p:spPr bwMode="auto">
          <a:xfrm>
            <a:off x="4572000" y="5105400"/>
            <a:ext cx="1593850" cy="731838"/>
          </a:xfrm>
          <a:prstGeom prst="rect">
            <a:avLst/>
          </a:prstGeom>
          <a:noFill/>
          <a:ln w="9525">
            <a:noFill/>
            <a:miter lim="800000"/>
            <a:headEnd/>
            <a:tailEnd/>
          </a:ln>
          <a:effectLst/>
        </p:spPr>
        <p:txBody>
          <a:bodyPr wrap="none">
            <a:spAutoFit/>
          </a:bodyPr>
          <a:lstStyle/>
          <a:p>
            <a:endParaRPr lang="en-US">
              <a:latin typeface="Arial" charset="0"/>
            </a:endParaRPr>
          </a:p>
          <a:p>
            <a:r>
              <a:rPr lang="en-US" sz="1800" b="1">
                <a:latin typeface="Arial" charset="0"/>
              </a:rPr>
              <a:t>Fatty streaks</a:t>
            </a:r>
            <a:endParaRPr lang="en-US">
              <a:latin typeface="Arial" charset="0"/>
            </a:endParaRPr>
          </a:p>
        </p:txBody>
      </p:sp>
      <p:sp>
        <p:nvSpPr>
          <p:cNvPr id="28698" name="Text Box 26"/>
          <p:cNvSpPr txBox="1">
            <a:spLocks noChangeArrowheads="1"/>
          </p:cNvSpPr>
          <p:nvPr/>
        </p:nvSpPr>
        <p:spPr bwMode="auto">
          <a:xfrm>
            <a:off x="7527925" y="2498725"/>
            <a:ext cx="1527175" cy="336550"/>
          </a:xfrm>
          <a:prstGeom prst="rect">
            <a:avLst/>
          </a:prstGeom>
          <a:noFill/>
          <a:ln w="9525">
            <a:noFill/>
            <a:miter lim="800000"/>
            <a:headEnd/>
            <a:tailEnd/>
          </a:ln>
          <a:effectLst/>
        </p:spPr>
        <p:txBody>
          <a:bodyPr wrap="none">
            <a:spAutoFit/>
          </a:bodyPr>
          <a:lstStyle/>
          <a:p>
            <a:r>
              <a:rPr lang="en-US" sz="1600" b="1">
                <a:latin typeface="Arial" charset="0"/>
              </a:rPr>
              <a:t>Lipid droplets</a:t>
            </a:r>
            <a:endParaRPr lang="en-US" sz="1600">
              <a:latin typeface="Arial" charset="0"/>
            </a:endParaRPr>
          </a:p>
        </p:txBody>
      </p:sp>
      <p:sp>
        <p:nvSpPr>
          <p:cNvPr id="28699" name="Line 27"/>
          <p:cNvSpPr>
            <a:spLocks noChangeShapeType="1"/>
          </p:cNvSpPr>
          <p:nvPr/>
        </p:nvSpPr>
        <p:spPr bwMode="auto">
          <a:xfrm flipH="1">
            <a:off x="7086600" y="2667000"/>
            <a:ext cx="457200" cy="152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700" name="Line 28"/>
          <p:cNvSpPr>
            <a:spLocks noChangeShapeType="1"/>
          </p:cNvSpPr>
          <p:nvPr/>
        </p:nvSpPr>
        <p:spPr bwMode="auto">
          <a:xfrm>
            <a:off x="7620000" y="2819400"/>
            <a:ext cx="76200" cy="533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701" name="Text Box 29"/>
          <p:cNvSpPr txBox="1">
            <a:spLocks noChangeArrowheads="1"/>
          </p:cNvSpPr>
          <p:nvPr/>
        </p:nvSpPr>
        <p:spPr bwMode="auto">
          <a:xfrm>
            <a:off x="533400" y="3352800"/>
            <a:ext cx="928688" cy="336550"/>
          </a:xfrm>
          <a:prstGeom prst="rect">
            <a:avLst/>
          </a:prstGeom>
          <a:noFill/>
          <a:ln w="9525">
            <a:noFill/>
            <a:miter lim="800000"/>
            <a:headEnd/>
            <a:tailEnd/>
          </a:ln>
          <a:effectLst/>
        </p:spPr>
        <p:txBody>
          <a:bodyPr wrap="none">
            <a:spAutoFit/>
          </a:bodyPr>
          <a:lstStyle/>
          <a:p>
            <a:r>
              <a:rPr lang="en-US" sz="1600" b="1">
                <a:latin typeface="Arial" charset="0"/>
              </a:rPr>
              <a:t>(SR-A1)</a:t>
            </a:r>
            <a:endParaRPr lang="en-US" sz="1600">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696200" cy="990600"/>
          </a:xfrm>
          <a:solidFill>
            <a:schemeClr val="bg1"/>
          </a:solidFill>
        </p:spPr>
        <p:txBody>
          <a:bodyPr/>
          <a:lstStyle/>
          <a:p>
            <a:r>
              <a:rPr lang="en-US" sz="2400" b="1">
                <a:solidFill>
                  <a:schemeClr val="accent2"/>
                </a:solidFill>
                <a:latin typeface="Arial" charset="0"/>
              </a:rPr>
              <a:t>LDL and Atherosclerosis</a:t>
            </a:r>
            <a:br>
              <a:rPr lang="en-US" sz="2400" b="1">
                <a:solidFill>
                  <a:schemeClr val="accent2"/>
                </a:solidFill>
                <a:latin typeface="Arial" charset="0"/>
              </a:rPr>
            </a:br>
            <a:r>
              <a:rPr lang="en-US" sz="1800" b="1">
                <a:solidFill>
                  <a:srgbClr val="FF0000"/>
                </a:solidFill>
                <a:latin typeface="Arial" charset="0"/>
              </a:rPr>
              <a:t>Fitting the pieces together</a:t>
            </a:r>
            <a:endParaRPr lang="en-US" sz="2400">
              <a:latin typeface="Arial" charset="0"/>
            </a:endParaRPr>
          </a:p>
        </p:txBody>
      </p:sp>
      <p:sp>
        <p:nvSpPr>
          <p:cNvPr id="29699" name="Text Box 3"/>
          <p:cNvSpPr txBox="1">
            <a:spLocks noChangeArrowheads="1"/>
          </p:cNvSpPr>
          <p:nvPr/>
        </p:nvSpPr>
        <p:spPr bwMode="auto">
          <a:xfrm>
            <a:off x="762000" y="1066800"/>
            <a:ext cx="7135813" cy="1006475"/>
          </a:xfrm>
          <a:prstGeom prst="rect">
            <a:avLst/>
          </a:prstGeom>
          <a:noFill/>
          <a:ln w="9525">
            <a:noFill/>
            <a:miter lim="800000"/>
            <a:headEnd/>
            <a:tailEnd/>
          </a:ln>
          <a:effectLst/>
        </p:spPr>
        <p:txBody>
          <a:bodyPr wrap="none">
            <a:spAutoFit/>
          </a:bodyPr>
          <a:lstStyle/>
          <a:p>
            <a:r>
              <a:rPr lang="en-US" sz="2000" b="1">
                <a:latin typeface="Arial" charset="0"/>
              </a:rPr>
              <a:t>    </a:t>
            </a:r>
            <a:r>
              <a:rPr lang="en-US" sz="2000" b="1">
                <a:solidFill>
                  <a:schemeClr val="accent2"/>
                </a:solidFill>
                <a:latin typeface="Arial" charset="0"/>
              </a:rPr>
              <a:t>Elevated LDL: Increased residence time in plasma</a:t>
            </a:r>
          </a:p>
          <a:p>
            <a:r>
              <a:rPr lang="en-US" sz="2000" b="1">
                <a:solidFill>
                  <a:schemeClr val="accent2"/>
                </a:solidFill>
                <a:latin typeface="Arial" charset="0"/>
              </a:rPr>
              <a:t>          		   Increased modification/oxidation of LDL </a:t>
            </a:r>
          </a:p>
          <a:p>
            <a:r>
              <a:rPr lang="en-US" sz="2000" b="1">
                <a:solidFill>
                  <a:schemeClr val="accent2"/>
                </a:solidFill>
                <a:latin typeface="Arial" charset="0"/>
              </a:rPr>
              <a:t>	</a:t>
            </a:r>
          </a:p>
        </p:txBody>
      </p:sp>
      <p:sp>
        <p:nvSpPr>
          <p:cNvPr id="29700" name="Text Box 4"/>
          <p:cNvSpPr txBox="1">
            <a:spLocks noChangeArrowheads="1"/>
          </p:cNvSpPr>
          <p:nvPr/>
        </p:nvSpPr>
        <p:spPr bwMode="auto">
          <a:xfrm>
            <a:off x="0" y="4038600"/>
            <a:ext cx="920750" cy="641350"/>
          </a:xfrm>
          <a:prstGeom prst="rect">
            <a:avLst/>
          </a:prstGeom>
          <a:noFill/>
          <a:ln w="9525">
            <a:noFill/>
            <a:miter lim="800000"/>
            <a:headEnd/>
            <a:tailEnd/>
          </a:ln>
          <a:effectLst/>
        </p:spPr>
        <p:txBody>
          <a:bodyPr wrap="none">
            <a:spAutoFit/>
          </a:bodyPr>
          <a:lstStyle/>
          <a:p>
            <a:r>
              <a:rPr lang="en-US" sz="1800">
                <a:latin typeface="Arial" charset="0"/>
              </a:rPr>
              <a:t> Artery </a:t>
            </a:r>
          </a:p>
          <a:p>
            <a:r>
              <a:rPr lang="en-US" sz="1800">
                <a:latin typeface="Arial" charset="0"/>
              </a:rPr>
              <a:t>  wall</a:t>
            </a:r>
          </a:p>
        </p:txBody>
      </p:sp>
      <p:sp>
        <p:nvSpPr>
          <p:cNvPr id="29701" name="Oval 5"/>
          <p:cNvSpPr>
            <a:spLocks noChangeArrowheads="1"/>
          </p:cNvSpPr>
          <p:nvPr/>
        </p:nvSpPr>
        <p:spPr bwMode="auto">
          <a:xfrm>
            <a:off x="12954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2" name="Oval 6"/>
          <p:cNvSpPr>
            <a:spLocks noChangeArrowheads="1"/>
          </p:cNvSpPr>
          <p:nvPr/>
        </p:nvSpPr>
        <p:spPr bwMode="auto">
          <a:xfrm>
            <a:off x="25146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3" name="Oval 7"/>
          <p:cNvSpPr>
            <a:spLocks noChangeArrowheads="1"/>
          </p:cNvSpPr>
          <p:nvPr/>
        </p:nvSpPr>
        <p:spPr bwMode="auto">
          <a:xfrm>
            <a:off x="3733800" y="2771775"/>
            <a:ext cx="1219200" cy="334963"/>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9704" name="Oval 8"/>
          <p:cNvSpPr>
            <a:spLocks noChangeArrowheads="1"/>
          </p:cNvSpPr>
          <p:nvPr/>
        </p:nvSpPr>
        <p:spPr bwMode="auto">
          <a:xfrm>
            <a:off x="6400800" y="2771775"/>
            <a:ext cx="1219200" cy="334963"/>
          </a:xfrm>
          <a:prstGeom prst="ellipse">
            <a:avLst/>
          </a:prstGeom>
          <a:solidFill>
            <a:srgbClr val="CC99FF"/>
          </a:solidFill>
          <a:ln w="9525">
            <a:solidFill>
              <a:schemeClr val="tx1"/>
            </a:solidFill>
            <a:round/>
            <a:headEnd/>
            <a:tailEnd/>
          </a:ln>
          <a:effectLst/>
        </p:spPr>
        <p:txBody>
          <a:bodyPr wrap="none" anchor="ctr"/>
          <a:lstStyle/>
          <a:p>
            <a:pPr algn="ctr"/>
            <a:endParaRPr lang="en-US">
              <a:latin typeface="Arial" charset="0"/>
            </a:endParaRPr>
          </a:p>
        </p:txBody>
      </p:sp>
      <p:sp>
        <p:nvSpPr>
          <p:cNvPr id="29705" name="Freeform 9"/>
          <p:cNvSpPr>
            <a:spLocks/>
          </p:cNvSpPr>
          <p:nvPr/>
        </p:nvSpPr>
        <p:spPr bwMode="auto">
          <a:xfrm>
            <a:off x="2332038" y="2109788"/>
            <a:ext cx="628650" cy="792162"/>
          </a:xfrm>
          <a:custGeom>
            <a:avLst/>
            <a:gdLst/>
            <a:ahLst/>
            <a:cxnLst>
              <a:cxn ang="0">
                <a:pos x="115" y="454"/>
              </a:cxn>
              <a:cxn ang="0">
                <a:pos x="99" y="363"/>
              </a:cxn>
              <a:cxn ang="0">
                <a:pos x="51" y="283"/>
              </a:cxn>
              <a:cxn ang="0">
                <a:pos x="8" y="171"/>
              </a:cxn>
              <a:cxn ang="0">
                <a:pos x="19" y="48"/>
              </a:cxn>
              <a:cxn ang="0">
                <a:pos x="62" y="22"/>
              </a:cxn>
              <a:cxn ang="0">
                <a:pos x="115" y="0"/>
              </a:cxn>
              <a:cxn ang="0">
                <a:pos x="275" y="32"/>
              </a:cxn>
              <a:cxn ang="0">
                <a:pos x="334" y="48"/>
              </a:cxn>
              <a:cxn ang="0">
                <a:pos x="382" y="102"/>
              </a:cxn>
              <a:cxn ang="0">
                <a:pos x="344" y="224"/>
              </a:cxn>
              <a:cxn ang="0">
                <a:pos x="259" y="304"/>
              </a:cxn>
              <a:cxn ang="0">
                <a:pos x="152" y="395"/>
              </a:cxn>
              <a:cxn ang="0">
                <a:pos x="115" y="454"/>
              </a:cxn>
            </a:cxnLst>
            <a:rect l="0" t="0" r="r" b="b"/>
            <a:pathLst>
              <a:path w="396" h="454">
                <a:moveTo>
                  <a:pt x="115" y="454"/>
                </a:moveTo>
                <a:cubicBezTo>
                  <a:pt x="105" y="424"/>
                  <a:pt x="109" y="391"/>
                  <a:pt x="99" y="363"/>
                </a:cubicBezTo>
                <a:cubicBezTo>
                  <a:pt x="89" y="336"/>
                  <a:pt x="64" y="308"/>
                  <a:pt x="51" y="283"/>
                </a:cubicBezTo>
                <a:cubicBezTo>
                  <a:pt x="32" y="246"/>
                  <a:pt x="22" y="208"/>
                  <a:pt x="8" y="171"/>
                </a:cubicBezTo>
                <a:cubicBezTo>
                  <a:pt x="10" y="129"/>
                  <a:pt x="0" y="84"/>
                  <a:pt x="19" y="48"/>
                </a:cubicBezTo>
                <a:cubicBezTo>
                  <a:pt x="26" y="33"/>
                  <a:pt x="62" y="22"/>
                  <a:pt x="62" y="22"/>
                </a:cubicBezTo>
                <a:cubicBezTo>
                  <a:pt x="79" y="10"/>
                  <a:pt x="95" y="7"/>
                  <a:pt x="115" y="0"/>
                </a:cubicBezTo>
                <a:cubicBezTo>
                  <a:pt x="174" y="4"/>
                  <a:pt x="220" y="11"/>
                  <a:pt x="275" y="32"/>
                </a:cubicBezTo>
                <a:cubicBezTo>
                  <a:pt x="294" y="39"/>
                  <a:pt x="334" y="48"/>
                  <a:pt x="334" y="48"/>
                </a:cubicBezTo>
                <a:cubicBezTo>
                  <a:pt x="372" y="74"/>
                  <a:pt x="359" y="68"/>
                  <a:pt x="382" y="102"/>
                </a:cubicBezTo>
                <a:cubicBezTo>
                  <a:pt x="396" y="147"/>
                  <a:pt x="384" y="198"/>
                  <a:pt x="344" y="224"/>
                </a:cubicBezTo>
                <a:cubicBezTo>
                  <a:pt x="330" y="245"/>
                  <a:pt x="283" y="296"/>
                  <a:pt x="259" y="304"/>
                </a:cubicBezTo>
                <a:cubicBezTo>
                  <a:pt x="234" y="328"/>
                  <a:pt x="182" y="385"/>
                  <a:pt x="152" y="395"/>
                </a:cubicBezTo>
                <a:cubicBezTo>
                  <a:pt x="139" y="414"/>
                  <a:pt x="115" y="429"/>
                  <a:pt x="115" y="454"/>
                </a:cubicBezTo>
                <a:close/>
              </a:path>
            </a:pathLst>
          </a:custGeom>
          <a:solidFill>
            <a:srgbClr val="FFCCFF"/>
          </a:solidFill>
          <a:ln w="9525">
            <a:solidFill>
              <a:schemeClr val="tx1"/>
            </a:solidFill>
            <a:round/>
            <a:headEnd/>
            <a:tailEnd/>
          </a:ln>
          <a:effectLst/>
        </p:spPr>
        <p:txBody>
          <a:bodyPr wrap="none" anchor="ctr"/>
          <a:lstStyle/>
          <a:p>
            <a:endParaRPr lang="en-US"/>
          </a:p>
        </p:txBody>
      </p:sp>
      <p:sp>
        <p:nvSpPr>
          <p:cNvPr id="29706" name="Freeform 10"/>
          <p:cNvSpPr>
            <a:spLocks/>
          </p:cNvSpPr>
          <p:nvPr/>
        </p:nvSpPr>
        <p:spPr bwMode="auto">
          <a:xfrm>
            <a:off x="1752600" y="3692525"/>
            <a:ext cx="1066800" cy="12573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29707" name="Oval 11"/>
          <p:cNvSpPr>
            <a:spLocks noChangeArrowheads="1"/>
          </p:cNvSpPr>
          <p:nvPr/>
        </p:nvSpPr>
        <p:spPr bwMode="auto">
          <a:xfrm>
            <a:off x="4953000" y="2771775"/>
            <a:ext cx="1219200" cy="334963"/>
          </a:xfrm>
          <a:prstGeom prst="ellipse">
            <a:avLst/>
          </a:prstGeom>
          <a:solidFill>
            <a:srgbClr val="CC99FF"/>
          </a:solidFill>
          <a:ln w="9525">
            <a:solidFill>
              <a:schemeClr val="tx1"/>
            </a:solidFill>
            <a:round/>
            <a:headEnd/>
            <a:tailEnd/>
          </a:ln>
          <a:effectLst/>
        </p:spPr>
        <p:txBody>
          <a:bodyPr wrap="none" anchor="ctr"/>
          <a:lstStyle/>
          <a:p>
            <a:pPr algn="ctr"/>
            <a:endParaRPr lang="en-US">
              <a:latin typeface="Arial" charset="0"/>
            </a:endParaRPr>
          </a:p>
        </p:txBody>
      </p:sp>
      <p:sp>
        <p:nvSpPr>
          <p:cNvPr id="29708" name="Freeform 12"/>
          <p:cNvSpPr>
            <a:spLocks/>
          </p:cNvSpPr>
          <p:nvPr/>
        </p:nvSpPr>
        <p:spPr bwMode="auto">
          <a:xfrm>
            <a:off x="3505200" y="4949825"/>
            <a:ext cx="1066800" cy="12573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29709" name="Oval 13"/>
          <p:cNvSpPr>
            <a:spLocks noChangeArrowheads="1"/>
          </p:cNvSpPr>
          <p:nvPr/>
        </p:nvSpPr>
        <p:spPr bwMode="auto">
          <a:xfrm>
            <a:off x="6858000" y="5619750"/>
            <a:ext cx="1143000" cy="841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0" name="Oval 14"/>
          <p:cNvSpPr>
            <a:spLocks noChangeArrowheads="1"/>
          </p:cNvSpPr>
          <p:nvPr/>
        </p:nvSpPr>
        <p:spPr bwMode="auto">
          <a:xfrm>
            <a:off x="7010400" y="5703888"/>
            <a:ext cx="1143000" cy="84137"/>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1" name="Oval 15"/>
          <p:cNvSpPr>
            <a:spLocks noChangeArrowheads="1"/>
          </p:cNvSpPr>
          <p:nvPr/>
        </p:nvSpPr>
        <p:spPr bwMode="auto">
          <a:xfrm>
            <a:off x="7162800" y="5788025"/>
            <a:ext cx="1066800" cy="841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712" name="Oval 16"/>
          <p:cNvSpPr>
            <a:spLocks noChangeArrowheads="1"/>
          </p:cNvSpPr>
          <p:nvPr/>
        </p:nvSpPr>
        <p:spPr bwMode="auto">
          <a:xfrm>
            <a:off x="6019800" y="3441700"/>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3" name="Oval 17"/>
          <p:cNvSpPr>
            <a:spLocks noChangeArrowheads="1"/>
          </p:cNvSpPr>
          <p:nvPr/>
        </p:nvSpPr>
        <p:spPr bwMode="auto">
          <a:xfrm>
            <a:off x="6477000" y="22685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4" name="Oval 18"/>
          <p:cNvSpPr>
            <a:spLocks noChangeArrowheads="1"/>
          </p:cNvSpPr>
          <p:nvPr/>
        </p:nvSpPr>
        <p:spPr bwMode="auto">
          <a:xfrm>
            <a:off x="6172200" y="26876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5" name="Oval 19"/>
          <p:cNvSpPr>
            <a:spLocks noChangeArrowheads="1"/>
          </p:cNvSpPr>
          <p:nvPr/>
        </p:nvSpPr>
        <p:spPr bwMode="auto">
          <a:xfrm>
            <a:off x="4724400" y="3944938"/>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16" name="Oval 20"/>
          <p:cNvSpPr>
            <a:spLocks noChangeArrowheads="1"/>
          </p:cNvSpPr>
          <p:nvPr/>
        </p:nvSpPr>
        <p:spPr bwMode="auto">
          <a:xfrm>
            <a:off x="2209800" y="4364038"/>
            <a:ext cx="381000" cy="16668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17" name="Oval 21"/>
          <p:cNvSpPr>
            <a:spLocks noChangeArrowheads="1"/>
          </p:cNvSpPr>
          <p:nvPr/>
        </p:nvSpPr>
        <p:spPr bwMode="auto">
          <a:xfrm>
            <a:off x="3962400" y="5537200"/>
            <a:ext cx="381000" cy="166688"/>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18" name="Freeform 22"/>
          <p:cNvSpPr>
            <a:spLocks/>
          </p:cNvSpPr>
          <p:nvPr/>
        </p:nvSpPr>
        <p:spPr bwMode="auto">
          <a:xfrm>
            <a:off x="3810000" y="5118100"/>
            <a:ext cx="381000" cy="334963"/>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19" name="Freeform 23"/>
          <p:cNvSpPr>
            <a:spLocks/>
          </p:cNvSpPr>
          <p:nvPr/>
        </p:nvSpPr>
        <p:spPr bwMode="auto">
          <a:xfrm>
            <a:off x="3581400" y="5788025"/>
            <a:ext cx="381000" cy="334963"/>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20" name="Freeform 24"/>
          <p:cNvSpPr>
            <a:spLocks/>
          </p:cNvSpPr>
          <p:nvPr/>
        </p:nvSpPr>
        <p:spPr bwMode="auto">
          <a:xfrm>
            <a:off x="4038600" y="5703888"/>
            <a:ext cx="381000" cy="401637"/>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29721" name="Oval 25"/>
          <p:cNvSpPr>
            <a:spLocks noChangeArrowheads="1"/>
          </p:cNvSpPr>
          <p:nvPr/>
        </p:nvSpPr>
        <p:spPr bwMode="auto">
          <a:xfrm>
            <a:off x="2438400" y="2352675"/>
            <a:ext cx="381000" cy="166688"/>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2" name="Oval 26"/>
          <p:cNvSpPr>
            <a:spLocks noChangeArrowheads="1"/>
          </p:cNvSpPr>
          <p:nvPr/>
        </p:nvSpPr>
        <p:spPr bwMode="auto">
          <a:xfrm>
            <a:off x="17526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3" name="Oval 27"/>
          <p:cNvSpPr>
            <a:spLocks noChangeArrowheads="1"/>
          </p:cNvSpPr>
          <p:nvPr/>
        </p:nvSpPr>
        <p:spPr bwMode="auto">
          <a:xfrm>
            <a:off x="41910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4" name="Oval 28"/>
          <p:cNvSpPr>
            <a:spLocks noChangeArrowheads="1"/>
          </p:cNvSpPr>
          <p:nvPr/>
        </p:nvSpPr>
        <p:spPr bwMode="auto">
          <a:xfrm>
            <a:off x="54102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5" name="Oval 29"/>
          <p:cNvSpPr>
            <a:spLocks noChangeArrowheads="1"/>
          </p:cNvSpPr>
          <p:nvPr/>
        </p:nvSpPr>
        <p:spPr bwMode="auto">
          <a:xfrm>
            <a:off x="29718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6" name="Oval 30"/>
          <p:cNvSpPr>
            <a:spLocks noChangeArrowheads="1"/>
          </p:cNvSpPr>
          <p:nvPr/>
        </p:nvSpPr>
        <p:spPr bwMode="auto">
          <a:xfrm>
            <a:off x="6858000" y="2938463"/>
            <a:ext cx="304800" cy="84137"/>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29727" name="Line 31"/>
          <p:cNvSpPr>
            <a:spLocks noChangeShapeType="1"/>
          </p:cNvSpPr>
          <p:nvPr/>
        </p:nvSpPr>
        <p:spPr bwMode="auto">
          <a:xfrm flipH="1">
            <a:off x="2438400" y="3022600"/>
            <a:ext cx="76200" cy="669925"/>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28" name="Line 32"/>
          <p:cNvSpPr>
            <a:spLocks noChangeShapeType="1"/>
          </p:cNvSpPr>
          <p:nvPr/>
        </p:nvSpPr>
        <p:spPr bwMode="auto">
          <a:xfrm rot="16200000" flipV="1">
            <a:off x="3200400" y="2581275"/>
            <a:ext cx="838200" cy="20574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29" name="Line 33"/>
          <p:cNvSpPr>
            <a:spLocks noChangeShapeType="1"/>
          </p:cNvSpPr>
          <p:nvPr/>
        </p:nvSpPr>
        <p:spPr bwMode="auto">
          <a:xfrm>
            <a:off x="2743200" y="5033963"/>
            <a:ext cx="838200" cy="503237"/>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30" name="Oval 34"/>
          <p:cNvSpPr>
            <a:spLocks noChangeArrowheads="1"/>
          </p:cNvSpPr>
          <p:nvPr/>
        </p:nvSpPr>
        <p:spPr bwMode="auto">
          <a:xfrm>
            <a:off x="7391400" y="5703888"/>
            <a:ext cx="304800" cy="84137"/>
          </a:xfrm>
          <a:prstGeom prst="ellipse">
            <a:avLst/>
          </a:prstGeom>
          <a:solidFill>
            <a:srgbClr val="FF6600"/>
          </a:solidFill>
          <a:ln w="9525">
            <a:solidFill>
              <a:schemeClr val="tx1"/>
            </a:solidFill>
            <a:round/>
            <a:headEnd/>
            <a:tailEnd/>
          </a:ln>
          <a:effectLst/>
        </p:spPr>
        <p:txBody>
          <a:bodyPr wrap="none" anchor="ctr"/>
          <a:lstStyle/>
          <a:p>
            <a:endParaRPr lang="en-US"/>
          </a:p>
        </p:txBody>
      </p:sp>
      <p:sp>
        <p:nvSpPr>
          <p:cNvPr id="29731" name="Line 35"/>
          <p:cNvSpPr>
            <a:spLocks noChangeShapeType="1"/>
          </p:cNvSpPr>
          <p:nvPr/>
        </p:nvSpPr>
        <p:spPr bwMode="auto">
          <a:xfrm>
            <a:off x="5715000" y="4530725"/>
            <a:ext cx="1524000" cy="1006475"/>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32" name="Text Box 36"/>
          <p:cNvSpPr txBox="1">
            <a:spLocks noChangeArrowheads="1"/>
          </p:cNvSpPr>
          <p:nvPr/>
        </p:nvSpPr>
        <p:spPr bwMode="auto">
          <a:xfrm>
            <a:off x="3032125" y="2057400"/>
            <a:ext cx="1174750" cy="366713"/>
          </a:xfrm>
          <a:prstGeom prst="rect">
            <a:avLst/>
          </a:prstGeom>
          <a:noFill/>
          <a:ln w="9525">
            <a:noFill/>
            <a:miter lim="800000"/>
            <a:headEnd/>
            <a:tailEnd/>
          </a:ln>
          <a:effectLst/>
        </p:spPr>
        <p:txBody>
          <a:bodyPr wrap="none">
            <a:spAutoFit/>
          </a:bodyPr>
          <a:lstStyle/>
          <a:p>
            <a:r>
              <a:rPr lang="en-US" sz="1800">
                <a:latin typeface="Arial" charset="0"/>
              </a:rPr>
              <a:t>Monocyte</a:t>
            </a:r>
          </a:p>
        </p:txBody>
      </p:sp>
      <p:sp>
        <p:nvSpPr>
          <p:cNvPr id="29733" name="AutoShape 37"/>
          <p:cNvSpPr>
            <a:spLocks/>
          </p:cNvSpPr>
          <p:nvPr/>
        </p:nvSpPr>
        <p:spPr bwMode="auto">
          <a:xfrm>
            <a:off x="914400" y="3022600"/>
            <a:ext cx="304800" cy="3016250"/>
          </a:xfrm>
          <a:prstGeom prst="leftBrace">
            <a:avLst>
              <a:gd name="adj1" fmla="val 0"/>
              <a:gd name="adj2" fmla="val 34491"/>
            </a:avLst>
          </a:prstGeom>
          <a:noFill/>
          <a:ln w="28575">
            <a:solidFill>
              <a:schemeClr val="tx1"/>
            </a:solidFill>
            <a:round/>
            <a:headEnd/>
            <a:tailEnd/>
          </a:ln>
          <a:effectLst/>
        </p:spPr>
        <p:txBody>
          <a:bodyPr wrap="none" anchor="ctr"/>
          <a:lstStyle/>
          <a:p>
            <a:endParaRPr lang="en-US"/>
          </a:p>
        </p:txBody>
      </p:sp>
      <p:sp>
        <p:nvSpPr>
          <p:cNvPr id="29734" name="Text Box 38"/>
          <p:cNvSpPr txBox="1">
            <a:spLocks noChangeArrowheads="1"/>
          </p:cNvSpPr>
          <p:nvPr/>
        </p:nvSpPr>
        <p:spPr bwMode="auto">
          <a:xfrm>
            <a:off x="7680325" y="2727325"/>
            <a:ext cx="1316038" cy="641350"/>
          </a:xfrm>
          <a:prstGeom prst="rect">
            <a:avLst/>
          </a:prstGeom>
          <a:noFill/>
          <a:ln w="9525">
            <a:noFill/>
            <a:miter lim="800000"/>
            <a:headEnd/>
            <a:tailEnd/>
          </a:ln>
          <a:effectLst/>
        </p:spPr>
        <p:txBody>
          <a:bodyPr wrap="none">
            <a:spAutoFit/>
          </a:bodyPr>
          <a:lstStyle/>
          <a:p>
            <a:r>
              <a:rPr lang="en-US" sz="1800">
                <a:latin typeface="Arial" charset="0"/>
              </a:rPr>
              <a:t>Endothelial</a:t>
            </a:r>
          </a:p>
          <a:p>
            <a:r>
              <a:rPr lang="en-US" sz="1800">
                <a:latin typeface="Arial" charset="0"/>
              </a:rPr>
              <a:t>cells</a:t>
            </a:r>
            <a:endParaRPr lang="en-US" sz="1800"/>
          </a:p>
        </p:txBody>
      </p:sp>
      <p:sp>
        <p:nvSpPr>
          <p:cNvPr id="29735" name="Text Box 39"/>
          <p:cNvSpPr txBox="1">
            <a:spLocks noChangeArrowheads="1"/>
          </p:cNvSpPr>
          <p:nvPr/>
        </p:nvSpPr>
        <p:spPr bwMode="auto">
          <a:xfrm>
            <a:off x="6232525" y="3508375"/>
            <a:ext cx="815975" cy="336550"/>
          </a:xfrm>
          <a:prstGeom prst="rect">
            <a:avLst/>
          </a:prstGeom>
          <a:noFill/>
          <a:ln w="9525">
            <a:noFill/>
            <a:miter lim="800000"/>
            <a:headEnd/>
            <a:tailEnd/>
          </a:ln>
          <a:effectLst/>
        </p:spPr>
        <p:txBody>
          <a:bodyPr wrap="none">
            <a:spAutoFit/>
          </a:bodyPr>
          <a:lstStyle/>
          <a:p>
            <a:r>
              <a:rPr lang="en-US" sz="1600" b="1">
                <a:latin typeface="Arial" charset="0"/>
              </a:rPr>
              <a:t>oxLDL</a:t>
            </a:r>
            <a:endParaRPr lang="en-US" sz="1600">
              <a:latin typeface="Arial" charset="0"/>
            </a:endParaRPr>
          </a:p>
        </p:txBody>
      </p:sp>
      <p:sp>
        <p:nvSpPr>
          <p:cNvPr id="29736" name="Text Box 40"/>
          <p:cNvSpPr txBox="1">
            <a:spLocks noChangeArrowheads="1"/>
          </p:cNvSpPr>
          <p:nvPr/>
        </p:nvSpPr>
        <p:spPr bwMode="auto">
          <a:xfrm>
            <a:off x="4953000" y="4086225"/>
            <a:ext cx="3567113" cy="366713"/>
          </a:xfrm>
          <a:prstGeom prst="rect">
            <a:avLst/>
          </a:prstGeom>
          <a:noFill/>
          <a:ln w="9525">
            <a:noFill/>
            <a:miter lim="800000"/>
            <a:headEnd/>
            <a:tailEnd/>
          </a:ln>
          <a:effectLst/>
        </p:spPr>
        <p:txBody>
          <a:bodyPr wrap="none">
            <a:spAutoFit/>
          </a:bodyPr>
          <a:lstStyle/>
          <a:p>
            <a:r>
              <a:rPr lang="en-US" sz="1800" b="1">
                <a:latin typeface="Arial" charset="0"/>
              </a:rPr>
              <a:t>oxLDL </a:t>
            </a:r>
            <a:r>
              <a:rPr lang="en-US" sz="1400" b="1">
                <a:latin typeface="Arial" charset="0"/>
              </a:rPr>
              <a:t>(stimulates cytokine secretion)</a:t>
            </a:r>
            <a:endParaRPr lang="en-US" sz="1600">
              <a:latin typeface="Arial" charset="0"/>
            </a:endParaRPr>
          </a:p>
        </p:txBody>
      </p:sp>
      <p:sp>
        <p:nvSpPr>
          <p:cNvPr id="29737" name="Text Box 41"/>
          <p:cNvSpPr txBox="1">
            <a:spLocks noChangeArrowheads="1"/>
          </p:cNvSpPr>
          <p:nvPr/>
        </p:nvSpPr>
        <p:spPr bwMode="auto">
          <a:xfrm>
            <a:off x="1371600" y="5033963"/>
            <a:ext cx="1381125" cy="336550"/>
          </a:xfrm>
          <a:prstGeom prst="rect">
            <a:avLst/>
          </a:prstGeom>
          <a:noFill/>
          <a:ln w="9525">
            <a:noFill/>
            <a:miter lim="800000"/>
            <a:headEnd/>
            <a:tailEnd/>
          </a:ln>
          <a:effectLst/>
        </p:spPr>
        <p:txBody>
          <a:bodyPr wrap="none">
            <a:spAutoFit/>
          </a:bodyPr>
          <a:lstStyle/>
          <a:p>
            <a:r>
              <a:rPr lang="en-US" sz="1600" b="1">
                <a:latin typeface="Arial" charset="0"/>
              </a:rPr>
              <a:t>Macrophage</a:t>
            </a:r>
            <a:endParaRPr lang="en-US" sz="1600">
              <a:latin typeface="Arial" charset="0"/>
            </a:endParaRPr>
          </a:p>
        </p:txBody>
      </p:sp>
      <p:sp>
        <p:nvSpPr>
          <p:cNvPr id="29738" name="Text Box 42"/>
          <p:cNvSpPr txBox="1">
            <a:spLocks noChangeArrowheads="1"/>
          </p:cNvSpPr>
          <p:nvPr/>
        </p:nvSpPr>
        <p:spPr bwMode="auto">
          <a:xfrm>
            <a:off x="3048000" y="6291263"/>
            <a:ext cx="2317750" cy="336550"/>
          </a:xfrm>
          <a:prstGeom prst="rect">
            <a:avLst/>
          </a:prstGeom>
          <a:noFill/>
          <a:ln w="9525">
            <a:noFill/>
            <a:miter lim="800000"/>
            <a:headEnd/>
            <a:tailEnd/>
          </a:ln>
          <a:effectLst/>
        </p:spPr>
        <p:txBody>
          <a:bodyPr wrap="none">
            <a:spAutoFit/>
          </a:bodyPr>
          <a:lstStyle/>
          <a:p>
            <a:r>
              <a:rPr lang="en-US" sz="1600" b="1">
                <a:latin typeface="Arial" charset="0"/>
              </a:rPr>
              <a:t>Macrophage foam cell</a:t>
            </a:r>
            <a:endParaRPr lang="en-US" sz="1600">
              <a:latin typeface="Arial" charset="0"/>
            </a:endParaRPr>
          </a:p>
        </p:txBody>
      </p:sp>
      <p:sp>
        <p:nvSpPr>
          <p:cNvPr id="29739" name="Text Box 43"/>
          <p:cNvSpPr txBox="1">
            <a:spLocks noChangeArrowheads="1"/>
          </p:cNvSpPr>
          <p:nvPr/>
        </p:nvSpPr>
        <p:spPr bwMode="auto">
          <a:xfrm rot="1944531">
            <a:off x="5870575" y="4640263"/>
            <a:ext cx="1155700" cy="336550"/>
          </a:xfrm>
          <a:prstGeom prst="rect">
            <a:avLst/>
          </a:prstGeom>
          <a:noFill/>
          <a:ln w="9525">
            <a:noFill/>
            <a:miter lim="800000"/>
            <a:headEnd/>
            <a:tailEnd/>
          </a:ln>
          <a:effectLst/>
        </p:spPr>
        <p:txBody>
          <a:bodyPr wrap="none">
            <a:spAutoFit/>
          </a:bodyPr>
          <a:lstStyle/>
          <a:p>
            <a:r>
              <a:rPr lang="en-US" sz="1600" b="1">
                <a:latin typeface="Arial" charset="0"/>
              </a:rPr>
              <a:t>Cytokines</a:t>
            </a:r>
            <a:endParaRPr lang="en-US" sz="1600">
              <a:latin typeface="Arial" charset="0"/>
            </a:endParaRPr>
          </a:p>
        </p:txBody>
      </p:sp>
      <p:sp>
        <p:nvSpPr>
          <p:cNvPr id="29740" name="Text Box 44"/>
          <p:cNvSpPr txBox="1">
            <a:spLocks noChangeArrowheads="1"/>
          </p:cNvSpPr>
          <p:nvPr/>
        </p:nvSpPr>
        <p:spPr bwMode="auto">
          <a:xfrm rot="1321470">
            <a:off x="3359150" y="3359150"/>
            <a:ext cx="1155700" cy="336550"/>
          </a:xfrm>
          <a:prstGeom prst="rect">
            <a:avLst/>
          </a:prstGeom>
          <a:noFill/>
          <a:ln w="9525">
            <a:noFill/>
            <a:miter lim="800000"/>
            <a:headEnd/>
            <a:tailEnd/>
          </a:ln>
          <a:effectLst/>
        </p:spPr>
        <p:txBody>
          <a:bodyPr wrap="none">
            <a:spAutoFit/>
          </a:bodyPr>
          <a:lstStyle/>
          <a:p>
            <a:r>
              <a:rPr lang="en-US" sz="1600" b="1">
                <a:latin typeface="Arial" charset="0"/>
              </a:rPr>
              <a:t>Cytokines</a:t>
            </a:r>
            <a:endParaRPr lang="en-US" sz="1600">
              <a:latin typeface="Arial" charset="0"/>
            </a:endParaRPr>
          </a:p>
        </p:txBody>
      </p:sp>
      <p:sp>
        <p:nvSpPr>
          <p:cNvPr id="29741" name="Text Box 45"/>
          <p:cNvSpPr txBox="1">
            <a:spLocks noChangeArrowheads="1"/>
          </p:cNvSpPr>
          <p:nvPr/>
        </p:nvSpPr>
        <p:spPr bwMode="auto">
          <a:xfrm>
            <a:off x="6842125" y="5938838"/>
            <a:ext cx="2092325" cy="581025"/>
          </a:xfrm>
          <a:prstGeom prst="rect">
            <a:avLst/>
          </a:prstGeom>
          <a:noFill/>
          <a:ln w="9525">
            <a:noFill/>
            <a:miter lim="800000"/>
            <a:headEnd/>
            <a:tailEnd/>
          </a:ln>
          <a:effectLst/>
        </p:spPr>
        <p:txBody>
          <a:bodyPr wrap="none">
            <a:spAutoFit/>
          </a:bodyPr>
          <a:lstStyle/>
          <a:p>
            <a:r>
              <a:rPr lang="en-US" sz="1600" b="1">
                <a:latin typeface="Arial" charset="0"/>
              </a:rPr>
              <a:t>Smooth muscle cell</a:t>
            </a:r>
          </a:p>
          <a:p>
            <a:r>
              <a:rPr lang="en-US" sz="1600" b="1">
                <a:latin typeface="Arial" charset="0"/>
              </a:rPr>
              <a:t>proliferation</a:t>
            </a:r>
            <a:endParaRPr lang="en-US" sz="1600">
              <a:latin typeface="Arial" charset="0"/>
            </a:endParaRPr>
          </a:p>
        </p:txBody>
      </p:sp>
      <p:sp>
        <p:nvSpPr>
          <p:cNvPr id="29742" name="Line 46"/>
          <p:cNvSpPr>
            <a:spLocks noChangeShapeType="1"/>
          </p:cNvSpPr>
          <p:nvPr/>
        </p:nvSpPr>
        <p:spPr bwMode="auto">
          <a:xfrm flipH="1">
            <a:off x="3048000" y="4111625"/>
            <a:ext cx="1600200" cy="84138"/>
          </a:xfrm>
          <a:prstGeom prst="line">
            <a:avLst/>
          </a:prstGeom>
          <a:noFill/>
          <a:ln w="28575">
            <a:solidFill>
              <a:schemeClr val="tx1"/>
            </a:solidFill>
            <a:round/>
            <a:headEnd/>
            <a:tailEnd type="triangle" w="med" len="med"/>
          </a:ln>
          <a:effectLst/>
        </p:spPr>
        <p:txBody>
          <a:bodyPr wrap="none" anchor="ctr"/>
          <a:lstStyle/>
          <a:p>
            <a:endParaRPr lang="en-US"/>
          </a:p>
        </p:txBody>
      </p:sp>
      <p:sp>
        <p:nvSpPr>
          <p:cNvPr id="29743" name="Oval 47"/>
          <p:cNvSpPr>
            <a:spLocks noChangeArrowheads="1"/>
          </p:cNvSpPr>
          <p:nvPr/>
        </p:nvSpPr>
        <p:spPr bwMode="auto">
          <a:xfrm>
            <a:off x="2743200" y="4111625"/>
            <a:ext cx="228600" cy="25241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9744" name="Oval 48"/>
          <p:cNvSpPr>
            <a:spLocks noChangeArrowheads="1"/>
          </p:cNvSpPr>
          <p:nvPr/>
        </p:nvSpPr>
        <p:spPr bwMode="auto">
          <a:xfrm>
            <a:off x="2362200" y="4029075"/>
            <a:ext cx="228600" cy="250825"/>
          </a:xfrm>
          <a:prstGeom prst="ellipse">
            <a:avLst/>
          </a:prstGeom>
          <a:solidFill>
            <a:srgbClr val="FFFF0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000" y="457200"/>
            <a:ext cx="8610600" cy="6192838"/>
          </a:xfrm>
          <a:prstGeom prst="rect">
            <a:avLst/>
          </a:prstGeom>
          <a:noFill/>
          <a:ln w="9525">
            <a:noFill/>
            <a:miter lim="800000"/>
            <a:headEnd/>
            <a:tailEnd/>
          </a:ln>
          <a:effectLst/>
        </p:spPr>
        <p:txBody>
          <a:bodyPr>
            <a:spAutoFit/>
          </a:bodyPr>
          <a:lstStyle/>
          <a:p>
            <a:r>
              <a:rPr lang="en-US" sz="2000">
                <a:latin typeface="Arial" charset="0"/>
              </a:rPr>
              <a:t>	</a:t>
            </a:r>
            <a:r>
              <a:rPr lang="en-US" sz="2000" b="1">
                <a:solidFill>
                  <a:schemeClr val="accent2"/>
                </a:solidFill>
                <a:latin typeface="Arial" charset="0"/>
              </a:rPr>
              <a:t>Positive and Negative Risk Factors in Atherosclerosis</a:t>
            </a:r>
            <a:endParaRPr lang="en-US" sz="2000">
              <a:latin typeface="Arial" charset="0"/>
            </a:endParaRPr>
          </a:p>
          <a:p>
            <a:endParaRPr lang="en-US" sz="2000">
              <a:latin typeface="Arial" charset="0"/>
            </a:endParaRPr>
          </a:p>
          <a:p>
            <a:r>
              <a:rPr lang="en-US" sz="2000">
                <a:solidFill>
                  <a:srgbClr val="FF0000"/>
                </a:solidFill>
                <a:latin typeface="Arial" charset="0"/>
              </a:rPr>
              <a:t>Positive</a:t>
            </a:r>
            <a:r>
              <a:rPr lang="en-US" sz="2000">
                <a:latin typeface="Arial" charset="0"/>
              </a:rPr>
              <a:t>						</a:t>
            </a:r>
            <a:r>
              <a:rPr lang="en-US" sz="2000">
                <a:solidFill>
                  <a:srgbClr val="FF0000"/>
                </a:solidFill>
                <a:latin typeface="Arial" charset="0"/>
              </a:rPr>
              <a:t>Negative</a:t>
            </a:r>
          </a:p>
          <a:p>
            <a:endParaRPr lang="en-US" sz="2000">
              <a:latin typeface="Arial" charset="0"/>
            </a:endParaRPr>
          </a:p>
          <a:p>
            <a:r>
              <a:rPr lang="en-US" sz="1800">
                <a:latin typeface="Arial" charset="0"/>
              </a:rPr>
              <a:t>Age: Males &gt; 45 years				Elevated HDL cholesterol		</a:t>
            </a:r>
          </a:p>
          <a:p>
            <a:r>
              <a:rPr lang="en-US" sz="1800">
                <a:latin typeface="Arial" charset="0"/>
              </a:rPr>
              <a:t>        Females &gt; 55 years				Low LDL cholesterol</a:t>
            </a:r>
          </a:p>
          <a:p>
            <a:endParaRPr lang="en-US" sz="1800">
              <a:latin typeface="Arial" charset="0"/>
            </a:endParaRPr>
          </a:p>
          <a:p>
            <a:r>
              <a:rPr lang="en-US" sz="1800">
                <a:latin typeface="Arial" charset="0"/>
              </a:rPr>
              <a:t>Family history of early CHD			Good genes</a:t>
            </a:r>
          </a:p>
          <a:p>
            <a:endParaRPr lang="en-US" sz="1800">
              <a:latin typeface="Arial" charset="0"/>
            </a:endParaRPr>
          </a:p>
          <a:p>
            <a:r>
              <a:rPr lang="en-US" sz="1800">
                <a:latin typeface="Arial" charset="0"/>
              </a:rPr>
              <a:t>Elevated LDL cholesterol (&gt;130 mg/dL)		Female gender (estrogen)</a:t>
            </a:r>
          </a:p>
          <a:p>
            <a:endParaRPr lang="en-US" sz="1800">
              <a:latin typeface="Arial" charset="0"/>
            </a:endParaRPr>
          </a:p>
          <a:p>
            <a:r>
              <a:rPr lang="en-US" sz="1800">
                <a:latin typeface="Arial" charset="0"/>
              </a:rPr>
              <a:t>Elevated triglyceride (&gt;150 mg/dL)			Exercise</a:t>
            </a:r>
          </a:p>
          <a:p>
            <a:endParaRPr lang="en-US" sz="1800">
              <a:latin typeface="Arial" charset="0"/>
            </a:endParaRPr>
          </a:p>
          <a:p>
            <a:r>
              <a:rPr lang="en-US" sz="1800">
                <a:latin typeface="Arial" charset="0"/>
              </a:rPr>
              <a:t>Diabetes mellitus					</a:t>
            </a:r>
          </a:p>
          <a:p>
            <a:r>
              <a:rPr lang="en-US" sz="1800">
                <a:latin typeface="Arial" charset="0"/>
              </a:rPr>
              <a:t>Hypertension</a:t>
            </a:r>
          </a:p>
          <a:p>
            <a:endParaRPr lang="en-US" sz="1800">
              <a:latin typeface="Arial" charset="0"/>
            </a:endParaRPr>
          </a:p>
          <a:p>
            <a:r>
              <a:rPr lang="en-US" sz="1800">
                <a:latin typeface="Arial" charset="0"/>
              </a:rPr>
              <a:t>Obesity</a:t>
            </a:r>
          </a:p>
          <a:p>
            <a:endParaRPr lang="en-US" sz="1800">
              <a:latin typeface="Arial" charset="0"/>
            </a:endParaRPr>
          </a:p>
          <a:p>
            <a:r>
              <a:rPr lang="en-US" sz="1800">
                <a:latin typeface="Arial" charset="0"/>
              </a:rPr>
              <a:t>Smoking</a:t>
            </a:r>
          </a:p>
          <a:p>
            <a:endParaRPr lang="en-US" sz="1800">
              <a:latin typeface="Arial" charset="0"/>
            </a:endParaRPr>
          </a:p>
          <a:p>
            <a:r>
              <a:rPr lang="en-US" sz="1400" b="1">
                <a:latin typeface="Arial" charset="0"/>
              </a:rPr>
              <a:t>CHD, coronary heart disease</a:t>
            </a:r>
          </a:p>
        </p:txBody>
      </p:sp>
      <p:sp>
        <p:nvSpPr>
          <p:cNvPr id="8195" name="Line 3"/>
          <p:cNvSpPr>
            <a:spLocks noChangeShapeType="1"/>
          </p:cNvSpPr>
          <p:nvPr/>
        </p:nvSpPr>
        <p:spPr bwMode="auto">
          <a:xfrm flipV="1">
            <a:off x="381000" y="914400"/>
            <a:ext cx="8458200" cy="0"/>
          </a:xfrm>
          <a:prstGeom prst="line">
            <a:avLst/>
          </a:prstGeom>
          <a:noFill/>
          <a:ln w="28575">
            <a:solidFill>
              <a:schemeClr val="tx1"/>
            </a:solidFill>
            <a:round/>
            <a:headEnd/>
            <a:tailEnd/>
          </a:ln>
          <a:effectLst/>
        </p:spPr>
        <p:txBody>
          <a:bodyPr wrap="none" anchor="ctr"/>
          <a:lstStyle/>
          <a:p>
            <a:endParaRPr lang="en-US"/>
          </a:p>
        </p:txBody>
      </p:sp>
      <p:sp>
        <p:nvSpPr>
          <p:cNvPr id="8196" name="Line 4"/>
          <p:cNvSpPr>
            <a:spLocks noChangeShapeType="1"/>
          </p:cNvSpPr>
          <p:nvPr/>
        </p:nvSpPr>
        <p:spPr bwMode="auto">
          <a:xfrm>
            <a:off x="381000" y="1524000"/>
            <a:ext cx="8458200" cy="0"/>
          </a:xfrm>
          <a:prstGeom prst="line">
            <a:avLst/>
          </a:prstGeom>
          <a:noFill/>
          <a:ln w="28575">
            <a:solidFill>
              <a:schemeClr val="tx1"/>
            </a:solidFill>
            <a:round/>
            <a:headEnd/>
            <a:tailEnd/>
          </a:ln>
          <a:effectLst/>
        </p:spPr>
        <p:txBody>
          <a:bodyPr wrap="none" anchor="ctr"/>
          <a:lstStyle/>
          <a:p>
            <a:endParaRPr lang="en-US"/>
          </a:p>
        </p:txBody>
      </p:sp>
      <p:sp>
        <p:nvSpPr>
          <p:cNvPr id="8198" name="Line 6"/>
          <p:cNvSpPr>
            <a:spLocks noChangeShapeType="1"/>
          </p:cNvSpPr>
          <p:nvPr/>
        </p:nvSpPr>
        <p:spPr bwMode="auto">
          <a:xfrm>
            <a:off x="228600" y="6248400"/>
            <a:ext cx="8686800" cy="0"/>
          </a:xfrm>
          <a:prstGeom prst="line">
            <a:avLst/>
          </a:prstGeom>
          <a:noFill/>
          <a:ln w="19050">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The Players – Lipids</a:t>
            </a:r>
          </a:p>
        </p:txBody>
      </p:sp>
      <p:pic>
        <p:nvPicPr>
          <p:cNvPr id="172035" name="Picture 3"/>
          <p:cNvPicPr>
            <a:picLocks noChangeAspect="1" noChangeArrowheads="1"/>
          </p:cNvPicPr>
          <p:nvPr/>
        </p:nvPicPr>
        <p:blipFill>
          <a:blip r:embed="rId2" cstate="print"/>
          <a:srcRect/>
          <a:stretch>
            <a:fillRect/>
          </a:stretch>
        </p:blipFill>
        <p:spPr bwMode="auto">
          <a:xfrm>
            <a:off x="4572000" y="1524000"/>
            <a:ext cx="3530600" cy="5100638"/>
          </a:xfrm>
          <a:prstGeom prst="rect">
            <a:avLst/>
          </a:prstGeom>
          <a:noFill/>
          <a:ln w="12700">
            <a:noFill/>
            <a:miter lim="800000"/>
            <a:headEnd type="none" w="sm" len="sm"/>
            <a:tailEnd type="none" w="sm" len="sm"/>
          </a:ln>
          <a:effectLst/>
        </p:spPr>
      </p:pic>
      <p:sp>
        <p:nvSpPr>
          <p:cNvPr id="172036" name="Text Box 4"/>
          <p:cNvSpPr txBox="1">
            <a:spLocks noChangeArrowheads="1"/>
          </p:cNvSpPr>
          <p:nvPr/>
        </p:nvSpPr>
        <p:spPr bwMode="auto">
          <a:xfrm>
            <a:off x="1447800" y="1905000"/>
            <a:ext cx="3003550" cy="641350"/>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Triacylglycerol</a:t>
            </a:r>
          </a:p>
        </p:txBody>
      </p:sp>
      <p:sp>
        <p:nvSpPr>
          <p:cNvPr id="172037" name="Text Box 5"/>
          <p:cNvSpPr txBox="1">
            <a:spLocks noChangeArrowheads="1"/>
          </p:cNvSpPr>
          <p:nvPr/>
        </p:nvSpPr>
        <p:spPr bwMode="auto">
          <a:xfrm>
            <a:off x="1676400" y="3473450"/>
            <a:ext cx="2774950" cy="641350"/>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Phospholipids</a:t>
            </a:r>
          </a:p>
        </p:txBody>
      </p:sp>
      <p:sp>
        <p:nvSpPr>
          <p:cNvPr id="172038" name="Text Box 6"/>
          <p:cNvSpPr txBox="1">
            <a:spLocks noChangeArrowheads="1"/>
          </p:cNvSpPr>
          <p:nvPr/>
        </p:nvSpPr>
        <p:spPr bwMode="auto">
          <a:xfrm>
            <a:off x="990600" y="4981575"/>
            <a:ext cx="3448050" cy="1190625"/>
          </a:xfrm>
          <a:prstGeom prst="rect">
            <a:avLst/>
          </a:prstGeom>
          <a:noFill/>
          <a:ln w="12700">
            <a:noFill/>
            <a:miter lim="800000"/>
            <a:headEnd type="none" w="sm" len="sm"/>
            <a:tailEnd type="none" w="sm" len="sm"/>
          </a:ln>
          <a:effectLst/>
        </p:spPr>
        <p:txBody>
          <a:bodyPr wrap="none">
            <a:spAutoFit/>
          </a:bodyPr>
          <a:lstStyle/>
          <a:p>
            <a:pPr algn="r"/>
            <a:r>
              <a:rPr lang="en-US" sz="3600">
                <a:solidFill>
                  <a:schemeClr val="accent2"/>
                </a:solidFill>
              </a:rPr>
              <a:t>Cholesterol</a:t>
            </a:r>
          </a:p>
          <a:p>
            <a:pPr algn="r"/>
            <a:r>
              <a:rPr lang="en-US" sz="3600">
                <a:solidFill>
                  <a:schemeClr val="accent2"/>
                </a:solidFill>
              </a:rPr>
              <a:t>Cholesteryl esters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38200" y="762000"/>
            <a:ext cx="4572000" cy="5588000"/>
          </a:xfrm>
          <a:prstGeom prst="rect">
            <a:avLst/>
          </a:prstGeom>
          <a:noFill/>
          <a:ln w="9525">
            <a:noFill/>
            <a:miter lim="800000"/>
            <a:headEnd/>
            <a:tailEnd/>
          </a:ln>
          <a:effectLst/>
        </p:spPr>
      </p:pic>
      <p:sp>
        <p:nvSpPr>
          <p:cNvPr id="4099" name="Text Box 3"/>
          <p:cNvSpPr txBox="1">
            <a:spLocks noChangeArrowheads="1"/>
          </p:cNvSpPr>
          <p:nvPr/>
        </p:nvSpPr>
        <p:spPr bwMode="auto">
          <a:xfrm>
            <a:off x="5715000" y="1828800"/>
            <a:ext cx="1828800" cy="457200"/>
          </a:xfrm>
          <a:prstGeom prst="rect">
            <a:avLst/>
          </a:prstGeom>
          <a:noFill/>
          <a:ln w="9525">
            <a:noFill/>
            <a:miter lim="800000"/>
            <a:headEnd/>
            <a:tailEnd/>
          </a:ln>
          <a:effectLst/>
        </p:spPr>
        <p:txBody>
          <a:bodyPr>
            <a:spAutoFit/>
          </a:bodyPr>
          <a:lstStyle/>
          <a:p>
            <a:pPr>
              <a:spcBef>
                <a:spcPct val="50000"/>
              </a:spcBef>
            </a:pPr>
            <a:r>
              <a:rPr lang="en-US">
                <a:latin typeface="Arial" charset="0"/>
              </a:rPr>
              <a:t>Fatty streak</a:t>
            </a:r>
          </a:p>
        </p:txBody>
      </p:sp>
      <p:sp>
        <p:nvSpPr>
          <p:cNvPr id="4100" name="Text Box 4"/>
          <p:cNvSpPr txBox="1">
            <a:spLocks noChangeArrowheads="1"/>
          </p:cNvSpPr>
          <p:nvPr/>
        </p:nvSpPr>
        <p:spPr bwMode="auto">
          <a:xfrm>
            <a:off x="5638800" y="4419600"/>
            <a:ext cx="2971800" cy="1187450"/>
          </a:xfrm>
          <a:prstGeom prst="rect">
            <a:avLst/>
          </a:prstGeom>
          <a:noFill/>
          <a:ln w="9525">
            <a:noFill/>
            <a:miter lim="800000"/>
            <a:headEnd/>
            <a:tailEnd/>
          </a:ln>
          <a:effectLst/>
        </p:spPr>
        <p:txBody>
          <a:bodyPr>
            <a:spAutoFit/>
          </a:bodyPr>
          <a:lstStyle/>
          <a:p>
            <a:pPr>
              <a:spcBef>
                <a:spcPct val="50000"/>
              </a:spcBef>
            </a:pPr>
            <a:r>
              <a:rPr lang="en-US">
                <a:latin typeface="Arial" charset="0"/>
              </a:rPr>
              <a:t>Thrombotic athero lesion, myocardial infarct</a:t>
            </a:r>
          </a:p>
        </p:txBody>
      </p:sp>
      <p:sp>
        <p:nvSpPr>
          <p:cNvPr id="4101" name="Text Box 5"/>
          <p:cNvSpPr txBox="1">
            <a:spLocks noChangeArrowheads="1"/>
          </p:cNvSpPr>
          <p:nvPr/>
        </p:nvSpPr>
        <p:spPr bwMode="auto">
          <a:xfrm>
            <a:off x="762000" y="304800"/>
            <a:ext cx="7467600" cy="457200"/>
          </a:xfrm>
          <a:prstGeom prst="rect">
            <a:avLst/>
          </a:prstGeom>
          <a:noFill/>
          <a:ln w="9525">
            <a:noFill/>
            <a:miter lim="800000"/>
            <a:headEnd/>
            <a:tailEnd/>
          </a:ln>
          <a:effectLst/>
        </p:spPr>
        <p:txBody>
          <a:bodyPr>
            <a:spAutoFit/>
          </a:bodyPr>
          <a:lstStyle/>
          <a:p>
            <a:pPr>
              <a:spcBef>
                <a:spcPct val="50000"/>
              </a:spcBef>
            </a:pPr>
            <a:r>
              <a:rPr lang="en-US" b="1">
                <a:latin typeface="Arial" charset="0"/>
              </a:rPr>
              <a:t>Early and late atherosclerotic lesions</a:t>
            </a:r>
            <a:endParaRPr lang="en-US">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Rectangle 2"/>
          <p:cNvSpPr>
            <a:spLocks noGrp="1" noChangeArrowheads="1"/>
          </p:cNvSpPr>
          <p:nvPr>
            <p:ph type="title"/>
          </p:nvPr>
        </p:nvSpPr>
        <p:spPr>
          <a:xfrm>
            <a:off x="574675" y="554038"/>
            <a:ext cx="8442325" cy="349250"/>
          </a:xfrm>
          <a:noFill/>
          <a:ln/>
        </p:spPr>
        <p:txBody>
          <a:bodyPr lIns="91440" tIns="45720" rIns="91440" bIns="45720">
            <a:normAutofit fontScale="90000"/>
          </a:bodyPr>
          <a:lstStyle/>
          <a:p>
            <a:r>
              <a:rPr lang="en-US"/>
              <a:t>Atherothrombosis: Thrombus Superimposed on Atherosclerotic Plaque</a:t>
            </a:r>
          </a:p>
        </p:txBody>
      </p:sp>
      <p:pic>
        <p:nvPicPr>
          <p:cNvPr id="2892803" name="Picture 3" descr="Plaque"/>
          <p:cNvPicPr>
            <a:picLocks noChangeAspect="1" noChangeArrowheads="1"/>
          </p:cNvPicPr>
          <p:nvPr/>
        </p:nvPicPr>
        <p:blipFill>
          <a:blip r:embed="rId3" cstate="print"/>
          <a:srcRect b="13504"/>
          <a:stretch>
            <a:fillRect/>
          </a:stretch>
        </p:blipFill>
        <p:spPr bwMode="auto">
          <a:xfrm>
            <a:off x="609600" y="1473200"/>
            <a:ext cx="8355013" cy="4240213"/>
          </a:xfrm>
          <a:prstGeom prst="rect">
            <a:avLst/>
          </a:prstGeom>
          <a:noFill/>
        </p:spPr>
      </p:pic>
      <p:sp>
        <p:nvSpPr>
          <p:cNvPr id="2892804" name="Text Box 4"/>
          <p:cNvSpPr txBox="1">
            <a:spLocks noChangeArrowheads="1"/>
          </p:cNvSpPr>
          <p:nvPr/>
        </p:nvSpPr>
        <p:spPr bwMode="auto">
          <a:xfrm>
            <a:off x="317500" y="5992813"/>
            <a:ext cx="5386388" cy="304800"/>
          </a:xfrm>
          <a:prstGeom prst="rect">
            <a:avLst/>
          </a:prstGeom>
          <a:noFill/>
          <a:ln w="9525">
            <a:noFill/>
            <a:miter lim="800000"/>
            <a:headEnd/>
            <a:tailEnd/>
          </a:ln>
          <a:effectLst/>
        </p:spPr>
        <p:txBody>
          <a:bodyPr>
            <a:spAutoFit/>
          </a:bodyPr>
          <a:lstStyle/>
          <a:p>
            <a:pPr>
              <a:lnSpc>
                <a:spcPct val="100000"/>
              </a:lnSpc>
              <a:spcBef>
                <a:spcPct val="50000"/>
              </a:spcBef>
            </a:pPr>
            <a:r>
              <a:rPr lang="en-US" sz="1400"/>
              <a:t>Adapted</a:t>
            </a:r>
            <a:r>
              <a:rPr lang="en-US" sz="1400" i="0"/>
              <a:t> </a:t>
            </a:r>
            <a:r>
              <a:rPr lang="en-US" sz="1400"/>
              <a:t>from </a:t>
            </a:r>
            <a:r>
              <a:rPr lang="en-US" sz="1400" i="0"/>
              <a:t>Falk E, et al. </a:t>
            </a:r>
            <a:r>
              <a:rPr lang="en-US" sz="1400"/>
              <a:t>Circulation.</a:t>
            </a:r>
            <a:r>
              <a:rPr lang="en-US" sz="1400" i="0"/>
              <a:t> 1995;92:657-671.</a:t>
            </a:r>
          </a:p>
        </p:txBody>
      </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4850" name="Rectangle 2"/>
          <p:cNvSpPr>
            <a:spLocks noGrp="1" noChangeArrowheads="1"/>
          </p:cNvSpPr>
          <p:nvPr>
            <p:ph type="title"/>
          </p:nvPr>
        </p:nvSpPr>
        <p:spPr>
          <a:xfrm>
            <a:off x="566738" y="403225"/>
            <a:ext cx="8491537" cy="647700"/>
          </a:xfrm>
          <a:noFill/>
          <a:ln/>
        </p:spPr>
        <p:txBody>
          <a:bodyPr lIns="91440" tIns="45720" rIns="91440" bIns="45720">
            <a:normAutofit fontScale="90000"/>
          </a:bodyPr>
          <a:lstStyle/>
          <a:p>
            <a:r>
              <a:rPr lang="en-US"/>
              <a:t>Characteristics of Unstable and </a:t>
            </a:r>
            <a:br>
              <a:rPr lang="en-US"/>
            </a:br>
            <a:r>
              <a:rPr lang="en-US"/>
              <a:t>Stable Plaque</a:t>
            </a:r>
          </a:p>
        </p:txBody>
      </p:sp>
      <p:sp>
        <p:nvSpPr>
          <p:cNvPr id="2894851" name="Freeform 3"/>
          <p:cNvSpPr>
            <a:spLocks/>
          </p:cNvSpPr>
          <p:nvPr/>
        </p:nvSpPr>
        <p:spPr bwMode="auto">
          <a:xfrm>
            <a:off x="349250" y="2895600"/>
            <a:ext cx="3319463" cy="957263"/>
          </a:xfrm>
          <a:custGeom>
            <a:avLst/>
            <a:gdLst/>
            <a:ahLst/>
            <a:cxnLst>
              <a:cxn ang="0">
                <a:pos x="0" y="562"/>
              </a:cxn>
              <a:cxn ang="0">
                <a:pos x="40" y="552"/>
              </a:cxn>
              <a:cxn ang="0">
                <a:pos x="68" y="555"/>
              </a:cxn>
              <a:cxn ang="0">
                <a:pos x="97" y="559"/>
              </a:cxn>
              <a:cxn ang="0">
                <a:pos x="133" y="566"/>
              </a:cxn>
              <a:cxn ang="0">
                <a:pos x="184" y="562"/>
              </a:cxn>
              <a:cxn ang="0">
                <a:pos x="220" y="570"/>
              </a:cxn>
              <a:cxn ang="0">
                <a:pos x="281" y="573"/>
              </a:cxn>
              <a:cxn ang="0">
                <a:pos x="360" y="570"/>
              </a:cxn>
              <a:cxn ang="0">
                <a:pos x="439" y="573"/>
              </a:cxn>
              <a:cxn ang="0">
                <a:pos x="551" y="570"/>
              </a:cxn>
              <a:cxn ang="0">
                <a:pos x="641" y="548"/>
              </a:cxn>
              <a:cxn ang="0">
                <a:pos x="727" y="552"/>
              </a:cxn>
              <a:cxn ang="0">
                <a:pos x="828" y="541"/>
              </a:cxn>
              <a:cxn ang="0">
                <a:pos x="886" y="537"/>
              </a:cxn>
              <a:cxn ang="0">
                <a:pos x="1037" y="501"/>
              </a:cxn>
              <a:cxn ang="0">
                <a:pos x="1094" y="490"/>
              </a:cxn>
              <a:cxn ang="0">
                <a:pos x="1170" y="483"/>
              </a:cxn>
              <a:cxn ang="0">
                <a:pos x="1242" y="461"/>
              </a:cxn>
              <a:cxn ang="0">
                <a:pos x="1339" y="443"/>
              </a:cxn>
              <a:cxn ang="0">
                <a:pos x="1411" y="415"/>
              </a:cxn>
              <a:cxn ang="0">
                <a:pos x="1458" y="404"/>
              </a:cxn>
              <a:cxn ang="0">
                <a:pos x="1552" y="393"/>
              </a:cxn>
              <a:cxn ang="0">
                <a:pos x="1645" y="353"/>
              </a:cxn>
              <a:cxn ang="0">
                <a:pos x="1725" y="328"/>
              </a:cxn>
              <a:cxn ang="0">
                <a:pos x="1779" y="296"/>
              </a:cxn>
              <a:cxn ang="0">
                <a:pos x="1858" y="263"/>
              </a:cxn>
              <a:cxn ang="0">
                <a:pos x="1951" y="220"/>
              </a:cxn>
              <a:cxn ang="0">
                <a:pos x="1987" y="209"/>
              </a:cxn>
              <a:cxn ang="0">
                <a:pos x="2045" y="184"/>
              </a:cxn>
              <a:cxn ang="0">
                <a:pos x="2088" y="144"/>
              </a:cxn>
              <a:cxn ang="0">
                <a:pos x="2135" y="123"/>
              </a:cxn>
              <a:cxn ang="0">
                <a:pos x="2203" y="97"/>
              </a:cxn>
              <a:cxn ang="0">
                <a:pos x="2272" y="43"/>
              </a:cxn>
              <a:cxn ang="0">
                <a:pos x="2351" y="0"/>
              </a:cxn>
              <a:cxn ang="0">
                <a:pos x="2315" y="36"/>
              </a:cxn>
              <a:cxn ang="0">
                <a:pos x="2189" y="115"/>
              </a:cxn>
              <a:cxn ang="0">
                <a:pos x="2034" y="205"/>
              </a:cxn>
              <a:cxn ang="0">
                <a:pos x="1887" y="281"/>
              </a:cxn>
              <a:cxn ang="0">
                <a:pos x="1757" y="342"/>
              </a:cxn>
              <a:cxn ang="0">
                <a:pos x="1617" y="393"/>
              </a:cxn>
              <a:cxn ang="0">
                <a:pos x="1422" y="451"/>
              </a:cxn>
              <a:cxn ang="0">
                <a:pos x="1199" y="505"/>
              </a:cxn>
              <a:cxn ang="0">
                <a:pos x="1022" y="541"/>
              </a:cxn>
              <a:cxn ang="0">
                <a:pos x="835" y="577"/>
              </a:cxn>
              <a:cxn ang="0">
                <a:pos x="655" y="588"/>
              </a:cxn>
              <a:cxn ang="0">
                <a:pos x="490" y="598"/>
              </a:cxn>
              <a:cxn ang="0">
                <a:pos x="320" y="602"/>
              </a:cxn>
              <a:cxn ang="0">
                <a:pos x="194" y="588"/>
              </a:cxn>
              <a:cxn ang="0">
                <a:pos x="79" y="577"/>
              </a:cxn>
              <a:cxn ang="0">
                <a:pos x="0" y="562"/>
              </a:cxn>
            </a:cxnLst>
            <a:rect l="0" t="0" r="r" b="b"/>
            <a:pathLst>
              <a:path w="2352" h="603">
                <a:moveTo>
                  <a:pt x="0" y="562"/>
                </a:moveTo>
                <a:lnTo>
                  <a:pt x="40" y="552"/>
                </a:lnTo>
                <a:lnTo>
                  <a:pt x="68" y="555"/>
                </a:lnTo>
                <a:lnTo>
                  <a:pt x="97" y="559"/>
                </a:lnTo>
                <a:lnTo>
                  <a:pt x="133" y="566"/>
                </a:lnTo>
                <a:lnTo>
                  <a:pt x="184" y="562"/>
                </a:lnTo>
                <a:lnTo>
                  <a:pt x="220" y="570"/>
                </a:lnTo>
                <a:lnTo>
                  <a:pt x="281" y="573"/>
                </a:lnTo>
                <a:lnTo>
                  <a:pt x="360" y="570"/>
                </a:lnTo>
                <a:lnTo>
                  <a:pt x="439" y="573"/>
                </a:lnTo>
                <a:lnTo>
                  <a:pt x="551" y="570"/>
                </a:lnTo>
                <a:lnTo>
                  <a:pt x="641" y="548"/>
                </a:lnTo>
                <a:lnTo>
                  <a:pt x="727" y="552"/>
                </a:lnTo>
                <a:lnTo>
                  <a:pt x="828" y="541"/>
                </a:lnTo>
                <a:lnTo>
                  <a:pt x="886" y="537"/>
                </a:lnTo>
                <a:lnTo>
                  <a:pt x="1037" y="501"/>
                </a:lnTo>
                <a:lnTo>
                  <a:pt x="1094" y="490"/>
                </a:lnTo>
                <a:lnTo>
                  <a:pt x="1170" y="483"/>
                </a:lnTo>
                <a:lnTo>
                  <a:pt x="1242" y="461"/>
                </a:lnTo>
                <a:lnTo>
                  <a:pt x="1339" y="443"/>
                </a:lnTo>
                <a:lnTo>
                  <a:pt x="1411" y="415"/>
                </a:lnTo>
                <a:lnTo>
                  <a:pt x="1458" y="404"/>
                </a:lnTo>
                <a:lnTo>
                  <a:pt x="1552" y="393"/>
                </a:lnTo>
                <a:lnTo>
                  <a:pt x="1645" y="353"/>
                </a:lnTo>
                <a:lnTo>
                  <a:pt x="1725" y="328"/>
                </a:lnTo>
                <a:lnTo>
                  <a:pt x="1779" y="296"/>
                </a:lnTo>
                <a:lnTo>
                  <a:pt x="1858" y="263"/>
                </a:lnTo>
                <a:lnTo>
                  <a:pt x="1951" y="220"/>
                </a:lnTo>
                <a:lnTo>
                  <a:pt x="1987" y="209"/>
                </a:lnTo>
                <a:lnTo>
                  <a:pt x="2045" y="184"/>
                </a:lnTo>
                <a:lnTo>
                  <a:pt x="2088" y="144"/>
                </a:lnTo>
                <a:lnTo>
                  <a:pt x="2135" y="123"/>
                </a:lnTo>
                <a:lnTo>
                  <a:pt x="2203" y="97"/>
                </a:lnTo>
                <a:lnTo>
                  <a:pt x="2272" y="43"/>
                </a:lnTo>
                <a:lnTo>
                  <a:pt x="2351" y="0"/>
                </a:lnTo>
                <a:lnTo>
                  <a:pt x="2315" y="36"/>
                </a:lnTo>
                <a:lnTo>
                  <a:pt x="2189" y="115"/>
                </a:lnTo>
                <a:lnTo>
                  <a:pt x="2034" y="205"/>
                </a:lnTo>
                <a:lnTo>
                  <a:pt x="1887" y="281"/>
                </a:lnTo>
                <a:lnTo>
                  <a:pt x="1757" y="342"/>
                </a:lnTo>
                <a:lnTo>
                  <a:pt x="1617" y="393"/>
                </a:lnTo>
                <a:lnTo>
                  <a:pt x="1422" y="451"/>
                </a:lnTo>
                <a:lnTo>
                  <a:pt x="1199" y="505"/>
                </a:lnTo>
                <a:lnTo>
                  <a:pt x="1022" y="541"/>
                </a:lnTo>
                <a:lnTo>
                  <a:pt x="835" y="577"/>
                </a:lnTo>
                <a:lnTo>
                  <a:pt x="655" y="588"/>
                </a:lnTo>
                <a:lnTo>
                  <a:pt x="490" y="598"/>
                </a:lnTo>
                <a:lnTo>
                  <a:pt x="320" y="602"/>
                </a:lnTo>
                <a:lnTo>
                  <a:pt x="194" y="588"/>
                </a:lnTo>
                <a:lnTo>
                  <a:pt x="79" y="577"/>
                </a:lnTo>
                <a:lnTo>
                  <a:pt x="0" y="562"/>
                </a:lnTo>
              </a:path>
            </a:pathLst>
          </a:custGeom>
          <a:solidFill>
            <a:srgbClr val="FCFEB9"/>
          </a:solidFill>
          <a:ln w="12700" cap="rnd" cmpd="sng">
            <a:solidFill>
              <a:srgbClr val="EAEC5E"/>
            </a:solidFill>
            <a:prstDash val="solid"/>
            <a:round/>
            <a:headEnd type="none" w="med" len="med"/>
            <a:tailEnd type="none" w="med" len="med"/>
          </a:ln>
          <a:effectLst/>
        </p:spPr>
        <p:txBody>
          <a:bodyPr/>
          <a:lstStyle/>
          <a:p>
            <a:endParaRPr lang="en-US"/>
          </a:p>
        </p:txBody>
      </p:sp>
      <p:sp>
        <p:nvSpPr>
          <p:cNvPr id="2894852" name="Freeform 4"/>
          <p:cNvSpPr>
            <a:spLocks/>
          </p:cNvSpPr>
          <p:nvPr/>
        </p:nvSpPr>
        <p:spPr bwMode="auto">
          <a:xfrm>
            <a:off x="993775" y="3173413"/>
            <a:ext cx="2801938" cy="1444625"/>
          </a:xfrm>
          <a:custGeom>
            <a:avLst/>
            <a:gdLst/>
            <a:ahLst/>
            <a:cxnLst>
              <a:cxn ang="0">
                <a:pos x="1984" y="0"/>
              </a:cxn>
              <a:cxn ang="0">
                <a:pos x="1752" y="136"/>
              </a:cxn>
              <a:cxn ang="0">
                <a:pos x="1600" y="240"/>
              </a:cxn>
              <a:cxn ang="0">
                <a:pos x="1312" y="368"/>
              </a:cxn>
              <a:cxn ang="0">
                <a:pos x="1016" y="464"/>
              </a:cxn>
              <a:cxn ang="0">
                <a:pos x="688" y="552"/>
              </a:cxn>
              <a:cxn ang="0">
                <a:pos x="368" y="576"/>
              </a:cxn>
              <a:cxn ang="0">
                <a:pos x="0" y="600"/>
              </a:cxn>
              <a:cxn ang="0">
                <a:pos x="272" y="712"/>
              </a:cxn>
              <a:cxn ang="0">
                <a:pos x="473" y="751"/>
              </a:cxn>
              <a:cxn ang="0">
                <a:pos x="660" y="801"/>
              </a:cxn>
              <a:cxn ang="0">
                <a:pos x="855" y="844"/>
              </a:cxn>
              <a:cxn ang="0">
                <a:pos x="1028" y="873"/>
              </a:cxn>
              <a:cxn ang="0">
                <a:pos x="1215" y="895"/>
              </a:cxn>
              <a:cxn ang="0">
                <a:pos x="1438" y="909"/>
              </a:cxn>
              <a:cxn ang="0">
                <a:pos x="1596" y="909"/>
              </a:cxn>
              <a:cxn ang="0">
                <a:pos x="1762" y="902"/>
              </a:cxn>
              <a:cxn ang="0">
                <a:pos x="1942" y="887"/>
              </a:cxn>
              <a:cxn ang="0">
                <a:pos x="1985" y="866"/>
              </a:cxn>
              <a:cxn ang="0">
                <a:pos x="1984" y="0"/>
              </a:cxn>
            </a:cxnLst>
            <a:rect l="0" t="0" r="r" b="b"/>
            <a:pathLst>
              <a:path w="1986" h="910">
                <a:moveTo>
                  <a:pt x="1984" y="0"/>
                </a:moveTo>
                <a:lnTo>
                  <a:pt x="1752" y="136"/>
                </a:lnTo>
                <a:lnTo>
                  <a:pt x="1600" y="240"/>
                </a:lnTo>
                <a:lnTo>
                  <a:pt x="1312" y="368"/>
                </a:lnTo>
                <a:lnTo>
                  <a:pt x="1016" y="464"/>
                </a:lnTo>
                <a:lnTo>
                  <a:pt x="688" y="552"/>
                </a:lnTo>
                <a:lnTo>
                  <a:pt x="368" y="576"/>
                </a:lnTo>
                <a:lnTo>
                  <a:pt x="0" y="600"/>
                </a:lnTo>
                <a:lnTo>
                  <a:pt x="272" y="712"/>
                </a:lnTo>
                <a:lnTo>
                  <a:pt x="473" y="751"/>
                </a:lnTo>
                <a:lnTo>
                  <a:pt x="660" y="801"/>
                </a:lnTo>
                <a:lnTo>
                  <a:pt x="855" y="844"/>
                </a:lnTo>
                <a:lnTo>
                  <a:pt x="1028" y="873"/>
                </a:lnTo>
                <a:lnTo>
                  <a:pt x="1215" y="895"/>
                </a:lnTo>
                <a:lnTo>
                  <a:pt x="1438" y="909"/>
                </a:lnTo>
                <a:lnTo>
                  <a:pt x="1596" y="909"/>
                </a:lnTo>
                <a:lnTo>
                  <a:pt x="1762" y="902"/>
                </a:lnTo>
                <a:lnTo>
                  <a:pt x="1942" y="887"/>
                </a:lnTo>
                <a:lnTo>
                  <a:pt x="1985" y="866"/>
                </a:lnTo>
                <a:lnTo>
                  <a:pt x="1984" y="0"/>
                </a:lnTo>
              </a:path>
            </a:pathLst>
          </a:custGeom>
          <a:solidFill>
            <a:srgbClr val="EAEC5E"/>
          </a:solidFill>
          <a:ln w="12700" cap="rnd" cmpd="sng">
            <a:solidFill>
              <a:srgbClr val="EAEC5E"/>
            </a:solidFill>
            <a:prstDash val="solid"/>
            <a:round/>
            <a:headEnd type="none" w="med" len="med"/>
            <a:tailEnd type="none" w="med" len="med"/>
          </a:ln>
          <a:effectLst/>
        </p:spPr>
        <p:txBody>
          <a:bodyPr/>
          <a:lstStyle/>
          <a:p>
            <a:endParaRPr lang="en-US"/>
          </a:p>
        </p:txBody>
      </p:sp>
      <p:grpSp>
        <p:nvGrpSpPr>
          <p:cNvPr id="2" name="Group 5"/>
          <p:cNvGrpSpPr>
            <a:grpSpLocks/>
          </p:cNvGrpSpPr>
          <p:nvPr/>
        </p:nvGrpSpPr>
        <p:grpSpPr bwMode="auto">
          <a:xfrm>
            <a:off x="2505075" y="4094163"/>
            <a:ext cx="436563" cy="541337"/>
            <a:chOff x="1776" y="2164"/>
            <a:chExt cx="309" cy="341"/>
          </a:xfrm>
        </p:grpSpPr>
        <p:sp>
          <p:nvSpPr>
            <p:cNvPr id="2894854" name="Freeform 6"/>
            <p:cNvSpPr>
              <a:spLocks/>
            </p:cNvSpPr>
            <p:nvPr/>
          </p:nvSpPr>
          <p:spPr bwMode="auto">
            <a:xfrm>
              <a:off x="1776" y="2164"/>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55" name="Oval 7"/>
            <p:cNvSpPr>
              <a:spLocks noChangeArrowheads="1"/>
            </p:cNvSpPr>
            <p:nvPr/>
          </p:nvSpPr>
          <p:spPr bwMode="auto">
            <a:xfrm>
              <a:off x="1861" y="2265"/>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56" name="Oval 8"/>
            <p:cNvSpPr>
              <a:spLocks noChangeArrowheads="1"/>
            </p:cNvSpPr>
            <p:nvPr/>
          </p:nvSpPr>
          <p:spPr bwMode="auto">
            <a:xfrm>
              <a:off x="1903" y="229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57" name="Line 9"/>
            <p:cNvSpPr>
              <a:spLocks noChangeShapeType="1"/>
            </p:cNvSpPr>
            <p:nvPr/>
          </p:nvSpPr>
          <p:spPr bwMode="auto">
            <a:xfrm flipH="1">
              <a:off x="1854" y="2366"/>
              <a:ext cx="65" cy="33"/>
            </a:xfrm>
            <a:prstGeom prst="line">
              <a:avLst/>
            </a:prstGeom>
            <a:noFill/>
            <a:ln w="25400">
              <a:solidFill>
                <a:schemeClr val="tx2"/>
              </a:solidFill>
              <a:round/>
              <a:headEnd/>
              <a:tailEnd/>
            </a:ln>
            <a:effectLst/>
          </p:spPr>
          <p:txBody>
            <a:bodyPr wrap="none" anchor="ctr"/>
            <a:lstStyle/>
            <a:p>
              <a:endParaRPr lang="en-US"/>
            </a:p>
          </p:txBody>
        </p:sp>
        <p:sp>
          <p:nvSpPr>
            <p:cNvPr id="2894858" name="Line 10"/>
            <p:cNvSpPr>
              <a:spLocks noChangeShapeType="1"/>
            </p:cNvSpPr>
            <p:nvPr/>
          </p:nvSpPr>
          <p:spPr bwMode="auto">
            <a:xfrm flipH="1">
              <a:off x="1822" y="2242"/>
              <a:ext cx="43" cy="11"/>
            </a:xfrm>
            <a:prstGeom prst="line">
              <a:avLst/>
            </a:prstGeom>
            <a:noFill/>
            <a:ln w="25400">
              <a:solidFill>
                <a:srgbClr val="919191"/>
              </a:solidFill>
              <a:round/>
              <a:headEnd/>
              <a:tailEnd/>
            </a:ln>
            <a:effectLst/>
          </p:spPr>
          <p:txBody>
            <a:bodyPr wrap="none" anchor="ctr"/>
            <a:lstStyle/>
            <a:p>
              <a:endParaRPr lang="en-US"/>
            </a:p>
          </p:txBody>
        </p:sp>
        <p:sp>
          <p:nvSpPr>
            <p:cNvPr id="2894859" name="Line 11"/>
            <p:cNvSpPr>
              <a:spLocks noChangeShapeType="1"/>
            </p:cNvSpPr>
            <p:nvPr/>
          </p:nvSpPr>
          <p:spPr bwMode="auto">
            <a:xfrm flipH="1">
              <a:off x="1919" y="2217"/>
              <a:ext cx="43" cy="11"/>
            </a:xfrm>
            <a:prstGeom prst="line">
              <a:avLst/>
            </a:prstGeom>
            <a:noFill/>
            <a:ln w="25400">
              <a:solidFill>
                <a:srgbClr val="919191"/>
              </a:solidFill>
              <a:round/>
              <a:headEnd/>
              <a:tailEnd/>
            </a:ln>
            <a:effectLst/>
          </p:spPr>
          <p:txBody>
            <a:bodyPr wrap="none" anchor="ctr"/>
            <a:lstStyle/>
            <a:p>
              <a:endParaRPr lang="en-US"/>
            </a:p>
          </p:txBody>
        </p:sp>
        <p:sp>
          <p:nvSpPr>
            <p:cNvPr id="2894860" name="Line 12"/>
            <p:cNvSpPr>
              <a:spLocks noChangeShapeType="1"/>
            </p:cNvSpPr>
            <p:nvPr/>
          </p:nvSpPr>
          <p:spPr bwMode="auto">
            <a:xfrm flipH="1">
              <a:off x="2005" y="2401"/>
              <a:ext cx="43" cy="11"/>
            </a:xfrm>
            <a:prstGeom prst="line">
              <a:avLst/>
            </a:prstGeom>
            <a:noFill/>
            <a:ln w="25400">
              <a:solidFill>
                <a:srgbClr val="919191"/>
              </a:solidFill>
              <a:round/>
              <a:headEnd/>
              <a:tailEnd/>
            </a:ln>
            <a:effectLst/>
          </p:spPr>
          <p:txBody>
            <a:bodyPr wrap="none" anchor="ctr"/>
            <a:lstStyle/>
            <a:p>
              <a:endParaRPr lang="en-US"/>
            </a:p>
          </p:txBody>
        </p:sp>
        <p:sp>
          <p:nvSpPr>
            <p:cNvPr id="2894861" name="Line 13"/>
            <p:cNvSpPr>
              <a:spLocks noChangeShapeType="1"/>
            </p:cNvSpPr>
            <p:nvPr/>
          </p:nvSpPr>
          <p:spPr bwMode="auto">
            <a:xfrm flipH="1">
              <a:off x="1995" y="2266"/>
              <a:ext cx="43" cy="11"/>
            </a:xfrm>
            <a:prstGeom prst="line">
              <a:avLst/>
            </a:prstGeom>
            <a:noFill/>
            <a:ln w="25400">
              <a:solidFill>
                <a:srgbClr val="919191"/>
              </a:solidFill>
              <a:round/>
              <a:headEnd/>
              <a:tailEnd/>
            </a:ln>
            <a:effectLst/>
          </p:spPr>
          <p:txBody>
            <a:bodyPr wrap="none" anchor="ctr"/>
            <a:lstStyle/>
            <a:p>
              <a:endParaRPr lang="en-US"/>
            </a:p>
          </p:txBody>
        </p:sp>
        <p:sp>
          <p:nvSpPr>
            <p:cNvPr id="2894862" name="Line 14"/>
            <p:cNvSpPr>
              <a:spLocks noChangeShapeType="1"/>
            </p:cNvSpPr>
            <p:nvPr/>
          </p:nvSpPr>
          <p:spPr bwMode="auto">
            <a:xfrm flipH="1">
              <a:off x="2012" y="2345"/>
              <a:ext cx="43" cy="11"/>
            </a:xfrm>
            <a:prstGeom prst="line">
              <a:avLst/>
            </a:prstGeom>
            <a:noFill/>
            <a:ln w="25400">
              <a:solidFill>
                <a:srgbClr val="919191"/>
              </a:solidFill>
              <a:round/>
              <a:headEnd/>
              <a:tailEnd/>
            </a:ln>
            <a:effectLst/>
          </p:spPr>
          <p:txBody>
            <a:bodyPr wrap="none" anchor="ctr"/>
            <a:lstStyle/>
            <a:p>
              <a:endParaRPr lang="en-US"/>
            </a:p>
          </p:txBody>
        </p:sp>
        <p:sp>
          <p:nvSpPr>
            <p:cNvPr id="2894863" name="Line 15"/>
            <p:cNvSpPr>
              <a:spLocks noChangeShapeType="1"/>
            </p:cNvSpPr>
            <p:nvPr/>
          </p:nvSpPr>
          <p:spPr bwMode="auto">
            <a:xfrm flipH="1">
              <a:off x="1951" y="2401"/>
              <a:ext cx="43" cy="11"/>
            </a:xfrm>
            <a:prstGeom prst="line">
              <a:avLst/>
            </a:prstGeom>
            <a:noFill/>
            <a:ln w="25400">
              <a:solidFill>
                <a:srgbClr val="919191"/>
              </a:solidFill>
              <a:round/>
              <a:headEnd/>
              <a:tailEnd/>
            </a:ln>
            <a:effectLst/>
          </p:spPr>
          <p:txBody>
            <a:bodyPr wrap="none" anchor="ctr"/>
            <a:lstStyle/>
            <a:p>
              <a:endParaRPr lang="en-US"/>
            </a:p>
          </p:txBody>
        </p:sp>
        <p:sp>
          <p:nvSpPr>
            <p:cNvPr id="2894864" name="Line 16"/>
            <p:cNvSpPr>
              <a:spLocks noChangeShapeType="1"/>
            </p:cNvSpPr>
            <p:nvPr/>
          </p:nvSpPr>
          <p:spPr bwMode="auto">
            <a:xfrm flipH="1">
              <a:off x="1925" y="2447"/>
              <a:ext cx="43" cy="11"/>
            </a:xfrm>
            <a:prstGeom prst="line">
              <a:avLst/>
            </a:prstGeom>
            <a:noFill/>
            <a:ln w="25400">
              <a:solidFill>
                <a:srgbClr val="919191"/>
              </a:solidFill>
              <a:round/>
              <a:headEnd/>
              <a:tailEnd/>
            </a:ln>
            <a:effectLst/>
          </p:spPr>
          <p:txBody>
            <a:bodyPr wrap="none" anchor="ctr"/>
            <a:lstStyle/>
            <a:p>
              <a:endParaRPr lang="en-US"/>
            </a:p>
          </p:txBody>
        </p:sp>
        <p:sp>
          <p:nvSpPr>
            <p:cNvPr id="2894865" name="Line 17"/>
            <p:cNvSpPr>
              <a:spLocks noChangeShapeType="1"/>
            </p:cNvSpPr>
            <p:nvPr/>
          </p:nvSpPr>
          <p:spPr bwMode="auto">
            <a:xfrm flipH="1">
              <a:off x="1958" y="2220"/>
              <a:ext cx="43" cy="11"/>
            </a:xfrm>
            <a:prstGeom prst="line">
              <a:avLst/>
            </a:prstGeom>
            <a:noFill/>
            <a:ln w="25400">
              <a:solidFill>
                <a:srgbClr val="919191"/>
              </a:solidFill>
              <a:round/>
              <a:headEnd/>
              <a:tailEnd/>
            </a:ln>
            <a:effectLst/>
          </p:spPr>
          <p:txBody>
            <a:bodyPr wrap="none" anchor="ctr"/>
            <a:lstStyle/>
            <a:p>
              <a:endParaRPr lang="en-US"/>
            </a:p>
          </p:txBody>
        </p:sp>
        <p:sp>
          <p:nvSpPr>
            <p:cNvPr id="2894866" name="Line 18"/>
            <p:cNvSpPr>
              <a:spLocks noChangeShapeType="1"/>
            </p:cNvSpPr>
            <p:nvPr/>
          </p:nvSpPr>
          <p:spPr bwMode="auto">
            <a:xfrm flipH="1">
              <a:off x="1852" y="2441"/>
              <a:ext cx="43" cy="11"/>
            </a:xfrm>
            <a:prstGeom prst="line">
              <a:avLst/>
            </a:prstGeom>
            <a:noFill/>
            <a:ln w="25400">
              <a:solidFill>
                <a:srgbClr val="919191"/>
              </a:solidFill>
              <a:round/>
              <a:headEnd/>
              <a:tailEnd/>
            </a:ln>
            <a:effectLst/>
          </p:spPr>
          <p:txBody>
            <a:bodyPr wrap="none" anchor="ctr"/>
            <a:lstStyle/>
            <a:p>
              <a:endParaRPr lang="en-US"/>
            </a:p>
          </p:txBody>
        </p:sp>
        <p:sp>
          <p:nvSpPr>
            <p:cNvPr id="2894867" name="Line 19"/>
            <p:cNvSpPr>
              <a:spLocks noChangeShapeType="1"/>
            </p:cNvSpPr>
            <p:nvPr/>
          </p:nvSpPr>
          <p:spPr bwMode="auto">
            <a:xfrm flipH="1">
              <a:off x="1812" y="2285"/>
              <a:ext cx="43" cy="11"/>
            </a:xfrm>
            <a:prstGeom prst="line">
              <a:avLst/>
            </a:prstGeom>
            <a:noFill/>
            <a:ln w="25400">
              <a:solidFill>
                <a:srgbClr val="919191"/>
              </a:solidFill>
              <a:round/>
              <a:headEnd/>
              <a:tailEnd/>
            </a:ln>
            <a:effectLst/>
          </p:spPr>
          <p:txBody>
            <a:bodyPr wrap="none" anchor="ctr"/>
            <a:lstStyle/>
            <a:p>
              <a:endParaRPr lang="en-US"/>
            </a:p>
          </p:txBody>
        </p:sp>
        <p:sp>
          <p:nvSpPr>
            <p:cNvPr id="2894868" name="Line 20"/>
            <p:cNvSpPr>
              <a:spLocks noChangeShapeType="1"/>
            </p:cNvSpPr>
            <p:nvPr/>
          </p:nvSpPr>
          <p:spPr bwMode="auto">
            <a:xfrm flipH="1">
              <a:off x="1796" y="2372"/>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3" name="Group 21"/>
          <p:cNvGrpSpPr>
            <a:grpSpLocks/>
          </p:cNvGrpSpPr>
          <p:nvPr/>
        </p:nvGrpSpPr>
        <p:grpSpPr bwMode="auto">
          <a:xfrm>
            <a:off x="1522413" y="4092575"/>
            <a:ext cx="436562" cy="541338"/>
            <a:chOff x="1079" y="2163"/>
            <a:chExt cx="309" cy="341"/>
          </a:xfrm>
        </p:grpSpPr>
        <p:sp>
          <p:nvSpPr>
            <p:cNvPr id="2894870" name="Freeform 22"/>
            <p:cNvSpPr>
              <a:spLocks/>
            </p:cNvSpPr>
            <p:nvPr/>
          </p:nvSpPr>
          <p:spPr bwMode="auto">
            <a:xfrm>
              <a:off x="1079" y="2163"/>
              <a:ext cx="309" cy="341"/>
            </a:xfrm>
            <a:custGeom>
              <a:avLst/>
              <a:gdLst/>
              <a:ahLst/>
              <a:cxnLst>
                <a:cxn ang="0">
                  <a:pos x="189" y="32"/>
                </a:cxn>
                <a:cxn ang="0">
                  <a:pos x="173" y="0"/>
                </a:cxn>
                <a:cxn ang="0">
                  <a:pos x="124" y="22"/>
                </a:cxn>
                <a:cxn ang="0">
                  <a:pos x="70" y="32"/>
                </a:cxn>
                <a:cxn ang="0">
                  <a:pos x="38" y="70"/>
                </a:cxn>
                <a:cxn ang="0">
                  <a:pos x="32" y="97"/>
                </a:cxn>
                <a:cxn ang="0">
                  <a:pos x="0" y="119"/>
                </a:cxn>
                <a:cxn ang="0">
                  <a:pos x="22" y="162"/>
                </a:cxn>
                <a:cxn ang="0">
                  <a:pos x="0" y="200"/>
                </a:cxn>
                <a:cxn ang="0">
                  <a:pos x="38" y="237"/>
                </a:cxn>
                <a:cxn ang="0">
                  <a:pos x="27" y="270"/>
                </a:cxn>
                <a:cxn ang="0">
                  <a:pos x="76" y="281"/>
                </a:cxn>
                <a:cxn ang="0">
                  <a:pos x="119" y="324"/>
                </a:cxn>
                <a:cxn ang="0">
                  <a:pos x="184" y="313"/>
                </a:cxn>
                <a:cxn ang="0">
                  <a:pos x="222" y="340"/>
                </a:cxn>
                <a:cxn ang="0">
                  <a:pos x="259" y="302"/>
                </a:cxn>
                <a:cxn ang="0">
                  <a:pos x="259" y="259"/>
                </a:cxn>
                <a:cxn ang="0">
                  <a:pos x="303" y="227"/>
                </a:cxn>
                <a:cxn ang="0">
                  <a:pos x="308" y="183"/>
                </a:cxn>
                <a:cxn ang="0">
                  <a:pos x="281" y="140"/>
                </a:cxn>
                <a:cxn ang="0">
                  <a:pos x="292" y="86"/>
                </a:cxn>
                <a:cxn ang="0">
                  <a:pos x="292" y="76"/>
                </a:cxn>
                <a:cxn ang="0">
                  <a:pos x="292" y="65"/>
                </a:cxn>
                <a:cxn ang="0">
                  <a:pos x="259" y="32"/>
                </a:cxn>
                <a:cxn ang="0">
                  <a:pos x="189" y="32"/>
                </a:cxn>
              </a:cxnLst>
              <a:rect l="0" t="0" r="r" b="b"/>
              <a:pathLst>
                <a:path w="309" h="341">
                  <a:moveTo>
                    <a:pt x="189" y="32"/>
                  </a:moveTo>
                  <a:lnTo>
                    <a:pt x="173" y="0"/>
                  </a:lnTo>
                  <a:lnTo>
                    <a:pt x="124" y="22"/>
                  </a:lnTo>
                  <a:lnTo>
                    <a:pt x="70" y="32"/>
                  </a:lnTo>
                  <a:lnTo>
                    <a:pt x="38" y="70"/>
                  </a:lnTo>
                  <a:lnTo>
                    <a:pt x="32" y="97"/>
                  </a:lnTo>
                  <a:lnTo>
                    <a:pt x="0" y="119"/>
                  </a:lnTo>
                  <a:lnTo>
                    <a:pt x="22" y="162"/>
                  </a:lnTo>
                  <a:lnTo>
                    <a:pt x="0" y="200"/>
                  </a:lnTo>
                  <a:lnTo>
                    <a:pt x="38" y="237"/>
                  </a:lnTo>
                  <a:lnTo>
                    <a:pt x="27" y="270"/>
                  </a:lnTo>
                  <a:lnTo>
                    <a:pt x="76" y="281"/>
                  </a:lnTo>
                  <a:lnTo>
                    <a:pt x="119" y="324"/>
                  </a:lnTo>
                  <a:lnTo>
                    <a:pt x="184" y="313"/>
                  </a:lnTo>
                  <a:lnTo>
                    <a:pt x="222" y="340"/>
                  </a:lnTo>
                  <a:lnTo>
                    <a:pt x="259" y="302"/>
                  </a:lnTo>
                  <a:lnTo>
                    <a:pt x="259" y="259"/>
                  </a:lnTo>
                  <a:lnTo>
                    <a:pt x="303" y="227"/>
                  </a:lnTo>
                  <a:lnTo>
                    <a:pt x="308" y="183"/>
                  </a:lnTo>
                  <a:lnTo>
                    <a:pt x="281" y="140"/>
                  </a:lnTo>
                  <a:lnTo>
                    <a:pt x="292" y="86"/>
                  </a:lnTo>
                  <a:lnTo>
                    <a:pt x="292" y="76"/>
                  </a:lnTo>
                  <a:lnTo>
                    <a:pt x="292" y="65"/>
                  </a:lnTo>
                  <a:lnTo>
                    <a:pt x="259" y="32"/>
                  </a:lnTo>
                  <a:lnTo>
                    <a:pt x="18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71" name="Oval 23"/>
            <p:cNvSpPr>
              <a:spLocks noChangeArrowheads="1"/>
            </p:cNvSpPr>
            <p:nvPr/>
          </p:nvSpPr>
          <p:spPr bwMode="auto">
            <a:xfrm>
              <a:off x="1169" y="2264"/>
              <a:ext cx="133" cy="133"/>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72" name="Oval 24"/>
            <p:cNvSpPr>
              <a:spLocks noChangeArrowheads="1"/>
            </p:cNvSpPr>
            <p:nvPr/>
          </p:nvSpPr>
          <p:spPr bwMode="auto">
            <a:xfrm>
              <a:off x="1200" y="2289"/>
              <a:ext cx="59"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73" name="Line 25"/>
            <p:cNvSpPr>
              <a:spLocks noChangeShapeType="1"/>
            </p:cNvSpPr>
            <p:nvPr/>
          </p:nvSpPr>
          <p:spPr bwMode="auto">
            <a:xfrm>
              <a:off x="1260" y="2365"/>
              <a:ext cx="32" cy="33"/>
            </a:xfrm>
            <a:prstGeom prst="line">
              <a:avLst/>
            </a:prstGeom>
            <a:noFill/>
            <a:ln w="25400">
              <a:solidFill>
                <a:schemeClr val="tx2"/>
              </a:solidFill>
              <a:round/>
              <a:headEnd/>
              <a:tailEnd/>
            </a:ln>
            <a:effectLst/>
          </p:spPr>
          <p:txBody>
            <a:bodyPr wrap="none" anchor="ctr"/>
            <a:lstStyle/>
            <a:p>
              <a:endParaRPr lang="en-US"/>
            </a:p>
          </p:txBody>
        </p:sp>
        <p:sp>
          <p:nvSpPr>
            <p:cNvPr id="2894874" name="Line 26"/>
            <p:cNvSpPr>
              <a:spLocks noChangeShapeType="1"/>
            </p:cNvSpPr>
            <p:nvPr/>
          </p:nvSpPr>
          <p:spPr bwMode="auto">
            <a:xfrm>
              <a:off x="1314" y="2241"/>
              <a:ext cx="11" cy="11"/>
            </a:xfrm>
            <a:prstGeom prst="line">
              <a:avLst/>
            </a:prstGeom>
            <a:noFill/>
            <a:ln w="25400">
              <a:solidFill>
                <a:srgbClr val="919191"/>
              </a:solidFill>
              <a:round/>
              <a:headEnd/>
              <a:tailEnd/>
            </a:ln>
            <a:effectLst/>
          </p:spPr>
          <p:txBody>
            <a:bodyPr wrap="none" anchor="ctr"/>
            <a:lstStyle/>
            <a:p>
              <a:endParaRPr lang="en-US"/>
            </a:p>
          </p:txBody>
        </p:sp>
        <p:sp>
          <p:nvSpPr>
            <p:cNvPr id="2894875" name="Line 27"/>
            <p:cNvSpPr>
              <a:spLocks noChangeShapeType="1"/>
            </p:cNvSpPr>
            <p:nvPr/>
          </p:nvSpPr>
          <p:spPr bwMode="auto">
            <a:xfrm>
              <a:off x="1217" y="2216"/>
              <a:ext cx="11" cy="11"/>
            </a:xfrm>
            <a:prstGeom prst="line">
              <a:avLst/>
            </a:prstGeom>
            <a:noFill/>
            <a:ln w="25400">
              <a:solidFill>
                <a:srgbClr val="919191"/>
              </a:solidFill>
              <a:round/>
              <a:headEnd/>
              <a:tailEnd/>
            </a:ln>
            <a:effectLst/>
          </p:spPr>
          <p:txBody>
            <a:bodyPr wrap="none" anchor="ctr"/>
            <a:lstStyle/>
            <a:p>
              <a:endParaRPr lang="en-US"/>
            </a:p>
          </p:txBody>
        </p:sp>
        <p:sp>
          <p:nvSpPr>
            <p:cNvPr id="2894876" name="Line 28"/>
            <p:cNvSpPr>
              <a:spLocks noChangeShapeType="1"/>
            </p:cNvSpPr>
            <p:nvPr/>
          </p:nvSpPr>
          <p:spPr bwMode="auto">
            <a:xfrm>
              <a:off x="1130" y="2400"/>
              <a:ext cx="11" cy="11"/>
            </a:xfrm>
            <a:prstGeom prst="line">
              <a:avLst/>
            </a:prstGeom>
            <a:noFill/>
            <a:ln w="25400">
              <a:solidFill>
                <a:srgbClr val="919191"/>
              </a:solidFill>
              <a:round/>
              <a:headEnd/>
              <a:tailEnd/>
            </a:ln>
            <a:effectLst/>
          </p:spPr>
          <p:txBody>
            <a:bodyPr wrap="none" anchor="ctr"/>
            <a:lstStyle/>
            <a:p>
              <a:endParaRPr lang="en-US"/>
            </a:p>
          </p:txBody>
        </p:sp>
        <p:sp>
          <p:nvSpPr>
            <p:cNvPr id="2894877" name="Line 29"/>
            <p:cNvSpPr>
              <a:spLocks noChangeShapeType="1"/>
            </p:cNvSpPr>
            <p:nvPr/>
          </p:nvSpPr>
          <p:spPr bwMode="auto">
            <a:xfrm>
              <a:off x="1141" y="2265"/>
              <a:ext cx="11" cy="11"/>
            </a:xfrm>
            <a:prstGeom prst="line">
              <a:avLst/>
            </a:prstGeom>
            <a:noFill/>
            <a:ln w="25400">
              <a:solidFill>
                <a:srgbClr val="919191"/>
              </a:solidFill>
              <a:round/>
              <a:headEnd/>
              <a:tailEnd/>
            </a:ln>
            <a:effectLst/>
          </p:spPr>
          <p:txBody>
            <a:bodyPr wrap="none" anchor="ctr"/>
            <a:lstStyle/>
            <a:p>
              <a:endParaRPr lang="en-US"/>
            </a:p>
          </p:txBody>
        </p:sp>
        <p:sp>
          <p:nvSpPr>
            <p:cNvPr id="2894878" name="Line 30"/>
            <p:cNvSpPr>
              <a:spLocks noChangeShapeType="1"/>
            </p:cNvSpPr>
            <p:nvPr/>
          </p:nvSpPr>
          <p:spPr bwMode="auto">
            <a:xfrm>
              <a:off x="1124" y="2344"/>
              <a:ext cx="11" cy="11"/>
            </a:xfrm>
            <a:prstGeom prst="line">
              <a:avLst/>
            </a:prstGeom>
            <a:noFill/>
            <a:ln w="25400">
              <a:solidFill>
                <a:srgbClr val="919191"/>
              </a:solidFill>
              <a:round/>
              <a:headEnd/>
              <a:tailEnd/>
            </a:ln>
            <a:effectLst/>
          </p:spPr>
          <p:txBody>
            <a:bodyPr wrap="none" anchor="ctr"/>
            <a:lstStyle/>
            <a:p>
              <a:endParaRPr lang="en-US"/>
            </a:p>
          </p:txBody>
        </p:sp>
        <p:sp>
          <p:nvSpPr>
            <p:cNvPr id="2894879" name="Line 31"/>
            <p:cNvSpPr>
              <a:spLocks noChangeShapeType="1"/>
            </p:cNvSpPr>
            <p:nvPr/>
          </p:nvSpPr>
          <p:spPr bwMode="auto">
            <a:xfrm>
              <a:off x="1184" y="2400"/>
              <a:ext cx="11" cy="11"/>
            </a:xfrm>
            <a:prstGeom prst="line">
              <a:avLst/>
            </a:prstGeom>
            <a:noFill/>
            <a:ln w="25400">
              <a:solidFill>
                <a:srgbClr val="919191"/>
              </a:solidFill>
              <a:round/>
              <a:headEnd/>
              <a:tailEnd/>
            </a:ln>
            <a:effectLst/>
          </p:spPr>
          <p:txBody>
            <a:bodyPr wrap="none" anchor="ctr"/>
            <a:lstStyle/>
            <a:p>
              <a:endParaRPr lang="en-US"/>
            </a:p>
          </p:txBody>
        </p:sp>
        <p:sp>
          <p:nvSpPr>
            <p:cNvPr id="2894880" name="Line 32"/>
            <p:cNvSpPr>
              <a:spLocks noChangeShapeType="1"/>
            </p:cNvSpPr>
            <p:nvPr/>
          </p:nvSpPr>
          <p:spPr bwMode="auto">
            <a:xfrm>
              <a:off x="1210" y="2446"/>
              <a:ext cx="11" cy="11"/>
            </a:xfrm>
            <a:prstGeom prst="line">
              <a:avLst/>
            </a:prstGeom>
            <a:noFill/>
            <a:ln w="25400">
              <a:solidFill>
                <a:srgbClr val="919191"/>
              </a:solidFill>
              <a:round/>
              <a:headEnd/>
              <a:tailEnd/>
            </a:ln>
            <a:effectLst/>
          </p:spPr>
          <p:txBody>
            <a:bodyPr wrap="none" anchor="ctr"/>
            <a:lstStyle/>
            <a:p>
              <a:endParaRPr lang="en-US"/>
            </a:p>
          </p:txBody>
        </p:sp>
        <p:sp>
          <p:nvSpPr>
            <p:cNvPr id="2894881" name="Line 33"/>
            <p:cNvSpPr>
              <a:spLocks noChangeShapeType="1"/>
            </p:cNvSpPr>
            <p:nvPr/>
          </p:nvSpPr>
          <p:spPr bwMode="auto">
            <a:xfrm>
              <a:off x="1178" y="2220"/>
              <a:ext cx="11" cy="11"/>
            </a:xfrm>
            <a:prstGeom prst="line">
              <a:avLst/>
            </a:prstGeom>
            <a:noFill/>
            <a:ln w="25400">
              <a:solidFill>
                <a:srgbClr val="919191"/>
              </a:solidFill>
              <a:round/>
              <a:headEnd/>
              <a:tailEnd/>
            </a:ln>
            <a:effectLst/>
          </p:spPr>
          <p:txBody>
            <a:bodyPr wrap="none" anchor="ctr"/>
            <a:lstStyle/>
            <a:p>
              <a:endParaRPr lang="en-US"/>
            </a:p>
          </p:txBody>
        </p:sp>
        <p:sp>
          <p:nvSpPr>
            <p:cNvPr id="2894882" name="Line 34"/>
            <p:cNvSpPr>
              <a:spLocks noChangeShapeType="1"/>
            </p:cNvSpPr>
            <p:nvPr/>
          </p:nvSpPr>
          <p:spPr bwMode="auto">
            <a:xfrm>
              <a:off x="1283" y="2440"/>
              <a:ext cx="11" cy="11"/>
            </a:xfrm>
            <a:prstGeom prst="line">
              <a:avLst/>
            </a:prstGeom>
            <a:noFill/>
            <a:ln w="25400">
              <a:solidFill>
                <a:srgbClr val="919191"/>
              </a:solidFill>
              <a:round/>
              <a:headEnd/>
              <a:tailEnd/>
            </a:ln>
            <a:effectLst/>
          </p:spPr>
          <p:txBody>
            <a:bodyPr wrap="none" anchor="ctr"/>
            <a:lstStyle/>
            <a:p>
              <a:endParaRPr lang="en-US"/>
            </a:p>
          </p:txBody>
        </p:sp>
        <p:sp>
          <p:nvSpPr>
            <p:cNvPr id="2894883" name="Line 35"/>
            <p:cNvSpPr>
              <a:spLocks noChangeShapeType="1"/>
            </p:cNvSpPr>
            <p:nvPr/>
          </p:nvSpPr>
          <p:spPr bwMode="auto">
            <a:xfrm>
              <a:off x="1324" y="2284"/>
              <a:ext cx="11" cy="11"/>
            </a:xfrm>
            <a:prstGeom prst="line">
              <a:avLst/>
            </a:prstGeom>
            <a:noFill/>
            <a:ln w="25400">
              <a:solidFill>
                <a:srgbClr val="919191"/>
              </a:solidFill>
              <a:round/>
              <a:headEnd/>
              <a:tailEnd/>
            </a:ln>
            <a:effectLst/>
          </p:spPr>
          <p:txBody>
            <a:bodyPr wrap="none" anchor="ctr"/>
            <a:lstStyle/>
            <a:p>
              <a:endParaRPr lang="en-US"/>
            </a:p>
          </p:txBody>
        </p:sp>
        <p:sp>
          <p:nvSpPr>
            <p:cNvPr id="2894884" name="Line 36"/>
            <p:cNvSpPr>
              <a:spLocks noChangeShapeType="1"/>
            </p:cNvSpPr>
            <p:nvPr/>
          </p:nvSpPr>
          <p:spPr bwMode="auto">
            <a:xfrm>
              <a:off x="1340" y="2371"/>
              <a:ext cx="11" cy="11"/>
            </a:xfrm>
            <a:prstGeom prst="line">
              <a:avLst/>
            </a:prstGeom>
            <a:noFill/>
            <a:ln w="25400">
              <a:solidFill>
                <a:srgbClr val="919191"/>
              </a:solidFill>
              <a:round/>
              <a:headEnd/>
              <a:tailEnd/>
            </a:ln>
            <a:effectLst/>
          </p:spPr>
          <p:txBody>
            <a:bodyPr wrap="none" anchor="ctr"/>
            <a:lstStyle/>
            <a:p>
              <a:endParaRPr lang="en-US"/>
            </a:p>
          </p:txBody>
        </p:sp>
      </p:grpSp>
      <p:grpSp>
        <p:nvGrpSpPr>
          <p:cNvPr id="4" name="Group 37"/>
          <p:cNvGrpSpPr>
            <a:grpSpLocks/>
          </p:cNvGrpSpPr>
          <p:nvPr/>
        </p:nvGrpSpPr>
        <p:grpSpPr bwMode="auto">
          <a:xfrm>
            <a:off x="1970088" y="3956050"/>
            <a:ext cx="434975" cy="541338"/>
            <a:chOff x="1396" y="2077"/>
            <a:chExt cx="309" cy="341"/>
          </a:xfrm>
        </p:grpSpPr>
        <p:sp>
          <p:nvSpPr>
            <p:cNvPr id="2894886" name="Freeform 38"/>
            <p:cNvSpPr>
              <a:spLocks/>
            </p:cNvSpPr>
            <p:nvPr/>
          </p:nvSpPr>
          <p:spPr bwMode="auto">
            <a:xfrm>
              <a:off x="1396" y="2077"/>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887" name="Oval 39"/>
            <p:cNvSpPr>
              <a:spLocks noChangeArrowheads="1"/>
            </p:cNvSpPr>
            <p:nvPr/>
          </p:nvSpPr>
          <p:spPr bwMode="auto">
            <a:xfrm>
              <a:off x="1481" y="2178"/>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888" name="Oval 40"/>
            <p:cNvSpPr>
              <a:spLocks noChangeArrowheads="1"/>
            </p:cNvSpPr>
            <p:nvPr/>
          </p:nvSpPr>
          <p:spPr bwMode="auto">
            <a:xfrm>
              <a:off x="1523" y="2203"/>
              <a:ext cx="60" cy="59"/>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889" name="Line 41"/>
            <p:cNvSpPr>
              <a:spLocks noChangeShapeType="1"/>
            </p:cNvSpPr>
            <p:nvPr/>
          </p:nvSpPr>
          <p:spPr bwMode="auto">
            <a:xfrm flipH="1">
              <a:off x="1474" y="2279"/>
              <a:ext cx="65" cy="33"/>
            </a:xfrm>
            <a:prstGeom prst="line">
              <a:avLst/>
            </a:prstGeom>
            <a:noFill/>
            <a:ln w="25400">
              <a:solidFill>
                <a:schemeClr val="tx2"/>
              </a:solidFill>
              <a:round/>
              <a:headEnd/>
              <a:tailEnd/>
            </a:ln>
            <a:effectLst/>
          </p:spPr>
          <p:txBody>
            <a:bodyPr wrap="none" anchor="ctr"/>
            <a:lstStyle/>
            <a:p>
              <a:endParaRPr lang="en-US"/>
            </a:p>
          </p:txBody>
        </p:sp>
        <p:sp>
          <p:nvSpPr>
            <p:cNvPr id="2894890" name="Line 42"/>
            <p:cNvSpPr>
              <a:spLocks noChangeShapeType="1"/>
            </p:cNvSpPr>
            <p:nvPr/>
          </p:nvSpPr>
          <p:spPr bwMode="auto">
            <a:xfrm flipH="1">
              <a:off x="1442" y="2155"/>
              <a:ext cx="43" cy="11"/>
            </a:xfrm>
            <a:prstGeom prst="line">
              <a:avLst/>
            </a:prstGeom>
            <a:noFill/>
            <a:ln w="25400">
              <a:solidFill>
                <a:srgbClr val="919191"/>
              </a:solidFill>
              <a:round/>
              <a:headEnd/>
              <a:tailEnd/>
            </a:ln>
            <a:effectLst/>
          </p:spPr>
          <p:txBody>
            <a:bodyPr wrap="none" anchor="ctr"/>
            <a:lstStyle/>
            <a:p>
              <a:endParaRPr lang="en-US"/>
            </a:p>
          </p:txBody>
        </p:sp>
        <p:sp>
          <p:nvSpPr>
            <p:cNvPr id="2894891" name="Line 43"/>
            <p:cNvSpPr>
              <a:spLocks noChangeShapeType="1"/>
            </p:cNvSpPr>
            <p:nvPr/>
          </p:nvSpPr>
          <p:spPr bwMode="auto">
            <a:xfrm flipH="1">
              <a:off x="1539" y="2130"/>
              <a:ext cx="43" cy="11"/>
            </a:xfrm>
            <a:prstGeom prst="line">
              <a:avLst/>
            </a:prstGeom>
            <a:noFill/>
            <a:ln w="25400">
              <a:solidFill>
                <a:srgbClr val="919191"/>
              </a:solidFill>
              <a:round/>
              <a:headEnd/>
              <a:tailEnd/>
            </a:ln>
            <a:effectLst/>
          </p:spPr>
          <p:txBody>
            <a:bodyPr wrap="none" anchor="ctr"/>
            <a:lstStyle/>
            <a:p>
              <a:endParaRPr lang="en-US"/>
            </a:p>
          </p:txBody>
        </p:sp>
        <p:sp>
          <p:nvSpPr>
            <p:cNvPr id="2894892" name="Line 44"/>
            <p:cNvSpPr>
              <a:spLocks noChangeShapeType="1"/>
            </p:cNvSpPr>
            <p:nvPr/>
          </p:nvSpPr>
          <p:spPr bwMode="auto">
            <a:xfrm flipH="1">
              <a:off x="1625" y="2314"/>
              <a:ext cx="43" cy="11"/>
            </a:xfrm>
            <a:prstGeom prst="line">
              <a:avLst/>
            </a:prstGeom>
            <a:noFill/>
            <a:ln w="25400">
              <a:solidFill>
                <a:srgbClr val="919191"/>
              </a:solidFill>
              <a:round/>
              <a:headEnd/>
              <a:tailEnd/>
            </a:ln>
            <a:effectLst/>
          </p:spPr>
          <p:txBody>
            <a:bodyPr wrap="none" anchor="ctr"/>
            <a:lstStyle/>
            <a:p>
              <a:endParaRPr lang="en-US"/>
            </a:p>
          </p:txBody>
        </p:sp>
        <p:sp>
          <p:nvSpPr>
            <p:cNvPr id="2894893" name="Line 45"/>
            <p:cNvSpPr>
              <a:spLocks noChangeShapeType="1"/>
            </p:cNvSpPr>
            <p:nvPr/>
          </p:nvSpPr>
          <p:spPr bwMode="auto">
            <a:xfrm flipH="1">
              <a:off x="1615" y="2179"/>
              <a:ext cx="43" cy="11"/>
            </a:xfrm>
            <a:prstGeom prst="line">
              <a:avLst/>
            </a:prstGeom>
            <a:noFill/>
            <a:ln w="25400">
              <a:solidFill>
                <a:srgbClr val="919191"/>
              </a:solidFill>
              <a:round/>
              <a:headEnd/>
              <a:tailEnd/>
            </a:ln>
            <a:effectLst/>
          </p:spPr>
          <p:txBody>
            <a:bodyPr wrap="none" anchor="ctr"/>
            <a:lstStyle/>
            <a:p>
              <a:endParaRPr lang="en-US"/>
            </a:p>
          </p:txBody>
        </p:sp>
        <p:sp>
          <p:nvSpPr>
            <p:cNvPr id="2894894" name="Line 46"/>
            <p:cNvSpPr>
              <a:spLocks noChangeShapeType="1"/>
            </p:cNvSpPr>
            <p:nvPr/>
          </p:nvSpPr>
          <p:spPr bwMode="auto">
            <a:xfrm flipH="1">
              <a:off x="1632" y="2257"/>
              <a:ext cx="43" cy="11"/>
            </a:xfrm>
            <a:prstGeom prst="line">
              <a:avLst/>
            </a:prstGeom>
            <a:noFill/>
            <a:ln w="25400">
              <a:solidFill>
                <a:srgbClr val="919191"/>
              </a:solidFill>
              <a:round/>
              <a:headEnd/>
              <a:tailEnd/>
            </a:ln>
            <a:effectLst/>
          </p:spPr>
          <p:txBody>
            <a:bodyPr wrap="none" anchor="ctr"/>
            <a:lstStyle/>
            <a:p>
              <a:endParaRPr lang="en-US"/>
            </a:p>
          </p:txBody>
        </p:sp>
        <p:sp>
          <p:nvSpPr>
            <p:cNvPr id="2894895" name="Line 47"/>
            <p:cNvSpPr>
              <a:spLocks noChangeShapeType="1"/>
            </p:cNvSpPr>
            <p:nvPr/>
          </p:nvSpPr>
          <p:spPr bwMode="auto">
            <a:xfrm flipH="1">
              <a:off x="1571" y="2314"/>
              <a:ext cx="43" cy="11"/>
            </a:xfrm>
            <a:prstGeom prst="line">
              <a:avLst/>
            </a:prstGeom>
            <a:noFill/>
            <a:ln w="25400">
              <a:solidFill>
                <a:srgbClr val="919191"/>
              </a:solidFill>
              <a:round/>
              <a:headEnd/>
              <a:tailEnd/>
            </a:ln>
            <a:effectLst/>
          </p:spPr>
          <p:txBody>
            <a:bodyPr wrap="none" anchor="ctr"/>
            <a:lstStyle/>
            <a:p>
              <a:endParaRPr lang="en-US"/>
            </a:p>
          </p:txBody>
        </p:sp>
        <p:sp>
          <p:nvSpPr>
            <p:cNvPr id="2894896" name="Line 48"/>
            <p:cNvSpPr>
              <a:spLocks noChangeShapeType="1"/>
            </p:cNvSpPr>
            <p:nvPr/>
          </p:nvSpPr>
          <p:spPr bwMode="auto">
            <a:xfrm flipH="1">
              <a:off x="1545" y="2360"/>
              <a:ext cx="43" cy="11"/>
            </a:xfrm>
            <a:prstGeom prst="line">
              <a:avLst/>
            </a:prstGeom>
            <a:noFill/>
            <a:ln w="25400">
              <a:solidFill>
                <a:srgbClr val="919191"/>
              </a:solidFill>
              <a:round/>
              <a:headEnd/>
              <a:tailEnd/>
            </a:ln>
            <a:effectLst/>
          </p:spPr>
          <p:txBody>
            <a:bodyPr wrap="none" anchor="ctr"/>
            <a:lstStyle/>
            <a:p>
              <a:endParaRPr lang="en-US"/>
            </a:p>
          </p:txBody>
        </p:sp>
        <p:sp>
          <p:nvSpPr>
            <p:cNvPr id="2894897" name="Line 49"/>
            <p:cNvSpPr>
              <a:spLocks noChangeShapeType="1"/>
            </p:cNvSpPr>
            <p:nvPr/>
          </p:nvSpPr>
          <p:spPr bwMode="auto">
            <a:xfrm flipH="1">
              <a:off x="1578" y="2133"/>
              <a:ext cx="43" cy="11"/>
            </a:xfrm>
            <a:prstGeom prst="line">
              <a:avLst/>
            </a:prstGeom>
            <a:noFill/>
            <a:ln w="25400">
              <a:solidFill>
                <a:srgbClr val="919191"/>
              </a:solidFill>
              <a:round/>
              <a:headEnd/>
              <a:tailEnd/>
            </a:ln>
            <a:effectLst/>
          </p:spPr>
          <p:txBody>
            <a:bodyPr wrap="none" anchor="ctr"/>
            <a:lstStyle/>
            <a:p>
              <a:endParaRPr lang="en-US"/>
            </a:p>
          </p:txBody>
        </p:sp>
        <p:sp>
          <p:nvSpPr>
            <p:cNvPr id="2894898" name="Line 50"/>
            <p:cNvSpPr>
              <a:spLocks noChangeShapeType="1"/>
            </p:cNvSpPr>
            <p:nvPr/>
          </p:nvSpPr>
          <p:spPr bwMode="auto">
            <a:xfrm flipH="1">
              <a:off x="1472" y="2354"/>
              <a:ext cx="43" cy="11"/>
            </a:xfrm>
            <a:prstGeom prst="line">
              <a:avLst/>
            </a:prstGeom>
            <a:noFill/>
            <a:ln w="25400">
              <a:solidFill>
                <a:srgbClr val="919191"/>
              </a:solidFill>
              <a:round/>
              <a:headEnd/>
              <a:tailEnd/>
            </a:ln>
            <a:effectLst/>
          </p:spPr>
          <p:txBody>
            <a:bodyPr wrap="none" anchor="ctr"/>
            <a:lstStyle/>
            <a:p>
              <a:endParaRPr lang="en-US"/>
            </a:p>
          </p:txBody>
        </p:sp>
        <p:sp>
          <p:nvSpPr>
            <p:cNvPr id="2894899" name="Line 51"/>
            <p:cNvSpPr>
              <a:spLocks noChangeShapeType="1"/>
            </p:cNvSpPr>
            <p:nvPr/>
          </p:nvSpPr>
          <p:spPr bwMode="auto">
            <a:xfrm flipH="1">
              <a:off x="1432" y="2198"/>
              <a:ext cx="43" cy="11"/>
            </a:xfrm>
            <a:prstGeom prst="line">
              <a:avLst/>
            </a:prstGeom>
            <a:noFill/>
            <a:ln w="25400">
              <a:solidFill>
                <a:srgbClr val="919191"/>
              </a:solidFill>
              <a:round/>
              <a:headEnd/>
              <a:tailEnd/>
            </a:ln>
            <a:effectLst/>
          </p:spPr>
          <p:txBody>
            <a:bodyPr wrap="none" anchor="ctr"/>
            <a:lstStyle/>
            <a:p>
              <a:endParaRPr lang="en-US"/>
            </a:p>
          </p:txBody>
        </p:sp>
        <p:sp>
          <p:nvSpPr>
            <p:cNvPr id="2894900" name="Line 52"/>
            <p:cNvSpPr>
              <a:spLocks noChangeShapeType="1"/>
            </p:cNvSpPr>
            <p:nvPr/>
          </p:nvSpPr>
          <p:spPr bwMode="auto">
            <a:xfrm flipH="1">
              <a:off x="1416" y="2284"/>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5" name="Group 53"/>
          <p:cNvGrpSpPr>
            <a:grpSpLocks/>
          </p:cNvGrpSpPr>
          <p:nvPr/>
        </p:nvGrpSpPr>
        <p:grpSpPr bwMode="auto">
          <a:xfrm>
            <a:off x="3014663" y="4286250"/>
            <a:ext cx="436562" cy="542925"/>
            <a:chOff x="2137" y="2285"/>
            <a:chExt cx="309" cy="342"/>
          </a:xfrm>
        </p:grpSpPr>
        <p:sp>
          <p:nvSpPr>
            <p:cNvPr id="2894902" name="Freeform 54"/>
            <p:cNvSpPr>
              <a:spLocks/>
            </p:cNvSpPr>
            <p:nvPr/>
          </p:nvSpPr>
          <p:spPr bwMode="auto">
            <a:xfrm>
              <a:off x="2137" y="2285"/>
              <a:ext cx="309" cy="342"/>
            </a:xfrm>
            <a:custGeom>
              <a:avLst/>
              <a:gdLst/>
              <a:ahLst/>
              <a:cxnLst>
                <a:cxn ang="0">
                  <a:pos x="189" y="309"/>
                </a:cxn>
                <a:cxn ang="0">
                  <a:pos x="173" y="341"/>
                </a:cxn>
                <a:cxn ang="0">
                  <a:pos x="124" y="319"/>
                </a:cxn>
                <a:cxn ang="0">
                  <a:pos x="70" y="309"/>
                </a:cxn>
                <a:cxn ang="0">
                  <a:pos x="38" y="271"/>
                </a:cxn>
                <a:cxn ang="0">
                  <a:pos x="32" y="244"/>
                </a:cxn>
                <a:cxn ang="0">
                  <a:pos x="0" y="222"/>
                </a:cxn>
                <a:cxn ang="0">
                  <a:pos x="22" y="179"/>
                </a:cxn>
                <a:cxn ang="0">
                  <a:pos x="0" y="141"/>
                </a:cxn>
                <a:cxn ang="0">
                  <a:pos x="38" y="103"/>
                </a:cxn>
                <a:cxn ang="0">
                  <a:pos x="27" y="70"/>
                </a:cxn>
                <a:cxn ang="0">
                  <a:pos x="76" y="60"/>
                </a:cxn>
                <a:cxn ang="0">
                  <a:pos x="119" y="16"/>
                </a:cxn>
                <a:cxn ang="0">
                  <a:pos x="184" y="27"/>
                </a:cxn>
                <a:cxn ang="0">
                  <a:pos x="222" y="0"/>
                </a:cxn>
                <a:cxn ang="0">
                  <a:pos x="259" y="38"/>
                </a:cxn>
                <a:cxn ang="0">
                  <a:pos x="259" y="81"/>
                </a:cxn>
                <a:cxn ang="0">
                  <a:pos x="303" y="114"/>
                </a:cxn>
                <a:cxn ang="0">
                  <a:pos x="308" y="157"/>
                </a:cxn>
                <a:cxn ang="0">
                  <a:pos x="281" y="200"/>
                </a:cxn>
                <a:cxn ang="0">
                  <a:pos x="292" y="254"/>
                </a:cxn>
                <a:cxn ang="0">
                  <a:pos x="292" y="265"/>
                </a:cxn>
                <a:cxn ang="0">
                  <a:pos x="292" y="276"/>
                </a:cxn>
                <a:cxn ang="0">
                  <a:pos x="259" y="309"/>
                </a:cxn>
                <a:cxn ang="0">
                  <a:pos x="189" y="309"/>
                </a:cxn>
              </a:cxnLst>
              <a:rect l="0" t="0" r="r" b="b"/>
              <a:pathLst>
                <a:path w="309" h="342">
                  <a:moveTo>
                    <a:pt x="189" y="309"/>
                  </a:moveTo>
                  <a:lnTo>
                    <a:pt x="173" y="341"/>
                  </a:lnTo>
                  <a:lnTo>
                    <a:pt x="124" y="319"/>
                  </a:lnTo>
                  <a:lnTo>
                    <a:pt x="70" y="309"/>
                  </a:lnTo>
                  <a:lnTo>
                    <a:pt x="38" y="271"/>
                  </a:lnTo>
                  <a:lnTo>
                    <a:pt x="32" y="244"/>
                  </a:lnTo>
                  <a:lnTo>
                    <a:pt x="0" y="222"/>
                  </a:lnTo>
                  <a:lnTo>
                    <a:pt x="22" y="179"/>
                  </a:lnTo>
                  <a:lnTo>
                    <a:pt x="0" y="141"/>
                  </a:lnTo>
                  <a:lnTo>
                    <a:pt x="38" y="103"/>
                  </a:lnTo>
                  <a:lnTo>
                    <a:pt x="27" y="70"/>
                  </a:lnTo>
                  <a:lnTo>
                    <a:pt x="76" y="60"/>
                  </a:lnTo>
                  <a:lnTo>
                    <a:pt x="119" y="16"/>
                  </a:lnTo>
                  <a:lnTo>
                    <a:pt x="184" y="27"/>
                  </a:lnTo>
                  <a:lnTo>
                    <a:pt x="222" y="0"/>
                  </a:lnTo>
                  <a:lnTo>
                    <a:pt x="259" y="38"/>
                  </a:lnTo>
                  <a:lnTo>
                    <a:pt x="259" y="81"/>
                  </a:lnTo>
                  <a:lnTo>
                    <a:pt x="303" y="114"/>
                  </a:lnTo>
                  <a:lnTo>
                    <a:pt x="308" y="157"/>
                  </a:lnTo>
                  <a:lnTo>
                    <a:pt x="281" y="200"/>
                  </a:lnTo>
                  <a:lnTo>
                    <a:pt x="292" y="254"/>
                  </a:lnTo>
                  <a:lnTo>
                    <a:pt x="292" y="265"/>
                  </a:lnTo>
                  <a:lnTo>
                    <a:pt x="292" y="276"/>
                  </a:lnTo>
                  <a:lnTo>
                    <a:pt x="259" y="309"/>
                  </a:lnTo>
                  <a:lnTo>
                    <a:pt x="189" y="309"/>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03" name="Oval 55"/>
            <p:cNvSpPr>
              <a:spLocks noChangeArrowheads="1"/>
            </p:cNvSpPr>
            <p:nvPr/>
          </p:nvSpPr>
          <p:spPr bwMode="auto">
            <a:xfrm>
              <a:off x="2228" y="2392"/>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04" name="Oval 56"/>
            <p:cNvSpPr>
              <a:spLocks noChangeArrowheads="1"/>
            </p:cNvSpPr>
            <p:nvPr/>
          </p:nvSpPr>
          <p:spPr bwMode="auto">
            <a:xfrm>
              <a:off x="2258" y="2440"/>
              <a:ext cx="60" cy="59"/>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05" name="Line 57"/>
            <p:cNvSpPr>
              <a:spLocks noChangeShapeType="1"/>
            </p:cNvSpPr>
            <p:nvPr/>
          </p:nvSpPr>
          <p:spPr bwMode="auto">
            <a:xfrm flipV="1">
              <a:off x="2318" y="2375"/>
              <a:ext cx="33" cy="64"/>
            </a:xfrm>
            <a:prstGeom prst="line">
              <a:avLst/>
            </a:prstGeom>
            <a:noFill/>
            <a:ln w="25400">
              <a:solidFill>
                <a:schemeClr val="tx2"/>
              </a:solidFill>
              <a:round/>
              <a:headEnd/>
              <a:tailEnd/>
            </a:ln>
            <a:effectLst/>
          </p:spPr>
          <p:txBody>
            <a:bodyPr wrap="none" anchor="ctr"/>
            <a:lstStyle/>
            <a:p>
              <a:endParaRPr lang="en-US"/>
            </a:p>
          </p:txBody>
        </p:sp>
        <p:sp>
          <p:nvSpPr>
            <p:cNvPr id="2894906" name="Line 58"/>
            <p:cNvSpPr>
              <a:spLocks noChangeShapeType="1"/>
            </p:cNvSpPr>
            <p:nvPr/>
          </p:nvSpPr>
          <p:spPr bwMode="auto">
            <a:xfrm flipV="1">
              <a:off x="2372" y="2520"/>
              <a:ext cx="11" cy="43"/>
            </a:xfrm>
            <a:prstGeom prst="line">
              <a:avLst/>
            </a:prstGeom>
            <a:noFill/>
            <a:ln w="25400">
              <a:solidFill>
                <a:srgbClr val="919191"/>
              </a:solidFill>
              <a:round/>
              <a:headEnd/>
              <a:tailEnd/>
            </a:ln>
            <a:effectLst/>
          </p:spPr>
          <p:txBody>
            <a:bodyPr wrap="none" anchor="ctr"/>
            <a:lstStyle/>
            <a:p>
              <a:endParaRPr lang="en-US"/>
            </a:p>
          </p:txBody>
        </p:sp>
        <p:sp>
          <p:nvSpPr>
            <p:cNvPr id="2894907" name="Line 59"/>
            <p:cNvSpPr>
              <a:spLocks noChangeShapeType="1"/>
            </p:cNvSpPr>
            <p:nvPr/>
          </p:nvSpPr>
          <p:spPr bwMode="auto">
            <a:xfrm flipV="1">
              <a:off x="2275" y="2546"/>
              <a:ext cx="11" cy="43"/>
            </a:xfrm>
            <a:prstGeom prst="line">
              <a:avLst/>
            </a:prstGeom>
            <a:noFill/>
            <a:ln w="25400">
              <a:solidFill>
                <a:srgbClr val="919191"/>
              </a:solidFill>
              <a:round/>
              <a:headEnd/>
              <a:tailEnd/>
            </a:ln>
            <a:effectLst/>
          </p:spPr>
          <p:txBody>
            <a:bodyPr wrap="none" anchor="ctr"/>
            <a:lstStyle/>
            <a:p>
              <a:endParaRPr lang="en-US"/>
            </a:p>
          </p:txBody>
        </p:sp>
        <p:sp>
          <p:nvSpPr>
            <p:cNvPr id="2894908" name="Line 60"/>
            <p:cNvSpPr>
              <a:spLocks noChangeShapeType="1"/>
            </p:cNvSpPr>
            <p:nvPr/>
          </p:nvSpPr>
          <p:spPr bwMode="auto">
            <a:xfrm flipV="1">
              <a:off x="2189" y="2361"/>
              <a:ext cx="11" cy="43"/>
            </a:xfrm>
            <a:prstGeom prst="line">
              <a:avLst/>
            </a:prstGeom>
            <a:noFill/>
            <a:ln w="25400">
              <a:solidFill>
                <a:srgbClr val="919191"/>
              </a:solidFill>
              <a:round/>
              <a:headEnd/>
              <a:tailEnd/>
            </a:ln>
            <a:effectLst/>
          </p:spPr>
          <p:txBody>
            <a:bodyPr wrap="none" anchor="ctr"/>
            <a:lstStyle/>
            <a:p>
              <a:endParaRPr lang="en-US"/>
            </a:p>
          </p:txBody>
        </p:sp>
        <p:sp>
          <p:nvSpPr>
            <p:cNvPr id="2894909" name="Line 61"/>
            <p:cNvSpPr>
              <a:spLocks noChangeShapeType="1"/>
            </p:cNvSpPr>
            <p:nvPr/>
          </p:nvSpPr>
          <p:spPr bwMode="auto">
            <a:xfrm flipV="1">
              <a:off x="2199" y="2496"/>
              <a:ext cx="11" cy="43"/>
            </a:xfrm>
            <a:prstGeom prst="line">
              <a:avLst/>
            </a:prstGeom>
            <a:noFill/>
            <a:ln w="25400">
              <a:solidFill>
                <a:srgbClr val="919191"/>
              </a:solidFill>
              <a:round/>
              <a:headEnd/>
              <a:tailEnd/>
            </a:ln>
            <a:effectLst/>
          </p:spPr>
          <p:txBody>
            <a:bodyPr wrap="none" anchor="ctr"/>
            <a:lstStyle/>
            <a:p>
              <a:endParaRPr lang="en-US"/>
            </a:p>
          </p:txBody>
        </p:sp>
        <p:sp>
          <p:nvSpPr>
            <p:cNvPr id="2894910" name="Line 62"/>
            <p:cNvSpPr>
              <a:spLocks noChangeShapeType="1"/>
            </p:cNvSpPr>
            <p:nvPr/>
          </p:nvSpPr>
          <p:spPr bwMode="auto">
            <a:xfrm flipV="1">
              <a:off x="2182" y="2418"/>
              <a:ext cx="11" cy="43"/>
            </a:xfrm>
            <a:prstGeom prst="line">
              <a:avLst/>
            </a:prstGeom>
            <a:noFill/>
            <a:ln w="25400">
              <a:solidFill>
                <a:srgbClr val="919191"/>
              </a:solidFill>
              <a:round/>
              <a:headEnd/>
              <a:tailEnd/>
            </a:ln>
            <a:effectLst/>
          </p:spPr>
          <p:txBody>
            <a:bodyPr wrap="none" anchor="ctr"/>
            <a:lstStyle/>
            <a:p>
              <a:endParaRPr lang="en-US"/>
            </a:p>
          </p:txBody>
        </p:sp>
        <p:sp>
          <p:nvSpPr>
            <p:cNvPr id="2894911" name="Line 63"/>
            <p:cNvSpPr>
              <a:spLocks noChangeShapeType="1"/>
            </p:cNvSpPr>
            <p:nvPr/>
          </p:nvSpPr>
          <p:spPr bwMode="auto">
            <a:xfrm flipV="1">
              <a:off x="2243" y="2361"/>
              <a:ext cx="11" cy="43"/>
            </a:xfrm>
            <a:prstGeom prst="line">
              <a:avLst/>
            </a:prstGeom>
            <a:noFill/>
            <a:ln w="25400">
              <a:solidFill>
                <a:srgbClr val="919191"/>
              </a:solidFill>
              <a:round/>
              <a:headEnd/>
              <a:tailEnd/>
            </a:ln>
            <a:effectLst/>
          </p:spPr>
          <p:txBody>
            <a:bodyPr wrap="none" anchor="ctr"/>
            <a:lstStyle/>
            <a:p>
              <a:endParaRPr lang="en-US"/>
            </a:p>
          </p:txBody>
        </p:sp>
        <p:sp>
          <p:nvSpPr>
            <p:cNvPr id="2894912" name="Line 64"/>
            <p:cNvSpPr>
              <a:spLocks noChangeShapeType="1"/>
            </p:cNvSpPr>
            <p:nvPr/>
          </p:nvSpPr>
          <p:spPr bwMode="auto">
            <a:xfrm flipV="1">
              <a:off x="2269" y="2315"/>
              <a:ext cx="11" cy="43"/>
            </a:xfrm>
            <a:prstGeom prst="line">
              <a:avLst/>
            </a:prstGeom>
            <a:noFill/>
            <a:ln w="25400">
              <a:solidFill>
                <a:srgbClr val="919191"/>
              </a:solidFill>
              <a:round/>
              <a:headEnd/>
              <a:tailEnd/>
            </a:ln>
            <a:effectLst/>
          </p:spPr>
          <p:txBody>
            <a:bodyPr wrap="none" anchor="ctr"/>
            <a:lstStyle/>
            <a:p>
              <a:endParaRPr lang="en-US"/>
            </a:p>
          </p:txBody>
        </p:sp>
        <p:sp>
          <p:nvSpPr>
            <p:cNvPr id="2894913" name="Line 65"/>
            <p:cNvSpPr>
              <a:spLocks noChangeShapeType="1"/>
            </p:cNvSpPr>
            <p:nvPr/>
          </p:nvSpPr>
          <p:spPr bwMode="auto">
            <a:xfrm flipV="1">
              <a:off x="2236" y="2542"/>
              <a:ext cx="11" cy="43"/>
            </a:xfrm>
            <a:prstGeom prst="line">
              <a:avLst/>
            </a:prstGeom>
            <a:noFill/>
            <a:ln w="25400">
              <a:solidFill>
                <a:srgbClr val="919191"/>
              </a:solidFill>
              <a:round/>
              <a:headEnd/>
              <a:tailEnd/>
            </a:ln>
            <a:effectLst/>
          </p:spPr>
          <p:txBody>
            <a:bodyPr wrap="none" anchor="ctr"/>
            <a:lstStyle/>
            <a:p>
              <a:endParaRPr lang="en-US"/>
            </a:p>
          </p:txBody>
        </p:sp>
        <p:sp>
          <p:nvSpPr>
            <p:cNvPr id="2894914" name="Line 66"/>
            <p:cNvSpPr>
              <a:spLocks noChangeShapeType="1"/>
            </p:cNvSpPr>
            <p:nvPr/>
          </p:nvSpPr>
          <p:spPr bwMode="auto">
            <a:xfrm flipV="1">
              <a:off x="2342" y="2321"/>
              <a:ext cx="11" cy="43"/>
            </a:xfrm>
            <a:prstGeom prst="line">
              <a:avLst/>
            </a:prstGeom>
            <a:noFill/>
            <a:ln w="25400">
              <a:solidFill>
                <a:srgbClr val="919191"/>
              </a:solidFill>
              <a:round/>
              <a:headEnd/>
              <a:tailEnd/>
            </a:ln>
            <a:effectLst/>
          </p:spPr>
          <p:txBody>
            <a:bodyPr wrap="none" anchor="ctr"/>
            <a:lstStyle/>
            <a:p>
              <a:endParaRPr lang="en-US"/>
            </a:p>
          </p:txBody>
        </p:sp>
        <p:sp>
          <p:nvSpPr>
            <p:cNvPr id="2894915" name="Line 67"/>
            <p:cNvSpPr>
              <a:spLocks noChangeShapeType="1"/>
            </p:cNvSpPr>
            <p:nvPr/>
          </p:nvSpPr>
          <p:spPr bwMode="auto">
            <a:xfrm flipV="1">
              <a:off x="2382" y="2477"/>
              <a:ext cx="11" cy="43"/>
            </a:xfrm>
            <a:prstGeom prst="line">
              <a:avLst/>
            </a:prstGeom>
            <a:noFill/>
            <a:ln w="25400">
              <a:solidFill>
                <a:srgbClr val="919191"/>
              </a:solidFill>
              <a:round/>
              <a:headEnd/>
              <a:tailEnd/>
            </a:ln>
            <a:effectLst/>
          </p:spPr>
          <p:txBody>
            <a:bodyPr wrap="none" anchor="ctr"/>
            <a:lstStyle/>
            <a:p>
              <a:endParaRPr lang="en-US"/>
            </a:p>
          </p:txBody>
        </p:sp>
        <p:sp>
          <p:nvSpPr>
            <p:cNvPr id="2894916" name="Line 68"/>
            <p:cNvSpPr>
              <a:spLocks noChangeShapeType="1"/>
            </p:cNvSpPr>
            <p:nvPr/>
          </p:nvSpPr>
          <p:spPr bwMode="auto">
            <a:xfrm flipV="1">
              <a:off x="2398" y="2391"/>
              <a:ext cx="11" cy="43"/>
            </a:xfrm>
            <a:prstGeom prst="line">
              <a:avLst/>
            </a:prstGeom>
            <a:noFill/>
            <a:ln w="25400">
              <a:solidFill>
                <a:srgbClr val="919191"/>
              </a:solidFill>
              <a:round/>
              <a:headEnd/>
              <a:tailEnd/>
            </a:ln>
            <a:effectLst/>
          </p:spPr>
          <p:txBody>
            <a:bodyPr wrap="none" anchor="ctr"/>
            <a:lstStyle/>
            <a:p>
              <a:endParaRPr lang="en-US"/>
            </a:p>
          </p:txBody>
        </p:sp>
      </p:grpSp>
      <p:grpSp>
        <p:nvGrpSpPr>
          <p:cNvPr id="6" name="Group 69"/>
          <p:cNvGrpSpPr>
            <a:grpSpLocks/>
          </p:cNvGrpSpPr>
          <p:nvPr/>
        </p:nvGrpSpPr>
        <p:grpSpPr bwMode="auto">
          <a:xfrm>
            <a:off x="2944813" y="3749675"/>
            <a:ext cx="436562" cy="541338"/>
            <a:chOff x="2087" y="1947"/>
            <a:chExt cx="309" cy="341"/>
          </a:xfrm>
        </p:grpSpPr>
        <p:sp>
          <p:nvSpPr>
            <p:cNvPr id="2894918" name="Freeform 70"/>
            <p:cNvSpPr>
              <a:spLocks/>
            </p:cNvSpPr>
            <p:nvPr/>
          </p:nvSpPr>
          <p:spPr bwMode="auto">
            <a:xfrm>
              <a:off x="2087" y="1947"/>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19" name="Oval 71"/>
            <p:cNvSpPr>
              <a:spLocks noChangeArrowheads="1"/>
            </p:cNvSpPr>
            <p:nvPr/>
          </p:nvSpPr>
          <p:spPr bwMode="auto">
            <a:xfrm>
              <a:off x="2172" y="2048"/>
              <a:ext cx="132" cy="133"/>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20" name="Oval 72"/>
            <p:cNvSpPr>
              <a:spLocks noChangeArrowheads="1"/>
            </p:cNvSpPr>
            <p:nvPr/>
          </p:nvSpPr>
          <p:spPr bwMode="auto">
            <a:xfrm>
              <a:off x="2214" y="2073"/>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21" name="Line 73"/>
            <p:cNvSpPr>
              <a:spLocks noChangeShapeType="1"/>
            </p:cNvSpPr>
            <p:nvPr/>
          </p:nvSpPr>
          <p:spPr bwMode="auto">
            <a:xfrm flipH="1">
              <a:off x="2165" y="2149"/>
              <a:ext cx="65" cy="33"/>
            </a:xfrm>
            <a:prstGeom prst="line">
              <a:avLst/>
            </a:prstGeom>
            <a:noFill/>
            <a:ln w="25400">
              <a:solidFill>
                <a:schemeClr val="tx2"/>
              </a:solidFill>
              <a:round/>
              <a:headEnd/>
              <a:tailEnd/>
            </a:ln>
            <a:effectLst/>
          </p:spPr>
          <p:txBody>
            <a:bodyPr wrap="none" anchor="ctr"/>
            <a:lstStyle/>
            <a:p>
              <a:endParaRPr lang="en-US"/>
            </a:p>
          </p:txBody>
        </p:sp>
        <p:sp>
          <p:nvSpPr>
            <p:cNvPr id="2894922" name="Line 74"/>
            <p:cNvSpPr>
              <a:spLocks noChangeShapeType="1"/>
            </p:cNvSpPr>
            <p:nvPr/>
          </p:nvSpPr>
          <p:spPr bwMode="auto">
            <a:xfrm flipH="1">
              <a:off x="2133" y="2025"/>
              <a:ext cx="43" cy="11"/>
            </a:xfrm>
            <a:prstGeom prst="line">
              <a:avLst/>
            </a:prstGeom>
            <a:noFill/>
            <a:ln w="25400">
              <a:solidFill>
                <a:srgbClr val="919191"/>
              </a:solidFill>
              <a:round/>
              <a:headEnd/>
              <a:tailEnd/>
            </a:ln>
            <a:effectLst/>
          </p:spPr>
          <p:txBody>
            <a:bodyPr wrap="none" anchor="ctr"/>
            <a:lstStyle/>
            <a:p>
              <a:endParaRPr lang="en-US"/>
            </a:p>
          </p:txBody>
        </p:sp>
        <p:sp>
          <p:nvSpPr>
            <p:cNvPr id="2894923" name="Line 75"/>
            <p:cNvSpPr>
              <a:spLocks noChangeShapeType="1"/>
            </p:cNvSpPr>
            <p:nvPr/>
          </p:nvSpPr>
          <p:spPr bwMode="auto">
            <a:xfrm flipH="1">
              <a:off x="2230" y="2000"/>
              <a:ext cx="43" cy="11"/>
            </a:xfrm>
            <a:prstGeom prst="line">
              <a:avLst/>
            </a:prstGeom>
            <a:noFill/>
            <a:ln w="25400">
              <a:solidFill>
                <a:srgbClr val="919191"/>
              </a:solidFill>
              <a:round/>
              <a:headEnd/>
              <a:tailEnd/>
            </a:ln>
            <a:effectLst/>
          </p:spPr>
          <p:txBody>
            <a:bodyPr wrap="none" anchor="ctr"/>
            <a:lstStyle/>
            <a:p>
              <a:endParaRPr lang="en-US"/>
            </a:p>
          </p:txBody>
        </p:sp>
        <p:sp>
          <p:nvSpPr>
            <p:cNvPr id="2894924" name="Line 76"/>
            <p:cNvSpPr>
              <a:spLocks noChangeShapeType="1"/>
            </p:cNvSpPr>
            <p:nvPr/>
          </p:nvSpPr>
          <p:spPr bwMode="auto">
            <a:xfrm flipH="1">
              <a:off x="2317" y="2184"/>
              <a:ext cx="43" cy="11"/>
            </a:xfrm>
            <a:prstGeom prst="line">
              <a:avLst/>
            </a:prstGeom>
            <a:noFill/>
            <a:ln w="25400">
              <a:solidFill>
                <a:srgbClr val="919191"/>
              </a:solidFill>
              <a:round/>
              <a:headEnd/>
              <a:tailEnd/>
            </a:ln>
            <a:effectLst/>
          </p:spPr>
          <p:txBody>
            <a:bodyPr wrap="none" anchor="ctr"/>
            <a:lstStyle/>
            <a:p>
              <a:endParaRPr lang="en-US"/>
            </a:p>
          </p:txBody>
        </p:sp>
        <p:sp>
          <p:nvSpPr>
            <p:cNvPr id="2894925" name="Line 77"/>
            <p:cNvSpPr>
              <a:spLocks noChangeShapeType="1"/>
            </p:cNvSpPr>
            <p:nvPr/>
          </p:nvSpPr>
          <p:spPr bwMode="auto">
            <a:xfrm flipH="1">
              <a:off x="2306" y="2049"/>
              <a:ext cx="43" cy="11"/>
            </a:xfrm>
            <a:prstGeom prst="line">
              <a:avLst/>
            </a:prstGeom>
            <a:noFill/>
            <a:ln w="25400">
              <a:solidFill>
                <a:srgbClr val="919191"/>
              </a:solidFill>
              <a:round/>
              <a:headEnd/>
              <a:tailEnd/>
            </a:ln>
            <a:effectLst/>
          </p:spPr>
          <p:txBody>
            <a:bodyPr wrap="none" anchor="ctr"/>
            <a:lstStyle/>
            <a:p>
              <a:endParaRPr lang="en-US"/>
            </a:p>
          </p:txBody>
        </p:sp>
        <p:sp>
          <p:nvSpPr>
            <p:cNvPr id="2894926" name="Line 78"/>
            <p:cNvSpPr>
              <a:spLocks noChangeShapeType="1"/>
            </p:cNvSpPr>
            <p:nvPr/>
          </p:nvSpPr>
          <p:spPr bwMode="auto">
            <a:xfrm flipH="1">
              <a:off x="2323" y="2128"/>
              <a:ext cx="43" cy="11"/>
            </a:xfrm>
            <a:prstGeom prst="line">
              <a:avLst/>
            </a:prstGeom>
            <a:noFill/>
            <a:ln w="25400">
              <a:solidFill>
                <a:srgbClr val="919191"/>
              </a:solidFill>
              <a:round/>
              <a:headEnd/>
              <a:tailEnd/>
            </a:ln>
            <a:effectLst/>
          </p:spPr>
          <p:txBody>
            <a:bodyPr wrap="none" anchor="ctr"/>
            <a:lstStyle/>
            <a:p>
              <a:endParaRPr lang="en-US"/>
            </a:p>
          </p:txBody>
        </p:sp>
        <p:sp>
          <p:nvSpPr>
            <p:cNvPr id="2894927" name="Line 79"/>
            <p:cNvSpPr>
              <a:spLocks noChangeShapeType="1"/>
            </p:cNvSpPr>
            <p:nvPr/>
          </p:nvSpPr>
          <p:spPr bwMode="auto">
            <a:xfrm flipH="1">
              <a:off x="2263" y="2184"/>
              <a:ext cx="43" cy="11"/>
            </a:xfrm>
            <a:prstGeom prst="line">
              <a:avLst/>
            </a:prstGeom>
            <a:noFill/>
            <a:ln w="25400">
              <a:solidFill>
                <a:srgbClr val="919191"/>
              </a:solidFill>
              <a:round/>
              <a:headEnd/>
              <a:tailEnd/>
            </a:ln>
            <a:effectLst/>
          </p:spPr>
          <p:txBody>
            <a:bodyPr wrap="none" anchor="ctr"/>
            <a:lstStyle/>
            <a:p>
              <a:endParaRPr lang="en-US"/>
            </a:p>
          </p:txBody>
        </p:sp>
        <p:sp>
          <p:nvSpPr>
            <p:cNvPr id="2894928" name="Line 80"/>
            <p:cNvSpPr>
              <a:spLocks noChangeShapeType="1"/>
            </p:cNvSpPr>
            <p:nvPr/>
          </p:nvSpPr>
          <p:spPr bwMode="auto">
            <a:xfrm flipH="1">
              <a:off x="2236" y="2230"/>
              <a:ext cx="43" cy="11"/>
            </a:xfrm>
            <a:prstGeom prst="line">
              <a:avLst/>
            </a:prstGeom>
            <a:noFill/>
            <a:ln w="25400">
              <a:solidFill>
                <a:srgbClr val="919191"/>
              </a:solidFill>
              <a:round/>
              <a:headEnd/>
              <a:tailEnd/>
            </a:ln>
            <a:effectLst/>
          </p:spPr>
          <p:txBody>
            <a:bodyPr wrap="none" anchor="ctr"/>
            <a:lstStyle/>
            <a:p>
              <a:endParaRPr lang="en-US"/>
            </a:p>
          </p:txBody>
        </p:sp>
        <p:sp>
          <p:nvSpPr>
            <p:cNvPr id="2894929" name="Line 81"/>
            <p:cNvSpPr>
              <a:spLocks noChangeShapeType="1"/>
            </p:cNvSpPr>
            <p:nvPr/>
          </p:nvSpPr>
          <p:spPr bwMode="auto">
            <a:xfrm flipH="1">
              <a:off x="2269" y="2003"/>
              <a:ext cx="43" cy="11"/>
            </a:xfrm>
            <a:prstGeom prst="line">
              <a:avLst/>
            </a:prstGeom>
            <a:noFill/>
            <a:ln w="25400">
              <a:solidFill>
                <a:srgbClr val="919191"/>
              </a:solidFill>
              <a:round/>
              <a:headEnd/>
              <a:tailEnd/>
            </a:ln>
            <a:effectLst/>
          </p:spPr>
          <p:txBody>
            <a:bodyPr wrap="none" anchor="ctr"/>
            <a:lstStyle/>
            <a:p>
              <a:endParaRPr lang="en-US"/>
            </a:p>
          </p:txBody>
        </p:sp>
        <p:sp>
          <p:nvSpPr>
            <p:cNvPr id="2894930" name="Line 82"/>
            <p:cNvSpPr>
              <a:spLocks noChangeShapeType="1"/>
            </p:cNvSpPr>
            <p:nvPr/>
          </p:nvSpPr>
          <p:spPr bwMode="auto">
            <a:xfrm flipH="1">
              <a:off x="2164" y="2224"/>
              <a:ext cx="43" cy="11"/>
            </a:xfrm>
            <a:prstGeom prst="line">
              <a:avLst/>
            </a:prstGeom>
            <a:noFill/>
            <a:ln w="25400">
              <a:solidFill>
                <a:srgbClr val="919191"/>
              </a:solidFill>
              <a:round/>
              <a:headEnd/>
              <a:tailEnd/>
            </a:ln>
            <a:effectLst/>
          </p:spPr>
          <p:txBody>
            <a:bodyPr wrap="none" anchor="ctr"/>
            <a:lstStyle/>
            <a:p>
              <a:endParaRPr lang="en-US"/>
            </a:p>
          </p:txBody>
        </p:sp>
        <p:sp>
          <p:nvSpPr>
            <p:cNvPr id="2894931" name="Line 83"/>
            <p:cNvSpPr>
              <a:spLocks noChangeShapeType="1"/>
            </p:cNvSpPr>
            <p:nvPr/>
          </p:nvSpPr>
          <p:spPr bwMode="auto">
            <a:xfrm flipH="1">
              <a:off x="2123" y="2068"/>
              <a:ext cx="43" cy="11"/>
            </a:xfrm>
            <a:prstGeom prst="line">
              <a:avLst/>
            </a:prstGeom>
            <a:noFill/>
            <a:ln w="25400">
              <a:solidFill>
                <a:srgbClr val="919191"/>
              </a:solidFill>
              <a:round/>
              <a:headEnd/>
              <a:tailEnd/>
            </a:ln>
            <a:effectLst/>
          </p:spPr>
          <p:txBody>
            <a:bodyPr wrap="none" anchor="ctr"/>
            <a:lstStyle/>
            <a:p>
              <a:endParaRPr lang="en-US"/>
            </a:p>
          </p:txBody>
        </p:sp>
        <p:sp>
          <p:nvSpPr>
            <p:cNvPr id="2894932" name="Line 84"/>
            <p:cNvSpPr>
              <a:spLocks noChangeShapeType="1"/>
            </p:cNvSpPr>
            <p:nvPr/>
          </p:nvSpPr>
          <p:spPr bwMode="auto">
            <a:xfrm flipH="1">
              <a:off x="2107" y="2155"/>
              <a:ext cx="43" cy="11"/>
            </a:xfrm>
            <a:prstGeom prst="line">
              <a:avLst/>
            </a:prstGeom>
            <a:noFill/>
            <a:ln w="25400">
              <a:solidFill>
                <a:srgbClr val="919191"/>
              </a:solidFill>
              <a:round/>
              <a:headEnd/>
              <a:tailEnd/>
            </a:ln>
            <a:effectLst/>
          </p:spPr>
          <p:txBody>
            <a:bodyPr wrap="none" anchor="ctr"/>
            <a:lstStyle/>
            <a:p>
              <a:endParaRPr lang="en-US"/>
            </a:p>
          </p:txBody>
        </p:sp>
      </p:grpSp>
      <p:grpSp>
        <p:nvGrpSpPr>
          <p:cNvPr id="7" name="Group 85"/>
          <p:cNvGrpSpPr>
            <a:grpSpLocks/>
          </p:cNvGrpSpPr>
          <p:nvPr/>
        </p:nvGrpSpPr>
        <p:grpSpPr bwMode="auto">
          <a:xfrm>
            <a:off x="3359150" y="3932238"/>
            <a:ext cx="436563" cy="541337"/>
            <a:chOff x="2381" y="2062"/>
            <a:chExt cx="309" cy="341"/>
          </a:xfrm>
        </p:grpSpPr>
        <p:sp>
          <p:nvSpPr>
            <p:cNvPr id="2894934" name="Freeform 86"/>
            <p:cNvSpPr>
              <a:spLocks/>
            </p:cNvSpPr>
            <p:nvPr/>
          </p:nvSpPr>
          <p:spPr bwMode="auto">
            <a:xfrm>
              <a:off x="2381" y="2062"/>
              <a:ext cx="309" cy="341"/>
            </a:xfrm>
            <a:custGeom>
              <a:avLst/>
              <a:gdLst/>
              <a:ahLst/>
              <a:cxnLst>
                <a:cxn ang="0">
                  <a:pos x="119" y="308"/>
                </a:cxn>
                <a:cxn ang="0">
                  <a:pos x="135" y="340"/>
                </a:cxn>
                <a:cxn ang="0">
                  <a:pos x="184" y="318"/>
                </a:cxn>
                <a:cxn ang="0">
                  <a:pos x="238" y="308"/>
                </a:cxn>
                <a:cxn ang="0">
                  <a:pos x="270" y="270"/>
                </a:cxn>
                <a:cxn ang="0">
                  <a:pos x="276" y="243"/>
                </a:cxn>
                <a:cxn ang="0">
                  <a:pos x="308" y="221"/>
                </a:cxn>
                <a:cxn ang="0">
                  <a:pos x="286" y="178"/>
                </a:cxn>
                <a:cxn ang="0">
                  <a:pos x="308" y="140"/>
                </a:cxn>
                <a:cxn ang="0">
                  <a:pos x="270" y="103"/>
                </a:cxn>
                <a:cxn ang="0">
                  <a:pos x="281" y="70"/>
                </a:cxn>
                <a:cxn ang="0">
                  <a:pos x="232" y="59"/>
                </a:cxn>
                <a:cxn ang="0">
                  <a:pos x="189" y="16"/>
                </a:cxn>
                <a:cxn ang="0">
                  <a:pos x="124" y="27"/>
                </a:cxn>
                <a:cxn ang="0">
                  <a:pos x="86" y="0"/>
                </a:cxn>
                <a:cxn ang="0">
                  <a:pos x="49" y="38"/>
                </a:cxn>
                <a:cxn ang="0">
                  <a:pos x="49" y="81"/>
                </a:cxn>
                <a:cxn ang="0">
                  <a:pos x="5" y="113"/>
                </a:cxn>
                <a:cxn ang="0">
                  <a:pos x="0" y="157"/>
                </a:cxn>
                <a:cxn ang="0">
                  <a:pos x="27" y="200"/>
                </a:cxn>
                <a:cxn ang="0">
                  <a:pos x="16" y="254"/>
                </a:cxn>
                <a:cxn ang="0">
                  <a:pos x="16" y="264"/>
                </a:cxn>
                <a:cxn ang="0">
                  <a:pos x="16" y="275"/>
                </a:cxn>
                <a:cxn ang="0">
                  <a:pos x="49" y="308"/>
                </a:cxn>
                <a:cxn ang="0">
                  <a:pos x="119" y="308"/>
                </a:cxn>
              </a:cxnLst>
              <a:rect l="0" t="0" r="r" b="b"/>
              <a:pathLst>
                <a:path w="309" h="341">
                  <a:moveTo>
                    <a:pt x="119" y="308"/>
                  </a:moveTo>
                  <a:lnTo>
                    <a:pt x="135" y="340"/>
                  </a:lnTo>
                  <a:lnTo>
                    <a:pt x="184" y="318"/>
                  </a:lnTo>
                  <a:lnTo>
                    <a:pt x="238" y="308"/>
                  </a:lnTo>
                  <a:lnTo>
                    <a:pt x="270" y="270"/>
                  </a:lnTo>
                  <a:lnTo>
                    <a:pt x="276" y="243"/>
                  </a:lnTo>
                  <a:lnTo>
                    <a:pt x="308" y="221"/>
                  </a:lnTo>
                  <a:lnTo>
                    <a:pt x="286" y="178"/>
                  </a:lnTo>
                  <a:lnTo>
                    <a:pt x="308" y="140"/>
                  </a:lnTo>
                  <a:lnTo>
                    <a:pt x="270" y="103"/>
                  </a:lnTo>
                  <a:lnTo>
                    <a:pt x="281" y="70"/>
                  </a:lnTo>
                  <a:lnTo>
                    <a:pt x="232" y="59"/>
                  </a:lnTo>
                  <a:lnTo>
                    <a:pt x="189" y="16"/>
                  </a:lnTo>
                  <a:lnTo>
                    <a:pt x="124" y="27"/>
                  </a:lnTo>
                  <a:lnTo>
                    <a:pt x="86" y="0"/>
                  </a:lnTo>
                  <a:lnTo>
                    <a:pt x="49" y="38"/>
                  </a:lnTo>
                  <a:lnTo>
                    <a:pt x="49" y="81"/>
                  </a:lnTo>
                  <a:lnTo>
                    <a:pt x="5" y="113"/>
                  </a:lnTo>
                  <a:lnTo>
                    <a:pt x="0" y="157"/>
                  </a:lnTo>
                  <a:lnTo>
                    <a:pt x="27" y="200"/>
                  </a:lnTo>
                  <a:lnTo>
                    <a:pt x="16" y="254"/>
                  </a:lnTo>
                  <a:lnTo>
                    <a:pt x="16" y="264"/>
                  </a:lnTo>
                  <a:lnTo>
                    <a:pt x="16" y="275"/>
                  </a:lnTo>
                  <a:lnTo>
                    <a:pt x="49" y="308"/>
                  </a:lnTo>
                  <a:lnTo>
                    <a:pt x="119" y="308"/>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35" name="Oval 87"/>
            <p:cNvSpPr>
              <a:spLocks noChangeArrowheads="1"/>
            </p:cNvSpPr>
            <p:nvPr/>
          </p:nvSpPr>
          <p:spPr bwMode="auto">
            <a:xfrm>
              <a:off x="2466" y="2169"/>
              <a:ext cx="133"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36" name="Oval 88"/>
            <p:cNvSpPr>
              <a:spLocks noChangeArrowheads="1"/>
            </p:cNvSpPr>
            <p:nvPr/>
          </p:nvSpPr>
          <p:spPr bwMode="auto">
            <a:xfrm>
              <a:off x="2509" y="2216"/>
              <a:ext cx="59"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37" name="Line 89"/>
            <p:cNvSpPr>
              <a:spLocks noChangeShapeType="1"/>
            </p:cNvSpPr>
            <p:nvPr/>
          </p:nvSpPr>
          <p:spPr bwMode="auto">
            <a:xfrm flipH="1" flipV="1">
              <a:off x="2460" y="2151"/>
              <a:ext cx="64" cy="65"/>
            </a:xfrm>
            <a:prstGeom prst="line">
              <a:avLst/>
            </a:prstGeom>
            <a:noFill/>
            <a:ln w="25400">
              <a:solidFill>
                <a:schemeClr val="tx2"/>
              </a:solidFill>
              <a:round/>
              <a:headEnd/>
              <a:tailEnd/>
            </a:ln>
            <a:effectLst/>
          </p:spPr>
          <p:txBody>
            <a:bodyPr wrap="none" anchor="ctr"/>
            <a:lstStyle/>
            <a:p>
              <a:endParaRPr lang="en-US"/>
            </a:p>
          </p:txBody>
        </p:sp>
        <p:sp>
          <p:nvSpPr>
            <p:cNvPr id="2894938" name="Line 90"/>
            <p:cNvSpPr>
              <a:spLocks noChangeShapeType="1"/>
            </p:cNvSpPr>
            <p:nvPr/>
          </p:nvSpPr>
          <p:spPr bwMode="auto">
            <a:xfrm flipH="1" flipV="1">
              <a:off x="2427" y="2297"/>
              <a:ext cx="43" cy="43"/>
            </a:xfrm>
            <a:prstGeom prst="line">
              <a:avLst/>
            </a:prstGeom>
            <a:noFill/>
            <a:ln w="25400">
              <a:solidFill>
                <a:srgbClr val="919191"/>
              </a:solidFill>
              <a:round/>
              <a:headEnd/>
              <a:tailEnd/>
            </a:ln>
            <a:effectLst/>
          </p:spPr>
          <p:txBody>
            <a:bodyPr wrap="none" anchor="ctr"/>
            <a:lstStyle/>
            <a:p>
              <a:endParaRPr lang="en-US"/>
            </a:p>
          </p:txBody>
        </p:sp>
        <p:sp>
          <p:nvSpPr>
            <p:cNvPr id="2894939" name="Line 91"/>
            <p:cNvSpPr>
              <a:spLocks noChangeShapeType="1"/>
            </p:cNvSpPr>
            <p:nvPr/>
          </p:nvSpPr>
          <p:spPr bwMode="auto">
            <a:xfrm flipH="1" flipV="1">
              <a:off x="2524" y="2322"/>
              <a:ext cx="43" cy="43"/>
            </a:xfrm>
            <a:prstGeom prst="line">
              <a:avLst/>
            </a:prstGeom>
            <a:noFill/>
            <a:ln w="25400">
              <a:solidFill>
                <a:srgbClr val="919191"/>
              </a:solidFill>
              <a:round/>
              <a:headEnd/>
              <a:tailEnd/>
            </a:ln>
            <a:effectLst/>
          </p:spPr>
          <p:txBody>
            <a:bodyPr wrap="none" anchor="ctr"/>
            <a:lstStyle/>
            <a:p>
              <a:endParaRPr lang="en-US"/>
            </a:p>
          </p:txBody>
        </p:sp>
        <p:sp>
          <p:nvSpPr>
            <p:cNvPr id="2894940" name="Line 92"/>
            <p:cNvSpPr>
              <a:spLocks noChangeShapeType="1"/>
            </p:cNvSpPr>
            <p:nvPr/>
          </p:nvSpPr>
          <p:spPr bwMode="auto">
            <a:xfrm flipH="1" flipV="1">
              <a:off x="2611" y="2138"/>
              <a:ext cx="43" cy="43"/>
            </a:xfrm>
            <a:prstGeom prst="line">
              <a:avLst/>
            </a:prstGeom>
            <a:noFill/>
            <a:ln w="25400">
              <a:solidFill>
                <a:srgbClr val="919191"/>
              </a:solidFill>
              <a:round/>
              <a:headEnd/>
              <a:tailEnd/>
            </a:ln>
            <a:effectLst/>
          </p:spPr>
          <p:txBody>
            <a:bodyPr wrap="none" anchor="ctr"/>
            <a:lstStyle/>
            <a:p>
              <a:endParaRPr lang="en-US"/>
            </a:p>
          </p:txBody>
        </p:sp>
        <p:sp>
          <p:nvSpPr>
            <p:cNvPr id="2894941" name="Line 93"/>
            <p:cNvSpPr>
              <a:spLocks noChangeShapeType="1"/>
            </p:cNvSpPr>
            <p:nvPr/>
          </p:nvSpPr>
          <p:spPr bwMode="auto">
            <a:xfrm flipH="1" flipV="1">
              <a:off x="2600" y="2273"/>
              <a:ext cx="43" cy="43"/>
            </a:xfrm>
            <a:prstGeom prst="line">
              <a:avLst/>
            </a:prstGeom>
            <a:noFill/>
            <a:ln w="25400">
              <a:solidFill>
                <a:srgbClr val="919191"/>
              </a:solidFill>
              <a:round/>
              <a:headEnd/>
              <a:tailEnd/>
            </a:ln>
            <a:effectLst/>
          </p:spPr>
          <p:txBody>
            <a:bodyPr wrap="none" anchor="ctr"/>
            <a:lstStyle/>
            <a:p>
              <a:endParaRPr lang="en-US"/>
            </a:p>
          </p:txBody>
        </p:sp>
        <p:sp>
          <p:nvSpPr>
            <p:cNvPr id="2894942" name="Line 94"/>
            <p:cNvSpPr>
              <a:spLocks noChangeShapeType="1"/>
            </p:cNvSpPr>
            <p:nvPr/>
          </p:nvSpPr>
          <p:spPr bwMode="auto">
            <a:xfrm flipH="1" flipV="1">
              <a:off x="2617" y="2195"/>
              <a:ext cx="43" cy="43"/>
            </a:xfrm>
            <a:prstGeom prst="line">
              <a:avLst/>
            </a:prstGeom>
            <a:noFill/>
            <a:ln w="25400">
              <a:solidFill>
                <a:srgbClr val="919191"/>
              </a:solidFill>
              <a:round/>
              <a:headEnd/>
              <a:tailEnd/>
            </a:ln>
            <a:effectLst/>
          </p:spPr>
          <p:txBody>
            <a:bodyPr wrap="none" anchor="ctr"/>
            <a:lstStyle/>
            <a:p>
              <a:endParaRPr lang="en-US"/>
            </a:p>
          </p:txBody>
        </p:sp>
        <p:sp>
          <p:nvSpPr>
            <p:cNvPr id="2894943" name="Line 95"/>
            <p:cNvSpPr>
              <a:spLocks noChangeShapeType="1"/>
            </p:cNvSpPr>
            <p:nvPr/>
          </p:nvSpPr>
          <p:spPr bwMode="auto">
            <a:xfrm flipH="1" flipV="1">
              <a:off x="2557" y="2138"/>
              <a:ext cx="43" cy="43"/>
            </a:xfrm>
            <a:prstGeom prst="line">
              <a:avLst/>
            </a:prstGeom>
            <a:noFill/>
            <a:ln w="25400">
              <a:solidFill>
                <a:srgbClr val="919191"/>
              </a:solidFill>
              <a:round/>
              <a:headEnd/>
              <a:tailEnd/>
            </a:ln>
            <a:effectLst/>
          </p:spPr>
          <p:txBody>
            <a:bodyPr wrap="none" anchor="ctr"/>
            <a:lstStyle/>
            <a:p>
              <a:endParaRPr lang="en-US"/>
            </a:p>
          </p:txBody>
        </p:sp>
        <p:sp>
          <p:nvSpPr>
            <p:cNvPr id="2894944" name="Line 96"/>
            <p:cNvSpPr>
              <a:spLocks noChangeShapeType="1"/>
            </p:cNvSpPr>
            <p:nvPr/>
          </p:nvSpPr>
          <p:spPr bwMode="auto">
            <a:xfrm flipH="1" flipV="1">
              <a:off x="2531" y="2092"/>
              <a:ext cx="43" cy="43"/>
            </a:xfrm>
            <a:prstGeom prst="line">
              <a:avLst/>
            </a:prstGeom>
            <a:noFill/>
            <a:ln w="25400">
              <a:solidFill>
                <a:srgbClr val="919191"/>
              </a:solidFill>
              <a:round/>
              <a:headEnd/>
              <a:tailEnd/>
            </a:ln>
            <a:effectLst/>
          </p:spPr>
          <p:txBody>
            <a:bodyPr wrap="none" anchor="ctr"/>
            <a:lstStyle/>
            <a:p>
              <a:endParaRPr lang="en-US"/>
            </a:p>
          </p:txBody>
        </p:sp>
        <p:sp>
          <p:nvSpPr>
            <p:cNvPr id="2894945" name="Line 97"/>
            <p:cNvSpPr>
              <a:spLocks noChangeShapeType="1"/>
            </p:cNvSpPr>
            <p:nvPr/>
          </p:nvSpPr>
          <p:spPr bwMode="auto">
            <a:xfrm flipH="1" flipV="1">
              <a:off x="2563" y="2319"/>
              <a:ext cx="43" cy="43"/>
            </a:xfrm>
            <a:prstGeom prst="line">
              <a:avLst/>
            </a:prstGeom>
            <a:noFill/>
            <a:ln w="25400">
              <a:solidFill>
                <a:srgbClr val="919191"/>
              </a:solidFill>
              <a:round/>
              <a:headEnd/>
              <a:tailEnd/>
            </a:ln>
            <a:effectLst/>
          </p:spPr>
          <p:txBody>
            <a:bodyPr wrap="none" anchor="ctr"/>
            <a:lstStyle/>
            <a:p>
              <a:endParaRPr lang="en-US"/>
            </a:p>
          </p:txBody>
        </p:sp>
        <p:sp>
          <p:nvSpPr>
            <p:cNvPr id="2894946" name="Line 98"/>
            <p:cNvSpPr>
              <a:spLocks noChangeShapeType="1"/>
            </p:cNvSpPr>
            <p:nvPr/>
          </p:nvSpPr>
          <p:spPr bwMode="auto">
            <a:xfrm flipH="1" flipV="1">
              <a:off x="2458" y="2098"/>
              <a:ext cx="43" cy="43"/>
            </a:xfrm>
            <a:prstGeom prst="line">
              <a:avLst/>
            </a:prstGeom>
            <a:noFill/>
            <a:ln w="25400">
              <a:solidFill>
                <a:srgbClr val="919191"/>
              </a:solidFill>
              <a:round/>
              <a:headEnd/>
              <a:tailEnd/>
            </a:ln>
            <a:effectLst/>
          </p:spPr>
          <p:txBody>
            <a:bodyPr wrap="none" anchor="ctr"/>
            <a:lstStyle/>
            <a:p>
              <a:endParaRPr lang="en-US"/>
            </a:p>
          </p:txBody>
        </p:sp>
        <p:sp>
          <p:nvSpPr>
            <p:cNvPr id="2894947" name="Line 99"/>
            <p:cNvSpPr>
              <a:spLocks noChangeShapeType="1"/>
            </p:cNvSpPr>
            <p:nvPr/>
          </p:nvSpPr>
          <p:spPr bwMode="auto">
            <a:xfrm flipH="1" flipV="1">
              <a:off x="2417" y="2254"/>
              <a:ext cx="43" cy="43"/>
            </a:xfrm>
            <a:prstGeom prst="line">
              <a:avLst/>
            </a:prstGeom>
            <a:noFill/>
            <a:ln w="25400">
              <a:solidFill>
                <a:srgbClr val="919191"/>
              </a:solidFill>
              <a:round/>
              <a:headEnd/>
              <a:tailEnd/>
            </a:ln>
            <a:effectLst/>
          </p:spPr>
          <p:txBody>
            <a:bodyPr wrap="none" anchor="ctr"/>
            <a:lstStyle/>
            <a:p>
              <a:endParaRPr lang="en-US"/>
            </a:p>
          </p:txBody>
        </p:sp>
        <p:sp>
          <p:nvSpPr>
            <p:cNvPr id="2894948" name="Line 100"/>
            <p:cNvSpPr>
              <a:spLocks noChangeShapeType="1"/>
            </p:cNvSpPr>
            <p:nvPr/>
          </p:nvSpPr>
          <p:spPr bwMode="auto">
            <a:xfrm flipH="1" flipV="1">
              <a:off x="2401" y="2168"/>
              <a:ext cx="43" cy="43"/>
            </a:xfrm>
            <a:prstGeom prst="line">
              <a:avLst/>
            </a:prstGeom>
            <a:noFill/>
            <a:ln w="25400">
              <a:solidFill>
                <a:srgbClr val="919191"/>
              </a:solidFill>
              <a:round/>
              <a:headEnd/>
              <a:tailEnd/>
            </a:ln>
            <a:effectLst/>
          </p:spPr>
          <p:txBody>
            <a:bodyPr wrap="none" anchor="ctr"/>
            <a:lstStyle/>
            <a:p>
              <a:endParaRPr lang="en-US"/>
            </a:p>
          </p:txBody>
        </p:sp>
      </p:grpSp>
      <p:grpSp>
        <p:nvGrpSpPr>
          <p:cNvPr id="8" name="Group 101"/>
          <p:cNvGrpSpPr>
            <a:grpSpLocks/>
          </p:cNvGrpSpPr>
          <p:nvPr/>
        </p:nvGrpSpPr>
        <p:grpSpPr bwMode="auto">
          <a:xfrm>
            <a:off x="3359150" y="3395663"/>
            <a:ext cx="436563" cy="541337"/>
            <a:chOff x="2381" y="1724"/>
            <a:chExt cx="309" cy="341"/>
          </a:xfrm>
        </p:grpSpPr>
        <p:sp>
          <p:nvSpPr>
            <p:cNvPr id="2894950" name="Freeform 102"/>
            <p:cNvSpPr>
              <a:spLocks/>
            </p:cNvSpPr>
            <p:nvPr/>
          </p:nvSpPr>
          <p:spPr bwMode="auto">
            <a:xfrm>
              <a:off x="2381" y="1724"/>
              <a:ext cx="309" cy="341"/>
            </a:xfrm>
            <a:custGeom>
              <a:avLst/>
              <a:gdLst/>
              <a:ahLst/>
              <a:cxnLst>
                <a:cxn ang="0">
                  <a:pos x="189" y="32"/>
                </a:cxn>
                <a:cxn ang="0">
                  <a:pos x="173" y="0"/>
                </a:cxn>
                <a:cxn ang="0">
                  <a:pos x="124" y="22"/>
                </a:cxn>
                <a:cxn ang="0">
                  <a:pos x="70" y="32"/>
                </a:cxn>
                <a:cxn ang="0">
                  <a:pos x="38" y="70"/>
                </a:cxn>
                <a:cxn ang="0">
                  <a:pos x="32" y="97"/>
                </a:cxn>
                <a:cxn ang="0">
                  <a:pos x="0" y="119"/>
                </a:cxn>
                <a:cxn ang="0">
                  <a:pos x="22" y="162"/>
                </a:cxn>
                <a:cxn ang="0">
                  <a:pos x="0" y="200"/>
                </a:cxn>
                <a:cxn ang="0">
                  <a:pos x="38" y="237"/>
                </a:cxn>
                <a:cxn ang="0">
                  <a:pos x="27" y="270"/>
                </a:cxn>
                <a:cxn ang="0">
                  <a:pos x="76" y="281"/>
                </a:cxn>
                <a:cxn ang="0">
                  <a:pos x="119" y="324"/>
                </a:cxn>
                <a:cxn ang="0">
                  <a:pos x="184" y="313"/>
                </a:cxn>
                <a:cxn ang="0">
                  <a:pos x="222" y="340"/>
                </a:cxn>
                <a:cxn ang="0">
                  <a:pos x="259" y="302"/>
                </a:cxn>
                <a:cxn ang="0">
                  <a:pos x="259" y="259"/>
                </a:cxn>
                <a:cxn ang="0">
                  <a:pos x="303" y="227"/>
                </a:cxn>
                <a:cxn ang="0">
                  <a:pos x="308" y="183"/>
                </a:cxn>
                <a:cxn ang="0">
                  <a:pos x="281" y="140"/>
                </a:cxn>
                <a:cxn ang="0">
                  <a:pos x="292" y="86"/>
                </a:cxn>
                <a:cxn ang="0">
                  <a:pos x="292" y="76"/>
                </a:cxn>
                <a:cxn ang="0">
                  <a:pos x="292" y="65"/>
                </a:cxn>
                <a:cxn ang="0">
                  <a:pos x="259" y="32"/>
                </a:cxn>
                <a:cxn ang="0">
                  <a:pos x="189" y="32"/>
                </a:cxn>
              </a:cxnLst>
              <a:rect l="0" t="0" r="r" b="b"/>
              <a:pathLst>
                <a:path w="309" h="341">
                  <a:moveTo>
                    <a:pt x="189" y="32"/>
                  </a:moveTo>
                  <a:lnTo>
                    <a:pt x="173" y="0"/>
                  </a:lnTo>
                  <a:lnTo>
                    <a:pt x="124" y="22"/>
                  </a:lnTo>
                  <a:lnTo>
                    <a:pt x="70" y="32"/>
                  </a:lnTo>
                  <a:lnTo>
                    <a:pt x="38" y="70"/>
                  </a:lnTo>
                  <a:lnTo>
                    <a:pt x="32" y="97"/>
                  </a:lnTo>
                  <a:lnTo>
                    <a:pt x="0" y="119"/>
                  </a:lnTo>
                  <a:lnTo>
                    <a:pt x="22" y="162"/>
                  </a:lnTo>
                  <a:lnTo>
                    <a:pt x="0" y="200"/>
                  </a:lnTo>
                  <a:lnTo>
                    <a:pt x="38" y="237"/>
                  </a:lnTo>
                  <a:lnTo>
                    <a:pt x="27" y="270"/>
                  </a:lnTo>
                  <a:lnTo>
                    <a:pt x="76" y="281"/>
                  </a:lnTo>
                  <a:lnTo>
                    <a:pt x="119" y="324"/>
                  </a:lnTo>
                  <a:lnTo>
                    <a:pt x="184" y="313"/>
                  </a:lnTo>
                  <a:lnTo>
                    <a:pt x="222" y="340"/>
                  </a:lnTo>
                  <a:lnTo>
                    <a:pt x="259" y="302"/>
                  </a:lnTo>
                  <a:lnTo>
                    <a:pt x="259" y="259"/>
                  </a:lnTo>
                  <a:lnTo>
                    <a:pt x="303" y="227"/>
                  </a:lnTo>
                  <a:lnTo>
                    <a:pt x="308" y="183"/>
                  </a:lnTo>
                  <a:lnTo>
                    <a:pt x="281" y="140"/>
                  </a:lnTo>
                  <a:lnTo>
                    <a:pt x="292" y="86"/>
                  </a:lnTo>
                  <a:lnTo>
                    <a:pt x="292" y="76"/>
                  </a:lnTo>
                  <a:lnTo>
                    <a:pt x="292" y="65"/>
                  </a:lnTo>
                  <a:lnTo>
                    <a:pt x="259" y="32"/>
                  </a:lnTo>
                  <a:lnTo>
                    <a:pt x="189" y="32"/>
                  </a:lnTo>
                </a:path>
              </a:pathLst>
            </a:custGeom>
            <a:solidFill>
              <a:schemeClr val="tx2"/>
            </a:solidFill>
            <a:ln w="12700" cap="rnd" cmpd="sng">
              <a:solidFill>
                <a:srgbClr val="919191"/>
              </a:solidFill>
              <a:prstDash val="solid"/>
              <a:round/>
              <a:headEnd type="none" w="med" len="med"/>
              <a:tailEnd type="none" w="med" len="med"/>
            </a:ln>
            <a:effectLst/>
          </p:spPr>
          <p:txBody>
            <a:bodyPr/>
            <a:lstStyle/>
            <a:p>
              <a:endParaRPr lang="en-US"/>
            </a:p>
          </p:txBody>
        </p:sp>
        <p:sp>
          <p:nvSpPr>
            <p:cNvPr id="2894951" name="Oval 103"/>
            <p:cNvSpPr>
              <a:spLocks noChangeArrowheads="1"/>
            </p:cNvSpPr>
            <p:nvPr/>
          </p:nvSpPr>
          <p:spPr bwMode="auto">
            <a:xfrm>
              <a:off x="2472" y="1825"/>
              <a:ext cx="132" cy="132"/>
            </a:xfrm>
            <a:prstGeom prst="ellipse">
              <a:avLst/>
            </a:prstGeom>
            <a:solidFill>
              <a:srgbClr val="919191"/>
            </a:solidFill>
            <a:ln w="12700">
              <a:solidFill>
                <a:srgbClr val="000000"/>
              </a:solidFill>
              <a:round/>
              <a:headEnd/>
              <a:tailEnd/>
            </a:ln>
            <a:effectLst/>
          </p:spPr>
          <p:txBody>
            <a:bodyPr wrap="none" anchor="ctr"/>
            <a:lstStyle/>
            <a:p>
              <a:endParaRPr lang="en-US"/>
            </a:p>
          </p:txBody>
        </p:sp>
        <p:sp>
          <p:nvSpPr>
            <p:cNvPr id="2894952" name="Oval 104"/>
            <p:cNvSpPr>
              <a:spLocks noChangeArrowheads="1"/>
            </p:cNvSpPr>
            <p:nvPr/>
          </p:nvSpPr>
          <p:spPr bwMode="auto">
            <a:xfrm>
              <a:off x="2502" y="185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sp>
          <p:nvSpPr>
            <p:cNvPr id="2894953" name="Line 105"/>
            <p:cNvSpPr>
              <a:spLocks noChangeShapeType="1"/>
            </p:cNvSpPr>
            <p:nvPr/>
          </p:nvSpPr>
          <p:spPr bwMode="auto">
            <a:xfrm>
              <a:off x="2562" y="1926"/>
              <a:ext cx="33" cy="33"/>
            </a:xfrm>
            <a:prstGeom prst="line">
              <a:avLst/>
            </a:prstGeom>
            <a:noFill/>
            <a:ln w="25400">
              <a:solidFill>
                <a:schemeClr val="tx2"/>
              </a:solidFill>
              <a:round/>
              <a:headEnd/>
              <a:tailEnd/>
            </a:ln>
            <a:effectLst/>
          </p:spPr>
          <p:txBody>
            <a:bodyPr wrap="none" anchor="ctr"/>
            <a:lstStyle/>
            <a:p>
              <a:endParaRPr lang="en-US"/>
            </a:p>
          </p:txBody>
        </p:sp>
        <p:sp>
          <p:nvSpPr>
            <p:cNvPr id="2894954" name="Line 106"/>
            <p:cNvSpPr>
              <a:spLocks noChangeShapeType="1"/>
            </p:cNvSpPr>
            <p:nvPr/>
          </p:nvSpPr>
          <p:spPr bwMode="auto">
            <a:xfrm>
              <a:off x="2616" y="1802"/>
              <a:ext cx="11" cy="11"/>
            </a:xfrm>
            <a:prstGeom prst="line">
              <a:avLst/>
            </a:prstGeom>
            <a:noFill/>
            <a:ln w="25400">
              <a:solidFill>
                <a:srgbClr val="919191"/>
              </a:solidFill>
              <a:round/>
              <a:headEnd/>
              <a:tailEnd/>
            </a:ln>
            <a:effectLst/>
          </p:spPr>
          <p:txBody>
            <a:bodyPr wrap="none" anchor="ctr"/>
            <a:lstStyle/>
            <a:p>
              <a:endParaRPr lang="en-US"/>
            </a:p>
          </p:txBody>
        </p:sp>
        <p:sp>
          <p:nvSpPr>
            <p:cNvPr id="2894955" name="Line 107"/>
            <p:cNvSpPr>
              <a:spLocks noChangeShapeType="1"/>
            </p:cNvSpPr>
            <p:nvPr/>
          </p:nvSpPr>
          <p:spPr bwMode="auto">
            <a:xfrm>
              <a:off x="2519" y="1777"/>
              <a:ext cx="11" cy="11"/>
            </a:xfrm>
            <a:prstGeom prst="line">
              <a:avLst/>
            </a:prstGeom>
            <a:noFill/>
            <a:ln w="25400">
              <a:solidFill>
                <a:srgbClr val="919191"/>
              </a:solidFill>
              <a:round/>
              <a:headEnd/>
              <a:tailEnd/>
            </a:ln>
            <a:effectLst/>
          </p:spPr>
          <p:txBody>
            <a:bodyPr wrap="none" anchor="ctr"/>
            <a:lstStyle/>
            <a:p>
              <a:endParaRPr lang="en-US"/>
            </a:p>
          </p:txBody>
        </p:sp>
        <p:sp>
          <p:nvSpPr>
            <p:cNvPr id="2894956" name="Line 108"/>
            <p:cNvSpPr>
              <a:spLocks noChangeShapeType="1"/>
            </p:cNvSpPr>
            <p:nvPr/>
          </p:nvSpPr>
          <p:spPr bwMode="auto">
            <a:xfrm>
              <a:off x="2432" y="1961"/>
              <a:ext cx="11" cy="11"/>
            </a:xfrm>
            <a:prstGeom prst="line">
              <a:avLst/>
            </a:prstGeom>
            <a:noFill/>
            <a:ln w="25400">
              <a:solidFill>
                <a:srgbClr val="919191"/>
              </a:solidFill>
              <a:round/>
              <a:headEnd/>
              <a:tailEnd/>
            </a:ln>
            <a:effectLst/>
          </p:spPr>
          <p:txBody>
            <a:bodyPr wrap="none" anchor="ctr"/>
            <a:lstStyle/>
            <a:p>
              <a:endParaRPr lang="en-US"/>
            </a:p>
          </p:txBody>
        </p:sp>
        <p:sp>
          <p:nvSpPr>
            <p:cNvPr id="2894957" name="Line 109"/>
            <p:cNvSpPr>
              <a:spLocks noChangeShapeType="1"/>
            </p:cNvSpPr>
            <p:nvPr/>
          </p:nvSpPr>
          <p:spPr bwMode="auto">
            <a:xfrm>
              <a:off x="2443" y="1826"/>
              <a:ext cx="11" cy="11"/>
            </a:xfrm>
            <a:prstGeom prst="line">
              <a:avLst/>
            </a:prstGeom>
            <a:noFill/>
            <a:ln w="25400">
              <a:solidFill>
                <a:srgbClr val="919191"/>
              </a:solidFill>
              <a:round/>
              <a:headEnd/>
              <a:tailEnd/>
            </a:ln>
            <a:effectLst/>
          </p:spPr>
          <p:txBody>
            <a:bodyPr wrap="none" anchor="ctr"/>
            <a:lstStyle/>
            <a:p>
              <a:endParaRPr lang="en-US"/>
            </a:p>
          </p:txBody>
        </p:sp>
        <p:sp>
          <p:nvSpPr>
            <p:cNvPr id="2894958" name="Line 110"/>
            <p:cNvSpPr>
              <a:spLocks noChangeShapeType="1"/>
            </p:cNvSpPr>
            <p:nvPr/>
          </p:nvSpPr>
          <p:spPr bwMode="auto">
            <a:xfrm>
              <a:off x="2426" y="1904"/>
              <a:ext cx="11" cy="11"/>
            </a:xfrm>
            <a:prstGeom prst="line">
              <a:avLst/>
            </a:prstGeom>
            <a:noFill/>
            <a:ln w="25400">
              <a:solidFill>
                <a:srgbClr val="919191"/>
              </a:solidFill>
              <a:round/>
              <a:headEnd/>
              <a:tailEnd/>
            </a:ln>
            <a:effectLst/>
          </p:spPr>
          <p:txBody>
            <a:bodyPr wrap="none" anchor="ctr"/>
            <a:lstStyle/>
            <a:p>
              <a:endParaRPr lang="en-US"/>
            </a:p>
          </p:txBody>
        </p:sp>
        <p:sp>
          <p:nvSpPr>
            <p:cNvPr id="2894959" name="Line 111"/>
            <p:cNvSpPr>
              <a:spLocks noChangeShapeType="1"/>
            </p:cNvSpPr>
            <p:nvPr/>
          </p:nvSpPr>
          <p:spPr bwMode="auto">
            <a:xfrm>
              <a:off x="2486" y="1961"/>
              <a:ext cx="11" cy="11"/>
            </a:xfrm>
            <a:prstGeom prst="line">
              <a:avLst/>
            </a:prstGeom>
            <a:noFill/>
            <a:ln w="25400">
              <a:solidFill>
                <a:srgbClr val="919191"/>
              </a:solidFill>
              <a:round/>
              <a:headEnd/>
              <a:tailEnd/>
            </a:ln>
            <a:effectLst/>
          </p:spPr>
          <p:txBody>
            <a:bodyPr wrap="none" anchor="ctr"/>
            <a:lstStyle/>
            <a:p>
              <a:endParaRPr lang="en-US"/>
            </a:p>
          </p:txBody>
        </p:sp>
        <p:sp>
          <p:nvSpPr>
            <p:cNvPr id="2894960" name="Line 112"/>
            <p:cNvSpPr>
              <a:spLocks noChangeShapeType="1"/>
            </p:cNvSpPr>
            <p:nvPr/>
          </p:nvSpPr>
          <p:spPr bwMode="auto">
            <a:xfrm>
              <a:off x="2513" y="2007"/>
              <a:ext cx="11" cy="11"/>
            </a:xfrm>
            <a:prstGeom prst="line">
              <a:avLst/>
            </a:prstGeom>
            <a:noFill/>
            <a:ln w="25400">
              <a:solidFill>
                <a:srgbClr val="919191"/>
              </a:solidFill>
              <a:round/>
              <a:headEnd/>
              <a:tailEnd/>
            </a:ln>
            <a:effectLst/>
          </p:spPr>
          <p:txBody>
            <a:bodyPr wrap="none" anchor="ctr"/>
            <a:lstStyle/>
            <a:p>
              <a:endParaRPr lang="en-US"/>
            </a:p>
          </p:txBody>
        </p:sp>
        <p:sp>
          <p:nvSpPr>
            <p:cNvPr id="2894961" name="Line 113"/>
            <p:cNvSpPr>
              <a:spLocks noChangeShapeType="1"/>
            </p:cNvSpPr>
            <p:nvPr/>
          </p:nvSpPr>
          <p:spPr bwMode="auto">
            <a:xfrm>
              <a:off x="2480" y="1780"/>
              <a:ext cx="11" cy="11"/>
            </a:xfrm>
            <a:prstGeom prst="line">
              <a:avLst/>
            </a:prstGeom>
            <a:noFill/>
            <a:ln w="25400">
              <a:solidFill>
                <a:srgbClr val="919191"/>
              </a:solidFill>
              <a:round/>
              <a:headEnd/>
              <a:tailEnd/>
            </a:ln>
            <a:effectLst/>
          </p:spPr>
          <p:txBody>
            <a:bodyPr wrap="none" anchor="ctr"/>
            <a:lstStyle/>
            <a:p>
              <a:endParaRPr lang="en-US"/>
            </a:p>
          </p:txBody>
        </p:sp>
        <p:sp>
          <p:nvSpPr>
            <p:cNvPr id="2894962" name="Line 114"/>
            <p:cNvSpPr>
              <a:spLocks noChangeShapeType="1"/>
            </p:cNvSpPr>
            <p:nvPr/>
          </p:nvSpPr>
          <p:spPr bwMode="auto">
            <a:xfrm>
              <a:off x="2585" y="2001"/>
              <a:ext cx="11" cy="11"/>
            </a:xfrm>
            <a:prstGeom prst="line">
              <a:avLst/>
            </a:prstGeom>
            <a:noFill/>
            <a:ln w="25400">
              <a:solidFill>
                <a:srgbClr val="919191"/>
              </a:solidFill>
              <a:round/>
              <a:headEnd/>
              <a:tailEnd/>
            </a:ln>
            <a:effectLst/>
          </p:spPr>
          <p:txBody>
            <a:bodyPr wrap="none" anchor="ctr"/>
            <a:lstStyle/>
            <a:p>
              <a:endParaRPr lang="en-US"/>
            </a:p>
          </p:txBody>
        </p:sp>
        <p:sp>
          <p:nvSpPr>
            <p:cNvPr id="2894963" name="Line 115"/>
            <p:cNvSpPr>
              <a:spLocks noChangeShapeType="1"/>
            </p:cNvSpPr>
            <p:nvPr/>
          </p:nvSpPr>
          <p:spPr bwMode="auto">
            <a:xfrm>
              <a:off x="2626" y="1845"/>
              <a:ext cx="11" cy="11"/>
            </a:xfrm>
            <a:prstGeom prst="line">
              <a:avLst/>
            </a:prstGeom>
            <a:noFill/>
            <a:ln w="25400">
              <a:solidFill>
                <a:srgbClr val="919191"/>
              </a:solidFill>
              <a:round/>
              <a:headEnd/>
              <a:tailEnd/>
            </a:ln>
            <a:effectLst/>
          </p:spPr>
          <p:txBody>
            <a:bodyPr wrap="none" anchor="ctr"/>
            <a:lstStyle/>
            <a:p>
              <a:endParaRPr lang="en-US"/>
            </a:p>
          </p:txBody>
        </p:sp>
        <p:sp>
          <p:nvSpPr>
            <p:cNvPr id="2894964" name="Line 116"/>
            <p:cNvSpPr>
              <a:spLocks noChangeShapeType="1"/>
            </p:cNvSpPr>
            <p:nvPr/>
          </p:nvSpPr>
          <p:spPr bwMode="auto">
            <a:xfrm>
              <a:off x="2642" y="1931"/>
              <a:ext cx="11" cy="11"/>
            </a:xfrm>
            <a:prstGeom prst="line">
              <a:avLst/>
            </a:prstGeom>
            <a:noFill/>
            <a:ln w="25400">
              <a:solidFill>
                <a:srgbClr val="919191"/>
              </a:solidFill>
              <a:round/>
              <a:headEnd/>
              <a:tailEnd/>
            </a:ln>
            <a:effectLst/>
          </p:spPr>
          <p:txBody>
            <a:bodyPr wrap="none" anchor="ctr"/>
            <a:lstStyle/>
            <a:p>
              <a:endParaRPr lang="en-US"/>
            </a:p>
          </p:txBody>
        </p:sp>
      </p:grpSp>
      <p:sp>
        <p:nvSpPr>
          <p:cNvPr id="2894965" name="Freeform 117"/>
          <p:cNvSpPr>
            <a:spLocks/>
          </p:cNvSpPr>
          <p:nvPr/>
        </p:nvSpPr>
        <p:spPr bwMode="auto">
          <a:xfrm>
            <a:off x="327025" y="2787650"/>
            <a:ext cx="3470275" cy="2322513"/>
          </a:xfrm>
          <a:custGeom>
            <a:avLst/>
            <a:gdLst/>
            <a:ahLst/>
            <a:cxnLst>
              <a:cxn ang="0">
                <a:pos x="2457" y="1433"/>
              </a:cxn>
              <a:cxn ang="0">
                <a:pos x="2213" y="1455"/>
              </a:cxn>
              <a:cxn ang="0">
                <a:pos x="1932" y="1462"/>
              </a:cxn>
              <a:cxn ang="0">
                <a:pos x="1723" y="1462"/>
              </a:cxn>
              <a:cxn ang="0">
                <a:pos x="1435" y="1433"/>
              </a:cxn>
              <a:cxn ang="0">
                <a:pos x="1204" y="1397"/>
              </a:cxn>
              <a:cxn ang="0">
                <a:pos x="995" y="1347"/>
              </a:cxn>
              <a:cxn ang="0">
                <a:pos x="794" y="1275"/>
              </a:cxn>
              <a:cxn ang="0">
                <a:pos x="621" y="1196"/>
              </a:cxn>
              <a:cxn ang="0">
                <a:pos x="470" y="1109"/>
              </a:cxn>
              <a:cxn ang="0">
                <a:pos x="319" y="994"/>
              </a:cxn>
              <a:cxn ang="0">
                <a:pos x="168" y="835"/>
              </a:cxn>
              <a:cxn ang="0">
                <a:pos x="0" y="616"/>
              </a:cxn>
              <a:cxn ang="0">
                <a:pos x="147" y="637"/>
              </a:cxn>
              <a:cxn ang="0">
                <a:pos x="328" y="651"/>
              </a:cxn>
              <a:cxn ang="0">
                <a:pos x="475" y="651"/>
              </a:cxn>
              <a:cxn ang="0">
                <a:pos x="587" y="644"/>
              </a:cxn>
              <a:cxn ang="0">
                <a:pos x="845" y="630"/>
              </a:cxn>
              <a:cxn ang="0">
                <a:pos x="1180" y="567"/>
              </a:cxn>
              <a:cxn ang="0">
                <a:pos x="1494" y="490"/>
              </a:cxn>
              <a:cxn ang="0">
                <a:pos x="1753" y="406"/>
              </a:cxn>
              <a:cxn ang="0">
                <a:pos x="2017" y="281"/>
              </a:cxn>
              <a:cxn ang="0">
                <a:pos x="2269" y="134"/>
              </a:cxn>
              <a:cxn ang="0">
                <a:pos x="2457" y="0"/>
              </a:cxn>
              <a:cxn ang="0">
                <a:pos x="2456" y="251"/>
              </a:cxn>
              <a:cxn ang="0">
                <a:pos x="2256" y="387"/>
              </a:cxn>
              <a:cxn ang="0">
                <a:pos x="2080" y="499"/>
              </a:cxn>
              <a:cxn ang="0">
                <a:pos x="1920" y="579"/>
              </a:cxn>
              <a:cxn ang="0">
                <a:pos x="1712" y="667"/>
              </a:cxn>
              <a:cxn ang="0">
                <a:pos x="1512" y="731"/>
              </a:cxn>
              <a:cxn ang="0">
                <a:pos x="1320" y="795"/>
              </a:cxn>
              <a:cxn ang="0">
                <a:pos x="1152" y="819"/>
              </a:cxn>
              <a:cxn ang="0">
                <a:pos x="896" y="843"/>
              </a:cxn>
              <a:cxn ang="0">
                <a:pos x="688" y="851"/>
              </a:cxn>
              <a:cxn ang="0">
                <a:pos x="520" y="851"/>
              </a:cxn>
              <a:cxn ang="0">
                <a:pos x="831" y="944"/>
              </a:cxn>
              <a:cxn ang="0">
                <a:pos x="1026" y="1000"/>
              </a:cxn>
              <a:cxn ang="0">
                <a:pos x="1291" y="1080"/>
              </a:cxn>
              <a:cxn ang="0">
                <a:pos x="1507" y="1116"/>
              </a:cxn>
              <a:cxn ang="0">
                <a:pos x="1766" y="1145"/>
              </a:cxn>
              <a:cxn ang="0">
                <a:pos x="1953" y="1153"/>
              </a:cxn>
              <a:cxn ang="0">
                <a:pos x="2130" y="1147"/>
              </a:cxn>
              <a:cxn ang="0">
                <a:pos x="2325" y="1133"/>
              </a:cxn>
              <a:cxn ang="0">
                <a:pos x="2437" y="1119"/>
              </a:cxn>
              <a:cxn ang="0">
                <a:pos x="2458" y="1112"/>
              </a:cxn>
              <a:cxn ang="0">
                <a:pos x="2457" y="1433"/>
              </a:cxn>
            </a:cxnLst>
            <a:rect l="0" t="0" r="r" b="b"/>
            <a:pathLst>
              <a:path w="2459" h="1463">
                <a:moveTo>
                  <a:pt x="2457" y="1433"/>
                </a:moveTo>
                <a:lnTo>
                  <a:pt x="2213" y="1455"/>
                </a:lnTo>
                <a:lnTo>
                  <a:pt x="1932" y="1462"/>
                </a:lnTo>
                <a:lnTo>
                  <a:pt x="1723" y="1462"/>
                </a:lnTo>
                <a:lnTo>
                  <a:pt x="1435" y="1433"/>
                </a:lnTo>
                <a:lnTo>
                  <a:pt x="1204" y="1397"/>
                </a:lnTo>
                <a:lnTo>
                  <a:pt x="995" y="1347"/>
                </a:lnTo>
                <a:lnTo>
                  <a:pt x="794" y="1275"/>
                </a:lnTo>
                <a:lnTo>
                  <a:pt x="621" y="1196"/>
                </a:lnTo>
                <a:lnTo>
                  <a:pt x="470" y="1109"/>
                </a:lnTo>
                <a:lnTo>
                  <a:pt x="319" y="994"/>
                </a:lnTo>
                <a:lnTo>
                  <a:pt x="168" y="835"/>
                </a:lnTo>
                <a:lnTo>
                  <a:pt x="0" y="616"/>
                </a:lnTo>
                <a:lnTo>
                  <a:pt x="147" y="637"/>
                </a:lnTo>
                <a:lnTo>
                  <a:pt x="328" y="651"/>
                </a:lnTo>
                <a:lnTo>
                  <a:pt x="475" y="651"/>
                </a:lnTo>
                <a:lnTo>
                  <a:pt x="587" y="644"/>
                </a:lnTo>
                <a:lnTo>
                  <a:pt x="845" y="630"/>
                </a:lnTo>
                <a:lnTo>
                  <a:pt x="1180" y="567"/>
                </a:lnTo>
                <a:lnTo>
                  <a:pt x="1494" y="490"/>
                </a:lnTo>
                <a:lnTo>
                  <a:pt x="1753" y="406"/>
                </a:lnTo>
                <a:lnTo>
                  <a:pt x="2017" y="281"/>
                </a:lnTo>
                <a:lnTo>
                  <a:pt x="2269" y="134"/>
                </a:lnTo>
                <a:lnTo>
                  <a:pt x="2457" y="0"/>
                </a:lnTo>
                <a:lnTo>
                  <a:pt x="2456" y="251"/>
                </a:lnTo>
                <a:lnTo>
                  <a:pt x="2256" y="387"/>
                </a:lnTo>
                <a:lnTo>
                  <a:pt x="2080" y="499"/>
                </a:lnTo>
                <a:lnTo>
                  <a:pt x="1920" y="579"/>
                </a:lnTo>
                <a:lnTo>
                  <a:pt x="1712" y="667"/>
                </a:lnTo>
                <a:lnTo>
                  <a:pt x="1512" y="731"/>
                </a:lnTo>
                <a:lnTo>
                  <a:pt x="1320" y="795"/>
                </a:lnTo>
                <a:lnTo>
                  <a:pt x="1152" y="819"/>
                </a:lnTo>
                <a:lnTo>
                  <a:pt x="896" y="843"/>
                </a:lnTo>
                <a:lnTo>
                  <a:pt x="688" y="851"/>
                </a:lnTo>
                <a:lnTo>
                  <a:pt x="520" y="851"/>
                </a:lnTo>
                <a:lnTo>
                  <a:pt x="831" y="944"/>
                </a:lnTo>
                <a:lnTo>
                  <a:pt x="1026" y="1000"/>
                </a:lnTo>
                <a:lnTo>
                  <a:pt x="1291" y="1080"/>
                </a:lnTo>
                <a:lnTo>
                  <a:pt x="1507" y="1116"/>
                </a:lnTo>
                <a:lnTo>
                  <a:pt x="1766" y="1145"/>
                </a:lnTo>
                <a:lnTo>
                  <a:pt x="1953" y="1153"/>
                </a:lnTo>
                <a:lnTo>
                  <a:pt x="2130" y="1147"/>
                </a:lnTo>
                <a:lnTo>
                  <a:pt x="2325" y="1133"/>
                </a:lnTo>
                <a:lnTo>
                  <a:pt x="2437" y="1119"/>
                </a:lnTo>
                <a:lnTo>
                  <a:pt x="2458" y="1112"/>
                </a:lnTo>
                <a:lnTo>
                  <a:pt x="2457" y="1433"/>
                </a:lnTo>
              </a:path>
            </a:pathLst>
          </a:custGeom>
          <a:solidFill>
            <a:srgbClr val="89C4FF"/>
          </a:solidFill>
          <a:ln w="12700" cap="rnd" cmpd="sng">
            <a:solidFill>
              <a:srgbClr val="FDC0E5"/>
            </a:solidFill>
            <a:prstDash val="solid"/>
            <a:round/>
            <a:headEnd type="none" w="med" len="med"/>
            <a:tailEnd type="none" w="med" len="med"/>
          </a:ln>
          <a:effectLst/>
        </p:spPr>
        <p:txBody>
          <a:bodyPr/>
          <a:lstStyle/>
          <a:p>
            <a:endParaRPr lang="en-US"/>
          </a:p>
        </p:txBody>
      </p:sp>
      <p:grpSp>
        <p:nvGrpSpPr>
          <p:cNvPr id="9" name="Group 118"/>
          <p:cNvGrpSpPr>
            <a:grpSpLocks/>
          </p:cNvGrpSpPr>
          <p:nvPr/>
        </p:nvGrpSpPr>
        <p:grpSpPr bwMode="auto">
          <a:xfrm>
            <a:off x="3425825" y="3057525"/>
            <a:ext cx="265113" cy="230188"/>
            <a:chOff x="2428" y="1511"/>
            <a:chExt cx="188" cy="145"/>
          </a:xfrm>
        </p:grpSpPr>
        <p:sp>
          <p:nvSpPr>
            <p:cNvPr id="2894967" name="Oval 119"/>
            <p:cNvSpPr>
              <a:spLocks noChangeArrowheads="1"/>
            </p:cNvSpPr>
            <p:nvPr/>
          </p:nvSpPr>
          <p:spPr bwMode="auto">
            <a:xfrm rot="1620000">
              <a:off x="2428" y="1511"/>
              <a:ext cx="188"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68" name="Oval 120"/>
            <p:cNvSpPr>
              <a:spLocks noChangeArrowheads="1"/>
            </p:cNvSpPr>
            <p:nvPr/>
          </p:nvSpPr>
          <p:spPr bwMode="auto">
            <a:xfrm rot="1620000">
              <a:off x="2472" y="1545"/>
              <a:ext cx="134" cy="98"/>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0" name="Group 121"/>
          <p:cNvGrpSpPr>
            <a:grpSpLocks/>
          </p:cNvGrpSpPr>
          <p:nvPr/>
        </p:nvGrpSpPr>
        <p:grpSpPr bwMode="auto">
          <a:xfrm>
            <a:off x="2832100" y="3406775"/>
            <a:ext cx="266700" cy="230188"/>
            <a:chOff x="2007" y="1731"/>
            <a:chExt cx="189" cy="145"/>
          </a:xfrm>
        </p:grpSpPr>
        <p:sp>
          <p:nvSpPr>
            <p:cNvPr id="2894970" name="Oval 122"/>
            <p:cNvSpPr>
              <a:spLocks noChangeArrowheads="1"/>
            </p:cNvSpPr>
            <p:nvPr/>
          </p:nvSpPr>
          <p:spPr bwMode="auto">
            <a:xfrm rot="18900000">
              <a:off x="2007" y="1731"/>
              <a:ext cx="189"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1" name="Oval 123"/>
            <p:cNvSpPr>
              <a:spLocks noChangeArrowheads="1"/>
            </p:cNvSpPr>
            <p:nvPr/>
          </p:nvSpPr>
          <p:spPr bwMode="auto">
            <a:xfrm rot="18900000">
              <a:off x="2050" y="1743"/>
              <a:ext cx="133" cy="96"/>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1" name="Group 124"/>
          <p:cNvGrpSpPr>
            <a:grpSpLocks/>
          </p:cNvGrpSpPr>
          <p:nvPr/>
        </p:nvGrpSpPr>
        <p:grpSpPr bwMode="auto">
          <a:xfrm>
            <a:off x="1849438" y="3724275"/>
            <a:ext cx="236537" cy="225425"/>
            <a:chOff x="1311" y="1931"/>
            <a:chExt cx="168" cy="142"/>
          </a:xfrm>
        </p:grpSpPr>
        <p:sp>
          <p:nvSpPr>
            <p:cNvPr id="2894973" name="Oval 125"/>
            <p:cNvSpPr>
              <a:spLocks noChangeArrowheads="1"/>
            </p:cNvSpPr>
            <p:nvPr/>
          </p:nvSpPr>
          <p:spPr bwMode="auto">
            <a:xfrm rot="6540000">
              <a:off x="1324" y="1918"/>
              <a:ext cx="142" cy="16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4" name="Oval 126"/>
            <p:cNvSpPr>
              <a:spLocks noChangeArrowheads="1"/>
            </p:cNvSpPr>
            <p:nvPr/>
          </p:nvSpPr>
          <p:spPr bwMode="auto">
            <a:xfrm rot="6540000">
              <a:off x="1366" y="1950"/>
              <a:ext cx="95" cy="119"/>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2" name="Group 127"/>
          <p:cNvGrpSpPr>
            <a:grpSpLocks/>
          </p:cNvGrpSpPr>
          <p:nvPr/>
        </p:nvGrpSpPr>
        <p:grpSpPr bwMode="auto">
          <a:xfrm>
            <a:off x="2082800" y="4586288"/>
            <a:ext cx="265113" cy="230187"/>
            <a:chOff x="1476" y="2474"/>
            <a:chExt cx="188" cy="145"/>
          </a:xfrm>
        </p:grpSpPr>
        <p:sp>
          <p:nvSpPr>
            <p:cNvPr id="2894976" name="Oval 128"/>
            <p:cNvSpPr>
              <a:spLocks noChangeArrowheads="1"/>
            </p:cNvSpPr>
            <p:nvPr/>
          </p:nvSpPr>
          <p:spPr bwMode="auto">
            <a:xfrm rot="7080000">
              <a:off x="1497" y="2453"/>
              <a:ext cx="145" cy="18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4977" name="Oval 129"/>
            <p:cNvSpPr>
              <a:spLocks noChangeArrowheads="1"/>
            </p:cNvSpPr>
            <p:nvPr/>
          </p:nvSpPr>
          <p:spPr bwMode="auto">
            <a:xfrm rot="7080000">
              <a:off x="1538" y="2491"/>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3" name="Group 130"/>
          <p:cNvGrpSpPr>
            <a:grpSpLocks/>
          </p:cNvGrpSpPr>
          <p:nvPr/>
        </p:nvGrpSpPr>
        <p:grpSpPr bwMode="auto">
          <a:xfrm>
            <a:off x="2014538" y="3590925"/>
            <a:ext cx="587375" cy="342900"/>
            <a:chOff x="1428" y="1847"/>
            <a:chExt cx="416" cy="216"/>
          </a:xfrm>
        </p:grpSpPr>
        <p:sp>
          <p:nvSpPr>
            <p:cNvPr id="2894979" name="Freeform 131"/>
            <p:cNvSpPr>
              <a:spLocks/>
            </p:cNvSpPr>
            <p:nvPr/>
          </p:nvSpPr>
          <p:spPr bwMode="auto">
            <a:xfrm>
              <a:off x="1428" y="184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4980" name="Freeform 132"/>
            <p:cNvSpPr>
              <a:spLocks/>
            </p:cNvSpPr>
            <p:nvPr/>
          </p:nvSpPr>
          <p:spPr bwMode="auto">
            <a:xfrm>
              <a:off x="1438" y="1855"/>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4981" name="Freeform 133"/>
            <p:cNvSpPr>
              <a:spLocks/>
            </p:cNvSpPr>
            <p:nvPr/>
          </p:nvSpPr>
          <p:spPr bwMode="auto">
            <a:xfrm>
              <a:off x="1594" y="191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4982" name="Freeform 134"/>
            <p:cNvSpPr>
              <a:spLocks/>
            </p:cNvSpPr>
            <p:nvPr/>
          </p:nvSpPr>
          <p:spPr bwMode="auto">
            <a:xfrm>
              <a:off x="1620" y="1921"/>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4983" name="Line 135"/>
            <p:cNvSpPr>
              <a:spLocks noChangeShapeType="1"/>
            </p:cNvSpPr>
            <p:nvPr/>
          </p:nvSpPr>
          <p:spPr bwMode="auto">
            <a:xfrm flipV="1">
              <a:off x="1737" y="1871"/>
              <a:ext cx="21" cy="24"/>
            </a:xfrm>
            <a:prstGeom prst="line">
              <a:avLst/>
            </a:prstGeom>
            <a:noFill/>
            <a:ln w="12700">
              <a:solidFill>
                <a:srgbClr val="712000"/>
              </a:solidFill>
              <a:round/>
              <a:headEnd/>
              <a:tailEnd/>
            </a:ln>
            <a:effectLst/>
          </p:spPr>
          <p:txBody>
            <a:bodyPr wrap="none" anchor="ctr"/>
            <a:lstStyle/>
            <a:p>
              <a:endParaRPr lang="en-US"/>
            </a:p>
          </p:txBody>
        </p:sp>
        <p:sp>
          <p:nvSpPr>
            <p:cNvPr id="2894984" name="Line 136"/>
            <p:cNvSpPr>
              <a:spLocks noChangeShapeType="1"/>
            </p:cNvSpPr>
            <p:nvPr/>
          </p:nvSpPr>
          <p:spPr bwMode="auto">
            <a:xfrm flipV="1">
              <a:off x="1737" y="1904"/>
              <a:ext cx="21" cy="24"/>
            </a:xfrm>
            <a:prstGeom prst="line">
              <a:avLst/>
            </a:prstGeom>
            <a:noFill/>
            <a:ln w="12700">
              <a:solidFill>
                <a:srgbClr val="712000"/>
              </a:solidFill>
              <a:round/>
              <a:headEnd/>
              <a:tailEnd/>
            </a:ln>
            <a:effectLst/>
          </p:spPr>
          <p:txBody>
            <a:bodyPr wrap="none" anchor="ctr"/>
            <a:lstStyle/>
            <a:p>
              <a:endParaRPr lang="en-US"/>
            </a:p>
          </p:txBody>
        </p:sp>
        <p:sp>
          <p:nvSpPr>
            <p:cNvPr id="2894985" name="Line 137"/>
            <p:cNvSpPr>
              <a:spLocks noChangeShapeType="1"/>
            </p:cNvSpPr>
            <p:nvPr/>
          </p:nvSpPr>
          <p:spPr bwMode="auto">
            <a:xfrm flipV="1">
              <a:off x="1692" y="1952"/>
              <a:ext cx="21" cy="24"/>
            </a:xfrm>
            <a:prstGeom prst="line">
              <a:avLst/>
            </a:prstGeom>
            <a:noFill/>
            <a:ln w="12700">
              <a:solidFill>
                <a:srgbClr val="712000"/>
              </a:solidFill>
              <a:round/>
              <a:headEnd/>
              <a:tailEnd/>
            </a:ln>
            <a:effectLst/>
          </p:spPr>
          <p:txBody>
            <a:bodyPr wrap="none" anchor="ctr"/>
            <a:lstStyle/>
            <a:p>
              <a:endParaRPr lang="en-US"/>
            </a:p>
          </p:txBody>
        </p:sp>
        <p:sp>
          <p:nvSpPr>
            <p:cNvPr id="2894986" name="Line 138"/>
            <p:cNvSpPr>
              <a:spLocks noChangeShapeType="1"/>
            </p:cNvSpPr>
            <p:nvPr/>
          </p:nvSpPr>
          <p:spPr bwMode="auto">
            <a:xfrm flipV="1">
              <a:off x="1669" y="1884"/>
              <a:ext cx="21" cy="24"/>
            </a:xfrm>
            <a:prstGeom prst="line">
              <a:avLst/>
            </a:prstGeom>
            <a:noFill/>
            <a:ln w="12700">
              <a:solidFill>
                <a:srgbClr val="712000"/>
              </a:solidFill>
              <a:round/>
              <a:headEnd/>
              <a:tailEnd/>
            </a:ln>
            <a:effectLst/>
          </p:spPr>
          <p:txBody>
            <a:bodyPr wrap="none" anchor="ctr"/>
            <a:lstStyle/>
            <a:p>
              <a:endParaRPr lang="en-US"/>
            </a:p>
          </p:txBody>
        </p:sp>
        <p:sp>
          <p:nvSpPr>
            <p:cNvPr id="2894987" name="Line 139"/>
            <p:cNvSpPr>
              <a:spLocks noChangeShapeType="1"/>
            </p:cNvSpPr>
            <p:nvPr/>
          </p:nvSpPr>
          <p:spPr bwMode="auto">
            <a:xfrm flipV="1">
              <a:off x="1575" y="2011"/>
              <a:ext cx="21" cy="24"/>
            </a:xfrm>
            <a:prstGeom prst="line">
              <a:avLst/>
            </a:prstGeom>
            <a:noFill/>
            <a:ln w="12700">
              <a:solidFill>
                <a:srgbClr val="712000"/>
              </a:solidFill>
              <a:round/>
              <a:headEnd/>
              <a:tailEnd/>
            </a:ln>
            <a:effectLst/>
          </p:spPr>
          <p:txBody>
            <a:bodyPr wrap="none" anchor="ctr"/>
            <a:lstStyle/>
            <a:p>
              <a:endParaRPr lang="en-US"/>
            </a:p>
          </p:txBody>
        </p:sp>
        <p:sp>
          <p:nvSpPr>
            <p:cNvPr id="2894988" name="Line 140"/>
            <p:cNvSpPr>
              <a:spLocks noChangeShapeType="1"/>
            </p:cNvSpPr>
            <p:nvPr/>
          </p:nvSpPr>
          <p:spPr bwMode="auto">
            <a:xfrm flipV="1">
              <a:off x="1533" y="1997"/>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14" name="Group 141"/>
          <p:cNvGrpSpPr>
            <a:grpSpLocks/>
          </p:cNvGrpSpPr>
          <p:nvPr/>
        </p:nvGrpSpPr>
        <p:grpSpPr bwMode="auto">
          <a:xfrm>
            <a:off x="3013075" y="3117850"/>
            <a:ext cx="585788" cy="342900"/>
            <a:chOff x="2135" y="1549"/>
            <a:chExt cx="416" cy="216"/>
          </a:xfrm>
        </p:grpSpPr>
        <p:sp>
          <p:nvSpPr>
            <p:cNvPr id="2894990" name="Freeform 142"/>
            <p:cNvSpPr>
              <a:spLocks/>
            </p:cNvSpPr>
            <p:nvPr/>
          </p:nvSpPr>
          <p:spPr bwMode="auto">
            <a:xfrm>
              <a:off x="2135" y="154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4991" name="Freeform 143"/>
            <p:cNvSpPr>
              <a:spLocks/>
            </p:cNvSpPr>
            <p:nvPr/>
          </p:nvSpPr>
          <p:spPr bwMode="auto">
            <a:xfrm>
              <a:off x="2145" y="1557"/>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4992" name="Freeform 144"/>
            <p:cNvSpPr>
              <a:spLocks/>
            </p:cNvSpPr>
            <p:nvPr/>
          </p:nvSpPr>
          <p:spPr bwMode="auto">
            <a:xfrm>
              <a:off x="2300" y="161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4993" name="Freeform 145"/>
            <p:cNvSpPr>
              <a:spLocks/>
            </p:cNvSpPr>
            <p:nvPr/>
          </p:nvSpPr>
          <p:spPr bwMode="auto">
            <a:xfrm>
              <a:off x="2326" y="1623"/>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4994" name="Line 146"/>
            <p:cNvSpPr>
              <a:spLocks noChangeShapeType="1"/>
            </p:cNvSpPr>
            <p:nvPr/>
          </p:nvSpPr>
          <p:spPr bwMode="auto">
            <a:xfrm flipV="1">
              <a:off x="2444" y="1573"/>
              <a:ext cx="21" cy="24"/>
            </a:xfrm>
            <a:prstGeom prst="line">
              <a:avLst/>
            </a:prstGeom>
            <a:noFill/>
            <a:ln w="12700">
              <a:solidFill>
                <a:srgbClr val="712000"/>
              </a:solidFill>
              <a:round/>
              <a:headEnd/>
              <a:tailEnd/>
            </a:ln>
            <a:effectLst/>
          </p:spPr>
          <p:txBody>
            <a:bodyPr wrap="none" anchor="ctr"/>
            <a:lstStyle/>
            <a:p>
              <a:endParaRPr lang="en-US"/>
            </a:p>
          </p:txBody>
        </p:sp>
        <p:sp>
          <p:nvSpPr>
            <p:cNvPr id="2894995" name="Line 147"/>
            <p:cNvSpPr>
              <a:spLocks noChangeShapeType="1"/>
            </p:cNvSpPr>
            <p:nvPr/>
          </p:nvSpPr>
          <p:spPr bwMode="auto">
            <a:xfrm flipV="1">
              <a:off x="2444" y="1605"/>
              <a:ext cx="21" cy="24"/>
            </a:xfrm>
            <a:prstGeom prst="line">
              <a:avLst/>
            </a:prstGeom>
            <a:noFill/>
            <a:ln w="12700">
              <a:solidFill>
                <a:srgbClr val="712000"/>
              </a:solidFill>
              <a:round/>
              <a:headEnd/>
              <a:tailEnd/>
            </a:ln>
            <a:effectLst/>
          </p:spPr>
          <p:txBody>
            <a:bodyPr wrap="none" anchor="ctr"/>
            <a:lstStyle/>
            <a:p>
              <a:endParaRPr lang="en-US"/>
            </a:p>
          </p:txBody>
        </p:sp>
        <p:sp>
          <p:nvSpPr>
            <p:cNvPr id="2894996" name="Line 148"/>
            <p:cNvSpPr>
              <a:spLocks noChangeShapeType="1"/>
            </p:cNvSpPr>
            <p:nvPr/>
          </p:nvSpPr>
          <p:spPr bwMode="auto">
            <a:xfrm flipV="1">
              <a:off x="2398" y="1654"/>
              <a:ext cx="22" cy="24"/>
            </a:xfrm>
            <a:prstGeom prst="line">
              <a:avLst/>
            </a:prstGeom>
            <a:noFill/>
            <a:ln w="12700">
              <a:solidFill>
                <a:srgbClr val="712000"/>
              </a:solidFill>
              <a:round/>
              <a:headEnd/>
              <a:tailEnd/>
            </a:ln>
            <a:effectLst/>
          </p:spPr>
          <p:txBody>
            <a:bodyPr wrap="none" anchor="ctr"/>
            <a:lstStyle/>
            <a:p>
              <a:endParaRPr lang="en-US"/>
            </a:p>
          </p:txBody>
        </p:sp>
        <p:sp>
          <p:nvSpPr>
            <p:cNvPr id="2894997" name="Line 149"/>
            <p:cNvSpPr>
              <a:spLocks noChangeShapeType="1"/>
            </p:cNvSpPr>
            <p:nvPr/>
          </p:nvSpPr>
          <p:spPr bwMode="auto">
            <a:xfrm flipV="1">
              <a:off x="2375" y="1585"/>
              <a:ext cx="21" cy="24"/>
            </a:xfrm>
            <a:prstGeom prst="line">
              <a:avLst/>
            </a:prstGeom>
            <a:noFill/>
            <a:ln w="12700">
              <a:solidFill>
                <a:srgbClr val="712000"/>
              </a:solidFill>
              <a:round/>
              <a:headEnd/>
              <a:tailEnd/>
            </a:ln>
            <a:effectLst/>
          </p:spPr>
          <p:txBody>
            <a:bodyPr wrap="none" anchor="ctr"/>
            <a:lstStyle/>
            <a:p>
              <a:endParaRPr lang="en-US"/>
            </a:p>
          </p:txBody>
        </p:sp>
        <p:sp>
          <p:nvSpPr>
            <p:cNvPr id="2894998" name="Line 150"/>
            <p:cNvSpPr>
              <a:spLocks noChangeShapeType="1"/>
            </p:cNvSpPr>
            <p:nvPr/>
          </p:nvSpPr>
          <p:spPr bwMode="auto">
            <a:xfrm flipV="1">
              <a:off x="2281" y="1712"/>
              <a:ext cx="22" cy="24"/>
            </a:xfrm>
            <a:prstGeom prst="line">
              <a:avLst/>
            </a:prstGeom>
            <a:noFill/>
            <a:ln w="12700">
              <a:solidFill>
                <a:srgbClr val="712000"/>
              </a:solidFill>
              <a:round/>
              <a:headEnd/>
              <a:tailEnd/>
            </a:ln>
            <a:effectLst/>
          </p:spPr>
          <p:txBody>
            <a:bodyPr wrap="none" anchor="ctr"/>
            <a:lstStyle/>
            <a:p>
              <a:endParaRPr lang="en-US"/>
            </a:p>
          </p:txBody>
        </p:sp>
        <p:sp>
          <p:nvSpPr>
            <p:cNvPr id="2894999" name="Line 151"/>
            <p:cNvSpPr>
              <a:spLocks noChangeShapeType="1"/>
            </p:cNvSpPr>
            <p:nvPr/>
          </p:nvSpPr>
          <p:spPr bwMode="auto">
            <a:xfrm flipV="1">
              <a:off x="2240" y="1699"/>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15" name="Group 152"/>
          <p:cNvGrpSpPr>
            <a:grpSpLocks/>
          </p:cNvGrpSpPr>
          <p:nvPr/>
        </p:nvGrpSpPr>
        <p:grpSpPr bwMode="auto">
          <a:xfrm>
            <a:off x="1333500" y="3814763"/>
            <a:ext cx="633413" cy="244475"/>
            <a:chOff x="945" y="1988"/>
            <a:chExt cx="449" cy="154"/>
          </a:xfrm>
        </p:grpSpPr>
        <p:sp>
          <p:nvSpPr>
            <p:cNvPr id="2895001" name="Freeform 153"/>
            <p:cNvSpPr>
              <a:spLocks/>
            </p:cNvSpPr>
            <p:nvPr/>
          </p:nvSpPr>
          <p:spPr bwMode="auto">
            <a:xfrm>
              <a:off x="945" y="1988"/>
              <a:ext cx="449" cy="154"/>
            </a:xfrm>
            <a:custGeom>
              <a:avLst/>
              <a:gdLst/>
              <a:ahLst/>
              <a:cxnLst>
                <a:cxn ang="0">
                  <a:pos x="448" y="129"/>
                </a:cxn>
                <a:cxn ang="0">
                  <a:pos x="409" y="143"/>
                </a:cxn>
                <a:cxn ang="0">
                  <a:pos x="348" y="153"/>
                </a:cxn>
                <a:cxn ang="0">
                  <a:pos x="306" y="149"/>
                </a:cxn>
                <a:cxn ang="0">
                  <a:pos x="269" y="145"/>
                </a:cxn>
                <a:cxn ang="0">
                  <a:pos x="218" y="127"/>
                </a:cxn>
                <a:cxn ang="0">
                  <a:pos x="183" y="101"/>
                </a:cxn>
                <a:cxn ang="0">
                  <a:pos x="138" y="89"/>
                </a:cxn>
                <a:cxn ang="0">
                  <a:pos x="76" y="69"/>
                </a:cxn>
                <a:cxn ang="0">
                  <a:pos x="35" y="59"/>
                </a:cxn>
                <a:cxn ang="0">
                  <a:pos x="0" y="62"/>
                </a:cxn>
                <a:cxn ang="0">
                  <a:pos x="15" y="39"/>
                </a:cxn>
                <a:cxn ang="0">
                  <a:pos x="64" y="12"/>
                </a:cxn>
                <a:cxn ang="0">
                  <a:pos x="107" y="1"/>
                </a:cxn>
                <a:cxn ang="0">
                  <a:pos x="163" y="0"/>
                </a:cxn>
                <a:cxn ang="0">
                  <a:pos x="221" y="6"/>
                </a:cxn>
                <a:cxn ang="0">
                  <a:pos x="283" y="31"/>
                </a:cxn>
                <a:cxn ang="0">
                  <a:pos x="345" y="61"/>
                </a:cxn>
                <a:cxn ang="0">
                  <a:pos x="389" y="92"/>
                </a:cxn>
                <a:cxn ang="0">
                  <a:pos x="408" y="111"/>
                </a:cxn>
                <a:cxn ang="0">
                  <a:pos x="448" y="129"/>
                </a:cxn>
              </a:cxnLst>
              <a:rect l="0" t="0" r="r" b="b"/>
              <a:pathLst>
                <a:path w="449" h="154">
                  <a:moveTo>
                    <a:pt x="448" y="129"/>
                  </a:moveTo>
                  <a:lnTo>
                    <a:pt x="409" y="143"/>
                  </a:lnTo>
                  <a:lnTo>
                    <a:pt x="348" y="153"/>
                  </a:lnTo>
                  <a:lnTo>
                    <a:pt x="306" y="149"/>
                  </a:lnTo>
                  <a:lnTo>
                    <a:pt x="269" y="145"/>
                  </a:lnTo>
                  <a:lnTo>
                    <a:pt x="218" y="127"/>
                  </a:lnTo>
                  <a:lnTo>
                    <a:pt x="183" y="101"/>
                  </a:lnTo>
                  <a:lnTo>
                    <a:pt x="138" y="89"/>
                  </a:lnTo>
                  <a:lnTo>
                    <a:pt x="76" y="69"/>
                  </a:lnTo>
                  <a:lnTo>
                    <a:pt x="35" y="59"/>
                  </a:lnTo>
                  <a:lnTo>
                    <a:pt x="0" y="62"/>
                  </a:lnTo>
                  <a:lnTo>
                    <a:pt x="15" y="39"/>
                  </a:lnTo>
                  <a:lnTo>
                    <a:pt x="64" y="12"/>
                  </a:lnTo>
                  <a:lnTo>
                    <a:pt x="107" y="1"/>
                  </a:lnTo>
                  <a:lnTo>
                    <a:pt x="163" y="0"/>
                  </a:lnTo>
                  <a:lnTo>
                    <a:pt x="221" y="6"/>
                  </a:lnTo>
                  <a:lnTo>
                    <a:pt x="283" y="31"/>
                  </a:lnTo>
                  <a:lnTo>
                    <a:pt x="345" y="61"/>
                  </a:lnTo>
                  <a:lnTo>
                    <a:pt x="389" y="92"/>
                  </a:lnTo>
                  <a:lnTo>
                    <a:pt x="408" y="111"/>
                  </a:lnTo>
                  <a:lnTo>
                    <a:pt x="448" y="129"/>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02" name="Freeform 154"/>
            <p:cNvSpPr>
              <a:spLocks/>
            </p:cNvSpPr>
            <p:nvPr/>
          </p:nvSpPr>
          <p:spPr bwMode="auto">
            <a:xfrm>
              <a:off x="955" y="1989"/>
              <a:ext cx="427" cy="146"/>
            </a:xfrm>
            <a:custGeom>
              <a:avLst/>
              <a:gdLst/>
              <a:ahLst/>
              <a:cxnLst>
                <a:cxn ang="0">
                  <a:pos x="426" y="123"/>
                </a:cxn>
                <a:cxn ang="0">
                  <a:pos x="390" y="136"/>
                </a:cxn>
                <a:cxn ang="0">
                  <a:pos x="332" y="145"/>
                </a:cxn>
                <a:cxn ang="0">
                  <a:pos x="291" y="142"/>
                </a:cxn>
                <a:cxn ang="0">
                  <a:pos x="256" y="138"/>
                </a:cxn>
                <a:cxn ang="0">
                  <a:pos x="208" y="120"/>
                </a:cxn>
                <a:cxn ang="0">
                  <a:pos x="174" y="96"/>
                </a:cxn>
                <a:cxn ang="0">
                  <a:pos x="131" y="84"/>
                </a:cxn>
                <a:cxn ang="0">
                  <a:pos x="72" y="66"/>
                </a:cxn>
                <a:cxn ang="0">
                  <a:pos x="33" y="57"/>
                </a:cxn>
                <a:cxn ang="0">
                  <a:pos x="0" y="59"/>
                </a:cxn>
                <a:cxn ang="0">
                  <a:pos x="14" y="38"/>
                </a:cxn>
                <a:cxn ang="0">
                  <a:pos x="61" y="13"/>
                </a:cxn>
                <a:cxn ang="0">
                  <a:pos x="102" y="2"/>
                </a:cxn>
                <a:cxn ang="0">
                  <a:pos x="155" y="0"/>
                </a:cxn>
                <a:cxn ang="0">
                  <a:pos x="210" y="5"/>
                </a:cxn>
                <a:cxn ang="0">
                  <a:pos x="271" y="29"/>
                </a:cxn>
                <a:cxn ang="0">
                  <a:pos x="328" y="58"/>
                </a:cxn>
                <a:cxn ang="0">
                  <a:pos x="370" y="86"/>
                </a:cxn>
                <a:cxn ang="0">
                  <a:pos x="388" y="106"/>
                </a:cxn>
                <a:cxn ang="0">
                  <a:pos x="426" y="123"/>
                </a:cxn>
              </a:cxnLst>
              <a:rect l="0" t="0" r="r" b="b"/>
              <a:pathLst>
                <a:path w="427" h="146">
                  <a:moveTo>
                    <a:pt x="426" y="123"/>
                  </a:moveTo>
                  <a:lnTo>
                    <a:pt x="390" y="136"/>
                  </a:lnTo>
                  <a:lnTo>
                    <a:pt x="332" y="145"/>
                  </a:lnTo>
                  <a:lnTo>
                    <a:pt x="291" y="142"/>
                  </a:lnTo>
                  <a:lnTo>
                    <a:pt x="256" y="138"/>
                  </a:lnTo>
                  <a:lnTo>
                    <a:pt x="208" y="120"/>
                  </a:lnTo>
                  <a:lnTo>
                    <a:pt x="174" y="96"/>
                  </a:lnTo>
                  <a:lnTo>
                    <a:pt x="131" y="84"/>
                  </a:lnTo>
                  <a:lnTo>
                    <a:pt x="72" y="66"/>
                  </a:lnTo>
                  <a:lnTo>
                    <a:pt x="33" y="57"/>
                  </a:lnTo>
                  <a:lnTo>
                    <a:pt x="0" y="59"/>
                  </a:lnTo>
                  <a:lnTo>
                    <a:pt x="14" y="38"/>
                  </a:lnTo>
                  <a:lnTo>
                    <a:pt x="61" y="13"/>
                  </a:lnTo>
                  <a:lnTo>
                    <a:pt x="102" y="2"/>
                  </a:lnTo>
                  <a:lnTo>
                    <a:pt x="155" y="0"/>
                  </a:lnTo>
                  <a:lnTo>
                    <a:pt x="210" y="5"/>
                  </a:lnTo>
                  <a:lnTo>
                    <a:pt x="271" y="29"/>
                  </a:lnTo>
                  <a:lnTo>
                    <a:pt x="328" y="58"/>
                  </a:lnTo>
                  <a:lnTo>
                    <a:pt x="370" y="86"/>
                  </a:lnTo>
                  <a:lnTo>
                    <a:pt x="388" y="106"/>
                  </a:lnTo>
                  <a:lnTo>
                    <a:pt x="426" y="12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03" name="Freeform 155"/>
            <p:cNvSpPr>
              <a:spLocks/>
            </p:cNvSpPr>
            <p:nvPr/>
          </p:nvSpPr>
          <p:spPr bwMode="auto">
            <a:xfrm>
              <a:off x="1114" y="2023"/>
              <a:ext cx="134" cy="69"/>
            </a:xfrm>
            <a:custGeom>
              <a:avLst/>
              <a:gdLst/>
              <a:ahLst/>
              <a:cxnLst>
                <a:cxn ang="0">
                  <a:pos x="133" y="64"/>
                </a:cxn>
                <a:cxn ang="0">
                  <a:pos x="77" y="68"/>
                </a:cxn>
                <a:cxn ang="0">
                  <a:pos x="38" y="53"/>
                </a:cxn>
                <a:cxn ang="0">
                  <a:pos x="15" y="32"/>
                </a:cxn>
                <a:cxn ang="0">
                  <a:pos x="0" y="16"/>
                </a:cxn>
                <a:cxn ang="0">
                  <a:pos x="10" y="0"/>
                </a:cxn>
                <a:cxn ang="0">
                  <a:pos x="52" y="8"/>
                </a:cxn>
                <a:cxn ang="0">
                  <a:pos x="94" y="30"/>
                </a:cxn>
                <a:cxn ang="0">
                  <a:pos x="126" y="48"/>
                </a:cxn>
                <a:cxn ang="0">
                  <a:pos x="133" y="64"/>
                </a:cxn>
              </a:cxnLst>
              <a:rect l="0" t="0" r="r" b="b"/>
              <a:pathLst>
                <a:path w="134" h="69">
                  <a:moveTo>
                    <a:pt x="133" y="64"/>
                  </a:moveTo>
                  <a:lnTo>
                    <a:pt x="77" y="68"/>
                  </a:lnTo>
                  <a:lnTo>
                    <a:pt x="38" y="53"/>
                  </a:lnTo>
                  <a:lnTo>
                    <a:pt x="15" y="32"/>
                  </a:lnTo>
                  <a:lnTo>
                    <a:pt x="0" y="16"/>
                  </a:lnTo>
                  <a:lnTo>
                    <a:pt x="10" y="0"/>
                  </a:lnTo>
                  <a:lnTo>
                    <a:pt x="52" y="8"/>
                  </a:lnTo>
                  <a:lnTo>
                    <a:pt x="94" y="30"/>
                  </a:lnTo>
                  <a:lnTo>
                    <a:pt x="126" y="48"/>
                  </a:lnTo>
                  <a:lnTo>
                    <a:pt x="133" y="6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04" name="Freeform 156"/>
            <p:cNvSpPr>
              <a:spLocks/>
            </p:cNvSpPr>
            <p:nvPr/>
          </p:nvSpPr>
          <p:spPr bwMode="auto">
            <a:xfrm>
              <a:off x="1145" y="2041"/>
              <a:ext cx="95" cy="49"/>
            </a:xfrm>
            <a:custGeom>
              <a:avLst/>
              <a:gdLst/>
              <a:ahLst/>
              <a:cxnLst>
                <a:cxn ang="0">
                  <a:pos x="94" y="45"/>
                </a:cxn>
                <a:cxn ang="0">
                  <a:pos x="54" y="48"/>
                </a:cxn>
                <a:cxn ang="0">
                  <a:pos x="25" y="37"/>
                </a:cxn>
                <a:cxn ang="0">
                  <a:pos x="10" y="22"/>
                </a:cxn>
                <a:cxn ang="0">
                  <a:pos x="0" y="11"/>
                </a:cxn>
                <a:cxn ang="0">
                  <a:pos x="6" y="0"/>
                </a:cxn>
                <a:cxn ang="0">
                  <a:pos x="35" y="7"/>
                </a:cxn>
                <a:cxn ang="0">
                  <a:pos x="66" y="21"/>
                </a:cxn>
                <a:cxn ang="0">
                  <a:pos x="89" y="34"/>
                </a:cxn>
                <a:cxn ang="0">
                  <a:pos x="94" y="45"/>
                </a:cxn>
              </a:cxnLst>
              <a:rect l="0" t="0" r="r" b="b"/>
              <a:pathLst>
                <a:path w="95" h="49">
                  <a:moveTo>
                    <a:pt x="94" y="45"/>
                  </a:moveTo>
                  <a:lnTo>
                    <a:pt x="54" y="48"/>
                  </a:lnTo>
                  <a:lnTo>
                    <a:pt x="25" y="37"/>
                  </a:lnTo>
                  <a:lnTo>
                    <a:pt x="10" y="22"/>
                  </a:lnTo>
                  <a:lnTo>
                    <a:pt x="0" y="11"/>
                  </a:lnTo>
                  <a:lnTo>
                    <a:pt x="6" y="0"/>
                  </a:lnTo>
                  <a:lnTo>
                    <a:pt x="35" y="7"/>
                  </a:lnTo>
                  <a:lnTo>
                    <a:pt x="66" y="21"/>
                  </a:lnTo>
                  <a:lnTo>
                    <a:pt x="89" y="34"/>
                  </a:lnTo>
                  <a:lnTo>
                    <a:pt x="94" y="45"/>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05" name="Line 157"/>
            <p:cNvSpPr>
              <a:spLocks noChangeShapeType="1"/>
            </p:cNvSpPr>
            <p:nvPr/>
          </p:nvSpPr>
          <p:spPr bwMode="auto">
            <a:xfrm>
              <a:off x="1280" y="2110"/>
              <a:ext cx="25" cy="0"/>
            </a:xfrm>
            <a:prstGeom prst="line">
              <a:avLst/>
            </a:prstGeom>
            <a:noFill/>
            <a:ln w="12700">
              <a:solidFill>
                <a:srgbClr val="712000"/>
              </a:solidFill>
              <a:round/>
              <a:headEnd/>
              <a:tailEnd/>
            </a:ln>
            <a:effectLst/>
          </p:spPr>
          <p:txBody>
            <a:bodyPr wrap="none" anchor="ctr"/>
            <a:lstStyle/>
            <a:p>
              <a:endParaRPr lang="en-US"/>
            </a:p>
          </p:txBody>
        </p:sp>
        <p:sp>
          <p:nvSpPr>
            <p:cNvPr id="2895006" name="Line 158"/>
            <p:cNvSpPr>
              <a:spLocks noChangeShapeType="1"/>
            </p:cNvSpPr>
            <p:nvPr/>
          </p:nvSpPr>
          <p:spPr bwMode="auto">
            <a:xfrm>
              <a:off x="1272" y="2075"/>
              <a:ext cx="24" cy="7"/>
            </a:xfrm>
            <a:prstGeom prst="line">
              <a:avLst/>
            </a:prstGeom>
            <a:noFill/>
            <a:ln w="12700">
              <a:solidFill>
                <a:srgbClr val="712000"/>
              </a:solidFill>
              <a:round/>
              <a:headEnd/>
              <a:tailEnd/>
            </a:ln>
            <a:effectLst/>
          </p:spPr>
          <p:txBody>
            <a:bodyPr wrap="none" anchor="ctr"/>
            <a:lstStyle/>
            <a:p>
              <a:endParaRPr lang="en-US"/>
            </a:p>
          </p:txBody>
        </p:sp>
        <p:sp>
          <p:nvSpPr>
            <p:cNvPr id="2895007" name="Line 159"/>
            <p:cNvSpPr>
              <a:spLocks noChangeShapeType="1"/>
            </p:cNvSpPr>
            <p:nvPr/>
          </p:nvSpPr>
          <p:spPr bwMode="auto">
            <a:xfrm>
              <a:off x="1214" y="2044"/>
              <a:ext cx="26" cy="0"/>
            </a:xfrm>
            <a:prstGeom prst="line">
              <a:avLst/>
            </a:prstGeom>
            <a:noFill/>
            <a:ln w="12700">
              <a:solidFill>
                <a:srgbClr val="712000"/>
              </a:solidFill>
              <a:round/>
              <a:headEnd/>
              <a:tailEnd/>
            </a:ln>
            <a:effectLst/>
          </p:spPr>
          <p:txBody>
            <a:bodyPr wrap="none" anchor="ctr"/>
            <a:lstStyle/>
            <a:p>
              <a:endParaRPr lang="en-US"/>
            </a:p>
          </p:txBody>
        </p:sp>
        <p:sp>
          <p:nvSpPr>
            <p:cNvPr id="2895008" name="Line 160"/>
            <p:cNvSpPr>
              <a:spLocks noChangeShapeType="1"/>
            </p:cNvSpPr>
            <p:nvPr/>
          </p:nvSpPr>
          <p:spPr bwMode="auto">
            <a:xfrm>
              <a:off x="1211" y="2115"/>
              <a:ext cx="23" cy="1"/>
            </a:xfrm>
            <a:prstGeom prst="line">
              <a:avLst/>
            </a:prstGeom>
            <a:noFill/>
            <a:ln w="12700">
              <a:solidFill>
                <a:srgbClr val="712000"/>
              </a:solidFill>
              <a:round/>
              <a:headEnd/>
              <a:tailEnd/>
            </a:ln>
            <a:effectLst/>
          </p:spPr>
          <p:txBody>
            <a:bodyPr wrap="none" anchor="ctr"/>
            <a:lstStyle/>
            <a:p>
              <a:endParaRPr lang="en-US"/>
            </a:p>
          </p:txBody>
        </p:sp>
        <p:sp>
          <p:nvSpPr>
            <p:cNvPr id="2895009" name="Line 161"/>
            <p:cNvSpPr>
              <a:spLocks noChangeShapeType="1"/>
            </p:cNvSpPr>
            <p:nvPr/>
          </p:nvSpPr>
          <p:spPr bwMode="auto">
            <a:xfrm>
              <a:off x="1086" y="2014"/>
              <a:ext cx="25" cy="7"/>
            </a:xfrm>
            <a:prstGeom prst="line">
              <a:avLst/>
            </a:prstGeom>
            <a:noFill/>
            <a:ln w="12700">
              <a:solidFill>
                <a:srgbClr val="712000"/>
              </a:solidFill>
              <a:round/>
              <a:headEnd/>
              <a:tailEnd/>
            </a:ln>
            <a:effectLst/>
          </p:spPr>
          <p:txBody>
            <a:bodyPr wrap="none" anchor="ctr"/>
            <a:lstStyle/>
            <a:p>
              <a:endParaRPr lang="en-US"/>
            </a:p>
          </p:txBody>
        </p:sp>
        <p:sp>
          <p:nvSpPr>
            <p:cNvPr id="2895010" name="Line 162"/>
            <p:cNvSpPr>
              <a:spLocks noChangeShapeType="1"/>
            </p:cNvSpPr>
            <p:nvPr/>
          </p:nvSpPr>
          <p:spPr bwMode="auto">
            <a:xfrm>
              <a:off x="1051" y="2040"/>
              <a:ext cx="24" cy="2"/>
            </a:xfrm>
            <a:prstGeom prst="line">
              <a:avLst/>
            </a:prstGeom>
            <a:noFill/>
            <a:ln w="12700">
              <a:solidFill>
                <a:srgbClr val="712000"/>
              </a:solidFill>
              <a:round/>
              <a:headEnd/>
              <a:tailEnd/>
            </a:ln>
            <a:effectLst/>
          </p:spPr>
          <p:txBody>
            <a:bodyPr wrap="none" anchor="ctr"/>
            <a:lstStyle/>
            <a:p>
              <a:endParaRPr lang="en-US"/>
            </a:p>
          </p:txBody>
        </p:sp>
      </p:grpSp>
      <p:grpSp>
        <p:nvGrpSpPr>
          <p:cNvPr id="16" name="Group 163"/>
          <p:cNvGrpSpPr>
            <a:grpSpLocks/>
          </p:cNvGrpSpPr>
          <p:nvPr/>
        </p:nvGrpSpPr>
        <p:grpSpPr bwMode="auto">
          <a:xfrm>
            <a:off x="873125" y="3844925"/>
            <a:ext cx="628650" cy="252413"/>
            <a:chOff x="619" y="2007"/>
            <a:chExt cx="446" cy="159"/>
          </a:xfrm>
        </p:grpSpPr>
        <p:sp>
          <p:nvSpPr>
            <p:cNvPr id="2895012" name="Freeform 164"/>
            <p:cNvSpPr>
              <a:spLocks/>
            </p:cNvSpPr>
            <p:nvPr/>
          </p:nvSpPr>
          <p:spPr bwMode="auto">
            <a:xfrm>
              <a:off x="619" y="2007"/>
              <a:ext cx="446" cy="159"/>
            </a:xfrm>
            <a:custGeom>
              <a:avLst/>
              <a:gdLst/>
              <a:ahLst/>
              <a:cxnLst>
                <a:cxn ang="0">
                  <a:pos x="0" y="19"/>
                </a:cxn>
                <a:cxn ang="0">
                  <a:pos x="39" y="6"/>
                </a:cxn>
                <a:cxn ang="0">
                  <a:pos x="101" y="0"/>
                </a:cxn>
                <a:cxn ang="0">
                  <a:pos x="143" y="2"/>
                </a:cxn>
                <a:cxn ang="0">
                  <a:pos x="180" y="9"/>
                </a:cxn>
                <a:cxn ang="0">
                  <a:pos x="230" y="29"/>
                </a:cxn>
                <a:cxn ang="0">
                  <a:pos x="263" y="56"/>
                </a:cxn>
                <a:cxn ang="0">
                  <a:pos x="309" y="71"/>
                </a:cxn>
                <a:cxn ang="0">
                  <a:pos x="369" y="91"/>
                </a:cxn>
                <a:cxn ang="0">
                  <a:pos x="411" y="102"/>
                </a:cxn>
                <a:cxn ang="0">
                  <a:pos x="445" y="101"/>
                </a:cxn>
                <a:cxn ang="0">
                  <a:pos x="429" y="123"/>
                </a:cxn>
                <a:cxn ang="0">
                  <a:pos x="379" y="148"/>
                </a:cxn>
                <a:cxn ang="0">
                  <a:pos x="336" y="158"/>
                </a:cxn>
                <a:cxn ang="0">
                  <a:pos x="280" y="157"/>
                </a:cxn>
                <a:cxn ang="0">
                  <a:pos x="223" y="149"/>
                </a:cxn>
                <a:cxn ang="0">
                  <a:pos x="160" y="122"/>
                </a:cxn>
                <a:cxn ang="0">
                  <a:pos x="101" y="90"/>
                </a:cxn>
                <a:cxn ang="0">
                  <a:pos x="58" y="58"/>
                </a:cxn>
                <a:cxn ang="0">
                  <a:pos x="39" y="38"/>
                </a:cxn>
                <a:cxn ang="0">
                  <a:pos x="0" y="19"/>
                </a:cxn>
              </a:cxnLst>
              <a:rect l="0" t="0" r="r" b="b"/>
              <a:pathLst>
                <a:path w="446" h="159">
                  <a:moveTo>
                    <a:pt x="0" y="19"/>
                  </a:moveTo>
                  <a:lnTo>
                    <a:pt x="39" y="6"/>
                  </a:lnTo>
                  <a:lnTo>
                    <a:pt x="101" y="0"/>
                  </a:lnTo>
                  <a:lnTo>
                    <a:pt x="143" y="2"/>
                  </a:lnTo>
                  <a:lnTo>
                    <a:pt x="180" y="9"/>
                  </a:lnTo>
                  <a:lnTo>
                    <a:pt x="230" y="29"/>
                  </a:lnTo>
                  <a:lnTo>
                    <a:pt x="263" y="56"/>
                  </a:lnTo>
                  <a:lnTo>
                    <a:pt x="309" y="71"/>
                  </a:lnTo>
                  <a:lnTo>
                    <a:pt x="369" y="91"/>
                  </a:lnTo>
                  <a:lnTo>
                    <a:pt x="411" y="102"/>
                  </a:lnTo>
                  <a:lnTo>
                    <a:pt x="445" y="101"/>
                  </a:lnTo>
                  <a:lnTo>
                    <a:pt x="429" y="123"/>
                  </a:lnTo>
                  <a:lnTo>
                    <a:pt x="379" y="148"/>
                  </a:lnTo>
                  <a:lnTo>
                    <a:pt x="336" y="158"/>
                  </a:lnTo>
                  <a:lnTo>
                    <a:pt x="280" y="157"/>
                  </a:lnTo>
                  <a:lnTo>
                    <a:pt x="223" y="149"/>
                  </a:lnTo>
                  <a:lnTo>
                    <a:pt x="160" y="122"/>
                  </a:lnTo>
                  <a:lnTo>
                    <a:pt x="101" y="90"/>
                  </a:lnTo>
                  <a:lnTo>
                    <a:pt x="58" y="58"/>
                  </a:lnTo>
                  <a:lnTo>
                    <a:pt x="39" y="38"/>
                  </a:lnTo>
                  <a:lnTo>
                    <a:pt x="0" y="19"/>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13" name="Freeform 165"/>
            <p:cNvSpPr>
              <a:spLocks/>
            </p:cNvSpPr>
            <p:nvPr/>
          </p:nvSpPr>
          <p:spPr bwMode="auto">
            <a:xfrm>
              <a:off x="630" y="2011"/>
              <a:ext cx="425" cy="153"/>
            </a:xfrm>
            <a:custGeom>
              <a:avLst/>
              <a:gdLst/>
              <a:ahLst/>
              <a:cxnLst>
                <a:cxn ang="0">
                  <a:pos x="0" y="19"/>
                </a:cxn>
                <a:cxn ang="0">
                  <a:pos x="38" y="9"/>
                </a:cxn>
                <a:cxn ang="0">
                  <a:pos x="96" y="0"/>
                </a:cxn>
                <a:cxn ang="0">
                  <a:pos x="137" y="5"/>
                </a:cxn>
                <a:cxn ang="0">
                  <a:pos x="171" y="11"/>
                </a:cxn>
                <a:cxn ang="0">
                  <a:pos x="219" y="30"/>
                </a:cxn>
                <a:cxn ang="0">
                  <a:pos x="251" y="55"/>
                </a:cxn>
                <a:cxn ang="0">
                  <a:pos x="294" y="69"/>
                </a:cxn>
                <a:cxn ang="0">
                  <a:pos x="352" y="89"/>
                </a:cxn>
                <a:cxn ang="0">
                  <a:pos x="392" y="99"/>
                </a:cxn>
                <a:cxn ang="0">
                  <a:pos x="424" y="98"/>
                </a:cxn>
                <a:cxn ang="0">
                  <a:pos x="409" y="119"/>
                </a:cxn>
                <a:cxn ang="0">
                  <a:pos x="362" y="142"/>
                </a:cxn>
                <a:cxn ang="0">
                  <a:pos x="321" y="152"/>
                </a:cxn>
                <a:cxn ang="0">
                  <a:pos x="267" y="152"/>
                </a:cxn>
                <a:cxn ang="0">
                  <a:pos x="211" y="144"/>
                </a:cxn>
                <a:cxn ang="0">
                  <a:pos x="153" y="118"/>
                </a:cxn>
                <a:cxn ang="0">
                  <a:pos x="96" y="88"/>
                </a:cxn>
                <a:cxn ang="0">
                  <a:pos x="55" y="57"/>
                </a:cxn>
                <a:cxn ang="0">
                  <a:pos x="37" y="38"/>
                </a:cxn>
                <a:cxn ang="0">
                  <a:pos x="0" y="19"/>
                </a:cxn>
              </a:cxnLst>
              <a:rect l="0" t="0" r="r" b="b"/>
              <a:pathLst>
                <a:path w="425" h="153">
                  <a:moveTo>
                    <a:pt x="0" y="19"/>
                  </a:moveTo>
                  <a:lnTo>
                    <a:pt x="38" y="9"/>
                  </a:lnTo>
                  <a:lnTo>
                    <a:pt x="96" y="0"/>
                  </a:lnTo>
                  <a:lnTo>
                    <a:pt x="137" y="5"/>
                  </a:lnTo>
                  <a:lnTo>
                    <a:pt x="171" y="11"/>
                  </a:lnTo>
                  <a:lnTo>
                    <a:pt x="219" y="30"/>
                  </a:lnTo>
                  <a:lnTo>
                    <a:pt x="251" y="55"/>
                  </a:lnTo>
                  <a:lnTo>
                    <a:pt x="294" y="69"/>
                  </a:lnTo>
                  <a:lnTo>
                    <a:pt x="352" y="89"/>
                  </a:lnTo>
                  <a:lnTo>
                    <a:pt x="392" y="99"/>
                  </a:lnTo>
                  <a:lnTo>
                    <a:pt x="424" y="98"/>
                  </a:lnTo>
                  <a:lnTo>
                    <a:pt x="409" y="119"/>
                  </a:lnTo>
                  <a:lnTo>
                    <a:pt x="362" y="142"/>
                  </a:lnTo>
                  <a:lnTo>
                    <a:pt x="321" y="152"/>
                  </a:lnTo>
                  <a:lnTo>
                    <a:pt x="267" y="152"/>
                  </a:lnTo>
                  <a:lnTo>
                    <a:pt x="211" y="144"/>
                  </a:lnTo>
                  <a:lnTo>
                    <a:pt x="153" y="118"/>
                  </a:lnTo>
                  <a:lnTo>
                    <a:pt x="96" y="88"/>
                  </a:lnTo>
                  <a:lnTo>
                    <a:pt x="55" y="57"/>
                  </a:lnTo>
                  <a:lnTo>
                    <a:pt x="37" y="38"/>
                  </a:lnTo>
                  <a:lnTo>
                    <a:pt x="0" y="19"/>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14" name="Freeform 166"/>
            <p:cNvSpPr>
              <a:spLocks/>
            </p:cNvSpPr>
            <p:nvPr/>
          </p:nvSpPr>
          <p:spPr bwMode="auto">
            <a:xfrm>
              <a:off x="764" y="2058"/>
              <a:ext cx="132" cy="72"/>
            </a:xfrm>
            <a:custGeom>
              <a:avLst/>
              <a:gdLst/>
              <a:ahLst/>
              <a:cxnLst>
                <a:cxn ang="0">
                  <a:pos x="0" y="3"/>
                </a:cxn>
                <a:cxn ang="0">
                  <a:pos x="55" y="0"/>
                </a:cxn>
                <a:cxn ang="0">
                  <a:pos x="96" y="17"/>
                </a:cxn>
                <a:cxn ang="0">
                  <a:pos x="117" y="39"/>
                </a:cxn>
                <a:cxn ang="0">
                  <a:pos x="131" y="56"/>
                </a:cxn>
                <a:cxn ang="0">
                  <a:pos x="121" y="71"/>
                </a:cxn>
                <a:cxn ang="0">
                  <a:pos x="79" y="61"/>
                </a:cxn>
                <a:cxn ang="0">
                  <a:pos x="37" y="37"/>
                </a:cxn>
                <a:cxn ang="0">
                  <a:pos x="6" y="18"/>
                </a:cxn>
                <a:cxn ang="0">
                  <a:pos x="0" y="3"/>
                </a:cxn>
              </a:cxnLst>
              <a:rect l="0" t="0" r="r" b="b"/>
              <a:pathLst>
                <a:path w="132" h="72">
                  <a:moveTo>
                    <a:pt x="0" y="3"/>
                  </a:moveTo>
                  <a:lnTo>
                    <a:pt x="55" y="0"/>
                  </a:lnTo>
                  <a:lnTo>
                    <a:pt x="96" y="17"/>
                  </a:lnTo>
                  <a:lnTo>
                    <a:pt x="117" y="39"/>
                  </a:lnTo>
                  <a:lnTo>
                    <a:pt x="131" y="56"/>
                  </a:lnTo>
                  <a:lnTo>
                    <a:pt x="121" y="71"/>
                  </a:lnTo>
                  <a:lnTo>
                    <a:pt x="79" y="61"/>
                  </a:lnTo>
                  <a:lnTo>
                    <a:pt x="37" y="37"/>
                  </a:lnTo>
                  <a:lnTo>
                    <a:pt x="6" y="18"/>
                  </a:lnTo>
                  <a:lnTo>
                    <a:pt x="0" y="3"/>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15" name="Freeform 167"/>
            <p:cNvSpPr>
              <a:spLocks/>
            </p:cNvSpPr>
            <p:nvPr/>
          </p:nvSpPr>
          <p:spPr bwMode="auto">
            <a:xfrm>
              <a:off x="773" y="2061"/>
              <a:ext cx="93" cy="49"/>
            </a:xfrm>
            <a:custGeom>
              <a:avLst/>
              <a:gdLst/>
              <a:ahLst/>
              <a:cxnLst>
                <a:cxn ang="0">
                  <a:pos x="0" y="2"/>
                </a:cxn>
                <a:cxn ang="0">
                  <a:pos x="39" y="0"/>
                </a:cxn>
                <a:cxn ang="0">
                  <a:pos x="67" y="11"/>
                </a:cxn>
                <a:cxn ang="0">
                  <a:pos x="82" y="27"/>
                </a:cxn>
                <a:cxn ang="0">
                  <a:pos x="92" y="37"/>
                </a:cxn>
                <a:cxn ang="0">
                  <a:pos x="85" y="48"/>
                </a:cxn>
                <a:cxn ang="0">
                  <a:pos x="56" y="42"/>
                </a:cxn>
                <a:cxn ang="0">
                  <a:pos x="26" y="25"/>
                </a:cxn>
                <a:cxn ang="0">
                  <a:pos x="4" y="12"/>
                </a:cxn>
                <a:cxn ang="0">
                  <a:pos x="0" y="2"/>
                </a:cxn>
              </a:cxnLst>
              <a:rect l="0" t="0" r="r" b="b"/>
              <a:pathLst>
                <a:path w="93" h="49">
                  <a:moveTo>
                    <a:pt x="0" y="2"/>
                  </a:moveTo>
                  <a:lnTo>
                    <a:pt x="39" y="0"/>
                  </a:lnTo>
                  <a:lnTo>
                    <a:pt x="67" y="11"/>
                  </a:lnTo>
                  <a:lnTo>
                    <a:pt x="82" y="27"/>
                  </a:lnTo>
                  <a:lnTo>
                    <a:pt x="92" y="37"/>
                  </a:lnTo>
                  <a:lnTo>
                    <a:pt x="85" y="48"/>
                  </a:lnTo>
                  <a:lnTo>
                    <a:pt x="56" y="42"/>
                  </a:lnTo>
                  <a:lnTo>
                    <a:pt x="26" y="25"/>
                  </a:lnTo>
                  <a:lnTo>
                    <a:pt x="4" y="12"/>
                  </a:lnTo>
                  <a:lnTo>
                    <a:pt x="0" y="2"/>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16" name="Line 168"/>
            <p:cNvSpPr>
              <a:spLocks noChangeShapeType="1"/>
            </p:cNvSpPr>
            <p:nvPr/>
          </p:nvSpPr>
          <p:spPr bwMode="auto">
            <a:xfrm flipH="1" flipV="1">
              <a:off x="699" y="2027"/>
              <a:ext cx="40" cy="18"/>
            </a:xfrm>
            <a:prstGeom prst="line">
              <a:avLst/>
            </a:prstGeom>
            <a:noFill/>
            <a:ln w="12700">
              <a:solidFill>
                <a:srgbClr val="712000"/>
              </a:solidFill>
              <a:round/>
              <a:headEnd/>
              <a:tailEnd/>
            </a:ln>
            <a:effectLst/>
          </p:spPr>
          <p:txBody>
            <a:bodyPr wrap="none" anchor="ctr"/>
            <a:lstStyle/>
            <a:p>
              <a:endParaRPr lang="en-US"/>
            </a:p>
          </p:txBody>
        </p:sp>
        <p:sp>
          <p:nvSpPr>
            <p:cNvPr id="2895017" name="Line 169"/>
            <p:cNvSpPr>
              <a:spLocks noChangeShapeType="1"/>
            </p:cNvSpPr>
            <p:nvPr/>
          </p:nvSpPr>
          <p:spPr bwMode="auto">
            <a:xfrm flipH="1" flipV="1">
              <a:off x="706" y="2058"/>
              <a:ext cx="40" cy="18"/>
            </a:xfrm>
            <a:prstGeom prst="line">
              <a:avLst/>
            </a:prstGeom>
            <a:noFill/>
            <a:ln w="12700">
              <a:solidFill>
                <a:srgbClr val="712000"/>
              </a:solidFill>
              <a:round/>
              <a:headEnd/>
              <a:tailEnd/>
            </a:ln>
            <a:effectLst/>
          </p:spPr>
          <p:txBody>
            <a:bodyPr wrap="none" anchor="ctr"/>
            <a:lstStyle/>
            <a:p>
              <a:endParaRPr lang="en-US"/>
            </a:p>
          </p:txBody>
        </p:sp>
        <p:sp>
          <p:nvSpPr>
            <p:cNvPr id="2895018" name="Line 170"/>
            <p:cNvSpPr>
              <a:spLocks noChangeShapeType="1"/>
            </p:cNvSpPr>
            <p:nvPr/>
          </p:nvSpPr>
          <p:spPr bwMode="auto">
            <a:xfrm flipH="1" flipV="1">
              <a:off x="761" y="2096"/>
              <a:ext cx="41" cy="17"/>
            </a:xfrm>
            <a:prstGeom prst="line">
              <a:avLst/>
            </a:prstGeom>
            <a:noFill/>
            <a:ln w="12700">
              <a:solidFill>
                <a:srgbClr val="712000"/>
              </a:solidFill>
              <a:round/>
              <a:headEnd/>
              <a:tailEnd/>
            </a:ln>
            <a:effectLst/>
          </p:spPr>
          <p:txBody>
            <a:bodyPr wrap="none" anchor="ctr"/>
            <a:lstStyle/>
            <a:p>
              <a:endParaRPr lang="en-US"/>
            </a:p>
          </p:txBody>
        </p:sp>
        <p:sp>
          <p:nvSpPr>
            <p:cNvPr id="2895019" name="Line 171"/>
            <p:cNvSpPr>
              <a:spLocks noChangeShapeType="1"/>
            </p:cNvSpPr>
            <p:nvPr/>
          </p:nvSpPr>
          <p:spPr bwMode="auto">
            <a:xfrm flipH="1" flipV="1">
              <a:off x="769" y="2024"/>
              <a:ext cx="40" cy="17"/>
            </a:xfrm>
            <a:prstGeom prst="line">
              <a:avLst/>
            </a:prstGeom>
            <a:noFill/>
            <a:ln w="12700">
              <a:solidFill>
                <a:srgbClr val="712000"/>
              </a:solidFill>
              <a:round/>
              <a:headEnd/>
              <a:tailEnd/>
            </a:ln>
            <a:effectLst/>
          </p:spPr>
          <p:txBody>
            <a:bodyPr wrap="none" anchor="ctr"/>
            <a:lstStyle/>
            <a:p>
              <a:endParaRPr lang="en-US"/>
            </a:p>
          </p:txBody>
        </p:sp>
        <p:sp>
          <p:nvSpPr>
            <p:cNvPr id="2895020" name="Line 172"/>
            <p:cNvSpPr>
              <a:spLocks noChangeShapeType="1"/>
            </p:cNvSpPr>
            <p:nvPr/>
          </p:nvSpPr>
          <p:spPr bwMode="auto">
            <a:xfrm flipH="1" flipV="1">
              <a:off x="888" y="2126"/>
              <a:ext cx="41" cy="17"/>
            </a:xfrm>
            <a:prstGeom prst="line">
              <a:avLst/>
            </a:prstGeom>
            <a:noFill/>
            <a:ln w="12700">
              <a:solidFill>
                <a:srgbClr val="712000"/>
              </a:solidFill>
              <a:round/>
              <a:headEnd/>
              <a:tailEnd/>
            </a:ln>
            <a:effectLst/>
          </p:spPr>
          <p:txBody>
            <a:bodyPr wrap="none" anchor="ctr"/>
            <a:lstStyle/>
            <a:p>
              <a:endParaRPr lang="en-US"/>
            </a:p>
          </p:txBody>
        </p:sp>
        <p:sp>
          <p:nvSpPr>
            <p:cNvPr id="2895021" name="Line 173"/>
            <p:cNvSpPr>
              <a:spLocks noChangeShapeType="1"/>
            </p:cNvSpPr>
            <p:nvPr/>
          </p:nvSpPr>
          <p:spPr bwMode="auto">
            <a:xfrm flipH="1" flipV="1">
              <a:off x="927" y="2104"/>
              <a:ext cx="39" cy="17"/>
            </a:xfrm>
            <a:prstGeom prst="line">
              <a:avLst/>
            </a:prstGeom>
            <a:noFill/>
            <a:ln w="12700">
              <a:solidFill>
                <a:srgbClr val="712000"/>
              </a:solidFill>
              <a:round/>
              <a:headEnd/>
              <a:tailEnd/>
            </a:ln>
            <a:effectLst/>
          </p:spPr>
          <p:txBody>
            <a:bodyPr wrap="none" anchor="ctr"/>
            <a:lstStyle/>
            <a:p>
              <a:endParaRPr lang="en-US"/>
            </a:p>
          </p:txBody>
        </p:sp>
      </p:grpSp>
      <p:grpSp>
        <p:nvGrpSpPr>
          <p:cNvPr id="17" name="Group 174"/>
          <p:cNvGrpSpPr>
            <a:grpSpLocks/>
          </p:cNvGrpSpPr>
          <p:nvPr/>
        </p:nvGrpSpPr>
        <p:grpSpPr bwMode="auto">
          <a:xfrm>
            <a:off x="984250" y="4254500"/>
            <a:ext cx="204788" cy="298450"/>
            <a:chOff x="698" y="2265"/>
            <a:chExt cx="145" cy="188"/>
          </a:xfrm>
        </p:grpSpPr>
        <p:sp>
          <p:nvSpPr>
            <p:cNvPr id="2895023" name="Oval 175"/>
            <p:cNvSpPr>
              <a:spLocks noChangeArrowheads="1"/>
            </p:cNvSpPr>
            <p:nvPr/>
          </p:nvSpPr>
          <p:spPr bwMode="auto">
            <a:xfrm rot="8880000">
              <a:off x="698" y="2265"/>
              <a:ext cx="145" cy="188"/>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24" name="Oval 176"/>
            <p:cNvSpPr>
              <a:spLocks noChangeArrowheads="1"/>
            </p:cNvSpPr>
            <p:nvPr/>
          </p:nvSpPr>
          <p:spPr bwMode="auto">
            <a:xfrm rot="8880000">
              <a:off x="731" y="2310"/>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18" name="Group 177"/>
          <p:cNvGrpSpPr>
            <a:grpSpLocks/>
          </p:cNvGrpSpPr>
          <p:nvPr/>
        </p:nvGrpSpPr>
        <p:grpSpPr bwMode="auto">
          <a:xfrm>
            <a:off x="1457325" y="4429125"/>
            <a:ext cx="587375" cy="344488"/>
            <a:chOff x="1033" y="2375"/>
            <a:chExt cx="416" cy="217"/>
          </a:xfrm>
        </p:grpSpPr>
        <p:sp>
          <p:nvSpPr>
            <p:cNvPr id="2895026" name="Freeform 178"/>
            <p:cNvSpPr>
              <a:spLocks/>
            </p:cNvSpPr>
            <p:nvPr/>
          </p:nvSpPr>
          <p:spPr bwMode="auto">
            <a:xfrm>
              <a:off x="1033" y="2375"/>
              <a:ext cx="416" cy="217"/>
            </a:xfrm>
            <a:custGeom>
              <a:avLst/>
              <a:gdLst/>
              <a:ahLst/>
              <a:cxnLst>
                <a:cxn ang="0">
                  <a:pos x="0" y="3"/>
                </a:cxn>
                <a:cxn ang="0">
                  <a:pos x="41" y="0"/>
                </a:cxn>
                <a:cxn ang="0">
                  <a:pos x="102" y="7"/>
                </a:cxn>
                <a:cxn ang="0">
                  <a:pos x="143" y="21"/>
                </a:cxn>
                <a:cxn ang="0">
                  <a:pos x="177" y="34"/>
                </a:cxn>
                <a:cxn ang="0">
                  <a:pos x="221" y="65"/>
                </a:cxn>
                <a:cxn ang="0">
                  <a:pos x="248" y="99"/>
                </a:cxn>
                <a:cxn ang="0">
                  <a:pos x="289" y="123"/>
                </a:cxn>
                <a:cxn ang="0">
                  <a:pos x="344" y="158"/>
                </a:cxn>
                <a:cxn ang="0">
                  <a:pos x="381" y="178"/>
                </a:cxn>
                <a:cxn ang="0">
                  <a:pos x="415" y="185"/>
                </a:cxn>
                <a:cxn ang="0">
                  <a:pos x="395" y="202"/>
                </a:cxn>
                <a:cxn ang="0">
                  <a:pos x="340" y="216"/>
                </a:cxn>
                <a:cxn ang="0">
                  <a:pos x="296" y="216"/>
                </a:cxn>
                <a:cxn ang="0">
                  <a:pos x="242" y="202"/>
                </a:cxn>
                <a:cxn ang="0">
                  <a:pos x="187" y="182"/>
                </a:cxn>
                <a:cxn ang="0">
                  <a:pos x="133" y="141"/>
                </a:cxn>
                <a:cxn ang="0">
                  <a:pos x="82" y="96"/>
                </a:cxn>
                <a:cxn ang="0">
                  <a:pos x="48" y="55"/>
                </a:cxn>
                <a:cxn ang="0">
                  <a:pos x="34" y="31"/>
                </a:cxn>
                <a:cxn ang="0">
                  <a:pos x="0" y="3"/>
                </a:cxn>
              </a:cxnLst>
              <a:rect l="0" t="0" r="r" b="b"/>
              <a:pathLst>
                <a:path w="416" h="217">
                  <a:moveTo>
                    <a:pt x="0" y="3"/>
                  </a:moveTo>
                  <a:lnTo>
                    <a:pt x="41" y="0"/>
                  </a:lnTo>
                  <a:lnTo>
                    <a:pt x="102" y="7"/>
                  </a:lnTo>
                  <a:lnTo>
                    <a:pt x="143" y="21"/>
                  </a:lnTo>
                  <a:lnTo>
                    <a:pt x="177" y="34"/>
                  </a:lnTo>
                  <a:lnTo>
                    <a:pt x="221" y="65"/>
                  </a:lnTo>
                  <a:lnTo>
                    <a:pt x="248" y="99"/>
                  </a:lnTo>
                  <a:lnTo>
                    <a:pt x="289" y="123"/>
                  </a:lnTo>
                  <a:lnTo>
                    <a:pt x="344" y="158"/>
                  </a:lnTo>
                  <a:lnTo>
                    <a:pt x="381" y="178"/>
                  </a:lnTo>
                  <a:lnTo>
                    <a:pt x="415" y="185"/>
                  </a:lnTo>
                  <a:lnTo>
                    <a:pt x="395" y="202"/>
                  </a:lnTo>
                  <a:lnTo>
                    <a:pt x="340" y="216"/>
                  </a:lnTo>
                  <a:lnTo>
                    <a:pt x="296" y="216"/>
                  </a:lnTo>
                  <a:lnTo>
                    <a:pt x="242" y="202"/>
                  </a:lnTo>
                  <a:lnTo>
                    <a:pt x="187" y="182"/>
                  </a:lnTo>
                  <a:lnTo>
                    <a:pt x="133" y="141"/>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27" name="Freeform 179"/>
            <p:cNvSpPr>
              <a:spLocks/>
            </p:cNvSpPr>
            <p:nvPr/>
          </p:nvSpPr>
          <p:spPr bwMode="auto">
            <a:xfrm>
              <a:off x="1043" y="2383"/>
              <a:ext cx="396" cy="206"/>
            </a:xfrm>
            <a:custGeom>
              <a:avLst/>
              <a:gdLst/>
              <a:ahLst/>
              <a:cxnLst>
                <a:cxn ang="0">
                  <a:pos x="0" y="3"/>
                </a:cxn>
                <a:cxn ang="0">
                  <a:pos x="39" y="0"/>
                </a:cxn>
                <a:cxn ang="0">
                  <a:pos x="97" y="7"/>
                </a:cxn>
                <a:cxn ang="0">
                  <a:pos x="136" y="20"/>
                </a:cxn>
                <a:cxn ang="0">
                  <a:pos x="168" y="33"/>
                </a:cxn>
                <a:cxn ang="0">
                  <a:pos x="210" y="62"/>
                </a:cxn>
                <a:cxn ang="0">
                  <a:pos x="236" y="94"/>
                </a:cxn>
                <a:cxn ang="0">
                  <a:pos x="275" y="117"/>
                </a:cxn>
                <a:cxn ang="0">
                  <a:pos x="327" y="150"/>
                </a:cxn>
                <a:cxn ang="0">
                  <a:pos x="363" y="169"/>
                </a:cxn>
                <a:cxn ang="0">
                  <a:pos x="395" y="176"/>
                </a:cxn>
                <a:cxn ang="0">
                  <a:pos x="376" y="192"/>
                </a:cxn>
                <a:cxn ang="0">
                  <a:pos x="324" y="205"/>
                </a:cxn>
                <a:cxn ang="0">
                  <a:pos x="282" y="205"/>
                </a:cxn>
                <a:cxn ang="0">
                  <a:pos x="230" y="192"/>
                </a:cxn>
                <a:cxn ang="0">
                  <a:pos x="178" y="172"/>
                </a:cxn>
                <a:cxn ang="0">
                  <a:pos x="126" y="133"/>
                </a:cxn>
                <a:cxn ang="0">
                  <a:pos x="78" y="91"/>
                </a:cxn>
                <a:cxn ang="0">
                  <a:pos x="45" y="52"/>
                </a:cxn>
                <a:cxn ang="0">
                  <a:pos x="32" y="29"/>
                </a:cxn>
                <a:cxn ang="0">
                  <a:pos x="0" y="3"/>
                </a:cxn>
              </a:cxnLst>
              <a:rect l="0" t="0" r="r" b="b"/>
              <a:pathLst>
                <a:path w="396" h="206">
                  <a:moveTo>
                    <a:pt x="0" y="3"/>
                  </a:moveTo>
                  <a:lnTo>
                    <a:pt x="39" y="0"/>
                  </a:lnTo>
                  <a:lnTo>
                    <a:pt x="97" y="7"/>
                  </a:lnTo>
                  <a:lnTo>
                    <a:pt x="136" y="20"/>
                  </a:lnTo>
                  <a:lnTo>
                    <a:pt x="168" y="33"/>
                  </a:lnTo>
                  <a:lnTo>
                    <a:pt x="210" y="62"/>
                  </a:lnTo>
                  <a:lnTo>
                    <a:pt x="236" y="94"/>
                  </a:lnTo>
                  <a:lnTo>
                    <a:pt x="275" y="117"/>
                  </a:lnTo>
                  <a:lnTo>
                    <a:pt x="327" y="150"/>
                  </a:lnTo>
                  <a:lnTo>
                    <a:pt x="363" y="169"/>
                  </a:lnTo>
                  <a:lnTo>
                    <a:pt x="395" y="176"/>
                  </a:lnTo>
                  <a:lnTo>
                    <a:pt x="376" y="192"/>
                  </a:lnTo>
                  <a:lnTo>
                    <a:pt x="324" y="205"/>
                  </a:lnTo>
                  <a:lnTo>
                    <a:pt x="282" y="205"/>
                  </a:lnTo>
                  <a:lnTo>
                    <a:pt x="230" y="192"/>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28" name="Freeform 180"/>
            <p:cNvSpPr>
              <a:spLocks/>
            </p:cNvSpPr>
            <p:nvPr/>
          </p:nvSpPr>
          <p:spPr bwMode="auto">
            <a:xfrm>
              <a:off x="1166" y="2446"/>
              <a:ext cx="117" cy="94"/>
            </a:xfrm>
            <a:custGeom>
              <a:avLst/>
              <a:gdLst/>
              <a:ahLst/>
              <a:cxnLst>
                <a:cxn ang="0">
                  <a:pos x="0" y="0"/>
                </a:cxn>
                <a:cxn ang="0">
                  <a:pos x="55" y="10"/>
                </a:cxn>
                <a:cxn ang="0">
                  <a:pos x="90" y="35"/>
                </a:cxn>
                <a:cxn ang="0">
                  <a:pos x="106" y="61"/>
                </a:cxn>
                <a:cxn ang="0">
                  <a:pos x="116" y="80"/>
                </a:cxn>
                <a:cxn ang="0">
                  <a:pos x="103" y="93"/>
                </a:cxn>
                <a:cxn ang="0">
                  <a:pos x="64" y="74"/>
                </a:cxn>
                <a:cxn ang="0">
                  <a:pos x="29" y="42"/>
                </a:cxn>
                <a:cxn ang="0">
                  <a:pos x="3" y="16"/>
                </a:cxn>
                <a:cxn ang="0">
                  <a:pos x="0" y="0"/>
                </a:cxn>
              </a:cxnLst>
              <a:rect l="0" t="0" r="r" b="b"/>
              <a:pathLst>
                <a:path w="117" h="94">
                  <a:moveTo>
                    <a:pt x="0" y="0"/>
                  </a:moveTo>
                  <a:lnTo>
                    <a:pt x="55" y="10"/>
                  </a:lnTo>
                  <a:lnTo>
                    <a:pt x="90" y="35"/>
                  </a:lnTo>
                  <a:lnTo>
                    <a:pt x="106" y="61"/>
                  </a:lnTo>
                  <a:lnTo>
                    <a:pt x="116" y="80"/>
                  </a:lnTo>
                  <a:lnTo>
                    <a:pt x="103" y="93"/>
                  </a:lnTo>
                  <a:lnTo>
                    <a:pt x="64" y="74"/>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29" name="Freeform 181"/>
            <p:cNvSpPr>
              <a:spLocks/>
            </p:cNvSpPr>
            <p:nvPr/>
          </p:nvSpPr>
          <p:spPr bwMode="auto">
            <a:xfrm>
              <a:off x="1174" y="2449"/>
              <a:ext cx="83" cy="67"/>
            </a:xfrm>
            <a:custGeom>
              <a:avLst/>
              <a:gdLst/>
              <a:ahLst/>
              <a:cxnLst>
                <a:cxn ang="0">
                  <a:pos x="0" y="0"/>
                </a:cxn>
                <a:cxn ang="0">
                  <a:pos x="39" y="7"/>
                </a:cxn>
                <a:cxn ang="0">
                  <a:pos x="64" y="25"/>
                </a:cxn>
                <a:cxn ang="0">
                  <a:pos x="75" y="43"/>
                </a:cxn>
                <a:cxn ang="0">
                  <a:pos x="82" y="57"/>
                </a:cxn>
                <a:cxn ang="0">
                  <a:pos x="73" y="66"/>
                </a:cxn>
                <a:cxn ang="0">
                  <a:pos x="46" y="52"/>
                </a:cxn>
                <a:cxn ang="0">
                  <a:pos x="21" y="30"/>
                </a:cxn>
                <a:cxn ang="0">
                  <a:pos x="2" y="11"/>
                </a:cxn>
                <a:cxn ang="0">
                  <a:pos x="0" y="0"/>
                </a:cxn>
              </a:cxnLst>
              <a:rect l="0" t="0" r="r" b="b"/>
              <a:pathLst>
                <a:path w="83" h="67">
                  <a:moveTo>
                    <a:pt x="0" y="0"/>
                  </a:moveTo>
                  <a:lnTo>
                    <a:pt x="39" y="7"/>
                  </a:lnTo>
                  <a:lnTo>
                    <a:pt x="64" y="25"/>
                  </a:lnTo>
                  <a:lnTo>
                    <a:pt x="75" y="43"/>
                  </a:lnTo>
                  <a:lnTo>
                    <a:pt x="82" y="57"/>
                  </a:lnTo>
                  <a:lnTo>
                    <a:pt x="73" y="66"/>
                  </a:lnTo>
                  <a:lnTo>
                    <a:pt x="46" y="52"/>
                  </a:lnTo>
                  <a:lnTo>
                    <a:pt x="21" y="30"/>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30" name="Line 182"/>
            <p:cNvSpPr>
              <a:spLocks noChangeShapeType="1"/>
            </p:cNvSpPr>
            <p:nvPr/>
          </p:nvSpPr>
          <p:spPr bwMode="auto">
            <a:xfrm flipH="1" flipV="1">
              <a:off x="1110" y="2399"/>
              <a:ext cx="37" cy="24"/>
            </a:xfrm>
            <a:prstGeom prst="line">
              <a:avLst/>
            </a:prstGeom>
            <a:noFill/>
            <a:ln w="12700">
              <a:solidFill>
                <a:srgbClr val="712000"/>
              </a:solidFill>
              <a:round/>
              <a:headEnd/>
              <a:tailEnd/>
            </a:ln>
            <a:effectLst/>
          </p:spPr>
          <p:txBody>
            <a:bodyPr wrap="none" anchor="ctr"/>
            <a:lstStyle/>
            <a:p>
              <a:endParaRPr lang="en-US"/>
            </a:p>
          </p:txBody>
        </p:sp>
        <p:sp>
          <p:nvSpPr>
            <p:cNvPr id="2895031" name="Line 183"/>
            <p:cNvSpPr>
              <a:spLocks noChangeShapeType="1"/>
            </p:cNvSpPr>
            <p:nvPr/>
          </p:nvSpPr>
          <p:spPr bwMode="auto">
            <a:xfrm flipH="1" flipV="1">
              <a:off x="1110" y="2432"/>
              <a:ext cx="37" cy="24"/>
            </a:xfrm>
            <a:prstGeom prst="line">
              <a:avLst/>
            </a:prstGeom>
            <a:noFill/>
            <a:ln w="12700">
              <a:solidFill>
                <a:srgbClr val="712000"/>
              </a:solidFill>
              <a:round/>
              <a:headEnd/>
              <a:tailEnd/>
            </a:ln>
            <a:effectLst/>
          </p:spPr>
          <p:txBody>
            <a:bodyPr wrap="none" anchor="ctr"/>
            <a:lstStyle/>
            <a:p>
              <a:endParaRPr lang="en-US"/>
            </a:p>
          </p:txBody>
        </p:sp>
        <p:sp>
          <p:nvSpPr>
            <p:cNvPr id="2895032" name="Line 184"/>
            <p:cNvSpPr>
              <a:spLocks noChangeShapeType="1"/>
            </p:cNvSpPr>
            <p:nvPr/>
          </p:nvSpPr>
          <p:spPr bwMode="auto">
            <a:xfrm flipH="1" flipV="1">
              <a:off x="1155" y="2480"/>
              <a:ext cx="38" cy="25"/>
            </a:xfrm>
            <a:prstGeom prst="line">
              <a:avLst/>
            </a:prstGeom>
            <a:noFill/>
            <a:ln w="12700">
              <a:solidFill>
                <a:srgbClr val="712000"/>
              </a:solidFill>
              <a:round/>
              <a:headEnd/>
              <a:tailEnd/>
            </a:ln>
            <a:effectLst/>
          </p:spPr>
          <p:txBody>
            <a:bodyPr wrap="none" anchor="ctr"/>
            <a:lstStyle/>
            <a:p>
              <a:endParaRPr lang="en-US"/>
            </a:p>
          </p:txBody>
        </p:sp>
        <p:sp>
          <p:nvSpPr>
            <p:cNvPr id="2895033" name="Line 185"/>
            <p:cNvSpPr>
              <a:spLocks noChangeShapeType="1"/>
            </p:cNvSpPr>
            <p:nvPr/>
          </p:nvSpPr>
          <p:spPr bwMode="auto">
            <a:xfrm flipH="1" flipV="1">
              <a:off x="1178" y="2412"/>
              <a:ext cx="37" cy="24"/>
            </a:xfrm>
            <a:prstGeom prst="line">
              <a:avLst/>
            </a:prstGeom>
            <a:noFill/>
            <a:ln w="12700">
              <a:solidFill>
                <a:srgbClr val="712000"/>
              </a:solidFill>
              <a:round/>
              <a:headEnd/>
              <a:tailEnd/>
            </a:ln>
            <a:effectLst/>
          </p:spPr>
          <p:txBody>
            <a:bodyPr wrap="none" anchor="ctr"/>
            <a:lstStyle/>
            <a:p>
              <a:endParaRPr lang="en-US"/>
            </a:p>
          </p:txBody>
        </p:sp>
        <p:sp>
          <p:nvSpPr>
            <p:cNvPr id="2895034" name="Line 186"/>
            <p:cNvSpPr>
              <a:spLocks noChangeShapeType="1"/>
            </p:cNvSpPr>
            <p:nvPr/>
          </p:nvSpPr>
          <p:spPr bwMode="auto">
            <a:xfrm flipH="1" flipV="1">
              <a:off x="1272" y="2539"/>
              <a:ext cx="38" cy="24"/>
            </a:xfrm>
            <a:prstGeom prst="line">
              <a:avLst/>
            </a:prstGeom>
            <a:noFill/>
            <a:ln w="12700">
              <a:solidFill>
                <a:srgbClr val="712000"/>
              </a:solidFill>
              <a:round/>
              <a:headEnd/>
              <a:tailEnd/>
            </a:ln>
            <a:effectLst/>
          </p:spPr>
          <p:txBody>
            <a:bodyPr wrap="none" anchor="ctr"/>
            <a:lstStyle/>
            <a:p>
              <a:endParaRPr lang="en-US"/>
            </a:p>
          </p:txBody>
        </p:sp>
        <p:sp>
          <p:nvSpPr>
            <p:cNvPr id="2895035" name="Line 187"/>
            <p:cNvSpPr>
              <a:spLocks noChangeShapeType="1"/>
            </p:cNvSpPr>
            <p:nvPr/>
          </p:nvSpPr>
          <p:spPr bwMode="auto">
            <a:xfrm flipH="1" flipV="1">
              <a:off x="1314" y="2525"/>
              <a:ext cx="37" cy="25"/>
            </a:xfrm>
            <a:prstGeom prst="line">
              <a:avLst/>
            </a:prstGeom>
            <a:noFill/>
            <a:ln w="12700">
              <a:solidFill>
                <a:srgbClr val="712000"/>
              </a:solidFill>
              <a:round/>
              <a:headEnd/>
              <a:tailEnd/>
            </a:ln>
            <a:effectLst/>
          </p:spPr>
          <p:txBody>
            <a:bodyPr wrap="none" anchor="ctr"/>
            <a:lstStyle/>
            <a:p>
              <a:endParaRPr lang="en-US"/>
            </a:p>
          </p:txBody>
        </p:sp>
      </p:grpSp>
      <p:grpSp>
        <p:nvGrpSpPr>
          <p:cNvPr id="19" name="Group 188"/>
          <p:cNvGrpSpPr>
            <a:grpSpLocks/>
          </p:cNvGrpSpPr>
          <p:nvPr/>
        </p:nvGrpSpPr>
        <p:grpSpPr bwMode="auto">
          <a:xfrm>
            <a:off x="2238375" y="4635500"/>
            <a:ext cx="585788" cy="342900"/>
            <a:chOff x="1587" y="2505"/>
            <a:chExt cx="415" cy="216"/>
          </a:xfrm>
        </p:grpSpPr>
        <p:sp>
          <p:nvSpPr>
            <p:cNvPr id="2895037" name="Freeform 189"/>
            <p:cNvSpPr>
              <a:spLocks/>
            </p:cNvSpPr>
            <p:nvPr/>
          </p:nvSpPr>
          <p:spPr bwMode="auto">
            <a:xfrm>
              <a:off x="1587" y="2505"/>
              <a:ext cx="415" cy="216"/>
            </a:xfrm>
            <a:custGeom>
              <a:avLst/>
              <a:gdLst/>
              <a:ahLst/>
              <a:cxnLst>
                <a:cxn ang="0">
                  <a:pos x="414" y="3"/>
                </a:cxn>
                <a:cxn ang="0">
                  <a:pos x="373" y="0"/>
                </a:cxn>
                <a:cxn ang="0">
                  <a:pos x="312" y="7"/>
                </a:cxn>
                <a:cxn ang="0">
                  <a:pos x="271" y="20"/>
                </a:cxn>
                <a:cxn ang="0">
                  <a:pos x="238" y="34"/>
                </a:cxn>
                <a:cxn ang="0">
                  <a:pos x="193" y="65"/>
                </a:cxn>
                <a:cxn ang="0">
                  <a:pos x="166" y="99"/>
                </a:cxn>
                <a:cxn ang="0">
                  <a:pos x="126" y="123"/>
                </a:cxn>
                <a:cxn ang="0">
                  <a:pos x="71" y="157"/>
                </a:cxn>
                <a:cxn ang="0">
                  <a:pos x="34" y="177"/>
                </a:cxn>
                <a:cxn ang="0">
                  <a:pos x="0" y="184"/>
                </a:cxn>
                <a:cxn ang="0">
                  <a:pos x="20" y="201"/>
                </a:cxn>
                <a:cxn ang="0">
                  <a:pos x="75" y="215"/>
                </a:cxn>
                <a:cxn ang="0">
                  <a:pos x="119" y="215"/>
                </a:cxn>
                <a:cxn ang="0">
                  <a:pos x="173" y="201"/>
                </a:cxn>
                <a:cxn ang="0">
                  <a:pos x="227" y="181"/>
                </a:cxn>
                <a:cxn ang="0">
                  <a:pos x="282" y="140"/>
                </a:cxn>
                <a:cxn ang="0">
                  <a:pos x="333" y="96"/>
                </a:cxn>
                <a:cxn ang="0">
                  <a:pos x="366" y="55"/>
                </a:cxn>
                <a:cxn ang="0">
                  <a:pos x="380" y="31"/>
                </a:cxn>
                <a:cxn ang="0">
                  <a:pos x="414" y="3"/>
                </a:cxn>
              </a:cxnLst>
              <a:rect l="0" t="0" r="r" b="b"/>
              <a:pathLst>
                <a:path w="415" h="216">
                  <a:moveTo>
                    <a:pt x="414" y="3"/>
                  </a:moveTo>
                  <a:lnTo>
                    <a:pt x="373" y="0"/>
                  </a:lnTo>
                  <a:lnTo>
                    <a:pt x="312" y="7"/>
                  </a:lnTo>
                  <a:lnTo>
                    <a:pt x="271" y="20"/>
                  </a:lnTo>
                  <a:lnTo>
                    <a:pt x="238" y="34"/>
                  </a:lnTo>
                  <a:lnTo>
                    <a:pt x="193" y="65"/>
                  </a:lnTo>
                  <a:lnTo>
                    <a:pt x="166" y="99"/>
                  </a:lnTo>
                  <a:lnTo>
                    <a:pt x="126" y="123"/>
                  </a:lnTo>
                  <a:lnTo>
                    <a:pt x="71" y="157"/>
                  </a:lnTo>
                  <a:lnTo>
                    <a:pt x="34" y="177"/>
                  </a:lnTo>
                  <a:lnTo>
                    <a:pt x="0" y="184"/>
                  </a:lnTo>
                  <a:lnTo>
                    <a:pt x="20" y="201"/>
                  </a:lnTo>
                  <a:lnTo>
                    <a:pt x="75" y="215"/>
                  </a:lnTo>
                  <a:lnTo>
                    <a:pt x="119" y="215"/>
                  </a:lnTo>
                  <a:lnTo>
                    <a:pt x="173" y="201"/>
                  </a:lnTo>
                  <a:lnTo>
                    <a:pt x="227" y="181"/>
                  </a:lnTo>
                  <a:lnTo>
                    <a:pt x="282" y="140"/>
                  </a:lnTo>
                  <a:lnTo>
                    <a:pt x="333" y="96"/>
                  </a:lnTo>
                  <a:lnTo>
                    <a:pt x="366" y="55"/>
                  </a:lnTo>
                  <a:lnTo>
                    <a:pt x="380" y="31"/>
                  </a:lnTo>
                  <a:lnTo>
                    <a:pt x="414"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38" name="Freeform 190"/>
            <p:cNvSpPr>
              <a:spLocks/>
            </p:cNvSpPr>
            <p:nvPr/>
          </p:nvSpPr>
          <p:spPr bwMode="auto">
            <a:xfrm>
              <a:off x="1596" y="2513"/>
              <a:ext cx="397" cy="205"/>
            </a:xfrm>
            <a:custGeom>
              <a:avLst/>
              <a:gdLst/>
              <a:ahLst/>
              <a:cxnLst>
                <a:cxn ang="0">
                  <a:pos x="396" y="3"/>
                </a:cxn>
                <a:cxn ang="0">
                  <a:pos x="357" y="0"/>
                </a:cxn>
                <a:cxn ang="0">
                  <a:pos x="299" y="6"/>
                </a:cxn>
                <a:cxn ang="0">
                  <a:pos x="260"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4" y="204"/>
                </a:cxn>
                <a:cxn ang="0">
                  <a:pos x="166" y="191"/>
                </a:cxn>
                <a:cxn ang="0">
                  <a:pos x="217" y="172"/>
                </a:cxn>
                <a:cxn ang="0">
                  <a:pos x="269" y="133"/>
                </a:cxn>
                <a:cxn ang="0">
                  <a:pos x="318" y="91"/>
                </a:cxn>
                <a:cxn ang="0">
                  <a:pos x="351" y="52"/>
                </a:cxn>
                <a:cxn ang="0">
                  <a:pos x="364" y="29"/>
                </a:cxn>
                <a:cxn ang="0">
                  <a:pos x="396" y="3"/>
                </a:cxn>
              </a:cxnLst>
              <a:rect l="0" t="0" r="r" b="b"/>
              <a:pathLst>
                <a:path w="397" h="205">
                  <a:moveTo>
                    <a:pt x="396" y="3"/>
                  </a:moveTo>
                  <a:lnTo>
                    <a:pt x="357" y="0"/>
                  </a:lnTo>
                  <a:lnTo>
                    <a:pt x="299" y="6"/>
                  </a:lnTo>
                  <a:lnTo>
                    <a:pt x="260" y="19"/>
                  </a:lnTo>
                  <a:lnTo>
                    <a:pt x="227" y="32"/>
                  </a:lnTo>
                  <a:lnTo>
                    <a:pt x="185" y="62"/>
                  </a:lnTo>
                  <a:lnTo>
                    <a:pt x="159" y="94"/>
                  </a:lnTo>
                  <a:lnTo>
                    <a:pt x="120" y="117"/>
                  </a:lnTo>
                  <a:lnTo>
                    <a:pt x="68" y="149"/>
                  </a:lnTo>
                  <a:lnTo>
                    <a:pt x="32" y="168"/>
                  </a:lnTo>
                  <a:lnTo>
                    <a:pt x="0" y="175"/>
                  </a:lnTo>
                  <a:lnTo>
                    <a:pt x="19" y="191"/>
                  </a:lnTo>
                  <a:lnTo>
                    <a:pt x="71" y="204"/>
                  </a:lnTo>
                  <a:lnTo>
                    <a:pt x="114" y="204"/>
                  </a:lnTo>
                  <a:lnTo>
                    <a:pt x="166" y="191"/>
                  </a:lnTo>
                  <a:lnTo>
                    <a:pt x="217" y="172"/>
                  </a:lnTo>
                  <a:lnTo>
                    <a:pt x="269" y="133"/>
                  </a:lnTo>
                  <a:lnTo>
                    <a:pt x="318" y="91"/>
                  </a:lnTo>
                  <a:lnTo>
                    <a:pt x="351" y="52"/>
                  </a:lnTo>
                  <a:lnTo>
                    <a:pt x="364" y="29"/>
                  </a:lnTo>
                  <a:lnTo>
                    <a:pt x="396"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39" name="Freeform 191"/>
            <p:cNvSpPr>
              <a:spLocks/>
            </p:cNvSpPr>
            <p:nvPr/>
          </p:nvSpPr>
          <p:spPr bwMode="auto">
            <a:xfrm>
              <a:off x="1752" y="257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40" name="Freeform 192"/>
            <p:cNvSpPr>
              <a:spLocks/>
            </p:cNvSpPr>
            <p:nvPr/>
          </p:nvSpPr>
          <p:spPr bwMode="auto">
            <a:xfrm>
              <a:off x="1778" y="257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41" name="Line 193"/>
            <p:cNvSpPr>
              <a:spLocks noChangeShapeType="1"/>
            </p:cNvSpPr>
            <p:nvPr/>
          </p:nvSpPr>
          <p:spPr bwMode="auto">
            <a:xfrm flipV="1">
              <a:off x="1896" y="2529"/>
              <a:ext cx="20" cy="24"/>
            </a:xfrm>
            <a:prstGeom prst="line">
              <a:avLst/>
            </a:prstGeom>
            <a:noFill/>
            <a:ln w="12700">
              <a:solidFill>
                <a:srgbClr val="712000"/>
              </a:solidFill>
              <a:round/>
              <a:headEnd/>
              <a:tailEnd/>
            </a:ln>
            <a:effectLst/>
          </p:spPr>
          <p:txBody>
            <a:bodyPr wrap="none" anchor="ctr"/>
            <a:lstStyle/>
            <a:p>
              <a:endParaRPr lang="en-US"/>
            </a:p>
          </p:txBody>
        </p:sp>
        <p:sp>
          <p:nvSpPr>
            <p:cNvPr id="2895042" name="Line 194"/>
            <p:cNvSpPr>
              <a:spLocks noChangeShapeType="1"/>
            </p:cNvSpPr>
            <p:nvPr/>
          </p:nvSpPr>
          <p:spPr bwMode="auto">
            <a:xfrm flipV="1">
              <a:off x="1896" y="2561"/>
              <a:ext cx="20" cy="25"/>
            </a:xfrm>
            <a:prstGeom prst="line">
              <a:avLst/>
            </a:prstGeom>
            <a:noFill/>
            <a:ln w="12700">
              <a:solidFill>
                <a:srgbClr val="712000"/>
              </a:solidFill>
              <a:round/>
              <a:headEnd/>
              <a:tailEnd/>
            </a:ln>
            <a:effectLst/>
          </p:spPr>
          <p:txBody>
            <a:bodyPr wrap="none" anchor="ctr"/>
            <a:lstStyle/>
            <a:p>
              <a:endParaRPr lang="en-US"/>
            </a:p>
          </p:txBody>
        </p:sp>
        <p:sp>
          <p:nvSpPr>
            <p:cNvPr id="2895043" name="Line 195"/>
            <p:cNvSpPr>
              <a:spLocks noChangeShapeType="1"/>
            </p:cNvSpPr>
            <p:nvPr/>
          </p:nvSpPr>
          <p:spPr bwMode="auto">
            <a:xfrm flipV="1">
              <a:off x="1850" y="2610"/>
              <a:ext cx="21" cy="24"/>
            </a:xfrm>
            <a:prstGeom prst="line">
              <a:avLst/>
            </a:prstGeom>
            <a:noFill/>
            <a:ln w="12700">
              <a:solidFill>
                <a:srgbClr val="712000"/>
              </a:solidFill>
              <a:round/>
              <a:headEnd/>
              <a:tailEnd/>
            </a:ln>
            <a:effectLst/>
          </p:spPr>
          <p:txBody>
            <a:bodyPr wrap="none" anchor="ctr"/>
            <a:lstStyle/>
            <a:p>
              <a:endParaRPr lang="en-US"/>
            </a:p>
          </p:txBody>
        </p:sp>
        <p:sp>
          <p:nvSpPr>
            <p:cNvPr id="2895044" name="Line 196"/>
            <p:cNvSpPr>
              <a:spLocks noChangeShapeType="1"/>
            </p:cNvSpPr>
            <p:nvPr/>
          </p:nvSpPr>
          <p:spPr bwMode="auto">
            <a:xfrm flipV="1">
              <a:off x="1827" y="2542"/>
              <a:ext cx="21" cy="24"/>
            </a:xfrm>
            <a:prstGeom prst="line">
              <a:avLst/>
            </a:prstGeom>
            <a:noFill/>
            <a:ln w="12700">
              <a:solidFill>
                <a:srgbClr val="712000"/>
              </a:solidFill>
              <a:round/>
              <a:headEnd/>
              <a:tailEnd/>
            </a:ln>
            <a:effectLst/>
          </p:spPr>
          <p:txBody>
            <a:bodyPr wrap="none" anchor="ctr"/>
            <a:lstStyle/>
            <a:p>
              <a:endParaRPr lang="en-US"/>
            </a:p>
          </p:txBody>
        </p:sp>
        <p:sp>
          <p:nvSpPr>
            <p:cNvPr id="2895045" name="Line 197"/>
            <p:cNvSpPr>
              <a:spLocks noChangeShapeType="1"/>
            </p:cNvSpPr>
            <p:nvPr/>
          </p:nvSpPr>
          <p:spPr bwMode="auto">
            <a:xfrm flipV="1">
              <a:off x="1733" y="2668"/>
              <a:ext cx="21" cy="25"/>
            </a:xfrm>
            <a:prstGeom prst="line">
              <a:avLst/>
            </a:prstGeom>
            <a:noFill/>
            <a:ln w="12700">
              <a:solidFill>
                <a:srgbClr val="712000"/>
              </a:solidFill>
              <a:round/>
              <a:headEnd/>
              <a:tailEnd/>
            </a:ln>
            <a:effectLst/>
          </p:spPr>
          <p:txBody>
            <a:bodyPr wrap="none" anchor="ctr"/>
            <a:lstStyle/>
            <a:p>
              <a:endParaRPr lang="en-US"/>
            </a:p>
          </p:txBody>
        </p:sp>
        <p:sp>
          <p:nvSpPr>
            <p:cNvPr id="2895046" name="Line 198"/>
            <p:cNvSpPr>
              <a:spLocks noChangeShapeType="1"/>
            </p:cNvSpPr>
            <p:nvPr/>
          </p:nvSpPr>
          <p:spPr bwMode="auto">
            <a:xfrm flipV="1">
              <a:off x="1691" y="265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0" name="Group 199"/>
          <p:cNvGrpSpPr>
            <a:grpSpLocks/>
          </p:cNvGrpSpPr>
          <p:nvPr/>
        </p:nvGrpSpPr>
        <p:grpSpPr bwMode="auto">
          <a:xfrm>
            <a:off x="3084513" y="4668838"/>
            <a:ext cx="587375" cy="342900"/>
            <a:chOff x="2186" y="2526"/>
            <a:chExt cx="416" cy="216"/>
          </a:xfrm>
        </p:grpSpPr>
        <p:sp>
          <p:nvSpPr>
            <p:cNvPr id="2895048" name="Freeform 200"/>
            <p:cNvSpPr>
              <a:spLocks/>
            </p:cNvSpPr>
            <p:nvPr/>
          </p:nvSpPr>
          <p:spPr bwMode="auto">
            <a:xfrm>
              <a:off x="2186" y="2526"/>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49" name="Freeform 201"/>
            <p:cNvSpPr>
              <a:spLocks/>
            </p:cNvSpPr>
            <p:nvPr/>
          </p:nvSpPr>
          <p:spPr bwMode="auto">
            <a:xfrm>
              <a:off x="2196" y="2528"/>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50" name="Freeform 202"/>
            <p:cNvSpPr>
              <a:spLocks/>
            </p:cNvSpPr>
            <p:nvPr/>
          </p:nvSpPr>
          <p:spPr bwMode="auto">
            <a:xfrm>
              <a:off x="2352" y="2577"/>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51" name="Freeform 203"/>
            <p:cNvSpPr>
              <a:spLocks/>
            </p:cNvSpPr>
            <p:nvPr/>
          </p:nvSpPr>
          <p:spPr bwMode="auto">
            <a:xfrm>
              <a:off x="2378" y="2601"/>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52" name="Line 204"/>
            <p:cNvSpPr>
              <a:spLocks noChangeShapeType="1"/>
            </p:cNvSpPr>
            <p:nvPr/>
          </p:nvSpPr>
          <p:spPr bwMode="auto">
            <a:xfrm>
              <a:off x="2495" y="2701"/>
              <a:ext cx="21" cy="8"/>
            </a:xfrm>
            <a:prstGeom prst="line">
              <a:avLst/>
            </a:prstGeom>
            <a:noFill/>
            <a:ln w="12700">
              <a:solidFill>
                <a:srgbClr val="712000"/>
              </a:solidFill>
              <a:round/>
              <a:headEnd/>
              <a:tailEnd/>
            </a:ln>
            <a:effectLst/>
          </p:spPr>
          <p:txBody>
            <a:bodyPr wrap="none" anchor="ctr"/>
            <a:lstStyle/>
            <a:p>
              <a:endParaRPr lang="en-US"/>
            </a:p>
          </p:txBody>
        </p:sp>
        <p:sp>
          <p:nvSpPr>
            <p:cNvPr id="2895053" name="Line 205"/>
            <p:cNvSpPr>
              <a:spLocks noChangeShapeType="1"/>
            </p:cNvSpPr>
            <p:nvPr/>
          </p:nvSpPr>
          <p:spPr bwMode="auto">
            <a:xfrm>
              <a:off x="2495" y="2668"/>
              <a:ext cx="21" cy="9"/>
            </a:xfrm>
            <a:prstGeom prst="line">
              <a:avLst/>
            </a:prstGeom>
            <a:noFill/>
            <a:ln w="12700">
              <a:solidFill>
                <a:srgbClr val="712000"/>
              </a:solidFill>
              <a:round/>
              <a:headEnd/>
              <a:tailEnd/>
            </a:ln>
            <a:effectLst/>
          </p:spPr>
          <p:txBody>
            <a:bodyPr wrap="none" anchor="ctr"/>
            <a:lstStyle/>
            <a:p>
              <a:endParaRPr lang="en-US"/>
            </a:p>
          </p:txBody>
        </p:sp>
        <p:sp>
          <p:nvSpPr>
            <p:cNvPr id="2895054" name="Line 206"/>
            <p:cNvSpPr>
              <a:spLocks noChangeShapeType="1"/>
            </p:cNvSpPr>
            <p:nvPr/>
          </p:nvSpPr>
          <p:spPr bwMode="auto">
            <a:xfrm>
              <a:off x="2449" y="2620"/>
              <a:ext cx="22" cy="8"/>
            </a:xfrm>
            <a:prstGeom prst="line">
              <a:avLst/>
            </a:prstGeom>
            <a:noFill/>
            <a:ln w="12700">
              <a:solidFill>
                <a:srgbClr val="712000"/>
              </a:solidFill>
              <a:round/>
              <a:headEnd/>
              <a:tailEnd/>
            </a:ln>
            <a:effectLst/>
          </p:spPr>
          <p:txBody>
            <a:bodyPr wrap="none" anchor="ctr"/>
            <a:lstStyle/>
            <a:p>
              <a:endParaRPr lang="en-US"/>
            </a:p>
          </p:txBody>
        </p:sp>
        <p:sp>
          <p:nvSpPr>
            <p:cNvPr id="2895055" name="Line 207"/>
            <p:cNvSpPr>
              <a:spLocks noChangeShapeType="1"/>
            </p:cNvSpPr>
            <p:nvPr/>
          </p:nvSpPr>
          <p:spPr bwMode="auto">
            <a:xfrm>
              <a:off x="2427" y="2688"/>
              <a:ext cx="20" cy="8"/>
            </a:xfrm>
            <a:prstGeom prst="line">
              <a:avLst/>
            </a:prstGeom>
            <a:noFill/>
            <a:ln w="12700">
              <a:solidFill>
                <a:srgbClr val="712000"/>
              </a:solidFill>
              <a:round/>
              <a:headEnd/>
              <a:tailEnd/>
            </a:ln>
            <a:effectLst/>
          </p:spPr>
          <p:txBody>
            <a:bodyPr wrap="none" anchor="ctr"/>
            <a:lstStyle/>
            <a:p>
              <a:endParaRPr lang="en-US"/>
            </a:p>
          </p:txBody>
        </p:sp>
        <p:sp>
          <p:nvSpPr>
            <p:cNvPr id="2895056" name="Line 208"/>
            <p:cNvSpPr>
              <a:spLocks noChangeShapeType="1"/>
            </p:cNvSpPr>
            <p:nvPr/>
          </p:nvSpPr>
          <p:spPr bwMode="auto">
            <a:xfrm>
              <a:off x="2332" y="2561"/>
              <a:ext cx="22" cy="8"/>
            </a:xfrm>
            <a:prstGeom prst="line">
              <a:avLst/>
            </a:prstGeom>
            <a:noFill/>
            <a:ln w="12700">
              <a:solidFill>
                <a:srgbClr val="712000"/>
              </a:solidFill>
              <a:round/>
              <a:headEnd/>
              <a:tailEnd/>
            </a:ln>
            <a:effectLst/>
          </p:spPr>
          <p:txBody>
            <a:bodyPr wrap="none" anchor="ctr"/>
            <a:lstStyle/>
            <a:p>
              <a:endParaRPr lang="en-US"/>
            </a:p>
          </p:txBody>
        </p:sp>
        <p:sp>
          <p:nvSpPr>
            <p:cNvPr id="2895057" name="Line 209"/>
            <p:cNvSpPr>
              <a:spLocks noChangeShapeType="1"/>
            </p:cNvSpPr>
            <p:nvPr/>
          </p:nvSpPr>
          <p:spPr bwMode="auto">
            <a:xfrm>
              <a:off x="2291" y="2575"/>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1" name="Group 210"/>
          <p:cNvGrpSpPr>
            <a:grpSpLocks/>
          </p:cNvGrpSpPr>
          <p:nvPr/>
        </p:nvGrpSpPr>
        <p:grpSpPr bwMode="auto">
          <a:xfrm>
            <a:off x="652463" y="3987800"/>
            <a:ext cx="266700" cy="230188"/>
            <a:chOff x="463" y="2097"/>
            <a:chExt cx="189" cy="145"/>
          </a:xfrm>
        </p:grpSpPr>
        <p:sp>
          <p:nvSpPr>
            <p:cNvPr id="2895059" name="Oval 211"/>
            <p:cNvSpPr>
              <a:spLocks noChangeArrowheads="1"/>
            </p:cNvSpPr>
            <p:nvPr/>
          </p:nvSpPr>
          <p:spPr bwMode="auto">
            <a:xfrm rot="18900000">
              <a:off x="463" y="2097"/>
              <a:ext cx="189" cy="145"/>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60" name="Oval 212"/>
            <p:cNvSpPr>
              <a:spLocks noChangeArrowheads="1"/>
            </p:cNvSpPr>
            <p:nvPr/>
          </p:nvSpPr>
          <p:spPr bwMode="auto">
            <a:xfrm rot="18900000">
              <a:off x="506" y="2108"/>
              <a:ext cx="133" cy="97"/>
            </a:xfrm>
            <a:prstGeom prst="ellipse">
              <a:avLst/>
            </a:prstGeom>
            <a:solidFill>
              <a:srgbClr val="919191"/>
            </a:solidFill>
            <a:ln w="25400">
              <a:solidFill>
                <a:srgbClr val="000000"/>
              </a:solidFill>
              <a:round/>
              <a:headEnd/>
              <a:tailEnd/>
            </a:ln>
            <a:effectLst/>
          </p:spPr>
          <p:txBody>
            <a:bodyPr wrap="none" anchor="ctr"/>
            <a:lstStyle/>
            <a:p>
              <a:endParaRPr lang="en-US"/>
            </a:p>
          </p:txBody>
        </p:sp>
      </p:grpSp>
      <p:grpSp>
        <p:nvGrpSpPr>
          <p:cNvPr id="22" name="Group 213"/>
          <p:cNvGrpSpPr>
            <a:grpSpLocks/>
          </p:cNvGrpSpPr>
          <p:nvPr/>
        </p:nvGrpSpPr>
        <p:grpSpPr bwMode="auto">
          <a:xfrm>
            <a:off x="2560638" y="3575050"/>
            <a:ext cx="266700" cy="230188"/>
            <a:chOff x="1815" y="1837"/>
            <a:chExt cx="189" cy="145"/>
          </a:xfrm>
        </p:grpSpPr>
        <p:sp>
          <p:nvSpPr>
            <p:cNvPr id="2895062" name="Oval 214"/>
            <p:cNvSpPr>
              <a:spLocks noChangeArrowheads="1"/>
            </p:cNvSpPr>
            <p:nvPr/>
          </p:nvSpPr>
          <p:spPr bwMode="auto">
            <a:xfrm rot="14040000">
              <a:off x="1837" y="1815"/>
              <a:ext cx="145" cy="189"/>
            </a:xfrm>
            <a:prstGeom prst="ellipse">
              <a:avLst/>
            </a:prstGeom>
            <a:solidFill>
              <a:srgbClr val="063DE8"/>
            </a:solidFill>
            <a:ln w="12700">
              <a:solidFill>
                <a:srgbClr val="000000"/>
              </a:solidFill>
              <a:round/>
              <a:headEnd/>
              <a:tailEnd/>
            </a:ln>
            <a:effectLst/>
          </p:spPr>
          <p:txBody>
            <a:bodyPr wrap="none" anchor="ctr"/>
            <a:lstStyle/>
            <a:p>
              <a:endParaRPr lang="en-US"/>
            </a:p>
          </p:txBody>
        </p:sp>
        <p:sp>
          <p:nvSpPr>
            <p:cNvPr id="2895063" name="Oval 215"/>
            <p:cNvSpPr>
              <a:spLocks noChangeArrowheads="1"/>
            </p:cNvSpPr>
            <p:nvPr/>
          </p:nvSpPr>
          <p:spPr bwMode="auto">
            <a:xfrm rot="14040000">
              <a:off x="1844" y="1853"/>
              <a:ext cx="97" cy="134"/>
            </a:xfrm>
            <a:prstGeom prst="ellipse">
              <a:avLst/>
            </a:prstGeom>
            <a:solidFill>
              <a:srgbClr val="919191"/>
            </a:solidFill>
            <a:ln w="25400">
              <a:solidFill>
                <a:srgbClr val="000000"/>
              </a:solidFill>
              <a:round/>
              <a:headEnd/>
              <a:tailEnd/>
            </a:ln>
            <a:effectLst/>
          </p:spPr>
          <p:txBody>
            <a:bodyPr wrap="none" anchor="ctr"/>
            <a:lstStyle/>
            <a:p>
              <a:endParaRPr lang="en-US"/>
            </a:p>
          </p:txBody>
        </p:sp>
      </p:grpSp>
      <p:sp>
        <p:nvSpPr>
          <p:cNvPr id="2895064" name="Freeform 216"/>
          <p:cNvSpPr>
            <a:spLocks/>
          </p:cNvSpPr>
          <p:nvPr/>
        </p:nvSpPr>
        <p:spPr bwMode="auto">
          <a:xfrm>
            <a:off x="5086350" y="2752725"/>
            <a:ext cx="3468688" cy="1162050"/>
          </a:xfrm>
          <a:custGeom>
            <a:avLst/>
            <a:gdLst/>
            <a:ahLst/>
            <a:cxnLst>
              <a:cxn ang="0">
                <a:pos x="0" y="659"/>
              </a:cxn>
              <a:cxn ang="0">
                <a:pos x="160" y="655"/>
              </a:cxn>
              <a:cxn ang="0">
                <a:pos x="332" y="663"/>
              </a:cxn>
              <a:cxn ang="0">
                <a:pos x="476" y="663"/>
              </a:cxn>
              <a:cxn ang="0">
                <a:pos x="845" y="629"/>
              </a:cxn>
              <a:cxn ang="0">
                <a:pos x="1180" y="566"/>
              </a:cxn>
              <a:cxn ang="0">
                <a:pos x="1494" y="489"/>
              </a:cxn>
              <a:cxn ang="0">
                <a:pos x="1753" y="406"/>
              </a:cxn>
              <a:cxn ang="0">
                <a:pos x="2017" y="281"/>
              </a:cxn>
              <a:cxn ang="0">
                <a:pos x="2269" y="133"/>
              </a:cxn>
              <a:cxn ang="0">
                <a:pos x="2457" y="0"/>
              </a:cxn>
              <a:cxn ang="0">
                <a:pos x="2456" y="115"/>
              </a:cxn>
              <a:cxn ang="0">
                <a:pos x="2032" y="371"/>
              </a:cxn>
              <a:cxn ang="0">
                <a:pos x="1544" y="563"/>
              </a:cxn>
              <a:cxn ang="0">
                <a:pos x="1080" y="691"/>
              </a:cxn>
              <a:cxn ang="0">
                <a:pos x="640" y="731"/>
              </a:cxn>
              <a:cxn ang="0">
                <a:pos x="216" y="714"/>
              </a:cxn>
              <a:cxn ang="0">
                <a:pos x="12" y="671"/>
              </a:cxn>
              <a:cxn ang="0">
                <a:pos x="0" y="659"/>
              </a:cxn>
            </a:cxnLst>
            <a:rect l="0" t="0" r="r" b="b"/>
            <a:pathLst>
              <a:path w="2458" h="732">
                <a:moveTo>
                  <a:pt x="0" y="659"/>
                </a:moveTo>
                <a:lnTo>
                  <a:pt x="160" y="655"/>
                </a:lnTo>
                <a:lnTo>
                  <a:pt x="332" y="663"/>
                </a:lnTo>
                <a:lnTo>
                  <a:pt x="476" y="663"/>
                </a:lnTo>
                <a:lnTo>
                  <a:pt x="845" y="629"/>
                </a:lnTo>
                <a:lnTo>
                  <a:pt x="1180" y="566"/>
                </a:lnTo>
                <a:lnTo>
                  <a:pt x="1494" y="489"/>
                </a:lnTo>
                <a:lnTo>
                  <a:pt x="1753" y="406"/>
                </a:lnTo>
                <a:lnTo>
                  <a:pt x="2017" y="281"/>
                </a:lnTo>
                <a:lnTo>
                  <a:pt x="2269" y="133"/>
                </a:lnTo>
                <a:lnTo>
                  <a:pt x="2457" y="0"/>
                </a:lnTo>
                <a:lnTo>
                  <a:pt x="2456" y="115"/>
                </a:lnTo>
                <a:lnTo>
                  <a:pt x="2032" y="371"/>
                </a:lnTo>
                <a:lnTo>
                  <a:pt x="1544" y="563"/>
                </a:lnTo>
                <a:lnTo>
                  <a:pt x="1080" y="691"/>
                </a:lnTo>
                <a:lnTo>
                  <a:pt x="640" y="731"/>
                </a:lnTo>
                <a:lnTo>
                  <a:pt x="216" y="714"/>
                </a:lnTo>
                <a:lnTo>
                  <a:pt x="12" y="671"/>
                </a:lnTo>
                <a:lnTo>
                  <a:pt x="0" y="659"/>
                </a:lnTo>
              </a:path>
            </a:pathLst>
          </a:custGeom>
          <a:solidFill>
            <a:srgbClr val="FCFEB9"/>
          </a:solidFill>
          <a:ln w="12700" cap="rnd" cmpd="sng">
            <a:solidFill>
              <a:srgbClr val="EAEC5E"/>
            </a:solidFill>
            <a:prstDash val="solid"/>
            <a:round/>
            <a:headEnd type="none" w="med" len="med"/>
            <a:tailEnd type="none" w="med" len="med"/>
          </a:ln>
          <a:effectLst/>
        </p:spPr>
        <p:txBody>
          <a:bodyPr/>
          <a:lstStyle/>
          <a:p>
            <a:endParaRPr lang="en-US"/>
          </a:p>
        </p:txBody>
      </p:sp>
      <p:sp>
        <p:nvSpPr>
          <p:cNvPr id="2895065" name="Freeform 217"/>
          <p:cNvSpPr>
            <a:spLocks/>
          </p:cNvSpPr>
          <p:nvPr/>
        </p:nvSpPr>
        <p:spPr bwMode="auto">
          <a:xfrm>
            <a:off x="6264275" y="3417888"/>
            <a:ext cx="2297113" cy="1235075"/>
          </a:xfrm>
          <a:custGeom>
            <a:avLst/>
            <a:gdLst/>
            <a:ahLst/>
            <a:cxnLst>
              <a:cxn ang="0">
                <a:pos x="1627" y="0"/>
              </a:cxn>
              <a:cxn ang="0">
                <a:pos x="1497" y="108"/>
              </a:cxn>
              <a:cxn ang="0">
                <a:pos x="1245" y="245"/>
              </a:cxn>
              <a:cxn ang="0">
                <a:pos x="957" y="367"/>
              </a:cxn>
              <a:cxn ang="0">
                <a:pos x="655" y="468"/>
              </a:cxn>
              <a:cxn ang="0">
                <a:pos x="331" y="532"/>
              </a:cxn>
              <a:cxn ang="0">
                <a:pos x="137" y="568"/>
              </a:cxn>
              <a:cxn ang="0">
                <a:pos x="0" y="576"/>
              </a:cxn>
              <a:cxn ang="0">
                <a:pos x="115" y="619"/>
              </a:cxn>
              <a:cxn ang="0">
                <a:pos x="302" y="669"/>
              </a:cxn>
              <a:cxn ang="0">
                <a:pos x="497" y="712"/>
              </a:cxn>
              <a:cxn ang="0">
                <a:pos x="670" y="741"/>
              </a:cxn>
              <a:cxn ang="0">
                <a:pos x="857" y="763"/>
              </a:cxn>
              <a:cxn ang="0">
                <a:pos x="1080" y="777"/>
              </a:cxn>
              <a:cxn ang="0">
                <a:pos x="1238" y="777"/>
              </a:cxn>
              <a:cxn ang="0">
                <a:pos x="1404" y="770"/>
              </a:cxn>
              <a:cxn ang="0">
                <a:pos x="1584" y="755"/>
              </a:cxn>
              <a:cxn ang="0">
                <a:pos x="1627" y="734"/>
              </a:cxn>
              <a:cxn ang="0">
                <a:pos x="1627" y="0"/>
              </a:cxn>
            </a:cxnLst>
            <a:rect l="0" t="0" r="r" b="b"/>
            <a:pathLst>
              <a:path w="1628" h="778">
                <a:moveTo>
                  <a:pt x="1627" y="0"/>
                </a:moveTo>
                <a:lnTo>
                  <a:pt x="1497" y="108"/>
                </a:lnTo>
                <a:lnTo>
                  <a:pt x="1245" y="245"/>
                </a:lnTo>
                <a:lnTo>
                  <a:pt x="957" y="367"/>
                </a:lnTo>
                <a:lnTo>
                  <a:pt x="655" y="468"/>
                </a:lnTo>
                <a:lnTo>
                  <a:pt x="331" y="532"/>
                </a:lnTo>
                <a:lnTo>
                  <a:pt x="137" y="568"/>
                </a:lnTo>
                <a:lnTo>
                  <a:pt x="0" y="576"/>
                </a:lnTo>
                <a:lnTo>
                  <a:pt x="115" y="619"/>
                </a:lnTo>
                <a:lnTo>
                  <a:pt x="302" y="669"/>
                </a:lnTo>
                <a:lnTo>
                  <a:pt x="497" y="712"/>
                </a:lnTo>
                <a:lnTo>
                  <a:pt x="670" y="741"/>
                </a:lnTo>
                <a:lnTo>
                  <a:pt x="857" y="763"/>
                </a:lnTo>
                <a:lnTo>
                  <a:pt x="1080" y="777"/>
                </a:lnTo>
                <a:lnTo>
                  <a:pt x="1238" y="777"/>
                </a:lnTo>
                <a:lnTo>
                  <a:pt x="1404" y="770"/>
                </a:lnTo>
                <a:lnTo>
                  <a:pt x="1584" y="755"/>
                </a:lnTo>
                <a:lnTo>
                  <a:pt x="1627" y="734"/>
                </a:lnTo>
                <a:lnTo>
                  <a:pt x="1627" y="0"/>
                </a:lnTo>
              </a:path>
            </a:pathLst>
          </a:custGeom>
          <a:solidFill>
            <a:srgbClr val="EAEC5E"/>
          </a:solidFill>
          <a:ln w="12700" cap="rnd" cmpd="sng">
            <a:solidFill>
              <a:srgbClr val="EAEC5E"/>
            </a:solidFill>
            <a:prstDash val="solid"/>
            <a:round/>
            <a:headEnd type="none" w="med" len="med"/>
            <a:tailEnd type="none" w="med" len="med"/>
          </a:ln>
          <a:effectLst/>
        </p:spPr>
        <p:txBody>
          <a:bodyPr/>
          <a:lstStyle/>
          <a:p>
            <a:endParaRPr lang="en-US"/>
          </a:p>
        </p:txBody>
      </p:sp>
      <p:grpSp>
        <p:nvGrpSpPr>
          <p:cNvPr id="23" name="Group 218"/>
          <p:cNvGrpSpPr>
            <a:grpSpLocks/>
          </p:cNvGrpSpPr>
          <p:nvPr/>
        </p:nvGrpSpPr>
        <p:grpSpPr bwMode="auto">
          <a:xfrm>
            <a:off x="7231063" y="4141788"/>
            <a:ext cx="436562" cy="541337"/>
            <a:chOff x="5260" y="2194"/>
            <a:chExt cx="309" cy="341"/>
          </a:xfrm>
        </p:grpSpPr>
        <p:sp>
          <p:nvSpPr>
            <p:cNvPr id="2895067" name="Freeform 219"/>
            <p:cNvSpPr>
              <a:spLocks/>
            </p:cNvSpPr>
            <p:nvPr/>
          </p:nvSpPr>
          <p:spPr bwMode="auto">
            <a:xfrm>
              <a:off x="5260" y="2194"/>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68" name="Oval 220"/>
            <p:cNvSpPr>
              <a:spLocks noChangeArrowheads="1"/>
            </p:cNvSpPr>
            <p:nvPr/>
          </p:nvSpPr>
          <p:spPr bwMode="auto">
            <a:xfrm>
              <a:off x="5345" y="2295"/>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69" name="Oval 221"/>
            <p:cNvSpPr>
              <a:spLocks noChangeArrowheads="1"/>
            </p:cNvSpPr>
            <p:nvPr/>
          </p:nvSpPr>
          <p:spPr bwMode="auto">
            <a:xfrm>
              <a:off x="5387" y="2320"/>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grpSp>
        <p:nvGrpSpPr>
          <p:cNvPr id="24" name="Group 222"/>
          <p:cNvGrpSpPr>
            <a:grpSpLocks/>
          </p:cNvGrpSpPr>
          <p:nvPr/>
        </p:nvGrpSpPr>
        <p:grpSpPr bwMode="auto">
          <a:xfrm>
            <a:off x="7734300" y="3875088"/>
            <a:ext cx="436563" cy="541337"/>
            <a:chOff x="5616" y="2026"/>
            <a:chExt cx="309" cy="341"/>
          </a:xfrm>
        </p:grpSpPr>
        <p:sp>
          <p:nvSpPr>
            <p:cNvPr id="2895071" name="Freeform 223"/>
            <p:cNvSpPr>
              <a:spLocks/>
            </p:cNvSpPr>
            <p:nvPr/>
          </p:nvSpPr>
          <p:spPr bwMode="auto">
            <a:xfrm>
              <a:off x="5616" y="2026"/>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72" name="Oval 224"/>
            <p:cNvSpPr>
              <a:spLocks noChangeArrowheads="1"/>
            </p:cNvSpPr>
            <p:nvPr/>
          </p:nvSpPr>
          <p:spPr bwMode="auto">
            <a:xfrm>
              <a:off x="5701" y="2127"/>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73" name="Oval 225"/>
            <p:cNvSpPr>
              <a:spLocks noChangeArrowheads="1"/>
            </p:cNvSpPr>
            <p:nvPr/>
          </p:nvSpPr>
          <p:spPr bwMode="auto">
            <a:xfrm>
              <a:off x="5743" y="2152"/>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grpSp>
        <p:nvGrpSpPr>
          <p:cNvPr id="25" name="Group 226"/>
          <p:cNvGrpSpPr>
            <a:grpSpLocks/>
          </p:cNvGrpSpPr>
          <p:nvPr/>
        </p:nvGrpSpPr>
        <p:grpSpPr bwMode="auto">
          <a:xfrm>
            <a:off x="8043863" y="4325938"/>
            <a:ext cx="436562" cy="541337"/>
            <a:chOff x="5836" y="2310"/>
            <a:chExt cx="309" cy="341"/>
          </a:xfrm>
        </p:grpSpPr>
        <p:sp>
          <p:nvSpPr>
            <p:cNvPr id="2895075" name="Freeform 227"/>
            <p:cNvSpPr>
              <a:spLocks/>
            </p:cNvSpPr>
            <p:nvPr/>
          </p:nvSpPr>
          <p:spPr bwMode="auto">
            <a:xfrm>
              <a:off x="5836" y="2310"/>
              <a:ext cx="309" cy="341"/>
            </a:xfrm>
            <a:custGeom>
              <a:avLst/>
              <a:gdLst/>
              <a:ahLst/>
              <a:cxnLst>
                <a:cxn ang="0">
                  <a:pos x="119" y="32"/>
                </a:cxn>
                <a:cxn ang="0">
                  <a:pos x="135" y="0"/>
                </a:cxn>
                <a:cxn ang="0">
                  <a:pos x="184" y="22"/>
                </a:cxn>
                <a:cxn ang="0">
                  <a:pos x="238" y="32"/>
                </a:cxn>
                <a:cxn ang="0">
                  <a:pos x="270" y="70"/>
                </a:cxn>
                <a:cxn ang="0">
                  <a:pos x="276" y="97"/>
                </a:cxn>
                <a:cxn ang="0">
                  <a:pos x="308" y="119"/>
                </a:cxn>
                <a:cxn ang="0">
                  <a:pos x="286" y="162"/>
                </a:cxn>
                <a:cxn ang="0">
                  <a:pos x="308" y="200"/>
                </a:cxn>
                <a:cxn ang="0">
                  <a:pos x="270" y="237"/>
                </a:cxn>
                <a:cxn ang="0">
                  <a:pos x="281" y="270"/>
                </a:cxn>
                <a:cxn ang="0">
                  <a:pos x="232" y="281"/>
                </a:cxn>
                <a:cxn ang="0">
                  <a:pos x="189" y="324"/>
                </a:cxn>
                <a:cxn ang="0">
                  <a:pos x="124" y="313"/>
                </a:cxn>
                <a:cxn ang="0">
                  <a:pos x="86" y="340"/>
                </a:cxn>
                <a:cxn ang="0">
                  <a:pos x="49" y="302"/>
                </a:cxn>
                <a:cxn ang="0">
                  <a:pos x="49" y="259"/>
                </a:cxn>
                <a:cxn ang="0">
                  <a:pos x="5" y="227"/>
                </a:cxn>
                <a:cxn ang="0">
                  <a:pos x="0" y="183"/>
                </a:cxn>
                <a:cxn ang="0">
                  <a:pos x="27" y="140"/>
                </a:cxn>
                <a:cxn ang="0">
                  <a:pos x="16" y="86"/>
                </a:cxn>
                <a:cxn ang="0">
                  <a:pos x="16" y="76"/>
                </a:cxn>
                <a:cxn ang="0">
                  <a:pos x="16" y="65"/>
                </a:cxn>
                <a:cxn ang="0">
                  <a:pos x="49" y="32"/>
                </a:cxn>
                <a:cxn ang="0">
                  <a:pos x="119" y="32"/>
                </a:cxn>
              </a:cxnLst>
              <a:rect l="0" t="0" r="r" b="b"/>
              <a:pathLst>
                <a:path w="309" h="341">
                  <a:moveTo>
                    <a:pt x="119" y="32"/>
                  </a:moveTo>
                  <a:lnTo>
                    <a:pt x="135" y="0"/>
                  </a:lnTo>
                  <a:lnTo>
                    <a:pt x="184" y="22"/>
                  </a:lnTo>
                  <a:lnTo>
                    <a:pt x="238" y="32"/>
                  </a:lnTo>
                  <a:lnTo>
                    <a:pt x="270" y="70"/>
                  </a:lnTo>
                  <a:lnTo>
                    <a:pt x="276" y="97"/>
                  </a:lnTo>
                  <a:lnTo>
                    <a:pt x="308" y="119"/>
                  </a:lnTo>
                  <a:lnTo>
                    <a:pt x="286" y="162"/>
                  </a:lnTo>
                  <a:lnTo>
                    <a:pt x="308" y="200"/>
                  </a:lnTo>
                  <a:lnTo>
                    <a:pt x="270" y="237"/>
                  </a:lnTo>
                  <a:lnTo>
                    <a:pt x="281" y="270"/>
                  </a:lnTo>
                  <a:lnTo>
                    <a:pt x="232" y="281"/>
                  </a:lnTo>
                  <a:lnTo>
                    <a:pt x="189" y="324"/>
                  </a:lnTo>
                  <a:lnTo>
                    <a:pt x="124" y="313"/>
                  </a:lnTo>
                  <a:lnTo>
                    <a:pt x="86" y="340"/>
                  </a:lnTo>
                  <a:lnTo>
                    <a:pt x="49" y="302"/>
                  </a:lnTo>
                  <a:lnTo>
                    <a:pt x="49" y="259"/>
                  </a:lnTo>
                  <a:lnTo>
                    <a:pt x="5" y="227"/>
                  </a:lnTo>
                  <a:lnTo>
                    <a:pt x="0" y="183"/>
                  </a:lnTo>
                  <a:lnTo>
                    <a:pt x="27" y="140"/>
                  </a:lnTo>
                  <a:lnTo>
                    <a:pt x="16" y="86"/>
                  </a:lnTo>
                  <a:lnTo>
                    <a:pt x="16" y="76"/>
                  </a:lnTo>
                  <a:lnTo>
                    <a:pt x="16" y="65"/>
                  </a:lnTo>
                  <a:lnTo>
                    <a:pt x="49" y="32"/>
                  </a:lnTo>
                  <a:lnTo>
                    <a:pt x="119" y="32"/>
                  </a:lnTo>
                </a:path>
              </a:pathLst>
            </a:custGeom>
            <a:solidFill>
              <a:srgbClr val="FCFEB9"/>
            </a:solidFill>
            <a:ln w="12700" cap="rnd" cmpd="sng">
              <a:solidFill>
                <a:schemeClr val="tx2"/>
              </a:solidFill>
              <a:prstDash val="solid"/>
              <a:round/>
              <a:headEnd type="none" w="med" len="med"/>
              <a:tailEnd type="none" w="med" len="med"/>
            </a:ln>
            <a:effectLst/>
          </p:spPr>
          <p:txBody>
            <a:bodyPr/>
            <a:lstStyle/>
            <a:p>
              <a:endParaRPr lang="en-US"/>
            </a:p>
          </p:txBody>
        </p:sp>
        <p:sp>
          <p:nvSpPr>
            <p:cNvPr id="2895076" name="Oval 228"/>
            <p:cNvSpPr>
              <a:spLocks noChangeArrowheads="1"/>
            </p:cNvSpPr>
            <p:nvPr/>
          </p:nvSpPr>
          <p:spPr bwMode="auto">
            <a:xfrm>
              <a:off x="5921" y="2411"/>
              <a:ext cx="132" cy="132"/>
            </a:xfrm>
            <a:prstGeom prst="ellipse">
              <a:avLst/>
            </a:prstGeom>
            <a:solidFill>
              <a:srgbClr val="919191"/>
            </a:solidFill>
            <a:ln w="12700">
              <a:solidFill>
                <a:schemeClr val="bg2"/>
              </a:solidFill>
              <a:round/>
              <a:headEnd/>
              <a:tailEnd/>
            </a:ln>
            <a:effectLst/>
          </p:spPr>
          <p:txBody>
            <a:bodyPr wrap="none" anchor="ctr"/>
            <a:lstStyle/>
            <a:p>
              <a:endParaRPr lang="en-US"/>
            </a:p>
          </p:txBody>
        </p:sp>
        <p:sp>
          <p:nvSpPr>
            <p:cNvPr id="2895077" name="Oval 229"/>
            <p:cNvSpPr>
              <a:spLocks noChangeArrowheads="1"/>
            </p:cNvSpPr>
            <p:nvPr/>
          </p:nvSpPr>
          <p:spPr bwMode="auto">
            <a:xfrm>
              <a:off x="5963" y="2436"/>
              <a:ext cx="60" cy="60"/>
            </a:xfrm>
            <a:prstGeom prst="ellipse">
              <a:avLst/>
            </a:prstGeom>
            <a:solidFill>
              <a:schemeClr val="tx1"/>
            </a:solidFill>
            <a:ln w="12700">
              <a:solidFill>
                <a:srgbClr val="CECECE"/>
              </a:solidFill>
              <a:round/>
              <a:headEnd/>
              <a:tailEnd/>
            </a:ln>
            <a:effectLst/>
          </p:spPr>
          <p:txBody>
            <a:bodyPr wrap="none" anchor="ctr"/>
            <a:lstStyle/>
            <a:p>
              <a:endParaRPr lang="en-US"/>
            </a:p>
          </p:txBody>
        </p:sp>
      </p:grpSp>
      <p:sp>
        <p:nvSpPr>
          <p:cNvPr id="2895078" name="Freeform 230"/>
          <p:cNvSpPr>
            <a:spLocks/>
          </p:cNvSpPr>
          <p:nvPr/>
        </p:nvSpPr>
        <p:spPr bwMode="auto">
          <a:xfrm>
            <a:off x="5092700" y="2822575"/>
            <a:ext cx="3470275" cy="2322513"/>
          </a:xfrm>
          <a:custGeom>
            <a:avLst/>
            <a:gdLst/>
            <a:ahLst/>
            <a:cxnLst>
              <a:cxn ang="0">
                <a:pos x="2457" y="1433"/>
              </a:cxn>
              <a:cxn ang="0">
                <a:pos x="2213" y="1455"/>
              </a:cxn>
              <a:cxn ang="0">
                <a:pos x="1932" y="1462"/>
              </a:cxn>
              <a:cxn ang="0">
                <a:pos x="1723" y="1462"/>
              </a:cxn>
              <a:cxn ang="0">
                <a:pos x="1435" y="1433"/>
              </a:cxn>
              <a:cxn ang="0">
                <a:pos x="1204" y="1397"/>
              </a:cxn>
              <a:cxn ang="0">
                <a:pos x="995" y="1347"/>
              </a:cxn>
              <a:cxn ang="0">
                <a:pos x="794" y="1275"/>
              </a:cxn>
              <a:cxn ang="0">
                <a:pos x="621" y="1196"/>
              </a:cxn>
              <a:cxn ang="0">
                <a:pos x="470" y="1109"/>
              </a:cxn>
              <a:cxn ang="0">
                <a:pos x="319" y="994"/>
              </a:cxn>
              <a:cxn ang="0">
                <a:pos x="168" y="835"/>
              </a:cxn>
              <a:cxn ang="0">
                <a:pos x="0" y="616"/>
              </a:cxn>
              <a:cxn ang="0">
                <a:pos x="147" y="637"/>
              </a:cxn>
              <a:cxn ang="0">
                <a:pos x="328" y="651"/>
              </a:cxn>
              <a:cxn ang="0">
                <a:pos x="475" y="651"/>
              </a:cxn>
              <a:cxn ang="0">
                <a:pos x="587" y="644"/>
              </a:cxn>
              <a:cxn ang="0">
                <a:pos x="845" y="630"/>
              </a:cxn>
              <a:cxn ang="0">
                <a:pos x="1180" y="567"/>
              </a:cxn>
              <a:cxn ang="0">
                <a:pos x="1494" y="490"/>
              </a:cxn>
              <a:cxn ang="0">
                <a:pos x="1753" y="406"/>
              </a:cxn>
              <a:cxn ang="0">
                <a:pos x="2017" y="281"/>
              </a:cxn>
              <a:cxn ang="0">
                <a:pos x="2269" y="134"/>
              </a:cxn>
              <a:cxn ang="0">
                <a:pos x="2457" y="0"/>
              </a:cxn>
              <a:cxn ang="0">
                <a:pos x="2456" y="533"/>
              </a:cxn>
              <a:cxn ang="0">
                <a:pos x="2384" y="621"/>
              </a:cxn>
              <a:cxn ang="0">
                <a:pos x="2184" y="765"/>
              </a:cxn>
              <a:cxn ang="0">
                <a:pos x="1992" y="869"/>
              </a:cxn>
              <a:cxn ang="0">
                <a:pos x="1760" y="957"/>
              </a:cxn>
              <a:cxn ang="0">
                <a:pos x="1464" y="1021"/>
              </a:cxn>
              <a:cxn ang="0">
                <a:pos x="1152" y="1053"/>
              </a:cxn>
              <a:cxn ang="0">
                <a:pos x="1291" y="1080"/>
              </a:cxn>
              <a:cxn ang="0">
                <a:pos x="1507" y="1116"/>
              </a:cxn>
              <a:cxn ang="0">
                <a:pos x="1766" y="1145"/>
              </a:cxn>
              <a:cxn ang="0">
                <a:pos x="1953" y="1153"/>
              </a:cxn>
              <a:cxn ang="0">
                <a:pos x="2130" y="1147"/>
              </a:cxn>
              <a:cxn ang="0">
                <a:pos x="2325" y="1133"/>
              </a:cxn>
              <a:cxn ang="0">
                <a:pos x="2437" y="1119"/>
              </a:cxn>
              <a:cxn ang="0">
                <a:pos x="2458" y="1112"/>
              </a:cxn>
              <a:cxn ang="0">
                <a:pos x="2457" y="1433"/>
              </a:cxn>
            </a:cxnLst>
            <a:rect l="0" t="0" r="r" b="b"/>
            <a:pathLst>
              <a:path w="2459" h="1463">
                <a:moveTo>
                  <a:pt x="2457" y="1433"/>
                </a:moveTo>
                <a:lnTo>
                  <a:pt x="2213" y="1455"/>
                </a:lnTo>
                <a:lnTo>
                  <a:pt x="1932" y="1462"/>
                </a:lnTo>
                <a:lnTo>
                  <a:pt x="1723" y="1462"/>
                </a:lnTo>
                <a:lnTo>
                  <a:pt x="1435" y="1433"/>
                </a:lnTo>
                <a:lnTo>
                  <a:pt x="1204" y="1397"/>
                </a:lnTo>
                <a:lnTo>
                  <a:pt x="995" y="1347"/>
                </a:lnTo>
                <a:lnTo>
                  <a:pt x="794" y="1275"/>
                </a:lnTo>
                <a:lnTo>
                  <a:pt x="621" y="1196"/>
                </a:lnTo>
                <a:lnTo>
                  <a:pt x="470" y="1109"/>
                </a:lnTo>
                <a:lnTo>
                  <a:pt x="319" y="994"/>
                </a:lnTo>
                <a:lnTo>
                  <a:pt x="168" y="835"/>
                </a:lnTo>
                <a:lnTo>
                  <a:pt x="0" y="616"/>
                </a:lnTo>
                <a:lnTo>
                  <a:pt x="147" y="637"/>
                </a:lnTo>
                <a:lnTo>
                  <a:pt x="328" y="651"/>
                </a:lnTo>
                <a:lnTo>
                  <a:pt x="475" y="651"/>
                </a:lnTo>
                <a:lnTo>
                  <a:pt x="587" y="644"/>
                </a:lnTo>
                <a:lnTo>
                  <a:pt x="845" y="630"/>
                </a:lnTo>
                <a:lnTo>
                  <a:pt x="1180" y="567"/>
                </a:lnTo>
                <a:lnTo>
                  <a:pt x="1494" y="490"/>
                </a:lnTo>
                <a:lnTo>
                  <a:pt x="1753" y="406"/>
                </a:lnTo>
                <a:lnTo>
                  <a:pt x="2017" y="281"/>
                </a:lnTo>
                <a:lnTo>
                  <a:pt x="2269" y="134"/>
                </a:lnTo>
                <a:lnTo>
                  <a:pt x="2457" y="0"/>
                </a:lnTo>
                <a:lnTo>
                  <a:pt x="2456" y="533"/>
                </a:lnTo>
                <a:lnTo>
                  <a:pt x="2384" y="621"/>
                </a:lnTo>
                <a:lnTo>
                  <a:pt x="2184" y="765"/>
                </a:lnTo>
                <a:lnTo>
                  <a:pt x="1992" y="869"/>
                </a:lnTo>
                <a:lnTo>
                  <a:pt x="1760" y="957"/>
                </a:lnTo>
                <a:lnTo>
                  <a:pt x="1464" y="1021"/>
                </a:lnTo>
                <a:lnTo>
                  <a:pt x="1152" y="1053"/>
                </a:lnTo>
                <a:lnTo>
                  <a:pt x="1291" y="1080"/>
                </a:lnTo>
                <a:lnTo>
                  <a:pt x="1507" y="1116"/>
                </a:lnTo>
                <a:lnTo>
                  <a:pt x="1766" y="1145"/>
                </a:lnTo>
                <a:lnTo>
                  <a:pt x="1953" y="1153"/>
                </a:lnTo>
                <a:lnTo>
                  <a:pt x="2130" y="1147"/>
                </a:lnTo>
                <a:lnTo>
                  <a:pt x="2325" y="1133"/>
                </a:lnTo>
                <a:lnTo>
                  <a:pt x="2437" y="1119"/>
                </a:lnTo>
                <a:lnTo>
                  <a:pt x="2458" y="1112"/>
                </a:lnTo>
                <a:lnTo>
                  <a:pt x="2457" y="1433"/>
                </a:lnTo>
              </a:path>
            </a:pathLst>
          </a:custGeom>
          <a:solidFill>
            <a:srgbClr val="89C4FF"/>
          </a:solidFill>
          <a:ln w="12700" cap="rnd" cmpd="sng">
            <a:solidFill>
              <a:srgbClr val="FDC0E5"/>
            </a:solidFill>
            <a:prstDash val="solid"/>
            <a:round/>
            <a:headEnd type="none" w="med" len="med"/>
            <a:tailEnd type="none" w="med" len="med"/>
          </a:ln>
          <a:effectLst/>
        </p:spPr>
        <p:txBody>
          <a:bodyPr/>
          <a:lstStyle/>
          <a:p>
            <a:endParaRPr lang="en-US"/>
          </a:p>
        </p:txBody>
      </p:sp>
      <p:grpSp>
        <p:nvGrpSpPr>
          <p:cNvPr id="26" name="Group 231"/>
          <p:cNvGrpSpPr>
            <a:grpSpLocks/>
          </p:cNvGrpSpPr>
          <p:nvPr/>
        </p:nvGrpSpPr>
        <p:grpSpPr bwMode="auto">
          <a:xfrm>
            <a:off x="6711950" y="3625850"/>
            <a:ext cx="587375" cy="342900"/>
            <a:chOff x="4892" y="1869"/>
            <a:chExt cx="416" cy="216"/>
          </a:xfrm>
        </p:grpSpPr>
        <p:sp>
          <p:nvSpPr>
            <p:cNvPr id="2895080" name="Freeform 232"/>
            <p:cNvSpPr>
              <a:spLocks/>
            </p:cNvSpPr>
            <p:nvPr/>
          </p:nvSpPr>
          <p:spPr bwMode="auto">
            <a:xfrm>
              <a:off x="4892" y="186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81" name="Freeform 233"/>
            <p:cNvSpPr>
              <a:spLocks/>
            </p:cNvSpPr>
            <p:nvPr/>
          </p:nvSpPr>
          <p:spPr bwMode="auto">
            <a:xfrm>
              <a:off x="4902" y="1877"/>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82" name="Freeform 234"/>
            <p:cNvSpPr>
              <a:spLocks/>
            </p:cNvSpPr>
            <p:nvPr/>
          </p:nvSpPr>
          <p:spPr bwMode="auto">
            <a:xfrm>
              <a:off x="5058" y="193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83" name="Freeform 235"/>
            <p:cNvSpPr>
              <a:spLocks/>
            </p:cNvSpPr>
            <p:nvPr/>
          </p:nvSpPr>
          <p:spPr bwMode="auto">
            <a:xfrm>
              <a:off x="5084" y="1943"/>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84" name="Line 236"/>
            <p:cNvSpPr>
              <a:spLocks noChangeShapeType="1"/>
            </p:cNvSpPr>
            <p:nvPr/>
          </p:nvSpPr>
          <p:spPr bwMode="auto">
            <a:xfrm flipV="1">
              <a:off x="5201" y="1893"/>
              <a:ext cx="21" cy="24"/>
            </a:xfrm>
            <a:prstGeom prst="line">
              <a:avLst/>
            </a:prstGeom>
            <a:noFill/>
            <a:ln w="12700">
              <a:solidFill>
                <a:srgbClr val="712000"/>
              </a:solidFill>
              <a:round/>
              <a:headEnd/>
              <a:tailEnd/>
            </a:ln>
            <a:effectLst/>
          </p:spPr>
          <p:txBody>
            <a:bodyPr wrap="none" anchor="ctr"/>
            <a:lstStyle/>
            <a:p>
              <a:endParaRPr lang="en-US"/>
            </a:p>
          </p:txBody>
        </p:sp>
        <p:sp>
          <p:nvSpPr>
            <p:cNvPr id="2895085" name="Line 237"/>
            <p:cNvSpPr>
              <a:spLocks noChangeShapeType="1"/>
            </p:cNvSpPr>
            <p:nvPr/>
          </p:nvSpPr>
          <p:spPr bwMode="auto">
            <a:xfrm flipV="1">
              <a:off x="5201" y="1926"/>
              <a:ext cx="21" cy="24"/>
            </a:xfrm>
            <a:prstGeom prst="line">
              <a:avLst/>
            </a:prstGeom>
            <a:noFill/>
            <a:ln w="12700">
              <a:solidFill>
                <a:srgbClr val="712000"/>
              </a:solidFill>
              <a:round/>
              <a:headEnd/>
              <a:tailEnd/>
            </a:ln>
            <a:effectLst/>
          </p:spPr>
          <p:txBody>
            <a:bodyPr wrap="none" anchor="ctr"/>
            <a:lstStyle/>
            <a:p>
              <a:endParaRPr lang="en-US"/>
            </a:p>
          </p:txBody>
        </p:sp>
        <p:sp>
          <p:nvSpPr>
            <p:cNvPr id="2895086" name="Line 238"/>
            <p:cNvSpPr>
              <a:spLocks noChangeShapeType="1"/>
            </p:cNvSpPr>
            <p:nvPr/>
          </p:nvSpPr>
          <p:spPr bwMode="auto">
            <a:xfrm flipV="1">
              <a:off x="5156" y="1974"/>
              <a:ext cx="21" cy="24"/>
            </a:xfrm>
            <a:prstGeom prst="line">
              <a:avLst/>
            </a:prstGeom>
            <a:noFill/>
            <a:ln w="12700">
              <a:solidFill>
                <a:srgbClr val="712000"/>
              </a:solidFill>
              <a:round/>
              <a:headEnd/>
              <a:tailEnd/>
            </a:ln>
            <a:effectLst/>
          </p:spPr>
          <p:txBody>
            <a:bodyPr wrap="none" anchor="ctr"/>
            <a:lstStyle/>
            <a:p>
              <a:endParaRPr lang="en-US"/>
            </a:p>
          </p:txBody>
        </p:sp>
        <p:sp>
          <p:nvSpPr>
            <p:cNvPr id="2895087" name="Line 239"/>
            <p:cNvSpPr>
              <a:spLocks noChangeShapeType="1"/>
            </p:cNvSpPr>
            <p:nvPr/>
          </p:nvSpPr>
          <p:spPr bwMode="auto">
            <a:xfrm flipV="1">
              <a:off x="5133" y="1906"/>
              <a:ext cx="21" cy="24"/>
            </a:xfrm>
            <a:prstGeom prst="line">
              <a:avLst/>
            </a:prstGeom>
            <a:noFill/>
            <a:ln w="12700">
              <a:solidFill>
                <a:srgbClr val="712000"/>
              </a:solidFill>
              <a:round/>
              <a:headEnd/>
              <a:tailEnd/>
            </a:ln>
            <a:effectLst/>
          </p:spPr>
          <p:txBody>
            <a:bodyPr wrap="none" anchor="ctr"/>
            <a:lstStyle/>
            <a:p>
              <a:endParaRPr lang="en-US"/>
            </a:p>
          </p:txBody>
        </p:sp>
        <p:sp>
          <p:nvSpPr>
            <p:cNvPr id="2895088" name="Line 240"/>
            <p:cNvSpPr>
              <a:spLocks noChangeShapeType="1"/>
            </p:cNvSpPr>
            <p:nvPr/>
          </p:nvSpPr>
          <p:spPr bwMode="auto">
            <a:xfrm flipV="1">
              <a:off x="5039" y="2033"/>
              <a:ext cx="21" cy="24"/>
            </a:xfrm>
            <a:prstGeom prst="line">
              <a:avLst/>
            </a:prstGeom>
            <a:noFill/>
            <a:ln w="12700">
              <a:solidFill>
                <a:srgbClr val="712000"/>
              </a:solidFill>
              <a:round/>
              <a:headEnd/>
              <a:tailEnd/>
            </a:ln>
            <a:effectLst/>
          </p:spPr>
          <p:txBody>
            <a:bodyPr wrap="none" anchor="ctr"/>
            <a:lstStyle/>
            <a:p>
              <a:endParaRPr lang="en-US"/>
            </a:p>
          </p:txBody>
        </p:sp>
        <p:sp>
          <p:nvSpPr>
            <p:cNvPr id="2895089" name="Line 241"/>
            <p:cNvSpPr>
              <a:spLocks noChangeShapeType="1"/>
            </p:cNvSpPr>
            <p:nvPr/>
          </p:nvSpPr>
          <p:spPr bwMode="auto">
            <a:xfrm flipV="1">
              <a:off x="4997" y="2019"/>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7" name="Group 242"/>
          <p:cNvGrpSpPr>
            <a:grpSpLocks/>
          </p:cNvGrpSpPr>
          <p:nvPr/>
        </p:nvGrpSpPr>
        <p:grpSpPr bwMode="auto">
          <a:xfrm>
            <a:off x="7958138" y="3019425"/>
            <a:ext cx="587375" cy="342900"/>
            <a:chOff x="5775" y="1487"/>
            <a:chExt cx="416" cy="216"/>
          </a:xfrm>
        </p:grpSpPr>
        <p:sp>
          <p:nvSpPr>
            <p:cNvPr id="2895091" name="Freeform 243"/>
            <p:cNvSpPr>
              <a:spLocks/>
            </p:cNvSpPr>
            <p:nvPr/>
          </p:nvSpPr>
          <p:spPr bwMode="auto">
            <a:xfrm>
              <a:off x="5775" y="148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092" name="Freeform 244"/>
            <p:cNvSpPr>
              <a:spLocks/>
            </p:cNvSpPr>
            <p:nvPr/>
          </p:nvSpPr>
          <p:spPr bwMode="auto">
            <a:xfrm>
              <a:off x="5785" y="1495"/>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093" name="Freeform 245"/>
            <p:cNvSpPr>
              <a:spLocks/>
            </p:cNvSpPr>
            <p:nvPr/>
          </p:nvSpPr>
          <p:spPr bwMode="auto">
            <a:xfrm>
              <a:off x="5940" y="155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094" name="Freeform 246"/>
            <p:cNvSpPr>
              <a:spLocks/>
            </p:cNvSpPr>
            <p:nvPr/>
          </p:nvSpPr>
          <p:spPr bwMode="auto">
            <a:xfrm>
              <a:off x="5966" y="1561"/>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095" name="Line 247"/>
            <p:cNvSpPr>
              <a:spLocks noChangeShapeType="1"/>
            </p:cNvSpPr>
            <p:nvPr/>
          </p:nvSpPr>
          <p:spPr bwMode="auto">
            <a:xfrm flipV="1">
              <a:off x="6084" y="1511"/>
              <a:ext cx="21" cy="24"/>
            </a:xfrm>
            <a:prstGeom prst="line">
              <a:avLst/>
            </a:prstGeom>
            <a:noFill/>
            <a:ln w="12700">
              <a:solidFill>
                <a:srgbClr val="712000"/>
              </a:solidFill>
              <a:round/>
              <a:headEnd/>
              <a:tailEnd/>
            </a:ln>
            <a:effectLst/>
          </p:spPr>
          <p:txBody>
            <a:bodyPr wrap="none" anchor="ctr"/>
            <a:lstStyle/>
            <a:p>
              <a:endParaRPr lang="en-US"/>
            </a:p>
          </p:txBody>
        </p:sp>
        <p:sp>
          <p:nvSpPr>
            <p:cNvPr id="2895096" name="Line 248"/>
            <p:cNvSpPr>
              <a:spLocks noChangeShapeType="1"/>
            </p:cNvSpPr>
            <p:nvPr/>
          </p:nvSpPr>
          <p:spPr bwMode="auto">
            <a:xfrm flipV="1">
              <a:off x="6084" y="1543"/>
              <a:ext cx="21" cy="24"/>
            </a:xfrm>
            <a:prstGeom prst="line">
              <a:avLst/>
            </a:prstGeom>
            <a:noFill/>
            <a:ln w="12700">
              <a:solidFill>
                <a:srgbClr val="712000"/>
              </a:solidFill>
              <a:round/>
              <a:headEnd/>
              <a:tailEnd/>
            </a:ln>
            <a:effectLst/>
          </p:spPr>
          <p:txBody>
            <a:bodyPr wrap="none" anchor="ctr"/>
            <a:lstStyle/>
            <a:p>
              <a:endParaRPr lang="en-US"/>
            </a:p>
          </p:txBody>
        </p:sp>
        <p:sp>
          <p:nvSpPr>
            <p:cNvPr id="2895097" name="Line 249"/>
            <p:cNvSpPr>
              <a:spLocks noChangeShapeType="1"/>
            </p:cNvSpPr>
            <p:nvPr/>
          </p:nvSpPr>
          <p:spPr bwMode="auto">
            <a:xfrm flipV="1">
              <a:off x="6038" y="1592"/>
              <a:ext cx="22" cy="24"/>
            </a:xfrm>
            <a:prstGeom prst="line">
              <a:avLst/>
            </a:prstGeom>
            <a:noFill/>
            <a:ln w="12700">
              <a:solidFill>
                <a:srgbClr val="712000"/>
              </a:solidFill>
              <a:round/>
              <a:headEnd/>
              <a:tailEnd/>
            </a:ln>
            <a:effectLst/>
          </p:spPr>
          <p:txBody>
            <a:bodyPr wrap="none" anchor="ctr"/>
            <a:lstStyle/>
            <a:p>
              <a:endParaRPr lang="en-US"/>
            </a:p>
          </p:txBody>
        </p:sp>
        <p:sp>
          <p:nvSpPr>
            <p:cNvPr id="2895098" name="Line 250"/>
            <p:cNvSpPr>
              <a:spLocks noChangeShapeType="1"/>
            </p:cNvSpPr>
            <p:nvPr/>
          </p:nvSpPr>
          <p:spPr bwMode="auto">
            <a:xfrm flipV="1">
              <a:off x="6015" y="1523"/>
              <a:ext cx="21" cy="24"/>
            </a:xfrm>
            <a:prstGeom prst="line">
              <a:avLst/>
            </a:prstGeom>
            <a:noFill/>
            <a:ln w="12700">
              <a:solidFill>
                <a:srgbClr val="712000"/>
              </a:solidFill>
              <a:round/>
              <a:headEnd/>
              <a:tailEnd/>
            </a:ln>
            <a:effectLst/>
          </p:spPr>
          <p:txBody>
            <a:bodyPr wrap="none" anchor="ctr"/>
            <a:lstStyle/>
            <a:p>
              <a:endParaRPr lang="en-US"/>
            </a:p>
          </p:txBody>
        </p:sp>
        <p:sp>
          <p:nvSpPr>
            <p:cNvPr id="2895099" name="Line 251"/>
            <p:cNvSpPr>
              <a:spLocks noChangeShapeType="1"/>
            </p:cNvSpPr>
            <p:nvPr/>
          </p:nvSpPr>
          <p:spPr bwMode="auto">
            <a:xfrm flipV="1">
              <a:off x="5921" y="1650"/>
              <a:ext cx="22" cy="24"/>
            </a:xfrm>
            <a:prstGeom prst="line">
              <a:avLst/>
            </a:prstGeom>
            <a:noFill/>
            <a:ln w="12700">
              <a:solidFill>
                <a:srgbClr val="712000"/>
              </a:solidFill>
              <a:round/>
              <a:headEnd/>
              <a:tailEnd/>
            </a:ln>
            <a:effectLst/>
          </p:spPr>
          <p:txBody>
            <a:bodyPr wrap="none" anchor="ctr"/>
            <a:lstStyle/>
            <a:p>
              <a:endParaRPr lang="en-US"/>
            </a:p>
          </p:txBody>
        </p:sp>
        <p:sp>
          <p:nvSpPr>
            <p:cNvPr id="2895100" name="Line 252"/>
            <p:cNvSpPr>
              <a:spLocks noChangeShapeType="1"/>
            </p:cNvSpPr>
            <p:nvPr/>
          </p:nvSpPr>
          <p:spPr bwMode="auto">
            <a:xfrm flipV="1">
              <a:off x="5880" y="1637"/>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28" name="Group 253"/>
          <p:cNvGrpSpPr>
            <a:grpSpLocks/>
          </p:cNvGrpSpPr>
          <p:nvPr/>
        </p:nvGrpSpPr>
        <p:grpSpPr bwMode="auto">
          <a:xfrm>
            <a:off x="5699125" y="3929063"/>
            <a:ext cx="587375" cy="344487"/>
            <a:chOff x="4174" y="2060"/>
            <a:chExt cx="416" cy="217"/>
          </a:xfrm>
        </p:grpSpPr>
        <p:sp>
          <p:nvSpPr>
            <p:cNvPr id="2895102" name="Freeform 254"/>
            <p:cNvSpPr>
              <a:spLocks/>
            </p:cNvSpPr>
            <p:nvPr/>
          </p:nvSpPr>
          <p:spPr bwMode="auto">
            <a:xfrm>
              <a:off x="4174" y="2060"/>
              <a:ext cx="416" cy="217"/>
            </a:xfrm>
            <a:custGeom>
              <a:avLst/>
              <a:gdLst/>
              <a:ahLst/>
              <a:cxnLst>
                <a:cxn ang="0">
                  <a:pos x="415" y="213"/>
                </a:cxn>
                <a:cxn ang="0">
                  <a:pos x="374" y="216"/>
                </a:cxn>
                <a:cxn ang="0">
                  <a:pos x="313" y="209"/>
                </a:cxn>
                <a:cxn ang="0">
                  <a:pos x="272" y="195"/>
                </a:cxn>
                <a:cxn ang="0">
                  <a:pos x="238" y="182"/>
                </a:cxn>
                <a:cxn ang="0">
                  <a:pos x="194" y="151"/>
                </a:cxn>
                <a:cxn ang="0">
                  <a:pos x="167" y="117"/>
                </a:cxn>
                <a:cxn ang="0">
                  <a:pos x="126" y="93"/>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20"/>
                </a:cxn>
                <a:cxn ang="0">
                  <a:pos x="367" y="161"/>
                </a:cxn>
                <a:cxn ang="0">
                  <a:pos x="381" y="185"/>
                </a:cxn>
                <a:cxn ang="0">
                  <a:pos x="415" y="213"/>
                </a:cxn>
              </a:cxnLst>
              <a:rect l="0" t="0" r="r" b="b"/>
              <a:pathLst>
                <a:path w="416" h="217">
                  <a:moveTo>
                    <a:pt x="415" y="213"/>
                  </a:moveTo>
                  <a:lnTo>
                    <a:pt x="374" y="216"/>
                  </a:lnTo>
                  <a:lnTo>
                    <a:pt x="313" y="209"/>
                  </a:lnTo>
                  <a:lnTo>
                    <a:pt x="272" y="195"/>
                  </a:lnTo>
                  <a:lnTo>
                    <a:pt x="238" y="182"/>
                  </a:lnTo>
                  <a:lnTo>
                    <a:pt x="194" y="151"/>
                  </a:lnTo>
                  <a:lnTo>
                    <a:pt x="167" y="117"/>
                  </a:lnTo>
                  <a:lnTo>
                    <a:pt x="126" y="93"/>
                  </a:lnTo>
                  <a:lnTo>
                    <a:pt x="71" y="58"/>
                  </a:lnTo>
                  <a:lnTo>
                    <a:pt x="34" y="38"/>
                  </a:lnTo>
                  <a:lnTo>
                    <a:pt x="0" y="31"/>
                  </a:lnTo>
                  <a:lnTo>
                    <a:pt x="20" y="14"/>
                  </a:lnTo>
                  <a:lnTo>
                    <a:pt x="75" y="0"/>
                  </a:lnTo>
                  <a:lnTo>
                    <a:pt x="119" y="0"/>
                  </a:lnTo>
                  <a:lnTo>
                    <a:pt x="173" y="14"/>
                  </a:lnTo>
                  <a:lnTo>
                    <a:pt x="228" y="34"/>
                  </a:lnTo>
                  <a:lnTo>
                    <a:pt x="282" y="75"/>
                  </a:lnTo>
                  <a:lnTo>
                    <a:pt x="333" y="120"/>
                  </a:lnTo>
                  <a:lnTo>
                    <a:pt x="367" y="161"/>
                  </a:lnTo>
                  <a:lnTo>
                    <a:pt x="381" y="185"/>
                  </a:lnTo>
                  <a:lnTo>
                    <a:pt x="415" y="21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03" name="Freeform 255"/>
            <p:cNvSpPr>
              <a:spLocks/>
            </p:cNvSpPr>
            <p:nvPr/>
          </p:nvSpPr>
          <p:spPr bwMode="auto">
            <a:xfrm>
              <a:off x="4184" y="2063"/>
              <a:ext cx="396" cy="205"/>
            </a:xfrm>
            <a:custGeom>
              <a:avLst/>
              <a:gdLst/>
              <a:ahLst/>
              <a:cxnLst>
                <a:cxn ang="0">
                  <a:pos x="395" y="201"/>
                </a:cxn>
                <a:cxn ang="0">
                  <a:pos x="356" y="204"/>
                </a:cxn>
                <a:cxn ang="0">
                  <a:pos x="298" y="198"/>
                </a:cxn>
                <a:cxn ang="0">
                  <a:pos x="259" y="185"/>
                </a:cxn>
                <a:cxn ang="0">
                  <a:pos x="227" y="172"/>
                </a:cxn>
                <a:cxn ang="0">
                  <a:pos x="185" y="142"/>
                </a:cxn>
                <a:cxn ang="0">
                  <a:pos x="159" y="110"/>
                </a:cxn>
                <a:cxn ang="0">
                  <a:pos x="120" y="87"/>
                </a:cxn>
                <a:cxn ang="0">
                  <a:pos x="68" y="55"/>
                </a:cxn>
                <a:cxn ang="0">
                  <a:pos x="32" y="36"/>
                </a:cxn>
                <a:cxn ang="0">
                  <a:pos x="0" y="29"/>
                </a:cxn>
                <a:cxn ang="0">
                  <a:pos x="19" y="13"/>
                </a:cxn>
                <a:cxn ang="0">
                  <a:pos x="71" y="0"/>
                </a:cxn>
                <a:cxn ang="0">
                  <a:pos x="113" y="0"/>
                </a:cxn>
                <a:cxn ang="0">
                  <a:pos x="165" y="13"/>
                </a:cxn>
                <a:cxn ang="0">
                  <a:pos x="217" y="32"/>
                </a:cxn>
                <a:cxn ang="0">
                  <a:pos x="269" y="71"/>
                </a:cxn>
                <a:cxn ang="0">
                  <a:pos x="317" y="113"/>
                </a:cxn>
                <a:cxn ang="0">
                  <a:pos x="350" y="152"/>
                </a:cxn>
                <a:cxn ang="0">
                  <a:pos x="363" y="175"/>
                </a:cxn>
                <a:cxn ang="0">
                  <a:pos x="395" y="201"/>
                </a:cxn>
              </a:cxnLst>
              <a:rect l="0" t="0" r="r" b="b"/>
              <a:pathLst>
                <a:path w="396" h="205">
                  <a:moveTo>
                    <a:pt x="395" y="201"/>
                  </a:moveTo>
                  <a:lnTo>
                    <a:pt x="356" y="204"/>
                  </a:lnTo>
                  <a:lnTo>
                    <a:pt x="298" y="198"/>
                  </a:lnTo>
                  <a:lnTo>
                    <a:pt x="259" y="185"/>
                  </a:lnTo>
                  <a:lnTo>
                    <a:pt x="227" y="172"/>
                  </a:lnTo>
                  <a:lnTo>
                    <a:pt x="185" y="142"/>
                  </a:lnTo>
                  <a:lnTo>
                    <a:pt x="159" y="110"/>
                  </a:lnTo>
                  <a:lnTo>
                    <a:pt x="120" y="87"/>
                  </a:lnTo>
                  <a:lnTo>
                    <a:pt x="68" y="55"/>
                  </a:lnTo>
                  <a:lnTo>
                    <a:pt x="32" y="36"/>
                  </a:lnTo>
                  <a:lnTo>
                    <a:pt x="0" y="29"/>
                  </a:lnTo>
                  <a:lnTo>
                    <a:pt x="19" y="13"/>
                  </a:lnTo>
                  <a:lnTo>
                    <a:pt x="71" y="0"/>
                  </a:lnTo>
                  <a:lnTo>
                    <a:pt x="113" y="0"/>
                  </a:lnTo>
                  <a:lnTo>
                    <a:pt x="165" y="13"/>
                  </a:lnTo>
                  <a:lnTo>
                    <a:pt x="217" y="32"/>
                  </a:lnTo>
                  <a:lnTo>
                    <a:pt x="269" y="71"/>
                  </a:lnTo>
                  <a:lnTo>
                    <a:pt x="317" y="113"/>
                  </a:lnTo>
                  <a:lnTo>
                    <a:pt x="350" y="152"/>
                  </a:lnTo>
                  <a:lnTo>
                    <a:pt x="363" y="175"/>
                  </a:lnTo>
                  <a:lnTo>
                    <a:pt x="395" y="201"/>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04" name="Freeform 256"/>
            <p:cNvSpPr>
              <a:spLocks/>
            </p:cNvSpPr>
            <p:nvPr/>
          </p:nvSpPr>
          <p:spPr bwMode="auto">
            <a:xfrm>
              <a:off x="4340" y="2112"/>
              <a:ext cx="117" cy="94"/>
            </a:xfrm>
            <a:custGeom>
              <a:avLst/>
              <a:gdLst/>
              <a:ahLst/>
              <a:cxnLst>
                <a:cxn ang="0">
                  <a:pos x="116" y="93"/>
                </a:cxn>
                <a:cxn ang="0">
                  <a:pos x="61" y="83"/>
                </a:cxn>
                <a:cxn ang="0">
                  <a:pos x="26" y="58"/>
                </a:cxn>
                <a:cxn ang="0">
                  <a:pos x="10" y="32"/>
                </a:cxn>
                <a:cxn ang="0">
                  <a:pos x="0" y="13"/>
                </a:cxn>
                <a:cxn ang="0">
                  <a:pos x="13" y="0"/>
                </a:cxn>
                <a:cxn ang="0">
                  <a:pos x="52" y="19"/>
                </a:cxn>
                <a:cxn ang="0">
                  <a:pos x="87" y="51"/>
                </a:cxn>
                <a:cxn ang="0">
                  <a:pos x="113" y="77"/>
                </a:cxn>
                <a:cxn ang="0">
                  <a:pos x="116" y="93"/>
                </a:cxn>
              </a:cxnLst>
              <a:rect l="0" t="0" r="r" b="b"/>
              <a:pathLst>
                <a:path w="117" h="94">
                  <a:moveTo>
                    <a:pt x="116" y="93"/>
                  </a:moveTo>
                  <a:lnTo>
                    <a:pt x="61" y="83"/>
                  </a:lnTo>
                  <a:lnTo>
                    <a:pt x="26" y="58"/>
                  </a:lnTo>
                  <a:lnTo>
                    <a:pt x="10" y="32"/>
                  </a:lnTo>
                  <a:lnTo>
                    <a:pt x="0" y="13"/>
                  </a:lnTo>
                  <a:lnTo>
                    <a:pt x="13" y="0"/>
                  </a:lnTo>
                  <a:lnTo>
                    <a:pt x="52" y="19"/>
                  </a:lnTo>
                  <a:lnTo>
                    <a:pt x="87" y="51"/>
                  </a:lnTo>
                  <a:lnTo>
                    <a:pt x="113" y="77"/>
                  </a:lnTo>
                  <a:lnTo>
                    <a:pt x="116" y="93"/>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05" name="Freeform 257"/>
            <p:cNvSpPr>
              <a:spLocks/>
            </p:cNvSpPr>
            <p:nvPr/>
          </p:nvSpPr>
          <p:spPr bwMode="auto">
            <a:xfrm>
              <a:off x="4366" y="2136"/>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06" name="Line 258"/>
            <p:cNvSpPr>
              <a:spLocks noChangeShapeType="1"/>
            </p:cNvSpPr>
            <p:nvPr/>
          </p:nvSpPr>
          <p:spPr bwMode="auto">
            <a:xfrm>
              <a:off x="4483" y="2235"/>
              <a:ext cx="21" cy="9"/>
            </a:xfrm>
            <a:prstGeom prst="line">
              <a:avLst/>
            </a:prstGeom>
            <a:noFill/>
            <a:ln w="12700">
              <a:solidFill>
                <a:srgbClr val="712000"/>
              </a:solidFill>
              <a:round/>
              <a:headEnd/>
              <a:tailEnd/>
            </a:ln>
            <a:effectLst/>
          </p:spPr>
          <p:txBody>
            <a:bodyPr wrap="none" anchor="ctr"/>
            <a:lstStyle/>
            <a:p>
              <a:endParaRPr lang="en-US"/>
            </a:p>
          </p:txBody>
        </p:sp>
        <p:sp>
          <p:nvSpPr>
            <p:cNvPr id="2895107" name="Line 259"/>
            <p:cNvSpPr>
              <a:spLocks noChangeShapeType="1"/>
            </p:cNvSpPr>
            <p:nvPr/>
          </p:nvSpPr>
          <p:spPr bwMode="auto">
            <a:xfrm>
              <a:off x="4483" y="2203"/>
              <a:ext cx="21" cy="8"/>
            </a:xfrm>
            <a:prstGeom prst="line">
              <a:avLst/>
            </a:prstGeom>
            <a:noFill/>
            <a:ln w="12700">
              <a:solidFill>
                <a:srgbClr val="712000"/>
              </a:solidFill>
              <a:round/>
              <a:headEnd/>
              <a:tailEnd/>
            </a:ln>
            <a:effectLst/>
          </p:spPr>
          <p:txBody>
            <a:bodyPr wrap="none" anchor="ctr"/>
            <a:lstStyle/>
            <a:p>
              <a:endParaRPr lang="en-US"/>
            </a:p>
          </p:txBody>
        </p:sp>
        <p:sp>
          <p:nvSpPr>
            <p:cNvPr id="2895108" name="Line 260"/>
            <p:cNvSpPr>
              <a:spLocks noChangeShapeType="1"/>
            </p:cNvSpPr>
            <p:nvPr/>
          </p:nvSpPr>
          <p:spPr bwMode="auto">
            <a:xfrm>
              <a:off x="4437" y="2154"/>
              <a:ext cx="22" cy="9"/>
            </a:xfrm>
            <a:prstGeom prst="line">
              <a:avLst/>
            </a:prstGeom>
            <a:noFill/>
            <a:ln w="12700">
              <a:solidFill>
                <a:srgbClr val="712000"/>
              </a:solidFill>
              <a:round/>
              <a:headEnd/>
              <a:tailEnd/>
            </a:ln>
            <a:effectLst/>
          </p:spPr>
          <p:txBody>
            <a:bodyPr wrap="none" anchor="ctr"/>
            <a:lstStyle/>
            <a:p>
              <a:endParaRPr lang="en-US"/>
            </a:p>
          </p:txBody>
        </p:sp>
        <p:sp>
          <p:nvSpPr>
            <p:cNvPr id="2895109" name="Line 261"/>
            <p:cNvSpPr>
              <a:spLocks noChangeShapeType="1"/>
            </p:cNvSpPr>
            <p:nvPr/>
          </p:nvSpPr>
          <p:spPr bwMode="auto">
            <a:xfrm>
              <a:off x="4415" y="2223"/>
              <a:ext cx="20" cy="8"/>
            </a:xfrm>
            <a:prstGeom prst="line">
              <a:avLst/>
            </a:prstGeom>
            <a:noFill/>
            <a:ln w="12700">
              <a:solidFill>
                <a:srgbClr val="712000"/>
              </a:solidFill>
              <a:round/>
              <a:headEnd/>
              <a:tailEnd/>
            </a:ln>
            <a:effectLst/>
          </p:spPr>
          <p:txBody>
            <a:bodyPr wrap="none" anchor="ctr"/>
            <a:lstStyle/>
            <a:p>
              <a:endParaRPr lang="en-US"/>
            </a:p>
          </p:txBody>
        </p:sp>
        <p:sp>
          <p:nvSpPr>
            <p:cNvPr id="2895110" name="Line 262"/>
            <p:cNvSpPr>
              <a:spLocks noChangeShapeType="1"/>
            </p:cNvSpPr>
            <p:nvPr/>
          </p:nvSpPr>
          <p:spPr bwMode="auto">
            <a:xfrm>
              <a:off x="4320" y="2096"/>
              <a:ext cx="22" cy="8"/>
            </a:xfrm>
            <a:prstGeom prst="line">
              <a:avLst/>
            </a:prstGeom>
            <a:noFill/>
            <a:ln w="12700">
              <a:solidFill>
                <a:srgbClr val="712000"/>
              </a:solidFill>
              <a:round/>
              <a:headEnd/>
              <a:tailEnd/>
            </a:ln>
            <a:effectLst/>
          </p:spPr>
          <p:txBody>
            <a:bodyPr wrap="none" anchor="ctr"/>
            <a:lstStyle/>
            <a:p>
              <a:endParaRPr lang="en-US"/>
            </a:p>
          </p:txBody>
        </p:sp>
        <p:sp>
          <p:nvSpPr>
            <p:cNvPr id="2895111" name="Line 263"/>
            <p:cNvSpPr>
              <a:spLocks noChangeShapeType="1"/>
            </p:cNvSpPr>
            <p:nvPr/>
          </p:nvSpPr>
          <p:spPr bwMode="auto">
            <a:xfrm>
              <a:off x="4279" y="2109"/>
              <a:ext cx="21" cy="9"/>
            </a:xfrm>
            <a:prstGeom prst="line">
              <a:avLst/>
            </a:prstGeom>
            <a:noFill/>
            <a:ln w="12700">
              <a:solidFill>
                <a:srgbClr val="712000"/>
              </a:solidFill>
              <a:round/>
              <a:headEnd/>
              <a:tailEnd/>
            </a:ln>
            <a:effectLst/>
          </p:spPr>
          <p:txBody>
            <a:bodyPr wrap="none" anchor="ctr"/>
            <a:lstStyle/>
            <a:p>
              <a:endParaRPr lang="en-US"/>
            </a:p>
          </p:txBody>
        </p:sp>
      </p:grpSp>
      <p:grpSp>
        <p:nvGrpSpPr>
          <p:cNvPr id="29" name="Group 264"/>
          <p:cNvGrpSpPr>
            <a:grpSpLocks/>
          </p:cNvGrpSpPr>
          <p:nvPr/>
        </p:nvGrpSpPr>
        <p:grpSpPr bwMode="auto">
          <a:xfrm>
            <a:off x="6273800" y="3857625"/>
            <a:ext cx="587375" cy="342900"/>
            <a:chOff x="4581" y="2015"/>
            <a:chExt cx="416" cy="216"/>
          </a:xfrm>
        </p:grpSpPr>
        <p:sp>
          <p:nvSpPr>
            <p:cNvPr id="2895113" name="Freeform 265"/>
            <p:cNvSpPr>
              <a:spLocks/>
            </p:cNvSpPr>
            <p:nvPr/>
          </p:nvSpPr>
          <p:spPr bwMode="auto">
            <a:xfrm>
              <a:off x="4581" y="2015"/>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14" name="Freeform 266"/>
            <p:cNvSpPr>
              <a:spLocks/>
            </p:cNvSpPr>
            <p:nvPr/>
          </p:nvSpPr>
          <p:spPr bwMode="auto">
            <a:xfrm>
              <a:off x="4591" y="2023"/>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15" name="Freeform 267"/>
            <p:cNvSpPr>
              <a:spLocks/>
            </p:cNvSpPr>
            <p:nvPr/>
          </p:nvSpPr>
          <p:spPr bwMode="auto">
            <a:xfrm>
              <a:off x="4714" y="2085"/>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16" name="Freeform 268"/>
            <p:cNvSpPr>
              <a:spLocks/>
            </p:cNvSpPr>
            <p:nvPr/>
          </p:nvSpPr>
          <p:spPr bwMode="auto">
            <a:xfrm>
              <a:off x="4722" y="2089"/>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17" name="Line 269"/>
            <p:cNvSpPr>
              <a:spLocks noChangeShapeType="1"/>
            </p:cNvSpPr>
            <p:nvPr/>
          </p:nvSpPr>
          <p:spPr bwMode="auto">
            <a:xfrm flipH="1" flipV="1">
              <a:off x="4658" y="2039"/>
              <a:ext cx="37" cy="24"/>
            </a:xfrm>
            <a:prstGeom prst="line">
              <a:avLst/>
            </a:prstGeom>
            <a:noFill/>
            <a:ln w="12700">
              <a:solidFill>
                <a:srgbClr val="712000"/>
              </a:solidFill>
              <a:round/>
              <a:headEnd/>
              <a:tailEnd/>
            </a:ln>
            <a:effectLst/>
          </p:spPr>
          <p:txBody>
            <a:bodyPr wrap="none" anchor="ctr"/>
            <a:lstStyle/>
            <a:p>
              <a:endParaRPr lang="en-US"/>
            </a:p>
          </p:txBody>
        </p:sp>
        <p:sp>
          <p:nvSpPr>
            <p:cNvPr id="2895118" name="Line 270"/>
            <p:cNvSpPr>
              <a:spLocks noChangeShapeType="1"/>
            </p:cNvSpPr>
            <p:nvPr/>
          </p:nvSpPr>
          <p:spPr bwMode="auto">
            <a:xfrm flipH="1" flipV="1">
              <a:off x="4658" y="2071"/>
              <a:ext cx="37" cy="24"/>
            </a:xfrm>
            <a:prstGeom prst="line">
              <a:avLst/>
            </a:prstGeom>
            <a:noFill/>
            <a:ln w="12700">
              <a:solidFill>
                <a:srgbClr val="712000"/>
              </a:solidFill>
              <a:round/>
              <a:headEnd/>
              <a:tailEnd/>
            </a:ln>
            <a:effectLst/>
          </p:spPr>
          <p:txBody>
            <a:bodyPr wrap="none" anchor="ctr"/>
            <a:lstStyle/>
            <a:p>
              <a:endParaRPr lang="en-US"/>
            </a:p>
          </p:txBody>
        </p:sp>
        <p:sp>
          <p:nvSpPr>
            <p:cNvPr id="2895119" name="Line 271"/>
            <p:cNvSpPr>
              <a:spLocks noChangeShapeType="1"/>
            </p:cNvSpPr>
            <p:nvPr/>
          </p:nvSpPr>
          <p:spPr bwMode="auto">
            <a:xfrm flipH="1" flipV="1">
              <a:off x="4703" y="2120"/>
              <a:ext cx="38" cy="24"/>
            </a:xfrm>
            <a:prstGeom prst="line">
              <a:avLst/>
            </a:prstGeom>
            <a:noFill/>
            <a:ln w="12700">
              <a:solidFill>
                <a:srgbClr val="712000"/>
              </a:solidFill>
              <a:round/>
              <a:headEnd/>
              <a:tailEnd/>
            </a:ln>
            <a:effectLst/>
          </p:spPr>
          <p:txBody>
            <a:bodyPr wrap="none" anchor="ctr"/>
            <a:lstStyle/>
            <a:p>
              <a:endParaRPr lang="en-US"/>
            </a:p>
          </p:txBody>
        </p:sp>
        <p:sp>
          <p:nvSpPr>
            <p:cNvPr id="2895120" name="Line 272"/>
            <p:cNvSpPr>
              <a:spLocks noChangeShapeType="1"/>
            </p:cNvSpPr>
            <p:nvPr/>
          </p:nvSpPr>
          <p:spPr bwMode="auto">
            <a:xfrm flipH="1" flipV="1">
              <a:off x="4727" y="2051"/>
              <a:ext cx="36" cy="24"/>
            </a:xfrm>
            <a:prstGeom prst="line">
              <a:avLst/>
            </a:prstGeom>
            <a:noFill/>
            <a:ln w="12700">
              <a:solidFill>
                <a:srgbClr val="712000"/>
              </a:solidFill>
              <a:round/>
              <a:headEnd/>
              <a:tailEnd/>
            </a:ln>
            <a:effectLst/>
          </p:spPr>
          <p:txBody>
            <a:bodyPr wrap="none" anchor="ctr"/>
            <a:lstStyle/>
            <a:p>
              <a:endParaRPr lang="en-US"/>
            </a:p>
          </p:txBody>
        </p:sp>
        <p:sp>
          <p:nvSpPr>
            <p:cNvPr id="2895121" name="Line 273"/>
            <p:cNvSpPr>
              <a:spLocks noChangeShapeType="1"/>
            </p:cNvSpPr>
            <p:nvPr/>
          </p:nvSpPr>
          <p:spPr bwMode="auto">
            <a:xfrm flipH="1" flipV="1">
              <a:off x="4820" y="2178"/>
              <a:ext cx="38" cy="24"/>
            </a:xfrm>
            <a:prstGeom prst="line">
              <a:avLst/>
            </a:prstGeom>
            <a:noFill/>
            <a:ln w="12700">
              <a:solidFill>
                <a:srgbClr val="712000"/>
              </a:solidFill>
              <a:round/>
              <a:headEnd/>
              <a:tailEnd/>
            </a:ln>
            <a:effectLst/>
          </p:spPr>
          <p:txBody>
            <a:bodyPr wrap="none" anchor="ctr"/>
            <a:lstStyle/>
            <a:p>
              <a:endParaRPr lang="en-US"/>
            </a:p>
          </p:txBody>
        </p:sp>
        <p:sp>
          <p:nvSpPr>
            <p:cNvPr id="2895122" name="Line 274"/>
            <p:cNvSpPr>
              <a:spLocks noChangeShapeType="1"/>
            </p:cNvSpPr>
            <p:nvPr/>
          </p:nvSpPr>
          <p:spPr bwMode="auto">
            <a:xfrm flipH="1" flipV="1">
              <a:off x="4862" y="2165"/>
              <a:ext cx="37" cy="24"/>
            </a:xfrm>
            <a:prstGeom prst="line">
              <a:avLst/>
            </a:prstGeom>
            <a:noFill/>
            <a:ln w="12700">
              <a:solidFill>
                <a:srgbClr val="712000"/>
              </a:solidFill>
              <a:round/>
              <a:headEnd/>
              <a:tailEnd/>
            </a:ln>
            <a:effectLst/>
          </p:spPr>
          <p:txBody>
            <a:bodyPr wrap="none" anchor="ctr"/>
            <a:lstStyle/>
            <a:p>
              <a:endParaRPr lang="en-US"/>
            </a:p>
          </p:txBody>
        </p:sp>
      </p:grpSp>
      <p:grpSp>
        <p:nvGrpSpPr>
          <p:cNvPr id="30" name="Group 275"/>
          <p:cNvGrpSpPr>
            <a:grpSpLocks/>
          </p:cNvGrpSpPr>
          <p:nvPr/>
        </p:nvGrpSpPr>
        <p:grpSpPr bwMode="auto">
          <a:xfrm>
            <a:off x="6454775" y="4597400"/>
            <a:ext cx="585788" cy="344488"/>
            <a:chOff x="4709" y="2481"/>
            <a:chExt cx="416" cy="217"/>
          </a:xfrm>
        </p:grpSpPr>
        <p:sp>
          <p:nvSpPr>
            <p:cNvPr id="2895124" name="Freeform 276"/>
            <p:cNvSpPr>
              <a:spLocks/>
            </p:cNvSpPr>
            <p:nvPr/>
          </p:nvSpPr>
          <p:spPr bwMode="auto">
            <a:xfrm>
              <a:off x="4709" y="2481"/>
              <a:ext cx="416" cy="217"/>
            </a:xfrm>
            <a:custGeom>
              <a:avLst/>
              <a:gdLst/>
              <a:ahLst/>
              <a:cxnLst>
                <a:cxn ang="0">
                  <a:pos x="0" y="3"/>
                </a:cxn>
                <a:cxn ang="0">
                  <a:pos x="41" y="0"/>
                </a:cxn>
                <a:cxn ang="0">
                  <a:pos x="102" y="7"/>
                </a:cxn>
                <a:cxn ang="0">
                  <a:pos x="143" y="21"/>
                </a:cxn>
                <a:cxn ang="0">
                  <a:pos x="177" y="34"/>
                </a:cxn>
                <a:cxn ang="0">
                  <a:pos x="221" y="65"/>
                </a:cxn>
                <a:cxn ang="0">
                  <a:pos x="248" y="99"/>
                </a:cxn>
                <a:cxn ang="0">
                  <a:pos x="289" y="123"/>
                </a:cxn>
                <a:cxn ang="0">
                  <a:pos x="344" y="158"/>
                </a:cxn>
                <a:cxn ang="0">
                  <a:pos x="381" y="178"/>
                </a:cxn>
                <a:cxn ang="0">
                  <a:pos x="415" y="185"/>
                </a:cxn>
                <a:cxn ang="0">
                  <a:pos x="395" y="202"/>
                </a:cxn>
                <a:cxn ang="0">
                  <a:pos x="340" y="216"/>
                </a:cxn>
                <a:cxn ang="0">
                  <a:pos x="296" y="216"/>
                </a:cxn>
                <a:cxn ang="0">
                  <a:pos x="242" y="202"/>
                </a:cxn>
                <a:cxn ang="0">
                  <a:pos x="187" y="182"/>
                </a:cxn>
                <a:cxn ang="0">
                  <a:pos x="133" y="141"/>
                </a:cxn>
                <a:cxn ang="0">
                  <a:pos x="82" y="96"/>
                </a:cxn>
                <a:cxn ang="0">
                  <a:pos x="48" y="55"/>
                </a:cxn>
                <a:cxn ang="0">
                  <a:pos x="34" y="31"/>
                </a:cxn>
                <a:cxn ang="0">
                  <a:pos x="0" y="3"/>
                </a:cxn>
              </a:cxnLst>
              <a:rect l="0" t="0" r="r" b="b"/>
              <a:pathLst>
                <a:path w="416" h="217">
                  <a:moveTo>
                    <a:pt x="0" y="3"/>
                  </a:moveTo>
                  <a:lnTo>
                    <a:pt x="41" y="0"/>
                  </a:lnTo>
                  <a:lnTo>
                    <a:pt x="102" y="7"/>
                  </a:lnTo>
                  <a:lnTo>
                    <a:pt x="143" y="21"/>
                  </a:lnTo>
                  <a:lnTo>
                    <a:pt x="177" y="34"/>
                  </a:lnTo>
                  <a:lnTo>
                    <a:pt x="221" y="65"/>
                  </a:lnTo>
                  <a:lnTo>
                    <a:pt x="248" y="99"/>
                  </a:lnTo>
                  <a:lnTo>
                    <a:pt x="289" y="123"/>
                  </a:lnTo>
                  <a:lnTo>
                    <a:pt x="344" y="158"/>
                  </a:lnTo>
                  <a:lnTo>
                    <a:pt x="381" y="178"/>
                  </a:lnTo>
                  <a:lnTo>
                    <a:pt x="415" y="185"/>
                  </a:lnTo>
                  <a:lnTo>
                    <a:pt x="395" y="202"/>
                  </a:lnTo>
                  <a:lnTo>
                    <a:pt x="340" y="216"/>
                  </a:lnTo>
                  <a:lnTo>
                    <a:pt x="296" y="216"/>
                  </a:lnTo>
                  <a:lnTo>
                    <a:pt x="242" y="202"/>
                  </a:lnTo>
                  <a:lnTo>
                    <a:pt x="187" y="182"/>
                  </a:lnTo>
                  <a:lnTo>
                    <a:pt x="133" y="141"/>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25" name="Freeform 277"/>
            <p:cNvSpPr>
              <a:spLocks/>
            </p:cNvSpPr>
            <p:nvPr/>
          </p:nvSpPr>
          <p:spPr bwMode="auto">
            <a:xfrm>
              <a:off x="4719" y="2489"/>
              <a:ext cx="396" cy="206"/>
            </a:xfrm>
            <a:custGeom>
              <a:avLst/>
              <a:gdLst/>
              <a:ahLst/>
              <a:cxnLst>
                <a:cxn ang="0">
                  <a:pos x="0" y="3"/>
                </a:cxn>
                <a:cxn ang="0">
                  <a:pos x="39" y="0"/>
                </a:cxn>
                <a:cxn ang="0">
                  <a:pos x="97" y="7"/>
                </a:cxn>
                <a:cxn ang="0">
                  <a:pos x="136" y="20"/>
                </a:cxn>
                <a:cxn ang="0">
                  <a:pos x="168" y="33"/>
                </a:cxn>
                <a:cxn ang="0">
                  <a:pos x="210" y="62"/>
                </a:cxn>
                <a:cxn ang="0">
                  <a:pos x="236" y="94"/>
                </a:cxn>
                <a:cxn ang="0">
                  <a:pos x="275" y="117"/>
                </a:cxn>
                <a:cxn ang="0">
                  <a:pos x="327" y="150"/>
                </a:cxn>
                <a:cxn ang="0">
                  <a:pos x="363" y="169"/>
                </a:cxn>
                <a:cxn ang="0">
                  <a:pos x="395" y="176"/>
                </a:cxn>
                <a:cxn ang="0">
                  <a:pos x="376" y="192"/>
                </a:cxn>
                <a:cxn ang="0">
                  <a:pos x="324" y="205"/>
                </a:cxn>
                <a:cxn ang="0">
                  <a:pos x="282" y="205"/>
                </a:cxn>
                <a:cxn ang="0">
                  <a:pos x="230" y="192"/>
                </a:cxn>
                <a:cxn ang="0">
                  <a:pos x="178" y="172"/>
                </a:cxn>
                <a:cxn ang="0">
                  <a:pos x="126" y="133"/>
                </a:cxn>
                <a:cxn ang="0">
                  <a:pos x="78" y="91"/>
                </a:cxn>
                <a:cxn ang="0">
                  <a:pos x="45" y="52"/>
                </a:cxn>
                <a:cxn ang="0">
                  <a:pos x="32" y="29"/>
                </a:cxn>
                <a:cxn ang="0">
                  <a:pos x="0" y="3"/>
                </a:cxn>
              </a:cxnLst>
              <a:rect l="0" t="0" r="r" b="b"/>
              <a:pathLst>
                <a:path w="396" h="206">
                  <a:moveTo>
                    <a:pt x="0" y="3"/>
                  </a:moveTo>
                  <a:lnTo>
                    <a:pt x="39" y="0"/>
                  </a:lnTo>
                  <a:lnTo>
                    <a:pt x="97" y="7"/>
                  </a:lnTo>
                  <a:lnTo>
                    <a:pt x="136" y="20"/>
                  </a:lnTo>
                  <a:lnTo>
                    <a:pt x="168" y="33"/>
                  </a:lnTo>
                  <a:lnTo>
                    <a:pt x="210" y="62"/>
                  </a:lnTo>
                  <a:lnTo>
                    <a:pt x="236" y="94"/>
                  </a:lnTo>
                  <a:lnTo>
                    <a:pt x="275" y="117"/>
                  </a:lnTo>
                  <a:lnTo>
                    <a:pt x="327" y="150"/>
                  </a:lnTo>
                  <a:lnTo>
                    <a:pt x="363" y="169"/>
                  </a:lnTo>
                  <a:lnTo>
                    <a:pt x="395" y="176"/>
                  </a:lnTo>
                  <a:lnTo>
                    <a:pt x="376" y="192"/>
                  </a:lnTo>
                  <a:lnTo>
                    <a:pt x="324" y="205"/>
                  </a:lnTo>
                  <a:lnTo>
                    <a:pt x="282" y="205"/>
                  </a:lnTo>
                  <a:lnTo>
                    <a:pt x="230" y="192"/>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26" name="Freeform 278"/>
            <p:cNvSpPr>
              <a:spLocks/>
            </p:cNvSpPr>
            <p:nvPr/>
          </p:nvSpPr>
          <p:spPr bwMode="auto">
            <a:xfrm>
              <a:off x="4842" y="2552"/>
              <a:ext cx="117" cy="94"/>
            </a:xfrm>
            <a:custGeom>
              <a:avLst/>
              <a:gdLst/>
              <a:ahLst/>
              <a:cxnLst>
                <a:cxn ang="0">
                  <a:pos x="0" y="0"/>
                </a:cxn>
                <a:cxn ang="0">
                  <a:pos x="55" y="10"/>
                </a:cxn>
                <a:cxn ang="0">
                  <a:pos x="90" y="35"/>
                </a:cxn>
                <a:cxn ang="0">
                  <a:pos x="106" y="61"/>
                </a:cxn>
                <a:cxn ang="0">
                  <a:pos x="116" y="80"/>
                </a:cxn>
                <a:cxn ang="0">
                  <a:pos x="103" y="93"/>
                </a:cxn>
                <a:cxn ang="0">
                  <a:pos x="64" y="74"/>
                </a:cxn>
                <a:cxn ang="0">
                  <a:pos x="29" y="42"/>
                </a:cxn>
                <a:cxn ang="0">
                  <a:pos x="3" y="16"/>
                </a:cxn>
                <a:cxn ang="0">
                  <a:pos x="0" y="0"/>
                </a:cxn>
              </a:cxnLst>
              <a:rect l="0" t="0" r="r" b="b"/>
              <a:pathLst>
                <a:path w="117" h="94">
                  <a:moveTo>
                    <a:pt x="0" y="0"/>
                  </a:moveTo>
                  <a:lnTo>
                    <a:pt x="55" y="10"/>
                  </a:lnTo>
                  <a:lnTo>
                    <a:pt x="90" y="35"/>
                  </a:lnTo>
                  <a:lnTo>
                    <a:pt x="106" y="61"/>
                  </a:lnTo>
                  <a:lnTo>
                    <a:pt x="116" y="80"/>
                  </a:lnTo>
                  <a:lnTo>
                    <a:pt x="103" y="93"/>
                  </a:lnTo>
                  <a:lnTo>
                    <a:pt x="64" y="74"/>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27" name="Freeform 279"/>
            <p:cNvSpPr>
              <a:spLocks/>
            </p:cNvSpPr>
            <p:nvPr/>
          </p:nvSpPr>
          <p:spPr bwMode="auto">
            <a:xfrm>
              <a:off x="4850" y="2555"/>
              <a:ext cx="83" cy="67"/>
            </a:xfrm>
            <a:custGeom>
              <a:avLst/>
              <a:gdLst/>
              <a:ahLst/>
              <a:cxnLst>
                <a:cxn ang="0">
                  <a:pos x="0" y="0"/>
                </a:cxn>
                <a:cxn ang="0">
                  <a:pos x="39" y="7"/>
                </a:cxn>
                <a:cxn ang="0">
                  <a:pos x="64" y="25"/>
                </a:cxn>
                <a:cxn ang="0">
                  <a:pos x="75" y="43"/>
                </a:cxn>
                <a:cxn ang="0">
                  <a:pos x="82" y="57"/>
                </a:cxn>
                <a:cxn ang="0">
                  <a:pos x="73" y="66"/>
                </a:cxn>
                <a:cxn ang="0">
                  <a:pos x="46" y="52"/>
                </a:cxn>
                <a:cxn ang="0">
                  <a:pos x="21" y="30"/>
                </a:cxn>
                <a:cxn ang="0">
                  <a:pos x="2" y="11"/>
                </a:cxn>
                <a:cxn ang="0">
                  <a:pos x="0" y="0"/>
                </a:cxn>
              </a:cxnLst>
              <a:rect l="0" t="0" r="r" b="b"/>
              <a:pathLst>
                <a:path w="83" h="67">
                  <a:moveTo>
                    <a:pt x="0" y="0"/>
                  </a:moveTo>
                  <a:lnTo>
                    <a:pt x="39" y="7"/>
                  </a:lnTo>
                  <a:lnTo>
                    <a:pt x="64" y="25"/>
                  </a:lnTo>
                  <a:lnTo>
                    <a:pt x="75" y="43"/>
                  </a:lnTo>
                  <a:lnTo>
                    <a:pt x="82" y="57"/>
                  </a:lnTo>
                  <a:lnTo>
                    <a:pt x="73" y="66"/>
                  </a:lnTo>
                  <a:lnTo>
                    <a:pt x="46" y="52"/>
                  </a:lnTo>
                  <a:lnTo>
                    <a:pt x="21" y="30"/>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28" name="Line 280"/>
            <p:cNvSpPr>
              <a:spLocks noChangeShapeType="1"/>
            </p:cNvSpPr>
            <p:nvPr/>
          </p:nvSpPr>
          <p:spPr bwMode="auto">
            <a:xfrm flipH="1" flipV="1">
              <a:off x="4786" y="2505"/>
              <a:ext cx="37" cy="24"/>
            </a:xfrm>
            <a:prstGeom prst="line">
              <a:avLst/>
            </a:prstGeom>
            <a:noFill/>
            <a:ln w="12700">
              <a:solidFill>
                <a:srgbClr val="712000"/>
              </a:solidFill>
              <a:round/>
              <a:headEnd/>
              <a:tailEnd/>
            </a:ln>
            <a:effectLst/>
          </p:spPr>
          <p:txBody>
            <a:bodyPr wrap="none" anchor="ctr"/>
            <a:lstStyle/>
            <a:p>
              <a:endParaRPr lang="en-US"/>
            </a:p>
          </p:txBody>
        </p:sp>
        <p:sp>
          <p:nvSpPr>
            <p:cNvPr id="2895129" name="Line 281"/>
            <p:cNvSpPr>
              <a:spLocks noChangeShapeType="1"/>
            </p:cNvSpPr>
            <p:nvPr/>
          </p:nvSpPr>
          <p:spPr bwMode="auto">
            <a:xfrm flipH="1" flipV="1">
              <a:off x="4786" y="2538"/>
              <a:ext cx="37" cy="24"/>
            </a:xfrm>
            <a:prstGeom prst="line">
              <a:avLst/>
            </a:prstGeom>
            <a:noFill/>
            <a:ln w="12700">
              <a:solidFill>
                <a:srgbClr val="712000"/>
              </a:solidFill>
              <a:round/>
              <a:headEnd/>
              <a:tailEnd/>
            </a:ln>
            <a:effectLst/>
          </p:spPr>
          <p:txBody>
            <a:bodyPr wrap="none" anchor="ctr"/>
            <a:lstStyle/>
            <a:p>
              <a:endParaRPr lang="en-US"/>
            </a:p>
          </p:txBody>
        </p:sp>
        <p:sp>
          <p:nvSpPr>
            <p:cNvPr id="2895130" name="Line 282"/>
            <p:cNvSpPr>
              <a:spLocks noChangeShapeType="1"/>
            </p:cNvSpPr>
            <p:nvPr/>
          </p:nvSpPr>
          <p:spPr bwMode="auto">
            <a:xfrm flipH="1" flipV="1">
              <a:off x="4831" y="2586"/>
              <a:ext cx="38" cy="25"/>
            </a:xfrm>
            <a:prstGeom prst="line">
              <a:avLst/>
            </a:prstGeom>
            <a:noFill/>
            <a:ln w="12700">
              <a:solidFill>
                <a:srgbClr val="712000"/>
              </a:solidFill>
              <a:round/>
              <a:headEnd/>
              <a:tailEnd/>
            </a:ln>
            <a:effectLst/>
          </p:spPr>
          <p:txBody>
            <a:bodyPr wrap="none" anchor="ctr"/>
            <a:lstStyle/>
            <a:p>
              <a:endParaRPr lang="en-US"/>
            </a:p>
          </p:txBody>
        </p:sp>
        <p:sp>
          <p:nvSpPr>
            <p:cNvPr id="2895131" name="Line 283"/>
            <p:cNvSpPr>
              <a:spLocks noChangeShapeType="1"/>
            </p:cNvSpPr>
            <p:nvPr/>
          </p:nvSpPr>
          <p:spPr bwMode="auto">
            <a:xfrm flipH="1" flipV="1">
              <a:off x="4854" y="2518"/>
              <a:ext cx="37" cy="24"/>
            </a:xfrm>
            <a:prstGeom prst="line">
              <a:avLst/>
            </a:prstGeom>
            <a:noFill/>
            <a:ln w="12700">
              <a:solidFill>
                <a:srgbClr val="712000"/>
              </a:solidFill>
              <a:round/>
              <a:headEnd/>
              <a:tailEnd/>
            </a:ln>
            <a:effectLst/>
          </p:spPr>
          <p:txBody>
            <a:bodyPr wrap="none" anchor="ctr"/>
            <a:lstStyle/>
            <a:p>
              <a:endParaRPr lang="en-US"/>
            </a:p>
          </p:txBody>
        </p:sp>
        <p:sp>
          <p:nvSpPr>
            <p:cNvPr id="2895132" name="Line 284"/>
            <p:cNvSpPr>
              <a:spLocks noChangeShapeType="1"/>
            </p:cNvSpPr>
            <p:nvPr/>
          </p:nvSpPr>
          <p:spPr bwMode="auto">
            <a:xfrm flipH="1" flipV="1">
              <a:off x="4948" y="2645"/>
              <a:ext cx="38" cy="24"/>
            </a:xfrm>
            <a:prstGeom prst="line">
              <a:avLst/>
            </a:prstGeom>
            <a:noFill/>
            <a:ln w="12700">
              <a:solidFill>
                <a:srgbClr val="712000"/>
              </a:solidFill>
              <a:round/>
              <a:headEnd/>
              <a:tailEnd/>
            </a:ln>
            <a:effectLst/>
          </p:spPr>
          <p:txBody>
            <a:bodyPr wrap="none" anchor="ctr"/>
            <a:lstStyle/>
            <a:p>
              <a:endParaRPr lang="en-US"/>
            </a:p>
          </p:txBody>
        </p:sp>
        <p:sp>
          <p:nvSpPr>
            <p:cNvPr id="2895133" name="Line 285"/>
            <p:cNvSpPr>
              <a:spLocks noChangeShapeType="1"/>
            </p:cNvSpPr>
            <p:nvPr/>
          </p:nvSpPr>
          <p:spPr bwMode="auto">
            <a:xfrm flipH="1" flipV="1">
              <a:off x="4990" y="2631"/>
              <a:ext cx="37" cy="25"/>
            </a:xfrm>
            <a:prstGeom prst="line">
              <a:avLst/>
            </a:prstGeom>
            <a:noFill/>
            <a:ln w="12700">
              <a:solidFill>
                <a:srgbClr val="712000"/>
              </a:solidFill>
              <a:round/>
              <a:headEnd/>
              <a:tailEnd/>
            </a:ln>
            <a:effectLst/>
          </p:spPr>
          <p:txBody>
            <a:bodyPr wrap="none" anchor="ctr"/>
            <a:lstStyle/>
            <a:p>
              <a:endParaRPr lang="en-US"/>
            </a:p>
          </p:txBody>
        </p:sp>
      </p:grpSp>
      <p:grpSp>
        <p:nvGrpSpPr>
          <p:cNvPr id="31" name="Group 286"/>
          <p:cNvGrpSpPr>
            <a:grpSpLocks/>
          </p:cNvGrpSpPr>
          <p:nvPr/>
        </p:nvGrpSpPr>
        <p:grpSpPr bwMode="auto">
          <a:xfrm>
            <a:off x="7850188" y="4703763"/>
            <a:ext cx="587375" cy="342900"/>
            <a:chOff x="5698" y="2548"/>
            <a:chExt cx="416" cy="216"/>
          </a:xfrm>
        </p:grpSpPr>
        <p:sp>
          <p:nvSpPr>
            <p:cNvPr id="2895135" name="Freeform 287"/>
            <p:cNvSpPr>
              <a:spLocks/>
            </p:cNvSpPr>
            <p:nvPr/>
          </p:nvSpPr>
          <p:spPr bwMode="auto">
            <a:xfrm>
              <a:off x="5698" y="2548"/>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36" name="Freeform 288"/>
            <p:cNvSpPr>
              <a:spLocks/>
            </p:cNvSpPr>
            <p:nvPr/>
          </p:nvSpPr>
          <p:spPr bwMode="auto">
            <a:xfrm>
              <a:off x="5708" y="2550"/>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37" name="Freeform 289"/>
            <p:cNvSpPr>
              <a:spLocks/>
            </p:cNvSpPr>
            <p:nvPr/>
          </p:nvSpPr>
          <p:spPr bwMode="auto">
            <a:xfrm>
              <a:off x="5864" y="2599"/>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38" name="Freeform 290"/>
            <p:cNvSpPr>
              <a:spLocks/>
            </p:cNvSpPr>
            <p:nvPr/>
          </p:nvSpPr>
          <p:spPr bwMode="auto">
            <a:xfrm>
              <a:off x="5890" y="2623"/>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39" name="Line 291"/>
            <p:cNvSpPr>
              <a:spLocks noChangeShapeType="1"/>
            </p:cNvSpPr>
            <p:nvPr/>
          </p:nvSpPr>
          <p:spPr bwMode="auto">
            <a:xfrm>
              <a:off x="6007" y="2723"/>
              <a:ext cx="21" cy="8"/>
            </a:xfrm>
            <a:prstGeom prst="line">
              <a:avLst/>
            </a:prstGeom>
            <a:noFill/>
            <a:ln w="12700">
              <a:solidFill>
                <a:srgbClr val="712000"/>
              </a:solidFill>
              <a:round/>
              <a:headEnd/>
              <a:tailEnd/>
            </a:ln>
            <a:effectLst/>
          </p:spPr>
          <p:txBody>
            <a:bodyPr wrap="none" anchor="ctr"/>
            <a:lstStyle/>
            <a:p>
              <a:endParaRPr lang="en-US"/>
            </a:p>
          </p:txBody>
        </p:sp>
        <p:sp>
          <p:nvSpPr>
            <p:cNvPr id="2895140" name="Line 292"/>
            <p:cNvSpPr>
              <a:spLocks noChangeShapeType="1"/>
            </p:cNvSpPr>
            <p:nvPr/>
          </p:nvSpPr>
          <p:spPr bwMode="auto">
            <a:xfrm>
              <a:off x="6007" y="2690"/>
              <a:ext cx="21" cy="9"/>
            </a:xfrm>
            <a:prstGeom prst="line">
              <a:avLst/>
            </a:prstGeom>
            <a:noFill/>
            <a:ln w="12700">
              <a:solidFill>
                <a:srgbClr val="712000"/>
              </a:solidFill>
              <a:round/>
              <a:headEnd/>
              <a:tailEnd/>
            </a:ln>
            <a:effectLst/>
          </p:spPr>
          <p:txBody>
            <a:bodyPr wrap="none" anchor="ctr"/>
            <a:lstStyle/>
            <a:p>
              <a:endParaRPr lang="en-US"/>
            </a:p>
          </p:txBody>
        </p:sp>
        <p:sp>
          <p:nvSpPr>
            <p:cNvPr id="2895141" name="Line 293"/>
            <p:cNvSpPr>
              <a:spLocks noChangeShapeType="1"/>
            </p:cNvSpPr>
            <p:nvPr/>
          </p:nvSpPr>
          <p:spPr bwMode="auto">
            <a:xfrm>
              <a:off x="5961" y="2642"/>
              <a:ext cx="22" cy="8"/>
            </a:xfrm>
            <a:prstGeom prst="line">
              <a:avLst/>
            </a:prstGeom>
            <a:noFill/>
            <a:ln w="12700">
              <a:solidFill>
                <a:srgbClr val="712000"/>
              </a:solidFill>
              <a:round/>
              <a:headEnd/>
              <a:tailEnd/>
            </a:ln>
            <a:effectLst/>
          </p:spPr>
          <p:txBody>
            <a:bodyPr wrap="none" anchor="ctr"/>
            <a:lstStyle/>
            <a:p>
              <a:endParaRPr lang="en-US"/>
            </a:p>
          </p:txBody>
        </p:sp>
        <p:sp>
          <p:nvSpPr>
            <p:cNvPr id="2895142" name="Line 294"/>
            <p:cNvSpPr>
              <a:spLocks noChangeShapeType="1"/>
            </p:cNvSpPr>
            <p:nvPr/>
          </p:nvSpPr>
          <p:spPr bwMode="auto">
            <a:xfrm>
              <a:off x="5939" y="2710"/>
              <a:ext cx="20" cy="8"/>
            </a:xfrm>
            <a:prstGeom prst="line">
              <a:avLst/>
            </a:prstGeom>
            <a:noFill/>
            <a:ln w="12700">
              <a:solidFill>
                <a:srgbClr val="712000"/>
              </a:solidFill>
              <a:round/>
              <a:headEnd/>
              <a:tailEnd/>
            </a:ln>
            <a:effectLst/>
          </p:spPr>
          <p:txBody>
            <a:bodyPr wrap="none" anchor="ctr"/>
            <a:lstStyle/>
            <a:p>
              <a:endParaRPr lang="en-US"/>
            </a:p>
          </p:txBody>
        </p:sp>
        <p:sp>
          <p:nvSpPr>
            <p:cNvPr id="2895143" name="Line 295"/>
            <p:cNvSpPr>
              <a:spLocks noChangeShapeType="1"/>
            </p:cNvSpPr>
            <p:nvPr/>
          </p:nvSpPr>
          <p:spPr bwMode="auto">
            <a:xfrm>
              <a:off x="5844" y="2583"/>
              <a:ext cx="22" cy="8"/>
            </a:xfrm>
            <a:prstGeom prst="line">
              <a:avLst/>
            </a:prstGeom>
            <a:noFill/>
            <a:ln w="12700">
              <a:solidFill>
                <a:srgbClr val="712000"/>
              </a:solidFill>
              <a:round/>
              <a:headEnd/>
              <a:tailEnd/>
            </a:ln>
            <a:effectLst/>
          </p:spPr>
          <p:txBody>
            <a:bodyPr wrap="none" anchor="ctr"/>
            <a:lstStyle/>
            <a:p>
              <a:endParaRPr lang="en-US"/>
            </a:p>
          </p:txBody>
        </p:sp>
        <p:sp>
          <p:nvSpPr>
            <p:cNvPr id="2895144" name="Line 296"/>
            <p:cNvSpPr>
              <a:spLocks noChangeShapeType="1"/>
            </p:cNvSpPr>
            <p:nvPr/>
          </p:nvSpPr>
          <p:spPr bwMode="auto">
            <a:xfrm>
              <a:off x="5803" y="2597"/>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894848" name="Group 297"/>
          <p:cNvGrpSpPr>
            <a:grpSpLocks/>
          </p:cNvGrpSpPr>
          <p:nvPr/>
        </p:nvGrpSpPr>
        <p:grpSpPr bwMode="auto">
          <a:xfrm>
            <a:off x="6870700" y="3873500"/>
            <a:ext cx="587375" cy="342900"/>
            <a:chOff x="5004" y="2025"/>
            <a:chExt cx="416" cy="216"/>
          </a:xfrm>
        </p:grpSpPr>
        <p:sp>
          <p:nvSpPr>
            <p:cNvPr id="2895146" name="Freeform 298"/>
            <p:cNvSpPr>
              <a:spLocks/>
            </p:cNvSpPr>
            <p:nvPr/>
          </p:nvSpPr>
          <p:spPr bwMode="auto">
            <a:xfrm>
              <a:off x="5004" y="2025"/>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47" name="Freeform 299"/>
            <p:cNvSpPr>
              <a:spLocks/>
            </p:cNvSpPr>
            <p:nvPr/>
          </p:nvSpPr>
          <p:spPr bwMode="auto">
            <a:xfrm>
              <a:off x="5014" y="2033"/>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48" name="Freeform 300"/>
            <p:cNvSpPr>
              <a:spLocks/>
            </p:cNvSpPr>
            <p:nvPr/>
          </p:nvSpPr>
          <p:spPr bwMode="auto">
            <a:xfrm>
              <a:off x="5170" y="209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49" name="Freeform 301"/>
            <p:cNvSpPr>
              <a:spLocks/>
            </p:cNvSpPr>
            <p:nvPr/>
          </p:nvSpPr>
          <p:spPr bwMode="auto">
            <a:xfrm>
              <a:off x="5196" y="209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50" name="Line 302"/>
            <p:cNvSpPr>
              <a:spLocks noChangeShapeType="1"/>
            </p:cNvSpPr>
            <p:nvPr/>
          </p:nvSpPr>
          <p:spPr bwMode="auto">
            <a:xfrm flipV="1">
              <a:off x="5313" y="2049"/>
              <a:ext cx="21" cy="24"/>
            </a:xfrm>
            <a:prstGeom prst="line">
              <a:avLst/>
            </a:prstGeom>
            <a:noFill/>
            <a:ln w="12700">
              <a:solidFill>
                <a:srgbClr val="712000"/>
              </a:solidFill>
              <a:round/>
              <a:headEnd/>
              <a:tailEnd/>
            </a:ln>
            <a:effectLst/>
          </p:spPr>
          <p:txBody>
            <a:bodyPr wrap="none" anchor="ctr"/>
            <a:lstStyle/>
            <a:p>
              <a:endParaRPr lang="en-US"/>
            </a:p>
          </p:txBody>
        </p:sp>
        <p:sp>
          <p:nvSpPr>
            <p:cNvPr id="2895151" name="Line 303"/>
            <p:cNvSpPr>
              <a:spLocks noChangeShapeType="1"/>
            </p:cNvSpPr>
            <p:nvPr/>
          </p:nvSpPr>
          <p:spPr bwMode="auto">
            <a:xfrm flipV="1">
              <a:off x="5313" y="2082"/>
              <a:ext cx="21" cy="24"/>
            </a:xfrm>
            <a:prstGeom prst="line">
              <a:avLst/>
            </a:prstGeom>
            <a:noFill/>
            <a:ln w="12700">
              <a:solidFill>
                <a:srgbClr val="712000"/>
              </a:solidFill>
              <a:round/>
              <a:headEnd/>
              <a:tailEnd/>
            </a:ln>
            <a:effectLst/>
          </p:spPr>
          <p:txBody>
            <a:bodyPr wrap="none" anchor="ctr"/>
            <a:lstStyle/>
            <a:p>
              <a:endParaRPr lang="en-US"/>
            </a:p>
          </p:txBody>
        </p:sp>
        <p:sp>
          <p:nvSpPr>
            <p:cNvPr id="2895152" name="Line 304"/>
            <p:cNvSpPr>
              <a:spLocks noChangeShapeType="1"/>
            </p:cNvSpPr>
            <p:nvPr/>
          </p:nvSpPr>
          <p:spPr bwMode="auto">
            <a:xfrm flipV="1">
              <a:off x="5268" y="2130"/>
              <a:ext cx="21" cy="24"/>
            </a:xfrm>
            <a:prstGeom prst="line">
              <a:avLst/>
            </a:prstGeom>
            <a:noFill/>
            <a:ln w="12700">
              <a:solidFill>
                <a:srgbClr val="712000"/>
              </a:solidFill>
              <a:round/>
              <a:headEnd/>
              <a:tailEnd/>
            </a:ln>
            <a:effectLst/>
          </p:spPr>
          <p:txBody>
            <a:bodyPr wrap="none" anchor="ctr"/>
            <a:lstStyle/>
            <a:p>
              <a:endParaRPr lang="en-US"/>
            </a:p>
          </p:txBody>
        </p:sp>
        <p:sp>
          <p:nvSpPr>
            <p:cNvPr id="2895153" name="Line 305"/>
            <p:cNvSpPr>
              <a:spLocks noChangeShapeType="1"/>
            </p:cNvSpPr>
            <p:nvPr/>
          </p:nvSpPr>
          <p:spPr bwMode="auto">
            <a:xfrm flipV="1">
              <a:off x="5245" y="2062"/>
              <a:ext cx="21" cy="24"/>
            </a:xfrm>
            <a:prstGeom prst="line">
              <a:avLst/>
            </a:prstGeom>
            <a:noFill/>
            <a:ln w="12700">
              <a:solidFill>
                <a:srgbClr val="712000"/>
              </a:solidFill>
              <a:round/>
              <a:headEnd/>
              <a:tailEnd/>
            </a:ln>
            <a:effectLst/>
          </p:spPr>
          <p:txBody>
            <a:bodyPr wrap="none" anchor="ctr"/>
            <a:lstStyle/>
            <a:p>
              <a:endParaRPr lang="en-US"/>
            </a:p>
          </p:txBody>
        </p:sp>
        <p:sp>
          <p:nvSpPr>
            <p:cNvPr id="2895154" name="Line 306"/>
            <p:cNvSpPr>
              <a:spLocks noChangeShapeType="1"/>
            </p:cNvSpPr>
            <p:nvPr/>
          </p:nvSpPr>
          <p:spPr bwMode="auto">
            <a:xfrm flipV="1">
              <a:off x="5151" y="2189"/>
              <a:ext cx="21" cy="24"/>
            </a:xfrm>
            <a:prstGeom prst="line">
              <a:avLst/>
            </a:prstGeom>
            <a:noFill/>
            <a:ln w="12700">
              <a:solidFill>
                <a:srgbClr val="712000"/>
              </a:solidFill>
              <a:round/>
              <a:headEnd/>
              <a:tailEnd/>
            </a:ln>
            <a:effectLst/>
          </p:spPr>
          <p:txBody>
            <a:bodyPr wrap="none" anchor="ctr"/>
            <a:lstStyle/>
            <a:p>
              <a:endParaRPr lang="en-US"/>
            </a:p>
          </p:txBody>
        </p:sp>
        <p:sp>
          <p:nvSpPr>
            <p:cNvPr id="2895155" name="Line 307"/>
            <p:cNvSpPr>
              <a:spLocks noChangeShapeType="1"/>
            </p:cNvSpPr>
            <p:nvPr/>
          </p:nvSpPr>
          <p:spPr bwMode="auto">
            <a:xfrm flipV="1">
              <a:off x="5109" y="217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849" name="Group 308"/>
          <p:cNvGrpSpPr>
            <a:grpSpLocks/>
          </p:cNvGrpSpPr>
          <p:nvPr/>
        </p:nvGrpSpPr>
        <p:grpSpPr bwMode="auto">
          <a:xfrm>
            <a:off x="5268913" y="3927475"/>
            <a:ext cx="587375" cy="342900"/>
            <a:chOff x="3869" y="2059"/>
            <a:chExt cx="416" cy="216"/>
          </a:xfrm>
        </p:grpSpPr>
        <p:sp>
          <p:nvSpPr>
            <p:cNvPr id="2895157" name="Freeform 309"/>
            <p:cNvSpPr>
              <a:spLocks/>
            </p:cNvSpPr>
            <p:nvPr/>
          </p:nvSpPr>
          <p:spPr bwMode="auto">
            <a:xfrm>
              <a:off x="3869" y="205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58" name="Freeform 310"/>
            <p:cNvSpPr>
              <a:spLocks/>
            </p:cNvSpPr>
            <p:nvPr/>
          </p:nvSpPr>
          <p:spPr bwMode="auto">
            <a:xfrm>
              <a:off x="3879" y="206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59" name="Freeform 311"/>
            <p:cNvSpPr>
              <a:spLocks/>
            </p:cNvSpPr>
            <p:nvPr/>
          </p:nvSpPr>
          <p:spPr bwMode="auto">
            <a:xfrm>
              <a:off x="4002" y="212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60" name="Freeform 312"/>
            <p:cNvSpPr>
              <a:spLocks/>
            </p:cNvSpPr>
            <p:nvPr/>
          </p:nvSpPr>
          <p:spPr bwMode="auto">
            <a:xfrm>
              <a:off x="4010" y="213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61" name="Line 313"/>
            <p:cNvSpPr>
              <a:spLocks noChangeShapeType="1"/>
            </p:cNvSpPr>
            <p:nvPr/>
          </p:nvSpPr>
          <p:spPr bwMode="auto">
            <a:xfrm flipH="1" flipV="1">
              <a:off x="3946" y="2083"/>
              <a:ext cx="37" cy="24"/>
            </a:xfrm>
            <a:prstGeom prst="line">
              <a:avLst/>
            </a:prstGeom>
            <a:noFill/>
            <a:ln w="12700">
              <a:solidFill>
                <a:srgbClr val="712000"/>
              </a:solidFill>
              <a:round/>
              <a:headEnd/>
              <a:tailEnd/>
            </a:ln>
            <a:effectLst/>
          </p:spPr>
          <p:txBody>
            <a:bodyPr wrap="none" anchor="ctr"/>
            <a:lstStyle/>
            <a:p>
              <a:endParaRPr lang="en-US"/>
            </a:p>
          </p:txBody>
        </p:sp>
        <p:sp>
          <p:nvSpPr>
            <p:cNvPr id="2895162" name="Line 314"/>
            <p:cNvSpPr>
              <a:spLocks noChangeShapeType="1"/>
            </p:cNvSpPr>
            <p:nvPr/>
          </p:nvSpPr>
          <p:spPr bwMode="auto">
            <a:xfrm flipH="1" flipV="1">
              <a:off x="3946" y="2115"/>
              <a:ext cx="37" cy="24"/>
            </a:xfrm>
            <a:prstGeom prst="line">
              <a:avLst/>
            </a:prstGeom>
            <a:noFill/>
            <a:ln w="12700">
              <a:solidFill>
                <a:srgbClr val="712000"/>
              </a:solidFill>
              <a:round/>
              <a:headEnd/>
              <a:tailEnd/>
            </a:ln>
            <a:effectLst/>
          </p:spPr>
          <p:txBody>
            <a:bodyPr wrap="none" anchor="ctr"/>
            <a:lstStyle/>
            <a:p>
              <a:endParaRPr lang="en-US"/>
            </a:p>
          </p:txBody>
        </p:sp>
        <p:sp>
          <p:nvSpPr>
            <p:cNvPr id="2895163" name="Line 315"/>
            <p:cNvSpPr>
              <a:spLocks noChangeShapeType="1"/>
            </p:cNvSpPr>
            <p:nvPr/>
          </p:nvSpPr>
          <p:spPr bwMode="auto">
            <a:xfrm flipH="1" flipV="1">
              <a:off x="3991" y="2164"/>
              <a:ext cx="38" cy="24"/>
            </a:xfrm>
            <a:prstGeom prst="line">
              <a:avLst/>
            </a:prstGeom>
            <a:noFill/>
            <a:ln w="12700">
              <a:solidFill>
                <a:srgbClr val="712000"/>
              </a:solidFill>
              <a:round/>
              <a:headEnd/>
              <a:tailEnd/>
            </a:ln>
            <a:effectLst/>
          </p:spPr>
          <p:txBody>
            <a:bodyPr wrap="none" anchor="ctr"/>
            <a:lstStyle/>
            <a:p>
              <a:endParaRPr lang="en-US"/>
            </a:p>
          </p:txBody>
        </p:sp>
        <p:sp>
          <p:nvSpPr>
            <p:cNvPr id="2895164" name="Line 316"/>
            <p:cNvSpPr>
              <a:spLocks noChangeShapeType="1"/>
            </p:cNvSpPr>
            <p:nvPr/>
          </p:nvSpPr>
          <p:spPr bwMode="auto">
            <a:xfrm flipH="1" flipV="1">
              <a:off x="4015" y="2095"/>
              <a:ext cx="36" cy="24"/>
            </a:xfrm>
            <a:prstGeom prst="line">
              <a:avLst/>
            </a:prstGeom>
            <a:noFill/>
            <a:ln w="12700">
              <a:solidFill>
                <a:srgbClr val="712000"/>
              </a:solidFill>
              <a:round/>
              <a:headEnd/>
              <a:tailEnd/>
            </a:ln>
            <a:effectLst/>
          </p:spPr>
          <p:txBody>
            <a:bodyPr wrap="none" anchor="ctr"/>
            <a:lstStyle/>
            <a:p>
              <a:endParaRPr lang="en-US"/>
            </a:p>
          </p:txBody>
        </p:sp>
        <p:sp>
          <p:nvSpPr>
            <p:cNvPr id="2895165" name="Line 317"/>
            <p:cNvSpPr>
              <a:spLocks noChangeShapeType="1"/>
            </p:cNvSpPr>
            <p:nvPr/>
          </p:nvSpPr>
          <p:spPr bwMode="auto">
            <a:xfrm flipH="1" flipV="1">
              <a:off x="4108" y="2222"/>
              <a:ext cx="38" cy="24"/>
            </a:xfrm>
            <a:prstGeom prst="line">
              <a:avLst/>
            </a:prstGeom>
            <a:noFill/>
            <a:ln w="12700">
              <a:solidFill>
                <a:srgbClr val="712000"/>
              </a:solidFill>
              <a:round/>
              <a:headEnd/>
              <a:tailEnd/>
            </a:ln>
            <a:effectLst/>
          </p:spPr>
          <p:txBody>
            <a:bodyPr wrap="none" anchor="ctr"/>
            <a:lstStyle/>
            <a:p>
              <a:endParaRPr lang="en-US"/>
            </a:p>
          </p:txBody>
        </p:sp>
        <p:sp>
          <p:nvSpPr>
            <p:cNvPr id="2895166" name="Line 318"/>
            <p:cNvSpPr>
              <a:spLocks noChangeShapeType="1"/>
            </p:cNvSpPr>
            <p:nvPr/>
          </p:nvSpPr>
          <p:spPr bwMode="auto">
            <a:xfrm flipH="1" flipV="1">
              <a:off x="4150" y="2209"/>
              <a:ext cx="37" cy="24"/>
            </a:xfrm>
            <a:prstGeom prst="line">
              <a:avLst/>
            </a:prstGeom>
            <a:noFill/>
            <a:ln w="12700">
              <a:solidFill>
                <a:srgbClr val="712000"/>
              </a:solidFill>
              <a:round/>
              <a:headEnd/>
              <a:tailEnd/>
            </a:ln>
            <a:effectLst/>
          </p:spPr>
          <p:txBody>
            <a:bodyPr wrap="none" anchor="ctr"/>
            <a:lstStyle/>
            <a:p>
              <a:endParaRPr lang="en-US"/>
            </a:p>
          </p:txBody>
        </p:sp>
      </p:grpSp>
      <p:grpSp>
        <p:nvGrpSpPr>
          <p:cNvPr id="2894853" name="Group 319"/>
          <p:cNvGrpSpPr>
            <a:grpSpLocks/>
          </p:cNvGrpSpPr>
          <p:nvPr/>
        </p:nvGrpSpPr>
        <p:grpSpPr bwMode="auto">
          <a:xfrm>
            <a:off x="7138988" y="4703763"/>
            <a:ext cx="587375" cy="342900"/>
            <a:chOff x="5194" y="2548"/>
            <a:chExt cx="416" cy="216"/>
          </a:xfrm>
        </p:grpSpPr>
        <p:sp>
          <p:nvSpPr>
            <p:cNvPr id="2895168" name="Freeform 320"/>
            <p:cNvSpPr>
              <a:spLocks/>
            </p:cNvSpPr>
            <p:nvPr/>
          </p:nvSpPr>
          <p:spPr bwMode="auto">
            <a:xfrm>
              <a:off x="5194" y="2548"/>
              <a:ext cx="416" cy="216"/>
            </a:xfrm>
            <a:custGeom>
              <a:avLst/>
              <a:gdLst/>
              <a:ahLst/>
              <a:cxnLst>
                <a:cxn ang="0">
                  <a:pos x="415" y="212"/>
                </a:cxn>
                <a:cxn ang="0">
                  <a:pos x="374" y="215"/>
                </a:cxn>
                <a:cxn ang="0">
                  <a:pos x="313" y="208"/>
                </a:cxn>
                <a:cxn ang="0">
                  <a:pos x="272" y="195"/>
                </a:cxn>
                <a:cxn ang="0">
                  <a:pos x="238" y="181"/>
                </a:cxn>
                <a:cxn ang="0">
                  <a:pos x="194" y="150"/>
                </a:cxn>
                <a:cxn ang="0">
                  <a:pos x="167" y="116"/>
                </a:cxn>
                <a:cxn ang="0">
                  <a:pos x="126" y="92"/>
                </a:cxn>
                <a:cxn ang="0">
                  <a:pos x="71" y="58"/>
                </a:cxn>
                <a:cxn ang="0">
                  <a:pos x="34" y="38"/>
                </a:cxn>
                <a:cxn ang="0">
                  <a:pos x="0" y="31"/>
                </a:cxn>
                <a:cxn ang="0">
                  <a:pos x="20" y="14"/>
                </a:cxn>
                <a:cxn ang="0">
                  <a:pos x="75" y="0"/>
                </a:cxn>
                <a:cxn ang="0">
                  <a:pos x="119" y="0"/>
                </a:cxn>
                <a:cxn ang="0">
                  <a:pos x="173" y="14"/>
                </a:cxn>
                <a:cxn ang="0">
                  <a:pos x="228" y="34"/>
                </a:cxn>
                <a:cxn ang="0">
                  <a:pos x="282" y="75"/>
                </a:cxn>
                <a:cxn ang="0">
                  <a:pos x="333" y="119"/>
                </a:cxn>
                <a:cxn ang="0">
                  <a:pos x="367" y="160"/>
                </a:cxn>
                <a:cxn ang="0">
                  <a:pos x="381" y="184"/>
                </a:cxn>
                <a:cxn ang="0">
                  <a:pos x="415" y="212"/>
                </a:cxn>
              </a:cxnLst>
              <a:rect l="0" t="0" r="r" b="b"/>
              <a:pathLst>
                <a:path w="416" h="216">
                  <a:moveTo>
                    <a:pt x="415" y="212"/>
                  </a:moveTo>
                  <a:lnTo>
                    <a:pt x="374" y="215"/>
                  </a:lnTo>
                  <a:lnTo>
                    <a:pt x="313" y="208"/>
                  </a:lnTo>
                  <a:lnTo>
                    <a:pt x="272" y="195"/>
                  </a:lnTo>
                  <a:lnTo>
                    <a:pt x="238" y="181"/>
                  </a:lnTo>
                  <a:lnTo>
                    <a:pt x="194" y="150"/>
                  </a:lnTo>
                  <a:lnTo>
                    <a:pt x="167" y="116"/>
                  </a:lnTo>
                  <a:lnTo>
                    <a:pt x="126" y="92"/>
                  </a:lnTo>
                  <a:lnTo>
                    <a:pt x="71" y="58"/>
                  </a:lnTo>
                  <a:lnTo>
                    <a:pt x="34" y="38"/>
                  </a:lnTo>
                  <a:lnTo>
                    <a:pt x="0" y="31"/>
                  </a:lnTo>
                  <a:lnTo>
                    <a:pt x="20" y="14"/>
                  </a:lnTo>
                  <a:lnTo>
                    <a:pt x="75" y="0"/>
                  </a:lnTo>
                  <a:lnTo>
                    <a:pt x="119" y="0"/>
                  </a:lnTo>
                  <a:lnTo>
                    <a:pt x="173" y="14"/>
                  </a:lnTo>
                  <a:lnTo>
                    <a:pt x="228" y="34"/>
                  </a:lnTo>
                  <a:lnTo>
                    <a:pt x="282" y="75"/>
                  </a:lnTo>
                  <a:lnTo>
                    <a:pt x="333" y="119"/>
                  </a:lnTo>
                  <a:lnTo>
                    <a:pt x="367" y="160"/>
                  </a:lnTo>
                  <a:lnTo>
                    <a:pt x="381" y="184"/>
                  </a:lnTo>
                  <a:lnTo>
                    <a:pt x="415" y="212"/>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69" name="Freeform 321"/>
            <p:cNvSpPr>
              <a:spLocks/>
            </p:cNvSpPr>
            <p:nvPr/>
          </p:nvSpPr>
          <p:spPr bwMode="auto">
            <a:xfrm>
              <a:off x="5204" y="2550"/>
              <a:ext cx="396" cy="206"/>
            </a:xfrm>
            <a:custGeom>
              <a:avLst/>
              <a:gdLst/>
              <a:ahLst/>
              <a:cxnLst>
                <a:cxn ang="0">
                  <a:pos x="395" y="202"/>
                </a:cxn>
                <a:cxn ang="0">
                  <a:pos x="356" y="205"/>
                </a:cxn>
                <a:cxn ang="0">
                  <a:pos x="298" y="198"/>
                </a:cxn>
                <a:cxn ang="0">
                  <a:pos x="259" y="185"/>
                </a:cxn>
                <a:cxn ang="0">
                  <a:pos x="227" y="172"/>
                </a:cxn>
                <a:cxn ang="0">
                  <a:pos x="185" y="143"/>
                </a:cxn>
                <a:cxn ang="0">
                  <a:pos x="159" y="111"/>
                </a:cxn>
                <a:cxn ang="0">
                  <a:pos x="120" y="88"/>
                </a:cxn>
                <a:cxn ang="0">
                  <a:pos x="68" y="55"/>
                </a:cxn>
                <a:cxn ang="0">
                  <a:pos x="32" y="36"/>
                </a:cxn>
                <a:cxn ang="0">
                  <a:pos x="0" y="29"/>
                </a:cxn>
                <a:cxn ang="0">
                  <a:pos x="19" y="13"/>
                </a:cxn>
                <a:cxn ang="0">
                  <a:pos x="71" y="0"/>
                </a:cxn>
                <a:cxn ang="0">
                  <a:pos x="113" y="0"/>
                </a:cxn>
                <a:cxn ang="0">
                  <a:pos x="165" y="13"/>
                </a:cxn>
                <a:cxn ang="0">
                  <a:pos x="217" y="33"/>
                </a:cxn>
                <a:cxn ang="0">
                  <a:pos x="269" y="72"/>
                </a:cxn>
                <a:cxn ang="0">
                  <a:pos x="317" y="114"/>
                </a:cxn>
                <a:cxn ang="0">
                  <a:pos x="350" y="153"/>
                </a:cxn>
                <a:cxn ang="0">
                  <a:pos x="363" y="176"/>
                </a:cxn>
                <a:cxn ang="0">
                  <a:pos x="395" y="202"/>
                </a:cxn>
              </a:cxnLst>
              <a:rect l="0" t="0" r="r" b="b"/>
              <a:pathLst>
                <a:path w="396" h="206">
                  <a:moveTo>
                    <a:pt x="395" y="202"/>
                  </a:moveTo>
                  <a:lnTo>
                    <a:pt x="356" y="205"/>
                  </a:lnTo>
                  <a:lnTo>
                    <a:pt x="298" y="198"/>
                  </a:lnTo>
                  <a:lnTo>
                    <a:pt x="259" y="185"/>
                  </a:lnTo>
                  <a:lnTo>
                    <a:pt x="227" y="172"/>
                  </a:lnTo>
                  <a:lnTo>
                    <a:pt x="185" y="143"/>
                  </a:lnTo>
                  <a:lnTo>
                    <a:pt x="159" y="111"/>
                  </a:lnTo>
                  <a:lnTo>
                    <a:pt x="120" y="88"/>
                  </a:lnTo>
                  <a:lnTo>
                    <a:pt x="68" y="55"/>
                  </a:lnTo>
                  <a:lnTo>
                    <a:pt x="32" y="36"/>
                  </a:lnTo>
                  <a:lnTo>
                    <a:pt x="0" y="29"/>
                  </a:lnTo>
                  <a:lnTo>
                    <a:pt x="19" y="13"/>
                  </a:lnTo>
                  <a:lnTo>
                    <a:pt x="71" y="0"/>
                  </a:lnTo>
                  <a:lnTo>
                    <a:pt x="113" y="0"/>
                  </a:lnTo>
                  <a:lnTo>
                    <a:pt x="165" y="13"/>
                  </a:lnTo>
                  <a:lnTo>
                    <a:pt x="217" y="33"/>
                  </a:lnTo>
                  <a:lnTo>
                    <a:pt x="269" y="72"/>
                  </a:lnTo>
                  <a:lnTo>
                    <a:pt x="317" y="114"/>
                  </a:lnTo>
                  <a:lnTo>
                    <a:pt x="350" y="153"/>
                  </a:lnTo>
                  <a:lnTo>
                    <a:pt x="363" y="176"/>
                  </a:lnTo>
                  <a:lnTo>
                    <a:pt x="395" y="202"/>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70" name="Freeform 322"/>
            <p:cNvSpPr>
              <a:spLocks/>
            </p:cNvSpPr>
            <p:nvPr/>
          </p:nvSpPr>
          <p:spPr bwMode="auto">
            <a:xfrm>
              <a:off x="5360" y="2599"/>
              <a:ext cx="117" cy="95"/>
            </a:xfrm>
            <a:custGeom>
              <a:avLst/>
              <a:gdLst/>
              <a:ahLst/>
              <a:cxnLst>
                <a:cxn ang="0">
                  <a:pos x="116" y="94"/>
                </a:cxn>
                <a:cxn ang="0">
                  <a:pos x="61" y="84"/>
                </a:cxn>
                <a:cxn ang="0">
                  <a:pos x="26" y="58"/>
                </a:cxn>
                <a:cxn ang="0">
                  <a:pos x="10" y="32"/>
                </a:cxn>
                <a:cxn ang="0">
                  <a:pos x="0" y="13"/>
                </a:cxn>
                <a:cxn ang="0">
                  <a:pos x="13" y="0"/>
                </a:cxn>
                <a:cxn ang="0">
                  <a:pos x="52" y="19"/>
                </a:cxn>
                <a:cxn ang="0">
                  <a:pos x="87" y="52"/>
                </a:cxn>
                <a:cxn ang="0">
                  <a:pos x="113" y="78"/>
                </a:cxn>
                <a:cxn ang="0">
                  <a:pos x="116" y="94"/>
                </a:cxn>
              </a:cxnLst>
              <a:rect l="0" t="0" r="r" b="b"/>
              <a:pathLst>
                <a:path w="117" h="95">
                  <a:moveTo>
                    <a:pt x="116" y="94"/>
                  </a:moveTo>
                  <a:lnTo>
                    <a:pt x="61" y="84"/>
                  </a:lnTo>
                  <a:lnTo>
                    <a:pt x="26" y="58"/>
                  </a:lnTo>
                  <a:lnTo>
                    <a:pt x="10" y="32"/>
                  </a:lnTo>
                  <a:lnTo>
                    <a:pt x="0" y="13"/>
                  </a:lnTo>
                  <a:lnTo>
                    <a:pt x="13" y="0"/>
                  </a:lnTo>
                  <a:lnTo>
                    <a:pt x="52" y="19"/>
                  </a:lnTo>
                  <a:lnTo>
                    <a:pt x="87" y="52"/>
                  </a:lnTo>
                  <a:lnTo>
                    <a:pt x="113" y="78"/>
                  </a:lnTo>
                  <a:lnTo>
                    <a:pt x="116" y="94"/>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71" name="Freeform 323"/>
            <p:cNvSpPr>
              <a:spLocks/>
            </p:cNvSpPr>
            <p:nvPr/>
          </p:nvSpPr>
          <p:spPr bwMode="auto">
            <a:xfrm>
              <a:off x="5386" y="2623"/>
              <a:ext cx="83" cy="67"/>
            </a:xfrm>
            <a:custGeom>
              <a:avLst/>
              <a:gdLst/>
              <a:ahLst/>
              <a:cxnLst>
                <a:cxn ang="0">
                  <a:pos x="82" y="66"/>
                </a:cxn>
                <a:cxn ang="0">
                  <a:pos x="43" y="59"/>
                </a:cxn>
                <a:cxn ang="0">
                  <a:pos x="18" y="41"/>
                </a:cxn>
                <a:cxn ang="0">
                  <a:pos x="7" y="23"/>
                </a:cxn>
                <a:cxn ang="0">
                  <a:pos x="0" y="9"/>
                </a:cxn>
                <a:cxn ang="0">
                  <a:pos x="9" y="0"/>
                </a:cxn>
                <a:cxn ang="0">
                  <a:pos x="36" y="14"/>
                </a:cxn>
                <a:cxn ang="0">
                  <a:pos x="62" y="36"/>
                </a:cxn>
                <a:cxn ang="0">
                  <a:pos x="80" y="55"/>
                </a:cxn>
                <a:cxn ang="0">
                  <a:pos x="82" y="66"/>
                </a:cxn>
              </a:cxnLst>
              <a:rect l="0" t="0" r="r" b="b"/>
              <a:pathLst>
                <a:path w="83" h="67">
                  <a:moveTo>
                    <a:pt x="82" y="66"/>
                  </a:moveTo>
                  <a:lnTo>
                    <a:pt x="43" y="59"/>
                  </a:lnTo>
                  <a:lnTo>
                    <a:pt x="18" y="41"/>
                  </a:lnTo>
                  <a:lnTo>
                    <a:pt x="7" y="23"/>
                  </a:lnTo>
                  <a:lnTo>
                    <a:pt x="0" y="9"/>
                  </a:lnTo>
                  <a:lnTo>
                    <a:pt x="9" y="0"/>
                  </a:lnTo>
                  <a:lnTo>
                    <a:pt x="36" y="14"/>
                  </a:lnTo>
                  <a:lnTo>
                    <a:pt x="62" y="36"/>
                  </a:lnTo>
                  <a:lnTo>
                    <a:pt x="80" y="55"/>
                  </a:lnTo>
                  <a:lnTo>
                    <a:pt x="82" y="66"/>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72" name="Line 324"/>
            <p:cNvSpPr>
              <a:spLocks noChangeShapeType="1"/>
            </p:cNvSpPr>
            <p:nvPr/>
          </p:nvSpPr>
          <p:spPr bwMode="auto">
            <a:xfrm>
              <a:off x="5503" y="2723"/>
              <a:ext cx="21" cy="8"/>
            </a:xfrm>
            <a:prstGeom prst="line">
              <a:avLst/>
            </a:prstGeom>
            <a:noFill/>
            <a:ln w="12700">
              <a:solidFill>
                <a:srgbClr val="712000"/>
              </a:solidFill>
              <a:round/>
              <a:headEnd/>
              <a:tailEnd/>
            </a:ln>
            <a:effectLst/>
          </p:spPr>
          <p:txBody>
            <a:bodyPr wrap="none" anchor="ctr"/>
            <a:lstStyle/>
            <a:p>
              <a:endParaRPr lang="en-US"/>
            </a:p>
          </p:txBody>
        </p:sp>
        <p:sp>
          <p:nvSpPr>
            <p:cNvPr id="2895173" name="Line 325"/>
            <p:cNvSpPr>
              <a:spLocks noChangeShapeType="1"/>
            </p:cNvSpPr>
            <p:nvPr/>
          </p:nvSpPr>
          <p:spPr bwMode="auto">
            <a:xfrm>
              <a:off x="5503" y="2690"/>
              <a:ext cx="21" cy="9"/>
            </a:xfrm>
            <a:prstGeom prst="line">
              <a:avLst/>
            </a:prstGeom>
            <a:noFill/>
            <a:ln w="12700">
              <a:solidFill>
                <a:srgbClr val="712000"/>
              </a:solidFill>
              <a:round/>
              <a:headEnd/>
              <a:tailEnd/>
            </a:ln>
            <a:effectLst/>
          </p:spPr>
          <p:txBody>
            <a:bodyPr wrap="none" anchor="ctr"/>
            <a:lstStyle/>
            <a:p>
              <a:endParaRPr lang="en-US"/>
            </a:p>
          </p:txBody>
        </p:sp>
        <p:sp>
          <p:nvSpPr>
            <p:cNvPr id="2895174" name="Line 326"/>
            <p:cNvSpPr>
              <a:spLocks noChangeShapeType="1"/>
            </p:cNvSpPr>
            <p:nvPr/>
          </p:nvSpPr>
          <p:spPr bwMode="auto">
            <a:xfrm>
              <a:off x="5457" y="2642"/>
              <a:ext cx="22" cy="8"/>
            </a:xfrm>
            <a:prstGeom prst="line">
              <a:avLst/>
            </a:prstGeom>
            <a:noFill/>
            <a:ln w="12700">
              <a:solidFill>
                <a:srgbClr val="712000"/>
              </a:solidFill>
              <a:round/>
              <a:headEnd/>
              <a:tailEnd/>
            </a:ln>
            <a:effectLst/>
          </p:spPr>
          <p:txBody>
            <a:bodyPr wrap="none" anchor="ctr"/>
            <a:lstStyle/>
            <a:p>
              <a:endParaRPr lang="en-US"/>
            </a:p>
          </p:txBody>
        </p:sp>
        <p:sp>
          <p:nvSpPr>
            <p:cNvPr id="2895175" name="Line 327"/>
            <p:cNvSpPr>
              <a:spLocks noChangeShapeType="1"/>
            </p:cNvSpPr>
            <p:nvPr/>
          </p:nvSpPr>
          <p:spPr bwMode="auto">
            <a:xfrm>
              <a:off x="5435" y="2710"/>
              <a:ext cx="20" cy="8"/>
            </a:xfrm>
            <a:prstGeom prst="line">
              <a:avLst/>
            </a:prstGeom>
            <a:noFill/>
            <a:ln w="12700">
              <a:solidFill>
                <a:srgbClr val="712000"/>
              </a:solidFill>
              <a:round/>
              <a:headEnd/>
              <a:tailEnd/>
            </a:ln>
            <a:effectLst/>
          </p:spPr>
          <p:txBody>
            <a:bodyPr wrap="none" anchor="ctr"/>
            <a:lstStyle/>
            <a:p>
              <a:endParaRPr lang="en-US"/>
            </a:p>
          </p:txBody>
        </p:sp>
        <p:sp>
          <p:nvSpPr>
            <p:cNvPr id="2895176" name="Line 328"/>
            <p:cNvSpPr>
              <a:spLocks noChangeShapeType="1"/>
            </p:cNvSpPr>
            <p:nvPr/>
          </p:nvSpPr>
          <p:spPr bwMode="auto">
            <a:xfrm>
              <a:off x="5340" y="2583"/>
              <a:ext cx="22" cy="8"/>
            </a:xfrm>
            <a:prstGeom prst="line">
              <a:avLst/>
            </a:prstGeom>
            <a:noFill/>
            <a:ln w="12700">
              <a:solidFill>
                <a:srgbClr val="712000"/>
              </a:solidFill>
              <a:round/>
              <a:headEnd/>
              <a:tailEnd/>
            </a:ln>
            <a:effectLst/>
          </p:spPr>
          <p:txBody>
            <a:bodyPr wrap="none" anchor="ctr"/>
            <a:lstStyle/>
            <a:p>
              <a:endParaRPr lang="en-US"/>
            </a:p>
          </p:txBody>
        </p:sp>
        <p:sp>
          <p:nvSpPr>
            <p:cNvPr id="2895177" name="Line 329"/>
            <p:cNvSpPr>
              <a:spLocks noChangeShapeType="1"/>
            </p:cNvSpPr>
            <p:nvPr/>
          </p:nvSpPr>
          <p:spPr bwMode="auto">
            <a:xfrm>
              <a:off x="5299" y="2597"/>
              <a:ext cx="21" cy="8"/>
            </a:xfrm>
            <a:prstGeom prst="line">
              <a:avLst/>
            </a:prstGeom>
            <a:noFill/>
            <a:ln w="12700">
              <a:solidFill>
                <a:srgbClr val="712000"/>
              </a:solidFill>
              <a:round/>
              <a:headEnd/>
              <a:tailEnd/>
            </a:ln>
            <a:effectLst/>
          </p:spPr>
          <p:txBody>
            <a:bodyPr wrap="none" anchor="ctr"/>
            <a:lstStyle/>
            <a:p>
              <a:endParaRPr lang="en-US"/>
            </a:p>
          </p:txBody>
        </p:sp>
      </p:grpSp>
      <p:grpSp>
        <p:nvGrpSpPr>
          <p:cNvPr id="2894869" name="Group 330"/>
          <p:cNvGrpSpPr>
            <a:grpSpLocks/>
          </p:cNvGrpSpPr>
          <p:nvPr/>
        </p:nvGrpSpPr>
        <p:grpSpPr bwMode="auto">
          <a:xfrm>
            <a:off x="7745413" y="3683000"/>
            <a:ext cx="587375" cy="342900"/>
            <a:chOff x="5624" y="1905"/>
            <a:chExt cx="416" cy="216"/>
          </a:xfrm>
        </p:grpSpPr>
        <p:sp>
          <p:nvSpPr>
            <p:cNvPr id="2895179" name="Freeform 331"/>
            <p:cNvSpPr>
              <a:spLocks/>
            </p:cNvSpPr>
            <p:nvPr/>
          </p:nvSpPr>
          <p:spPr bwMode="auto">
            <a:xfrm>
              <a:off x="5624" y="1905"/>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80" name="Freeform 332"/>
            <p:cNvSpPr>
              <a:spLocks/>
            </p:cNvSpPr>
            <p:nvPr/>
          </p:nvSpPr>
          <p:spPr bwMode="auto">
            <a:xfrm>
              <a:off x="5634" y="1913"/>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81" name="Freeform 333"/>
            <p:cNvSpPr>
              <a:spLocks/>
            </p:cNvSpPr>
            <p:nvPr/>
          </p:nvSpPr>
          <p:spPr bwMode="auto">
            <a:xfrm>
              <a:off x="5790" y="1975"/>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82" name="Freeform 334"/>
            <p:cNvSpPr>
              <a:spLocks/>
            </p:cNvSpPr>
            <p:nvPr/>
          </p:nvSpPr>
          <p:spPr bwMode="auto">
            <a:xfrm>
              <a:off x="5816" y="1979"/>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83" name="Line 335"/>
            <p:cNvSpPr>
              <a:spLocks noChangeShapeType="1"/>
            </p:cNvSpPr>
            <p:nvPr/>
          </p:nvSpPr>
          <p:spPr bwMode="auto">
            <a:xfrm flipV="1">
              <a:off x="5933" y="1929"/>
              <a:ext cx="21" cy="24"/>
            </a:xfrm>
            <a:prstGeom prst="line">
              <a:avLst/>
            </a:prstGeom>
            <a:noFill/>
            <a:ln w="12700">
              <a:solidFill>
                <a:srgbClr val="712000"/>
              </a:solidFill>
              <a:round/>
              <a:headEnd/>
              <a:tailEnd/>
            </a:ln>
            <a:effectLst/>
          </p:spPr>
          <p:txBody>
            <a:bodyPr wrap="none" anchor="ctr"/>
            <a:lstStyle/>
            <a:p>
              <a:endParaRPr lang="en-US"/>
            </a:p>
          </p:txBody>
        </p:sp>
        <p:sp>
          <p:nvSpPr>
            <p:cNvPr id="2895184" name="Line 336"/>
            <p:cNvSpPr>
              <a:spLocks noChangeShapeType="1"/>
            </p:cNvSpPr>
            <p:nvPr/>
          </p:nvSpPr>
          <p:spPr bwMode="auto">
            <a:xfrm flipV="1">
              <a:off x="5933" y="1962"/>
              <a:ext cx="21" cy="24"/>
            </a:xfrm>
            <a:prstGeom prst="line">
              <a:avLst/>
            </a:prstGeom>
            <a:noFill/>
            <a:ln w="12700">
              <a:solidFill>
                <a:srgbClr val="712000"/>
              </a:solidFill>
              <a:round/>
              <a:headEnd/>
              <a:tailEnd/>
            </a:ln>
            <a:effectLst/>
          </p:spPr>
          <p:txBody>
            <a:bodyPr wrap="none" anchor="ctr"/>
            <a:lstStyle/>
            <a:p>
              <a:endParaRPr lang="en-US"/>
            </a:p>
          </p:txBody>
        </p:sp>
        <p:sp>
          <p:nvSpPr>
            <p:cNvPr id="2895185" name="Line 337"/>
            <p:cNvSpPr>
              <a:spLocks noChangeShapeType="1"/>
            </p:cNvSpPr>
            <p:nvPr/>
          </p:nvSpPr>
          <p:spPr bwMode="auto">
            <a:xfrm flipV="1">
              <a:off x="5888" y="2010"/>
              <a:ext cx="21" cy="24"/>
            </a:xfrm>
            <a:prstGeom prst="line">
              <a:avLst/>
            </a:prstGeom>
            <a:noFill/>
            <a:ln w="12700">
              <a:solidFill>
                <a:srgbClr val="712000"/>
              </a:solidFill>
              <a:round/>
              <a:headEnd/>
              <a:tailEnd/>
            </a:ln>
            <a:effectLst/>
          </p:spPr>
          <p:txBody>
            <a:bodyPr wrap="none" anchor="ctr"/>
            <a:lstStyle/>
            <a:p>
              <a:endParaRPr lang="en-US"/>
            </a:p>
          </p:txBody>
        </p:sp>
        <p:sp>
          <p:nvSpPr>
            <p:cNvPr id="2895186" name="Line 338"/>
            <p:cNvSpPr>
              <a:spLocks noChangeShapeType="1"/>
            </p:cNvSpPr>
            <p:nvPr/>
          </p:nvSpPr>
          <p:spPr bwMode="auto">
            <a:xfrm flipV="1">
              <a:off x="5865" y="1942"/>
              <a:ext cx="21" cy="24"/>
            </a:xfrm>
            <a:prstGeom prst="line">
              <a:avLst/>
            </a:prstGeom>
            <a:noFill/>
            <a:ln w="12700">
              <a:solidFill>
                <a:srgbClr val="712000"/>
              </a:solidFill>
              <a:round/>
              <a:headEnd/>
              <a:tailEnd/>
            </a:ln>
            <a:effectLst/>
          </p:spPr>
          <p:txBody>
            <a:bodyPr wrap="none" anchor="ctr"/>
            <a:lstStyle/>
            <a:p>
              <a:endParaRPr lang="en-US"/>
            </a:p>
          </p:txBody>
        </p:sp>
        <p:sp>
          <p:nvSpPr>
            <p:cNvPr id="2895187" name="Line 339"/>
            <p:cNvSpPr>
              <a:spLocks noChangeShapeType="1"/>
            </p:cNvSpPr>
            <p:nvPr/>
          </p:nvSpPr>
          <p:spPr bwMode="auto">
            <a:xfrm flipV="1">
              <a:off x="5771" y="2069"/>
              <a:ext cx="21" cy="24"/>
            </a:xfrm>
            <a:prstGeom prst="line">
              <a:avLst/>
            </a:prstGeom>
            <a:noFill/>
            <a:ln w="12700">
              <a:solidFill>
                <a:srgbClr val="712000"/>
              </a:solidFill>
              <a:round/>
              <a:headEnd/>
              <a:tailEnd/>
            </a:ln>
            <a:effectLst/>
          </p:spPr>
          <p:txBody>
            <a:bodyPr wrap="none" anchor="ctr"/>
            <a:lstStyle/>
            <a:p>
              <a:endParaRPr lang="en-US"/>
            </a:p>
          </p:txBody>
        </p:sp>
        <p:sp>
          <p:nvSpPr>
            <p:cNvPr id="2895188" name="Line 340"/>
            <p:cNvSpPr>
              <a:spLocks noChangeShapeType="1"/>
            </p:cNvSpPr>
            <p:nvPr/>
          </p:nvSpPr>
          <p:spPr bwMode="auto">
            <a:xfrm flipV="1">
              <a:off x="5729" y="2055"/>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885" name="Group 341"/>
          <p:cNvGrpSpPr>
            <a:grpSpLocks/>
          </p:cNvGrpSpPr>
          <p:nvPr/>
        </p:nvGrpSpPr>
        <p:grpSpPr bwMode="auto">
          <a:xfrm>
            <a:off x="7958138" y="3305175"/>
            <a:ext cx="587375" cy="342900"/>
            <a:chOff x="5775" y="1667"/>
            <a:chExt cx="416" cy="216"/>
          </a:xfrm>
        </p:grpSpPr>
        <p:sp>
          <p:nvSpPr>
            <p:cNvPr id="2895190" name="Freeform 342"/>
            <p:cNvSpPr>
              <a:spLocks/>
            </p:cNvSpPr>
            <p:nvPr/>
          </p:nvSpPr>
          <p:spPr bwMode="auto">
            <a:xfrm>
              <a:off x="5775" y="166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191" name="Freeform 343"/>
            <p:cNvSpPr>
              <a:spLocks/>
            </p:cNvSpPr>
            <p:nvPr/>
          </p:nvSpPr>
          <p:spPr bwMode="auto">
            <a:xfrm>
              <a:off x="5785" y="1675"/>
              <a:ext cx="396" cy="205"/>
            </a:xfrm>
            <a:custGeom>
              <a:avLst/>
              <a:gdLst/>
              <a:ahLst/>
              <a:cxnLst>
                <a:cxn ang="0">
                  <a:pos x="395" y="3"/>
                </a:cxn>
                <a:cxn ang="0">
                  <a:pos x="356" y="0"/>
                </a:cxn>
                <a:cxn ang="0">
                  <a:pos x="298" y="6"/>
                </a:cxn>
                <a:cxn ang="0">
                  <a:pos x="259" y="19"/>
                </a:cxn>
                <a:cxn ang="0">
                  <a:pos x="227" y="32"/>
                </a:cxn>
                <a:cxn ang="0">
                  <a:pos x="185" y="62"/>
                </a:cxn>
                <a:cxn ang="0">
                  <a:pos x="159" y="94"/>
                </a:cxn>
                <a:cxn ang="0">
                  <a:pos x="120" y="117"/>
                </a:cxn>
                <a:cxn ang="0">
                  <a:pos x="68" y="149"/>
                </a:cxn>
                <a:cxn ang="0">
                  <a:pos x="32" y="168"/>
                </a:cxn>
                <a:cxn ang="0">
                  <a:pos x="0" y="175"/>
                </a:cxn>
                <a:cxn ang="0">
                  <a:pos x="19" y="191"/>
                </a:cxn>
                <a:cxn ang="0">
                  <a:pos x="71" y="204"/>
                </a:cxn>
                <a:cxn ang="0">
                  <a:pos x="113" y="204"/>
                </a:cxn>
                <a:cxn ang="0">
                  <a:pos x="165" y="191"/>
                </a:cxn>
                <a:cxn ang="0">
                  <a:pos x="217" y="172"/>
                </a:cxn>
                <a:cxn ang="0">
                  <a:pos x="269" y="133"/>
                </a:cxn>
                <a:cxn ang="0">
                  <a:pos x="317" y="91"/>
                </a:cxn>
                <a:cxn ang="0">
                  <a:pos x="350" y="52"/>
                </a:cxn>
                <a:cxn ang="0">
                  <a:pos x="363" y="29"/>
                </a:cxn>
                <a:cxn ang="0">
                  <a:pos x="395" y="3"/>
                </a:cxn>
              </a:cxnLst>
              <a:rect l="0" t="0" r="r" b="b"/>
              <a:pathLst>
                <a:path w="396" h="205">
                  <a:moveTo>
                    <a:pt x="395" y="3"/>
                  </a:moveTo>
                  <a:lnTo>
                    <a:pt x="356" y="0"/>
                  </a:lnTo>
                  <a:lnTo>
                    <a:pt x="298" y="6"/>
                  </a:lnTo>
                  <a:lnTo>
                    <a:pt x="259" y="19"/>
                  </a:lnTo>
                  <a:lnTo>
                    <a:pt x="227" y="32"/>
                  </a:lnTo>
                  <a:lnTo>
                    <a:pt x="185" y="62"/>
                  </a:lnTo>
                  <a:lnTo>
                    <a:pt x="159" y="94"/>
                  </a:lnTo>
                  <a:lnTo>
                    <a:pt x="120" y="117"/>
                  </a:lnTo>
                  <a:lnTo>
                    <a:pt x="68" y="149"/>
                  </a:lnTo>
                  <a:lnTo>
                    <a:pt x="32" y="168"/>
                  </a:lnTo>
                  <a:lnTo>
                    <a:pt x="0" y="175"/>
                  </a:lnTo>
                  <a:lnTo>
                    <a:pt x="19" y="191"/>
                  </a:lnTo>
                  <a:lnTo>
                    <a:pt x="71" y="204"/>
                  </a:lnTo>
                  <a:lnTo>
                    <a:pt x="113" y="204"/>
                  </a:lnTo>
                  <a:lnTo>
                    <a:pt x="165" y="191"/>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192" name="Freeform 344"/>
            <p:cNvSpPr>
              <a:spLocks/>
            </p:cNvSpPr>
            <p:nvPr/>
          </p:nvSpPr>
          <p:spPr bwMode="auto">
            <a:xfrm>
              <a:off x="5940" y="173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193" name="Freeform 345"/>
            <p:cNvSpPr>
              <a:spLocks/>
            </p:cNvSpPr>
            <p:nvPr/>
          </p:nvSpPr>
          <p:spPr bwMode="auto">
            <a:xfrm>
              <a:off x="5966" y="1741"/>
              <a:ext cx="83" cy="66"/>
            </a:xfrm>
            <a:custGeom>
              <a:avLst/>
              <a:gdLst/>
              <a:ahLst/>
              <a:cxnLst>
                <a:cxn ang="0">
                  <a:pos x="82" y="0"/>
                </a:cxn>
                <a:cxn ang="0">
                  <a:pos x="43" y="7"/>
                </a:cxn>
                <a:cxn ang="0">
                  <a:pos x="18" y="25"/>
                </a:cxn>
                <a:cxn ang="0">
                  <a:pos x="7" y="43"/>
                </a:cxn>
                <a:cxn ang="0">
                  <a:pos x="0" y="56"/>
                </a:cxn>
                <a:cxn ang="0">
                  <a:pos x="9" y="65"/>
                </a:cxn>
                <a:cxn ang="0">
                  <a:pos x="36" y="52"/>
                </a:cxn>
                <a:cxn ang="0">
                  <a:pos x="62" y="29"/>
                </a:cxn>
                <a:cxn ang="0">
                  <a:pos x="80" y="11"/>
                </a:cxn>
                <a:cxn ang="0">
                  <a:pos x="82" y="0"/>
                </a:cxn>
              </a:cxnLst>
              <a:rect l="0" t="0" r="r" b="b"/>
              <a:pathLst>
                <a:path w="83" h="66">
                  <a:moveTo>
                    <a:pt x="82" y="0"/>
                  </a:moveTo>
                  <a:lnTo>
                    <a:pt x="43" y="7"/>
                  </a:lnTo>
                  <a:lnTo>
                    <a:pt x="18" y="25"/>
                  </a:lnTo>
                  <a:lnTo>
                    <a:pt x="7" y="43"/>
                  </a:lnTo>
                  <a:lnTo>
                    <a:pt x="0" y="56"/>
                  </a:lnTo>
                  <a:lnTo>
                    <a:pt x="9" y="65"/>
                  </a:lnTo>
                  <a:lnTo>
                    <a:pt x="36" y="52"/>
                  </a:lnTo>
                  <a:lnTo>
                    <a:pt x="62" y="29"/>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194" name="Line 346"/>
            <p:cNvSpPr>
              <a:spLocks noChangeShapeType="1"/>
            </p:cNvSpPr>
            <p:nvPr/>
          </p:nvSpPr>
          <p:spPr bwMode="auto">
            <a:xfrm flipV="1">
              <a:off x="6084" y="1691"/>
              <a:ext cx="21" cy="24"/>
            </a:xfrm>
            <a:prstGeom prst="line">
              <a:avLst/>
            </a:prstGeom>
            <a:noFill/>
            <a:ln w="12700">
              <a:solidFill>
                <a:srgbClr val="712000"/>
              </a:solidFill>
              <a:round/>
              <a:headEnd/>
              <a:tailEnd/>
            </a:ln>
            <a:effectLst/>
          </p:spPr>
          <p:txBody>
            <a:bodyPr wrap="none" anchor="ctr"/>
            <a:lstStyle/>
            <a:p>
              <a:endParaRPr lang="en-US"/>
            </a:p>
          </p:txBody>
        </p:sp>
        <p:sp>
          <p:nvSpPr>
            <p:cNvPr id="2895195" name="Line 347"/>
            <p:cNvSpPr>
              <a:spLocks noChangeShapeType="1"/>
            </p:cNvSpPr>
            <p:nvPr/>
          </p:nvSpPr>
          <p:spPr bwMode="auto">
            <a:xfrm flipV="1">
              <a:off x="6084" y="1723"/>
              <a:ext cx="21" cy="24"/>
            </a:xfrm>
            <a:prstGeom prst="line">
              <a:avLst/>
            </a:prstGeom>
            <a:noFill/>
            <a:ln w="12700">
              <a:solidFill>
                <a:srgbClr val="712000"/>
              </a:solidFill>
              <a:round/>
              <a:headEnd/>
              <a:tailEnd/>
            </a:ln>
            <a:effectLst/>
          </p:spPr>
          <p:txBody>
            <a:bodyPr wrap="none" anchor="ctr"/>
            <a:lstStyle/>
            <a:p>
              <a:endParaRPr lang="en-US"/>
            </a:p>
          </p:txBody>
        </p:sp>
        <p:sp>
          <p:nvSpPr>
            <p:cNvPr id="2895196" name="Line 348"/>
            <p:cNvSpPr>
              <a:spLocks noChangeShapeType="1"/>
            </p:cNvSpPr>
            <p:nvPr/>
          </p:nvSpPr>
          <p:spPr bwMode="auto">
            <a:xfrm flipV="1">
              <a:off x="6038" y="1772"/>
              <a:ext cx="22" cy="24"/>
            </a:xfrm>
            <a:prstGeom prst="line">
              <a:avLst/>
            </a:prstGeom>
            <a:noFill/>
            <a:ln w="12700">
              <a:solidFill>
                <a:srgbClr val="712000"/>
              </a:solidFill>
              <a:round/>
              <a:headEnd/>
              <a:tailEnd/>
            </a:ln>
            <a:effectLst/>
          </p:spPr>
          <p:txBody>
            <a:bodyPr wrap="none" anchor="ctr"/>
            <a:lstStyle/>
            <a:p>
              <a:endParaRPr lang="en-US"/>
            </a:p>
          </p:txBody>
        </p:sp>
        <p:sp>
          <p:nvSpPr>
            <p:cNvPr id="2895197" name="Line 349"/>
            <p:cNvSpPr>
              <a:spLocks noChangeShapeType="1"/>
            </p:cNvSpPr>
            <p:nvPr/>
          </p:nvSpPr>
          <p:spPr bwMode="auto">
            <a:xfrm flipV="1">
              <a:off x="6015" y="1703"/>
              <a:ext cx="21" cy="24"/>
            </a:xfrm>
            <a:prstGeom prst="line">
              <a:avLst/>
            </a:prstGeom>
            <a:noFill/>
            <a:ln w="12700">
              <a:solidFill>
                <a:srgbClr val="712000"/>
              </a:solidFill>
              <a:round/>
              <a:headEnd/>
              <a:tailEnd/>
            </a:ln>
            <a:effectLst/>
          </p:spPr>
          <p:txBody>
            <a:bodyPr wrap="none" anchor="ctr"/>
            <a:lstStyle/>
            <a:p>
              <a:endParaRPr lang="en-US"/>
            </a:p>
          </p:txBody>
        </p:sp>
        <p:sp>
          <p:nvSpPr>
            <p:cNvPr id="2895198" name="Line 350"/>
            <p:cNvSpPr>
              <a:spLocks noChangeShapeType="1"/>
            </p:cNvSpPr>
            <p:nvPr/>
          </p:nvSpPr>
          <p:spPr bwMode="auto">
            <a:xfrm flipV="1">
              <a:off x="5921" y="1830"/>
              <a:ext cx="22" cy="24"/>
            </a:xfrm>
            <a:prstGeom prst="line">
              <a:avLst/>
            </a:prstGeom>
            <a:noFill/>
            <a:ln w="12700">
              <a:solidFill>
                <a:srgbClr val="712000"/>
              </a:solidFill>
              <a:round/>
              <a:headEnd/>
              <a:tailEnd/>
            </a:ln>
            <a:effectLst/>
          </p:spPr>
          <p:txBody>
            <a:bodyPr wrap="none" anchor="ctr"/>
            <a:lstStyle/>
            <a:p>
              <a:endParaRPr lang="en-US"/>
            </a:p>
          </p:txBody>
        </p:sp>
        <p:sp>
          <p:nvSpPr>
            <p:cNvPr id="2895199" name="Line 351"/>
            <p:cNvSpPr>
              <a:spLocks noChangeShapeType="1"/>
            </p:cNvSpPr>
            <p:nvPr/>
          </p:nvSpPr>
          <p:spPr bwMode="auto">
            <a:xfrm flipV="1">
              <a:off x="5880" y="1817"/>
              <a:ext cx="20" cy="24"/>
            </a:xfrm>
            <a:prstGeom prst="line">
              <a:avLst/>
            </a:prstGeom>
            <a:noFill/>
            <a:ln w="12700">
              <a:solidFill>
                <a:srgbClr val="712000"/>
              </a:solidFill>
              <a:round/>
              <a:headEnd/>
              <a:tailEnd/>
            </a:ln>
            <a:effectLst/>
          </p:spPr>
          <p:txBody>
            <a:bodyPr wrap="none" anchor="ctr"/>
            <a:lstStyle/>
            <a:p>
              <a:endParaRPr lang="en-US"/>
            </a:p>
          </p:txBody>
        </p:sp>
      </p:grpSp>
      <p:grpSp>
        <p:nvGrpSpPr>
          <p:cNvPr id="2894901" name="Group 352"/>
          <p:cNvGrpSpPr>
            <a:grpSpLocks/>
          </p:cNvGrpSpPr>
          <p:nvPr/>
        </p:nvGrpSpPr>
        <p:grpSpPr bwMode="auto">
          <a:xfrm>
            <a:off x="7400925" y="3378200"/>
            <a:ext cx="587375" cy="342900"/>
            <a:chOff x="5380" y="1713"/>
            <a:chExt cx="416" cy="216"/>
          </a:xfrm>
        </p:grpSpPr>
        <p:sp>
          <p:nvSpPr>
            <p:cNvPr id="2895201" name="Freeform 353"/>
            <p:cNvSpPr>
              <a:spLocks/>
            </p:cNvSpPr>
            <p:nvPr/>
          </p:nvSpPr>
          <p:spPr bwMode="auto">
            <a:xfrm>
              <a:off x="5380" y="1713"/>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02" name="Freeform 354"/>
            <p:cNvSpPr>
              <a:spLocks/>
            </p:cNvSpPr>
            <p:nvPr/>
          </p:nvSpPr>
          <p:spPr bwMode="auto">
            <a:xfrm>
              <a:off x="5390" y="1721"/>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03" name="Freeform 355"/>
            <p:cNvSpPr>
              <a:spLocks/>
            </p:cNvSpPr>
            <p:nvPr/>
          </p:nvSpPr>
          <p:spPr bwMode="auto">
            <a:xfrm>
              <a:off x="5546" y="1783"/>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04" name="Freeform 356"/>
            <p:cNvSpPr>
              <a:spLocks/>
            </p:cNvSpPr>
            <p:nvPr/>
          </p:nvSpPr>
          <p:spPr bwMode="auto">
            <a:xfrm>
              <a:off x="5572" y="1787"/>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05" name="Line 357"/>
            <p:cNvSpPr>
              <a:spLocks noChangeShapeType="1"/>
            </p:cNvSpPr>
            <p:nvPr/>
          </p:nvSpPr>
          <p:spPr bwMode="auto">
            <a:xfrm flipV="1">
              <a:off x="5689" y="1737"/>
              <a:ext cx="21" cy="24"/>
            </a:xfrm>
            <a:prstGeom prst="line">
              <a:avLst/>
            </a:prstGeom>
            <a:noFill/>
            <a:ln w="12700">
              <a:solidFill>
                <a:srgbClr val="712000"/>
              </a:solidFill>
              <a:round/>
              <a:headEnd/>
              <a:tailEnd/>
            </a:ln>
            <a:effectLst/>
          </p:spPr>
          <p:txBody>
            <a:bodyPr wrap="none" anchor="ctr"/>
            <a:lstStyle/>
            <a:p>
              <a:endParaRPr lang="en-US"/>
            </a:p>
          </p:txBody>
        </p:sp>
        <p:sp>
          <p:nvSpPr>
            <p:cNvPr id="2895206" name="Line 358"/>
            <p:cNvSpPr>
              <a:spLocks noChangeShapeType="1"/>
            </p:cNvSpPr>
            <p:nvPr/>
          </p:nvSpPr>
          <p:spPr bwMode="auto">
            <a:xfrm flipV="1">
              <a:off x="5689" y="1770"/>
              <a:ext cx="21" cy="24"/>
            </a:xfrm>
            <a:prstGeom prst="line">
              <a:avLst/>
            </a:prstGeom>
            <a:noFill/>
            <a:ln w="12700">
              <a:solidFill>
                <a:srgbClr val="712000"/>
              </a:solidFill>
              <a:round/>
              <a:headEnd/>
              <a:tailEnd/>
            </a:ln>
            <a:effectLst/>
          </p:spPr>
          <p:txBody>
            <a:bodyPr wrap="none" anchor="ctr"/>
            <a:lstStyle/>
            <a:p>
              <a:endParaRPr lang="en-US"/>
            </a:p>
          </p:txBody>
        </p:sp>
        <p:sp>
          <p:nvSpPr>
            <p:cNvPr id="2895207" name="Line 359"/>
            <p:cNvSpPr>
              <a:spLocks noChangeShapeType="1"/>
            </p:cNvSpPr>
            <p:nvPr/>
          </p:nvSpPr>
          <p:spPr bwMode="auto">
            <a:xfrm flipV="1">
              <a:off x="5644" y="1818"/>
              <a:ext cx="21" cy="24"/>
            </a:xfrm>
            <a:prstGeom prst="line">
              <a:avLst/>
            </a:prstGeom>
            <a:noFill/>
            <a:ln w="12700">
              <a:solidFill>
                <a:srgbClr val="712000"/>
              </a:solidFill>
              <a:round/>
              <a:headEnd/>
              <a:tailEnd/>
            </a:ln>
            <a:effectLst/>
          </p:spPr>
          <p:txBody>
            <a:bodyPr wrap="none" anchor="ctr"/>
            <a:lstStyle/>
            <a:p>
              <a:endParaRPr lang="en-US"/>
            </a:p>
          </p:txBody>
        </p:sp>
        <p:sp>
          <p:nvSpPr>
            <p:cNvPr id="2895208" name="Line 360"/>
            <p:cNvSpPr>
              <a:spLocks noChangeShapeType="1"/>
            </p:cNvSpPr>
            <p:nvPr/>
          </p:nvSpPr>
          <p:spPr bwMode="auto">
            <a:xfrm flipV="1">
              <a:off x="5621" y="1750"/>
              <a:ext cx="21" cy="24"/>
            </a:xfrm>
            <a:prstGeom prst="line">
              <a:avLst/>
            </a:prstGeom>
            <a:noFill/>
            <a:ln w="12700">
              <a:solidFill>
                <a:srgbClr val="712000"/>
              </a:solidFill>
              <a:round/>
              <a:headEnd/>
              <a:tailEnd/>
            </a:ln>
            <a:effectLst/>
          </p:spPr>
          <p:txBody>
            <a:bodyPr wrap="none" anchor="ctr"/>
            <a:lstStyle/>
            <a:p>
              <a:endParaRPr lang="en-US"/>
            </a:p>
          </p:txBody>
        </p:sp>
        <p:sp>
          <p:nvSpPr>
            <p:cNvPr id="2895209" name="Line 361"/>
            <p:cNvSpPr>
              <a:spLocks noChangeShapeType="1"/>
            </p:cNvSpPr>
            <p:nvPr/>
          </p:nvSpPr>
          <p:spPr bwMode="auto">
            <a:xfrm flipV="1">
              <a:off x="5527" y="1877"/>
              <a:ext cx="21" cy="24"/>
            </a:xfrm>
            <a:prstGeom prst="line">
              <a:avLst/>
            </a:prstGeom>
            <a:noFill/>
            <a:ln w="12700">
              <a:solidFill>
                <a:srgbClr val="712000"/>
              </a:solidFill>
              <a:round/>
              <a:headEnd/>
              <a:tailEnd/>
            </a:ln>
            <a:effectLst/>
          </p:spPr>
          <p:txBody>
            <a:bodyPr wrap="none" anchor="ctr"/>
            <a:lstStyle/>
            <a:p>
              <a:endParaRPr lang="en-US"/>
            </a:p>
          </p:txBody>
        </p:sp>
        <p:sp>
          <p:nvSpPr>
            <p:cNvPr id="2895210" name="Line 362"/>
            <p:cNvSpPr>
              <a:spLocks noChangeShapeType="1"/>
            </p:cNvSpPr>
            <p:nvPr/>
          </p:nvSpPr>
          <p:spPr bwMode="auto">
            <a:xfrm flipV="1">
              <a:off x="5485" y="1863"/>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17" name="Group 363"/>
          <p:cNvGrpSpPr>
            <a:grpSpLocks/>
          </p:cNvGrpSpPr>
          <p:nvPr/>
        </p:nvGrpSpPr>
        <p:grpSpPr bwMode="auto">
          <a:xfrm>
            <a:off x="5765800" y="4371975"/>
            <a:ext cx="587375" cy="342900"/>
            <a:chOff x="4221" y="2339"/>
            <a:chExt cx="416" cy="216"/>
          </a:xfrm>
        </p:grpSpPr>
        <p:sp>
          <p:nvSpPr>
            <p:cNvPr id="2895212" name="Freeform 364"/>
            <p:cNvSpPr>
              <a:spLocks/>
            </p:cNvSpPr>
            <p:nvPr/>
          </p:nvSpPr>
          <p:spPr bwMode="auto">
            <a:xfrm>
              <a:off x="4221" y="233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13" name="Freeform 365"/>
            <p:cNvSpPr>
              <a:spLocks/>
            </p:cNvSpPr>
            <p:nvPr/>
          </p:nvSpPr>
          <p:spPr bwMode="auto">
            <a:xfrm>
              <a:off x="4231" y="234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14" name="Freeform 366"/>
            <p:cNvSpPr>
              <a:spLocks/>
            </p:cNvSpPr>
            <p:nvPr/>
          </p:nvSpPr>
          <p:spPr bwMode="auto">
            <a:xfrm>
              <a:off x="4354" y="240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15" name="Freeform 367"/>
            <p:cNvSpPr>
              <a:spLocks/>
            </p:cNvSpPr>
            <p:nvPr/>
          </p:nvSpPr>
          <p:spPr bwMode="auto">
            <a:xfrm>
              <a:off x="4362" y="241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16" name="Line 368"/>
            <p:cNvSpPr>
              <a:spLocks noChangeShapeType="1"/>
            </p:cNvSpPr>
            <p:nvPr/>
          </p:nvSpPr>
          <p:spPr bwMode="auto">
            <a:xfrm flipH="1" flipV="1">
              <a:off x="4298" y="2363"/>
              <a:ext cx="37" cy="24"/>
            </a:xfrm>
            <a:prstGeom prst="line">
              <a:avLst/>
            </a:prstGeom>
            <a:noFill/>
            <a:ln w="12700">
              <a:solidFill>
                <a:srgbClr val="712000"/>
              </a:solidFill>
              <a:round/>
              <a:headEnd/>
              <a:tailEnd/>
            </a:ln>
            <a:effectLst/>
          </p:spPr>
          <p:txBody>
            <a:bodyPr wrap="none" anchor="ctr"/>
            <a:lstStyle/>
            <a:p>
              <a:endParaRPr lang="en-US"/>
            </a:p>
          </p:txBody>
        </p:sp>
        <p:sp>
          <p:nvSpPr>
            <p:cNvPr id="2895217" name="Line 369"/>
            <p:cNvSpPr>
              <a:spLocks noChangeShapeType="1"/>
            </p:cNvSpPr>
            <p:nvPr/>
          </p:nvSpPr>
          <p:spPr bwMode="auto">
            <a:xfrm flipH="1" flipV="1">
              <a:off x="4298" y="2395"/>
              <a:ext cx="37" cy="24"/>
            </a:xfrm>
            <a:prstGeom prst="line">
              <a:avLst/>
            </a:prstGeom>
            <a:noFill/>
            <a:ln w="12700">
              <a:solidFill>
                <a:srgbClr val="712000"/>
              </a:solidFill>
              <a:round/>
              <a:headEnd/>
              <a:tailEnd/>
            </a:ln>
            <a:effectLst/>
          </p:spPr>
          <p:txBody>
            <a:bodyPr wrap="none" anchor="ctr"/>
            <a:lstStyle/>
            <a:p>
              <a:endParaRPr lang="en-US"/>
            </a:p>
          </p:txBody>
        </p:sp>
        <p:sp>
          <p:nvSpPr>
            <p:cNvPr id="2895218" name="Line 370"/>
            <p:cNvSpPr>
              <a:spLocks noChangeShapeType="1"/>
            </p:cNvSpPr>
            <p:nvPr/>
          </p:nvSpPr>
          <p:spPr bwMode="auto">
            <a:xfrm flipH="1" flipV="1">
              <a:off x="4343" y="2444"/>
              <a:ext cx="38" cy="24"/>
            </a:xfrm>
            <a:prstGeom prst="line">
              <a:avLst/>
            </a:prstGeom>
            <a:noFill/>
            <a:ln w="12700">
              <a:solidFill>
                <a:srgbClr val="712000"/>
              </a:solidFill>
              <a:round/>
              <a:headEnd/>
              <a:tailEnd/>
            </a:ln>
            <a:effectLst/>
          </p:spPr>
          <p:txBody>
            <a:bodyPr wrap="none" anchor="ctr"/>
            <a:lstStyle/>
            <a:p>
              <a:endParaRPr lang="en-US"/>
            </a:p>
          </p:txBody>
        </p:sp>
        <p:sp>
          <p:nvSpPr>
            <p:cNvPr id="2895219" name="Line 371"/>
            <p:cNvSpPr>
              <a:spLocks noChangeShapeType="1"/>
            </p:cNvSpPr>
            <p:nvPr/>
          </p:nvSpPr>
          <p:spPr bwMode="auto">
            <a:xfrm flipH="1" flipV="1">
              <a:off x="4367" y="2375"/>
              <a:ext cx="36" cy="24"/>
            </a:xfrm>
            <a:prstGeom prst="line">
              <a:avLst/>
            </a:prstGeom>
            <a:noFill/>
            <a:ln w="12700">
              <a:solidFill>
                <a:srgbClr val="712000"/>
              </a:solidFill>
              <a:round/>
              <a:headEnd/>
              <a:tailEnd/>
            </a:ln>
            <a:effectLst/>
          </p:spPr>
          <p:txBody>
            <a:bodyPr wrap="none" anchor="ctr"/>
            <a:lstStyle/>
            <a:p>
              <a:endParaRPr lang="en-US"/>
            </a:p>
          </p:txBody>
        </p:sp>
        <p:sp>
          <p:nvSpPr>
            <p:cNvPr id="2895220" name="Line 372"/>
            <p:cNvSpPr>
              <a:spLocks noChangeShapeType="1"/>
            </p:cNvSpPr>
            <p:nvPr/>
          </p:nvSpPr>
          <p:spPr bwMode="auto">
            <a:xfrm flipH="1" flipV="1">
              <a:off x="4460" y="2502"/>
              <a:ext cx="38" cy="24"/>
            </a:xfrm>
            <a:prstGeom prst="line">
              <a:avLst/>
            </a:prstGeom>
            <a:noFill/>
            <a:ln w="12700">
              <a:solidFill>
                <a:srgbClr val="712000"/>
              </a:solidFill>
              <a:round/>
              <a:headEnd/>
              <a:tailEnd/>
            </a:ln>
            <a:effectLst/>
          </p:spPr>
          <p:txBody>
            <a:bodyPr wrap="none" anchor="ctr"/>
            <a:lstStyle/>
            <a:p>
              <a:endParaRPr lang="en-US"/>
            </a:p>
          </p:txBody>
        </p:sp>
        <p:sp>
          <p:nvSpPr>
            <p:cNvPr id="2895221" name="Line 373"/>
            <p:cNvSpPr>
              <a:spLocks noChangeShapeType="1"/>
            </p:cNvSpPr>
            <p:nvPr/>
          </p:nvSpPr>
          <p:spPr bwMode="auto">
            <a:xfrm flipH="1" flipV="1">
              <a:off x="4502" y="2489"/>
              <a:ext cx="37" cy="24"/>
            </a:xfrm>
            <a:prstGeom prst="line">
              <a:avLst/>
            </a:prstGeom>
            <a:noFill/>
            <a:ln w="12700">
              <a:solidFill>
                <a:srgbClr val="712000"/>
              </a:solidFill>
              <a:round/>
              <a:headEnd/>
              <a:tailEnd/>
            </a:ln>
            <a:effectLst/>
          </p:spPr>
          <p:txBody>
            <a:bodyPr wrap="none" anchor="ctr"/>
            <a:lstStyle/>
            <a:p>
              <a:endParaRPr lang="en-US"/>
            </a:p>
          </p:txBody>
        </p:sp>
      </p:grpSp>
      <p:sp>
        <p:nvSpPr>
          <p:cNvPr id="2895222" name="Rectangle 374"/>
          <p:cNvSpPr>
            <a:spLocks noChangeArrowheads="1"/>
          </p:cNvSpPr>
          <p:nvPr/>
        </p:nvSpPr>
        <p:spPr bwMode="auto">
          <a:xfrm>
            <a:off x="1177925" y="2700338"/>
            <a:ext cx="1276350"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Thin </a:t>
            </a:r>
            <a:br>
              <a:rPr lang="en-US" sz="1600" b="1" i="0"/>
            </a:br>
            <a:r>
              <a:rPr lang="en-US" sz="1600" b="1" i="0"/>
              <a:t>fibrous cap</a:t>
            </a:r>
          </a:p>
        </p:txBody>
      </p:sp>
      <p:sp>
        <p:nvSpPr>
          <p:cNvPr id="2895223" name="Rectangle 375"/>
          <p:cNvSpPr>
            <a:spLocks noChangeArrowheads="1"/>
          </p:cNvSpPr>
          <p:nvPr/>
        </p:nvSpPr>
        <p:spPr bwMode="auto">
          <a:xfrm>
            <a:off x="2555875" y="2319338"/>
            <a:ext cx="1516063"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Inflammatory </a:t>
            </a:r>
            <a:br>
              <a:rPr lang="en-US" sz="1600" b="1" i="0"/>
            </a:br>
            <a:r>
              <a:rPr lang="en-US" sz="1600" b="1" i="0"/>
              <a:t>cells</a:t>
            </a:r>
          </a:p>
        </p:txBody>
      </p:sp>
      <p:sp>
        <p:nvSpPr>
          <p:cNvPr id="2895224" name="Rectangle 376"/>
          <p:cNvSpPr>
            <a:spLocks noChangeArrowheads="1"/>
          </p:cNvSpPr>
          <p:nvPr/>
        </p:nvSpPr>
        <p:spPr bwMode="auto">
          <a:xfrm>
            <a:off x="438150" y="2865438"/>
            <a:ext cx="74453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Few</a:t>
            </a:r>
            <a:br>
              <a:rPr lang="en-US" sz="1600" b="1" i="0"/>
            </a:br>
            <a:r>
              <a:rPr lang="en-US" sz="1600" b="1" i="0"/>
              <a:t>SMCs</a:t>
            </a:r>
          </a:p>
        </p:txBody>
      </p:sp>
      <p:sp>
        <p:nvSpPr>
          <p:cNvPr id="2895225" name="Rectangle 377"/>
          <p:cNvSpPr>
            <a:spLocks noChangeArrowheads="1"/>
          </p:cNvSpPr>
          <p:nvPr/>
        </p:nvSpPr>
        <p:spPr bwMode="auto">
          <a:xfrm>
            <a:off x="342900" y="4999038"/>
            <a:ext cx="1389063"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Eroded</a:t>
            </a:r>
            <a:br>
              <a:rPr lang="en-US" sz="1600" b="1" i="0"/>
            </a:br>
            <a:r>
              <a:rPr lang="en-US" sz="1600" b="1" i="0"/>
              <a:t>endothelium</a:t>
            </a:r>
          </a:p>
        </p:txBody>
      </p:sp>
      <p:sp>
        <p:nvSpPr>
          <p:cNvPr id="2895226" name="Rectangle 378"/>
          <p:cNvSpPr>
            <a:spLocks noChangeArrowheads="1"/>
          </p:cNvSpPr>
          <p:nvPr/>
        </p:nvSpPr>
        <p:spPr bwMode="auto">
          <a:xfrm>
            <a:off x="1584325" y="5392738"/>
            <a:ext cx="150018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Activated</a:t>
            </a:r>
            <a:br>
              <a:rPr lang="en-US" sz="1600" b="1" i="0"/>
            </a:br>
            <a:r>
              <a:rPr lang="en-US" sz="1600" b="1" i="0"/>
              <a:t>macrophages</a:t>
            </a:r>
          </a:p>
        </p:txBody>
      </p:sp>
      <p:sp>
        <p:nvSpPr>
          <p:cNvPr id="2895227" name="Freeform 379"/>
          <p:cNvSpPr>
            <a:spLocks/>
          </p:cNvSpPr>
          <p:nvPr/>
        </p:nvSpPr>
        <p:spPr bwMode="auto">
          <a:xfrm>
            <a:off x="1331913" y="3776663"/>
            <a:ext cx="1587"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28" name="Freeform 380"/>
          <p:cNvSpPr>
            <a:spLocks/>
          </p:cNvSpPr>
          <p:nvPr/>
        </p:nvSpPr>
        <p:spPr bwMode="auto">
          <a:xfrm>
            <a:off x="793750" y="3478213"/>
            <a:ext cx="746125" cy="369887"/>
          </a:xfrm>
          <a:custGeom>
            <a:avLst/>
            <a:gdLst/>
            <a:ahLst/>
            <a:cxnLst>
              <a:cxn ang="0">
                <a:pos x="96" y="232"/>
              </a:cxn>
              <a:cxn ang="0">
                <a:pos x="0" y="0"/>
              </a:cxn>
              <a:cxn ang="0">
                <a:pos x="528" y="204"/>
              </a:cxn>
            </a:cxnLst>
            <a:rect l="0" t="0" r="r" b="b"/>
            <a:pathLst>
              <a:path w="529" h="233">
                <a:moveTo>
                  <a:pt x="96" y="232"/>
                </a:moveTo>
                <a:lnTo>
                  <a:pt x="0" y="0"/>
                </a:lnTo>
                <a:lnTo>
                  <a:pt x="528" y="204"/>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29" name="Freeform 381"/>
          <p:cNvSpPr>
            <a:spLocks/>
          </p:cNvSpPr>
          <p:nvPr/>
        </p:nvSpPr>
        <p:spPr bwMode="auto">
          <a:xfrm>
            <a:off x="2730500" y="2944813"/>
            <a:ext cx="317500" cy="725487"/>
          </a:xfrm>
          <a:custGeom>
            <a:avLst/>
            <a:gdLst/>
            <a:ahLst/>
            <a:cxnLst>
              <a:cxn ang="0">
                <a:pos x="0" y="456"/>
              </a:cxn>
              <a:cxn ang="0">
                <a:pos x="0" y="0"/>
              </a:cxn>
              <a:cxn ang="0">
                <a:pos x="224" y="364"/>
              </a:cxn>
            </a:cxnLst>
            <a:rect l="0" t="0" r="r" b="b"/>
            <a:pathLst>
              <a:path w="225" h="457">
                <a:moveTo>
                  <a:pt x="0" y="456"/>
                </a:moveTo>
                <a:lnTo>
                  <a:pt x="0" y="0"/>
                </a:lnTo>
                <a:lnTo>
                  <a:pt x="224" y="364"/>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0" name="AutoShape 382"/>
          <p:cNvSpPr>
            <a:spLocks noChangeArrowheads="1"/>
          </p:cNvSpPr>
          <p:nvPr/>
        </p:nvSpPr>
        <p:spPr bwMode="auto">
          <a:xfrm>
            <a:off x="3992563" y="3816350"/>
            <a:ext cx="877887" cy="212725"/>
          </a:xfrm>
          <a:prstGeom prst="leftRightArrow">
            <a:avLst>
              <a:gd name="adj1" fmla="val 50000"/>
              <a:gd name="adj2" fmla="val 82537"/>
            </a:avLst>
          </a:prstGeom>
          <a:solidFill>
            <a:srgbClr val="89C4FF"/>
          </a:solidFill>
          <a:ln w="12700">
            <a:noFill/>
            <a:miter lim="800000"/>
            <a:headEnd/>
            <a:tailEnd/>
          </a:ln>
          <a:effectLst/>
        </p:spPr>
        <p:txBody>
          <a:bodyPr wrap="none" anchor="ctr"/>
          <a:lstStyle/>
          <a:p>
            <a:endParaRPr lang="en-US"/>
          </a:p>
        </p:txBody>
      </p:sp>
      <p:sp>
        <p:nvSpPr>
          <p:cNvPr id="2895231" name="Rectangle 383"/>
          <p:cNvSpPr>
            <a:spLocks noChangeArrowheads="1"/>
          </p:cNvSpPr>
          <p:nvPr/>
        </p:nvSpPr>
        <p:spPr bwMode="auto">
          <a:xfrm>
            <a:off x="5910263" y="2687638"/>
            <a:ext cx="1276350"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Thick</a:t>
            </a:r>
            <a:br>
              <a:rPr lang="en-US" sz="1600" b="1" i="0"/>
            </a:br>
            <a:r>
              <a:rPr lang="en-US" sz="1600" b="1" i="0"/>
              <a:t>fibrous cap</a:t>
            </a:r>
          </a:p>
        </p:txBody>
      </p:sp>
      <p:sp>
        <p:nvSpPr>
          <p:cNvPr id="2895232" name="Line 384"/>
          <p:cNvSpPr>
            <a:spLocks noChangeShapeType="1"/>
          </p:cNvSpPr>
          <p:nvPr/>
        </p:nvSpPr>
        <p:spPr bwMode="auto">
          <a:xfrm>
            <a:off x="6650038" y="3332163"/>
            <a:ext cx="0" cy="539750"/>
          </a:xfrm>
          <a:prstGeom prst="line">
            <a:avLst/>
          </a:prstGeom>
          <a:noFill/>
          <a:ln w="25400">
            <a:solidFill>
              <a:schemeClr val="tx1"/>
            </a:solidFill>
            <a:round/>
            <a:headEnd/>
            <a:tailEnd/>
          </a:ln>
          <a:effectLst/>
        </p:spPr>
        <p:txBody>
          <a:bodyPr wrap="none" anchor="ctr"/>
          <a:lstStyle/>
          <a:p>
            <a:endParaRPr lang="en-US"/>
          </a:p>
        </p:txBody>
      </p:sp>
      <p:sp>
        <p:nvSpPr>
          <p:cNvPr id="2895233" name="Rectangle 385"/>
          <p:cNvSpPr>
            <a:spLocks noChangeArrowheads="1"/>
          </p:cNvSpPr>
          <p:nvPr/>
        </p:nvSpPr>
        <p:spPr bwMode="auto">
          <a:xfrm>
            <a:off x="7310438" y="2103438"/>
            <a:ext cx="1516062" cy="822325"/>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Lack of</a:t>
            </a:r>
            <a:br>
              <a:rPr lang="en-US" sz="1600" b="1" i="0"/>
            </a:br>
            <a:r>
              <a:rPr lang="en-US" sz="1600" b="1" i="0"/>
              <a:t>inflammatory </a:t>
            </a:r>
            <a:br>
              <a:rPr lang="en-US" sz="1600" b="1" i="0"/>
            </a:br>
            <a:r>
              <a:rPr lang="en-US" sz="1600" b="1" i="0"/>
              <a:t>cells</a:t>
            </a:r>
          </a:p>
        </p:txBody>
      </p:sp>
      <p:sp>
        <p:nvSpPr>
          <p:cNvPr id="2895234" name="Line 386"/>
          <p:cNvSpPr>
            <a:spLocks noChangeShapeType="1"/>
          </p:cNvSpPr>
          <p:nvPr/>
        </p:nvSpPr>
        <p:spPr bwMode="auto">
          <a:xfrm>
            <a:off x="7473950" y="3001963"/>
            <a:ext cx="0" cy="374650"/>
          </a:xfrm>
          <a:prstGeom prst="line">
            <a:avLst/>
          </a:prstGeom>
          <a:noFill/>
          <a:ln w="25400">
            <a:solidFill>
              <a:schemeClr val="tx1"/>
            </a:solidFill>
            <a:round/>
            <a:headEnd/>
            <a:tailEnd/>
          </a:ln>
          <a:effectLst/>
        </p:spPr>
        <p:txBody>
          <a:bodyPr wrap="none" anchor="ctr"/>
          <a:lstStyle/>
          <a:p>
            <a:endParaRPr lang="en-US"/>
          </a:p>
        </p:txBody>
      </p:sp>
      <p:sp>
        <p:nvSpPr>
          <p:cNvPr id="2895235" name="Rectangle 387"/>
          <p:cNvSpPr>
            <a:spLocks noChangeArrowheads="1"/>
          </p:cNvSpPr>
          <p:nvPr/>
        </p:nvSpPr>
        <p:spPr bwMode="auto">
          <a:xfrm>
            <a:off x="7011988" y="5672138"/>
            <a:ext cx="1231900" cy="333375"/>
          </a:xfrm>
          <a:prstGeom prst="rect">
            <a:avLst/>
          </a:prstGeom>
          <a:noFill/>
          <a:ln w="12700">
            <a:noFill/>
            <a:miter lim="800000"/>
            <a:headEnd/>
            <a:tailEnd/>
          </a:ln>
          <a:effectLst/>
        </p:spPr>
        <p:txBody>
          <a:bodyPr wrap="none" lIns="90488" tIns="44450" rIns="90488" bIns="44450">
            <a:spAutoFit/>
          </a:bodyPr>
          <a:lstStyle/>
          <a:p>
            <a:pPr algn="ctr">
              <a:lnSpc>
                <a:spcPct val="100000"/>
              </a:lnSpc>
            </a:pPr>
            <a:r>
              <a:rPr lang="en-US" sz="1600" b="1" i="0"/>
              <a:t>Foam cells</a:t>
            </a:r>
          </a:p>
        </p:txBody>
      </p:sp>
      <p:sp>
        <p:nvSpPr>
          <p:cNvPr id="2895236" name="Freeform 388"/>
          <p:cNvSpPr>
            <a:spLocks/>
          </p:cNvSpPr>
          <p:nvPr/>
        </p:nvSpPr>
        <p:spPr bwMode="auto">
          <a:xfrm>
            <a:off x="7570788" y="4449763"/>
            <a:ext cx="1587"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7" name="Rectangle 389"/>
          <p:cNvSpPr>
            <a:spLocks noChangeArrowheads="1"/>
          </p:cNvSpPr>
          <p:nvPr/>
        </p:nvSpPr>
        <p:spPr bwMode="auto">
          <a:xfrm>
            <a:off x="5062538" y="4770438"/>
            <a:ext cx="1446212"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Intact</a:t>
            </a:r>
            <a:br>
              <a:rPr lang="en-US" sz="1600" b="1" i="0"/>
            </a:br>
            <a:r>
              <a:rPr lang="en-US" sz="1600" b="1" i="0"/>
              <a:t>endothelium </a:t>
            </a:r>
          </a:p>
        </p:txBody>
      </p:sp>
      <p:sp>
        <p:nvSpPr>
          <p:cNvPr id="2895238" name="Freeform 390"/>
          <p:cNvSpPr>
            <a:spLocks/>
          </p:cNvSpPr>
          <p:nvPr/>
        </p:nvSpPr>
        <p:spPr bwMode="auto">
          <a:xfrm>
            <a:off x="6115050" y="3776663"/>
            <a:ext cx="1588" cy="1227137"/>
          </a:xfrm>
          <a:custGeom>
            <a:avLst/>
            <a:gdLst/>
            <a:ahLst/>
            <a:cxnLst>
              <a:cxn ang="0">
                <a:pos x="0" y="0"/>
              </a:cxn>
              <a:cxn ang="0">
                <a:pos x="0" y="772"/>
              </a:cxn>
            </a:cxnLst>
            <a:rect l="0" t="0" r="r" b="b"/>
            <a:pathLst>
              <a:path w="1" h="773">
                <a:moveTo>
                  <a:pt x="0" y="0"/>
                </a:moveTo>
                <a:lnTo>
                  <a:pt x="0" y="772"/>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39" name="Rectangle 391"/>
          <p:cNvSpPr>
            <a:spLocks noChangeArrowheads="1"/>
          </p:cNvSpPr>
          <p:nvPr/>
        </p:nvSpPr>
        <p:spPr bwMode="auto">
          <a:xfrm>
            <a:off x="4956175" y="2878138"/>
            <a:ext cx="744538" cy="577850"/>
          </a:xfrm>
          <a:prstGeom prst="rect">
            <a:avLst/>
          </a:prstGeom>
          <a:noFill/>
          <a:ln w="12700">
            <a:noFill/>
            <a:miter lim="800000"/>
            <a:headEnd/>
            <a:tailEnd/>
          </a:ln>
          <a:effectLst/>
        </p:spPr>
        <p:txBody>
          <a:bodyPr wrap="none" lIns="90488" tIns="44450" rIns="90488" bIns="44450">
            <a:spAutoFit/>
          </a:bodyPr>
          <a:lstStyle/>
          <a:p>
            <a:pPr>
              <a:lnSpc>
                <a:spcPct val="100000"/>
              </a:lnSpc>
            </a:pPr>
            <a:r>
              <a:rPr lang="en-US" sz="1600" b="1" i="0"/>
              <a:t>More</a:t>
            </a:r>
            <a:br>
              <a:rPr lang="en-US" sz="1600" b="1" i="0"/>
            </a:br>
            <a:r>
              <a:rPr lang="en-US" sz="1600" b="1" i="0"/>
              <a:t>SMCs</a:t>
            </a:r>
          </a:p>
        </p:txBody>
      </p:sp>
      <p:sp>
        <p:nvSpPr>
          <p:cNvPr id="2895240" name="Line 392"/>
          <p:cNvSpPr>
            <a:spLocks noChangeShapeType="1"/>
          </p:cNvSpPr>
          <p:nvPr/>
        </p:nvSpPr>
        <p:spPr bwMode="auto">
          <a:xfrm>
            <a:off x="5380038" y="3548063"/>
            <a:ext cx="0" cy="374650"/>
          </a:xfrm>
          <a:prstGeom prst="line">
            <a:avLst/>
          </a:prstGeom>
          <a:noFill/>
          <a:ln w="25400">
            <a:solidFill>
              <a:schemeClr val="tx1"/>
            </a:solidFill>
            <a:round/>
            <a:headEnd/>
            <a:tailEnd/>
          </a:ln>
          <a:effectLst/>
        </p:spPr>
        <p:txBody>
          <a:bodyPr wrap="none" anchor="ctr"/>
          <a:lstStyle/>
          <a:p>
            <a:endParaRPr lang="en-US"/>
          </a:p>
        </p:txBody>
      </p:sp>
      <p:grpSp>
        <p:nvGrpSpPr>
          <p:cNvPr id="2894933" name="Group 393"/>
          <p:cNvGrpSpPr>
            <a:grpSpLocks/>
          </p:cNvGrpSpPr>
          <p:nvPr/>
        </p:nvGrpSpPr>
        <p:grpSpPr bwMode="auto">
          <a:xfrm>
            <a:off x="7378700" y="3657600"/>
            <a:ext cx="587375" cy="342900"/>
            <a:chOff x="5364" y="1889"/>
            <a:chExt cx="416" cy="216"/>
          </a:xfrm>
        </p:grpSpPr>
        <p:sp>
          <p:nvSpPr>
            <p:cNvPr id="2895242" name="Freeform 394"/>
            <p:cNvSpPr>
              <a:spLocks/>
            </p:cNvSpPr>
            <p:nvPr/>
          </p:nvSpPr>
          <p:spPr bwMode="auto">
            <a:xfrm>
              <a:off x="5364" y="1889"/>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43" name="Freeform 395"/>
            <p:cNvSpPr>
              <a:spLocks/>
            </p:cNvSpPr>
            <p:nvPr/>
          </p:nvSpPr>
          <p:spPr bwMode="auto">
            <a:xfrm>
              <a:off x="5374" y="1897"/>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44" name="Freeform 396"/>
            <p:cNvSpPr>
              <a:spLocks/>
            </p:cNvSpPr>
            <p:nvPr/>
          </p:nvSpPr>
          <p:spPr bwMode="auto">
            <a:xfrm>
              <a:off x="5530" y="1959"/>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45" name="Freeform 397"/>
            <p:cNvSpPr>
              <a:spLocks/>
            </p:cNvSpPr>
            <p:nvPr/>
          </p:nvSpPr>
          <p:spPr bwMode="auto">
            <a:xfrm>
              <a:off x="5556" y="1963"/>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46" name="Line 398"/>
            <p:cNvSpPr>
              <a:spLocks noChangeShapeType="1"/>
            </p:cNvSpPr>
            <p:nvPr/>
          </p:nvSpPr>
          <p:spPr bwMode="auto">
            <a:xfrm flipV="1">
              <a:off x="5673" y="1913"/>
              <a:ext cx="21" cy="24"/>
            </a:xfrm>
            <a:prstGeom prst="line">
              <a:avLst/>
            </a:prstGeom>
            <a:noFill/>
            <a:ln w="12700">
              <a:solidFill>
                <a:srgbClr val="712000"/>
              </a:solidFill>
              <a:round/>
              <a:headEnd/>
              <a:tailEnd/>
            </a:ln>
            <a:effectLst/>
          </p:spPr>
          <p:txBody>
            <a:bodyPr wrap="none" anchor="ctr"/>
            <a:lstStyle/>
            <a:p>
              <a:endParaRPr lang="en-US"/>
            </a:p>
          </p:txBody>
        </p:sp>
        <p:sp>
          <p:nvSpPr>
            <p:cNvPr id="2895247" name="Line 399"/>
            <p:cNvSpPr>
              <a:spLocks noChangeShapeType="1"/>
            </p:cNvSpPr>
            <p:nvPr/>
          </p:nvSpPr>
          <p:spPr bwMode="auto">
            <a:xfrm flipV="1">
              <a:off x="5673" y="1946"/>
              <a:ext cx="21" cy="24"/>
            </a:xfrm>
            <a:prstGeom prst="line">
              <a:avLst/>
            </a:prstGeom>
            <a:noFill/>
            <a:ln w="12700">
              <a:solidFill>
                <a:srgbClr val="712000"/>
              </a:solidFill>
              <a:round/>
              <a:headEnd/>
              <a:tailEnd/>
            </a:ln>
            <a:effectLst/>
          </p:spPr>
          <p:txBody>
            <a:bodyPr wrap="none" anchor="ctr"/>
            <a:lstStyle/>
            <a:p>
              <a:endParaRPr lang="en-US"/>
            </a:p>
          </p:txBody>
        </p:sp>
        <p:sp>
          <p:nvSpPr>
            <p:cNvPr id="2895248" name="Line 400"/>
            <p:cNvSpPr>
              <a:spLocks noChangeShapeType="1"/>
            </p:cNvSpPr>
            <p:nvPr/>
          </p:nvSpPr>
          <p:spPr bwMode="auto">
            <a:xfrm flipV="1">
              <a:off x="5628" y="1994"/>
              <a:ext cx="21" cy="24"/>
            </a:xfrm>
            <a:prstGeom prst="line">
              <a:avLst/>
            </a:prstGeom>
            <a:noFill/>
            <a:ln w="12700">
              <a:solidFill>
                <a:srgbClr val="712000"/>
              </a:solidFill>
              <a:round/>
              <a:headEnd/>
              <a:tailEnd/>
            </a:ln>
            <a:effectLst/>
          </p:spPr>
          <p:txBody>
            <a:bodyPr wrap="none" anchor="ctr"/>
            <a:lstStyle/>
            <a:p>
              <a:endParaRPr lang="en-US"/>
            </a:p>
          </p:txBody>
        </p:sp>
        <p:sp>
          <p:nvSpPr>
            <p:cNvPr id="2895249" name="Line 401"/>
            <p:cNvSpPr>
              <a:spLocks noChangeShapeType="1"/>
            </p:cNvSpPr>
            <p:nvPr/>
          </p:nvSpPr>
          <p:spPr bwMode="auto">
            <a:xfrm flipV="1">
              <a:off x="5605" y="1926"/>
              <a:ext cx="21" cy="24"/>
            </a:xfrm>
            <a:prstGeom prst="line">
              <a:avLst/>
            </a:prstGeom>
            <a:noFill/>
            <a:ln w="12700">
              <a:solidFill>
                <a:srgbClr val="712000"/>
              </a:solidFill>
              <a:round/>
              <a:headEnd/>
              <a:tailEnd/>
            </a:ln>
            <a:effectLst/>
          </p:spPr>
          <p:txBody>
            <a:bodyPr wrap="none" anchor="ctr"/>
            <a:lstStyle/>
            <a:p>
              <a:endParaRPr lang="en-US"/>
            </a:p>
          </p:txBody>
        </p:sp>
        <p:sp>
          <p:nvSpPr>
            <p:cNvPr id="2895250" name="Line 402"/>
            <p:cNvSpPr>
              <a:spLocks noChangeShapeType="1"/>
            </p:cNvSpPr>
            <p:nvPr/>
          </p:nvSpPr>
          <p:spPr bwMode="auto">
            <a:xfrm flipV="1">
              <a:off x="5511" y="2053"/>
              <a:ext cx="21" cy="24"/>
            </a:xfrm>
            <a:prstGeom prst="line">
              <a:avLst/>
            </a:prstGeom>
            <a:noFill/>
            <a:ln w="12700">
              <a:solidFill>
                <a:srgbClr val="712000"/>
              </a:solidFill>
              <a:round/>
              <a:headEnd/>
              <a:tailEnd/>
            </a:ln>
            <a:effectLst/>
          </p:spPr>
          <p:txBody>
            <a:bodyPr wrap="none" anchor="ctr"/>
            <a:lstStyle/>
            <a:p>
              <a:endParaRPr lang="en-US"/>
            </a:p>
          </p:txBody>
        </p:sp>
        <p:sp>
          <p:nvSpPr>
            <p:cNvPr id="2895251" name="Line 403"/>
            <p:cNvSpPr>
              <a:spLocks noChangeShapeType="1"/>
            </p:cNvSpPr>
            <p:nvPr/>
          </p:nvSpPr>
          <p:spPr bwMode="auto">
            <a:xfrm flipV="1">
              <a:off x="5469" y="2039"/>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49" name="Group 404"/>
          <p:cNvGrpSpPr>
            <a:grpSpLocks/>
          </p:cNvGrpSpPr>
          <p:nvPr/>
        </p:nvGrpSpPr>
        <p:grpSpPr bwMode="auto">
          <a:xfrm>
            <a:off x="7107238" y="4051300"/>
            <a:ext cx="587375" cy="342900"/>
            <a:chOff x="5172" y="2137"/>
            <a:chExt cx="416" cy="216"/>
          </a:xfrm>
        </p:grpSpPr>
        <p:sp>
          <p:nvSpPr>
            <p:cNvPr id="2895253" name="Freeform 405"/>
            <p:cNvSpPr>
              <a:spLocks/>
            </p:cNvSpPr>
            <p:nvPr/>
          </p:nvSpPr>
          <p:spPr bwMode="auto">
            <a:xfrm>
              <a:off x="5172" y="2137"/>
              <a:ext cx="416" cy="216"/>
            </a:xfrm>
            <a:custGeom>
              <a:avLst/>
              <a:gdLst/>
              <a:ahLst/>
              <a:cxnLst>
                <a:cxn ang="0">
                  <a:pos x="415" y="3"/>
                </a:cxn>
                <a:cxn ang="0">
                  <a:pos x="374" y="0"/>
                </a:cxn>
                <a:cxn ang="0">
                  <a:pos x="313" y="7"/>
                </a:cxn>
                <a:cxn ang="0">
                  <a:pos x="272" y="20"/>
                </a:cxn>
                <a:cxn ang="0">
                  <a:pos x="238" y="34"/>
                </a:cxn>
                <a:cxn ang="0">
                  <a:pos x="194" y="65"/>
                </a:cxn>
                <a:cxn ang="0">
                  <a:pos x="167" y="99"/>
                </a:cxn>
                <a:cxn ang="0">
                  <a:pos x="126" y="123"/>
                </a:cxn>
                <a:cxn ang="0">
                  <a:pos x="71" y="157"/>
                </a:cxn>
                <a:cxn ang="0">
                  <a:pos x="34" y="177"/>
                </a:cxn>
                <a:cxn ang="0">
                  <a:pos x="0" y="184"/>
                </a:cxn>
                <a:cxn ang="0">
                  <a:pos x="20" y="201"/>
                </a:cxn>
                <a:cxn ang="0">
                  <a:pos x="75" y="215"/>
                </a:cxn>
                <a:cxn ang="0">
                  <a:pos x="119" y="215"/>
                </a:cxn>
                <a:cxn ang="0">
                  <a:pos x="173" y="201"/>
                </a:cxn>
                <a:cxn ang="0">
                  <a:pos x="228" y="181"/>
                </a:cxn>
                <a:cxn ang="0">
                  <a:pos x="282" y="140"/>
                </a:cxn>
                <a:cxn ang="0">
                  <a:pos x="333" y="96"/>
                </a:cxn>
                <a:cxn ang="0">
                  <a:pos x="367" y="55"/>
                </a:cxn>
                <a:cxn ang="0">
                  <a:pos x="381" y="31"/>
                </a:cxn>
                <a:cxn ang="0">
                  <a:pos x="415" y="3"/>
                </a:cxn>
              </a:cxnLst>
              <a:rect l="0" t="0" r="r" b="b"/>
              <a:pathLst>
                <a:path w="416" h="216">
                  <a:moveTo>
                    <a:pt x="415" y="3"/>
                  </a:moveTo>
                  <a:lnTo>
                    <a:pt x="374" y="0"/>
                  </a:lnTo>
                  <a:lnTo>
                    <a:pt x="313" y="7"/>
                  </a:lnTo>
                  <a:lnTo>
                    <a:pt x="272" y="20"/>
                  </a:lnTo>
                  <a:lnTo>
                    <a:pt x="238" y="34"/>
                  </a:lnTo>
                  <a:lnTo>
                    <a:pt x="194" y="65"/>
                  </a:lnTo>
                  <a:lnTo>
                    <a:pt x="167" y="99"/>
                  </a:lnTo>
                  <a:lnTo>
                    <a:pt x="126" y="123"/>
                  </a:lnTo>
                  <a:lnTo>
                    <a:pt x="71" y="157"/>
                  </a:lnTo>
                  <a:lnTo>
                    <a:pt x="34" y="177"/>
                  </a:lnTo>
                  <a:lnTo>
                    <a:pt x="0" y="184"/>
                  </a:lnTo>
                  <a:lnTo>
                    <a:pt x="20" y="201"/>
                  </a:lnTo>
                  <a:lnTo>
                    <a:pt x="75" y="215"/>
                  </a:lnTo>
                  <a:lnTo>
                    <a:pt x="119" y="215"/>
                  </a:lnTo>
                  <a:lnTo>
                    <a:pt x="173" y="201"/>
                  </a:lnTo>
                  <a:lnTo>
                    <a:pt x="228" y="181"/>
                  </a:lnTo>
                  <a:lnTo>
                    <a:pt x="282" y="140"/>
                  </a:lnTo>
                  <a:lnTo>
                    <a:pt x="333" y="96"/>
                  </a:lnTo>
                  <a:lnTo>
                    <a:pt x="367" y="55"/>
                  </a:lnTo>
                  <a:lnTo>
                    <a:pt x="381" y="31"/>
                  </a:lnTo>
                  <a:lnTo>
                    <a:pt x="415"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54" name="Freeform 406"/>
            <p:cNvSpPr>
              <a:spLocks/>
            </p:cNvSpPr>
            <p:nvPr/>
          </p:nvSpPr>
          <p:spPr bwMode="auto">
            <a:xfrm>
              <a:off x="5182" y="2145"/>
              <a:ext cx="396" cy="206"/>
            </a:xfrm>
            <a:custGeom>
              <a:avLst/>
              <a:gdLst/>
              <a:ahLst/>
              <a:cxnLst>
                <a:cxn ang="0">
                  <a:pos x="395" y="3"/>
                </a:cxn>
                <a:cxn ang="0">
                  <a:pos x="356" y="0"/>
                </a:cxn>
                <a:cxn ang="0">
                  <a:pos x="298" y="7"/>
                </a:cxn>
                <a:cxn ang="0">
                  <a:pos x="259" y="20"/>
                </a:cxn>
                <a:cxn ang="0">
                  <a:pos x="227" y="33"/>
                </a:cxn>
                <a:cxn ang="0">
                  <a:pos x="185" y="62"/>
                </a:cxn>
                <a:cxn ang="0">
                  <a:pos x="159" y="94"/>
                </a:cxn>
                <a:cxn ang="0">
                  <a:pos x="120" y="117"/>
                </a:cxn>
                <a:cxn ang="0">
                  <a:pos x="68" y="150"/>
                </a:cxn>
                <a:cxn ang="0">
                  <a:pos x="32" y="169"/>
                </a:cxn>
                <a:cxn ang="0">
                  <a:pos x="0" y="176"/>
                </a:cxn>
                <a:cxn ang="0">
                  <a:pos x="19" y="192"/>
                </a:cxn>
                <a:cxn ang="0">
                  <a:pos x="71" y="205"/>
                </a:cxn>
                <a:cxn ang="0">
                  <a:pos x="113" y="205"/>
                </a:cxn>
                <a:cxn ang="0">
                  <a:pos x="165" y="192"/>
                </a:cxn>
                <a:cxn ang="0">
                  <a:pos x="217" y="172"/>
                </a:cxn>
                <a:cxn ang="0">
                  <a:pos x="269" y="133"/>
                </a:cxn>
                <a:cxn ang="0">
                  <a:pos x="317" y="91"/>
                </a:cxn>
                <a:cxn ang="0">
                  <a:pos x="350" y="52"/>
                </a:cxn>
                <a:cxn ang="0">
                  <a:pos x="363" y="29"/>
                </a:cxn>
                <a:cxn ang="0">
                  <a:pos x="395" y="3"/>
                </a:cxn>
              </a:cxnLst>
              <a:rect l="0" t="0" r="r" b="b"/>
              <a:pathLst>
                <a:path w="396" h="206">
                  <a:moveTo>
                    <a:pt x="395" y="3"/>
                  </a:moveTo>
                  <a:lnTo>
                    <a:pt x="356" y="0"/>
                  </a:lnTo>
                  <a:lnTo>
                    <a:pt x="298" y="7"/>
                  </a:lnTo>
                  <a:lnTo>
                    <a:pt x="259" y="20"/>
                  </a:lnTo>
                  <a:lnTo>
                    <a:pt x="227" y="33"/>
                  </a:lnTo>
                  <a:lnTo>
                    <a:pt x="185" y="62"/>
                  </a:lnTo>
                  <a:lnTo>
                    <a:pt x="159" y="94"/>
                  </a:lnTo>
                  <a:lnTo>
                    <a:pt x="120" y="117"/>
                  </a:lnTo>
                  <a:lnTo>
                    <a:pt x="68" y="150"/>
                  </a:lnTo>
                  <a:lnTo>
                    <a:pt x="32" y="169"/>
                  </a:lnTo>
                  <a:lnTo>
                    <a:pt x="0" y="176"/>
                  </a:lnTo>
                  <a:lnTo>
                    <a:pt x="19" y="192"/>
                  </a:lnTo>
                  <a:lnTo>
                    <a:pt x="71" y="205"/>
                  </a:lnTo>
                  <a:lnTo>
                    <a:pt x="113" y="205"/>
                  </a:lnTo>
                  <a:lnTo>
                    <a:pt x="165" y="192"/>
                  </a:lnTo>
                  <a:lnTo>
                    <a:pt x="217" y="172"/>
                  </a:lnTo>
                  <a:lnTo>
                    <a:pt x="269" y="133"/>
                  </a:lnTo>
                  <a:lnTo>
                    <a:pt x="317" y="91"/>
                  </a:lnTo>
                  <a:lnTo>
                    <a:pt x="350" y="52"/>
                  </a:lnTo>
                  <a:lnTo>
                    <a:pt x="363" y="29"/>
                  </a:lnTo>
                  <a:lnTo>
                    <a:pt x="395"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55" name="Freeform 407"/>
            <p:cNvSpPr>
              <a:spLocks/>
            </p:cNvSpPr>
            <p:nvPr/>
          </p:nvSpPr>
          <p:spPr bwMode="auto">
            <a:xfrm>
              <a:off x="5338" y="2207"/>
              <a:ext cx="117" cy="95"/>
            </a:xfrm>
            <a:custGeom>
              <a:avLst/>
              <a:gdLst/>
              <a:ahLst/>
              <a:cxnLst>
                <a:cxn ang="0">
                  <a:pos x="116" y="0"/>
                </a:cxn>
                <a:cxn ang="0">
                  <a:pos x="61" y="10"/>
                </a:cxn>
                <a:cxn ang="0">
                  <a:pos x="26" y="36"/>
                </a:cxn>
                <a:cxn ang="0">
                  <a:pos x="10" y="62"/>
                </a:cxn>
                <a:cxn ang="0">
                  <a:pos x="0" y="81"/>
                </a:cxn>
                <a:cxn ang="0">
                  <a:pos x="13" y="94"/>
                </a:cxn>
                <a:cxn ang="0">
                  <a:pos x="52" y="75"/>
                </a:cxn>
                <a:cxn ang="0">
                  <a:pos x="87" y="42"/>
                </a:cxn>
                <a:cxn ang="0">
                  <a:pos x="113" y="16"/>
                </a:cxn>
                <a:cxn ang="0">
                  <a:pos x="116" y="0"/>
                </a:cxn>
              </a:cxnLst>
              <a:rect l="0" t="0" r="r" b="b"/>
              <a:pathLst>
                <a:path w="117" h="95">
                  <a:moveTo>
                    <a:pt x="116" y="0"/>
                  </a:moveTo>
                  <a:lnTo>
                    <a:pt x="61" y="10"/>
                  </a:lnTo>
                  <a:lnTo>
                    <a:pt x="26" y="36"/>
                  </a:lnTo>
                  <a:lnTo>
                    <a:pt x="10" y="62"/>
                  </a:lnTo>
                  <a:lnTo>
                    <a:pt x="0" y="81"/>
                  </a:lnTo>
                  <a:lnTo>
                    <a:pt x="13" y="94"/>
                  </a:lnTo>
                  <a:lnTo>
                    <a:pt x="52" y="75"/>
                  </a:lnTo>
                  <a:lnTo>
                    <a:pt x="87" y="42"/>
                  </a:lnTo>
                  <a:lnTo>
                    <a:pt x="113" y="16"/>
                  </a:lnTo>
                  <a:lnTo>
                    <a:pt x="116"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56" name="Freeform 408"/>
            <p:cNvSpPr>
              <a:spLocks/>
            </p:cNvSpPr>
            <p:nvPr/>
          </p:nvSpPr>
          <p:spPr bwMode="auto">
            <a:xfrm>
              <a:off x="5364" y="2211"/>
              <a:ext cx="83" cy="67"/>
            </a:xfrm>
            <a:custGeom>
              <a:avLst/>
              <a:gdLst/>
              <a:ahLst/>
              <a:cxnLst>
                <a:cxn ang="0">
                  <a:pos x="82" y="0"/>
                </a:cxn>
                <a:cxn ang="0">
                  <a:pos x="43" y="7"/>
                </a:cxn>
                <a:cxn ang="0">
                  <a:pos x="18" y="25"/>
                </a:cxn>
                <a:cxn ang="0">
                  <a:pos x="7" y="43"/>
                </a:cxn>
                <a:cxn ang="0">
                  <a:pos x="0" y="57"/>
                </a:cxn>
                <a:cxn ang="0">
                  <a:pos x="9" y="66"/>
                </a:cxn>
                <a:cxn ang="0">
                  <a:pos x="36" y="52"/>
                </a:cxn>
                <a:cxn ang="0">
                  <a:pos x="62" y="30"/>
                </a:cxn>
                <a:cxn ang="0">
                  <a:pos x="80" y="11"/>
                </a:cxn>
                <a:cxn ang="0">
                  <a:pos x="82" y="0"/>
                </a:cxn>
              </a:cxnLst>
              <a:rect l="0" t="0" r="r" b="b"/>
              <a:pathLst>
                <a:path w="83" h="67">
                  <a:moveTo>
                    <a:pt x="82" y="0"/>
                  </a:moveTo>
                  <a:lnTo>
                    <a:pt x="43" y="7"/>
                  </a:lnTo>
                  <a:lnTo>
                    <a:pt x="18" y="25"/>
                  </a:lnTo>
                  <a:lnTo>
                    <a:pt x="7" y="43"/>
                  </a:lnTo>
                  <a:lnTo>
                    <a:pt x="0" y="57"/>
                  </a:lnTo>
                  <a:lnTo>
                    <a:pt x="9" y="66"/>
                  </a:lnTo>
                  <a:lnTo>
                    <a:pt x="36" y="52"/>
                  </a:lnTo>
                  <a:lnTo>
                    <a:pt x="62" y="30"/>
                  </a:lnTo>
                  <a:lnTo>
                    <a:pt x="80" y="11"/>
                  </a:lnTo>
                  <a:lnTo>
                    <a:pt x="82"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57" name="Line 409"/>
            <p:cNvSpPr>
              <a:spLocks noChangeShapeType="1"/>
            </p:cNvSpPr>
            <p:nvPr/>
          </p:nvSpPr>
          <p:spPr bwMode="auto">
            <a:xfrm flipV="1">
              <a:off x="5481" y="2161"/>
              <a:ext cx="21" cy="24"/>
            </a:xfrm>
            <a:prstGeom prst="line">
              <a:avLst/>
            </a:prstGeom>
            <a:noFill/>
            <a:ln w="12700">
              <a:solidFill>
                <a:srgbClr val="712000"/>
              </a:solidFill>
              <a:round/>
              <a:headEnd/>
              <a:tailEnd/>
            </a:ln>
            <a:effectLst/>
          </p:spPr>
          <p:txBody>
            <a:bodyPr wrap="none" anchor="ctr"/>
            <a:lstStyle/>
            <a:p>
              <a:endParaRPr lang="en-US"/>
            </a:p>
          </p:txBody>
        </p:sp>
        <p:sp>
          <p:nvSpPr>
            <p:cNvPr id="2895258" name="Line 410"/>
            <p:cNvSpPr>
              <a:spLocks noChangeShapeType="1"/>
            </p:cNvSpPr>
            <p:nvPr/>
          </p:nvSpPr>
          <p:spPr bwMode="auto">
            <a:xfrm flipV="1">
              <a:off x="5481" y="2194"/>
              <a:ext cx="21" cy="24"/>
            </a:xfrm>
            <a:prstGeom prst="line">
              <a:avLst/>
            </a:prstGeom>
            <a:noFill/>
            <a:ln w="12700">
              <a:solidFill>
                <a:srgbClr val="712000"/>
              </a:solidFill>
              <a:round/>
              <a:headEnd/>
              <a:tailEnd/>
            </a:ln>
            <a:effectLst/>
          </p:spPr>
          <p:txBody>
            <a:bodyPr wrap="none" anchor="ctr"/>
            <a:lstStyle/>
            <a:p>
              <a:endParaRPr lang="en-US"/>
            </a:p>
          </p:txBody>
        </p:sp>
        <p:sp>
          <p:nvSpPr>
            <p:cNvPr id="2895259" name="Line 411"/>
            <p:cNvSpPr>
              <a:spLocks noChangeShapeType="1"/>
            </p:cNvSpPr>
            <p:nvPr/>
          </p:nvSpPr>
          <p:spPr bwMode="auto">
            <a:xfrm flipV="1">
              <a:off x="5436" y="2242"/>
              <a:ext cx="21" cy="24"/>
            </a:xfrm>
            <a:prstGeom prst="line">
              <a:avLst/>
            </a:prstGeom>
            <a:noFill/>
            <a:ln w="12700">
              <a:solidFill>
                <a:srgbClr val="712000"/>
              </a:solidFill>
              <a:round/>
              <a:headEnd/>
              <a:tailEnd/>
            </a:ln>
            <a:effectLst/>
          </p:spPr>
          <p:txBody>
            <a:bodyPr wrap="none" anchor="ctr"/>
            <a:lstStyle/>
            <a:p>
              <a:endParaRPr lang="en-US"/>
            </a:p>
          </p:txBody>
        </p:sp>
        <p:sp>
          <p:nvSpPr>
            <p:cNvPr id="2895260" name="Line 412"/>
            <p:cNvSpPr>
              <a:spLocks noChangeShapeType="1"/>
            </p:cNvSpPr>
            <p:nvPr/>
          </p:nvSpPr>
          <p:spPr bwMode="auto">
            <a:xfrm flipV="1">
              <a:off x="5413" y="2174"/>
              <a:ext cx="21" cy="24"/>
            </a:xfrm>
            <a:prstGeom prst="line">
              <a:avLst/>
            </a:prstGeom>
            <a:noFill/>
            <a:ln w="12700">
              <a:solidFill>
                <a:srgbClr val="712000"/>
              </a:solidFill>
              <a:round/>
              <a:headEnd/>
              <a:tailEnd/>
            </a:ln>
            <a:effectLst/>
          </p:spPr>
          <p:txBody>
            <a:bodyPr wrap="none" anchor="ctr"/>
            <a:lstStyle/>
            <a:p>
              <a:endParaRPr lang="en-US"/>
            </a:p>
          </p:txBody>
        </p:sp>
        <p:sp>
          <p:nvSpPr>
            <p:cNvPr id="2895261" name="Line 413"/>
            <p:cNvSpPr>
              <a:spLocks noChangeShapeType="1"/>
            </p:cNvSpPr>
            <p:nvPr/>
          </p:nvSpPr>
          <p:spPr bwMode="auto">
            <a:xfrm flipV="1">
              <a:off x="5319" y="2301"/>
              <a:ext cx="21" cy="24"/>
            </a:xfrm>
            <a:prstGeom prst="line">
              <a:avLst/>
            </a:prstGeom>
            <a:noFill/>
            <a:ln w="12700">
              <a:solidFill>
                <a:srgbClr val="712000"/>
              </a:solidFill>
              <a:round/>
              <a:headEnd/>
              <a:tailEnd/>
            </a:ln>
            <a:effectLst/>
          </p:spPr>
          <p:txBody>
            <a:bodyPr wrap="none" anchor="ctr"/>
            <a:lstStyle/>
            <a:p>
              <a:endParaRPr lang="en-US"/>
            </a:p>
          </p:txBody>
        </p:sp>
        <p:sp>
          <p:nvSpPr>
            <p:cNvPr id="2895262" name="Line 414"/>
            <p:cNvSpPr>
              <a:spLocks noChangeShapeType="1"/>
            </p:cNvSpPr>
            <p:nvPr/>
          </p:nvSpPr>
          <p:spPr bwMode="auto">
            <a:xfrm flipV="1">
              <a:off x="5277" y="2287"/>
              <a:ext cx="21" cy="24"/>
            </a:xfrm>
            <a:prstGeom prst="line">
              <a:avLst/>
            </a:prstGeom>
            <a:noFill/>
            <a:ln w="12700">
              <a:solidFill>
                <a:srgbClr val="712000"/>
              </a:solidFill>
              <a:round/>
              <a:headEnd/>
              <a:tailEnd/>
            </a:ln>
            <a:effectLst/>
          </p:spPr>
          <p:txBody>
            <a:bodyPr wrap="none" anchor="ctr"/>
            <a:lstStyle/>
            <a:p>
              <a:endParaRPr lang="en-US"/>
            </a:p>
          </p:txBody>
        </p:sp>
      </p:grpSp>
      <p:grpSp>
        <p:nvGrpSpPr>
          <p:cNvPr id="2894966" name="Group 415"/>
          <p:cNvGrpSpPr>
            <a:grpSpLocks/>
          </p:cNvGrpSpPr>
          <p:nvPr/>
        </p:nvGrpSpPr>
        <p:grpSpPr bwMode="auto">
          <a:xfrm>
            <a:off x="6227763" y="4086225"/>
            <a:ext cx="587375" cy="342900"/>
            <a:chOff x="4549" y="2159"/>
            <a:chExt cx="416" cy="216"/>
          </a:xfrm>
        </p:grpSpPr>
        <p:sp>
          <p:nvSpPr>
            <p:cNvPr id="2895264" name="Freeform 416"/>
            <p:cNvSpPr>
              <a:spLocks/>
            </p:cNvSpPr>
            <p:nvPr/>
          </p:nvSpPr>
          <p:spPr bwMode="auto">
            <a:xfrm>
              <a:off x="4549" y="2159"/>
              <a:ext cx="416" cy="216"/>
            </a:xfrm>
            <a:custGeom>
              <a:avLst/>
              <a:gdLst/>
              <a:ahLst/>
              <a:cxnLst>
                <a:cxn ang="0">
                  <a:pos x="0" y="3"/>
                </a:cxn>
                <a:cxn ang="0">
                  <a:pos x="41" y="0"/>
                </a:cxn>
                <a:cxn ang="0">
                  <a:pos x="102" y="7"/>
                </a:cxn>
                <a:cxn ang="0">
                  <a:pos x="143" y="20"/>
                </a:cxn>
                <a:cxn ang="0">
                  <a:pos x="177" y="34"/>
                </a:cxn>
                <a:cxn ang="0">
                  <a:pos x="221" y="65"/>
                </a:cxn>
                <a:cxn ang="0">
                  <a:pos x="248" y="99"/>
                </a:cxn>
                <a:cxn ang="0">
                  <a:pos x="289" y="123"/>
                </a:cxn>
                <a:cxn ang="0">
                  <a:pos x="344" y="157"/>
                </a:cxn>
                <a:cxn ang="0">
                  <a:pos x="381" y="177"/>
                </a:cxn>
                <a:cxn ang="0">
                  <a:pos x="415" y="184"/>
                </a:cxn>
                <a:cxn ang="0">
                  <a:pos x="395" y="201"/>
                </a:cxn>
                <a:cxn ang="0">
                  <a:pos x="340" y="215"/>
                </a:cxn>
                <a:cxn ang="0">
                  <a:pos x="296" y="215"/>
                </a:cxn>
                <a:cxn ang="0">
                  <a:pos x="242" y="201"/>
                </a:cxn>
                <a:cxn ang="0">
                  <a:pos x="187" y="181"/>
                </a:cxn>
                <a:cxn ang="0">
                  <a:pos x="133" y="140"/>
                </a:cxn>
                <a:cxn ang="0">
                  <a:pos x="82" y="96"/>
                </a:cxn>
                <a:cxn ang="0">
                  <a:pos x="48" y="55"/>
                </a:cxn>
                <a:cxn ang="0">
                  <a:pos x="34" y="31"/>
                </a:cxn>
                <a:cxn ang="0">
                  <a:pos x="0" y="3"/>
                </a:cxn>
              </a:cxnLst>
              <a:rect l="0" t="0" r="r" b="b"/>
              <a:pathLst>
                <a:path w="416" h="216">
                  <a:moveTo>
                    <a:pt x="0" y="3"/>
                  </a:moveTo>
                  <a:lnTo>
                    <a:pt x="41" y="0"/>
                  </a:lnTo>
                  <a:lnTo>
                    <a:pt x="102" y="7"/>
                  </a:lnTo>
                  <a:lnTo>
                    <a:pt x="143" y="20"/>
                  </a:lnTo>
                  <a:lnTo>
                    <a:pt x="177" y="34"/>
                  </a:lnTo>
                  <a:lnTo>
                    <a:pt x="221" y="65"/>
                  </a:lnTo>
                  <a:lnTo>
                    <a:pt x="248" y="99"/>
                  </a:lnTo>
                  <a:lnTo>
                    <a:pt x="289" y="123"/>
                  </a:lnTo>
                  <a:lnTo>
                    <a:pt x="344" y="157"/>
                  </a:lnTo>
                  <a:lnTo>
                    <a:pt x="381" y="177"/>
                  </a:lnTo>
                  <a:lnTo>
                    <a:pt x="415" y="184"/>
                  </a:lnTo>
                  <a:lnTo>
                    <a:pt x="395" y="201"/>
                  </a:lnTo>
                  <a:lnTo>
                    <a:pt x="340" y="215"/>
                  </a:lnTo>
                  <a:lnTo>
                    <a:pt x="296" y="215"/>
                  </a:lnTo>
                  <a:lnTo>
                    <a:pt x="242" y="201"/>
                  </a:lnTo>
                  <a:lnTo>
                    <a:pt x="187" y="181"/>
                  </a:lnTo>
                  <a:lnTo>
                    <a:pt x="133" y="140"/>
                  </a:lnTo>
                  <a:lnTo>
                    <a:pt x="82" y="96"/>
                  </a:lnTo>
                  <a:lnTo>
                    <a:pt x="48" y="55"/>
                  </a:lnTo>
                  <a:lnTo>
                    <a:pt x="34" y="31"/>
                  </a:lnTo>
                  <a:lnTo>
                    <a:pt x="0" y="3"/>
                  </a:lnTo>
                </a:path>
              </a:pathLst>
            </a:custGeom>
            <a:solidFill>
              <a:srgbClr val="712000"/>
            </a:solidFill>
            <a:ln w="12700" cap="rnd" cmpd="sng">
              <a:solidFill>
                <a:srgbClr val="000000"/>
              </a:solidFill>
              <a:prstDash val="solid"/>
              <a:round/>
              <a:headEnd type="none" w="med" len="med"/>
              <a:tailEnd type="none" w="med" len="med"/>
            </a:ln>
            <a:effectLst/>
          </p:spPr>
          <p:txBody>
            <a:bodyPr/>
            <a:lstStyle/>
            <a:p>
              <a:endParaRPr lang="en-US"/>
            </a:p>
          </p:txBody>
        </p:sp>
        <p:sp>
          <p:nvSpPr>
            <p:cNvPr id="2895265" name="Freeform 417"/>
            <p:cNvSpPr>
              <a:spLocks/>
            </p:cNvSpPr>
            <p:nvPr/>
          </p:nvSpPr>
          <p:spPr bwMode="auto">
            <a:xfrm>
              <a:off x="4559" y="2167"/>
              <a:ext cx="396" cy="205"/>
            </a:xfrm>
            <a:custGeom>
              <a:avLst/>
              <a:gdLst/>
              <a:ahLst/>
              <a:cxnLst>
                <a:cxn ang="0">
                  <a:pos x="0" y="3"/>
                </a:cxn>
                <a:cxn ang="0">
                  <a:pos x="39" y="0"/>
                </a:cxn>
                <a:cxn ang="0">
                  <a:pos x="97" y="6"/>
                </a:cxn>
                <a:cxn ang="0">
                  <a:pos x="136" y="19"/>
                </a:cxn>
                <a:cxn ang="0">
                  <a:pos x="168" y="32"/>
                </a:cxn>
                <a:cxn ang="0">
                  <a:pos x="210" y="62"/>
                </a:cxn>
                <a:cxn ang="0">
                  <a:pos x="236" y="94"/>
                </a:cxn>
                <a:cxn ang="0">
                  <a:pos x="275" y="117"/>
                </a:cxn>
                <a:cxn ang="0">
                  <a:pos x="327" y="149"/>
                </a:cxn>
                <a:cxn ang="0">
                  <a:pos x="363" y="168"/>
                </a:cxn>
                <a:cxn ang="0">
                  <a:pos x="395" y="175"/>
                </a:cxn>
                <a:cxn ang="0">
                  <a:pos x="376" y="191"/>
                </a:cxn>
                <a:cxn ang="0">
                  <a:pos x="324" y="204"/>
                </a:cxn>
                <a:cxn ang="0">
                  <a:pos x="282" y="204"/>
                </a:cxn>
                <a:cxn ang="0">
                  <a:pos x="230" y="191"/>
                </a:cxn>
                <a:cxn ang="0">
                  <a:pos x="178" y="172"/>
                </a:cxn>
                <a:cxn ang="0">
                  <a:pos x="126" y="133"/>
                </a:cxn>
                <a:cxn ang="0">
                  <a:pos x="78" y="91"/>
                </a:cxn>
                <a:cxn ang="0">
                  <a:pos x="45" y="52"/>
                </a:cxn>
                <a:cxn ang="0">
                  <a:pos x="32" y="29"/>
                </a:cxn>
                <a:cxn ang="0">
                  <a:pos x="0" y="3"/>
                </a:cxn>
              </a:cxnLst>
              <a:rect l="0" t="0" r="r" b="b"/>
              <a:pathLst>
                <a:path w="396" h="205">
                  <a:moveTo>
                    <a:pt x="0" y="3"/>
                  </a:moveTo>
                  <a:lnTo>
                    <a:pt x="39" y="0"/>
                  </a:lnTo>
                  <a:lnTo>
                    <a:pt x="97" y="6"/>
                  </a:lnTo>
                  <a:lnTo>
                    <a:pt x="136" y="19"/>
                  </a:lnTo>
                  <a:lnTo>
                    <a:pt x="168" y="32"/>
                  </a:lnTo>
                  <a:lnTo>
                    <a:pt x="210" y="62"/>
                  </a:lnTo>
                  <a:lnTo>
                    <a:pt x="236" y="94"/>
                  </a:lnTo>
                  <a:lnTo>
                    <a:pt x="275" y="117"/>
                  </a:lnTo>
                  <a:lnTo>
                    <a:pt x="327" y="149"/>
                  </a:lnTo>
                  <a:lnTo>
                    <a:pt x="363" y="168"/>
                  </a:lnTo>
                  <a:lnTo>
                    <a:pt x="395" y="175"/>
                  </a:lnTo>
                  <a:lnTo>
                    <a:pt x="376" y="191"/>
                  </a:lnTo>
                  <a:lnTo>
                    <a:pt x="324" y="204"/>
                  </a:lnTo>
                  <a:lnTo>
                    <a:pt x="282" y="204"/>
                  </a:lnTo>
                  <a:lnTo>
                    <a:pt x="230" y="191"/>
                  </a:lnTo>
                  <a:lnTo>
                    <a:pt x="178" y="172"/>
                  </a:lnTo>
                  <a:lnTo>
                    <a:pt x="126" y="133"/>
                  </a:lnTo>
                  <a:lnTo>
                    <a:pt x="78" y="91"/>
                  </a:lnTo>
                  <a:lnTo>
                    <a:pt x="45" y="52"/>
                  </a:lnTo>
                  <a:lnTo>
                    <a:pt x="32" y="29"/>
                  </a:lnTo>
                  <a:lnTo>
                    <a:pt x="0" y="3"/>
                  </a:lnTo>
                </a:path>
              </a:pathLst>
            </a:custGeom>
            <a:solidFill>
              <a:srgbClr val="F95AB7"/>
            </a:solidFill>
            <a:ln w="12700" cap="rnd" cmpd="sng">
              <a:solidFill>
                <a:srgbClr val="FDC0E5"/>
              </a:solidFill>
              <a:prstDash val="solid"/>
              <a:round/>
              <a:headEnd type="none" w="med" len="med"/>
              <a:tailEnd type="none" w="med" len="med"/>
            </a:ln>
            <a:effectLst/>
          </p:spPr>
          <p:txBody>
            <a:bodyPr/>
            <a:lstStyle/>
            <a:p>
              <a:endParaRPr lang="en-US"/>
            </a:p>
          </p:txBody>
        </p:sp>
        <p:sp>
          <p:nvSpPr>
            <p:cNvPr id="2895266" name="Freeform 418"/>
            <p:cNvSpPr>
              <a:spLocks/>
            </p:cNvSpPr>
            <p:nvPr/>
          </p:nvSpPr>
          <p:spPr bwMode="auto">
            <a:xfrm>
              <a:off x="4682" y="2229"/>
              <a:ext cx="117" cy="95"/>
            </a:xfrm>
            <a:custGeom>
              <a:avLst/>
              <a:gdLst/>
              <a:ahLst/>
              <a:cxnLst>
                <a:cxn ang="0">
                  <a:pos x="0" y="0"/>
                </a:cxn>
                <a:cxn ang="0">
                  <a:pos x="55" y="10"/>
                </a:cxn>
                <a:cxn ang="0">
                  <a:pos x="90" y="36"/>
                </a:cxn>
                <a:cxn ang="0">
                  <a:pos x="106" y="62"/>
                </a:cxn>
                <a:cxn ang="0">
                  <a:pos x="116" y="81"/>
                </a:cxn>
                <a:cxn ang="0">
                  <a:pos x="103" y="94"/>
                </a:cxn>
                <a:cxn ang="0">
                  <a:pos x="64" y="75"/>
                </a:cxn>
                <a:cxn ang="0">
                  <a:pos x="29" y="42"/>
                </a:cxn>
                <a:cxn ang="0">
                  <a:pos x="3" y="16"/>
                </a:cxn>
                <a:cxn ang="0">
                  <a:pos x="0" y="0"/>
                </a:cxn>
              </a:cxnLst>
              <a:rect l="0" t="0" r="r" b="b"/>
              <a:pathLst>
                <a:path w="117" h="95">
                  <a:moveTo>
                    <a:pt x="0" y="0"/>
                  </a:moveTo>
                  <a:lnTo>
                    <a:pt x="55" y="10"/>
                  </a:lnTo>
                  <a:lnTo>
                    <a:pt x="90" y="36"/>
                  </a:lnTo>
                  <a:lnTo>
                    <a:pt x="106" y="62"/>
                  </a:lnTo>
                  <a:lnTo>
                    <a:pt x="116" y="81"/>
                  </a:lnTo>
                  <a:lnTo>
                    <a:pt x="103" y="94"/>
                  </a:lnTo>
                  <a:lnTo>
                    <a:pt x="64" y="75"/>
                  </a:lnTo>
                  <a:lnTo>
                    <a:pt x="29" y="42"/>
                  </a:lnTo>
                  <a:lnTo>
                    <a:pt x="3" y="16"/>
                  </a:lnTo>
                  <a:lnTo>
                    <a:pt x="0" y="0"/>
                  </a:lnTo>
                </a:path>
              </a:pathLst>
            </a:custGeom>
            <a:solidFill>
              <a:srgbClr val="919191"/>
            </a:solidFill>
            <a:ln w="12700" cap="rnd" cmpd="sng">
              <a:solidFill>
                <a:srgbClr val="000000"/>
              </a:solidFill>
              <a:prstDash val="solid"/>
              <a:round/>
              <a:headEnd type="none" w="med" len="med"/>
              <a:tailEnd type="none" w="med" len="med"/>
            </a:ln>
            <a:effectLst/>
          </p:spPr>
          <p:txBody>
            <a:bodyPr/>
            <a:lstStyle/>
            <a:p>
              <a:endParaRPr lang="en-US"/>
            </a:p>
          </p:txBody>
        </p:sp>
        <p:sp>
          <p:nvSpPr>
            <p:cNvPr id="2895267" name="Freeform 419"/>
            <p:cNvSpPr>
              <a:spLocks/>
            </p:cNvSpPr>
            <p:nvPr/>
          </p:nvSpPr>
          <p:spPr bwMode="auto">
            <a:xfrm>
              <a:off x="4690" y="2233"/>
              <a:ext cx="83" cy="66"/>
            </a:xfrm>
            <a:custGeom>
              <a:avLst/>
              <a:gdLst/>
              <a:ahLst/>
              <a:cxnLst>
                <a:cxn ang="0">
                  <a:pos x="0" y="0"/>
                </a:cxn>
                <a:cxn ang="0">
                  <a:pos x="39" y="7"/>
                </a:cxn>
                <a:cxn ang="0">
                  <a:pos x="64" y="25"/>
                </a:cxn>
                <a:cxn ang="0">
                  <a:pos x="75" y="43"/>
                </a:cxn>
                <a:cxn ang="0">
                  <a:pos x="82" y="56"/>
                </a:cxn>
                <a:cxn ang="0">
                  <a:pos x="73" y="65"/>
                </a:cxn>
                <a:cxn ang="0">
                  <a:pos x="46" y="52"/>
                </a:cxn>
                <a:cxn ang="0">
                  <a:pos x="21" y="29"/>
                </a:cxn>
                <a:cxn ang="0">
                  <a:pos x="2" y="11"/>
                </a:cxn>
                <a:cxn ang="0">
                  <a:pos x="0" y="0"/>
                </a:cxn>
              </a:cxnLst>
              <a:rect l="0" t="0" r="r" b="b"/>
              <a:pathLst>
                <a:path w="83" h="66">
                  <a:moveTo>
                    <a:pt x="0" y="0"/>
                  </a:moveTo>
                  <a:lnTo>
                    <a:pt x="39" y="7"/>
                  </a:lnTo>
                  <a:lnTo>
                    <a:pt x="64" y="25"/>
                  </a:lnTo>
                  <a:lnTo>
                    <a:pt x="75" y="43"/>
                  </a:lnTo>
                  <a:lnTo>
                    <a:pt x="82" y="56"/>
                  </a:lnTo>
                  <a:lnTo>
                    <a:pt x="73" y="65"/>
                  </a:lnTo>
                  <a:lnTo>
                    <a:pt x="46" y="52"/>
                  </a:lnTo>
                  <a:lnTo>
                    <a:pt x="21" y="29"/>
                  </a:lnTo>
                  <a:lnTo>
                    <a:pt x="2" y="11"/>
                  </a:lnTo>
                  <a:lnTo>
                    <a:pt x="0" y="0"/>
                  </a:lnTo>
                </a:path>
              </a:pathLst>
            </a:custGeom>
            <a:solidFill>
              <a:srgbClr val="CECECE"/>
            </a:solidFill>
            <a:ln w="12700" cap="rnd" cmpd="sng">
              <a:solidFill>
                <a:srgbClr val="919191"/>
              </a:solidFill>
              <a:prstDash val="solid"/>
              <a:round/>
              <a:headEnd type="none" w="med" len="med"/>
              <a:tailEnd type="none" w="med" len="med"/>
            </a:ln>
            <a:effectLst/>
          </p:spPr>
          <p:txBody>
            <a:bodyPr/>
            <a:lstStyle/>
            <a:p>
              <a:endParaRPr lang="en-US"/>
            </a:p>
          </p:txBody>
        </p:sp>
        <p:sp>
          <p:nvSpPr>
            <p:cNvPr id="2895268" name="Line 420"/>
            <p:cNvSpPr>
              <a:spLocks noChangeShapeType="1"/>
            </p:cNvSpPr>
            <p:nvPr/>
          </p:nvSpPr>
          <p:spPr bwMode="auto">
            <a:xfrm flipH="1" flipV="1">
              <a:off x="4626" y="2183"/>
              <a:ext cx="37" cy="24"/>
            </a:xfrm>
            <a:prstGeom prst="line">
              <a:avLst/>
            </a:prstGeom>
            <a:noFill/>
            <a:ln w="12700">
              <a:solidFill>
                <a:srgbClr val="712000"/>
              </a:solidFill>
              <a:round/>
              <a:headEnd/>
              <a:tailEnd/>
            </a:ln>
            <a:effectLst/>
          </p:spPr>
          <p:txBody>
            <a:bodyPr wrap="none" anchor="ctr"/>
            <a:lstStyle/>
            <a:p>
              <a:endParaRPr lang="en-US"/>
            </a:p>
          </p:txBody>
        </p:sp>
        <p:sp>
          <p:nvSpPr>
            <p:cNvPr id="2895269" name="Line 421"/>
            <p:cNvSpPr>
              <a:spLocks noChangeShapeType="1"/>
            </p:cNvSpPr>
            <p:nvPr/>
          </p:nvSpPr>
          <p:spPr bwMode="auto">
            <a:xfrm flipH="1" flipV="1">
              <a:off x="4626" y="2215"/>
              <a:ext cx="37" cy="24"/>
            </a:xfrm>
            <a:prstGeom prst="line">
              <a:avLst/>
            </a:prstGeom>
            <a:noFill/>
            <a:ln w="12700">
              <a:solidFill>
                <a:srgbClr val="712000"/>
              </a:solidFill>
              <a:round/>
              <a:headEnd/>
              <a:tailEnd/>
            </a:ln>
            <a:effectLst/>
          </p:spPr>
          <p:txBody>
            <a:bodyPr wrap="none" anchor="ctr"/>
            <a:lstStyle/>
            <a:p>
              <a:endParaRPr lang="en-US"/>
            </a:p>
          </p:txBody>
        </p:sp>
        <p:sp>
          <p:nvSpPr>
            <p:cNvPr id="2895270" name="Line 422"/>
            <p:cNvSpPr>
              <a:spLocks noChangeShapeType="1"/>
            </p:cNvSpPr>
            <p:nvPr/>
          </p:nvSpPr>
          <p:spPr bwMode="auto">
            <a:xfrm flipH="1" flipV="1">
              <a:off x="4671" y="2264"/>
              <a:ext cx="38" cy="24"/>
            </a:xfrm>
            <a:prstGeom prst="line">
              <a:avLst/>
            </a:prstGeom>
            <a:noFill/>
            <a:ln w="12700">
              <a:solidFill>
                <a:srgbClr val="712000"/>
              </a:solidFill>
              <a:round/>
              <a:headEnd/>
              <a:tailEnd/>
            </a:ln>
            <a:effectLst/>
          </p:spPr>
          <p:txBody>
            <a:bodyPr wrap="none" anchor="ctr"/>
            <a:lstStyle/>
            <a:p>
              <a:endParaRPr lang="en-US"/>
            </a:p>
          </p:txBody>
        </p:sp>
        <p:sp>
          <p:nvSpPr>
            <p:cNvPr id="2895271" name="Line 423"/>
            <p:cNvSpPr>
              <a:spLocks noChangeShapeType="1"/>
            </p:cNvSpPr>
            <p:nvPr/>
          </p:nvSpPr>
          <p:spPr bwMode="auto">
            <a:xfrm flipH="1" flipV="1">
              <a:off x="4695" y="2195"/>
              <a:ext cx="36" cy="24"/>
            </a:xfrm>
            <a:prstGeom prst="line">
              <a:avLst/>
            </a:prstGeom>
            <a:noFill/>
            <a:ln w="12700">
              <a:solidFill>
                <a:srgbClr val="712000"/>
              </a:solidFill>
              <a:round/>
              <a:headEnd/>
              <a:tailEnd/>
            </a:ln>
            <a:effectLst/>
          </p:spPr>
          <p:txBody>
            <a:bodyPr wrap="none" anchor="ctr"/>
            <a:lstStyle/>
            <a:p>
              <a:endParaRPr lang="en-US"/>
            </a:p>
          </p:txBody>
        </p:sp>
        <p:sp>
          <p:nvSpPr>
            <p:cNvPr id="2895272" name="Line 424"/>
            <p:cNvSpPr>
              <a:spLocks noChangeShapeType="1"/>
            </p:cNvSpPr>
            <p:nvPr/>
          </p:nvSpPr>
          <p:spPr bwMode="auto">
            <a:xfrm flipH="1" flipV="1">
              <a:off x="4788" y="2322"/>
              <a:ext cx="38" cy="24"/>
            </a:xfrm>
            <a:prstGeom prst="line">
              <a:avLst/>
            </a:prstGeom>
            <a:noFill/>
            <a:ln w="12700">
              <a:solidFill>
                <a:srgbClr val="712000"/>
              </a:solidFill>
              <a:round/>
              <a:headEnd/>
              <a:tailEnd/>
            </a:ln>
            <a:effectLst/>
          </p:spPr>
          <p:txBody>
            <a:bodyPr wrap="none" anchor="ctr"/>
            <a:lstStyle/>
            <a:p>
              <a:endParaRPr lang="en-US"/>
            </a:p>
          </p:txBody>
        </p:sp>
        <p:sp>
          <p:nvSpPr>
            <p:cNvPr id="2895273" name="Line 425"/>
            <p:cNvSpPr>
              <a:spLocks noChangeShapeType="1"/>
            </p:cNvSpPr>
            <p:nvPr/>
          </p:nvSpPr>
          <p:spPr bwMode="auto">
            <a:xfrm flipH="1" flipV="1">
              <a:off x="4830" y="2309"/>
              <a:ext cx="37" cy="24"/>
            </a:xfrm>
            <a:prstGeom prst="line">
              <a:avLst/>
            </a:prstGeom>
            <a:noFill/>
            <a:ln w="12700">
              <a:solidFill>
                <a:srgbClr val="712000"/>
              </a:solidFill>
              <a:round/>
              <a:headEnd/>
              <a:tailEnd/>
            </a:ln>
            <a:effectLst/>
          </p:spPr>
          <p:txBody>
            <a:bodyPr wrap="none" anchor="ctr"/>
            <a:lstStyle/>
            <a:p>
              <a:endParaRPr lang="en-US"/>
            </a:p>
          </p:txBody>
        </p:sp>
      </p:grpSp>
      <p:sp>
        <p:nvSpPr>
          <p:cNvPr id="2895274" name="Freeform 426"/>
          <p:cNvSpPr>
            <a:spLocks/>
          </p:cNvSpPr>
          <p:nvPr/>
        </p:nvSpPr>
        <p:spPr bwMode="auto">
          <a:xfrm>
            <a:off x="1762125" y="3275013"/>
            <a:ext cx="444500" cy="430212"/>
          </a:xfrm>
          <a:custGeom>
            <a:avLst/>
            <a:gdLst/>
            <a:ahLst/>
            <a:cxnLst>
              <a:cxn ang="0">
                <a:pos x="0" y="0"/>
              </a:cxn>
              <a:cxn ang="0">
                <a:pos x="314" y="270"/>
              </a:cxn>
            </a:cxnLst>
            <a:rect l="0" t="0" r="r" b="b"/>
            <a:pathLst>
              <a:path w="315" h="271">
                <a:moveTo>
                  <a:pt x="0" y="0"/>
                </a:moveTo>
                <a:lnTo>
                  <a:pt x="314" y="27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895275" name="Text Box 427"/>
          <p:cNvSpPr txBox="1">
            <a:spLocks noChangeArrowheads="1"/>
          </p:cNvSpPr>
          <p:nvPr/>
        </p:nvSpPr>
        <p:spPr bwMode="auto">
          <a:xfrm>
            <a:off x="304800" y="5994400"/>
            <a:ext cx="3830638" cy="304800"/>
          </a:xfrm>
          <a:prstGeom prst="rect">
            <a:avLst/>
          </a:prstGeom>
          <a:noFill/>
          <a:ln w="9525">
            <a:noFill/>
            <a:miter lim="800000"/>
            <a:headEnd/>
            <a:tailEnd/>
          </a:ln>
          <a:effectLst/>
        </p:spPr>
        <p:txBody>
          <a:bodyPr>
            <a:spAutoFit/>
          </a:bodyPr>
          <a:lstStyle/>
          <a:p>
            <a:pPr>
              <a:lnSpc>
                <a:spcPct val="100000"/>
              </a:lnSpc>
              <a:spcBef>
                <a:spcPct val="50000"/>
              </a:spcBef>
            </a:pPr>
            <a:r>
              <a:rPr lang="en-US" sz="1400" i="0"/>
              <a:t>Libby P. </a:t>
            </a:r>
            <a:r>
              <a:rPr lang="en-US" sz="1400"/>
              <a:t>Circulation</a:t>
            </a:r>
            <a:r>
              <a:rPr lang="en-US" sz="1400" i="0"/>
              <a:t>. 1995;91:2844-2850.</a:t>
            </a:r>
          </a:p>
        </p:txBody>
      </p:sp>
      <p:sp>
        <p:nvSpPr>
          <p:cNvPr id="2895276" name="Rectangle 428"/>
          <p:cNvSpPr>
            <a:spLocks noChangeArrowheads="1"/>
          </p:cNvSpPr>
          <p:nvPr/>
        </p:nvSpPr>
        <p:spPr bwMode="ltGray">
          <a:xfrm>
            <a:off x="1190625" y="1635125"/>
            <a:ext cx="1628775" cy="454025"/>
          </a:xfrm>
          <a:prstGeom prst="rect">
            <a:avLst/>
          </a:prstGeom>
          <a:solidFill>
            <a:schemeClr val="folHlink"/>
          </a:solidFill>
          <a:ln w="12700">
            <a:noFill/>
            <a:miter lim="800000"/>
            <a:headEnd/>
            <a:tailEnd/>
          </a:ln>
          <a:effectLst/>
        </p:spPr>
        <p:txBody>
          <a:bodyPr lIns="90488" tIns="44450" rIns="90488" bIns="44450">
            <a:spAutoFit/>
          </a:bodyPr>
          <a:lstStyle/>
          <a:p>
            <a:pPr algn="ctr">
              <a:lnSpc>
                <a:spcPct val="100000"/>
              </a:lnSpc>
            </a:pPr>
            <a:r>
              <a:rPr lang="en-US" sz="2400" b="1" i="0"/>
              <a:t>Unstable</a:t>
            </a:r>
          </a:p>
        </p:txBody>
      </p:sp>
      <p:sp>
        <p:nvSpPr>
          <p:cNvPr id="2895277" name="Rectangle 429"/>
          <p:cNvSpPr>
            <a:spLocks noChangeArrowheads="1"/>
          </p:cNvSpPr>
          <p:nvPr/>
        </p:nvSpPr>
        <p:spPr bwMode="auto">
          <a:xfrm>
            <a:off x="6037263" y="1635125"/>
            <a:ext cx="1628775" cy="454025"/>
          </a:xfrm>
          <a:prstGeom prst="rect">
            <a:avLst/>
          </a:prstGeom>
          <a:solidFill>
            <a:schemeClr val="hlink"/>
          </a:solidFill>
          <a:ln w="12700">
            <a:noFill/>
            <a:miter lim="800000"/>
            <a:headEnd/>
            <a:tailEnd/>
          </a:ln>
          <a:effectLst/>
        </p:spPr>
        <p:txBody>
          <a:bodyPr lIns="90488" tIns="44450" rIns="90488" bIns="44450">
            <a:spAutoFit/>
          </a:bodyPr>
          <a:lstStyle/>
          <a:p>
            <a:pPr algn="ctr">
              <a:lnSpc>
                <a:spcPct val="100000"/>
              </a:lnSpc>
            </a:pPr>
            <a:r>
              <a:rPr lang="en-US" sz="2400" b="1" i="0"/>
              <a:t>Stable</a:t>
            </a:r>
          </a:p>
        </p:txBody>
      </p:sp>
      <p:sp>
        <p:nvSpPr>
          <p:cNvPr id="2895278" name="Freeform 430"/>
          <p:cNvSpPr>
            <a:spLocks/>
          </p:cNvSpPr>
          <p:nvPr/>
        </p:nvSpPr>
        <p:spPr bwMode="auto">
          <a:xfrm>
            <a:off x="2044700" y="4398963"/>
            <a:ext cx="442913" cy="1017587"/>
          </a:xfrm>
          <a:custGeom>
            <a:avLst/>
            <a:gdLst/>
            <a:ahLst/>
            <a:cxnLst>
              <a:cxn ang="0">
                <a:pos x="312" y="0"/>
              </a:cxn>
              <a:cxn ang="0">
                <a:pos x="0" y="0"/>
              </a:cxn>
              <a:cxn ang="0">
                <a:pos x="0" y="640"/>
              </a:cxn>
            </a:cxnLst>
            <a:rect l="0" t="0" r="r" b="b"/>
            <a:pathLst>
              <a:path w="313" h="641">
                <a:moveTo>
                  <a:pt x="312" y="0"/>
                </a:moveTo>
                <a:lnTo>
                  <a:pt x="0" y="0"/>
                </a:lnTo>
                <a:lnTo>
                  <a:pt x="0" y="640"/>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0994" name="Rectangle 2"/>
          <p:cNvSpPr>
            <a:spLocks noChangeArrowheads="1"/>
          </p:cNvSpPr>
          <p:nvPr/>
        </p:nvSpPr>
        <p:spPr bwMode="auto">
          <a:xfrm>
            <a:off x="798513" y="989013"/>
            <a:ext cx="1820862" cy="438150"/>
          </a:xfrm>
          <a:prstGeom prst="rect">
            <a:avLst/>
          </a:prstGeom>
          <a:noFill/>
          <a:ln w="9525">
            <a:noFill/>
            <a:miter lim="800000"/>
            <a:headEnd/>
            <a:tailEnd/>
          </a:ln>
          <a:effectLst/>
        </p:spPr>
        <p:txBody>
          <a:bodyPr wrap="none" anchor="ctr"/>
          <a:lstStyle/>
          <a:p>
            <a:endParaRPr lang="en-US"/>
          </a:p>
        </p:txBody>
      </p:sp>
      <p:sp>
        <p:nvSpPr>
          <p:cNvPr id="2900995" name="Rectangle 3"/>
          <p:cNvSpPr>
            <a:spLocks noChangeArrowheads="1"/>
          </p:cNvSpPr>
          <p:nvPr/>
        </p:nvSpPr>
        <p:spPr bwMode="auto">
          <a:xfrm>
            <a:off x="6489700" y="987425"/>
            <a:ext cx="2268538" cy="438150"/>
          </a:xfrm>
          <a:prstGeom prst="rect">
            <a:avLst/>
          </a:prstGeom>
          <a:noFill/>
          <a:ln w="9525">
            <a:noFill/>
            <a:miter lim="800000"/>
            <a:headEnd/>
            <a:tailEnd/>
          </a:ln>
          <a:effectLst/>
        </p:spPr>
        <p:txBody>
          <a:bodyPr wrap="none" anchor="ctr"/>
          <a:lstStyle/>
          <a:p>
            <a:endParaRPr lang="en-US"/>
          </a:p>
        </p:txBody>
      </p:sp>
      <p:sp>
        <p:nvSpPr>
          <p:cNvPr id="2900996" name="Rectangle 4"/>
          <p:cNvSpPr>
            <a:spLocks noGrp="1" noChangeArrowheads="1"/>
          </p:cNvSpPr>
          <p:nvPr>
            <p:ph type="title"/>
          </p:nvPr>
        </p:nvSpPr>
        <p:spPr/>
        <p:txBody>
          <a:bodyPr/>
          <a:lstStyle/>
          <a:p>
            <a:r>
              <a:rPr lang="en-US"/>
              <a:t>Risk Factors for Plaque Rupture</a:t>
            </a:r>
          </a:p>
        </p:txBody>
      </p:sp>
      <p:grpSp>
        <p:nvGrpSpPr>
          <p:cNvPr id="2" name="Group 5"/>
          <p:cNvGrpSpPr>
            <a:grpSpLocks/>
          </p:cNvGrpSpPr>
          <p:nvPr/>
        </p:nvGrpSpPr>
        <p:grpSpPr bwMode="auto">
          <a:xfrm>
            <a:off x="352425" y="4187825"/>
            <a:ext cx="8439150" cy="1609725"/>
            <a:chOff x="6" y="2934"/>
            <a:chExt cx="6408" cy="1086"/>
          </a:xfrm>
        </p:grpSpPr>
        <p:sp>
          <p:nvSpPr>
            <p:cNvPr id="2900998" name="Freeform 6"/>
            <p:cNvSpPr>
              <a:spLocks/>
            </p:cNvSpPr>
            <p:nvPr/>
          </p:nvSpPr>
          <p:spPr bwMode="auto">
            <a:xfrm>
              <a:off x="2349" y="2964"/>
              <a:ext cx="420" cy="236"/>
            </a:xfrm>
            <a:custGeom>
              <a:avLst/>
              <a:gdLst/>
              <a:ahLst/>
              <a:cxnLst>
                <a:cxn ang="0">
                  <a:pos x="23" y="198"/>
                </a:cxn>
                <a:cxn ang="0">
                  <a:pos x="71" y="166"/>
                </a:cxn>
                <a:cxn ang="0">
                  <a:pos x="107" y="142"/>
                </a:cxn>
                <a:cxn ang="0">
                  <a:pos x="143" y="116"/>
                </a:cxn>
                <a:cxn ang="0">
                  <a:pos x="197" y="82"/>
                </a:cxn>
                <a:cxn ang="0">
                  <a:pos x="213" y="70"/>
                </a:cxn>
                <a:cxn ang="0">
                  <a:pos x="261" y="44"/>
                </a:cxn>
                <a:cxn ang="0">
                  <a:pos x="339" y="12"/>
                </a:cxn>
                <a:cxn ang="0">
                  <a:pos x="361" y="6"/>
                </a:cxn>
                <a:cxn ang="0">
                  <a:pos x="379" y="0"/>
                </a:cxn>
                <a:cxn ang="0">
                  <a:pos x="399" y="4"/>
                </a:cxn>
                <a:cxn ang="0">
                  <a:pos x="417" y="16"/>
                </a:cxn>
                <a:cxn ang="0">
                  <a:pos x="411" y="32"/>
                </a:cxn>
                <a:cxn ang="0">
                  <a:pos x="373" y="30"/>
                </a:cxn>
                <a:cxn ang="0">
                  <a:pos x="311" y="46"/>
                </a:cxn>
                <a:cxn ang="0">
                  <a:pos x="291" y="52"/>
                </a:cxn>
                <a:cxn ang="0">
                  <a:pos x="279" y="60"/>
                </a:cxn>
                <a:cxn ang="0">
                  <a:pos x="239" y="82"/>
                </a:cxn>
                <a:cxn ang="0">
                  <a:pos x="167" y="122"/>
                </a:cxn>
                <a:cxn ang="0">
                  <a:pos x="131" y="140"/>
                </a:cxn>
                <a:cxn ang="0">
                  <a:pos x="113" y="154"/>
                </a:cxn>
                <a:cxn ang="0">
                  <a:pos x="95" y="174"/>
                </a:cxn>
                <a:cxn ang="0">
                  <a:pos x="71" y="200"/>
                </a:cxn>
                <a:cxn ang="0">
                  <a:pos x="27" y="236"/>
                </a:cxn>
                <a:cxn ang="0">
                  <a:pos x="17" y="234"/>
                </a:cxn>
                <a:cxn ang="0">
                  <a:pos x="13" y="222"/>
                </a:cxn>
                <a:cxn ang="0">
                  <a:pos x="23" y="198"/>
                </a:cxn>
              </a:cxnLst>
              <a:rect l="0" t="0" r="r" b="b"/>
              <a:pathLst>
                <a:path w="420" h="236">
                  <a:moveTo>
                    <a:pt x="23" y="198"/>
                  </a:moveTo>
                  <a:cubicBezTo>
                    <a:pt x="28" y="184"/>
                    <a:pt x="56" y="171"/>
                    <a:pt x="71" y="166"/>
                  </a:cubicBezTo>
                  <a:cubicBezTo>
                    <a:pt x="81" y="156"/>
                    <a:pt x="94" y="146"/>
                    <a:pt x="107" y="142"/>
                  </a:cubicBezTo>
                  <a:cubicBezTo>
                    <a:pt x="116" y="129"/>
                    <a:pt x="131" y="125"/>
                    <a:pt x="143" y="116"/>
                  </a:cubicBezTo>
                  <a:cubicBezTo>
                    <a:pt x="160" y="104"/>
                    <a:pt x="177" y="89"/>
                    <a:pt x="197" y="82"/>
                  </a:cubicBezTo>
                  <a:cubicBezTo>
                    <a:pt x="202" y="75"/>
                    <a:pt x="205" y="73"/>
                    <a:pt x="213" y="70"/>
                  </a:cubicBezTo>
                  <a:cubicBezTo>
                    <a:pt x="226" y="57"/>
                    <a:pt x="246" y="54"/>
                    <a:pt x="261" y="44"/>
                  </a:cubicBezTo>
                  <a:cubicBezTo>
                    <a:pt x="276" y="22"/>
                    <a:pt x="314" y="18"/>
                    <a:pt x="339" y="12"/>
                  </a:cubicBezTo>
                  <a:cubicBezTo>
                    <a:pt x="346" y="10"/>
                    <a:pt x="354" y="8"/>
                    <a:pt x="361" y="6"/>
                  </a:cubicBezTo>
                  <a:cubicBezTo>
                    <a:pt x="367" y="4"/>
                    <a:pt x="379" y="0"/>
                    <a:pt x="379" y="0"/>
                  </a:cubicBezTo>
                  <a:cubicBezTo>
                    <a:pt x="382" y="0"/>
                    <a:pt x="394" y="1"/>
                    <a:pt x="399" y="4"/>
                  </a:cubicBezTo>
                  <a:cubicBezTo>
                    <a:pt x="405" y="8"/>
                    <a:pt x="417" y="16"/>
                    <a:pt x="417" y="16"/>
                  </a:cubicBezTo>
                  <a:cubicBezTo>
                    <a:pt x="420" y="25"/>
                    <a:pt x="419" y="27"/>
                    <a:pt x="411" y="32"/>
                  </a:cubicBezTo>
                  <a:cubicBezTo>
                    <a:pt x="394" y="30"/>
                    <a:pt x="390" y="28"/>
                    <a:pt x="373" y="30"/>
                  </a:cubicBezTo>
                  <a:cubicBezTo>
                    <a:pt x="353" y="37"/>
                    <a:pt x="332" y="40"/>
                    <a:pt x="311" y="46"/>
                  </a:cubicBezTo>
                  <a:cubicBezTo>
                    <a:pt x="306" y="47"/>
                    <a:pt x="295" y="50"/>
                    <a:pt x="291" y="52"/>
                  </a:cubicBezTo>
                  <a:cubicBezTo>
                    <a:pt x="287" y="55"/>
                    <a:pt x="279" y="60"/>
                    <a:pt x="279" y="60"/>
                  </a:cubicBezTo>
                  <a:cubicBezTo>
                    <a:pt x="268" y="77"/>
                    <a:pt x="253" y="72"/>
                    <a:pt x="239" y="82"/>
                  </a:cubicBezTo>
                  <a:cubicBezTo>
                    <a:pt x="216" y="98"/>
                    <a:pt x="190" y="107"/>
                    <a:pt x="167" y="122"/>
                  </a:cubicBezTo>
                  <a:cubicBezTo>
                    <a:pt x="155" y="130"/>
                    <a:pt x="142" y="129"/>
                    <a:pt x="131" y="140"/>
                  </a:cubicBezTo>
                  <a:cubicBezTo>
                    <a:pt x="126" y="145"/>
                    <a:pt x="113" y="154"/>
                    <a:pt x="113" y="154"/>
                  </a:cubicBezTo>
                  <a:cubicBezTo>
                    <a:pt x="110" y="162"/>
                    <a:pt x="102" y="169"/>
                    <a:pt x="95" y="174"/>
                  </a:cubicBezTo>
                  <a:cubicBezTo>
                    <a:pt x="89" y="183"/>
                    <a:pt x="80" y="194"/>
                    <a:pt x="71" y="200"/>
                  </a:cubicBezTo>
                  <a:cubicBezTo>
                    <a:pt x="62" y="213"/>
                    <a:pt x="43" y="231"/>
                    <a:pt x="27" y="236"/>
                  </a:cubicBezTo>
                  <a:cubicBezTo>
                    <a:pt x="24" y="235"/>
                    <a:pt x="19" y="236"/>
                    <a:pt x="17" y="234"/>
                  </a:cubicBezTo>
                  <a:cubicBezTo>
                    <a:pt x="14" y="231"/>
                    <a:pt x="0" y="149"/>
                    <a:pt x="13" y="222"/>
                  </a:cubicBezTo>
                  <a:lnTo>
                    <a:pt x="23" y="198"/>
                  </a:lnTo>
                  <a:close/>
                </a:path>
              </a:pathLst>
            </a:custGeom>
            <a:gradFill rotWithShape="0">
              <a:gsLst>
                <a:gs pos="0">
                  <a:schemeClr val="folHlink"/>
                </a:gs>
                <a:gs pos="100000">
                  <a:schemeClr val="bg1"/>
                </a:gs>
              </a:gsLst>
              <a:lin ang="5400000" scaled="1"/>
            </a:gradFill>
            <a:ln w="9525" cap="flat" cmpd="sng">
              <a:noFill/>
              <a:prstDash val="solid"/>
              <a:round/>
              <a:headEnd/>
              <a:tailEnd/>
            </a:ln>
            <a:effectLst/>
          </p:spPr>
          <p:txBody>
            <a:bodyPr/>
            <a:lstStyle/>
            <a:p>
              <a:endParaRPr lang="en-US"/>
            </a:p>
          </p:txBody>
        </p:sp>
        <p:sp>
          <p:nvSpPr>
            <p:cNvPr id="2900999" name="Freeform 7"/>
            <p:cNvSpPr>
              <a:spLocks/>
            </p:cNvSpPr>
            <p:nvPr/>
          </p:nvSpPr>
          <p:spPr bwMode="auto">
            <a:xfrm>
              <a:off x="6" y="2934"/>
              <a:ext cx="6408" cy="1086"/>
            </a:xfrm>
            <a:custGeom>
              <a:avLst/>
              <a:gdLst/>
              <a:ahLst/>
              <a:cxnLst>
                <a:cxn ang="0">
                  <a:pos x="0" y="696"/>
                </a:cxn>
                <a:cxn ang="0">
                  <a:pos x="252" y="678"/>
                </a:cxn>
                <a:cxn ang="0">
                  <a:pos x="402" y="654"/>
                </a:cxn>
                <a:cxn ang="0">
                  <a:pos x="576" y="678"/>
                </a:cxn>
                <a:cxn ang="0">
                  <a:pos x="1224" y="654"/>
                </a:cxn>
                <a:cxn ang="0">
                  <a:pos x="1794" y="576"/>
                </a:cxn>
                <a:cxn ang="0">
                  <a:pos x="1866" y="546"/>
                </a:cxn>
                <a:cxn ang="0">
                  <a:pos x="1962" y="504"/>
                </a:cxn>
                <a:cxn ang="0">
                  <a:pos x="2034" y="444"/>
                </a:cxn>
                <a:cxn ang="0">
                  <a:pos x="2124" y="378"/>
                </a:cxn>
                <a:cxn ang="0">
                  <a:pos x="2232" y="318"/>
                </a:cxn>
                <a:cxn ang="0">
                  <a:pos x="2322" y="264"/>
                </a:cxn>
                <a:cxn ang="0">
                  <a:pos x="2370" y="222"/>
                </a:cxn>
                <a:cxn ang="0">
                  <a:pos x="2496" y="330"/>
                </a:cxn>
                <a:cxn ang="0">
                  <a:pos x="2610" y="324"/>
                </a:cxn>
                <a:cxn ang="0">
                  <a:pos x="2646" y="312"/>
                </a:cxn>
                <a:cxn ang="0">
                  <a:pos x="2682" y="288"/>
                </a:cxn>
                <a:cxn ang="0">
                  <a:pos x="2706" y="252"/>
                </a:cxn>
                <a:cxn ang="0">
                  <a:pos x="2718" y="234"/>
                </a:cxn>
                <a:cxn ang="0">
                  <a:pos x="2712" y="66"/>
                </a:cxn>
                <a:cxn ang="0">
                  <a:pos x="2718" y="24"/>
                </a:cxn>
                <a:cxn ang="0">
                  <a:pos x="2796" y="30"/>
                </a:cxn>
                <a:cxn ang="0">
                  <a:pos x="2838" y="24"/>
                </a:cxn>
                <a:cxn ang="0">
                  <a:pos x="3228" y="0"/>
                </a:cxn>
                <a:cxn ang="0">
                  <a:pos x="3432" y="6"/>
                </a:cxn>
                <a:cxn ang="0">
                  <a:pos x="3534" y="36"/>
                </a:cxn>
                <a:cxn ang="0">
                  <a:pos x="3606" y="54"/>
                </a:cxn>
                <a:cxn ang="0">
                  <a:pos x="3720" y="108"/>
                </a:cxn>
                <a:cxn ang="0">
                  <a:pos x="3798" y="138"/>
                </a:cxn>
                <a:cxn ang="0">
                  <a:pos x="3834" y="168"/>
                </a:cxn>
                <a:cxn ang="0">
                  <a:pos x="3960" y="222"/>
                </a:cxn>
                <a:cxn ang="0">
                  <a:pos x="4080" y="294"/>
                </a:cxn>
                <a:cxn ang="0">
                  <a:pos x="4254" y="390"/>
                </a:cxn>
                <a:cxn ang="0">
                  <a:pos x="4290" y="402"/>
                </a:cxn>
                <a:cxn ang="0">
                  <a:pos x="4338" y="414"/>
                </a:cxn>
                <a:cxn ang="0">
                  <a:pos x="4470" y="462"/>
                </a:cxn>
                <a:cxn ang="0">
                  <a:pos x="4770" y="540"/>
                </a:cxn>
                <a:cxn ang="0">
                  <a:pos x="4992" y="600"/>
                </a:cxn>
                <a:cxn ang="0">
                  <a:pos x="5196" y="624"/>
                </a:cxn>
                <a:cxn ang="0">
                  <a:pos x="5904" y="696"/>
                </a:cxn>
                <a:cxn ang="0">
                  <a:pos x="6408" y="738"/>
                </a:cxn>
                <a:cxn ang="0">
                  <a:pos x="6408" y="1086"/>
                </a:cxn>
                <a:cxn ang="0">
                  <a:pos x="6" y="1086"/>
                </a:cxn>
                <a:cxn ang="0">
                  <a:pos x="0" y="696"/>
                </a:cxn>
              </a:cxnLst>
              <a:rect l="0" t="0" r="r" b="b"/>
              <a:pathLst>
                <a:path w="6408" h="1086">
                  <a:moveTo>
                    <a:pt x="0" y="696"/>
                  </a:moveTo>
                  <a:cubicBezTo>
                    <a:pt x="85" y="684"/>
                    <a:pt x="164" y="681"/>
                    <a:pt x="252" y="678"/>
                  </a:cubicBezTo>
                  <a:cubicBezTo>
                    <a:pt x="307" y="669"/>
                    <a:pt x="344" y="658"/>
                    <a:pt x="402" y="654"/>
                  </a:cubicBezTo>
                  <a:cubicBezTo>
                    <a:pt x="461" y="662"/>
                    <a:pt x="516" y="673"/>
                    <a:pt x="576" y="678"/>
                  </a:cubicBezTo>
                  <a:cubicBezTo>
                    <a:pt x="793" y="667"/>
                    <a:pt x="1006" y="658"/>
                    <a:pt x="1224" y="654"/>
                  </a:cubicBezTo>
                  <a:cubicBezTo>
                    <a:pt x="1414" y="630"/>
                    <a:pt x="1603" y="595"/>
                    <a:pt x="1794" y="576"/>
                  </a:cubicBezTo>
                  <a:cubicBezTo>
                    <a:pt x="1822" y="567"/>
                    <a:pt x="1841" y="557"/>
                    <a:pt x="1866" y="546"/>
                  </a:cubicBezTo>
                  <a:cubicBezTo>
                    <a:pt x="1898" y="532"/>
                    <a:pt x="1934" y="527"/>
                    <a:pt x="1962" y="504"/>
                  </a:cubicBezTo>
                  <a:cubicBezTo>
                    <a:pt x="1986" y="484"/>
                    <a:pt x="2011" y="464"/>
                    <a:pt x="2034" y="444"/>
                  </a:cubicBezTo>
                  <a:cubicBezTo>
                    <a:pt x="2065" y="417"/>
                    <a:pt x="2084" y="391"/>
                    <a:pt x="2124" y="378"/>
                  </a:cubicBezTo>
                  <a:cubicBezTo>
                    <a:pt x="2153" y="349"/>
                    <a:pt x="2193" y="331"/>
                    <a:pt x="2232" y="318"/>
                  </a:cubicBezTo>
                  <a:cubicBezTo>
                    <a:pt x="2238" y="316"/>
                    <a:pt x="2309" y="273"/>
                    <a:pt x="2322" y="264"/>
                  </a:cubicBezTo>
                  <a:cubicBezTo>
                    <a:pt x="2336" y="242"/>
                    <a:pt x="2351" y="241"/>
                    <a:pt x="2370" y="222"/>
                  </a:cubicBezTo>
                  <a:cubicBezTo>
                    <a:pt x="2404" y="273"/>
                    <a:pt x="2436" y="310"/>
                    <a:pt x="2496" y="330"/>
                  </a:cubicBezTo>
                  <a:cubicBezTo>
                    <a:pt x="2534" y="328"/>
                    <a:pt x="2572" y="329"/>
                    <a:pt x="2610" y="324"/>
                  </a:cubicBezTo>
                  <a:cubicBezTo>
                    <a:pt x="2623" y="322"/>
                    <a:pt x="2635" y="319"/>
                    <a:pt x="2646" y="312"/>
                  </a:cubicBezTo>
                  <a:cubicBezTo>
                    <a:pt x="2658" y="304"/>
                    <a:pt x="2682" y="288"/>
                    <a:pt x="2682" y="288"/>
                  </a:cubicBezTo>
                  <a:cubicBezTo>
                    <a:pt x="2690" y="276"/>
                    <a:pt x="2698" y="264"/>
                    <a:pt x="2706" y="252"/>
                  </a:cubicBezTo>
                  <a:cubicBezTo>
                    <a:pt x="2710" y="246"/>
                    <a:pt x="2718" y="234"/>
                    <a:pt x="2718" y="234"/>
                  </a:cubicBezTo>
                  <a:cubicBezTo>
                    <a:pt x="2732" y="179"/>
                    <a:pt x="2730" y="120"/>
                    <a:pt x="2712" y="66"/>
                  </a:cubicBezTo>
                  <a:cubicBezTo>
                    <a:pt x="2714" y="52"/>
                    <a:pt x="2705" y="30"/>
                    <a:pt x="2718" y="24"/>
                  </a:cubicBezTo>
                  <a:cubicBezTo>
                    <a:pt x="2742" y="14"/>
                    <a:pt x="2770" y="30"/>
                    <a:pt x="2796" y="30"/>
                  </a:cubicBezTo>
                  <a:cubicBezTo>
                    <a:pt x="2810" y="30"/>
                    <a:pt x="2824" y="26"/>
                    <a:pt x="2838" y="24"/>
                  </a:cubicBezTo>
                  <a:cubicBezTo>
                    <a:pt x="2898" y="4"/>
                    <a:pt x="3169" y="2"/>
                    <a:pt x="3228" y="0"/>
                  </a:cubicBezTo>
                  <a:cubicBezTo>
                    <a:pt x="3296" y="2"/>
                    <a:pt x="3364" y="2"/>
                    <a:pt x="3432" y="6"/>
                  </a:cubicBezTo>
                  <a:cubicBezTo>
                    <a:pt x="3466" y="8"/>
                    <a:pt x="3501" y="29"/>
                    <a:pt x="3534" y="36"/>
                  </a:cubicBezTo>
                  <a:cubicBezTo>
                    <a:pt x="3557" y="41"/>
                    <a:pt x="3585" y="43"/>
                    <a:pt x="3606" y="54"/>
                  </a:cubicBezTo>
                  <a:cubicBezTo>
                    <a:pt x="3645" y="74"/>
                    <a:pt x="3677" y="97"/>
                    <a:pt x="3720" y="108"/>
                  </a:cubicBezTo>
                  <a:cubicBezTo>
                    <a:pt x="3744" y="124"/>
                    <a:pt x="3770" y="129"/>
                    <a:pt x="3798" y="138"/>
                  </a:cubicBezTo>
                  <a:cubicBezTo>
                    <a:pt x="3825" y="147"/>
                    <a:pt x="3809" y="154"/>
                    <a:pt x="3834" y="168"/>
                  </a:cubicBezTo>
                  <a:cubicBezTo>
                    <a:pt x="3874" y="190"/>
                    <a:pt x="3921" y="196"/>
                    <a:pt x="3960" y="222"/>
                  </a:cubicBezTo>
                  <a:cubicBezTo>
                    <a:pt x="3979" y="251"/>
                    <a:pt x="4044" y="282"/>
                    <a:pt x="4080" y="294"/>
                  </a:cubicBezTo>
                  <a:cubicBezTo>
                    <a:pt x="4117" y="350"/>
                    <a:pt x="4196" y="364"/>
                    <a:pt x="4254" y="390"/>
                  </a:cubicBezTo>
                  <a:cubicBezTo>
                    <a:pt x="4266" y="395"/>
                    <a:pt x="4278" y="399"/>
                    <a:pt x="4290" y="402"/>
                  </a:cubicBezTo>
                  <a:cubicBezTo>
                    <a:pt x="4306" y="406"/>
                    <a:pt x="4338" y="414"/>
                    <a:pt x="4338" y="414"/>
                  </a:cubicBezTo>
                  <a:cubicBezTo>
                    <a:pt x="4376" y="439"/>
                    <a:pt x="4427" y="448"/>
                    <a:pt x="4470" y="462"/>
                  </a:cubicBezTo>
                  <a:cubicBezTo>
                    <a:pt x="4567" y="494"/>
                    <a:pt x="4668" y="529"/>
                    <a:pt x="4770" y="540"/>
                  </a:cubicBezTo>
                  <a:cubicBezTo>
                    <a:pt x="4844" y="559"/>
                    <a:pt x="4916" y="587"/>
                    <a:pt x="4992" y="600"/>
                  </a:cubicBezTo>
                  <a:cubicBezTo>
                    <a:pt x="5060" y="611"/>
                    <a:pt x="5128" y="618"/>
                    <a:pt x="5196" y="624"/>
                  </a:cubicBezTo>
                  <a:cubicBezTo>
                    <a:pt x="5423" y="669"/>
                    <a:pt x="5673" y="682"/>
                    <a:pt x="5904" y="696"/>
                  </a:cubicBezTo>
                  <a:cubicBezTo>
                    <a:pt x="6073" y="706"/>
                    <a:pt x="6238" y="738"/>
                    <a:pt x="6408" y="738"/>
                  </a:cubicBezTo>
                  <a:lnTo>
                    <a:pt x="6408" y="1086"/>
                  </a:lnTo>
                  <a:lnTo>
                    <a:pt x="6" y="1086"/>
                  </a:lnTo>
                  <a:lnTo>
                    <a:pt x="0" y="696"/>
                  </a:lnTo>
                  <a:close/>
                </a:path>
              </a:pathLst>
            </a:custGeom>
            <a:gradFill rotWithShape="0">
              <a:gsLst>
                <a:gs pos="0">
                  <a:schemeClr val="folHlink"/>
                </a:gs>
                <a:gs pos="100000">
                  <a:schemeClr val="bg1"/>
                </a:gs>
              </a:gsLst>
              <a:lin ang="5400000" scaled="1"/>
            </a:gradFill>
            <a:ln w="9525" cap="flat" cmpd="sng">
              <a:noFill/>
              <a:prstDash val="solid"/>
              <a:round/>
              <a:headEnd/>
              <a:tailEnd/>
            </a:ln>
            <a:effectLst/>
          </p:spPr>
          <p:txBody>
            <a:bodyPr/>
            <a:lstStyle/>
            <a:p>
              <a:endParaRPr lang="en-US"/>
            </a:p>
          </p:txBody>
        </p:sp>
      </p:grpSp>
      <p:pic>
        <p:nvPicPr>
          <p:cNvPr id="2901000" name="Picture 8"/>
          <p:cNvPicPr>
            <a:picLocks noChangeArrowheads="1"/>
          </p:cNvPicPr>
          <p:nvPr/>
        </p:nvPicPr>
        <p:blipFill>
          <a:blip r:embed="rId3" cstate="print"/>
          <a:srcRect/>
          <a:stretch>
            <a:fillRect/>
          </a:stretch>
        </p:blipFill>
        <p:spPr bwMode="auto">
          <a:xfrm>
            <a:off x="2770188" y="4244975"/>
            <a:ext cx="3429000" cy="1028700"/>
          </a:xfrm>
          <a:prstGeom prst="rect">
            <a:avLst/>
          </a:prstGeom>
          <a:noFill/>
          <a:ln w="9525">
            <a:noFill/>
            <a:miter lim="800000"/>
            <a:headEnd/>
            <a:tailEnd/>
          </a:ln>
          <a:effectLst/>
        </p:spPr>
      </p:pic>
      <p:sp>
        <p:nvSpPr>
          <p:cNvPr id="2901001" name="Freeform 9"/>
          <p:cNvSpPr>
            <a:spLocks/>
          </p:cNvSpPr>
          <p:nvPr/>
        </p:nvSpPr>
        <p:spPr bwMode="auto">
          <a:xfrm>
            <a:off x="3500438" y="419735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2" name="Freeform 10"/>
          <p:cNvSpPr>
            <a:spLocks/>
          </p:cNvSpPr>
          <p:nvPr/>
        </p:nvSpPr>
        <p:spPr bwMode="auto">
          <a:xfrm>
            <a:off x="3770313" y="4025900"/>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3" name="Freeform 11"/>
          <p:cNvSpPr>
            <a:spLocks/>
          </p:cNvSpPr>
          <p:nvPr/>
        </p:nvSpPr>
        <p:spPr bwMode="auto">
          <a:xfrm>
            <a:off x="3752850" y="4430713"/>
            <a:ext cx="96838" cy="84137"/>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04" name="Freeform 12"/>
          <p:cNvSpPr>
            <a:spLocks/>
          </p:cNvSpPr>
          <p:nvPr/>
        </p:nvSpPr>
        <p:spPr bwMode="auto">
          <a:xfrm>
            <a:off x="3627438" y="454977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5" name="Freeform 13"/>
          <p:cNvSpPr>
            <a:spLocks/>
          </p:cNvSpPr>
          <p:nvPr/>
        </p:nvSpPr>
        <p:spPr bwMode="auto">
          <a:xfrm>
            <a:off x="3725863" y="45593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6" name="Freeform 14"/>
          <p:cNvSpPr>
            <a:spLocks/>
          </p:cNvSpPr>
          <p:nvPr/>
        </p:nvSpPr>
        <p:spPr bwMode="auto">
          <a:xfrm>
            <a:off x="3771900" y="453231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7" name="Freeform 15"/>
          <p:cNvSpPr>
            <a:spLocks/>
          </p:cNvSpPr>
          <p:nvPr/>
        </p:nvSpPr>
        <p:spPr bwMode="auto">
          <a:xfrm>
            <a:off x="3821113" y="449421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8" name="Freeform 16"/>
          <p:cNvSpPr>
            <a:spLocks/>
          </p:cNvSpPr>
          <p:nvPr/>
        </p:nvSpPr>
        <p:spPr bwMode="auto">
          <a:xfrm>
            <a:off x="3840163" y="4440238"/>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09" name="Freeform 17"/>
          <p:cNvSpPr>
            <a:spLocks/>
          </p:cNvSpPr>
          <p:nvPr/>
        </p:nvSpPr>
        <p:spPr bwMode="auto">
          <a:xfrm>
            <a:off x="3827463" y="437832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solidFill>
          <a:ln w="9525" cap="flat" cmpd="sng">
            <a:solidFill>
              <a:srgbClr val="CCCC00"/>
            </a:solidFill>
            <a:prstDash val="solid"/>
            <a:round/>
            <a:headEnd/>
            <a:tailEnd/>
          </a:ln>
          <a:effectLst/>
        </p:spPr>
        <p:txBody>
          <a:bodyPr/>
          <a:lstStyle/>
          <a:p>
            <a:endParaRPr lang="en-US"/>
          </a:p>
        </p:txBody>
      </p:sp>
      <p:sp>
        <p:nvSpPr>
          <p:cNvPr id="2901010" name="Freeform 18"/>
          <p:cNvSpPr>
            <a:spLocks/>
          </p:cNvSpPr>
          <p:nvPr/>
        </p:nvSpPr>
        <p:spPr bwMode="auto">
          <a:xfrm>
            <a:off x="3736975" y="4449763"/>
            <a:ext cx="100013" cy="115887"/>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1" name="Freeform 19"/>
          <p:cNvSpPr>
            <a:spLocks/>
          </p:cNvSpPr>
          <p:nvPr/>
        </p:nvSpPr>
        <p:spPr bwMode="auto">
          <a:xfrm>
            <a:off x="3640138" y="4502150"/>
            <a:ext cx="98425"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2" name="Freeform 20"/>
          <p:cNvSpPr>
            <a:spLocks/>
          </p:cNvSpPr>
          <p:nvPr/>
        </p:nvSpPr>
        <p:spPr bwMode="auto">
          <a:xfrm>
            <a:off x="3692525" y="4475163"/>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3" name="Freeform 21"/>
          <p:cNvSpPr>
            <a:spLocks/>
          </p:cNvSpPr>
          <p:nvPr/>
        </p:nvSpPr>
        <p:spPr bwMode="auto">
          <a:xfrm>
            <a:off x="3549650" y="4532313"/>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4" name="Freeform 22"/>
          <p:cNvSpPr>
            <a:spLocks/>
          </p:cNvSpPr>
          <p:nvPr/>
        </p:nvSpPr>
        <p:spPr bwMode="auto">
          <a:xfrm>
            <a:off x="3654425" y="4529138"/>
            <a:ext cx="101600"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5" name="Freeform 23"/>
          <p:cNvSpPr>
            <a:spLocks/>
          </p:cNvSpPr>
          <p:nvPr/>
        </p:nvSpPr>
        <p:spPr bwMode="auto">
          <a:xfrm>
            <a:off x="3751263" y="438308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6" name="Freeform 24"/>
          <p:cNvSpPr>
            <a:spLocks/>
          </p:cNvSpPr>
          <p:nvPr/>
        </p:nvSpPr>
        <p:spPr bwMode="auto">
          <a:xfrm>
            <a:off x="3675063" y="441325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7" name="Freeform 25"/>
          <p:cNvSpPr>
            <a:spLocks/>
          </p:cNvSpPr>
          <p:nvPr/>
        </p:nvSpPr>
        <p:spPr bwMode="auto">
          <a:xfrm>
            <a:off x="3602038" y="4494213"/>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8" name="Freeform 26"/>
          <p:cNvSpPr>
            <a:spLocks/>
          </p:cNvSpPr>
          <p:nvPr/>
        </p:nvSpPr>
        <p:spPr bwMode="auto">
          <a:xfrm>
            <a:off x="3827463" y="4365625"/>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19" name="Freeform 27"/>
          <p:cNvSpPr>
            <a:spLocks/>
          </p:cNvSpPr>
          <p:nvPr/>
        </p:nvSpPr>
        <p:spPr bwMode="auto">
          <a:xfrm>
            <a:off x="3875088" y="43513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0" name="Freeform 28"/>
          <p:cNvSpPr>
            <a:spLocks/>
          </p:cNvSpPr>
          <p:nvPr/>
        </p:nvSpPr>
        <p:spPr bwMode="auto">
          <a:xfrm>
            <a:off x="3875088" y="441642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1" name="Freeform 29"/>
          <p:cNvSpPr>
            <a:spLocks/>
          </p:cNvSpPr>
          <p:nvPr/>
        </p:nvSpPr>
        <p:spPr bwMode="auto">
          <a:xfrm>
            <a:off x="3856038" y="447040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2" name="Freeform 30"/>
          <p:cNvSpPr>
            <a:spLocks/>
          </p:cNvSpPr>
          <p:nvPr/>
        </p:nvSpPr>
        <p:spPr bwMode="auto">
          <a:xfrm>
            <a:off x="3822700" y="45291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3" name="Freeform 31"/>
          <p:cNvSpPr>
            <a:spLocks/>
          </p:cNvSpPr>
          <p:nvPr/>
        </p:nvSpPr>
        <p:spPr bwMode="auto">
          <a:xfrm>
            <a:off x="3781425" y="4570413"/>
            <a:ext cx="61913"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4" name="Freeform 32"/>
          <p:cNvSpPr>
            <a:spLocks/>
          </p:cNvSpPr>
          <p:nvPr/>
        </p:nvSpPr>
        <p:spPr bwMode="auto">
          <a:xfrm>
            <a:off x="3716338" y="4597400"/>
            <a:ext cx="65087"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5" name="Freeform 33"/>
          <p:cNvSpPr>
            <a:spLocks/>
          </p:cNvSpPr>
          <p:nvPr/>
        </p:nvSpPr>
        <p:spPr bwMode="auto">
          <a:xfrm>
            <a:off x="3659188" y="46053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6" name="Freeform 34"/>
          <p:cNvSpPr>
            <a:spLocks/>
          </p:cNvSpPr>
          <p:nvPr/>
        </p:nvSpPr>
        <p:spPr bwMode="auto">
          <a:xfrm>
            <a:off x="3602038" y="46053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7" name="Freeform 35"/>
          <p:cNvSpPr>
            <a:spLocks/>
          </p:cNvSpPr>
          <p:nvPr/>
        </p:nvSpPr>
        <p:spPr bwMode="auto">
          <a:xfrm>
            <a:off x="3554413" y="460057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8" name="Freeform 36"/>
          <p:cNvSpPr>
            <a:spLocks/>
          </p:cNvSpPr>
          <p:nvPr/>
        </p:nvSpPr>
        <p:spPr bwMode="auto">
          <a:xfrm>
            <a:off x="3519488" y="459105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29" name="Freeform 37"/>
          <p:cNvSpPr>
            <a:spLocks/>
          </p:cNvSpPr>
          <p:nvPr/>
        </p:nvSpPr>
        <p:spPr bwMode="auto">
          <a:xfrm>
            <a:off x="3641725" y="4611688"/>
            <a:ext cx="61913"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0" name="Freeform 38"/>
          <p:cNvSpPr>
            <a:spLocks/>
          </p:cNvSpPr>
          <p:nvPr/>
        </p:nvSpPr>
        <p:spPr bwMode="auto">
          <a:xfrm>
            <a:off x="3694113" y="461168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1" name="Freeform 39"/>
          <p:cNvSpPr>
            <a:spLocks/>
          </p:cNvSpPr>
          <p:nvPr/>
        </p:nvSpPr>
        <p:spPr bwMode="auto">
          <a:xfrm>
            <a:off x="3770313" y="4583113"/>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2" name="Freeform 40"/>
          <p:cNvSpPr>
            <a:spLocks/>
          </p:cNvSpPr>
          <p:nvPr/>
        </p:nvSpPr>
        <p:spPr bwMode="auto">
          <a:xfrm>
            <a:off x="3817938" y="4549775"/>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3" name="Freeform 41"/>
          <p:cNvSpPr>
            <a:spLocks/>
          </p:cNvSpPr>
          <p:nvPr/>
        </p:nvSpPr>
        <p:spPr bwMode="auto">
          <a:xfrm>
            <a:off x="3875088" y="4491038"/>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4" name="Freeform 42"/>
          <p:cNvSpPr>
            <a:spLocks/>
          </p:cNvSpPr>
          <p:nvPr/>
        </p:nvSpPr>
        <p:spPr bwMode="auto">
          <a:xfrm>
            <a:off x="3895725" y="4451350"/>
            <a:ext cx="65088"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5" name="Freeform 43"/>
          <p:cNvSpPr>
            <a:spLocks/>
          </p:cNvSpPr>
          <p:nvPr/>
        </p:nvSpPr>
        <p:spPr bwMode="auto">
          <a:xfrm>
            <a:off x="3906838" y="4371975"/>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6" name="Freeform 44"/>
          <p:cNvSpPr>
            <a:spLocks/>
          </p:cNvSpPr>
          <p:nvPr/>
        </p:nvSpPr>
        <p:spPr bwMode="auto">
          <a:xfrm>
            <a:off x="3752850" y="4632325"/>
            <a:ext cx="52388"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7" name="Freeform 45"/>
          <p:cNvSpPr>
            <a:spLocks/>
          </p:cNvSpPr>
          <p:nvPr/>
        </p:nvSpPr>
        <p:spPr bwMode="auto">
          <a:xfrm>
            <a:off x="3789363" y="4624388"/>
            <a:ext cx="53975"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8" name="Freeform 46"/>
          <p:cNvSpPr>
            <a:spLocks/>
          </p:cNvSpPr>
          <p:nvPr/>
        </p:nvSpPr>
        <p:spPr bwMode="auto">
          <a:xfrm>
            <a:off x="3816350" y="460851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39" name="Freeform 47"/>
          <p:cNvSpPr>
            <a:spLocks/>
          </p:cNvSpPr>
          <p:nvPr/>
        </p:nvSpPr>
        <p:spPr bwMode="auto">
          <a:xfrm>
            <a:off x="3836988" y="45910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0" name="Freeform 48"/>
          <p:cNvSpPr>
            <a:spLocks/>
          </p:cNvSpPr>
          <p:nvPr/>
        </p:nvSpPr>
        <p:spPr bwMode="auto">
          <a:xfrm>
            <a:off x="3863975" y="456406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1" name="Freeform 49"/>
          <p:cNvSpPr>
            <a:spLocks/>
          </p:cNvSpPr>
          <p:nvPr/>
        </p:nvSpPr>
        <p:spPr bwMode="auto">
          <a:xfrm>
            <a:off x="3868738" y="453866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2" name="Freeform 50"/>
          <p:cNvSpPr>
            <a:spLocks/>
          </p:cNvSpPr>
          <p:nvPr/>
        </p:nvSpPr>
        <p:spPr bwMode="auto">
          <a:xfrm>
            <a:off x="3887788" y="4519613"/>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3" name="Freeform 51"/>
          <p:cNvSpPr>
            <a:spLocks/>
          </p:cNvSpPr>
          <p:nvPr/>
        </p:nvSpPr>
        <p:spPr bwMode="auto">
          <a:xfrm>
            <a:off x="3894138" y="4487863"/>
            <a:ext cx="53975"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4" name="Freeform 52"/>
          <p:cNvSpPr>
            <a:spLocks/>
          </p:cNvSpPr>
          <p:nvPr/>
        </p:nvSpPr>
        <p:spPr bwMode="auto">
          <a:xfrm>
            <a:off x="3897313" y="4443413"/>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5" name="Freeform 53"/>
          <p:cNvSpPr>
            <a:spLocks/>
          </p:cNvSpPr>
          <p:nvPr/>
        </p:nvSpPr>
        <p:spPr bwMode="auto">
          <a:xfrm>
            <a:off x="3902075" y="44069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6" name="Freeform 54"/>
          <p:cNvSpPr>
            <a:spLocks/>
          </p:cNvSpPr>
          <p:nvPr/>
        </p:nvSpPr>
        <p:spPr bwMode="auto">
          <a:xfrm>
            <a:off x="3905250" y="43815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7" name="Freeform 55"/>
          <p:cNvSpPr>
            <a:spLocks/>
          </p:cNvSpPr>
          <p:nvPr/>
        </p:nvSpPr>
        <p:spPr bwMode="auto">
          <a:xfrm>
            <a:off x="3908425" y="4348163"/>
            <a:ext cx="52388"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8" name="Freeform 56"/>
          <p:cNvSpPr>
            <a:spLocks/>
          </p:cNvSpPr>
          <p:nvPr/>
        </p:nvSpPr>
        <p:spPr bwMode="auto">
          <a:xfrm>
            <a:off x="3606800" y="463550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49" name="Freeform 57"/>
          <p:cNvSpPr>
            <a:spLocks/>
          </p:cNvSpPr>
          <p:nvPr/>
        </p:nvSpPr>
        <p:spPr bwMode="auto">
          <a:xfrm>
            <a:off x="3654425" y="4638675"/>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0" name="Freeform 58"/>
          <p:cNvSpPr>
            <a:spLocks/>
          </p:cNvSpPr>
          <p:nvPr/>
        </p:nvSpPr>
        <p:spPr bwMode="auto">
          <a:xfrm>
            <a:off x="3702050" y="46418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1" name="Freeform 59"/>
          <p:cNvSpPr>
            <a:spLocks/>
          </p:cNvSpPr>
          <p:nvPr/>
        </p:nvSpPr>
        <p:spPr bwMode="auto">
          <a:xfrm>
            <a:off x="3725863" y="4641850"/>
            <a:ext cx="53975"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52" name="Rectangle 60"/>
          <p:cNvSpPr>
            <a:spLocks noChangeArrowheads="1"/>
          </p:cNvSpPr>
          <p:nvPr/>
        </p:nvSpPr>
        <p:spPr bwMode="white">
          <a:xfrm>
            <a:off x="2703513" y="1754188"/>
            <a:ext cx="1401762" cy="473075"/>
          </a:xfrm>
          <a:prstGeom prst="rect">
            <a:avLst/>
          </a:prstGeom>
          <a:noFill/>
          <a:ln w="9525">
            <a:noFill/>
            <a:miter lim="800000"/>
            <a:headEnd/>
            <a:tailEnd/>
          </a:ln>
          <a:effectLst/>
        </p:spPr>
        <p:txBody>
          <a:bodyPr wrap="none" anchor="ctr"/>
          <a:lstStyle/>
          <a:p>
            <a:endParaRPr lang="en-US"/>
          </a:p>
        </p:txBody>
      </p:sp>
      <p:sp>
        <p:nvSpPr>
          <p:cNvPr id="2901053" name="Rectangle 61"/>
          <p:cNvSpPr>
            <a:spLocks noChangeArrowheads="1"/>
          </p:cNvSpPr>
          <p:nvPr/>
        </p:nvSpPr>
        <p:spPr bwMode="white">
          <a:xfrm>
            <a:off x="768350" y="2151063"/>
            <a:ext cx="2670175" cy="603250"/>
          </a:xfrm>
          <a:prstGeom prst="rect">
            <a:avLst/>
          </a:prstGeom>
          <a:noFill/>
          <a:ln w="9525">
            <a:noFill/>
            <a:miter lim="800000"/>
            <a:headEnd/>
            <a:tailEnd/>
          </a:ln>
          <a:effectLst/>
        </p:spPr>
        <p:txBody>
          <a:bodyPr wrap="none" anchor="ctr"/>
          <a:lstStyle/>
          <a:p>
            <a:endParaRPr lang="en-US"/>
          </a:p>
        </p:txBody>
      </p:sp>
      <p:sp>
        <p:nvSpPr>
          <p:cNvPr id="2901054" name="Rectangle 62"/>
          <p:cNvSpPr>
            <a:spLocks noChangeArrowheads="1"/>
          </p:cNvSpPr>
          <p:nvPr/>
        </p:nvSpPr>
        <p:spPr bwMode="white">
          <a:xfrm>
            <a:off x="855663" y="3506788"/>
            <a:ext cx="1995487" cy="471487"/>
          </a:xfrm>
          <a:prstGeom prst="rect">
            <a:avLst/>
          </a:prstGeom>
          <a:noFill/>
          <a:ln w="9525">
            <a:noFill/>
            <a:miter lim="800000"/>
            <a:headEnd/>
            <a:tailEnd/>
          </a:ln>
          <a:effectLst/>
        </p:spPr>
        <p:txBody>
          <a:bodyPr wrap="none" anchor="ctr"/>
          <a:lstStyle/>
          <a:p>
            <a:endParaRPr lang="en-US"/>
          </a:p>
        </p:txBody>
      </p:sp>
      <p:sp>
        <p:nvSpPr>
          <p:cNvPr id="2901055" name="Rectangle 63"/>
          <p:cNvSpPr>
            <a:spLocks noChangeArrowheads="1"/>
          </p:cNvSpPr>
          <p:nvPr/>
        </p:nvSpPr>
        <p:spPr bwMode="auto">
          <a:xfrm>
            <a:off x="6327775" y="2046288"/>
            <a:ext cx="1023938" cy="303212"/>
          </a:xfrm>
          <a:prstGeom prst="rect">
            <a:avLst/>
          </a:prstGeom>
          <a:noFill/>
          <a:ln w="9525">
            <a:noFill/>
            <a:miter lim="800000"/>
            <a:headEnd/>
            <a:tailEnd/>
          </a:ln>
          <a:effectLst/>
        </p:spPr>
        <p:txBody>
          <a:bodyPr wrap="none" anchor="ctr"/>
          <a:lstStyle/>
          <a:p>
            <a:endParaRPr lang="en-US"/>
          </a:p>
        </p:txBody>
      </p:sp>
      <p:sp>
        <p:nvSpPr>
          <p:cNvPr id="2901056" name="Rectangle 64"/>
          <p:cNvSpPr>
            <a:spLocks noChangeArrowheads="1"/>
          </p:cNvSpPr>
          <p:nvPr/>
        </p:nvSpPr>
        <p:spPr bwMode="auto">
          <a:xfrm>
            <a:off x="5489575" y="2568575"/>
            <a:ext cx="1062038" cy="473075"/>
          </a:xfrm>
          <a:prstGeom prst="rect">
            <a:avLst/>
          </a:prstGeom>
          <a:noFill/>
          <a:ln w="9525">
            <a:noFill/>
            <a:miter lim="800000"/>
            <a:headEnd/>
            <a:tailEnd/>
          </a:ln>
          <a:effectLst/>
        </p:spPr>
        <p:txBody>
          <a:bodyPr wrap="none" anchor="ctr"/>
          <a:lstStyle/>
          <a:p>
            <a:endParaRPr lang="en-US"/>
          </a:p>
        </p:txBody>
      </p:sp>
      <p:sp>
        <p:nvSpPr>
          <p:cNvPr id="2901057" name="Rectangle 65"/>
          <p:cNvSpPr>
            <a:spLocks noChangeArrowheads="1"/>
          </p:cNvSpPr>
          <p:nvPr/>
        </p:nvSpPr>
        <p:spPr bwMode="auto">
          <a:xfrm>
            <a:off x="5903913" y="3201988"/>
            <a:ext cx="1784350" cy="282575"/>
          </a:xfrm>
          <a:prstGeom prst="rect">
            <a:avLst/>
          </a:prstGeom>
          <a:noFill/>
          <a:ln w="9525">
            <a:noFill/>
            <a:miter lim="800000"/>
            <a:headEnd/>
            <a:tailEnd/>
          </a:ln>
          <a:effectLst/>
        </p:spPr>
        <p:txBody>
          <a:bodyPr wrap="none" anchor="ctr"/>
          <a:lstStyle/>
          <a:p>
            <a:endParaRPr lang="en-US"/>
          </a:p>
        </p:txBody>
      </p:sp>
      <p:sp>
        <p:nvSpPr>
          <p:cNvPr id="2901058" name="Rectangle 66"/>
          <p:cNvSpPr>
            <a:spLocks noChangeArrowheads="1"/>
          </p:cNvSpPr>
          <p:nvPr/>
        </p:nvSpPr>
        <p:spPr bwMode="auto">
          <a:xfrm>
            <a:off x="5127625" y="3676650"/>
            <a:ext cx="1235075" cy="301625"/>
          </a:xfrm>
          <a:prstGeom prst="rect">
            <a:avLst/>
          </a:prstGeom>
          <a:noFill/>
          <a:ln w="9525">
            <a:noFill/>
            <a:miter lim="800000"/>
            <a:headEnd/>
            <a:tailEnd/>
          </a:ln>
          <a:effectLst/>
        </p:spPr>
        <p:txBody>
          <a:bodyPr wrap="none" anchor="ctr"/>
          <a:lstStyle/>
          <a:p>
            <a:endParaRPr lang="en-US"/>
          </a:p>
        </p:txBody>
      </p:sp>
      <p:sp>
        <p:nvSpPr>
          <p:cNvPr id="2901060" name="Oval 68"/>
          <p:cNvSpPr>
            <a:spLocks noChangeArrowheads="1"/>
          </p:cNvSpPr>
          <p:nvPr/>
        </p:nvSpPr>
        <p:spPr bwMode="blackWhite">
          <a:xfrm>
            <a:off x="6262688" y="3614738"/>
            <a:ext cx="1674812" cy="874712"/>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1" name="Rectangle 69"/>
          <p:cNvSpPr>
            <a:spLocks noChangeArrowheads="1"/>
          </p:cNvSpPr>
          <p:nvPr/>
        </p:nvSpPr>
        <p:spPr bwMode="auto">
          <a:xfrm>
            <a:off x="6148388" y="3763963"/>
            <a:ext cx="1706562"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Impaired </a:t>
            </a:r>
            <a:br>
              <a:rPr lang="en-US" sz="1600" b="1" i="0">
                <a:solidFill>
                  <a:schemeClr val="accent2"/>
                </a:solidFill>
              </a:rPr>
            </a:br>
            <a:r>
              <a:rPr lang="en-US" sz="1600" b="1" i="0">
                <a:solidFill>
                  <a:schemeClr val="accent2"/>
                </a:solidFill>
              </a:rPr>
              <a:t>Fibrinolysis</a:t>
            </a:r>
          </a:p>
        </p:txBody>
      </p:sp>
      <p:sp>
        <p:nvSpPr>
          <p:cNvPr id="2901062" name="Rectangle 70"/>
          <p:cNvSpPr>
            <a:spLocks noChangeArrowheads="1"/>
          </p:cNvSpPr>
          <p:nvPr/>
        </p:nvSpPr>
        <p:spPr bwMode="auto">
          <a:xfrm>
            <a:off x="5194300" y="1668463"/>
            <a:ext cx="827088" cy="301625"/>
          </a:xfrm>
          <a:prstGeom prst="rect">
            <a:avLst/>
          </a:prstGeom>
          <a:noFill/>
          <a:ln w="9525">
            <a:noFill/>
            <a:miter lim="800000"/>
            <a:headEnd/>
            <a:tailEnd/>
          </a:ln>
          <a:effectLst/>
        </p:spPr>
        <p:txBody>
          <a:bodyPr wrap="none" anchor="ctr"/>
          <a:lstStyle/>
          <a:p>
            <a:endParaRPr lang="en-US"/>
          </a:p>
        </p:txBody>
      </p:sp>
      <p:sp>
        <p:nvSpPr>
          <p:cNvPr id="2901063" name="Rectangle 71"/>
          <p:cNvSpPr>
            <a:spLocks noChangeArrowheads="1"/>
          </p:cNvSpPr>
          <p:nvPr/>
        </p:nvSpPr>
        <p:spPr bwMode="white">
          <a:xfrm>
            <a:off x="1027113" y="5543550"/>
            <a:ext cx="4603750" cy="301625"/>
          </a:xfrm>
          <a:prstGeom prst="rect">
            <a:avLst/>
          </a:prstGeom>
          <a:noFill/>
          <a:ln w="9525">
            <a:noFill/>
            <a:miter lim="800000"/>
            <a:headEnd/>
            <a:tailEnd/>
          </a:ln>
          <a:effectLst/>
        </p:spPr>
        <p:txBody>
          <a:bodyPr wrap="none" anchor="ctr"/>
          <a:lstStyle/>
          <a:p>
            <a:endParaRPr lang="en-US"/>
          </a:p>
        </p:txBody>
      </p:sp>
      <p:sp>
        <p:nvSpPr>
          <p:cNvPr id="2901065" name="Oval 73"/>
          <p:cNvSpPr>
            <a:spLocks noChangeArrowheads="1"/>
          </p:cNvSpPr>
          <p:nvPr/>
        </p:nvSpPr>
        <p:spPr bwMode="blackWhite">
          <a:xfrm>
            <a:off x="6497638" y="2505075"/>
            <a:ext cx="1524000" cy="874713"/>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6" name="Rectangle 74"/>
          <p:cNvSpPr>
            <a:spLocks noChangeArrowheads="1"/>
          </p:cNvSpPr>
          <p:nvPr/>
        </p:nvSpPr>
        <p:spPr bwMode="auto">
          <a:xfrm>
            <a:off x="6411913" y="2760663"/>
            <a:ext cx="1490662" cy="315912"/>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Fibrinogen</a:t>
            </a:r>
          </a:p>
        </p:txBody>
      </p:sp>
      <p:sp>
        <p:nvSpPr>
          <p:cNvPr id="2901068" name="Oval 76"/>
          <p:cNvSpPr>
            <a:spLocks noChangeArrowheads="1"/>
          </p:cNvSpPr>
          <p:nvPr/>
        </p:nvSpPr>
        <p:spPr bwMode="blackWhite">
          <a:xfrm>
            <a:off x="4859338" y="2363788"/>
            <a:ext cx="1674812" cy="906462"/>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69" name="Rectangle 77"/>
          <p:cNvSpPr>
            <a:spLocks noChangeArrowheads="1"/>
          </p:cNvSpPr>
          <p:nvPr/>
        </p:nvSpPr>
        <p:spPr bwMode="auto">
          <a:xfrm>
            <a:off x="4764088" y="2559050"/>
            <a:ext cx="1573212"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Diabetes</a:t>
            </a:r>
            <a:br>
              <a:rPr lang="en-US" sz="1600" b="1" i="0">
                <a:solidFill>
                  <a:schemeClr val="accent2"/>
                </a:solidFill>
              </a:rPr>
            </a:br>
            <a:r>
              <a:rPr lang="en-US" sz="1600" b="1" i="0">
                <a:solidFill>
                  <a:schemeClr val="accent2"/>
                </a:solidFill>
              </a:rPr>
              <a:t>Mellitus</a:t>
            </a:r>
          </a:p>
        </p:txBody>
      </p:sp>
      <p:sp>
        <p:nvSpPr>
          <p:cNvPr id="2901071" name="Oval 79"/>
          <p:cNvSpPr>
            <a:spLocks noChangeArrowheads="1"/>
          </p:cNvSpPr>
          <p:nvPr/>
        </p:nvSpPr>
        <p:spPr bwMode="blackWhite">
          <a:xfrm>
            <a:off x="5745163" y="1787525"/>
            <a:ext cx="1644650" cy="708025"/>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72" name="Rectangle 80"/>
          <p:cNvSpPr>
            <a:spLocks noChangeArrowheads="1"/>
          </p:cNvSpPr>
          <p:nvPr/>
        </p:nvSpPr>
        <p:spPr bwMode="auto">
          <a:xfrm>
            <a:off x="5716588" y="1955800"/>
            <a:ext cx="1752600" cy="315913"/>
          </a:xfrm>
          <a:prstGeom prst="rect">
            <a:avLst/>
          </a:prstGeom>
          <a:noFill/>
          <a:ln w="9525">
            <a:noFill/>
            <a:miter lim="800000"/>
            <a:headEnd/>
            <a:tailEnd/>
          </a:ln>
          <a:effectLst/>
        </p:spPr>
        <p:txBody>
          <a:bodyPr lIns="96831" tIns="47566" rIns="96831" bIns="47566" anchor="b">
            <a:spAutoFit/>
          </a:bodyPr>
          <a:lstStyle/>
          <a:p>
            <a:pPr algn="ctr" defTabSz="977900"/>
            <a:r>
              <a:rPr lang="en-US" sz="1600" b="1" i="0">
                <a:solidFill>
                  <a:schemeClr val="accent2"/>
                </a:solidFill>
              </a:rPr>
              <a:t>Cholesterol</a:t>
            </a:r>
          </a:p>
        </p:txBody>
      </p:sp>
      <p:sp>
        <p:nvSpPr>
          <p:cNvPr id="2901074" name="Oval 82"/>
          <p:cNvSpPr>
            <a:spLocks noChangeArrowheads="1"/>
          </p:cNvSpPr>
          <p:nvPr/>
        </p:nvSpPr>
        <p:spPr bwMode="blackWhite">
          <a:xfrm>
            <a:off x="4622800" y="1292225"/>
            <a:ext cx="1420813" cy="706438"/>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75" name="Rectangle 83"/>
          <p:cNvSpPr>
            <a:spLocks noChangeArrowheads="1"/>
          </p:cNvSpPr>
          <p:nvPr/>
        </p:nvSpPr>
        <p:spPr bwMode="auto">
          <a:xfrm>
            <a:off x="4646613" y="1468438"/>
            <a:ext cx="1370012" cy="315912"/>
          </a:xfrm>
          <a:prstGeom prst="rect">
            <a:avLst/>
          </a:prstGeom>
          <a:noFill/>
          <a:ln w="9525">
            <a:noFill/>
            <a:miter lim="800000"/>
            <a:headEnd/>
            <a:tailEnd/>
          </a:ln>
          <a:effectLst/>
        </p:spPr>
        <p:txBody>
          <a:bodyPr lIns="96831" tIns="47566" rIns="96831" bIns="47566" anchor="b">
            <a:spAutoFit/>
          </a:bodyPr>
          <a:lstStyle/>
          <a:p>
            <a:pPr algn="ctr" defTabSz="977900"/>
            <a:r>
              <a:rPr lang="en-US" sz="1600" b="1" i="0">
                <a:solidFill>
                  <a:schemeClr val="accent2"/>
                </a:solidFill>
              </a:rPr>
              <a:t>Smoking</a:t>
            </a:r>
          </a:p>
        </p:txBody>
      </p:sp>
      <p:sp>
        <p:nvSpPr>
          <p:cNvPr id="2901076" name="Oval 84"/>
          <p:cNvSpPr>
            <a:spLocks noChangeArrowheads="1"/>
          </p:cNvSpPr>
          <p:nvPr/>
        </p:nvSpPr>
        <p:spPr bwMode="auto">
          <a:xfrm>
            <a:off x="2867025" y="1268413"/>
            <a:ext cx="1760538" cy="949325"/>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77" name="Rectangle 85"/>
          <p:cNvSpPr>
            <a:spLocks noChangeArrowheads="1"/>
          </p:cNvSpPr>
          <p:nvPr/>
        </p:nvSpPr>
        <p:spPr bwMode="white">
          <a:xfrm>
            <a:off x="2981325" y="1436688"/>
            <a:ext cx="1265238"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Fatigue</a:t>
            </a:r>
          </a:p>
        </p:txBody>
      </p:sp>
      <p:sp>
        <p:nvSpPr>
          <p:cNvPr id="2901078" name="Oval 86"/>
          <p:cNvSpPr>
            <a:spLocks noChangeArrowheads="1"/>
          </p:cNvSpPr>
          <p:nvPr/>
        </p:nvSpPr>
        <p:spPr bwMode="auto">
          <a:xfrm>
            <a:off x="1362075" y="1981200"/>
            <a:ext cx="2465388" cy="1014413"/>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79" name="Rectangle 87"/>
          <p:cNvSpPr>
            <a:spLocks noChangeArrowheads="1"/>
          </p:cNvSpPr>
          <p:nvPr/>
        </p:nvSpPr>
        <p:spPr bwMode="white">
          <a:xfrm>
            <a:off x="1165225" y="2201863"/>
            <a:ext cx="2506663"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Atheromatous Core</a:t>
            </a:r>
            <a:br>
              <a:rPr lang="en-US" sz="1600" b="1" i="0"/>
            </a:br>
            <a:r>
              <a:rPr lang="en-US" sz="1600" b="1" i="0"/>
              <a:t>(size/consistency)</a:t>
            </a:r>
          </a:p>
        </p:txBody>
      </p:sp>
      <p:sp>
        <p:nvSpPr>
          <p:cNvPr id="2901080" name="Oval 88"/>
          <p:cNvSpPr>
            <a:spLocks noChangeArrowheads="1"/>
          </p:cNvSpPr>
          <p:nvPr/>
        </p:nvSpPr>
        <p:spPr bwMode="auto">
          <a:xfrm>
            <a:off x="2227263" y="2962275"/>
            <a:ext cx="1836737" cy="790575"/>
          </a:xfrm>
          <a:prstGeom prst="ellipse">
            <a:avLst/>
          </a:prstGeom>
          <a:gradFill rotWithShape="0">
            <a:gsLst>
              <a:gs pos="0">
                <a:srgbClr val="FF0000"/>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82" name="Oval 90"/>
          <p:cNvSpPr>
            <a:spLocks noChangeArrowheads="1"/>
          </p:cNvSpPr>
          <p:nvPr/>
        </p:nvSpPr>
        <p:spPr bwMode="auto">
          <a:xfrm>
            <a:off x="1354138" y="3567113"/>
            <a:ext cx="1773237" cy="815975"/>
          </a:xfrm>
          <a:prstGeom prst="ellipse">
            <a:avLst/>
          </a:prstGeom>
          <a:gradFill rotWithShape="0">
            <a:gsLst>
              <a:gs pos="0">
                <a:schemeClr val="folHlink"/>
              </a:gs>
              <a:gs pos="100000">
                <a:schemeClr val="bg1"/>
              </a:gs>
            </a:gsLst>
            <a:path path="shape">
              <a:fillToRect l="50000" t="50000" r="50000" b="50000"/>
            </a:path>
          </a:gradFill>
          <a:ln w="9525">
            <a:noFill/>
            <a:round/>
            <a:headEnd/>
            <a:tailEnd/>
          </a:ln>
          <a:effectLst/>
        </p:spPr>
        <p:txBody>
          <a:bodyPr wrap="none" anchor="ctr"/>
          <a:lstStyle/>
          <a:p>
            <a:endParaRPr lang="en-US"/>
          </a:p>
        </p:txBody>
      </p:sp>
      <p:sp>
        <p:nvSpPr>
          <p:cNvPr id="2901083" name="Rectangle 91"/>
          <p:cNvSpPr>
            <a:spLocks noChangeArrowheads="1"/>
          </p:cNvSpPr>
          <p:nvPr/>
        </p:nvSpPr>
        <p:spPr bwMode="white">
          <a:xfrm>
            <a:off x="1201738" y="3662363"/>
            <a:ext cx="1792287" cy="536575"/>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Inflammation</a:t>
            </a:r>
          </a:p>
        </p:txBody>
      </p:sp>
      <p:sp>
        <p:nvSpPr>
          <p:cNvPr id="2901084" name="Rectangle 92"/>
          <p:cNvSpPr>
            <a:spLocks noChangeArrowheads="1"/>
          </p:cNvSpPr>
          <p:nvPr/>
        </p:nvSpPr>
        <p:spPr bwMode="auto">
          <a:xfrm>
            <a:off x="6700838" y="1187450"/>
            <a:ext cx="2430462" cy="369888"/>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Systemic Factors</a:t>
            </a:r>
          </a:p>
        </p:txBody>
      </p:sp>
      <p:sp>
        <p:nvSpPr>
          <p:cNvPr id="2901085" name="Rectangle 93"/>
          <p:cNvSpPr>
            <a:spLocks noChangeArrowheads="1"/>
          </p:cNvSpPr>
          <p:nvPr/>
        </p:nvSpPr>
        <p:spPr bwMode="auto">
          <a:xfrm>
            <a:off x="266700" y="1201738"/>
            <a:ext cx="1914525" cy="369887"/>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Local Factors</a:t>
            </a:r>
          </a:p>
        </p:txBody>
      </p:sp>
      <p:sp>
        <p:nvSpPr>
          <p:cNvPr id="2901087" name="Oval 95"/>
          <p:cNvSpPr>
            <a:spLocks noChangeArrowheads="1"/>
          </p:cNvSpPr>
          <p:nvPr/>
        </p:nvSpPr>
        <p:spPr bwMode="blackWhite">
          <a:xfrm>
            <a:off x="4598988" y="3278188"/>
            <a:ext cx="1866900" cy="908050"/>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lIns="96831" tIns="47566" rIns="96831" bIns="47566" anchor="b">
            <a:spAutoFit/>
          </a:bodyPr>
          <a:lstStyle/>
          <a:p>
            <a:endParaRPr lang="en-US"/>
          </a:p>
        </p:txBody>
      </p:sp>
      <p:sp>
        <p:nvSpPr>
          <p:cNvPr id="2901088" name="Rectangle 96"/>
          <p:cNvSpPr>
            <a:spLocks noChangeArrowheads="1"/>
          </p:cNvSpPr>
          <p:nvPr/>
        </p:nvSpPr>
        <p:spPr bwMode="auto">
          <a:xfrm>
            <a:off x="4329113" y="3565525"/>
            <a:ext cx="2057400" cy="315913"/>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solidFill>
                  <a:schemeClr val="accent2"/>
                </a:solidFill>
              </a:rPr>
              <a:t>Homocysteine</a:t>
            </a:r>
          </a:p>
        </p:txBody>
      </p:sp>
      <p:sp>
        <p:nvSpPr>
          <p:cNvPr id="2901089" name="Freeform 97"/>
          <p:cNvSpPr>
            <a:spLocks/>
          </p:cNvSpPr>
          <p:nvPr/>
        </p:nvSpPr>
        <p:spPr bwMode="auto">
          <a:xfrm>
            <a:off x="304800" y="4252913"/>
            <a:ext cx="8486775" cy="1520825"/>
          </a:xfrm>
          <a:custGeom>
            <a:avLst/>
            <a:gdLst/>
            <a:ahLst/>
            <a:cxnLst>
              <a:cxn ang="0">
                <a:pos x="0" y="654"/>
              </a:cxn>
              <a:cxn ang="0">
                <a:pos x="324" y="606"/>
              </a:cxn>
              <a:cxn ang="0">
                <a:pos x="1002" y="612"/>
              </a:cxn>
              <a:cxn ang="0">
                <a:pos x="1338" y="588"/>
              </a:cxn>
              <a:cxn ang="0">
                <a:pos x="1500" y="570"/>
              </a:cxn>
              <a:cxn ang="0">
                <a:pos x="1794" y="528"/>
              </a:cxn>
              <a:cxn ang="0">
                <a:pos x="1974" y="462"/>
              </a:cxn>
              <a:cxn ang="0">
                <a:pos x="2082" y="384"/>
              </a:cxn>
              <a:cxn ang="0">
                <a:pos x="2148" y="342"/>
              </a:cxn>
              <a:cxn ang="0">
                <a:pos x="2286" y="288"/>
              </a:cxn>
              <a:cxn ang="0">
                <a:pos x="2322" y="270"/>
              </a:cxn>
              <a:cxn ang="0">
                <a:pos x="2358" y="258"/>
              </a:cxn>
              <a:cxn ang="0">
                <a:pos x="2394" y="228"/>
              </a:cxn>
              <a:cxn ang="0">
                <a:pos x="2424" y="264"/>
              </a:cxn>
              <a:cxn ang="0">
                <a:pos x="2460" y="276"/>
              </a:cxn>
              <a:cxn ang="0">
                <a:pos x="2526" y="264"/>
              </a:cxn>
              <a:cxn ang="0">
                <a:pos x="2532" y="246"/>
              </a:cxn>
              <a:cxn ang="0">
                <a:pos x="2550" y="234"/>
              </a:cxn>
              <a:cxn ang="0">
                <a:pos x="2586" y="162"/>
              </a:cxn>
              <a:cxn ang="0">
                <a:pos x="2622" y="72"/>
              </a:cxn>
              <a:cxn ang="0">
                <a:pos x="2676" y="48"/>
              </a:cxn>
              <a:cxn ang="0">
                <a:pos x="2790" y="6"/>
              </a:cxn>
              <a:cxn ang="0">
                <a:pos x="2952" y="0"/>
              </a:cxn>
              <a:cxn ang="0">
                <a:pos x="3402" y="6"/>
              </a:cxn>
              <a:cxn ang="0">
                <a:pos x="3858" y="156"/>
              </a:cxn>
              <a:cxn ang="0">
                <a:pos x="3912" y="192"/>
              </a:cxn>
              <a:cxn ang="0">
                <a:pos x="4086" y="300"/>
              </a:cxn>
              <a:cxn ang="0">
                <a:pos x="4140" y="318"/>
              </a:cxn>
              <a:cxn ang="0">
                <a:pos x="4338" y="390"/>
              </a:cxn>
              <a:cxn ang="0">
                <a:pos x="4800" y="510"/>
              </a:cxn>
              <a:cxn ang="0">
                <a:pos x="5034" y="552"/>
              </a:cxn>
              <a:cxn ang="0">
                <a:pos x="5088" y="558"/>
              </a:cxn>
              <a:cxn ang="0">
                <a:pos x="5172" y="570"/>
              </a:cxn>
              <a:cxn ang="0">
                <a:pos x="5346" y="594"/>
              </a:cxn>
              <a:cxn ang="0">
                <a:pos x="6156" y="696"/>
              </a:cxn>
              <a:cxn ang="0">
                <a:pos x="6444" y="684"/>
              </a:cxn>
              <a:cxn ang="0">
                <a:pos x="6444" y="1026"/>
              </a:cxn>
              <a:cxn ang="0">
                <a:pos x="12" y="1026"/>
              </a:cxn>
              <a:cxn ang="0">
                <a:pos x="0" y="654"/>
              </a:cxn>
            </a:cxnLst>
            <a:rect l="0" t="0" r="r" b="b"/>
            <a:pathLst>
              <a:path w="6444" h="1026">
                <a:moveTo>
                  <a:pt x="0" y="654"/>
                </a:moveTo>
                <a:cubicBezTo>
                  <a:pt x="107" y="639"/>
                  <a:pt x="219" y="632"/>
                  <a:pt x="324" y="606"/>
                </a:cubicBezTo>
                <a:cubicBezTo>
                  <a:pt x="551" y="610"/>
                  <a:pt x="775" y="619"/>
                  <a:pt x="1002" y="612"/>
                </a:cubicBezTo>
                <a:cubicBezTo>
                  <a:pt x="1114" y="603"/>
                  <a:pt x="1225" y="594"/>
                  <a:pt x="1338" y="588"/>
                </a:cubicBezTo>
                <a:cubicBezTo>
                  <a:pt x="1385" y="600"/>
                  <a:pt x="1455" y="576"/>
                  <a:pt x="1500" y="570"/>
                </a:cubicBezTo>
                <a:cubicBezTo>
                  <a:pt x="1598" y="558"/>
                  <a:pt x="1697" y="547"/>
                  <a:pt x="1794" y="528"/>
                </a:cubicBezTo>
                <a:cubicBezTo>
                  <a:pt x="1857" y="515"/>
                  <a:pt x="1915" y="482"/>
                  <a:pt x="1974" y="462"/>
                </a:cubicBezTo>
                <a:cubicBezTo>
                  <a:pt x="2007" y="429"/>
                  <a:pt x="2045" y="409"/>
                  <a:pt x="2082" y="384"/>
                </a:cubicBezTo>
                <a:cubicBezTo>
                  <a:pt x="2099" y="359"/>
                  <a:pt x="2095" y="375"/>
                  <a:pt x="2148" y="342"/>
                </a:cubicBezTo>
                <a:cubicBezTo>
                  <a:pt x="2192" y="312"/>
                  <a:pt x="2240" y="311"/>
                  <a:pt x="2286" y="288"/>
                </a:cubicBezTo>
                <a:cubicBezTo>
                  <a:pt x="2298" y="282"/>
                  <a:pt x="2310" y="275"/>
                  <a:pt x="2322" y="270"/>
                </a:cubicBezTo>
                <a:cubicBezTo>
                  <a:pt x="2334" y="265"/>
                  <a:pt x="2358" y="258"/>
                  <a:pt x="2358" y="258"/>
                </a:cubicBezTo>
                <a:cubicBezTo>
                  <a:pt x="2360" y="256"/>
                  <a:pt x="2387" y="227"/>
                  <a:pt x="2394" y="228"/>
                </a:cubicBezTo>
                <a:cubicBezTo>
                  <a:pt x="2409" y="231"/>
                  <a:pt x="2410" y="256"/>
                  <a:pt x="2424" y="264"/>
                </a:cubicBezTo>
                <a:cubicBezTo>
                  <a:pt x="2435" y="270"/>
                  <a:pt x="2460" y="276"/>
                  <a:pt x="2460" y="276"/>
                </a:cubicBezTo>
                <a:cubicBezTo>
                  <a:pt x="2482" y="273"/>
                  <a:pt x="2510" y="280"/>
                  <a:pt x="2526" y="264"/>
                </a:cubicBezTo>
                <a:cubicBezTo>
                  <a:pt x="2530" y="260"/>
                  <a:pt x="2528" y="251"/>
                  <a:pt x="2532" y="246"/>
                </a:cubicBezTo>
                <a:cubicBezTo>
                  <a:pt x="2537" y="240"/>
                  <a:pt x="2544" y="238"/>
                  <a:pt x="2550" y="234"/>
                </a:cubicBezTo>
                <a:cubicBezTo>
                  <a:pt x="2559" y="208"/>
                  <a:pt x="2575" y="187"/>
                  <a:pt x="2586" y="162"/>
                </a:cubicBezTo>
                <a:cubicBezTo>
                  <a:pt x="2598" y="135"/>
                  <a:pt x="2600" y="94"/>
                  <a:pt x="2622" y="72"/>
                </a:cubicBezTo>
                <a:cubicBezTo>
                  <a:pt x="2636" y="58"/>
                  <a:pt x="2658" y="54"/>
                  <a:pt x="2676" y="48"/>
                </a:cubicBezTo>
                <a:cubicBezTo>
                  <a:pt x="2711" y="36"/>
                  <a:pt x="2751" y="9"/>
                  <a:pt x="2790" y="6"/>
                </a:cubicBezTo>
                <a:cubicBezTo>
                  <a:pt x="2844" y="2"/>
                  <a:pt x="2898" y="2"/>
                  <a:pt x="2952" y="0"/>
                </a:cubicBezTo>
                <a:cubicBezTo>
                  <a:pt x="3102" y="2"/>
                  <a:pt x="3252" y="2"/>
                  <a:pt x="3402" y="6"/>
                </a:cubicBezTo>
                <a:cubicBezTo>
                  <a:pt x="3571" y="10"/>
                  <a:pt x="3705" y="105"/>
                  <a:pt x="3858" y="156"/>
                </a:cubicBezTo>
                <a:cubicBezTo>
                  <a:pt x="3880" y="163"/>
                  <a:pt x="3889" y="184"/>
                  <a:pt x="3912" y="192"/>
                </a:cubicBezTo>
                <a:cubicBezTo>
                  <a:pt x="3950" y="250"/>
                  <a:pt x="4026" y="273"/>
                  <a:pt x="4086" y="300"/>
                </a:cubicBezTo>
                <a:cubicBezTo>
                  <a:pt x="4103" y="308"/>
                  <a:pt x="4124" y="307"/>
                  <a:pt x="4140" y="318"/>
                </a:cubicBezTo>
                <a:cubicBezTo>
                  <a:pt x="4195" y="354"/>
                  <a:pt x="4275" y="369"/>
                  <a:pt x="4338" y="390"/>
                </a:cubicBezTo>
                <a:cubicBezTo>
                  <a:pt x="4485" y="439"/>
                  <a:pt x="4647" y="493"/>
                  <a:pt x="4800" y="510"/>
                </a:cubicBezTo>
                <a:cubicBezTo>
                  <a:pt x="4876" y="535"/>
                  <a:pt x="4955" y="544"/>
                  <a:pt x="5034" y="552"/>
                </a:cubicBezTo>
                <a:cubicBezTo>
                  <a:pt x="5052" y="554"/>
                  <a:pt x="5070" y="556"/>
                  <a:pt x="5088" y="558"/>
                </a:cubicBezTo>
                <a:cubicBezTo>
                  <a:pt x="5116" y="562"/>
                  <a:pt x="5172" y="570"/>
                  <a:pt x="5172" y="570"/>
                </a:cubicBezTo>
                <a:cubicBezTo>
                  <a:pt x="5232" y="590"/>
                  <a:pt x="5283" y="590"/>
                  <a:pt x="5346" y="594"/>
                </a:cubicBezTo>
                <a:cubicBezTo>
                  <a:pt x="5611" y="647"/>
                  <a:pt x="5886" y="678"/>
                  <a:pt x="6156" y="696"/>
                </a:cubicBezTo>
                <a:cubicBezTo>
                  <a:pt x="6164" y="696"/>
                  <a:pt x="6362" y="684"/>
                  <a:pt x="6444" y="684"/>
                </a:cubicBezTo>
                <a:lnTo>
                  <a:pt x="6444" y="1026"/>
                </a:lnTo>
                <a:lnTo>
                  <a:pt x="12" y="1026"/>
                </a:lnTo>
                <a:lnTo>
                  <a:pt x="0" y="654"/>
                </a:lnTo>
                <a:close/>
              </a:path>
            </a:pathLst>
          </a:custGeom>
          <a:noFill/>
          <a:ln w="9525" cap="flat" cmpd="sng">
            <a:noFill/>
            <a:prstDash val="solid"/>
            <a:round/>
            <a:headEnd/>
            <a:tailEnd/>
          </a:ln>
          <a:effectLst/>
        </p:spPr>
        <p:txBody>
          <a:bodyPr/>
          <a:lstStyle/>
          <a:p>
            <a:endParaRPr lang="en-US"/>
          </a:p>
        </p:txBody>
      </p:sp>
      <p:sp>
        <p:nvSpPr>
          <p:cNvPr id="2901090" name="Freeform 98"/>
          <p:cNvSpPr>
            <a:spLocks/>
          </p:cNvSpPr>
          <p:nvPr/>
        </p:nvSpPr>
        <p:spPr bwMode="auto">
          <a:xfrm>
            <a:off x="3194050" y="4330700"/>
            <a:ext cx="100013" cy="117475"/>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1" name="Freeform 99"/>
          <p:cNvSpPr>
            <a:spLocks/>
          </p:cNvSpPr>
          <p:nvPr/>
        </p:nvSpPr>
        <p:spPr bwMode="auto">
          <a:xfrm>
            <a:off x="3344863" y="4098925"/>
            <a:ext cx="96837" cy="82550"/>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2" name="Freeform 100"/>
          <p:cNvSpPr>
            <a:spLocks/>
          </p:cNvSpPr>
          <p:nvPr/>
        </p:nvSpPr>
        <p:spPr bwMode="auto">
          <a:xfrm>
            <a:off x="3535363" y="3978275"/>
            <a:ext cx="98425" cy="115888"/>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3" name="Freeform 101"/>
          <p:cNvSpPr>
            <a:spLocks/>
          </p:cNvSpPr>
          <p:nvPr/>
        </p:nvSpPr>
        <p:spPr bwMode="auto">
          <a:xfrm>
            <a:off x="3678238" y="3846513"/>
            <a:ext cx="98425" cy="84137"/>
          </a:xfrm>
          <a:custGeom>
            <a:avLst/>
            <a:gdLst/>
            <a:ahLst/>
            <a:cxnLst>
              <a:cxn ang="0">
                <a:pos x="56" y="48"/>
              </a:cxn>
              <a:cxn ang="0">
                <a:pos x="34" y="26"/>
              </a:cxn>
              <a:cxn ang="0">
                <a:pos x="16" y="20"/>
              </a:cxn>
              <a:cxn ang="0">
                <a:pos x="0" y="8"/>
              </a:cxn>
              <a:cxn ang="0">
                <a:pos x="34" y="0"/>
              </a:cxn>
              <a:cxn ang="0">
                <a:pos x="74" y="10"/>
              </a:cxn>
              <a:cxn ang="0">
                <a:pos x="64" y="32"/>
              </a:cxn>
              <a:cxn ang="0">
                <a:pos x="56" y="48"/>
              </a:cxn>
            </a:cxnLst>
            <a:rect l="0" t="0" r="r" b="b"/>
            <a:pathLst>
              <a:path w="74" h="56">
                <a:moveTo>
                  <a:pt x="56" y="48"/>
                </a:moveTo>
                <a:cubicBezTo>
                  <a:pt x="53" y="31"/>
                  <a:pt x="50" y="31"/>
                  <a:pt x="34" y="26"/>
                </a:cubicBezTo>
                <a:cubicBezTo>
                  <a:pt x="28" y="24"/>
                  <a:pt x="16" y="20"/>
                  <a:pt x="16" y="20"/>
                </a:cubicBezTo>
                <a:cubicBezTo>
                  <a:pt x="11" y="13"/>
                  <a:pt x="7" y="13"/>
                  <a:pt x="0" y="8"/>
                </a:cubicBezTo>
                <a:cubicBezTo>
                  <a:pt x="12" y="0"/>
                  <a:pt x="18" y="1"/>
                  <a:pt x="34" y="0"/>
                </a:cubicBezTo>
                <a:cubicBezTo>
                  <a:pt x="50" y="1"/>
                  <a:pt x="61" y="1"/>
                  <a:pt x="74" y="10"/>
                </a:cubicBezTo>
                <a:cubicBezTo>
                  <a:pt x="72" y="21"/>
                  <a:pt x="73" y="26"/>
                  <a:pt x="64" y="32"/>
                </a:cubicBezTo>
                <a:cubicBezTo>
                  <a:pt x="62" y="34"/>
                  <a:pt x="56" y="56"/>
                  <a:pt x="56" y="48"/>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4" name="Freeform 102"/>
          <p:cNvSpPr>
            <a:spLocks/>
          </p:cNvSpPr>
          <p:nvPr/>
        </p:nvSpPr>
        <p:spPr bwMode="auto">
          <a:xfrm>
            <a:off x="3252788" y="4057650"/>
            <a:ext cx="63500"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5" name="Freeform 103"/>
          <p:cNvSpPr>
            <a:spLocks/>
          </p:cNvSpPr>
          <p:nvPr/>
        </p:nvSpPr>
        <p:spPr bwMode="auto">
          <a:xfrm>
            <a:off x="3656013" y="3944938"/>
            <a:ext cx="63500" cy="80962"/>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6" name="Freeform 104"/>
          <p:cNvSpPr>
            <a:spLocks/>
          </p:cNvSpPr>
          <p:nvPr/>
        </p:nvSpPr>
        <p:spPr bwMode="auto">
          <a:xfrm>
            <a:off x="3424238" y="4244975"/>
            <a:ext cx="50800"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097" name="Rectangle 105"/>
          <p:cNvSpPr>
            <a:spLocks noChangeArrowheads="1"/>
          </p:cNvSpPr>
          <p:nvPr/>
        </p:nvSpPr>
        <p:spPr bwMode="white">
          <a:xfrm>
            <a:off x="3970338" y="4318000"/>
            <a:ext cx="1025525" cy="698500"/>
          </a:xfrm>
          <a:prstGeom prst="rect">
            <a:avLst/>
          </a:prstGeom>
          <a:noFill/>
          <a:ln w="9525">
            <a:noFill/>
            <a:miter lim="800000"/>
            <a:headEnd/>
            <a:tailEnd/>
          </a:ln>
          <a:effectLst/>
        </p:spPr>
        <p:txBody>
          <a:bodyPr wrap="none" anchor="ctr"/>
          <a:lstStyle/>
          <a:p>
            <a:endParaRPr lang="en-US"/>
          </a:p>
        </p:txBody>
      </p:sp>
      <p:sp>
        <p:nvSpPr>
          <p:cNvPr id="2901098" name="Rectangle 106"/>
          <p:cNvSpPr>
            <a:spLocks noChangeArrowheads="1"/>
          </p:cNvSpPr>
          <p:nvPr/>
        </p:nvSpPr>
        <p:spPr bwMode="white">
          <a:xfrm>
            <a:off x="3736975" y="5149850"/>
            <a:ext cx="1452563" cy="644525"/>
          </a:xfrm>
          <a:prstGeom prst="rect">
            <a:avLst/>
          </a:prstGeom>
          <a:noFill/>
          <a:ln w="9525">
            <a:noFill/>
            <a:miter lim="800000"/>
            <a:headEnd/>
            <a:tailEnd/>
          </a:ln>
          <a:effectLst/>
        </p:spPr>
        <p:txBody>
          <a:bodyPr lIns="96831" tIns="47566" rIns="96831" bIns="47566" anchor="b">
            <a:spAutoFit/>
          </a:bodyPr>
          <a:lstStyle/>
          <a:p>
            <a:pPr algn="ctr" defTabSz="977900"/>
            <a:r>
              <a:rPr lang="en-US" sz="2000" b="1" i="0"/>
              <a:t>Plaque</a:t>
            </a:r>
            <a:br>
              <a:rPr lang="en-US" sz="2000" b="1" i="0"/>
            </a:br>
            <a:r>
              <a:rPr lang="en-US" sz="2000" b="1" i="0"/>
              <a:t>Rupture</a:t>
            </a:r>
          </a:p>
        </p:txBody>
      </p:sp>
      <p:sp>
        <p:nvSpPr>
          <p:cNvPr id="2901099" name="Freeform 107"/>
          <p:cNvSpPr>
            <a:spLocks/>
          </p:cNvSpPr>
          <p:nvPr/>
        </p:nvSpPr>
        <p:spPr bwMode="auto">
          <a:xfrm>
            <a:off x="3424238" y="3951288"/>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0" name="Freeform 108"/>
          <p:cNvSpPr>
            <a:spLocks/>
          </p:cNvSpPr>
          <p:nvPr/>
        </p:nvSpPr>
        <p:spPr bwMode="auto">
          <a:xfrm>
            <a:off x="3560763" y="3817938"/>
            <a:ext cx="52387"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1" name="Freeform 109"/>
          <p:cNvSpPr>
            <a:spLocks/>
          </p:cNvSpPr>
          <p:nvPr/>
        </p:nvSpPr>
        <p:spPr bwMode="auto">
          <a:xfrm>
            <a:off x="3138488" y="4146550"/>
            <a:ext cx="52387" cy="65088"/>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2" name="Freeform 110"/>
          <p:cNvSpPr>
            <a:spLocks/>
          </p:cNvSpPr>
          <p:nvPr/>
        </p:nvSpPr>
        <p:spPr bwMode="auto">
          <a:xfrm>
            <a:off x="3279775" y="4191000"/>
            <a:ext cx="63500" cy="80963"/>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3" name="Freeform 111"/>
          <p:cNvSpPr>
            <a:spLocks/>
          </p:cNvSpPr>
          <p:nvPr/>
        </p:nvSpPr>
        <p:spPr bwMode="auto">
          <a:xfrm>
            <a:off x="3284538" y="4297363"/>
            <a:ext cx="261937" cy="174625"/>
          </a:xfrm>
          <a:custGeom>
            <a:avLst/>
            <a:gdLst/>
            <a:ahLst/>
            <a:cxnLst>
              <a:cxn ang="0">
                <a:pos x="198" y="102"/>
              </a:cxn>
              <a:cxn ang="0">
                <a:pos x="94" y="68"/>
              </a:cxn>
              <a:cxn ang="0">
                <a:pos x="76" y="58"/>
              </a:cxn>
              <a:cxn ang="0">
                <a:pos x="34" y="30"/>
              </a:cxn>
              <a:cxn ang="0">
                <a:pos x="16" y="20"/>
              </a:cxn>
              <a:cxn ang="0">
                <a:pos x="0" y="4"/>
              </a:cxn>
              <a:cxn ang="0">
                <a:pos x="44" y="20"/>
              </a:cxn>
              <a:cxn ang="0">
                <a:pos x="80" y="26"/>
              </a:cxn>
              <a:cxn ang="0">
                <a:pos x="108" y="52"/>
              </a:cxn>
              <a:cxn ang="0">
                <a:pos x="184" y="60"/>
              </a:cxn>
              <a:cxn ang="0">
                <a:pos x="200" y="80"/>
              </a:cxn>
              <a:cxn ang="0">
                <a:pos x="198" y="102"/>
              </a:cxn>
            </a:cxnLst>
            <a:rect l="0" t="0" r="r" b="b"/>
            <a:pathLst>
              <a:path w="200" h="118">
                <a:moveTo>
                  <a:pt x="198" y="102"/>
                </a:moveTo>
                <a:cubicBezTo>
                  <a:pt x="177" y="70"/>
                  <a:pt x="128" y="71"/>
                  <a:pt x="94" y="68"/>
                </a:cubicBezTo>
                <a:cubicBezTo>
                  <a:pt x="87" y="66"/>
                  <a:pt x="76" y="58"/>
                  <a:pt x="76" y="58"/>
                </a:cubicBezTo>
                <a:cubicBezTo>
                  <a:pt x="69" y="38"/>
                  <a:pt x="52" y="36"/>
                  <a:pt x="34" y="30"/>
                </a:cubicBezTo>
                <a:cubicBezTo>
                  <a:pt x="27" y="28"/>
                  <a:pt x="16" y="20"/>
                  <a:pt x="16" y="20"/>
                </a:cubicBezTo>
                <a:cubicBezTo>
                  <a:pt x="11" y="13"/>
                  <a:pt x="7" y="9"/>
                  <a:pt x="0" y="4"/>
                </a:cubicBezTo>
                <a:cubicBezTo>
                  <a:pt x="13" y="0"/>
                  <a:pt x="33" y="13"/>
                  <a:pt x="44" y="20"/>
                </a:cubicBezTo>
                <a:cubicBezTo>
                  <a:pt x="52" y="26"/>
                  <a:pt x="73" y="25"/>
                  <a:pt x="80" y="26"/>
                </a:cubicBezTo>
                <a:cubicBezTo>
                  <a:pt x="85" y="29"/>
                  <a:pt x="105" y="51"/>
                  <a:pt x="108" y="52"/>
                </a:cubicBezTo>
                <a:cubicBezTo>
                  <a:pt x="133" y="60"/>
                  <a:pt x="158" y="59"/>
                  <a:pt x="184" y="60"/>
                </a:cubicBezTo>
                <a:cubicBezTo>
                  <a:pt x="192" y="63"/>
                  <a:pt x="200" y="80"/>
                  <a:pt x="200" y="80"/>
                </a:cubicBezTo>
                <a:cubicBezTo>
                  <a:pt x="200" y="81"/>
                  <a:pt x="188" y="118"/>
                  <a:pt x="198" y="102"/>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4" name="Freeform 112"/>
          <p:cNvSpPr>
            <a:spLocks/>
          </p:cNvSpPr>
          <p:nvPr/>
        </p:nvSpPr>
        <p:spPr bwMode="auto">
          <a:xfrm>
            <a:off x="3259138" y="4502150"/>
            <a:ext cx="282575" cy="61913"/>
          </a:xfrm>
          <a:custGeom>
            <a:avLst/>
            <a:gdLst/>
            <a:ahLst/>
            <a:cxnLst>
              <a:cxn ang="0">
                <a:pos x="215" y="24"/>
              </a:cxn>
              <a:cxn ang="0">
                <a:pos x="197" y="14"/>
              </a:cxn>
              <a:cxn ang="0">
                <a:pos x="165" y="24"/>
              </a:cxn>
              <a:cxn ang="0">
                <a:pos x="113" y="14"/>
              </a:cxn>
              <a:cxn ang="0">
                <a:pos x="57" y="26"/>
              </a:cxn>
              <a:cxn ang="0">
                <a:pos x="39" y="38"/>
              </a:cxn>
              <a:cxn ang="0">
                <a:pos x="27" y="42"/>
              </a:cxn>
              <a:cxn ang="0">
                <a:pos x="7" y="40"/>
              </a:cxn>
              <a:cxn ang="0">
                <a:pos x="13" y="38"/>
              </a:cxn>
              <a:cxn ang="0">
                <a:pos x="31" y="30"/>
              </a:cxn>
              <a:cxn ang="0">
                <a:pos x="91" y="0"/>
              </a:cxn>
              <a:cxn ang="0">
                <a:pos x="189" y="8"/>
              </a:cxn>
              <a:cxn ang="0">
                <a:pos x="215" y="24"/>
              </a:cxn>
            </a:cxnLst>
            <a:rect l="0" t="0" r="r" b="b"/>
            <a:pathLst>
              <a:path w="215" h="42">
                <a:moveTo>
                  <a:pt x="215" y="24"/>
                </a:moveTo>
                <a:cubicBezTo>
                  <a:pt x="201" y="15"/>
                  <a:pt x="208" y="18"/>
                  <a:pt x="197" y="14"/>
                </a:cubicBezTo>
                <a:cubicBezTo>
                  <a:pt x="185" y="16"/>
                  <a:pt x="177" y="21"/>
                  <a:pt x="165" y="24"/>
                </a:cubicBezTo>
                <a:cubicBezTo>
                  <a:pt x="146" y="22"/>
                  <a:pt x="131" y="19"/>
                  <a:pt x="113" y="14"/>
                </a:cubicBezTo>
                <a:cubicBezTo>
                  <a:pt x="97" y="15"/>
                  <a:pt x="72" y="18"/>
                  <a:pt x="57" y="26"/>
                </a:cubicBezTo>
                <a:cubicBezTo>
                  <a:pt x="51" y="30"/>
                  <a:pt x="45" y="34"/>
                  <a:pt x="39" y="38"/>
                </a:cubicBezTo>
                <a:cubicBezTo>
                  <a:pt x="35" y="40"/>
                  <a:pt x="27" y="42"/>
                  <a:pt x="27" y="42"/>
                </a:cubicBezTo>
                <a:cubicBezTo>
                  <a:pt x="20" y="41"/>
                  <a:pt x="13" y="42"/>
                  <a:pt x="7" y="40"/>
                </a:cubicBezTo>
                <a:cubicBezTo>
                  <a:pt x="5" y="39"/>
                  <a:pt x="11" y="39"/>
                  <a:pt x="13" y="38"/>
                </a:cubicBezTo>
                <a:cubicBezTo>
                  <a:pt x="32" y="28"/>
                  <a:pt x="0" y="40"/>
                  <a:pt x="31" y="30"/>
                </a:cubicBezTo>
                <a:cubicBezTo>
                  <a:pt x="50" y="24"/>
                  <a:pt x="71" y="7"/>
                  <a:pt x="91" y="0"/>
                </a:cubicBezTo>
                <a:cubicBezTo>
                  <a:pt x="128" y="3"/>
                  <a:pt x="146" y="7"/>
                  <a:pt x="189" y="8"/>
                </a:cubicBezTo>
                <a:cubicBezTo>
                  <a:pt x="199" y="11"/>
                  <a:pt x="210" y="14"/>
                  <a:pt x="215" y="2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5" name="Freeform 113"/>
          <p:cNvSpPr>
            <a:spLocks/>
          </p:cNvSpPr>
          <p:nvPr/>
        </p:nvSpPr>
        <p:spPr bwMode="auto">
          <a:xfrm>
            <a:off x="3449638" y="4549775"/>
            <a:ext cx="61912" cy="79375"/>
          </a:xfrm>
          <a:custGeom>
            <a:avLst/>
            <a:gdLst/>
            <a:ahLst/>
            <a:cxnLst>
              <a:cxn ang="0">
                <a:pos x="11" y="34"/>
              </a:cxn>
              <a:cxn ang="0">
                <a:pos x="27" y="6"/>
              </a:cxn>
              <a:cxn ang="0">
                <a:pos x="33" y="0"/>
              </a:cxn>
              <a:cxn ang="0">
                <a:pos x="43" y="24"/>
              </a:cxn>
              <a:cxn ang="0">
                <a:pos x="35" y="36"/>
              </a:cxn>
              <a:cxn ang="0">
                <a:pos x="47" y="44"/>
              </a:cxn>
              <a:cxn ang="0">
                <a:pos x="45" y="54"/>
              </a:cxn>
              <a:cxn ang="0">
                <a:pos x="27" y="50"/>
              </a:cxn>
              <a:cxn ang="0">
                <a:pos x="15" y="46"/>
              </a:cxn>
              <a:cxn ang="0">
                <a:pos x="15" y="34"/>
              </a:cxn>
              <a:cxn ang="0">
                <a:pos x="11" y="34"/>
              </a:cxn>
            </a:cxnLst>
            <a:rect l="0" t="0" r="r" b="b"/>
            <a:pathLst>
              <a:path w="48" h="54">
                <a:moveTo>
                  <a:pt x="11" y="34"/>
                </a:moveTo>
                <a:cubicBezTo>
                  <a:pt x="7" y="8"/>
                  <a:pt x="2" y="14"/>
                  <a:pt x="27" y="6"/>
                </a:cubicBezTo>
                <a:cubicBezTo>
                  <a:pt x="29" y="4"/>
                  <a:pt x="30" y="0"/>
                  <a:pt x="33" y="0"/>
                </a:cubicBezTo>
                <a:cubicBezTo>
                  <a:pt x="42" y="0"/>
                  <a:pt x="43" y="24"/>
                  <a:pt x="43" y="24"/>
                </a:cubicBezTo>
                <a:cubicBezTo>
                  <a:pt x="43" y="24"/>
                  <a:pt x="33" y="33"/>
                  <a:pt x="35" y="36"/>
                </a:cubicBezTo>
                <a:cubicBezTo>
                  <a:pt x="38" y="40"/>
                  <a:pt x="47" y="44"/>
                  <a:pt x="47" y="44"/>
                </a:cubicBezTo>
                <a:cubicBezTo>
                  <a:pt x="46" y="47"/>
                  <a:pt x="48" y="52"/>
                  <a:pt x="45" y="54"/>
                </a:cubicBezTo>
                <a:cubicBezTo>
                  <a:pt x="44" y="54"/>
                  <a:pt x="29" y="50"/>
                  <a:pt x="27" y="50"/>
                </a:cubicBezTo>
                <a:cubicBezTo>
                  <a:pt x="23" y="49"/>
                  <a:pt x="15" y="46"/>
                  <a:pt x="15" y="46"/>
                </a:cubicBezTo>
                <a:cubicBezTo>
                  <a:pt x="0" y="51"/>
                  <a:pt x="15" y="39"/>
                  <a:pt x="15" y="34"/>
                </a:cubicBezTo>
                <a:cubicBezTo>
                  <a:pt x="15" y="33"/>
                  <a:pt x="12" y="34"/>
                  <a:pt x="11" y="3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6" name="Freeform 114"/>
          <p:cNvSpPr>
            <a:spLocks/>
          </p:cNvSpPr>
          <p:nvPr/>
        </p:nvSpPr>
        <p:spPr bwMode="auto">
          <a:xfrm>
            <a:off x="6062663" y="1400175"/>
            <a:ext cx="2241550" cy="4040188"/>
          </a:xfrm>
          <a:custGeom>
            <a:avLst/>
            <a:gdLst/>
            <a:ahLst/>
            <a:cxnLst>
              <a:cxn ang="0">
                <a:pos x="0" y="0"/>
              </a:cxn>
              <a:cxn ang="0">
                <a:pos x="164" y="5"/>
              </a:cxn>
              <a:cxn ang="0">
                <a:pos x="318" y="22"/>
              </a:cxn>
              <a:cxn ang="0">
                <a:pos x="472" y="51"/>
              </a:cxn>
              <a:cxn ang="0">
                <a:pos x="618" y="85"/>
              </a:cxn>
              <a:cxn ang="0">
                <a:pos x="763" y="130"/>
              </a:cxn>
              <a:cxn ang="0">
                <a:pos x="890" y="187"/>
              </a:cxn>
              <a:cxn ang="0">
                <a:pos x="1008" y="249"/>
              </a:cxn>
              <a:cxn ang="0">
                <a:pos x="1126" y="323"/>
              </a:cxn>
              <a:cxn ang="0">
                <a:pos x="1226" y="402"/>
              </a:cxn>
              <a:cxn ang="0">
                <a:pos x="1317" y="487"/>
              </a:cxn>
              <a:cxn ang="0">
                <a:pos x="1398" y="578"/>
              </a:cxn>
              <a:cxn ang="0">
                <a:pos x="1462" y="675"/>
              </a:cxn>
              <a:cxn ang="0">
                <a:pos x="1516" y="771"/>
              </a:cxn>
              <a:cxn ang="0">
                <a:pos x="1553" y="879"/>
              </a:cxn>
              <a:cxn ang="0">
                <a:pos x="1580" y="987"/>
              </a:cxn>
              <a:cxn ang="0">
                <a:pos x="1589" y="1100"/>
              </a:cxn>
              <a:cxn ang="0">
                <a:pos x="1589" y="1100"/>
              </a:cxn>
              <a:cxn ang="0">
                <a:pos x="1589" y="1248"/>
              </a:cxn>
              <a:cxn ang="0">
                <a:pos x="1580" y="1333"/>
              </a:cxn>
              <a:cxn ang="0">
                <a:pos x="1571" y="1418"/>
              </a:cxn>
              <a:cxn ang="0">
                <a:pos x="1544" y="1503"/>
              </a:cxn>
              <a:cxn ang="0">
                <a:pos x="1516" y="1582"/>
              </a:cxn>
              <a:cxn ang="0">
                <a:pos x="1417" y="1741"/>
              </a:cxn>
              <a:cxn ang="0">
                <a:pos x="1298" y="1883"/>
              </a:cxn>
              <a:cxn ang="0">
                <a:pos x="1144" y="2008"/>
              </a:cxn>
              <a:cxn ang="0">
                <a:pos x="963" y="2121"/>
              </a:cxn>
              <a:cxn ang="0">
                <a:pos x="754" y="2212"/>
              </a:cxn>
              <a:cxn ang="0">
                <a:pos x="645" y="2252"/>
              </a:cxn>
              <a:cxn ang="0">
                <a:pos x="527" y="2286"/>
              </a:cxn>
              <a:cxn ang="0">
                <a:pos x="527" y="2547"/>
              </a:cxn>
              <a:cxn ang="0">
                <a:pos x="0" y="2275"/>
              </a:cxn>
              <a:cxn ang="0">
                <a:pos x="527" y="1883"/>
              </a:cxn>
              <a:cxn ang="0">
                <a:pos x="527" y="2144"/>
              </a:cxn>
              <a:cxn ang="0">
                <a:pos x="745" y="2076"/>
              </a:cxn>
              <a:cxn ang="0">
                <a:pos x="935" y="1991"/>
              </a:cxn>
              <a:cxn ang="0">
                <a:pos x="1117" y="1889"/>
              </a:cxn>
              <a:cxn ang="0">
                <a:pos x="1262" y="1770"/>
              </a:cxn>
              <a:cxn ang="0">
                <a:pos x="1389" y="1639"/>
              </a:cxn>
              <a:cxn ang="0">
                <a:pos x="1489" y="1492"/>
              </a:cxn>
              <a:cxn ang="0">
                <a:pos x="1553" y="1339"/>
              </a:cxn>
              <a:cxn ang="0">
                <a:pos x="1589" y="1174"/>
              </a:cxn>
              <a:cxn ang="0">
                <a:pos x="1589" y="1174"/>
              </a:cxn>
              <a:cxn ang="0">
                <a:pos x="1571" y="1066"/>
              </a:cxn>
              <a:cxn ang="0">
                <a:pos x="1544" y="964"/>
              </a:cxn>
              <a:cxn ang="0">
                <a:pos x="1498" y="862"/>
              </a:cxn>
              <a:cxn ang="0">
                <a:pos x="1435" y="771"/>
              </a:cxn>
              <a:cxn ang="0">
                <a:pos x="1362" y="680"/>
              </a:cxn>
              <a:cxn ang="0">
                <a:pos x="1280" y="595"/>
              </a:cxn>
              <a:cxn ang="0">
                <a:pos x="1190" y="516"/>
              </a:cxn>
              <a:cxn ang="0">
                <a:pos x="1090" y="442"/>
              </a:cxn>
              <a:cxn ang="0">
                <a:pos x="972" y="374"/>
              </a:cxn>
              <a:cxn ang="0">
                <a:pos x="854" y="317"/>
              </a:cxn>
              <a:cxn ang="0">
                <a:pos x="727" y="266"/>
              </a:cxn>
              <a:cxn ang="0">
                <a:pos x="590" y="221"/>
              </a:cxn>
              <a:cxn ang="0">
                <a:pos x="454" y="187"/>
              </a:cxn>
              <a:cxn ang="0">
                <a:pos x="309" y="164"/>
              </a:cxn>
              <a:cxn ang="0">
                <a:pos x="155" y="147"/>
              </a:cxn>
              <a:cxn ang="0">
                <a:pos x="0" y="141"/>
              </a:cxn>
              <a:cxn ang="0">
                <a:pos x="0" y="0"/>
              </a:cxn>
            </a:cxnLst>
            <a:rect l="0" t="0" r="r" b="b"/>
            <a:pathLst>
              <a:path w="1590" h="2548">
                <a:moveTo>
                  <a:pt x="0" y="0"/>
                </a:moveTo>
                <a:lnTo>
                  <a:pt x="164" y="5"/>
                </a:lnTo>
                <a:lnTo>
                  <a:pt x="318" y="22"/>
                </a:lnTo>
                <a:lnTo>
                  <a:pt x="472" y="51"/>
                </a:lnTo>
                <a:lnTo>
                  <a:pt x="618" y="85"/>
                </a:lnTo>
                <a:lnTo>
                  <a:pt x="763" y="130"/>
                </a:lnTo>
                <a:lnTo>
                  <a:pt x="890" y="187"/>
                </a:lnTo>
                <a:lnTo>
                  <a:pt x="1008" y="249"/>
                </a:lnTo>
                <a:lnTo>
                  <a:pt x="1126" y="323"/>
                </a:lnTo>
                <a:lnTo>
                  <a:pt x="1226" y="402"/>
                </a:lnTo>
                <a:lnTo>
                  <a:pt x="1317" y="487"/>
                </a:lnTo>
                <a:lnTo>
                  <a:pt x="1398" y="578"/>
                </a:lnTo>
                <a:lnTo>
                  <a:pt x="1462" y="675"/>
                </a:lnTo>
                <a:lnTo>
                  <a:pt x="1516" y="771"/>
                </a:lnTo>
                <a:lnTo>
                  <a:pt x="1553" y="879"/>
                </a:lnTo>
                <a:lnTo>
                  <a:pt x="1580" y="987"/>
                </a:lnTo>
                <a:lnTo>
                  <a:pt x="1589" y="1100"/>
                </a:lnTo>
                <a:lnTo>
                  <a:pt x="1589" y="1100"/>
                </a:lnTo>
                <a:lnTo>
                  <a:pt x="1589" y="1248"/>
                </a:lnTo>
                <a:lnTo>
                  <a:pt x="1580" y="1333"/>
                </a:lnTo>
                <a:lnTo>
                  <a:pt x="1571" y="1418"/>
                </a:lnTo>
                <a:lnTo>
                  <a:pt x="1544" y="1503"/>
                </a:lnTo>
                <a:lnTo>
                  <a:pt x="1516" y="1582"/>
                </a:lnTo>
                <a:lnTo>
                  <a:pt x="1417" y="1741"/>
                </a:lnTo>
                <a:lnTo>
                  <a:pt x="1298" y="1883"/>
                </a:lnTo>
                <a:lnTo>
                  <a:pt x="1144" y="2008"/>
                </a:lnTo>
                <a:lnTo>
                  <a:pt x="963" y="2121"/>
                </a:lnTo>
                <a:lnTo>
                  <a:pt x="754" y="2212"/>
                </a:lnTo>
                <a:lnTo>
                  <a:pt x="645" y="2252"/>
                </a:lnTo>
                <a:lnTo>
                  <a:pt x="527" y="2286"/>
                </a:lnTo>
                <a:lnTo>
                  <a:pt x="527" y="2547"/>
                </a:lnTo>
                <a:lnTo>
                  <a:pt x="0" y="2275"/>
                </a:lnTo>
                <a:lnTo>
                  <a:pt x="527" y="1883"/>
                </a:lnTo>
                <a:lnTo>
                  <a:pt x="527" y="2144"/>
                </a:lnTo>
                <a:lnTo>
                  <a:pt x="745" y="2076"/>
                </a:lnTo>
                <a:lnTo>
                  <a:pt x="935" y="1991"/>
                </a:lnTo>
                <a:lnTo>
                  <a:pt x="1117" y="1889"/>
                </a:lnTo>
                <a:lnTo>
                  <a:pt x="1262" y="1770"/>
                </a:lnTo>
                <a:lnTo>
                  <a:pt x="1389" y="1639"/>
                </a:lnTo>
                <a:lnTo>
                  <a:pt x="1489" y="1492"/>
                </a:lnTo>
                <a:lnTo>
                  <a:pt x="1553" y="1339"/>
                </a:lnTo>
                <a:lnTo>
                  <a:pt x="1589" y="1174"/>
                </a:lnTo>
                <a:lnTo>
                  <a:pt x="1589" y="1174"/>
                </a:lnTo>
                <a:lnTo>
                  <a:pt x="1571" y="1066"/>
                </a:lnTo>
                <a:lnTo>
                  <a:pt x="1544" y="964"/>
                </a:lnTo>
                <a:lnTo>
                  <a:pt x="1498" y="862"/>
                </a:lnTo>
                <a:lnTo>
                  <a:pt x="1435" y="771"/>
                </a:lnTo>
                <a:lnTo>
                  <a:pt x="1362" y="680"/>
                </a:lnTo>
                <a:lnTo>
                  <a:pt x="1280" y="595"/>
                </a:lnTo>
                <a:lnTo>
                  <a:pt x="1190" y="516"/>
                </a:lnTo>
                <a:lnTo>
                  <a:pt x="1090" y="442"/>
                </a:lnTo>
                <a:lnTo>
                  <a:pt x="972" y="374"/>
                </a:lnTo>
                <a:lnTo>
                  <a:pt x="854" y="317"/>
                </a:lnTo>
                <a:lnTo>
                  <a:pt x="727" y="266"/>
                </a:lnTo>
                <a:lnTo>
                  <a:pt x="590" y="221"/>
                </a:lnTo>
                <a:lnTo>
                  <a:pt x="454" y="187"/>
                </a:lnTo>
                <a:lnTo>
                  <a:pt x="309" y="164"/>
                </a:lnTo>
                <a:lnTo>
                  <a:pt x="155" y="147"/>
                </a:lnTo>
                <a:lnTo>
                  <a:pt x="0" y="141"/>
                </a:lnTo>
                <a:lnTo>
                  <a:pt x="0" y="0"/>
                </a:lnTo>
              </a:path>
            </a:pathLst>
          </a:custGeom>
          <a:gradFill rotWithShape="0">
            <a:gsLst>
              <a:gs pos="0">
                <a:srgbClr val="3333CC"/>
              </a:gs>
              <a:gs pos="100000">
                <a:srgbClr val="0066FF"/>
              </a:gs>
            </a:gsLst>
            <a:lin ang="5400000" scaled="1"/>
          </a:gradFill>
          <a:ln w="12700" cap="rnd" cmpd="sng">
            <a:solidFill>
              <a:srgbClr val="86A8FE"/>
            </a:solidFill>
            <a:prstDash val="solid"/>
            <a:round/>
            <a:headEnd/>
            <a:tailEnd/>
          </a:ln>
          <a:effectLst/>
        </p:spPr>
        <p:txBody>
          <a:bodyPr/>
          <a:lstStyle/>
          <a:p>
            <a:endParaRPr lang="en-US"/>
          </a:p>
        </p:txBody>
      </p:sp>
      <p:sp>
        <p:nvSpPr>
          <p:cNvPr id="2901107" name="Freeform 115"/>
          <p:cNvSpPr>
            <a:spLocks/>
          </p:cNvSpPr>
          <p:nvPr/>
        </p:nvSpPr>
        <p:spPr bwMode="auto">
          <a:xfrm>
            <a:off x="879475" y="1408113"/>
            <a:ext cx="1976438" cy="3967162"/>
          </a:xfrm>
          <a:custGeom>
            <a:avLst/>
            <a:gdLst/>
            <a:ahLst/>
            <a:cxnLst>
              <a:cxn ang="0">
                <a:pos x="1259" y="5"/>
              </a:cxn>
              <a:cxn ang="0">
                <a:pos x="984" y="50"/>
              </a:cxn>
              <a:cxn ang="0">
                <a:pos x="732" y="129"/>
              </a:cxn>
              <a:cxn ang="0">
                <a:pos x="510" y="247"/>
              </a:cxn>
              <a:cxn ang="0">
                <a:pos x="321" y="392"/>
              </a:cxn>
              <a:cxn ang="0">
                <a:pos x="171" y="566"/>
              </a:cxn>
              <a:cxn ang="0">
                <a:pos x="110" y="662"/>
              </a:cxn>
              <a:cxn ang="0">
                <a:pos x="64" y="757"/>
              </a:cxn>
              <a:cxn ang="0">
                <a:pos x="29" y="863"/>
              </a:cxn>
              <a:cxn ang="0">
                <a:pos x="9" y="970"/>
              </a:cxn>
              <a:cxn ang="0">
                <a:pos x="0" y="1082"/>
              </a:cxn>
              <a:cxn ang="0">
                <a:pos x="0" y="1222"/>
              </a:cxn>
              <a:cxn ang="0">
                <a:pos x="17" y="1391"/>
              </a:cxn>
              <a:cxn ang="0">
                <a:pos x="67" y="1553"/>
              </a:cxn>
              <a:cxn ang="0">
                <a:pos x="148" y="1710"/>
              </a:cxn>
              <a:cxn ang="0">
                <a:pos x="258" y="1850"/>
              </a:cxn>
              <a:cxn ang="0">
                <a:pos x="391" y="1974"/>
              </a:cxn>
              <a:cxn ang="0">
                <a:pos x="550" y="2086"/>
              </a:cxn>
              <a:cxn ang="0">
                <a:pos x="732" y="2176"/>
              </a:cxn>
              <a:cxn ang="0">
                <a:pos x="932" y="2243"/>
              </a:cxn>
              <a:cxn ang="0">
                <a:pos x="1401" y="2237"/>
              </a:cxn>
              <a:cxn ang="0">
                <a:pos x="932" y="2103"/>
              </a:cxn>
              <a:cxn ang="0">
                <a:pos x="741" y="2036"/>
              </a:cxn>
              <a:cxn ang="0">
                <a:pos x="570" y="1951"/>
              </a:cxn>
              <a:cxn ang="0">
                <a:pos x="417" y="1850"/>
              </a:cxn>
              <a:cxn ang="0">
                <a:pos x="284" y="1738"/>
              </a:cxn>
              <a:cxn ang="0">
                <a:pos x="174" y="1604"/>
              </a:cxn>
              <a:cxn ang="0">
                <a:pos x="90" y="1464"/>
              </a:cxn>
              <a:cxn ang="0">
                <a:pos x="32" y="1312"/>
              </a:cxn>
              <a:cxn ang="0">
                <a:pos x="3" y="1149"/>
              </a:cxn>
              <a:cxn ang="0">
                <a:pos x="9" y="1099"/>
              </a:cxn>
              <a:cxn ang="0">
                <a:pos x="32" y="992"/>
              </a:cxn>
              <a:cxn ang="0">
                <a:pos x="67" y="897"/>
              </a:cxn>
              <a:cxn ang="0">
                <a:pos x="139" y="751"/>
              </a:cxn>
              <a:cxn ang="0">
                <a:pos x="272" y="583"/>
              </a:cxn>
              <a:cxn ang="0">
                <a:pos x="443" y="432"/>
              </a:cxn>
              <a:cxn ang="0">
                <a:pos x="648" y="308"/>
              </a:cxn>
              <a:cxn ang="0">
                <a:pos x="877" y="219"/>
              </a:cxn>
              <a:cxn ang="0">
                <a:pos x="1132" y="162"/>
              </a:cxn>
              <a:cxn ang="0">
                <a:pos x="1401" y="140"/>
              </a:cxn>
            </a:cxnLst>
            <a:rect l="0" t="0" r="r" b="b"/>
            <a:pathLst>
              <a:path w="1402" h="2502">
                <a:moveTo>
                  <a:pt x="1401" y="0"/>
                </a:moveTo>
                <a:lnTo>
                  <a:pt x="1259" y="5"/>
                </a:lnTo>
                <a:lnTo>
                  <a:pt x="1120" y="22"/>
                </a:lnTo>
                <a:lnTo>
                  <a:pt x="984" y="50"/>
                </a:lnTo>
                <a:lnTo>
                  <a:pt x="857" y="84"/>
                </a:lnTo>
                <a:lnTo>
                  <a:pt x="732" y="129"/>
                </a:lnTo>
                <a:lnTo>
                  <a:pt x="620" y="185"/>
                </a:lnTo>
                <a:lnTo>
                  <a:pt x="510" y="247"/>
                </a:lnTo>
                <a:lnTo>
                  <a:pt x="411" y="314"/>
                </a:lnTo>
                <a:lnTo>
                  <a:pt x="321" y="392"/>
                </a:lnTo>
                <a:lnTo>
                  <a:pt x="240" y="477"/>
                </a:lnTo>
                <a:lnTo>
                  <a:pt x="171" y="566"/>
                </a:lnTo>
                <a:lnTo>
                  <a:pt x="139" y="611"/>
                </a:lnTo>
                <a:lnTo>
                  <a:pt x="110" y="662"/>
                </a:lnTo>
                <a:lnTo>
                  <a:pt x="84" y="712"/>
                </a:lnTo>
                <a:lnTo>
                  <a:pt x="64" y="757"/>
                </a:lnTo>
                <a:lnTo>
                  <a:pt x="44" y="813"/>
                </a:lnTo>
                <a:lnTo>
                  <a:pt x="29" y="863"/>
                </a:lnTo>
                <a:lnTo>
                  <a:pt x="17" y="920"/>
                </a:lnTo>
                <a:lnTo>
                  <a:pt x="9" y="970"/>
                </a:lnTo>
                <a:lnTo>
                  <a:pt x="3" y="1026"/>
                </a:lnTo>
                <a:lnTo>
                  <a:pt x="0" y="1082"/>
                </a:lnTo>
                <a:lnTo>
                  <a:pt x="0" y="1082"/>
                </a:lnTo>
                <a:lnTo>
                  <a:pt x="0" y="1222"/>
                </a:lnTo>
                <a:lnTo>
                  <a:pt x="6" y="1306"/>
                </a:lnTo>
                <a:lnTo>
                  <a:pt x="17" y="1391"/>
                </a:lnTo>
                <a:lnTo>
                  <a:pt x="38" y="1475"/>
                </a:lnTo>
                <a:lnTo>
                  <a:pt x="67" y="1553"/>
                </a:lnTo>
                <a:lnTo>
                  <a:pt x="104" y="1632"/>
                </a:lnTo>
                <a:lnTo>
                  <a:pt x="148" y="1710"/>
                </a:lnTo>
                <a:lnTo>
                  <a:pt x="200" y="1778"/>
                </a:lnTo>
                <a:lnTo>
                  <a:pt x="258" y="1850"/>
                </a:lnTo>
                <a:lnTo>
                  <a:pt x="321" y="1912"/>
                </a:lnTo>
                <a:lnTo>
                  <a:pt x="391" y="1974"/>
                </a:lnTo>
                <a:lnTo>
                  <a:pt x="469" y="2030"/>
                </a:lnTo>
                <a:lnTo>
                  <a:pt x="550" y="2086"/>
                </a:lnTo>
                <a:lnTo>
                  <a:pt x="640" y="2131"/>
                </a:lnTo>
                <a:lnTo>
                  <a:pt x="732" y="2176"/>
                </a:lnTo>
                <a:lnTo>
                  <a:pt x="831" y="2209"/>
                </a:lnTo>
                <a:lnTo>
                  <a:pt x="932" y="2243"/>
                </a:lnTo>
                <a:lnTo>
                  <a:pt x="932" y="2501"/>
                </a:lnTo>
                <a:lnTo>
                  <a:pt x="1401" y="2237"/>
                </a:lnTo>
                <a:lnTo>
                  <a:pt x="932" y="1845"/>
                </a:lnTo>
                <a:lnTo>
                  <a:pt x="932" y="2103"/>
                </a:lnTo>
                <a:lnTo>
                  <a:pt x="837" y="2075"/>
                </a:lnTo>
                <a:lnTo>
                  <a:pt x="741" y="2036"/>
                </a:lnTo>
                <a:lnTo>
                  <a:pt x="654" y="1996"/>
                </a:lnTo>
                <a:lnTo>
                  <a:pt x="570" y="1951"/>
                </a:lnTo>
                <a:lnTo>
                  <a:pt x="489" y="1907"/>
                </a:lnTo>
                <a:lnTo>
                  <a:pt x="417" y="1850"/>
                </a:lnTo>
                <a:lnTo>
                  <a:pt x="347" y="1794"/>
                </a:lnTo>
                <a:lnTo>
                  <a:pt x="284" y="1738"/>
                </a:lnTo>
                <a:lnTo>
                  <a:pt x="226" y="1671"/>
                </a:lnTo>
                <a:lnTo>
                  <a:pt x="174" y="1604"/>
                </a:lnTo>
                <a:lnTo>
                  <a:pt x="127" y="1536"/>
                </a:lnTo>
                <a:lnTo>
                  <a:pt x="90" y="1464"/>
                </a:lnTo>
                <a:lnTo>
                  <a:pt x="58" y="1385"/>
                </a:lnTo>
                <a:lnTo>
                  <a:pt x="32" y="1312"/>
                </a:lnTo>
                <a:lnTo>
                  <a:pt x="15" y="1234"/>
                </a:lnTo>
                <a:lnTo>
                  <a:pt x="3" y="1149"/>
                </a:lnTo>
                <a:lnTo>
                  <a:pt x="3" y="1149"/>
                </a:lnTo>
                <a:lnTo>
                  <a:pt x="9" y="1099"/>
                </a:lnTo>
                <a:lnTo>
                  <a:pt x="17" y="1043"/>
                </a:lnTo>
                <a:lnTo>
                  <a:pt x="32" y="992"/>
                </a:lnTo>
                <a:lnTo>
                  <a:pt x="46" y="942"/>
                </a:lnTo>
                <a:lnTo>
                  <a:pt x="67" y="897"/>
                </a:lnTo>
                <a:lnTo>
                  <a:pt x="87" y="847"/>
                </a:lnTo>
                <a:lnTo>
                  <a:pt x="139" y="751"/>
                </a:lnTo>
                <a:lnTo>
                  <a:pt x="200" y="667"/>
                </a:lnTo>
                <a:lnTo>
                  <a:pt x="272" y="583"/>
                </a:lnTo>
                <a:lnTo>
                  <a:pt x="353" y="505"/>
                </a:lnTo>
                <a:lnTo>
                  <a:pt x="443" y="432"/>
                </a:lnTo>
                <a:lnTo>
                  <a:pt x="541" y="370"/>
                </a:lnTo>
                <a:lnTo>
                  <a:pt x="648" y="308"/>
                </a:lnTo>
                <a:lnTo>
                  <a:pt x="758" y="258"/>
                </a:lnTo>
                <a:lnTo>
                  <a:pt x="877" y="219"/>
                </a:lnTo>
                <a:lnTo>
                  <a:pt x="1002" y="185"/>
                </a:lnTo>
                <a:lnTo>
                  <a:pt x="1132" y="162"/>
                </a:lnTo>
                <a:lnTo>
                  <a:pt x="1265" y="146"/>
                </a:lnTo>
                <a:lnTo>
                  <a:pt x="1401" y="140"/>
                </a:lnTo>
                <a:lnTo>
                  <a:pt x="1401" y="0"/>
                </a:lnTo>
              </a:path>
            </a:pathLst>
          </a:custGeom>
          <a:gradFill rotWithShape="0">
            <a:gsLst>
              <a:gs pos="0">
                <a:srgbClr val="3333CC"/>
              </a:gs>
              <a:gs pos="100000">
                <a:srgbClr val="0066FF"/>
              </a:gs>
            </a:gsLst>
            <a:lin ang="5400000" scaled="1"/>
          </a:gradFill>
          <a:ln w="12700" cap="rnd" cmpd="sng">
            <a:solidFill>
              <a:srgbClr val="86A8FE"/>
            </a:solidFill>
            <a:prstDash val="solid"/>
            <a:round/>
            <a:headEnd/>
            <a:tailEnd/>
          </a:ln>
          <a:effectLst/>
        </p:spPr>
        <p:txBody>
          <a:bodyPr/>
          <a:lstStyle/>
          <a:p>
            <a:endParaRPr lang="en-US"/>
          </a:p>
        </p:txBody>
      </p:sp>
      <p:sp>
        <p:nvSpPr>
          <p:cNvPr id="2901108" name="Freeform 116"/>
          <p:cNvSpPr>
            <a:spLocks/>
          </p:cNvSpPr>
          <p:nvPr/>
        </p:nvSpPr>
        <p:spPr bwMode="auto">
          <a:xfrm rot="-3869222">
            <a:off x="3682207" y="4175918"/>
            <a:ext cx="317500" cy="55563"/>
          </a:xfrm>
          <a:custGeom>
            <a:avLst/>
            <a:gdLst/>
            <a:ahLst/>
            <a:cxnLst>
              <a:cxn ang="0">
                <a:pos x="215" y="24"/>
              </a:cxn>
              <a:cxn ang="0">
                <a:pos x="197" y="14"/>
              </a:cxn>
              <a:cxn ang="0">
                <a:pos x="165" y="24"/>
              </a:cxn>
              <a:cxn ang="0">
                <a:pos x="113" y="14"/>
              </a:cxn>
              <a:cxn ang="0">
                <a:pos x="57" y="26"/>
              </a:cxn>
              <a:cxn ang="0">
                <a:pos x="39" y="38"/>
              </a:cxn>
              <a:cxn ang="0">
                <a:pos x="27" y="42"/>
              </a:cxn>
              <a:cxn ang="0">
                <a:pos x="7" y="40"/>
              </a:cxn>
              <a:cxn ang="0">
                <a:pos x="13" y="38"/>
              </a:cxn>
              <a:cxn ang="0">
                <a:pos x="31" y="30"/>
              </a:cxn>
              <a:cxn ang="0">
                <a:pos x="91" y="0"/>
              </a:cxn>
              <a:cxn ang="0">
                <a:pos x="189" y="8"/>
              </a:cxn>
              <a:cxn ang="0">
                <a:pos x="215" y="24"/>
              </a:cxn>
            </a:cxnLst>
            <a:rect l="0" t="0" r="r" b="b"/>
            <a:pathLst>
              <a:path w="215" h="42">
                <a:moveTo>
                  <a:pt x="215" y="24"/>
                </a:moveTo>
                <a:cubicBezTo>
                  <a:pt x="201" y="15"/>
                  <a:pt x="208" y="18"/>
                  <a:pt x="197" y="14"/>
                </a:cubicBezTo>
                <a:cubicBezTo>
                  <a:pt x="185" y="16"/>
                  <a:pt x="177" y="21"/>
                  <a:pt x="165" y="24"/>
                </a:cubicBezTo>
                <a:cubicBezTo>
                  <a:pt x="146" y="22"/>
                  <a:pt x="131" y="19"/>
                  <a:pt x="113" y="14"/>
                </a:cubicBezTo>
                <a:cubicBezTo>
                  <a:pt x="97" y="15"/>
                  <a:pt x="72" y="18"/>
                  <a:pt x="57" y="26"/>
                </a:cubicBezTo>
                <a:cubicBezTo>
                  <a:pt x="51" y="30"/>
                  <a:pt x="45" y="34"/>
                  <a:pt x="39" y="38"/>
                </a:cubicBezTo>
                <a:cubicBezTo>
                  <a:pt x="35" y="40"/>
                  <a:pt x="27" y="42"/>
                  <a:pt x="27" y="42"/>
                </a:cubicBezTo>
                <a:cubicBezTo>
                  <a:pt x="20" y="41"/>
                  <a:pt x="13" y="42"/>
                  <a:pt x="7" y="40"/>
                </a:cubicBezTo>
                <a:cubicBezTo>
                  <a:pt x="5" y="39"/>
                  <a:pt x="11" y="39"/>
                  <a:pt x="13" y="38"/>
                </a:cubicBezTo>
                <a:cubicBezTo>
                  <a:pt x="32" y="28"/>
                  <a:pt x="0" y="40"/>
                  <a:pt x="31" y="30"/>
                </a:cubicBezTo>
                <a:cubicBezTo>
                  <a:pt x="50" y="24"/>
                  <a:pt x="71" y="7"/>
                  <a:pt x="91" y="0"/>
                </a:cubicBezTo>
                <a:cubicBezTo>
                  <a:pt x="128" y="3"/>
                  <a:pt x="146" y="7"/>
                  <a:pt x="189" y="8"/>
                </a:cubicBezTo>
                <a:cubicBezTo>
                  <a:pt x="199" y="11"/>
                  <a:pt x="210" y="14"/>
                  <a:pt x="215" y="2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09" name="Freeform 117"/>
          <p:cNvSpPr>
            <a:spLocks/>
          </p:cNvSpPr>
          <p:nvPr/>
        </p:nvSpPr>
        <p:spPr bwMode="auto">
          <a:xfrm>
            <a:off x="3565525" y="4357688"/>
            <a:ext cx="100013" cy="115887"/>
          </a:xfrm>
          <a:custGeom>
            <a:avLst/>
            <a:gdLst/>
            <a:ahLst/>
            <a:cxnLst>
              <a:cxn ang="0">
                <a:pos x="30" y="74"/>
              </a:cxn>
              <a:cxn ang="0">
                <a:pos x="6" y="52"/>
              </a:cxn>
              <a:cxn ang="0">
                <a:pos x="8" y="20"/>
              </a:cxn>
              <a:cxn ang="0">
                <a:pos x="12" y="0"/>
              </a:cxn>
              <a:cxn ang="0">
                <a:pos x="34" y="20"/>
              </a:cxn>
              <a:cxn ang="0">
                <a:pos x="64" y="32"/>
              </a:cxn>
              <a:cxn ang="0">
                <a:pos x="76" y="66"/>
              </a:cxn>
              <a:cxn ang="0">
                <a:pos x="44" y="68"/>
              </a:cxn>
              <a:cxn ang="0">
                <a:pos x="30" y="74"/>
              </a:cxn>
            </a:cxnLst>
            <a:rect l="0" t="0" r="r" b="b"/>
            <a:pathLst>
              <a:path w="76" h="79">
                <a:moveTo>
                  <a:pt x="30" y="74"/>
                </a:moveTo>
                <a:cubicBezTo>
                  <a:pt x="26" y="62"/>
                  <a:pt x="18" y="56"/>
                  <a:pt x="6" y="52"/>
                </a:cubicBezTo>
                <a:cubicBezTo>
                  <a:pt x="2" y="39"/>
                  <a:pt x="0" y="32"/>
                  <a:pt x="8" y="20"/>
                </a:cubicBezTo>
                <a:cubicBezTo>
                  <a:pt x="5" y="10"/>
                  <a:pt x="0" y="4"/>
                  <a:pt x="12" y="0"/>
                </a:cubicBezTo>
                <a:cubicBezTo>
                  <a:pt x="33" y="4"/>
                  <a:pt x="20" y="12"/>
                  <a:pt x="34" y="20"/>
                </a:cubicBezTo>
                <a:cubicBezTo>
                  <a:pt x="44" y="25"/>
                  <a:pt x="55" y="26"/>
                  <a:pt x="64" y="32"/>
                </a:cubicBezTo>
                <a:cubicBezTo>
                  <a:pt x="68" y="44"/>
                  <a:pt x="72" y="55"/>
                  <a:pt x="76" y="66"/>
                </a:cubicBezTo>
                <a:cubicBezTo>
                  <a:pt x="72" y="79"/>
                  <a:pt x="55" y="72"/>
                  <a:pt x="44" y="68"/>
                </a:cubicBezTo>
                <a:cubicBezTo>
                  <a:pt x="42" y="68"/>
                  <a:pt x="25" y="69"/>
                  <a:pt x="30" y="7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0" name="Freeform 118"/>
          <p:cNvSpPr>
            <a:spLocks/>
          </p:cNvSpPr>
          <p:nvPr/>
        </p:nvSpPr>
        <p:spPr bwMode="auto">
          <a:xfrm>
            <a:off x="3873500" y="4294188"/>
            <a:ext cx="52388" cy="66675"/>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1" name="Freeform 119"/>
          <p:cNvSpPr>
            <a:spLocks/>
          </p:cNvSpPr>
          <p:nvPr/>
        </p:nvSpPr>
        <p:spPr bwMode="auto">
          <a:xfrm>
            <a:off x="3732213" y="4306888"/>
            <a:ext cx="50800" cy="65087"/>
          </a:xfrm>
          <a:custGeom>
            <a:avLst/>
            <a:gdLst/>
            <a:ahLst/>
            <a:cxnLst>
              <a:cxn ang="0">
                <a:pos x="12" y="44"/>
              </a:cxn>
              <a:cxn ang="0">
                <a:pos x="0" y="26"/>
              </a:cxn>
              <a:cxn ang="0">
                <a:pos x="2" y="6"/>
              </a:cxn>
              <a:cxn ang="0">
                <a:pos x="20" y="6"/>
              </a:cxn>
              <a:cxn ang="0">
                <a:pos x="40" y="32"/>
              </a:cxn>
              <a:cxn ang="0">
                <a:pos x="38" y="38"/>
              </a:cxn>
              <a:cxn ang="0">
                <a:pos x="26" y="42"/>
              </a:cxn>
              <a:cxn ang="0">
                <a:pos x="12" y="44"/>
              </a:cxn>
            </a:cxnLst>
            <a:rect l="0" t="0" r="r" b="b"/>
            <a:pathLst>
              <a:path w="40" h="44">
                <a:moveTo>
                  <a:pt x="12" y="44"/>
                </a:moveTo>
                <a:cubicBezTo>
                  <a:pt x="8" y="37"/>
                  <a:pt x="3" y="34"/>
                  <a:pt x="0" y="26"/>
                </a:cubicBezTo>
                <a:cubicBezTo>
                  <a:pt x="1" y="19"/>
                  <a:pt x="0" y="12"/>
                  <a:pt x="2" y="6"/>
                </a:cubicBezTo>
                <a:cubicBezTo>
                  <a:pt x="4" y="0"/>
                  <a:pt x="20" y="6"/>
                  <a:pt x="20" y="6"/>
                </a:cubicBezTo>
                <a:cubicBezTo>
                  <a:pt x="37" y="0"/>
                  <a:pt x="36" y="20"/>
                  <a:pt x="40" y="32"/>
                </a:cubicBezTo>
                <a:cubicBezTo>
                  <a:pt x="39" y="34"/>
                  <a:pt x="40" y="37"/>
                  <a:pt x="38" y="38"/>
                </a:cubicBezTo>
                <a:cubicBezTo>
                  <a:pt x="35" y="40"/>
                  <a:pt x="26" y="42"/>
                  <a:pt x="26" y="42"/>
                </a:cubicBezTo>
                <a:cubicBezTo>
                  <a:pt x="4" y="40"/>
                  <a:pt x="0" y="36"/>
                  <a:pt x="12" y="44"/>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2" name="Freeform 120"/>
          <p:cNvSpPr>
            <a:spLocks/>
          </p:cNvSpPr>
          <p:nvPr/>
        </p:nvSpPr>
        <p:spPr bwMode="auto">
          <a:xfrm rot="4780153">
            <a:off x="3534569" y="4147344"/>
            <a:ext cx="296863" cy="155575"/>
          </a:xfrm>
          <a:custGeom>
            <a:avLst/>
            <a:gdLst/>
            <a:ahLst/>
            <a:cxnLst>
              <a:cxn ang="0">
                <a:pos x="198" y="102"/>
              </a:cxn>
              <a:cxn ang="0">
                <a:pos x="94" y="68"/>
              </a:cxn>
              <a:cxn ang="0">
                <a:pos x="76" y="58"/>
              </a:cxn>
              <a:cxn ang="0">
                <a:pos x="34" y="30"/>
              </a:cxn>
              <a:cxn ang="0">
                <a:pos x="16" y="20"/>
              </a:cxn>
              <a:cxn ang="0">
                <a:pos x="0" y="4"/>
              </a:cxn>
              <a:cxn ang="0">
                <a:pos x="44" y="20"/>
              </a:cxn>
              <a:cxn ang="0">
                <a:pos x="80" y="26"/>
              </a:cxn>
              <a:cxn ang="0">
                <a:pos x="108" y="52"/>
              </a:cxn>
              <a:cxn ang="0">
                <a:pos x="184" y="60"/>
              </a:cxn>
              <a:cxn ang="0">
                <a:pos x="200" y="80"/>
              </a:cxn>
              <a:cxn ang="0">
                <a:pos x="198" y="102"/>
              </a:cxn>
            </a:cxnLst>
            <a:rect l="0" t="0" r="r" b="b"/>
            <a:pathLst>
              <a:path w="200" h="118">
                <a:moveTo>
                  <a:pt x="198" y="102"/>
                </a:moveTo>
                <a:cubicBezTo>
                  <a:pt x="177" y="70"/>
                  <a:pt x="128" y="71"/>
                  <a:pt x="94" y="68"/>
                </a:cubicBezTo>
                <a:cubicBezTo>
                  <a:pt x="87" y="66"/>
                  <a:pt x="76" y="58"/>
                  <a:pt x="76" y="58"/>
                </a:cubicBezTo>
                <a:cubicBezTo>
                  <a:pt x="69" y="38"/>
                  <a:pt x="52" y="36"/>
                  <a:pt x="34" y="30"/>
                </a:cubicBezTo>
                <a:cubicBezTo>
                  <a:pt x="27" y="28"/>
                  <a:pt x="16" y="20"/>
                  <a:pt x="16" y="20"/>
                </a:cubicBezTo>
                <a:cubicBezTo>
                  <a:pt x="11" y="13"/>
                  <a:pt x="7" y="9"/>
                  <a:pt x="0" y="4"/>
                </a:cubicBezTo>
                <a:cubicBezTo>
                  <a:pt x="13" y="0"/>
                  <a:pt x="33" y="13"/>
                  <a:pt x="44" y="20"/>
                </a:cubicBezTo>
                <a:cubicBezTo>
                  <a:pt x="52" y="26"/>
                  <a:pt x="73" y="25"/>
                  <a:pt x="80" y="26"/>
                </a:cubicBezTo>
                <a:cubicBezTo>
                  <a:pt x="85" y="29"/>
                  <a:pt x="105" y="51"/>
                  <a:pt x="108" y="52"/>
                </a:cubicBezTo>
                <a:cubicBezTo>
                  <a:pt x="133" y="60"/>
                  <a:pt x="158" y="59"/>
                  <a:pt x="184" y="60"/>
                </a:cubicBezTo>
                <a:cubicBezTo>
                  <a:pt x="192" y="63"/>
                  <a:pt x="200" y="80"/>
                  <a:pt x="200" y="80"/>
                </a:cubicBezTo>
                <a:cubicBezTo>
                  <a:pt x="200" y="81"/>
                  <a:pt x="188" y="118"/>
                  <a:pt x="198" y="102"/>
                </a:cubicBezTo>
                <a:close/>
              </a:path>
            </a:pathLst>
          </a:custGeom>
          <a:solidFill>
            <a:srgbClr val="CCCC00">
              <a:alpha val="50000"/>
            </a:srgbClr>
          </a:solidFill>
          <a:ln w="9525" cap="flat" cmpd="sng">
            <a:solidFill>
              <a:srgbClr val="CCCC00"/>
            </a:solidFill>
            <a:prstDash val="solid"/>
            <a:round/>
            <a:headEnd/>
            <a:tailEnd/>
          </a:ln>
          <a:effectLst/>
        </p:spPr>
        <p:txBody>
          <a:bodyPr/>
          <a:lstStyle/>
          <a:p>
            <a:endParaRPr lang="en-US"/>
          </a:p>
        </p:txBody>
      </p:sp>
      <p:sp>
        <p:nvSpPr>
          <p:cNvPr id="2901113" name="Text Box 121"/>
          <p:cNvSpPr txBox="1">
            <a:spLocks noChangeArrowheads="1"/>
          </p:cNvSpPr>
          <p:nvPr/>
        </p:nvSpPr>
        <p:spPr bwMode="auto">
          <a:xfrm>
            <a:off x="292100" y="5846763"/>
            <a:ext cx="6529388" cy="476250"/>
          </a:xfrm>
          <a:prstGeom prst="rect">
            <a:avLst/>
          </a:prstGeom>
          <a:noFill/>
          <a:ln w="9525">
            <a:noFill/>
            <a:miter lim="800000"/>
            <a:headEnd/>
            <a:tailEnd/>
          </a:ln>
          <a:effectLst/>
        </p:spPr>
        <p:txBody>
          <a:bodyPr lIns="93534" tIns="46767" rIns="93534" bIns="46767" anchor="b">
            <a:spAutoFit/>
          </a:bodyPr>
          <a:lstStyle/>
          <a:p>
            <a:pPr eaLnBrk="1" hangingPunct="1">
              <a:tabLst>
                <a:tab pos="171450" algn="r"/>
                <a:tab pos="225425" algn="l"/>
              </a:tabLst>
            </a:pPr>
            <a:r>
              <a:rPr lang="en-US" sz="1400" i="0"/>
              <a:t>Fuster V, et al. </a:t>
            </a:r>
            <a:r>
              <a:rPr lang="en-US" sz="1400"/>
              <a:t>N Engl J Med</a:t>
            </a:r>
            <a:r>
              <a:rPr lang="en-US" sz="1400" i="0"/>
              <a:t>. 1992;326:310-318.</a:t>
            </a:r>
          </a:p>
          <a:p>
            <a:pPr eaLnBrk="1" hangingPunct="1">
              <a:tabLst>
                <a:tab pos="171450" algn="r"/>
                <a:tab pos="225425" algn="l"/>
              </a:tabLst>
            </a:pPr>
            <a:r>
              <a:rPr lang="en-US" sz="1400" i="0"/>
              <a:t>	Falk E, et al. </a:t>
            </a:r>
            <a:r>
              <a:rPr lang="en-US" sz="1400"/>
              <a:t>Circulation</a:t>
            </a:r>
            <a:r>
              <a:rPr lang="en-US" sz="1400" i="0"/>
              <a:t>. 1995:92:657-671.</a:t>
            </a:r>
          </a:p>
        </p:txBody>
      </p:sp>
      <p:sp>
        <p:nvSpPr>
          <p:cNvPr id="2901081" name="Rectangle 89"/>
          <p:cNvSpPr>
            <a:spLocks noChangeArrowheads="1"/>
          </p:cNvSpPr>
          <p:nvPr/>
        </p:nvSpPr>
        <p:spPr bwMode="white">
          <a:xfrm>
            <a:off x="2090738" y="2960688"/>
            <a:ext cx="1865312" cy="757237"/>
          </a:xfrm>
          <a:prstGeom prst="rect">
            <a:avLst/>
          </a:prstGeom>
          <a:noFill/>
          <a:ln w="9525">
            <a:noFill/>
            <a:miter lim="800000"/>
            <a:headEnd/>
            <a:tailEnd/>
          </a:ln>
          <a:effectLst/>
        </p:spPr>
        <p:txBody>
          <a:bodyPr lIns="96831" tIns="47566" rIns="96831" bIns="47566" anchor="b">
            <a:spAutoFit/>
          </a:bodyPr>
          <a:lstStyle/>
          <a:p>
            <a:pPr marL="244475" lvl="2" algn="ctr" defTabSz="977900"/>
            <a:r>
              <a:rPr lang="en-US" sz="1600" b="1" i="0"/>
              <a:t>Cap Thickness/ Consistency</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5090" name="Rectangle 2"/>
          <p:cNvSpPr>
            <a:spLocks noGrp="1" noChangeArrowheads="1"/>
          </p:cNvSpPr>
          <p:nvPr>
            <p:ph type="title"/>
          </p:nvPr>
        </p:nvSpPr>
        <p:spPr>
          <a:xfrm>
            <a:off x="647700" y="152400"/>
            <a:ext cx="8150225" cy="728663"/>
          </a:xfrm>
        </p:spPr>
        <p:txBody>
          <a:bodyPr>
            <a:normAutofit fontScale="90000"/>
          </a:bodyPr>
          <a:lstStyle/>
          <a:p>
            <a:pPr defTabSz="914400"/>
            <a:r>
              <a:rPr lang="en-US"/>
              <a:t>Multiple Risk Factors for Atherothrombosis</a:t>
            </a:r>
          </a:p>
        </p:txBody>
      </p:sp>
      <p:sp>
        <p:nvSpPr>
          <p:cNvPr id="2905091" name="Rectangle 3"/>
          <p:cNvSpPr>
            <a:spLocks noChangeArrowheads="1"/>
          </p:cNvSpPr>
          <p:nvPr/>
        </p:nvSpPr>
        <p:spPr bwMode="auto">
          <a:xfrm>
            <a:off x="406400" y="5581650"/>
            <a:ext cx="5229225" cy="679450"/>
          </a:xfrm>
          <a:prstGeom prst="rect">
            <a:avLst/>
          </a:prstGeom>
          <a:noFill/>
          <a:ln w="9525">
            <a:noFill/>
            <a:miter lim="800000"/>
            <a:headEnd/>
            <a:tailEnd/>
          </a:ln>
          <a:effectLst/>
        </p:spPr>
        <p:txBody>
          <a:bodyPr lIns="0" tIns="0" rIns="0" bIns="0" anchor="b">
            <a:spAutoFit/>
          </a:bodyPr>
          <a:lstStyle/>
          <a:p>
            <a:pPr marL="457200" indent="-457200">
              <a:lnSpc>
                <a:spcPct val="100000"/>
              </a:lnSpc>
              <a:spcBef>
                <a:spcPct val="10000"/>
              </a:spcBef>
            </a:pPr>
            <a:r>
              <a:rPr lang="en-US" sz="1400" i="0"/>
              <a:t>MI, myocardial infarction.</a:t>
            </a:r>
          </a:p>
          <a:p>
            <a:pPr marL="457200" indent="-457200">
              <a:lnSpc>
                <a:spcPct val="100000"/>
              </a:lnSpc>
              <a:spcBef>
                <a:spcPct val="10000"/>
              </a:spcBef>
            </a:pPr>
            <a:r>
              <a:rPr lang="en-US" sz="1400"/>
              <a:t>Adapted from</a:t>
            </a:r>
            <a:r>
              <a:rPr lang="en-US" sz="1400" i="0"/>
              <a:t> Yusuf S, et al. </a:t>
            </a:r>
            <a:r>
              <a:rPr lang="en-US" sz="1400"/>
              <a:t>Circulation.</a:t>
            </a:r>
            <a:r>
              <a:rPr lang="en-US" sz="1400" i="0"/>
              <a:t> 2001;104:2746-2753.</a:t>
            </a:r>
          </a:p>
          <a:p>
            <a:pPr marL="457200" indent="-457200">
              <a:lnSpc>
                <a:spcPct val="100000"/>
              </a:lnSpc>
              <a:spcBef>
                <a:spcPct val="10000"/>
              </a:spcBef>
            </a:pPr>
            <a:r>
              <a:rPr lang="en-US" sz="1400" i="0"/>
              <a:t>Drouet L. </a:t>
            </a:r>
            <a:r>
              <a:rPr lang="en-US" sz="1400"/>
              <a:t>Cerebrovasc Dis.</a:t>
            </a:r>
            <a:r>
              <a:rPr lang="en-US" sz="1400" i="0"/>
              <a:t> 2002;13(suppl 1):1-6.</a:t>
            </a:r>
          </a:p>
        </p:txBody>
      </p:sp>
      <p:sp>
        <p:nvSpPr>
          <p:cNvPr id="2905095" name="Rectangle 7"/>
          <p:cNvSpPr>
            <a:spLocks noChangeArrowheads="1"/>
          </p:cNvSpPr>
          <p:nvPr/>
        </p:nvSpPr>
        <p:spPr bwMode="auto">
          <a:xfrm>
            <a:off x="4905375" y="911225"/>
            <a:ext cx="2655888" cy="10699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Lifestyle</a:t>
            </a:r>
          </a:p>
          <a:p>
            <a:pPr marL="190500" indent="-190500">
              <a:lnSpc>
                <a:spcPct val="100000"/>
              </a:lnSpc>
              <a:buClr>
                <a:srgbClr val="89C4FF"/>
              </a:buClr>
              <a:buFontTx/>
              <a:buChar char="•"/>
            </a:pPr>
            <a:r>
              <a:rPr lang="en-US" sz="1600" b="1" i="0"/>
              <a:t>Smoking</a:t>
            </a:r>
          </a:p>
          <a:p>
            <a:pPr marL="190500" indent="-190500">
              <a:lnSpc>
                <a:spcPct val="100000"/>
              </a:lnSpc>
              <a:buClr>
                <a:srgbClr val="89C4FF"/>
              </a:buClr>
              <a:buFontTx/>
              <a:buChar char="•"/>
            </a:pPr>
            <a:r>
              <a:rPr lang="en-US" sz="1600" b="1" i="0"/>
              <a:t>Diet</a:t>
            </a:r>
          </a:p>
          <a:p>
            <a:pPr marL="190500" indent="-190500">
              <a:lnSpc>
                <a:spcPct val="100000"/>
              </a:lnSpc>
              <a:buClr>
                <a:srgbClr val="89C4FF"/>
              </a:buClr>
              <a:buFontTx/>
              <a:buChar char="•"/>
            </a:pPr>
            <a:r>
              <a:rPr lang="en-US" sz="1600" b="1" i="0"/>
              <a:t>Lack of exercise</a:t>
            </a:r>
          </a:p>
        </p:txBody>
      </p:sp>
      <p:sp>
        <p:nvSpPr>
          <p:cNvPr id="2905096" name="Rectangle 8"/>
          <p:cNvSpPr>
            <a:spLocks noChangeArrowheads="1"/>
          </p:cNvSpPr>
          <p:nvPr/>
        </p:nvSpPr>
        <p:spPr bwMode="auto">
          <a:xfrm>
            <a:off x="244475" y="2684463"/>
            <a:ext cx="1795463" cy="825500"/>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Genetic Traits</a:t>
            </a:r>
          </a:p>
          <a:p>
            <a:pPr marL="190500" indent="-190500">
              <a:lnSpc>
                <a:spcPct val="100000"/>
              </a:lnSpc>
              <a:buClr>
                <a:srgbClr val="89C4FF"/>
              </a:buClr>
              <a:buFontTx/>
              <a:buChar char="•"/>
            </a:pPr>
            <a:r>
              <a:rPr lang="en-US" sz="1600" b="1" i="0"/>
              <a:t>Gender</a:t>
            </a:r>
          </a:p>
          <a:p>
            <a:pPr marL="190500" indent="-190500">
              <a:lnSpc>
                <a:spcPct val="100000"/>
              </a:lnSpc>
              <a:buClr>
                <a:srgbClr val="89C4FF"/>
              </a:buClr>
              <a:buFontTx/>
              <a:buChar char="•"/>
            </a:pPr>
            <a:r>
              <a:rPr lang="en-US" sz="1600" b="1" i="0"/>
              <a:t>PlA2</a:t>
            </a:r>
          </a:p>
        </p:txBody>
      </p:sp>
      <p:sp>
        <p:nvSpPr>
          <p:cNvPr id="2905097" name="Rectangle 9"/>
          <p:cNvSpPr>
            <a:spLocks noChangeArrowheads="1"/>
          </p:cNvSpPr>
          <p:nvPr/>
        </p:nvSpPr>
        <p:spPr bwMode="auto">
          <a:xfrm>
            <a:off x="1349375" y="930275"/>
            <a:ext cx="1590675" cy="10699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Generalized</a:t>
            </a:r>
          </a:p>
          <a:p>
            <a:pPr marL="190500" indent="-190500">
              <a:lnSpc>
                <a:spcPct val="100000"/>
              </a:lnSpc>
            </a:pPr>
            <a:r>
              <a:rPr lang="en-US" sz="1600" b="1" i="0">
                <a:solidFill>
                  <a:srgbClr val="FFCC00"/>
                </a:solidFill>
              </a:rPr>
              <a:t>Disorders</a:t>
            </a:r>
          </a:p>
          <a:p>
            <a:pPr marL="190500" indent="-190500">
              <a:lnSpc>
                <a:spcPct val="100000"/>
              </a:lnSpc>
              <a:buClr>
                <a:srgbClr val="89C4FF"/>
              </a:buClr>
              <a:buFontTx/>
              <a:buChar char="•"/>
            </a:pPr>
            <a:r>
              <a:rPr lang="en-US" sz="1600" b="1" i="0"/>
              <a:t>Age</a:t>
            </a:r>
          </a:p>
          <a:p>
            <a:pPr marL="190500" indent="-190500">
              <a:lnSpc>
                <a:spcPct val="100000"/>
              </a:lnSpc>
              <a:buClr>
                <a:srgbClr val="89C4FF"/>
              </a:buClr>
              <a:buFontTx/>
              <a:buChar char="•"/>
            </a:pPr>
            <a:r>
              <a:rPr lang="en-US" sz="1600" b="1" i="0"/>
              <a:t>Obesity</a:t>
            </a:r>
          </a:p>
        </p:txBody>
      </p:sp>
      <p:sp>
        <p:nvSpPr>
          <p:cNvPr id="2905098" name="Rectangle 10"/>
          <p:cNvSpPr>
            <a:spLocks noChangeArrowheads="1"/>
          </p:cNvSpPr>
          <p:nvPr/>
        </p:nvSpPr>
        <p:spPr bwMode="auto">
          <a:xfrm>
            <a:off x="6446838" y="2051050"/>
            <a:ext cx="2328862" cy="2047875"/>
          </a:xfrm>
          <a:prstGeom prst="rect">
            <a:avLst/>
          </a:prstGeom>
          <a:noFill/>
          <a:ln w="25400">
            <a:noFill/>
            <a:miter lim="800000"/>
            <a:headEnd/>
            <a:tailEnd/>
          </a:ln>
          <a:effectLst/>
        </p:spPr>
        <p:txBody>
          <a:bodyPr lIns="92075" tIns="46038" rIns="92075" bIns="46038">
            <a:spAutoFit/>
          </a:bodyPr>
          <a:lstStyle/>
          <a:p>
            <a:pPr marL="190500" indent="-190500">
              <a:lnSpc>
                <a:spcPct val="100000"/>
              </a:lnSpc>
            </a:pPr>
            <a:r>
              <a:rPr lang="en-US" sz="1600" b="1" i="0">
                <a:solidFill>
                  <a:srgbClr val="FFCC00"/>
                </a:solidFill>
              </a:rPr>
              <a:t>Systemic</a:t>
            </a:r>
          </a:p>
          <a:p>
            <a:pPr marL="190500" indent="-190500">
              <a:lnSpc>
                <a:spcPct val="100000"/>
              </a:lnSpc>
            </a:pPr>
            <a:r>
              <a:rPr lang="en-US" sz="1600" b="1" i="0">
                <a:solidFill>
                  <a:srgbClr val="FFCC00"/>
                </a:solidFill>
              </a:rPr>
              <a:t>Conditions</a:t>
            </a:r>
          </a:p>
          <a:p>
            <a:pPr marL="190500" indent="-190500">
              <a:lnSpc>
                <a:spcPct val="100000"/>
              </a:lnSpc>
              <a:buClr>
                <a:srgbClr val="89C4FF"/>
              </a:buClr>
              <a:buFontTx/>
              <a:buChar char="•"/>
            </a:pPr>
            <a:r>
              <a:rPr lang="en-US" sz="1600" b="1" i="0"/>
              <a:t>Hypertension</a:t>
            </a:r>
          </a:p>
          <a:p>
            <a:pPr marL="190500" indent="-190500">
              <a:lnSpc>
                <a:spcPct val="100000"/>
              </a:lnSpc>
              <a:buClr>
                <a:srgbClr val="89C4FF"/>
              </a:buClr>
              <a:buFontTx/>
              <a:buChar char="•"/>
            </a:pPr>
            <a:r>
              <a:rPr lang="en-US" sz="1600" b="1" i="0"/>
              <a:t>Hyperlipidemia</a:t>
            </a:r>
          </a:p>
          <a:p>
            <a:pPr marL="190500" indent="-190500">
              <a:lnSpc>
                <a:spcPct val="100000"/>
              </a:lnSpc>
              <a:buClr>
                <a:srgbClr val="89C4FF"/>
              </a:buClr>
              <a:buFontTx/>
              <a:buChar char="•"/>
            </a:pPr>
            <a:r>
              <a:rPr lang="en-US" sz="1600" b="1" i="0"/>
              <a:t>Diabetes</a:t>
            </a:r>
          </a:p>
          <a:p>
            <a:pPr marL="190500" indent="-190500">
              <a:lnSpc>
                <a:spcPct val="100000"/>
              </a:lnSpc>
              <a:buClr>
                <a:srgbClr val="89C4FF"/>
              </a:buClr>
              <a:buFontTx/>
              <a:buChar char="•"/>
            </a:pPr>
            <a:r>
              <a:rPr lang="en-US" sz="1600" b="1" i="0"/>
              <a:t>Hypercoagulable states</a:t>
            </a:r>
          </a:p>
          <a:p>
            <a:pPr marL="190500" indent="-190500">
              <a:lnSpc>
                <a:spcPct val="100000"/>
              </a:lnSpc>
              <a:buClr>
                <a:srgbClr val="89C4FF"/>
              </a:buClr>
              <a:buFontTx/>
              <a:buChar char="•"/>
            </a:pPr>
            <a:r>
              <a:rPr lang="en-US" sz="1600" b="1" i="0"/>
              <a:t>Homocysteinemia</a:t>
            </a:r>
          </a:p>
        </p:txBody>
      </p:sp>
      <p:sp>
        <p:nvSpPr>
          <p:cNvPr id="2905099" name="Oval 11"/>
          <p:cNvSpPr>
            <a:spLocks noChangeArrowheads="1"/>
          </p:cNvSpPr>
          <p:nvPr/>
        </p:nvSpPr>
        <p:spPr bwMode="auto">
          <a:xfrm>
            <a:off x="2603500" y="2201863"/>
            <a:ext cx="3205163" cy="1952625"/>
          </a:xfrm>
          <a:prstGeom prst="ellipse">
            <a:avLst/>
          </a:prstGeom>
          <a:gradFill rotWithShape="0">
            <a:gsLst>
              <a:gs pos="0">
                <a:schemeClr val="tx2"/>
              </a:gs>
              <a:gs pos="100000">
                <a:schemeClr val="tx2">
                  <a:gamma/>
                  <a:shade val="46275"/>
                  <a:invGamma/>
                </a:schemeClr>
              </a:gs>
            </a:gsLst>
            <a:path path="shape">
              <a:fillToRect l="50000" t="50000" r="50000" b="50000"/>
            </a:path>
          </a:gradFill>
          <a:ln w="38100">
            <a:noFill/>
            <a:round/>
            <a:headEnd/>
            <a:tailEnd/>
          </a:ln>
          <a:effectLst/>
        </p:spPr>
        <p:txBody>
          <a:bodyPr wrap="none" anchor="ctr"/>
          <a:lstStyle/>
          <a:p>
            <a:endParaRPr lang="en-US"/>
          </a:p>
        </p:txBody>
      </p:sp>
      <p:sp>
        <p:nvSpPr>
          <p:cNvPr id="2905100" name="Text Box 12"/>
          <p:cNvSpPr txBox="1">
            <a:spLocks noChangeArrowheads="1"/>
          </p:cNvSpPr>
          <p:nvPr/>
        </p:nvSpPr>
        <p:spPr bwMode="auto">
          <a:xfrm>
            <a:off x="2659063" y="2584450"/>
            <a:ext cx="3135312" cy="1219200"/>
          </a:xfrm>
          <a:prstGeom prst="rect">
            <a:avLst/>
          </a:prstGeom>
          <a:noFill/>
          <a:ln w="9525">
            <a:noFill/>
            <a:miter lim="800000"/>
            <a:headEnd/>
            <a:tailEnd/>
          </a:ln>
          <a:effectLst/>
        </p:spPr>
        <p:txBody>
          <a:bodyPr>
            <a:spAutoFit/>
          </a:bodyPr>
          <a:lstStyle/>
          <a:p>
            <a:pPr algn="ctr" eaLnBrk="1" hangingPunct="1">
              <a:spcBef>
                <a:spcPct val="50000"/>
              </a:spcBef>
            </a:pPr>
            <a:r>
              <a:rPr lang="en-US" sz="1800" b="1" i="0">
                <a:solidFill>
                  <a:schemeClr val="accent2"/>
                </a:solidFill>
              </a:rPr>
              <a:t>Atherothrombotic Manifestations</a:t>
            </a:r>
          </a:p>
          <a:p>
            <a:pPr algn="ctr" eaLnBrk="1" hangingPunct="1">
              <a:lnSpc>
                <a:spcPct val="100000"/>
              </a:lnSpc>
              <a:spcBef>
                <a:spcPct val="30000"/>
              </a:spcBef>
            </a:pPr>
            <a:r>
              <a:rPr lang="en-US" sz="1800" b="1" i="0">
                <a:solidFill>
                  <a:schemeClr val="accent2"/>
                </a:solidFill>
              </a:rPr>
              <a:t>(MI, stroke, </a:t>
            </a:r>
            <a:br>
              <a:rPr lang="en-US" sz="1800" b="1" i="0">
                <a:solidFill>
                  <a:schemeClr val="accent2"/>
                </a:solidFill>
              </a:rPr>
            </a:br>
            <a:r>
              <a:rPr lang="en-US" sz="1800" b="1" i="0">
                <a:solidFill>
                  <a:schemeClr val="accent2"/>
                </a:solidFill>
              </a:rPr>
              <a:t>vascular death)</a:t>
            </a:r>
          </a:p>
        </p:txBody>
      </p:sp>
      <p:sp>
        <p:nvSpPr>
          <p:cNvPr id="2905101" name="Line 13"/>
          <p:cNvSpPr>
            <a:spLocks noChangeShapeType="1"/>
          </p:cNvSpPr>
          <p:nvPr/>
        </p:nvSpPr>
        <p:spPr bwMode="auto">
          <a:xfrm rot="7447928" flipH="1" flipV="1">
            <a:off x="2125663" y="3805238"/>
            <a:ext cx="790575" cy="352425"/>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2" name="Line 14"/>
          <p:cNvSpPr>
            <a:spLocks noChangeShapeType="1"/>
          </p:cNvSpPr>
          <p:nvPr/>
        </p:nvSpPr>
        <p:spPr bwMode="auto">
          <a:xfrm rot="3244525" flipH="1">
            <a:off x="5161756" y="4136232"/>
            <a:ext cx="631825" cy="39688"/>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3" name="Line 15"/>
          <p:cNvSpPr>
            <a:spLocks noChangeShapeType="1"/>
          </p:cNvSpPr>
          <p:nvPr/>
        </p:nvSpPr>
        <p:spPr bwMode="auto">
          <a:xfrm rot="10807928">
            <a:off x="1828800" y="3103563"/>
            <a:ext cx="757238" cy="1587"/>
          </a:xfrm>
          <a:prstGeom prst="line">
            <a:avLst/>
          </a:prstGeom>
          <a:noFill/>
          <a:ln w="25400">
            <a:solidFill>
              <a:schemeClr val="tx1"/>
            </a:solidFill>
            <a:round/>
            <a:headEnd type="arrow" w="med" len="med"/>
            <a:tailEnd/>
          </a:ln>
          <a:effectLst/>
        </p:spPr>
        <p:txBody>
          <a:bodyPr wrap="none" anchor="ctr"/>
          <a:lstStyle/>
          <a:p>
            <a:endParaRPr lang="en-US"/>
          </a:p>
        </p:txBody>
      </p:sp>
      <p:sp>
        <p:nvSpPr>
          <p:cNvPr id="2905106" name="Line 18"/>
          <p:cNvSpPr>
            <a:spLocks noChangeShapeType="1"/>
          </p:cNvSpPr>
          <p:nvPr/>
        </p:nvSpPr>
        <p:spPr bwMode="auto">
          <a:xfrm flipH="1">
            <a:off x="5254625" y="1982788"/>
            <a:ext cx="439738" cy="450850"/>
          </a:xfrm>
          <a:prstGeom prst="line">
            <a:avLst/>
          </a:prstGeom>
          <a:noFill/>
          <a:ln w="25400">
            <a:solidFill>
              <a:schemeClr val="tx1"/>
            </a:solidFill>
            <a:round/>
            <a:headEnd/>
            <a:tailEnd type="arrow" w="med" len="med"/>
          </a:ln>
          <a:effectLst/>
        </p:spPr>
        <p:txBody>
          <a:bodyPr/>
          <a:lstStyle/>
          <a:p>
            <a:endParaRPr lang="en-US"/>
          </a:p>
        </p:txBody>
      </p:sp>
      <p:sp>
        <p:nvSpPr>
          <p:cNvPr id="2905107" name="Text Box 19"/>
          <p:cNvSpPr txBox="1">
            <a:spLocks noChangeArrowheads="1"/>
          </p:cNvSpPr>
          <p:nvPr/>
        </p:nvSpPr>
        <p:spPr bwMode="auto">
          <a:xfrm>
            <a:off x="588963" y="4079875"/>
            <a:ext cx="3713162" cy="1344613"/>
          </a:xfrm>
          <a:prstGeom prst="rect">
            <a:avLst/>
          </a:prstGeom>
          <a:noFill/>
          <a:ln w="25400">
            <a:noFill/>
            <a:miter lim="800000"/>
            <a:headEnd/>
            <a:tailEnd/>
          </a:ln>
          <a:effectLst/>
        </p:spPr>
        <p:txBody>
          <a:bodyPr>
            <a:spAutoFit/>
          </a:bodyPr>
          <a:lstStyle/>
          <a:p>
            <a:pPr marL="176213" indent="-176213">
              <a:lnSpc>
                <a:spcPct val="100000"/>
              </a:lnSpc>
            </a:pPr>
            <a:r>
              <a:rPr lang="en-US" sz="1600" b="1" i="0">
                <a:solidFill>
                  <a:srgbClr val="FFCC00"/>
                </a:solidFill>
              </a:rPr>
              <a:t>Inflammation</a:t>
            </a:r>
          </a:p>
          <a:p>
            <a:pPr marL="176213" indent="-176213" eaLnBrk="1" hangingPunct="1">
              <a:lnSpc>
                <a:spcPct val="100000"/>
              </a:lnSpc>
              <a:buClr>
                <a:srgbClr val="89C4FF"/>
              </a:buClr>
              <a:buFontTx/>
              <a:buChar char="•"/>
            </a:pPr>
            <a:r>
              <a:rPr lang="en-US" sz="1600" b="1" i="0"/>
              <a:t>Elevated CRP</a:t>
            </a:r>
          </a:p>
          <a:p>
            <a:pPr marL="176213" indent="-176213" eaLnBrk="1" hangingPunct="1">
              <a:lnSpc>
                <a:spcPct val="100000"/>
              </a:lnSpc>
              <a:buClr>
                <a:srgbClr val="89C4FF"/>
              </a:buClr>
              <a:buFontTx/>
              <a:buChar char="•"/>
            </a:pPr>
            <a:r>
              <a:rPr lang="en-US" sz="1600" b="1" i="0"/>
              <a:t>CD40 Ligand, IL-6 </a:t>
            </a:r>
          </a:p>
          <a:p>
            <a:pPr marL="176213" indent="-176213" eaLnBrk="1" hangingPunct="1">
              <a:lnSpc>
                <a:spcPct val="100000"/>
              </a:lnSpc>
              <a:buClr>
                <a:srgbClr val="89C4FF"/>
              </a:buClr>
              <a:buFontTx/>
              <a:buChar char="•"/>
            </a:pPr>
            <a:r>
              <a:rPr lang="en-US" sz="1600" b="1" i="0"/>
              <a:t>Prothrombotic factors (F </a:t>
            </a:r>
            <a:r>
              <a:rPr lang="en-US" sz="1800" b="1" i="0"/>
              <a:t>I</a:t>
            </a:r>
            <a:r>
              <a:rPr lang="en-US" sz="1600" b="1" i="0"/>
              <a:t> and </a:t>
            </a:r>
            <a:r>
              <a:rPr lang="en-US" sz="1800" b="1" i="0"/>
              <a:t>II</a:t>
            </a:r>
            <a:r>
              <a:rPr lang="en-US" sz="1600" b="1" i="0"/>
              <a:t>)</a:t>
            </a:r>
          </a:p>
          <a:p>
            <a:pPr marL="176213" indent="-176213" eaLnBrk="1" hangingPunct="1">
              <a:lnSpc>
                <a:spcPct val="100000"/>
              </a:lnSpc>
              <a:buClr>
                <a:srgbClr val="89C4FF"/>
              </a:buClr>
              <a:buFontTx/>
              <a:buChar char="•"/>
            </a:pPr>
            <a:r>
              <a:rPr lang="en-US" sz="1600" b="1" i="0"/>
              <a:t>Fibrinogen</a:t>
            </a:r>
          </a:p>
        </p:txBody>
      </p:sp>
      <p:sp>
        <p:nvSpPr>
          <p:cNvPr id="2905109" name="Text Box 21"/>
          <p:cNvSpPr txBox="1">
            <a:spLocks noChangeArrowheads="1"/>
          </p:cNvSpPr>
          <p:nvPr/>
        </p:nvSpPr>
        <p:spPr bwMode="auto">
          <a:xfrm>
            <a:off x="5454650" y="4452938"/>
            <a:ext cx="2844800" cy="1558925"/>
          </a:xfrm>
          <a:prstGeom prst="rect">
            <a:avLst/>
          </a:prstGeom>
          <a:noFill/>
          <a:ln w="25400">
            <a:noFill/>
            <a:miter lim="800000"/>
            <a:headEnd/>
            <a:tailEnd/>
          </a:ln>
          <a:effectLst/>
        </p:spPr>
        <p:txBody>
          <a:bodyPr>
            <a:spAutoFit/>
          </a:bodyPr>
          <a:lstStyle/>
          <a:p>
            <a:pPr marL="225425" indent="-225425">
              <a:lnSpc>
                <a:spcPct val="100000"/>
              </a:lnSpc>
            </a:pPr>
            <a:r>
              <a:rPr lang="en-US" sz="1600" b="1" i="0">
                <a:solidFill>
                  <a:srgbClr val="FFCC00"/>
                </a:solidFill>
              </a:rPr>
              <a:t>Local Factors</a:t>
            </a:r>
          </a:p>
          <a:p>
            <a:pPr marL="225425" indent="-225425" eaLnBrk="1" hangingPunct="1">
              <a:lnSpc>
                <a:spcPct val="100000"/>
              </a:lnSpc>
              <a:buClr>
                <a:srgbClr val="89C4FF"/>
              </a:buClr>
              <a:buFontTx/>
              <a:buChar char="•"/>
            </a:pPr>
            <a:r>
              <a:rPr lang="en-US" sz="1600" b="1" i="0"/>
              <a:t>Blood flow patterns</a:t>
            </a:r>
          </a:p>
          <a:p>
            <a:pPr marL="225425" indent="-225425" eaLnBrk="1" hangingPunct="1">
              <a:lnSpc>
                <a:spcPct val="100000"/>
              </a:lnSpc>
              <a:buClr>
                <a:srgbClr val="89C4FF"/>
              </a:buClr>
              <a:buFontTx/>
              <a:buChar char="•"/>
            </a:pPr>
            <a:r>
              <a:rPr lang="en-US" sz="1600" b="1" i="0"/>
              <a:t>Shear stress</a:t>
            </a:r>
          </a:p>
          <a:p>
            <a:pPr marL="225425" indent="-225425" eaLnBrk="1" hangingPunct="1">
              <a:lnSpc>
                <a:spcPct val="100000"/>
              </a:lnSpc>
              <a:buClr>
                <a:srgbClr val="89C4FF"/>
              </a:buClr>
              <a:buFontTx/>
              <a:buChar char="•"/>
            </a:pPr>
            <a:r>
              <a:rPr lang="en-US" sz="1600" b="1" i="0"/>
              <a:t>Vessel diameter</a:t>
            </a:r>
          </a:p>
          <a:p>
            <a:pPr marL="225425" indent="-225425" eaLnBrk="1" hangingPunct="1">
              <a:lnSpc>
                <a:spcPct val="100000"/>
              </a:lnSpc>
              <a:buClr>
                <a:srgbClr val="89C4FF"/>
              </a:buClr>
              <a:buFontTx/>
              <a:buChar char="•"/>
            </a:pPr>
            <a:r>
              <a:rPr lang="en-US" sz="1600" b="1" i="0"/>
              <a:t>Arterial wall structure</a:t>
            </a:r>
          </a:p>
          <a:p>
            <a:pPr marL="225425" indent="-225425" eaLnBrk="1" hangingPunct="1">
              <a:lnSpc>
                <a:spcPct val="100000"/>
              </a:lnSpc>
              <a:buClr>
                <a:srgbClr val="89C4FF"/>
              </a:buClr>
              <a:buFontTx/>
              <a:buChar char="•"/>
            </a:pPr>
            <a:r>
              <a:rPr lang="en-US" sz="1600" b="1" i="0"/>
              <a:t>% arterial stenosis</a:t>
            </a:r>
          </a:p>
        </p:txBody>
      </p:sp>
      <p:sp>
        <p:nvSpPr>
          <p:cNvPr id="2905110" name="Line 22"/>
          <p:cNvSpPr>
            <a:spLocks noChangeShapeType="1"/>
          </p:cNvSpPr>
          <p:nvPr/>
        </p:nvSpPr>
        <p:spPr bwMode="auto">
          <a:xfrm flipH="1" flipV="1">
            <a:off x="5826125" y="3144838"/>
            <a:ext cx="604838" cy="6350"/>
          </a:xfrm>
          <a:prstGeom prst="line">
            <a:avLst/>
          </a:prstGeom>
          <a:noFill/>
          <a:ln w="25400">
            <a:solidFill>
              <a:schemeClr val="tx1"/>
            </a:solidFill>
            <a:round/>
            <a:headEnd/>
            <a:tailEnd type="arrow" w="med" len="med"/>
          </a:ln>
          <a:effectLst/>
        </p:spPr>
        <p:txBody>
          <a:bodyPr/>
          <a:lstStyle/>
          <a:p>
            <a:endParaRPr lang="en-US"/>
          </a:p>
        </p:txBody>
      </p:sp>
      <p:sp>
        <p:nvSpPr>
          <p:cNvPr id="2905111" name="Line 23"/>
          <p:cNvSpPr>
            <a:spLocks noChangeShapeType="1"/>
          </p:cNvSpPr>
          <p:nvPr/>
        </p:nvSpPr>
        <p:spPr bwMode="auto">
          <a:xfrm>
            <a:off x="2049463" y="1982788"/>
            <a:ext cx="957262" cy="501650"/>
          </a:xfrm>
          <a:prstGeom prst="line">
            <a:avLst/>
          </a:prstGeom>
          <a:noFill/>
          <a:ln w="25400">
            <a:solidFill>
              <a:schemeClr val="tx1"/>
            </a:solidFill>
            <a:round/>
            <a:headEnd/>
            <a:tailEnd type="arrow"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62000" y="1143000"/>
            <a:ext cx="7315200" cy="4939814"/>
          </a:xfrm>
          <a:prstGeom prst="rect">
            <a:avLst/>
          </a:prstGeom>
          <a:noFill/>
          <a:ln w="9525">
            <a:noFill/>
            <a:miter lim="800000"/>
            <a:headEnd/>
            <a:tailEnd/>
          </a:ln>
          <a:effectLst/>
        </p:spPr>
        <p:txBody>
          <a:bodyPr wrap="square">
            <a:spAutoFit/>
          </a:bodyPr>
          <a:lstStyle/>
          <a:p>
            <a:pPr>
              <a:spcBef>
                <a:spcPct val="50000"/>
              </a:spcBef>
            </a:pPr>
            <a:r>
              <a:rPr lang="en-US" b="1" dirty="0">
                <a:solidFill>
                  <a:srgbClr val="0000FF"/>
                </a:solidFill>
                <a:latin typeface="Arial" charset="0"/>
              </a:rPr>
              <a:t>Metabolic Syndrome: Disease of the Modern Era</a:t>
            </a:r>
          </a:p>
          <a:p>
            <a:pPr>
              <a:spcBef>
                <a:spcPct val="50000"/>
              </a:spcBef>
            </a:pPr>
            <a:r>
              <a:rPr lang="en-US" dirty="0">
                <a:latin typeface="Arial" charset="0"/>
              </a:rPr>
              <a:t>Constellation of several risk factors that increase chance of coronary artery disease, peripheral vascular disease, stroke and type 2 diabetes.</a:t>
            </a:r>
          </a:p>
          <a:p>
            <a:pPr>
              <a:spcBef>
                <a:spcPct val="50000"/>
              </a:spcBef>
            </a:pPr>
            <a:r>
              <a:rPr lang="en-US" dirty="0">
                <a:solidFill>
                  <a:srgbClr val="FF0000"/>
                </a:solidFill>
                <a:latin typeface="Arial" charset="0"/>
              </a:rPr>
              <a:t>Combination of 3 or more of the following risks:</a:t>
            </a:r>
          </a:p>
          <a:p>
            <a:pPr>
              <a:spcBef>
                <a:spcPct val="50000"/>
              </a:spcBef>
            </a:pPr>
            <a:r>
              <a:rPr lang="en-US" dirty="0">
                <a:latin typeface="Arial" charset="0"/>
              </a:rPr>
              <a:t>• Abdominal obesity</a:t>
            </a:r>
          </a:p>
          <a:p>
            <a:pPr>
              <a:spcBef>
                <a:spcPct val="50000"/>
              </a:spcBef>
            </a:pPr>
            <a:r>
              <a:rPr lang="en-US" dirty="0">
                <a:latin typeface="Arial" charset="0"/>
              </a:rPr>
              <a:t>• Triglyceride  levels above 150 mg/</a:t>
            </a:r>
            <a:r>
              <a:rPr lang="en-US" dirty="0" err="1">
                <a:latin typeface="Arial" charset="0"/>
              </a:rPr>
              <a:t>dL</a:t>
            </a:r>
            <a:endParaRPr lang="en-US" dirty="0">
              <a:latin typeface="Arial" charset="0"/>
            </a:endParaRPr>
          </a:p>
          <a:p>
            <a:pPr>
              <a:spcBef>
                <a:spcPct val="50000"/>
              </a:spcBef>
            </a:pPr>
            <a:r>
              <a:rPr lang="en-US" dirty="0">
                <a:latin typeface="Arial" charset="0"/>
              </a:rPr>
              <a:t>• Low HDL cholesterol </a:t>
            </a:r>
          </a:p>
          <a:p>
            <a:pPr>
              <a:spcBef>
                <a:spcPct val="50000"/>
              </a:spcBef>
            </a:pPr>
            <a:r>
              <a:rPr lang="en-US" dirty="0">
                <a:latin typeface="Arial" charset="0"/>
              </a:rPr>
              <a:t>• Elevated blood pressure (&gt;130/85 mm Hg)</a:t>
            </a:r>
          </a:p>
          <a:p>
            <a:pPr>
              <a:spcBef>
                <a:spcPct val="50000"/>
              </a:spcBef>
            </a:pPr>
            <a:r>
              <a:rPr lang="en-US" dirty="0">
                <a:latin typeface="Arial" charset="0"/>
              </a:rPr>
              <a:t>• Fasting blood glucose &gt; 100 mg/</a:t>
            </a:r>
            <a:r>
              <a:rPr lang="en-US" dirty="0" err="1">
                <a:latin typeface="Arial" charset="0"/>
              </a:rPr>
              <a:t>dL</a:t>
            </a:r>
            <a:endParaRPr lang="en-US" dirty="0">
              <a:latin typeface="Arial" charset="0"/>
            </a:endParaRPr>
          </a:p>
          <a:p>
            <a:pPr>
              <a:spcBef>
                <a:spcPct val="50000"/>
              </a:spcBef>
            </a:pPr>
            <a:r>
              <a:rPr lang="en-US" dirty="0">
                <a:solidFill>
                  <a:srgbClr val="FF0000"/>
                </a:solidFill>
                <a:latin typeface="Arial" charset="0"/>
              </a:rPr>
              <a:t>Aging a major contributor:  prevalence in 20-29 yr olds = 6.7%; 60-69 yr olds = 43.5%</a:t>
            </a:r>
            <a:endParaRPr lang="en-US" b="1" dirty="0">
              <a:latin typeface="Arial" charset="0"/>
            </a:endParaRPr>
          </a:p>
          <a:p>
            <a:pPr>
              <a:spcBef>
                <a:spcPct val="50000"/>
              </a:spcBef>
            </a:pPr>
            <a:endParaRPr lang="en-US" b="1" dirty="0">
              <a:latin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24000" y="-1295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00200" y="-1219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752600" y="-1295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228600"/>
            <a:ext cx="7772400" cy="1143000"/>
          </a:xfrm>
          <a:ln/>
        </p:spPr>
        <p:txBody>
          <a:bodyPr/>
          <a:lstStyle/>
          <a:p>
            <a:r>
              <a:rPr lang="en-US" sz="2400" b="1">
                <a:solidFill>
                  <a:schemeClr val="accent2"/>
                </a:solidFill>
                <a:latin typeface="Arial" charset="0"/>
              </a:rPr>
              <a:t>HDL Protective Role</a:t>
            </a:r>
            <a:r>
              <a:rPr lang="en-US" sz="2400" b="1">
                <a:latin typeface="Arial" charset="0"/>
              </a:rPr>
              <a:t/>
            </a:r>
            <a:br>
              <a:rPr lang="en-US" sz="2400" b="1">
                <a:latin typeface="Arial" charset="0"/>
              </a:rPr>
            </a:br>
            <a:r>
              <a:rPr lang="en-US" sz="2000" b="1">
                <a:solidFill>
                  <a:srgbClr val="FF0000"/>
                </a:solidFill>
                <a:latin typeface="Arial" charset="0"/>
              </a:rPr>
              <a:t>Fitting the pieces together</a:t>
            </a:r>
            <a:endParaRPr lang="en-US" sz="2400">
              <a:latin typeface="Arial" charset="0"/>
            </a:endParaRPr>
          </a:p>
        </p:txBody>
      </p:sp>
      <p:sp>
        <p:nvSpPr>
          <p:cNvPr id="30723" name="Text Box 3"/>
          <p:cNvSpPr txBox="1">
            <a:spLocks noChangeArrowheads="1"/>
          </p:cNvSpPr>
          <p:nvPr/>
        </p:nvSpPr>
        <p:spPr bwMode="auto">
          <a:xfrm>
            <a:off x="6477000" y="5867400"/>
            <a:ext cx="2649538" cy="517525"/>
          </a:xfrm>
          <a:prstGeom prst="rect">
            <a:avLst/>
          </a:prstGeom>
          <a:noFill/>
          <a:ln w="9525">
            <a:noFill/>
            <a:miter lim="800000"/>
            <a:headEnd/>
            <a:tailEnd/>
          </a:ln>
          <a:effectLst/>
        </p:spPr>
        <p:txBody>
          <a:bodyPr wrap="none">
            <a:spAutoFit/>
          </a:bodyPr>
          <a:lstStyle/>
          <a:p>
            <a:r>
              <a:rPr lang="en-US" sz="1400" b="1">
                <a:latin typeface="Arial" charset="0"/>
              </a:rPr>
              <a:t>oxLDL = oxidized LDL</a:t>
            </a:r>
          </a:p>
          <a:p>
            <a:r>
              <a:rPr lang="en-US" sz="1400" b="1">
                <a:latin typeface="Arial" charset="0"/>
              </a:rPr>
              <a:t>UC = unesterified cholesterol</a:t>
            </a:r>
            <a:endParaRPr lang="en-US" sz="1400">
              <a:latin typeface="Arial" charset="0"/>
            </a:endParaRPr>
          </a:p>
        </p:txBody>
      </p:sp>
      <p:sp>
        <p:nvSpPr>
          <p:cNvPr id="30724" name="Oval 4"/>
          <p:cNvSpPr>
            <a:spLocks noChangeArrowheads="1"/>
          </p:cNvSpPr>
          <p:nvPr/>
        </p:nvSpPr>
        <p:spPr bwMode="auto">
          <a:xfrm>
            <a:off x="10668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5" name="Oval 5"/>
          <p:cNvSpPr>
            <a:spLocks noChangeArrowheads="1"/>
          </p:cNvSpPr>
          <p:nvPr/>
        </p:nvSpPr>
        <p:spPr bwMode="auto">
          <a:xfrm>
            <a:off x="23622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6" name="Oval 6"/>
          <p:cNvSpPr>
            <a:spLocks noChangeArrowheads="1"/>
          </p:cNvSpPr>
          <p:nvPr/>
        </p:nvSpPr>
        <p:spPr bwMode="auto">
          <a:xfrm>
            <a:off x="35814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7" name="Oval 7"/>
          <p:cNvSpPr>
            <a:spLocks noChangeArrowheads="1"/>
          </p:cNvSpPr>
          <p:nvPr/>
        </p:nvSpPr>
        <p:spPr bwMode="auto">
          <a:xfrm>
            <a:off x="48006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8" name="Oval 8"/>
          <p:cNvSpPr>
            <a:spLocks noChangeArrowheads="1"/>
          </p:cNvSpPr>
          <p:nvPr/>
        </p:nvSpPr>
        <p:spPr bwMode="auto">
          <a:xfrm>
            <a:off x="6324600" y="2479675"/>
            <a:ext cx="1219200" cy="350838"/>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30729" name="Oval 9"/>
          <p:cNvSpPr>
            <a:spLocks noChangeArrowheads="1"/>
          </p:cNvSpPr>
          <p:nvPr/>
        </p:nvSpPr>
        <p:spPr bwMode="auto">
          <a:xfrm>
            <a:off x="16002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0" name="Oval 10"/>
          <p:cNvSpPr>
            <a:spLocks noChangeArrowheads="1"/>
          </p:cNvSpPr>
          <p:nvPr/>
        </p:nvSpPr>
        <p:spPr bwMode="auto">
          <a:xfrm>
            <a:off x="2743200" y="2654300"/>
            <a:ext cx="304800" cy="88900"/>
          </a:xfrm>
          <a:prstGeom prst="ellipse">
            <a:avLst/>
          </a:prstGeom>
          <a:solidFill>
            <a:srgbClr val="FF33CC"/>
          </a:solidFill>
          <a:ln w="9525">
            <a:solidFill>
              <a:schemeClr val="tx1"/>
            </a:solidFill>
            <a:round/>
            <a:headEnd/>
            <a:tailEnd/>
          </a:ln>
          <a:effectLst/>
        </p:spPr>
        <p:txBody>
          <a:bodyPr wrap="none" anchor="ctr"/>
          <a:lstStyle/>
          <a:p>
            <a:pPr algn="ctr"/>
            <a:endParaRPr lang="en-US"/>
          </a:p>
        </p:txBody>
      </p:sp>
      <p:sp>
        <p:nvSpPr>
          <p:cNvPr id="30731" name="Oval 11"/>
          <p:cNvSpPr>
            <a:spLocks noChangeArrowheads="1"/>
          </p:cNvSpPr>
          <p:nvPr/>
        </p:nvSpPr>
        <p:spPr bwMode="auto">
          <a:xfrm>
            <a:off x="39624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2" name="Oval 12"/>
          <p:cNvSpPr>
            <a:spLocks noChangeArrowheads="1"/>
          </p:cNvSpPr>
          <p:nvPr/>
        </p:nvSpPr>
        <p:spPr bwMode="auto">
          <a:xfrm>
            <a:off x="51816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3" name="Oval 13"/>
          <p:cNvSpPr>
            <a:spLocks noChangeArrowheads="1"/>
          </p:cNvSpPr>
          <p:nvPr/>
        </p:nvSpPr>
        <p:spPr bwMode="auto">
          <a:xfrm>
            <a:off x="6705600" y="2654300"/>
            <a:ext cx="304800" cy="88900"/>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4" name="Freeform 14"/>
          <p:cNvSpPr>
            <a:spLocks/>
          </p:cNvSpPr>
          <p:nvPr/>
        </p:nvSpPr>
        <p:spPr bwMode="auto">
          <a:xfrm>
            <a:off x="3429000" y="1863725"/>
            <a:ext cx="628650" cy="831850"/>
          </a:xfrm>
          <a:custGeom>
            <a:avLst/>
            <a:gdLst/>
            <a:ahLst/>
            <a:cxnLst>
              <a:cxn ang="0">
                <a:pos x="115" y="454"/>
              </a:cxn>
              <a:cxn ang="0">
                <a:pos x="99" y="363"/>
              </a:cxn>
              <a:cxn ang="0">
                <a:pos x="51" y="283"/>
              </a:cxn>
              <a:cxn ang="0">
                <a:pos x="8" y="171"/>
              </a:cxn>
              <a:cxn ang="0">
                <a:pos x="19" y="48"/>
              </a:cxn>
              <a:cxn ang="0">
                <a:pos x="62" y="22"/>
              </a:cxn>
              <a:cxn ang="0">
                <a:pos x="115" y="0"/>
              </a:cxn>
              <a:cxn ang="0">
                <a:pos x="275" y="32"/>
              </a:cxn>
              <a:cxn ang="0">
                <a:pos x="334" y="48"/>
              </a:cxn>
              <a:cxn ang="0">
                <a:pos x="382" y="102"/>
              </a:cxn>
              <a:cxn ang="0">
                <a:pos x="344" y="224"/>
              </a:cxn>
              <a:cxn ang="0">
                <a:pos x="259" y="304"/>
              </a:cxn>
              <a:cxn ang="0">
                <a:pos x="152" y="395"/>
              </a:cxn>
              <a:cxn ang="0">
                <a:pos x="115" y="454"/>
              </a:cxn>
            </a:cxnLst>
            <a:rect l="0" t="0" r="r" b="b"/>
            <a:pathLst>
              <a:path w="396" h="454">
                <a:moveTo>
                  <a:pt x="115" y="454"/>
                </a:moveTo>
                <a:cubicBezTo>
                  <a:pt x="105" y="424"/>
                  <a:pt x="109" y="391"/>
                  <a:pt x="99" y="363"/>
                </a:cubicBezTo>
                <a:cubicBezTo>
                  <a:pt x="89" y="336"/>
                  <a:pt x="64" y="308"/>
                  <a:pt x="51" y="283"/>
                </a:cubicBezTo>
                <a:cubicBezTo>
                  <a:pt x="32" y="246"/>
                  <a:pt x="22" y="208"/>
                  <a:pt x="8" y="171"/>
                </a:cubicBezTo>
                <a:cubicBezTo>
                  <a:pt x="10" y="129"/>
                  <a:pt x="0" y="84"/>
                  <a:pt x="19" y="48"/>
                </a:cubicBezTo>
                <a:cubicBezTo>
                  <a:pt x="26" y="33"/>
                  <a:pt x="62" y="22"/>
                  <a:pt x="62" y="22"/>
                </a:cubicBezTo>
                <a:cubicBezTo>
                  <a:pt x="79" y="10"/>
                  <a:pt x="95" y="7"/>
                  <a:pt x="115" y="0"/>
                </a:cubicBezTo>
                <a:cubicBezTo>
                  <a:pt x="174" y="4"/>
                  <a:pt x="220" y="11"/>
                  <a:pt x="275" y="32"/>
                </a:cubicBezTo>
                <a:cubicBezTo>
                  <a:pt x="294" y="39"/>
                  <a:pt x="334" y="48"/>
                  <a:pt x="334" y="48"/>
                </a:cubicBezTo>
                <a:cubicBezTo>
                  <a:pt x="372" y="74"/>
                  <a:pt x="359" y="68"/>
                  <a:pt x="382" y="102"/>
                </a:cubicBezTo>
                <a:cubicBezTo>
                  <a:pt x="396" y="147"/>
                  <a:pt x="384" y="198"/>
                  <a:pt x="344" y="224"/>
                </a:cubicBezTo>
                <a:cubicBezTo>
                  <a:pt x="330" y="245"/>
                  <a:pt x="283" y="296"/>
                  <a:pt x="259" y="304"/>
                </a:cubicBezTo>
                <a:cubicBezTo>
                  <a:pt x="234" y="328"/>
                  <a:pt x="182" y="385"/>
                  <a:pt x="152" y="395"/>
                </a:cubicBezTo>
                <a:cubicBezTo>
                  <a:pt x="139" y="414"/>
                  <a:pt x="115" y="429"/>
                  <a:pt x="115" y="454"/>
                </a:cubicBezTo>
                <a:close/>
              </a:path>
            </a:pathLst>
          </a:custGeom>
          <a:solidFill>
            <a:srgbClr val="FFCCFF"/>
          </a:solidFill>
          <a:ln w="9525">
            <a:solidFill>
              <a:schemeClr val="tx1"/>
            </a:solidFill>
            <a:round/>
            <a:headEnd/>
            <a:tailEnd/>
          </a:ln>
          <a:effectLst/>
        </p:spPr>
        <p:txBody>
          <a:bodyPr wrap="none" anchor="ctr"/>
          <a:lstStyle/>
          <a:p>
            <a:endParaRPr lang="en-US"/>
          </a:p>
        </p:txBody>
      </p:sp>
      <p:sp>
        <p:nvSpPr>
          <p:cNvPr id="30735" name="Oval 15"/>
          <p:cNvSpPr>
            <a:spLocks noChangeArrowheads="1"/>
          </p:cNvSpPr>
          <p:nvPr/>
        </p:nvSpPr>
        <p:spPr bwMode="auto">
          <a:xfrm>
            <a:off x="3505200" y="2127250"/>
            <a:ext cx="381000" cy="176213"/>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36" name="Oval 16"/>
          <p:cNvSpPr>
            <a:spLocks noChangeArrowheads="1"/>
          </p:cNvSpPr>
          <p:nvPr/>
        </p:nvSpPr>
        <p:spPr bwMode="auto">
          <a:xfrm>
            <a:off x="6096000" y="2479675"/>
            <a:ext cx="228600" cy="2635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0737" name="Oval 17"/>
          <p:cNvSpPr>
            <a:spLocks noChangeArrowheads="1"/>
          </p:cNvSpPr>
          <p:nvPr/>
        </p:nvSpPr>
        <p:spPr bwMode="auto">
          <a:xfrm>
            <a:off x="5867400" y="3094038"/>
            <a:ext cx="228600" cy="2635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0738" name="Freeform 18"/>
          <p:cNvSpPr>
            <a:spLocks/>
          </p:cNvSpPr>
          <p:nvPr/>
        </p:nvSpPr>
        <p:spPr bwMode="auto">
          <a:xfrm rot="-5981429">
            <a:off x="3707606" y="3920332"/>
            <a:ext cx="2109787" cy="2209800"/>
          </a:xfrm>
          <a:custGeom>
            <a:avLst/>
            <a:gdLst/>
            <a:ahLst/>
            <a:cxnLst>
              <a:cxn ang="0">
                <a:pos x="314" y="139"/>
              </a:cxn>
              <a:cxn ang="0">
                <a:pos x="424" y="162"/>
              </a:cxn>
              <a:cxn ang="0">
                <a:pos x="542" y="131"/>
              </a:cxn>
              <a:cxn ang="0">
                <a:pos x="730" y="37"/>
              </a:cxn>
              <a:cxn ang="0">
                <a:pos x="871" y="21"/>
              </a:cxn>
              <a:cxn ang="0">
                <a:pos x="918" y="37"/>
              </a:cxn>
              <a:cxn ang="0">
                <a:pos x="973" y="108"/>
              </a:cxn>
              <a:cxn ang="0">
                <a:pos x="1004" y="186"/>
              </a:cxn>
              <a:cxn ang="0">
                <a:pos x="1098" y="351"/>
              </a:cxn>
              <a:cxn ang="0">
                <a:pos x="1255" y="413"/>
              </a:cxn>
              <a:cxn ang="0">
                <a:pos x="1357" y="476"/>
              </a:cxn>
              <a:cxn ang="0">
                <a:pos x="1381" y="508"/>
              </a:cxn>
              <a:cxn ang="0">
                <a:pos x="1404" y="531"/>
              </a:cxn>
              <a:cxn ang="0">
                <a:pos x="1436" y="578"/>
              </a:cxn>
              <a:cxn ang="0">
                <a:pos x="1459" y="672"/>
              </a:cxn>
              <a:cxn ang="0">
                <a:pos x="1381" y="892"/>
              </a:cxn>
              <a:cxn ang="0">
                <a:pos x="1420" y="1143"/>
              </a:cxn>
              <a:cxn ang="0">
                <a:pos x="1397" y="1261"/>
              </a:cxn>
              <a:cxn ang="0">
                <a:pos x="1295" y="1300"/>
              </a:cxn>
              <a:cxn ang="0">
                <a:pos x="1012" y="1261"/>
              </a:cxn>
              <a:cxn ang="0">
                <a:pos x="785" y="1151"/>
              </a:cxn>
              <a:cxn ang="0">
                <a:pos x="714" y="1174"/>
              </a:cxn>
              <a:cxn ang="0">
                <a:pos x="322" y="1276"/>
              </a:cxn>
              <a:cxn ang="0">
                <a:pos x="47" y="1253"/>
              </a:cxn>
              <a:cxn ang="0">
                <a:pos x="0" y="1167"/>
              </a:cxn>
              <a:cxn ang="0">
                <a:pos x="40" y="923"/>
              </a:cxn>
              <a:cxn ang="0">
                <a:pos x="47" y="892"/>
              </a:cxn>
              <a:cxn ang="0">
                <a:pos x="71" y="876"/>
              </a:cxn>
              <a:cxn ang="0">
                <a:pos x="353" y="814"/>
              </a:cxn>
              <a:cxn ang="0">
                <a:pos x="455" y="751"/>
              </a:cxn>
              <a:cxn ang="0">
                <a:pos x="487" y="688"/>
              </a:cxn>
              <a:cxn ang="0">
                <a:pos x="447" y="555"/>
              </a:cxn>
              <a:cxn ang="0">
                <a:pos x="400" y="484"/>
              </a:cxn>
              <a:cxn ang="0">
                <a:pos x="393" y="461"/>
              </a:cxn>
              <a:cxn ang="0">
                <a:pos x="291" y="351"/>
              </a:cxn>
              <a:cxn ang="0">
                <a:pos x="236" y="280"/>
              </a:cxn>
              <a:cxn ang="0">
                <a:pos x="291" y="186"/>
              </a:cxn>
              <a:cxn ang="0">
                <a:pos x="361" y="147"/>
              </a:cxn>
            </a:cxnLst>
            <a:rect l="0" t="0" r="r" b="b"/>
            <a:pathLst>
              <a:path w="1459" h="1300">
                <a:moveTo>
                  <a:pt x="314" y="139"/>
                </a:moveTo>
                <a:cubicBezTo>
                  <a:pt x="350" y="148"/>
                  <a:pt x="386" y="155"/>
                  <a:pt x="424" y="162"/>
                </a:cubicBezTo>
                <a:cubicBezTo>
                  <a:pt x="506" y="153"/>
                  <a:pt x="482" y="150"/>
                  <a:pt x="542" y="131"/>
                </a:cubicBezTo>
                <a:cubicBezTo>
                  <a:pt x="605" y="82"/>
                  <a:pt x="655" y="61"/>
                  <a:pt x="730" y="37"/>
                </a:cubicBezTo>
                <a:cubicBezTo>
                  <a:pt x="782" y="0"/>
                  <a:pt x="794" y="14"/>
                  <a:pt x="871" y="21"/>
                </a:cubicBezTo>
                <a:cubicBezTo>
                  <a:pt x="886" y="26"/>
                  <a:pt x="908" y="23"/>
                  <a:pt x="918" y="37"/>
                </a:cubicBezTo>
                <a:cubicBezTo>
                  <a:pt x="955" y="93"/>
                  <a:pt x="935" y="70"/>
                  <a:pt x="973" y="108"/>
                </a:cubicBezTo>
                <a:cubicBezTo>
                  <a:pt x="982" y="134"/>
                  <a:pt x="997" y="158"/>
                  <a:pt x="1004" y="186"/>
                </a:cubicBezTo>
                <a:cubicBezTo>
                  <a:pt x="1020" y="250"/>
                  <a:pt x="1027" y="326"/>
                  <a:pt x="1098" y="351"/>
                </a:cubicBezTo>
                <a:cubicBezTo>
                  <a:pt x="1145" y="384"/>
                  <a:pt x="1197" y="402"/>
                  <a:pt x="1255" y="413"/>
                </a:cubicBezTo>
                <a:cubicBezTo>
                  <a:pt x="1290" y="430"/>
                  <a:pt x="1357" y="476"/>
                  <a:pt x="1357" y="476"/>
                </a:cubicBezTo>
                <a:cubicBezTo>
                  <a:pt x="1365" y="486"/>
                  <a:pt x="1372" y="497"/>
                  <a:pt x="1381" y="508"/>
                </a:cubicBezTo>
                <a:cubicBezTo>
                  <a:pt x="1388" y="516"/>
                  <a:pt x="1397" y="522"/>
                  <a:pt x="1404" y="531"/>
                </a:cubicBezTo>
                <a:cubicBezTo>
                  <a:pt x="1415" y="545"/>
                  <a:pt x="1436" y="578"/>
                  <a:pt x="1436" y="578"/>
                </a:cubicBezTo>
                <a:cubicBezTo>
                  <a:pt x="1455" y="640"/>
                  <a:pt x="1448" y="608"/>
                  <a:pt x="1459" y="672"/>
                </a:cubicBezTo>
                <a:cubicBezTo>
                  <a:pt x="1451" y="777"/>
                  <a:pt x="1451" y="818"/>
                  <a:pt x="1381" y="892"/>
                </a:cubicBezTo>
                <a:cubicBezTo>
                  <a:pt x="1356" y="965"/>
                  <a:pt x="1400" y="1067"/>
                  <a:pt x="1420" y="1143"/>
                </a:cubicBezTo>
                <a:cubicBezTo>
                  <a:pt x="1418" y="1158"/>
                  <a:pt x="1415" y="1238"/>
                  <a:pt x="1397" y="1261"/>
                </a:cubicBezTo>
                <a:cubicBezTo>
                  <a:pt x="1376" y="1286"/>
                  <a:pt x="1326" y="1291"/>
                  <a:pt x="1295" y="1300"/>
                </a:cubicBezTo>
                <a:cubicBezTo>
                  <a:pt x="1190" y="1294"/>
                  <a:pt x="1108" y="1289"/>
                  <a:pt x="1012" y="1261"/>
                </a:cubicBezTo>
                <a:cubicBezTo>
                  <a:pt x="936" y="1213"/>
                  <a:pt x="868" y="1180"/>
                  <a:pt x="785" y="1151"/>
                </a:cubicBezTo>
                <a:cubicBezTo>
                  <a:pt x="730" y="1169"/>
                  <a:pt x="753" y="1162"/>
                  <a:pt x="714" y="1174"/>
                </a:cubicBezTo>
                <a:cubicBezTo>
                  <a:pt x="594" y="1247"/>
                  <a:pt x="460" y="1260"/>
                  <a:pt x="322" y="1276"/>
                </a:cubicBezTo>
                <a:cubicBezTo>
                  <a:pt x="210" y="1271"/>
                  <a:pt x="144" y="1272"/>
                  <a:pt x="47" y="1253"/>
                </a:cubicBezTo>
                <a:cubicBezTo>
                  <a:pt x="9" y="1226"/>
                  <a:pt x="8" y="1214"/>
                  <a:pt x="0" y="1167"/>
                </a:cubicBezTo>
                <a:cubicBezTo>
                  <a:pt x="7" y="1082"/>
                  <a:pt x="21" y="1004"/>
                  <a:pt x="40" y="923"/>
                </a:cubicBezTo>
                <a:cubicBezTo>
                  <a:pt x="42" y="912"/>
                  <a:pt x="41" y="900"/>
                  <a:pt x="47" y="892"/>
                </a:cubicBezTo>
                <a:cubicBezTo>
                  <a:pt x="52" y="883"/>
                  <a:pt x="63" y="881"/>
                  <a:pt x="71" y="876"/>
                </a:cubicBezTo>
                <a:cubicBezTo>
                  <a:pt x="118" y="807"/>
                  <a:pt x="280" y="821"/>
                  <a:pt x="353" y="814"/>
                </a:cubicBezTo>
                <a:cubicBezTo>
                  <a:pt x="389" y="795"/>
                  <a:pt x="430" y="787"/>
                  <a:pt x="455" y="751"/>
                </a:cubicBezTo>
                <a:cubicBezTo>
                  <a:pt x="468" y="731"/>
                  <a:pt x="487" y="688"/>
                  <a:pt x="487" y="688"/>
                </a:cubicBezTo>
                <a:cubicBezTo>
                  <a:pt x="479" y="617"/>
                  <a:pt x="485" y="604"/>
                  <a:pt x="447" y="555"/>
                </a:cubicBezTo>
                <a:cubicBezTo>
                  <a:pt x="431" y="501"/>
                  <a:pt x="452" y="562"/>
                  <a:pt x="400" y="484"/>
                </a:cubicBezTo>
                <a:cubicBezTo>
                  <a:pt x="395" y="477"/>
                  <a:pt x="397" y="467"/>
                  <a:pt x="393" y="461"/>
                </a:cubicBezTo>
                <a:cubicBezTo>
                  <a:pt x="366" y="421"/>
                  <a:pt x="331" y="377"/>
                  <a:pt x="291" y="351"/>
                </a:cubicBezTo>
                <a:cubicBezTo>
                  <a:pt x="273" y="325"/>
                  <a:pt x="252" y="306"/>
                  <a:pt x="236" y="280"/>
                </a:cubicBezTo>
                <a:cubicBezTo>
                  <a:pt x="245" y="242"/>
                  <a:pt x="250" y="204"/>
                  <a:pt x="291" y="186"/>
                </a:cubicBezTo>
                <a:cubicBezTo>
                  <a:pt x="302" y="180"/>
                  <a:pt x="361" y="171"/>
                  <a:pt x="361" y="147"/>
                </a:cubicBezTo>
              </a:path>
            </a:pathLst>
          </a:custGeom>
          <a:solidFill>
            <a:srgbClr val="FFCCFF"/>
          </a:solidFill>
          <a:ln w="9525">
            <a:solidFill>
              <a:schemeClr val="tx1"/>
            </a:solidFill>
            <a:round/>
            <a:headEnd/>
            <a:tailEnd/>
          </a:ln>
          <a:effectLst/>
        </p:spPr>
        <p:txBody>
          <a:bodyPr wrap="none" anchor="ctr"/>
          <a:lstStyle/>
          <a:p>
            <a:endParaRPr lang="en-US"/>
          </a:p>
        </p:txBody>
      </p:sp>
      <p:sp>
        <p:nvSpPr>
          <p:cNvPr id="30739" name="Oval 19"/>
          <p:cNvSpPr>
            <a:spLocks noChangeArrowheads="1"/>
          </p:cNvSpPr>
          <p:nvPr/>
        </p:nvSpPr>
        <p:spPr bwMode="auto">
          <a:xfrm>
            <a:off x="4419600" y="4764088"/>
            <a:ext cx="381000" cy="176212"/>
          </a:xfrm>
          <a:prstGeom prst="ellipse">
            <a:avLst/>
          </a:prstGeom>
          <a:solidFill>
            <a:srgbClr val="FF33CC"/>
          </a:solidFill>
          <a:ln w="9525">
            <a:solidFill>
              <a:schemeClr val="tx1"/>
            </a:solidFill>
            <a:round/>
            <a:headEnd/>
            <a:tailEnd/>
          </a:ln>
          <a:effectLst/>
        </p:spPr>
        <p:txBody>
          <a:bodyPr wrap="none" anchor="ctr"/>
          <a:lstStyle/>
          <a:p>
            <a:endParaRPr lang="en-US"/>
          </a:p>
        </p:txBody>
      </p:sp>
      <p:sp>
        <p:nvSpPr>
          <p:cNvPr id="30740" name="Freeform 20"/>
          <p:cNvSpPr>
            <a:spLocks/>
          </p:cNvSpPr>
          <p:nvPr/>
        </p:nvSpPr>
        <p:spPr bwMode="auto">
          <a:xfrm>
            <a:off x="4267200" y="4324350"/>
            <a:ext cx="304800" cy="35083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1" name="Freeform 21"/>
          <p:cNvSpPr>
            <a:spLocks/>
          </p:cNvSpPr>
          <p:nvPr/>
        </p:nvSpPr>
        <p:spPr bwMode="auto">
          <a:xfrm>
            <a:off x="4038600" y="52911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2" name="Freeform 22"/>
          <p:cNvSpPr>
            <a:spLocks/>
          </p:cNvSpPr>
          <p:nvPr/>
        </p:nvSpPr>
        <p:spPr bwMode="auto">
          <a:xfrm>
            <a:off x="5257800" y="5203825"/>
            <a:ext cx="304800" cy="33178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3" name="Freeform 23"/>
          <p:cNvSpPr>
            <a:spLocks/>
          </p:cNvSpPr>
          <p:nvPr/>
        </p:nvSpPr>
        <p:spPr bwMode="auto">
          <a:xfrm>
            <a:off x="5105400" y="42370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44" name="Oval 24"/>
          <p:cNvSpPr>
            <a:spLocks noChangeArrowheads="1"/>
          </p:cNvSpPr>
          <p:nvPr/>
        </p:nvSpPr>
        <p:spPr bwMode="auto">
          <a:xfrm>
            <a:off x="2286000" y="2039938"/>
            <a:ext cx="152400" cy="1746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5" name="Oval 25"/>
          <p:cNvSpPr>
            <a:spLocks noChangeArrowheads="1"/>
          </p:cNvSpPr>
          <p:nvPr/>
        </p:nvSpPr>
        <p:spPr bwMode="auto">
          <a:xfrm>
            <a:off x="2209800" y="2566988"/>
            <a:ext cx="152400" cy="1762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6" name="Oval 26"/>
          <p:cNvSpPr>
            <a:spLocks noChangeArrowheads="1"/>
          </p:cNvSpPr>
          <p:nvPr/>
        </p:nvSpPr>
        <p:spPr bwMode="auto">
          <a:xfrm>
            <a:off x="2286000" y="2917825"/>
            <a:ext cx="152400" cy="1762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7" name="Oval 27"/>
          <p:cNvSpPr>
            <a:spLocks noChangeArrowheads="1"/>
          </p:cNvSpPr>
          <p:nvPr/>
        </p:nvSpPr>
        <p:spPr bwMode="auto">
          <a:xfrm>
            <a:off x="4114800" y="4148138"/>
            <a:ext cx="152400" cy="1762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8" name="Oval 28"/>
          <p:cNvSpPr>
            <a:spLocks noChangeArrowheads="1"/>
          </p:cNvSpPr>
          <p:nvPr/>
        </p:nvSpPr>
        <p:spPr bwMode="auto">
          <a:xfrm>
            <a:off x="2286000" y="4411663"/>
            <a:ext cx="228600" cy="263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49" name="Oval 29"/>
          <p:cNvSpPr>
            <a:spLocks noChangeArrowheads="1"/>
          </p:cNvSpPr>
          <p:nvPr/>
        </p:nvSpPr>
        <p:spPr bwMode="auto">
          <a:xfrm>
            <a:off x="2514600" y="3270250"/>
            <a:ext cx="152400" cy="1746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50" name="Line 30"/>
          <p:cNvSpPr>
            <a:spLocks noChangeShapeType="1"/>
          </p:cNvSpPr>
          <p:nvPr/>
        </p:nvSpPr>
        <p:spPr bwMode="auto">
          <a:xfrm>
            <a:off x="2895600" y="3621088"/>
            <a:ext cx="1066800" cy="52705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1" name="Freeform 31"/>
          <p:cNvSpPr>
            <a:spLocks/>
          </p:cNvSpPr>
          <p:nvPr/>
        </p:nvSpPr>
        <p:spPr bwMode="auto">
          <a:xfrm>
            <a:off x="2755900" y="4383088"/>
            <a:ext cx="1308100" cy="204787"/>
          </a:xfrm>
          <a:custGeom>
            <a:avLst/>
            <a:gdLst/>
            <a:ahLst/>
            <a:cxnLst>
              <a:cxn ang="0">
                <a:pos x="824" y="0"/>
              </a:cxn>
              <a:cxn ang="0">
                <a:pos x="424" y="112"/>
              </a:cxn>
              <a:cxn ang="0">
                <a:pos x="136" y="104"/>
              </a:cxn>
              <a:cxn ang="0">
                <a:pos x="0" y="72"/>
              </a:cxn>
            </a:cxnLst>
            <a:rect l="0" t="0" r="r" b="b"/>
            <a:pathLst>
              <a:path w="824" h="112">
                <a:moveTo>
                  <a:pt x="824" y="0"/>
                </a:moveTo>
                <a:cubicBezTo>
                  <a:pt x="720" y="69"/>
                  <a:pt x="545" y="102"/>
                  <a:pt x="424" y="112"/>
                </a:cubicBezTo>
                <a:cubicBezTo>
                  <a:pt x="328" y="109"/>
                  <a:pt x="231" y="110"/>
                  <a:pt x="136" y="104"/>
                </a:cubicBezTo>
                <a:cubicBezTo>
                  <a:pt x="90" y="100"/>
                  <a:pt x="45" y="72"/>
                  <a:pt x="0" y="72"/>
                </a:cubicBezTo>
              </a:path>
            </a:pathLst>
          </a:custGeom>
          <a:noFill/>
          <a:ln w="28575" cmpd="sng">
            <a:solidFill>
              <a:schemeClr val="tx1"/>
            </a:solidFill>
            <a:round/>
            <a:headEnd/>
            <a:tailEnd/>
          </a:ln>
          <a:effectLst/>
        </p:spPr>
        <p:txBody>
          <a:bodyPr wrap="none" anchor="ctr"/>
          <a:lstStyle/>
          <a:p>
            <a:endParaRPr lang="en-US"/>
          </a:p>
        </p:txBody>
      </p:sp>
      <p:sp>
        <p:nvSpPr>
          <p:cNvPr id="30752" name="Line 32"/>
          <p:cNvSpPr>
            <a:spLocks noChangeShapeType="1"/>
          </p:cNvSpPr>
          <p:nvPr/>
        </p:nvSpPr>
        <p:spPr bwMode="auto">
          <a:xfrm rot="1385891" flipH="1">
            <a:off x="2667000" y="4500563"/>
            <a:ext cx="228600" cy="87312"/>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3" name="Text Box 33"/>
          <p:cNvSpPr txBox="1">
            <a:spLocks noChangeArrowheads="1"/>
          </p:cNvSpPr>
          <p:nvPr/>
        </p:nvSpPr>
        <p:spPr bwMode="auto">
          <a:xfrm>
            <a:off x="3657600" y="4851400"/>
            <a:ext cx="796925" cy="304800"/>
          </a:xfrm>
          <a:prstGeom prst="rect">
            <a:avLst/>
          </a:prstGeom>
          <a:noFill/>
          <a:ln w="9525">
            <a:noFill/>
            <a:miter lim="800000"/>
            <a:headEnd/>
            <a:tailEnd/>
          </a:ln>
          <a:effectLst/>
        </p:spPr>
        <p:txBody>
          <a:bodyPr wrap="none">
            <a:spAutoFit/>
          </a:bodyPr>
          <a:lstStyle/>
          <a:p>
            <a:r>
              <a:rPr lang="en-US" sz="1400" b="1">
                <a:latin typeface="Arial" charset="0"/>
              </a:rPr>
              <a:t>ABCA1</a:t>
            </a:r>
            <a:endParaRPr lang="en-US" sz="1400">
              <a:latin typeface="Arial" charset="0"/>
            </a:endParaRPr>
          </a:p>
        </p:txBody>
      </p:sp>
      <p:sp>
        <p:nvSpPr>
          <p:cNvPr id="30754" name="Freeform 34"/>
          <p:cNvSpPr>
            <a:spLocks/>
          </p:cNvSpPr>
          <p:nvPr/>
        </p:nvSpPr>
        <p:spPr bwMode="auto">
          <a:xfrm>
            <a:off x="3581400" y="4940300"/>
            <a:ext cx="133350" cy="277813"/>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38100" cmpd="sng">
            <a:solidFill>
              <a:schemeClr val="accent2"/>
            </a:solidFill>
            <a:round/>
            <a:headEnd/>
            <a:tailEnd/>
          </a:ln>
          <a:effectLst/>
        </p:spPr>
        <p:txBody>
          <a:bodyPr wrap="none" anchor="ctr"/>
          <a:lstStyle/>
          <a:p>
            <a:endParaRPr lang="en-US"/>
          </a:p>
        </p:txBody>
      </p:sp>
      <p:sp>
        <p:nvSpPr>
          <p:cNvPr id="30755" name="Oval 35"/>
          <p:cNvSpPr>
            <a:spLocks noChangeArrowheads="1"/>
          </p:cNvSpPr>
          <p:nvPr/>
        </p:nvSpPr>
        <p:spPr bwMode="auto">
          <a:xfrm>
            <a:off x="2209800" y="5994400"/>
            <a:ext cx="533400" cy="263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756" name="Text Box 36"/>
          <p:cNvSpPr txBox="1">
            <a:spLocks noChangeArrowheads="1"/>
          </p:cNvSpPr>
          <p:nvPr/>
        </p:nvSpPr>
        <p:spPr bwMode="auto">
          <a:xfrm>
            <a:off x="2895600" y="4940300"/>
            <a:ext cx="736600" cy="304800"/>
          </a:xfrm>
          <a:prstGeom prst="rect">
            <a:avLst/>
          </a:prstGeom>
          <a:noFill/>
          <a:ln w="9525">
            <a:noFill/>
            <a:miter lim="800000"/>
            <a:headEnd/>
            <a:tailEnd/>
          </a:ln>
          <a:effectLst/>
        </p:spPr>
        <p:txBody>
          <a:bodyPr wrap="none">
            <a:spAutoFit/>
          </a:bodyPr>
          <a:lstStyle/>
          <a:p>
            <a:r>
              <a:rPr lang="en-US" sz="1400" b="1">
                <a:latin typeface="Arial" charset="0"/>
              </a:rPr>
              <a:t>apoA-I</a:t>
            </a:r>
            <a:endParaRPr lang="en-US" sz="1400">
              <a:latin typeface="Arial" charset="0"/>
            </a:endParaRPr>
          </a:p>
        </p:txBody>
      </p:sp>
      <p:sp>
        <p:nvSpPr>
          <p:cNvPr id="30757" name="Freeform 37"/>
          <p:cNvSpPr>
            <a:spLocks/>
          </p:cNvSpPr>
          <p:nvPr/>
        </p:nvSpPr>
        <p:spPr bwMode="auto">
          <a:xfrm>
            <a:off x="3048000" y="5291138"/>
            <a:ext cx="647700" cy="703262"/>
          </a:xfrm>
          <a:custGeom>
            <a:avLst/>
            <a:gdLst/>
            <a:ahLst/>
            <a:cxnLst>
              <a:cxn ang="0">
                <a:pos x="528" y="0"/>
              </a:cxn>
              <a:cxn ang="0">
                <a:pos x="480" y="72"/>
              </a:cxn>
              <a:cxn ang="0">
                <a:pos x="392" y="184"/>
              </a:cxn>
              <a:cxn ang="0">
                <a:pos x="288" y="288"/>
              </a:cxn>
              <a:cxn ang="0">
                <a:pos x="112" y="368"/>
              </a:cxn>
              <a:cxn ang="0">
                <a:pos x="0" y="400"/>
              </a:cxn>
            </a:cxnLst>
            <a:rect l="0" t="0" r="r" b="b"/>
            <a:pathLst>
              <a:path w="528" h="400">
                <a:moveTo>
                  <a:pt x="528" y="0"/>
                </a:moveTo>
                <a:cubicBezTo>
                  <a:pt x="517" y="31"/>
                  <a:pt x="494" y="43"/>
                  <a:pt x="480" y="72"/>
                </a:cubicBezTo>
                <a:cubicBezTo>
                  <a:pt x="452" y="127"/>
                  <a:pt x="437" y="143"/>
                  <a:pt x="392" y="184"/>
                </a:cubicBezTo>
                <a:cubicBezTo>
                  <a:pt x="358" y="214"/>
                  <a:pt x="326" y="262"/>
                  <a:pt x="288" y="288"/>
                </a:cubicBezTo>
                <a:cubicBezTo>
                  <a:pt x="231" y="325"/>
                  <a:pt x="176" y="346"/>
                  <a:pt x="112" y="368"/>
                </a:cubicBezTo>
                <a:cubicBezTo>
                  <a:pt x="77" y="379"/>
                  <a:pt x="36" y="400"/>
                  <a:pt x="0" y="400"/>
                </a:cubicBezTo>
              </a:path>
            </a:pathLst>
          </a:custGeom>
          <a:noFill/>
          <a:ln w="28575" cmpd="sng">
            <a:solidFill>
              <a:schemeClr val="tx1"/>
            </a:solidFill>
            <a:round/>
            <a:headEnd/>
            <a:tailEnd/>
          </a:ln>
          <a:effectLst/>
        </p:spPr>
        <p:txBody>
          <a:bodyPr wrap="none" anchor="ctr"/>
          <a:lstStyle/>
          <a:p>
            <a:endParaRPr lang="en-US"/>
          </a:p>
        </p:txBody>
      </p:sp>
      <p:sp>
        <p:nvSpPr>
          <p:cNvPr id="30758" name="Line 38"/>
          <p:cNvSpPr>
            <a:spLocks noChangeShapeType="1"/>
          </p:cNvSpPr>
          <p:nvPr/>
        </p:nvSpPr>
        <p:spPr bwMode="auto">
          <a:xfrm rot="5905472">
            <a:off x="2968625" y="5994401"/>
            <a:ext cx="79375" cy="7620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59" name="Freeform 39"/>
          <p:cNvSpPr>
            <a:spLocks/>
          </p:cNvSpPr>
          <p:nvPr/>
        </p:nvSpPr>
        <p:spPr bwMode="auto">
          <a:xfrm>
            <a:off x="2727325" y="6199188"/>
            <a:ext cx="15875" cy="131762"/>
          </a:xfrm>
          <a:custGeom>
            <a:avLst/>
            <a:gdLst/>
            <a:ahLst/>
            <a:cxnLst>
              <a:cxn ang="0">
                <a:pos x="10" y="0"/>
              </a:cxn>
              <a:cxn ang="0">
                <a:pos x="2" y="72"/>
              </a:cxn>
            </a:cxnLst>
            <a:rect l="0" t="0" r="r" b="b"/>
            <a:pathLst>
              <a:path w="10" h="72">
                <a:moveTo>
                  <a:pt x="10" y="0"/>
                </a:moveTo>
                <a:cubicBezTo>
                  <a:pt x="0" y="55"/>
                  <a:pt x="2" y="31"/>
                  <a:pt x="2" y="72"/>
                </a:cubicBezTo>
              </a:path>
            </a:pathLst>
          </a:custGeom>
          <a:noFill/>
          <a:ln w="9525">
            <a:solidFill>
              <a:schemeClr val="tx1"/>
            </a:solidFill>
            <a:round/>
            <a:headEnd/>
            <a:tailEnd/>
          </a:ln>
          <a:effectLst/>
        </p:spPr>
        <p:txBody>
          <a:bodyPr wrap="none" anchor="ctr"/>
          <a:lstStyle/>
          <a:p>
            <a:endParaRPr lang="en-US"/>
          </a:p>
        </p:txBody>
      </p:sp>
      <p:sp>
        <p:nvSpPr>
          <p:cNvPr id="30760" name="Freeform 40"/>
          <p:cNvSpPr>
            <a:spLocks/>
          </p:cNvSpPr>
          <p:nvPr/>
        </p:nvSpPr>
        <p:spPr bwMode="auto">
          <a:xfrm>
            <a:off x="2209800" y="6184900"/>
            <a:ext cx="1588" cy="131763"/>
          </a:xfrm>
          <a:custGeom>
            <a:avLst/>
            <a:gdLst/>
            <a:ahLst/>
            <a:cxnLst>
              <a:cxn ang="0">
                <a:pos x="0" y="0"/>
              </a:cxn>
              <a:cxn ang="0">
                <a:pos x="0" y="72"/>
              </a:cxn>
            </a:cxnLst>
            <a:rect l="0" t="0" r="r" b="b"/>
            <a:pathLst>
              <a:path w="1" h="72">
                <a:moveTo>
                  <a:pt x="0" y="0"/>
                </a:moveTo>
                <a:cubicBezTo>
                  <a:pt x="0" y="24"/>
                  <a:pt x="0" y="48"/>
                  <a:pt x="0" y="72"/>
                </a:cubicBezTo>
              </a:path>
            </a:pathLst>
          </a:custGeom>
          <a:noFill/>
          <a:ln w="9525">
            <a:solidFill>
              <a:schemeClr val="tx1"/>
            </a:solidFill>
            <a:round/>
            <a:headEnd/>
            <a:tailEnd/>
          </a:ln>
          <a:effectLst/>
        </p:spPr>
        <p:txBody>
          <a:bodyPr wrap="none" anchor="ctr"/>
          <a:lstStyle/>
          <a:p>
            <a:endParaRPr lang="en-US"/>
          </a:p>
        </p:txBody>
      </p:sp>
      <p:sp>
        <p:nvSpPr>
          <p:cNvPr id="30761" name="Freeform 41"/>
          <p:cNvSpPr>
            <a:spLocks/>
          </p:cNvSpPr>
          <p:nvPr/>
        </p:nvSpPr>
        <p:spPr bwMode="auto">
          <a:xfrm>
            <a:off x="2209800" y="6345238"/>
            <a:ext cx="482600" cy="88900"/>
          </a:xfrm>
          <a:custGeom>
            <a:avLst/>
            <a:gdLst/>
            <a:ahLst/>
            <a:cxnLst>
              <a:cxn ang="0">
                <a:pos x="0" y="0"/>
              </a:cxn>
              <a:cxn ang="0">
                <a:pos x="144" y="48"/>
              </a:cxn>
              <a:cxn ang="0">
                <a:pos x="304" y="16"/>
              </a:cxn>
            </a:cxnLst>
            <a:rect l="0" t="0" r="r" b="b"/>
            <a:pathLst>
              <a:path w="304" h="48">
                <a:moveTo>
                  <a:pt x="0" y="0"/>
                </a:moveTo>
                <a:cubicBezTo>
                  <a:pt x="42" y="28"/>
                  <a:pt x="94" y="38"/>
                  <a:pt x="144" y="48"/>
                </a:cubicBezTo>
                <a:cubicBezTo>
                  <a:pt x="205" y="42"/>
                  <a:pt x="250" y="42"/>
                  <a:pt x="304" y="16"/>
                </a:cubicBezTo>
              </a:path>
            </a:pathLst>
          </a:custGeom>
          <a:noFill/>
          <a:ln w="12700" cmpd="sng">
            <a:solidFill>
              <a:schemeClr val="tx1"/>
            </a:solidFill>
            <a:round/>
            <a:headEnd/>
            <a:tailEnd/>
          </a:ln>
          <a:effectLst/>
        </p:spPr>
        <p:txBody>
          <a:bodyPr wrap="none" anchor="ctr"/>
          <a:lstStyle/>
          <a:p>
            <a:endParaRPr lang="en-US"/>
          </a:p>
        </p:txBody>
      </p:sp>
      <p:sp>
        <p:nvSpPr>
          <p:cNvPr id="30762" name="Text Box 42"/>
          <p:cNvSpPr txBox="1">
            <a:spLocks noChangeArrowheads="1"/>
          </p:cNvSpPr>
          <p:nvPr/>
        </p:nvSpPr>
        <p:spPr bwMode="auto">
          <a:xfrm>
            <a:off x="7620000" y="2479675"/>
            <a:ext cx="1143000" cy="517525"/>
          </a:xfrm>
          <a:prstGeom prst="rect">
            <a:avLst/>
          </a:prstGeom>
          <a:noFill/>
          <a:ln w="9525">
            <a:noFill/>
            <a:miter lim="800000"/>
            <a:headEnd/>
            <a:tailEnd/>
          </a:ln>
          <a:effectLst/>
        </p:spPr>
        <p:txBody>
          <a:bodyPr wrap="none">
            <a:spAutoFit/>
          </a:bodyPr>
          <a:lstStyle/>
          <a:p>
            <a:r>
              <a:rPr lang="en-US" sz="1400" b="1">
                <a:latin typeface="Arial" charset="0"/>
              </a:rPr>
              <a:t>Endothelial</a:t>
            </a:r>
          </a:p>
          <a:p>
            <a:r>
              <a:rPr lang="en-US" sz="1400" b="1">
                <a:latin typeface="Arial" charset="0"/>
              </a:rPr>
              <a:t>cells</a:t>
            </a:r>
            <a:endParaRPr lang="en-US" sz="1400">
              <a:latin typeface="Arial" charset="0"/>
            </a:endParaRPr>
          </a:p>
        </p:txBody>
      </p:sp>
      <p:sp>
        <p:nvSpPr>
          <p:cNvPr id="30763" name="Text Box 43"/>
          <p:cNvSpPr txBox="1">
            <a:spLocks noChangeArrowheads="1"/>
          </p:cNvSpPr>
          <p:nvPr/>
        </p:nvSpPr>
        <p:spPr bwMode="auto">
          <a:xfrm>
            <a:off x="2133600" y="1600200"/>
            <a:ext cx="549275" cy="304800"/>
          </a:xfrm>
          <a:prstGeom prst="rect">
            <a:avLst/>
          </a:prstGeom>
          <a:noFill/>
          <a:ln w="9525">
            <a:noFill/>
            <a:miter lim="800000"/>
            <a:headEnd/>
            <a:tailEnd/>
          </a:ln>
          <a:effectLst/>
        </p:spPr>
        <p:txBody>
          <a:bodyPr wrap="none">
            <a:spAutoFit/>
          </a:bodyPr>
          <a:lstStyle/>
          <a:p>
            <a:r>
              <a:rPr lang="en-US" sz="1400" b="1">
                <a:latin typeface="Arial" charset="0"/>
              </a:rPr>
              <a:t>HDL</a:t>
            </a:r>
            <a:endParaRPr lang="en-US" sz="1400">
              <a:latin typeface="Arial" charset="0"/>
            </a:endParaRPr>
          </a:p>
        </p:txBody>
      </p:sp>
      <p:sp>
        <p:nvSpPr>
          <p:cNvPr id="30764" name="Text Box 44"/>
          <p:cNvSpPr txBox="1">
            <a:spLocks noChangeArrowheads="1"/>
          </p:cNvSpPr>
          <p:nvPr/>
        </p:nvSpPr>
        <p:spPr bwMode="auto">
          <a:xfrm>
            <a:off x="3108325" y="3459163"/>
            <a:ext cx="549275" cy="304800"/>
          </a:xfrm>
          <a:prstGeom prst="rect">
            <a:avLst/>
          </a:prstGeom>
          <a:noFill/>
          <a:ln w="9525">
            <a:noFill/>
            <a:miter lim="800000"/>
            <a:headEnd/>
            <a:tailEnd/>
          </a:ln>
          <a:effectLst/>
        </p:spPr>
        <p:txBody>
          <a:bodyPr wrap="none">
            <a:spAutoFit/>
          </a:bodyPr>
          <a:lstStyle/>
          <a:p>
            <a:r>
              <a:rPr lang="en-US" sz="1400" b="1">
                <a:latin typeface="Arial" charset="0"/>
              </a:rPr>
              <a:t>HDL</a:t>
            </a:r>
            <a:endParaRPr lang="en-US" sz="1400">
              <a:latin typeface="Arial" charset="0"/>
            </a:endParaRPr>
          </a:p>
        </p:txBody>
      </p:sp>
      <p:sp>
        <p:nvSpPr>
          <p:cNvPr id="30765" name="Text Box 45"/>
          <p:cNvSpPr txBox="1">
            <a:spLocks noChangeArrowheads="1"/>
          </p:cNvSpPr>
          <p:nvPr/>
        </p:nvSpPr>
        <p:spPr bwMode="auto">
          <a:xfrm>
            <a:off x="3048000" y="4237038"/>
            <a:ext cx="441325" cy="304800"/>
          </a:xfrm>
          <a:prstGeom prst="rect">
            <a:avLst/>
          </a:prstGeom>
          <a:noFill/>
          <a:ln w="9525">
            <a:noFill/>
            <a:miter lim="800000"/>
            <a:headEnd/>
            <a:tailEnd/>
          </a:ln>
          <a:effectLst/>
        </p:spPr>
        <p:txBody>
          <a:bodyPr wrap="none">
            <a:spAutoFit/>
          </a:bodyPr>
          <a:lstStyle/>
          <a:p>
            <a:r>
              <a:rPr lang="en-US" sz="1400" b="1">
                <a:latin typeface="Arial" charset="0"/>
              </a:rPr>
              <a:t>UC</a:t>
            </a:r>
            <a:endParaRPr lang="en-US" sz="1400">
              <a:latin typeface="Arial" charset="0"/>
            </a:endParaRPr>
          </a:p>
        </p:txBody>
      </p:sp>
      <p:sp>
        <p:nvSpPr>
          <p:cNvPr id="30766" name="Freeform 46"/>
          <p:cNvSpPr>
            <a:spLocks/>
          </p:cNvSpPr>
          <p:nvPr/>
        </p:nvSpPr>
        <p:spPr bwMode="auto">
          <a:xfrm rot="5523565">
            <a:off x="2253456" y="6214269"/>
            <a:ext cx="153988"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30767" name="Freeform 47"/>
          <p:cNvSpPr>
            <a:spLocks/>
          </p:cNvSpPr>
          <p:nvPr/>
        </p:nvSpPr>
        <p:spPr bwMode="auto">
          <a:xfrm rot="5523565">
            <a:off x="2558256" y="6214269"/>
            <a:ext cx="153988" cy="241300"/>
          </a:xfrm>
          <a:custGeom>
            <a:avLst/>
            <a:gdLst/>
            <a:ahLst/>
            <a:cxnLst>
              <a:cxn ang="0">
                <a:pos x="0" y="0"/>
              </a:cxn>
              <a:cxn ang="0">
                <a:pos x="64" y="56"/>
              </a:cxn>
              <a:cxn ang="0">
                <a:pos x="56" y="104"/>
              </a:cxn>
              <a:cxn ang="0">
                <a:pos x="24" y="152"/>
              </a:cxn>
            </a:cxnLst>
            <a:rect l="0" t="0" r="r" b="b"/>
            <a:pathLst>
              <a:path w="84" h="152">
                <a:moveTo>
                  <a:pt x="0" y="0"/>
                </a:moveTo>
                <a:cubicBezTo>
                  <a:pt x="45" y="9"/>
                  <a:pt x="49" y="13"/>
                  <a:pt x="64" y="56"/>
                </a:cubicBezTo>
                <a:cubicBezTo>
                  <a:pt x="36" y="74"/>
                  <a:pt x="7" y="87"/>
                  <a:pt x="56" y="104"/>
                </a:cubicBezTo>
                <a:cubicBezTo>
                  <a:pt x="84" y="147"/>
                  <a:pt x="69" y="152"/>
                  <a:pt x="24" y="152"/>
                </a:cubicBezTo>
              </a:path>
            </a:pathLst>
          </a:custGeom>
          <a:noFill/>
          <a:ln w="28575" cmpd="sng">
            <a:solidFill>
              <a:schemeClr val="accent2"/>
            </a:solidFill>
            <a:round/>
            <a:headEnd/>
            <a:tailEnd/>
          </a:ln>
          <a:effectLst/>
        </p:spPr>
        <p:txBody>
          <a:bodyPr wrap="none" anchor="ctr"/>
          <a:lstStyle/>
          <a:p>
            <a:endParaRPr lang="en-US"/>
          </a:p>
        </p:txBody>
      </p:sp>
      <p:sp>
        <p:nvSpPr>
          <p:cNvPr id="30768" name="Text Box 48"/>
          <p:cNvSpPr txBox="1">
            <a:spLocks noChangeArrowheads="1"/>
          </p:cNvSpPr>
          <p:nvPr/>
        </p:nvSpPr>
        <p:spPr bwMode="auto">
          <a:xfrm>
            <a:off x="3048000" y="5556250"/>
            <a:ext cx="411163" cy="304800"/>
          </a:xfrm>
          <a:prstGeom prst="rect">
            <a:avLst/>
          </a:prstGeom>
          <a:noFill/>
          <a:ln w="9525">
            <a:noFill/>
            <a:miter lim="800000"/>
            <a:headEnd/>
            <a:tailEnd/>
          </a:ln>
          <a:effectLst/>
        </p:spPr>
        <p:txBody>
          <a:bodyPr wrap="none">
            <a:spAutoFit/>
          </a:bodyPr>
          <a:lstStyle/>
          <a:p>
            <a:r>
              <a:rPr lang="en-US" sz="1400" b="1">
                <a:latin typeface="Arial" charset="0"/>
              </a:rPr>
              <a:t>PL</a:t>
            </a:r>
            <a:endParaRPr lang="en-US" sz="1400">
              <a:latin typeface="Arial" charset="0"/>
            </a:endParaRPr>
          </a:p>
        </p:txBody>
      </p:sp>
      <p:sp>
        <p:nvSpPr>
          <p:cNvPr id="30769" name="Text Box 49"/>
          <p:cNvSpPr txBox="1">
            <a:spLocks noChangeArrowheads="1"/>
          </p:cNvSpPr>
          <p:nvPr/>
        </p:nvSpPr>
        <p:spPr bwMode="auto">
          <a:xfrm>
            <a:off x="3184525" y="5829300"/>
            <a:ext cx="441325" cy="304800"/>
          </a:xfrm>
          <a:prstGeom prst="rect">
            <a:avLst/>
          </a:prstGeom>
          <a:noFill/>
          <a:ln w="9525">
            <a:noFill/>
            <a:miter lim="800000"/>
            <a:headEnd/>
            <a:tailEnd/>
          </a:ln>
          <a:effectLst/>
        </p:spPr>
        <p:txBody>
          <a:bodyPr wrap="none">
            <a:spAutoFit/>
          </a:bodyPr>
          <a:lstStyle/>
          <a:p>
            <a:r>
              <a:rPr lang="en-US" sz="1400" b="1">
                <a:latin typeface="Arial" charset="0"/>
              </a:rPr>
              <a:t>UC</a:t>
            </a:r>
            <a:endParaRPr lang="en-US" sz="1400">
              <a:latin typeface="Arial" charset="0"/>
            </a:endParaRPr>
          </a:p>
        </p:txBody>
      </p:sp>
      <p:sp>
        <p:nvSpPr>
          <p:cNvPr id="30770" name="Text Box 50"/>
          <p:cNvSpPr txBox="1">
            <a:spLocks noChangeArrowheads="1"/>
          </p:cNvSpPr>
          <p:nvPr/>
        </p:nvSpPr>
        <p:spPr bwMode="auto">
          <a:xfrm>
            <a:off x="1905000" y="6434138"/>
            <a:ext cx="1290638" cy="304800"/>
          </a:xfrm>
          <a:prstGeom prst="rect">
            <a:avLst/>
          </a:prstGeom>
          <a:noFill/>
          <a:ln w="9525">
            <a:noFill/>
            <a:miter lim="800000"/>
            <a:headEnd/>
            <a:tailEnd/>
          </a:ln>
          <a:effectLst/>
        </p:spPr>
        <p:txBody>
          <a:bodyPr wrap="none">
            <a:spAutoFit/>
          </a:bodyPr>
          <a:lstStyle/>
          <a:p>
            <a:r>
              <a:rPr lang="en-US" sz="1400" b="1">
                <a:latin typeface="Arial" charset="0"/>
              </a:rPr>
              <a:t>Nascent HDL</a:t>
            </a:r>
          </a:p>
        </p:txBody>
      </p:sp>
      <p:sp>
        <p:nvSpPr>
          <p:cNvPr id="30771" name="Text Box 51"/>
          <p:cNvSpPr txBox="1">
            <a:spLocks noChangeArrowheads="1"/>
          </p:cNvSpPr>
          <p:nvPr/>
        </p:nvSpPr>
        <p:spPr bwMode="auto">
          <a:xfrm>
            <a:off x="1905000" y="4675188"/>
            <a:ext cx="1009650" cy="304800"/>
          </a:xfrm>
          <a:prstGeom prst="rect">
            <a:avLst/>
          </a:prstGeom>
          <a:noFill/>
          <a:ln w="9525">
            <a:noFill/>
            <a:miter lim="800000"/>
            <a:headEnd/>
            <a:tailEnd/>
          </a:ln>
          <a:effectLst/>
        </p:spPr>
        <p:txBody>
          <a:bodyPr wrap="none">
            <a:spAutoFit/>
          </a:bodyPr>
          <a:lstStyle/>
          <a:p>
            <a:r>
              <a:rPr lang="en-US" sz="1400" b="1">
                <a:latin typeface="Arial" charset="0"/>
              </a:rPr>
              <a:t>HDL + UC</a:t>
            </a:r>
            <a:endParaRPr lang="en-US" sz="1400">
              <a:latin typeface="Arial" charset="0"/>
            </a:endParaRPr>
          </a:p>
        </p:txBody>
      </p:sp>
      <p:sp>
        <p:nvSpPr>
          <p:cNvPr id="30772" name="Text Box 52"/>
          <p:cNvSpPr txBox="1">
            <a:spLocks noChangeArrowheads="1"/>
          </p:cNvSpPr>
          <p:nvPr/>
        </p:nvSpPr>
        <p:spPr bwMode="auto">
          <a:xfrm>
            <a:off x="4038600" y="6081713"/>
            <a:ext cx="2051050" cy="304800"/>
          </a:xfrm>
          <a:prstGeom prst="rect">
            <a:avLst/>
          </a:prstGeom>
          <a:noFill/>
          <a:ln w="9525">
            <a:noFill/>
            <a:miter lim="800000"/>
            <a:headEnd/>
            <a:tailEnd/>
          </a:ln>
          <a:effectLst/>
        </p:spPr>
        <p:txBody>
          <a:bodyPr wrap="none">
            <a:spAutoFit/>
          </a:bodyPr>
          <a:lstStyle/>
          <a:p>
            <a:r>
              <a:rPr lang="en-US" sz="1400" b="1">
                <a:latin typeface="Arial" charset="0"/>
              </a:rPr>
              <a:t>Macrophage foam cell</a:t>
            </a:r>
            <a:endParaRPr lang="en-US" sz="1400">
              <a:latin typeface="Arial" charset="0"/>
            </a:endParaRPr>
          </a:p>
        </p:txBody>
      </p:sp>
      <p:sp>
        <p:nvSpPr>
          <p:cNvPr id="30773" name="Text Box 53"/>
          <p:cNvSpPr txBox="1">
            <a:spLocks noChangeArrowheads="1"/>
          </p:cNvSpPr>
          <p:nvPr/>
        </p:nvSpPr>
        <p:spPr bwMode="auto">
          <a:xfrm>
            <a:off x="6096000" y="3094038"/>
            <a:ext cx="736600" cy="304800"/>
          </a:xfrm>
          <a:prstGeom prst="rect">
            <a:avLst/>
          </a:prstGeom>
          <a:noFill/>
          <a:ln w="9525">
            <a:noFill/>
            <a:miter lim="800000"/>
            <a:headEnd/>
            <a:tailEnd/>
          </a:ln>
          <a:effectLst/>
        </p:spPr>
        <p:txBody>
          <a:bodyPr wrap="none">
            <a:spAutoFit/>
          </a:bodyPr>
          <a:lstStyle/>
          <a:p>
            <a:r>
              <a:rPr lang="en-US" sz="1400" b="1">
                <a:latin typeface="Arial" charset="0"/>
              </a:rPr>
              <a:t>oxLDL</a:t>
            </a:r>
          </a:p>
        </p:txBody>
      </p:sp>
      <p:sp>
        <p:nvSpPr>
          <p:cNvPr id="30774" name="Line 54"/>
          <p:cNvSpPr>
            <a:spLocks noChangeShapeType="1"/>
          </p:cNvSpPr>
          <p:nvPr/>
        </p:nvSpPr>
        <p:spPr bwMode="auto">
          <a:xfrm>
            <a:off x="3657600" y="2830513"/>
            <a:ext cx="914400" cy="1054100"/>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75" name="Line 55"/>
          <p:cNvSpPr>
            <a:spLocks noChangeShapeType="1"/>
          </p:cNvSpPr>
          <p:nvPr/>
        </p:nvSpPr>
        <p:spPr bwMode="auto">
          <a:xfrm flipH="1">
            <a:off x="5715000" y="3444875"/>
            <a:ext cx="228600" cy="352425"/>
          </a:xfrm>
          <a:prstGeom prst="line">
            <a:avLst/>
          </a:prstGeom>
          <a:noFill/>
          <a:ln w="28575">
            <a:solidFill>
              <a:schemeClr val="tx1"/>
            </a:solidFill>
            <a:round/>
            <a:headEnd/>
            <a:tailEnd type="triangle" w="lg" len="med"/>
          </a:ln>
          <a:effectLst/>
        </p:spPr>
        <p:txBody>
          <a:bodyPr wrap="none" anchor="ctr"/>
          <a:lstStyle/>
          <a:p>
            <a:endParaRPr lang="en-US"/>
          </a:p>
        </p:txBody>
      </p:sp>
      <p:sp>
        <p:nvSpPr>
          <p:cNvPr id="30776" name="Text Box 56"/>
          <p:cNvSpPr txBox="1">
            <a:spLocks noChangeArrowheads="1"/>
          </p:cNvSpPr>
          <p:nvPr/>
        </p:nvSpPr>
        <p:spPr bwMode="auto">
          <a:xfrm>
            <a:off x="3810000" y="1600200"/>
            <a:ext cx="1014413" cy="304800"/>
          </a:xfrm>
          <a:prstGeom prst="rect">
            <a:avLst/>
          </a:prstGeom>
          <a:noFill/>
          <a:ln w="9525">
            <a:noFill/>
            <a:miter lim="800000"/>
            <a:headEnd/>
            <a:tailEnd/>
          </a:ln>
          <a:effectLst/>
        </p:spPr>
        <p:txBody>
          <a:bodyPr wrap="none">
            <a:spAutoFit/>
          </a:bodyPr>
          <a:lstStyle/>
          <a:p>
            <a:r>
              <a:rPr lang="en-US" sz="1400" b="1">
                <a:latin typeface="Arial" charset="0"/>
              </a:rPr>
              <a:t>Monocyte</a:t>
            </a:r>
            <a:endParaRPr lang="en-US" sz="1400">
              <a:latin typeface="Arial" charset="0"/>
            </a:endParaRPr>
          </a:p>
        </p:txBody>
      </p:sp>
      <p:sp>
        <p:nvSpPr>
          <p:cNvPr id="30777" name="Freeform 57"/>
          <p:cNvSpPr>
            <a:spLocks/>
          </p:cNvSpPr>
          <p:nvPr/>
        </p:nvSpPr>
        <p:spPr bwMode="auto">
          <a:xfrm>
            <a:off x="5105400" y="467518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78" name="Freeform 58"/>
          <p:cNvSpPr>
            <a:spLocks/>
          </p:cNvSpPr>
          <p:nvPr/>
        </p:nvSpPr>
        <p:spPr bwMode="auto">
          <a:xfrm>
            <a:off x="4724400" y="4148138"/>
            <a:ext cx="304800" cy="333375"/>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79" name="Freeform 59"/>
          <p:cNvSpPr>
            <a:spLocks/>
          </p:cNvSpPr>
          <p:nvPr/>
        </p:nvSpPr>
        <p:spPr bwMode="auto">
          <a:xfrm>
            <a:off x="4648200" y="4940300"/>
            <a:ext cx="304800" cy="331788"/>
          </a:xfrm>
          <a:custGeom>
            <a:avLst/>
            <a:gdLst/>
            <a:ahLst/>
            <a:cxnLst>
              <a:cxn ang="0">
                <a:pos x="48" y="17"/>
              </a:cxn>
              <a:cxn ang="0">
                <a:pos x="122" y="22"/>
              </a:cxn>
              <a:cxn ang="0">
                <a:pos x="149" y="65"/>
              </a:cxn>
              <a:cxn ang="0">
                <a:pos x="74" y="134"/>
              </a:cxn>
              <a:cxn ang="0">
                <a:pos x="5" y="81"/>
              </a:cxn>
              <a:cxn ang="0">
                <a:pos x="32" y="59"/>
              </a:cxn>
              <a:cxn ang="0">
                <a:pos x="48" y="17"/>
              </a:cxn>
            </a:cxnLst>
            <a:rect l="0" t="0" r="r" b="b"/>
            <a:pathLst>
              <a:path w="149" h="134">
                <a:moveTo>
                  <a:pt x="48" y="17"/>
                </a:moveTo>
                <a:cubicBezTo>
                  <a:pt x="91" y="0"/>
                  <a:pt x="78" y="13"/>
                  <a:pt x="122" y="22"/>
                </a:cubicBezTo>
                <a:cubicBezTo>
                  <a:pt x="141" y="35"/>
                  <a:pt x="142" y="43"/>
                  <a:pt x="149" y="65"/>
                </a:cubicBezTo>
                <a:cubicBezTo>
                  <a:pt x="138" y="119"/>
                  <a:pt x="122" y="118"/>
                  <a:pt x="74" y="134"/>
                </a:cubicBezTo>
                <a:cubicBezTo>
                  <a:pt x="40" y="123"/>
                  <a:pt x="44" y="93"/>
                  <a:pt x="5" y="81"/>
                </a:cubicBezTo>
                <a:cubicBezTo>
                  <a:pt x="15" y="47"/>
                  <a:pt x="0" y="80"/>
                  <a:pt x="32" y="59"/>
                </a:cubicBezTo>
                <a:cubicBezTo>
                  <a:pt x="43" y="51"/>
                  <a:pt x="48" y="29"/>
                  <a:pt x="48" y="17"/>
                </a:cubicBezTo>
                <a:close/>
              </a:path>
            </a:pathLst>
          </a:custGeom>
          <a:solidFill>
            <a:srgbClr val="FFFF00"/>
          </a:solidFill>
          <a:ln w="9525">
            <a:solidFill>
              <a:schemeClr val="tx1"/>
            </a:solidFill>
            <a:round/>
            <a:headEnd/>
            <a:tailEnd/>
          </a:ln>
          <a:effectLst/>
        </p:spPr>
        <p:txBody>
          <a:bodyPr wrap="none" anchor="ctr"/>
          <a:lstStyle/>
          <a:p>
            <a:endParaRPr lang="en-US"/>
          </a:p>
        </p:txBody>
      </p:sp>
      <p:sp>
        <p:nvSpPr>
          <p:cNvPr id="30780" name="Text Box 60"/>
          <p:cNvSpPr txBox="1">
            <a:spLocks noChangeArrowheads="1"/>
          </p:cNvSpPr>
          <p:nvPr/>
        </p:nvSpPr>
        <p:spPr bwMode="auto">
          <a:xfrm>
            <a:off x="152400" y="4237038"/>
            <a:ext cx="708025" cy="517525"/>
          </a:xfrm>
          <a:prstGeom prst="rect">
            <a:avLst/>
          </a:prstGeom>
          <a:noFill/>
          <a:ln w="9525">
            <a:noFill/>
            <a:miter lim="800000"/>
            <a:headEnd/>
            <a:tailEnd/>
          </a:ln>
          <a:effectLst/>
        </p:spPr>
        <p:txBody>
          <a:bodyPr wrap="none">
            <a:spAutoFit/>
          </a:bodyPr>
          <a:lstStyle/>
          <a:p>
            <a:r>
              <a:rPr lang="en-US" sz="1400" b="1">
                <a:latin typeface="Arial" charset="0"/>
              </a:rPr>
              <a:t>Artery</a:t>
            </a:r>
          </a:p>
          <a:p>
            <a:r>
              <a:rPr lang="en-US" sz="1400" b="1">
                <a:latin typeface="Arial" charset="0"/>
              </a:rPr>
              <a:t>wall</a:t>
            </a:r>
          </a:p>
        </p:txBody>
      </p:sp>
      <p:sp>
        <p:nvSpPr>
          <p:cNvPr id="30781" name="AutoShape 61"/>
          <p:cNvSpPr>
            <a:spLocks/>
          </p:cNvSpPr>
          <p:nvPr/>
        </p:nvSpPr>
        <p:spPr bwMode="auto">
          <a:xfrm>
            <a:off x="914400" y="2743200"/>
            <a:ext cx="152400" cy="3778250"/>
          </a:xfrm>
          <a:prstGeom prst="leftBrace">
            <a:avLst>
              <a:gd name="adj1" fmla="val 206597"/>
              <a:gd name="adj2" fmla="val 49611"/>
            </a:avLst>
          </a:prstGeom>
          <a:noFill/>
          <a:ln w="19050">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2800" b="1">
                <a:solidFill>
                  <a:schemeClr val="accent2"/>
                </a:solidFill>
                <a:latin typeface="Arial" charset="0"/>
              </a:rPr>
              <a:t>Role of Lipids (Lipoproteins) in Metabolism</a:t>
            </a:r>
            <a:endParaRPr lang="en-US" sz="2400">
              <a:latin typeface="Arial" charset="0"/>
            </a:endParaRPr>
          </a:p>
        </p:txBody>
      </p:sp>
      <p:sp>
        <p:nvSpPr>
          <p:cNvPr id="6147" name="Text Box 3"/>
          <p:cNvSpPr txBox="1">
            <a:spLocks noChangeArrowheads="1"/>
          </p:cNvSpPr>
          <p:nvPr/>
        </p:nvSpPr>
        <p:spPr bwMode="auto">
          <a:xfrm>
            <a:off x="304800" y="2514600"/>
            <a:ext cx="8405813" cy="1754326"/>
          </a:xfrm>
          <a:prstGeom prst="rect">
            <a:avLst/>
          </a:prstGeom>
          <a:noFill/>
          <a:ln w="38100">
            <a:solidFill>
              <a:schemeClr val="accent2"/>
            </a:solidFill>
            <a:miter lim="800000"/>
            <a:headEnd/>
            <a:tailEnd/>
          </a:ln>
          <a:effectLst/>
        </p:spPr>
        <p:txBody>
          <a:bodyPr>
            <a:spAutoFit/>
          </a:bodyPr>
          <a:lstStyle/>
          <a:p>
            <a:r>
              <a:rPr lang="en-US" b="1" dirty="0">
                <a:latin typeface="Arial" charset="0"/>
              </a:rPr>
              <a:t>Triglycerides	</a:t>
            </a:r>
            <a:r>
              <a:rPr lang="en-US" b="1" dirty="0" smtClean="0">
                <a:latin typeface="Arial" charset="0"/>
              </a:rPr>
              <a:t>               Major </a:t>
            </a:r>
            <a:r>
              <a:rPr lang="en-US" b="1" dirty="0">
                <a:latin typeface="Arial" charset="0"/>
              </a:rPr>
              <a:t>energy source for cells</a:t>
            </a:r>
          </a:p>
          <a:p>
            <a:endParaRPr lang="en-US" b="1" dirty="0">
              <a:latin typeface="Arial" charset="0"/>
            </a:endParaRPr>
          </a:p>
          <a:p>
            <a:r>
              <a:rPr lang="en-US" b="1" dirty="0">
                <a:latin typeface="Arial" charset="0"/>
              </a:rPr>
              <a:t>Cholesterol		Cell growth, cell division, membrane</a:t>
            </a:r>
          </a:p>
          <a:p>
            <a:r>
              <a:rPr lang="en-US" b="1" dirty="0">
                <a:latin typeface="Arial" charset="0"/>
              </a:rPr>
              <a:t>			repair, steroid hormone production</a:t>
            </a:r>
          </a:p>
          <a:p>
            <a:endParaRPr lang="en-US" b="1" dirty="0">
              <a:latin typeface="Arial" charset="0"/>
            </a:endParaRPr>
          </a:p>
          <a:p>
            <a:r>
              <a:rPr lang="en-US" b="1" dirty="0">
                <a:latin typeface="Arial" charset="0"/>
              </a:rPr>
              <a:t>Lipids			Transport of fat soluble vitamins</a:t>
            </a:r>
            <a:endParaRPr lang="en-US" dirty="0">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30425" y="1838325"/>
            <a:ext cx="184150" cy="457200"/>
          </a:xfrm>
          <a:prstGeom prst="rect">
            <a:avLst/>
          </a:prstGeom>
          <a:noFill/>
          <a:ln w="9525">
            <a:noFill/>
            <a:miter lim="800000"/>
            <a:headEnd/>
            <a:tailEnd/>
          </a:ln>
          <a:effectLst/>
        </p:spPr>
        <p:txBody>
          <a:bodyPr wrap="none">
            <a:spAutoFit/>
          </a:bodyPr>
          <a:lstStyle/>
          <a:p>
            <a:endParaRPr lang="en-US"/>
          </a:p>
        </p:txBody>
      </p:sp>
      <p:sp>
        <p:nvSpPr>
          <p:cNvPr id="19459" name="Text Box 3"/>
          <p:cNvSpPr txBox="1">
            <a:spLocks noChangeArrowheads="1"/>
          </p:cNvSpPr>
          <p:nvPr/>
        </p:nvSpPr>
        <p:spPr bwMode="auto">
          <a:xfrm>
            <a:off x="533400" y="349250"/>
            <a:ext cx="5862638"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Inflammation and atherosclerosis</a:t>
            </a:r>
          </a:p>
        </p:txBody>
      </p:sp>
      <p:sp>
        <p:nvSpPr>
          <p:cNvPr id="19460" name="Text Box 4"/>
          <p:cNvSpPr txBox="1">
            <a:spLocks noChangeArrowheads="1"/>
          </p:cNvSpPr>
          <p:nvPr/>
        </p:nvSpPr>
        <p:spPr bwMode="auto">
          <a:xfrm>
            <a:off x="542925" y="1986677"/>
            <a:ext cx="8410575" cy="2585323"/>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Immune cells dominate early lesions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Immune </a:t>
            </a:r>
            <a:r>
              <a:rPr lang="en-US" b="1" dirty="0" err="1">
                <a:latin typeface="Helvetica" pitchFamily="34" charset="0"/>
              </a:rPr>
              <a:t>effector</a:t>
            </a:r>
            <a:r>
              <a:rPr lang="en-US" b="1" dirty="0">
                <a:latin typeface="Helvetica" pitchFamily="34" charset="0"/>
              </a:rPr>
              <a:t> molecules accelerate lesion </a:t>
            </a:r>
            <a:r>
              <a:rPr lang="en-US" b="1" dirty="0" smtClean="0">
                <a:latin typeface="Helvetica" pitchFamily="34" charset="0"/>
              </a:rPr>
              <a:t>progression </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Activation of inflammation elicits acute coronary </a:t>
            </a:r>
            <a:r>
              <a:rPr lang="en-US" b="1" dirty="0" smtClean="0">
                <a:latin typeface="Helvetica" pitchFamily="34" charset="0"/>
              </a:rPr>
              <a:t>syndromes</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Atherosclerosis is an inflammatory disease in which </a:t>
            </a:r>
            <a:r>
              <a:rPr lang="en-US" b="1" dirty="0" smtClean="0">
                <a:latin typeface="Helvetica" pitchFamily="34" charset="0"/>
              </a:rPr>
              <a:t>immune mechanisms </a:t>
            </a:r>
            <a:r>
              <a:rPr lang="en-US" b="1" dirty="0">
                <a:latin typeface="Helvetica" pitchFamily="34" charset="0"/>
              </a:rPr>
              <a:t>interact with metabolic risk </a:t>
            </a:r>
            <a:r>
              <a:rPr lang="en-US" b="1" dirty="0" smtClean="0">
                <a:latin typeface="Helvetica" pitchFamily="34" charset="0"/>
              </a:rPr>
              <a:t>factors </a:t>
            </a:r>
            <a:r>
              <a:rPr lang="en-US" b="1" dirty="0">
                <a:latin typeface="Helvetica" pitchFamily="34" charset="0"/>
              </a:rPr>
              <a:t>to initiate, propagate and activate lesions 	in the arterial wall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0" y="-9144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685800" y="361950"/>
            <a:ext cx="2517775"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The </a:t>
            </a:r>
            <a:r>
              <a:rPr lang="en-US" sz="2800" b="1" dirty="0" smtClean="0">
                <a:solidFill>
                  <a:schemeClr val="accent2"/>
                </a:solidFill>
                <a:latin typeface="Helvetica" pitchFamily="34" charset="0"/>
              </a:rPr>
              <a:t>numbers</a:t>
            </a:r>
            <a:endParaRPr lang="en-US" sz="2800" b="1" dirty="0">
              <a:solidFill>
                <a:schemeClr val="accent2"/>
              </a:solidFill>
              <a:latin typeface="Helvetica" pitchFamily="34" charset="0"/>
            </a:endParaRPr>
          </a:p>
        </p:txBody>
      </p:sp>
      <p:sp>
        <p:nvSpPr>
          <p:cNvPr id="20484" name="Text Box 4"/>
          <p:cNvSpPr txBox="1">
            <a:spLocks noChangeArrowheads="1"/>
          </p:cNvSpPr>
          <p:nvPr/>
        </p:nvSpPr>
        <p:spPr bwMode="auto">
          <a:xfrm>
            <a:off x="631825" y="2035076"/>
            <a:ext cx="8070850" cy="2308324"/>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CAD causes 38% of all deaths in North America</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Most common cause of death in men under 65 </a:t>
            </a:r>
            <a:r>
              <a:rPr lang="en-US" b="1" dirty="0" err="1">
                <a:latin typeface="Helvetica" pitchFamily="34" charset="0"/>
              </a:rPr>
              <a:t>y.o</a:t>
            </a:r>
            <a:r>
              <a:rPr lang="en-US" b="1" dirty="0">
                <a:latin typeface="Helvetica" pitchFamily="34" charset="0"/>
              </a:rPr>
              <a:t>. </a:t>
            </a:r>
            <a:r>
              <a:rPr lang="en-US" b="1" dirty="0" smtClean="0">
                <a:latin typeface="Helvetica" pitchFamily="34" charset="0"/>
              </a:rPr>
              <a:t>and </a:t>
            </a:r>
            <a:r>
              <a:rPr lang="en-US" b="1" dirty="0">
                <a:latin typeface="Helvetica" pitchFamily="34" charset="0"/>
              </a:rPr>
              <a:t>second most common cause of women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t>
            </a:r>
            <a:r>
              <a:rPr lang="en-US" b="1" dirty="0" smtClean="0">
                <a:latin typeface="Helvetica" pitchFamily="34" charset="0"/>
              </a:rPr>
              <a:t>Despite </a:t>
            </a:r>
            <a:r>
              <a:rPr lang="en-US" b="1" dirty="0">
                <a:latin typeface="Helvetica" pitchFamily="34" charset="0"/>
              </a:rPr>
              <a:t>advances in control of </a:t>
            </a:r>
            <a:r>
              <a:rPr lang="en-US" b="1" dirty="0" smtClean="0">
                <a:latin typeface="Helvetica" pitchFamily="34" charset="0"/>
              </a:rPr>
              <a:t>hypercholesterolemia </a:t>
            </a:r>
            <a:r>
              <a:rPr lang="en-US" b="1" dirty="0">
                <a:latin typeface="Helvetica" pitchFamily="34" charset="0"/>
              </a:rPr>
              <a:t>(</a:t>
            </a:r>
            <a:r>
              <a:rPr lang="en-US" b="1" dirty="0" err="1">
                <a:latin typeface="Helvetica" pitchFamily="34" charset="0"/>
              </a:rPr>
              <a:t>statins</a:t>
            </a:r>
            <a:r>
              <a:rPr lang="en-US" b="1" dirty="0" smtClean="0">
                <a:latin typeface="Helvetica" pitchFamily="34" charset="0"/>
              </a:rPr>
              <a:t>), CVD  is expected </a:t>
            </a:r>
            <a:r>
              <a:rPr lang="en-US" b="1" dirty="0">
                <a:latin typeface="Helvetica" pitchFamily="34" charset="0"/>
              </a:rPr>
              <a:t>to be </a:t>
            </a:r>
            <a:r>
              <a:rPr lang="en-US" b="1" dirty="0" smtClean="0">
                <a:latin typeface="Helvetica" pitchFamily="34" charset="0"/>
              </a:rPr>
              <a:t>the </a:t>
            </a:r>
            <a:r>
              <a:rPr lang="en-US" b="1" dirty="0">
                <a:latin typeface="Helvetica" pitchFamily="34" charset="0"/>
              </a:rPr>
              <a:t>main cause of death globally over the </a:t>
            </a:r>
            <a:r>
              <a:rPr lang="en-US" b="1" dirty="0" smtClean="0">
                <a:latin typeface="Helvetica" pitchFamily="34" charset="0"/>
              </a:rPr>
              <a:t>next </a:t>
            </a:r>
            <a:r>
              <a:rPr lang="en-US" b="1" dirty="0">
                <a:latin typeface="Helvetica" pitchFamily="34" charset="0"/>
              </a:rPr>
              <a:t>15 </a:t>
            </a:r>
            <a:r>
              <a:rPr lang="en-US" b="1" dirty="0" smtClean="0">
                <a:latin typeface="Helvetica" pitchFamily="34" charset="0"/>
              </a:rPr>
              <a:t>years </a:t>
            </a:r>
            <a:r>
              <a:rPr lang="en-US" b="1" dirty="0">
                <a:latin typeface="Helvetica" pitchFamily="34" charset="0"/>
              </a:rPr>
              <a:t>due to rapidly increasing prevalence of </a:t>
            </a:r>
            <a:r>
              <a:rPr lang="en-US" b="1" dirty="0" smtClean="0">
                <a:latin typeface="Helvetica" pitchFamily="34" charset="0"/>
              </a:rPr>
              <a:t>obesity </a:t>
            </a:r>
            <a:r>
              <a:rPr lang="en-US" b="1" dirty="0">
                <a:latin typeface="Helvetica" pitchFamily="34" charset="0"/>
              </a:rPr>
              <a:t>and diabetes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9826" name="Rectangle 3074"/>
          <p:cNvSpPr>
            <a:spLocks noGrp="1" noChangeArrowheads="1"/>
          </p:cNvSpPr>
          <p:nvPr>
            <p:ph type="title"/>
          </p:nvPr>
        </p:nvSpPr>
        <p:spPr>
          <a:xfrm>
            <a:off x="673100" y="284163"/>
            <a:ext cx="7772400" cy="454025"/>
          </a:xfrm>
        </p:spPr>
        <p:txBody>
          <a:bodyPr>
            <a:normAutofit fontScale="90000"/>
          </a:bodyPr>
          <a:lstStyle/>
          <a:p>
            <a:r>
              <a:rPr lang="en-US"/>
              <a:t>Preventable Deaths</a:t>
            </a:r>
          </a:p>
        </p:txBody>
      </p:sp>
      <p:sp>
        <p:nvSpPr>
          <p:cNvPr id="3149827" name="Text Box 3075"/>
          <p:cNvSpPr txBox="1">
            <a:spLocks noChangeArrowheads="1"/>
          </p:cNvSpPr>
          <p:nvPr/>
        </p:nvSpPr>
        <p:spPr bwMode="auto">
          <a:xfrm>
            <a:off x="231775" y="984250"/>
            <a:ext cx="8529638" cy="819150"/>
          </a:xfrm>
          <a:prstGeom prst="rect">
            <a:avLst/>
          </a:prstGeom>
          <a:noFill/>
          <a:ln w="12700">
            <a:noFill/>
            <a:miter lim="800000"/>
            <a:headEnd/>
            <a:tailEnd/>
          </a:ln>
          <a:effectLst/>
        </p:spPr>
        <p:txBody>
          <a:bodyPr wrap="none" lIns="90477" tIns="44445" rIns="90477" bIns="44445">
            <a:spAutoFit/>
          </a:bodyPr>
          <a:lstStyle/>
          <a:p>
            <a:pPr>
              <a:lnSpc>
                <a:spcPct val="100000"/>
              </a:lnSpc>
              <a:spcBef>
                <a:spcPct val="50000"/>
              </a:spcBef>
            </a:pPr>
            <a:r>
              <a:rPr lang="en-US" sz="2400" b="1" i="0">
                <a:solidFill>
                  <a:srgbClr val="FFCC00"/>
                </a:solidFill>
              </a:rPr>
              <a:t>Approximately 57,000 deaths could be avoided each year </a:t>
            </a:r>
            <a:br>
              <a:rPr lang="en-US" sz="2400" b="1" i="0">
                <a:solidFill>
                  <a:srgbClr val="FFCC00"/>
                </a:solidFill>
              </a:rPr>
            </a:br>
            <a:r>
              <a:rPr lang="en-US" sz="2400" b="1" i="0">
                <a:solidFill>
                  <a:srgbClr val="FFCC00"/>
                </a:solidFill>
              </a:rPr>
              <a:t>in the US if patients were given appropriate care. </a:t>
            </a:r>
          </a:p>
        </p:txBody>
      </p:sp>
      <p:sp>
        <p:nvSpPr>
          <p:cNvPr id="3149828" name="Text Box 3076"/>
          <p:cNvSpPr txBox="1">
            <a:spLocks noChangeArrowheads="1"/>
          </p:cNvSpPr>
          <p:nvPr/>
        </p:nvSpPr>
        <p:spPr bwMode="auto">
          <a:xfrm>
            <a:off x="307975" y="6021388"/>
            <a:ext cx="5368925" cy="284162"/>
          </a:xfrm>
          <a:prstGeom prst="rect">
            <a:avLst/>
          </a:prstGeom>
          <a:noFill/>
          <a:ln w="9525">
            <a:noFill/>
            <a:miter lim="800000"/>
            <a:headEnd/>
            <a:tailEnd/>
          </a:ln>
          <a:effectLst/>
        </p:spPr>
        <p:txBody>
          <a:bodyPr wrap="none">
            <a:spAutoFit/>
          </a:bodyPr>
          <a:lstStyle/>
          <a:p>
            <a:pPr defTabSz="973138"/>
            <a:r>
              <a:rPr lang="en-US" sz="1400" i="0"/>
              <a:t>National Committee for Quality Assurance. Washington, DC 2003.</a:t>
            </a:r>
          </a:p>
        </p:txBody>
      </p:sp>
      <p:grpSp>
        <p:nvGrpSpPr>
          <p:cNvPr id="2" name="Group 3111"/>
          <p:cNvGrpSpPr>
            <a:grpSpLocks/>
          </p:cNvGrpSpPr>
          <p:nvPr/>
        </p:nvGrpSpPr>
        <p:grpSpPr bwMode="auto">
          <a:xfrm>
            <a:off x="1666875" y="5710238"/>
            <a:ext cx="742950" cy="312737"/>
            <a:chOff x="1050" y="3597"/>
            <a:chExt cx="468" cy="197"/>
          </a:xfrm>
        </p:grpSpPr>
        <p:sp>
          <p:nvSpPr>
            <p:cNvPr id="3149848" name="Rectangle 3096"/>
            <p:cNvSpPr>
              <a:spLocks noChangeArrowheads="1"/>
            </p:cNvSpPr>
            <p:nvPr/>
          </p:nvSpPr>
          <p:spPr bwMode="auto">
            <a:xfrm>
              <a:off x="1050" y="3635"/>
              <a:ext cx="168" cy="120"/>
            </a:xfrm>
            <a:prstGeom prst="rect">
              <a:avLst/>
            </a:prstGeom>
            <a:solidFill>
              <a:schemeClr val="hlink"/>
            </a:solidFill>
            <a:ln w="9525">
              <a:noFill/>
              <a:miter lim="800000"/>
              <a:headEnd/>
              <a:tailEnd/>
            </a:ln>
          </p:spPr>
          <p:txBody>
            <a:bodyPr/>
            <a:lstStyle/>
            <a:p>
              <a:endParaRPr lang="en-US"/>
            </a:p>
          </p:txBody>
        </p:sp>
        <p:sp>
          <p:nvSpPr>
            <p:cNvPr id="3149832" name="Text Box 3080"/>
            <p:cNvSpPr txBox="1">
              <a:spLocks noChangeArrowheads="1"/>
            </p:cNvSpPr>
            <p:nvPr/>
          </p:nvSpPr>
          <p:spPr bwMode="auto">
            <a:xfrm>
              <a:off x="1189" y="3597"/>
              <a:ext cx="329" cy="197"/>
            </a:xfrm>
            <a:prstGeom prst="rect">
              <a:avLst/>
            </a:prstGeom>
            <a:noFill/>
            <a:ln w="9525">
              <a:noFill/>
              <a:miter lim="800000"/>
              <a:headEnd/>
              <a:tailEnd/>
            </a:ln>
            <a:effectLst/>
          </p:spPr>
          <p:txBody>
            <a:bodyPr wrap="none">
              <a:spAutoFit/>
            </a:bodyPr>
            <a:lstStyle/>
            <a:p>
              <a:pPr defTabSz="973138"/>
              <a:r>
                <a:rPr lang="en-US" sz="1600" b="1" i="0"/>
                <a:t>700</a:t>
              </a:r>
            </a:p>
          </p:txBody>
        </p:sp>
      </p:grpSp>
      <p:sp>
        <p:nvSpPr>
          <p:cNvPr id="3149833" name="Text Box 3081"/>
          <p:cNvSpPr txBox="1">
            <a:spLocks noChangeArrowheads="1"/>
          </p:cNvSpPr>
          <p:nvPr/>
        </p:nvSpPr>
        <p:spPr bwMode="auto">
          <a:xfrm>
            <a:off x="1557338" y="5449888"/>
            <a:ext cx="2713037" cy="312737"/>
          </a:xfrm>
          <a:prstGeom prst="rect">
            <a:avLst/>
          </a:prstGeom>
          <a:noFill/>
          <a:ln w="9525">
            <a:noFill/>
            <a:miter lim="800000"/>
            <a:headEnd/>
            <a:tailEnd/>
          </a:ln>
          <a:effectLst/>
        </p:spPr>
        <p:txBody>
          <a:bodyPr wrap="none">
            <a:spAutoFit/>
          </a:bodyPr>
          <a:lstStyle/>
          <a:p>
            <a:pPr defTabSz="973138"/>
            <a:r>
              <a:rPr lang="en-US" sz="1600" b="1" i="0"/>
              <a:t>Cervical-cancer screening</a:t>
            </a:r>
          </a:p>
        </p:txBody>
      </p:sp>
      <p:sp>
        <p:nvSpPr>
          <p:cNvPr id="3149834" name="Text Box 3082"/>
          <p:cNvSpPr txBox="1">
            <a:spLocks noChangeArrowheads="1"/>
          </p:cNvSpPr>
          <p:nvPr/>
        </p:nvSpPr>
        <p:spPr bwMode="auto">
          <a:xfrm>
            <a:off x="1565275" y="4929188"/>
            <a:ext cx="1460500" cy="312737"/>
          </a:xfrm>
          <a:prstGeom prst="rect">
            <a:avLst/>
          </a:prstGeom>
          <a:noFill/>
          <a:ln w="9525">
            <a:noFill/>
            <a:miter lim="800000"/>
            <a:headEnd/>
            <a:tailEnd/>
          </a:ln>
          <a:effectLst/>
        </p:spPr>
        <p:txBody>
          <a:bodyPr wrap="none">
            <a:spAutoFit/>
          </a:bodyPr>
          <a:lstStyle/>
          <a:p>
            <a:pPr defTabSz="973138"/>
            <a:r>
              <a:rPr lang="en-US" sz="1600" b="1" i="0"/>
              <a:t>Prenatal care</a:t>
            </a:r>
          </a:p>
        </p:txBody>
      </p:sp>
      <p:sp>
        <p:nvSpPr>
          <p:cNvPr id="3149835" name="Text Box 3083"/>
          <p:cNvSpPr txBox="1">
            <a:spLocks noChangeArrowheads="1"/>
          </p:cNvSpPr>
          <p:nvPr/>
        </p:nvSpPr>
        <p:spPr bwMode="auto">
          <a:xfrm>
            <a:off x="1562100" y="4406900"/>
            <a:ext cx="2070100" cy="312738"/>
          </a:xfrm>
          <a:prstGeom prst="rect">
            <a:avLst/>
          </a:prstGeom>
          <a:noFill/>
          <a:ln w="9525">
            <a:noFill/>
            <a:miter lim="800000"/>
            <a:headEnd/>
            <a:tailEnd/>
          </a:ln>
          <a:effectLst/>
        </p:spPr>
        <p:txBody>
          <a:bodyPr wrap="none">
            <a:spAutoFit/>
          </a:bodyPr>
          <a:lstStyle/>
          <a:p>
            <a:pPr defTabSz="973138"/>
            <a:r>
              <a:rPr lang="en-US" sz="1600" b="1" i="0">
                <a:latin typeface="Symbol" pitchFamily="18" charset="2"/>
                <a:sym typeface="Symbol" pitchFamily="18" charset="2"/>
              </a:rPr>
              <a:t></a:t>
            </a:r>
            <a:r>
              <a:rPr lang="en-US" sz="1600" b="1" i="0"/>
              <a:t>-blocker treatment</a:t>
            </a:r>
          </a:p>
        </p:txBody>
      </p:sp>
      <p:sp>
        <p:nvSpPr>
          <p:cNvPr id="3149836" name="Text Box 3084"/>
          <p:cNvSpPr txBox="1">
            <a:spLocks noChangeArrowheads="1"/>
          </p:cNvSpPr>
          <p:nvPr/>
        </p:nvSpPr>
        <p:spPr bwMode="auto">
          <a:xfrm>
            <a:off x="1558925" y="3887788"/>
            <a:ext cx="2554288" cy="312737"/>
          </a:xfrm>
          <a:prstGeom prst="rect">
            <a:avLst/>
          </a:prstGeom>
          <a:noFill/>
          <a:ln w="9525">
            <a:noFill/>
            <a:miter lim="800000"/>
            <a:headEnd/>
            <a:tailEnd/>
          </a:ln>
          <a:effectLst/>
        </p:spPr>
        <p:txBody>
          <a:bodyPr wrap="none">
            <a:spAutoFit/>
          </a:bodyPr>
          <a:lstStyle/>
          <a:p>
            <a:pPr defTabSz="973138"/>
            <a:r>
              <a:rPr lang="en-US" sz="1600" b="1" i="0"/>
              <a:t>Breast-cancer screening</a:t>
            </a:r>
          </a:p>
        </p:txBody>
      </p:sp>
      <p:sp>
        <p:nvSpPr>
          <p:cNvPr id="3149837" name="Text Box 3085"/>
          <p:cNvSpPr txBox="1">
            <a:spLocks noChangeArrowheads="1"/>
          </p:cNvSpPr>
          <p:nvPr/>
        </p:nvSpPr>
        <p:spPr bwMode="auto">
          <a:xfrm>
            <a:off x="1577975" y="3367088"/>
            <a:ext cx="2035175" cy="312737"/>
          </a:xfrm>
          <a:prstGeom prst="rect">
            <a:avLst/>
          </a:prstGeom>
          <a:noFill/>
          <a:ln w="9525">
            <a:noFill/>
            <a:miter lim="800000"/>
            <a:headEnd/>
            <a:tailEnd/>
          </a:ln>
          <a:effectLst/>
        </p:spPr>
        <p:txBody>
          <a:bodyPr wrap="none">
            <a:spAutoFit/>
          </a:bodyPr>
          <a:lstStyle/>
          <a:p>
            <a:pPr defTabSz="973138"/>
            <a:r>
              <a:rPr lang="en-US" sz="1600" b="1" i="0"/>
              <a:t>Smoking cessation</a:t>
            </a:r>
          </a:p>
        </p:txBody>
      </p:sp>
      <p:sp>
        <p:nvSpPr>
          <p:cNvPr id="3149838" name="Text Box 3086"/>
          <p:cNvSpPr txBox="1">
            <a:spLocks noChangeArrowheads="1"/>
          </p:cNvSpPr>
          <p:nvPr/>
        </p:nvSpPr>
        <p:spPr bwMode="auto">
          <a:xfrm>
            <a:off x="1574800" y="2846388"/>
            <a:ext cx="2611438" cy="312737"/>
          </a:xfrm>
          <a:prstGeom prst="rect">
            <a:avLst/>
          </a:prstGeom>
          <a:noFill/>
          <a:ln w="9525">
            <a:noFill/>
            <a:miter lim="800000"/>
            <a:headEnd/>
            <a:tailEnd/>
          </a:ln>
          <a:effectLst/>
        </p:spPr>
        <p:txBody>
          <a:bodyPr wrap="none">
            <a:spAutoFit/>
          </a:bodyPr>
          <a:lstStyle/>
          <a:p>
            <a:pPr defTabSz="973138"/>
            <a:r>
              <a:rPr lang="en-US" sz="1600" b="1" i="0"/>
              <a:t>Cholesterol management</a:t>
            </a:r>
          </a:p>
        </p:txBody>
      </p:sp>
      <p:sp>
        <p:nvSpPr>
          <p:cNvPr id="3149839" name="Text Box 3087"/>
          <p:cNvSpPr txBox="1">
            <a:spLocks noChangeArrowheads="1"/>
          </p:cNvSpPr>
          <p:nvPr/>
        </p:nvSpPr>
        <p:spPr bwMode="auto">
          <a:xfrm>
            <a:off x="1590675" y="2325688"/>
            <a:ext cx="1504950" cy="312737"/>
          </a:xfrm>
          <a:prstGeom prst="rect">
            <a:avLst/>
          </a:prstGeom>
          <a:noFill/>
          <a:ln w="9525">
            <a:noFill/>
            <a:miter lim="800000"/>
            <a:headEnd/>
            <a:tailEnd/>
          </a:ln>
          <a:effectLst/>
        </p:spPr>
        <p:txBody>
          <a:bodyPr wrap="none">
            <a:spAutoFit/>
          </a:bodyPr>
          <a:lstStyle/>
          <a:p>
            <a:pPr defTabSz="973138"/>
            <a:r>
              <a:rPr lang="en-US" sz="1600" b="1" i="0"/>
              <a:t>Diabetes care</a:t>
            </a:r>
          </a:p>
        </p:txBody>
      </p:sp>
      <p:sp>
        <p:nvSpPr>
          <p:cNvPr id="3149840" name="Text Box 3088"/>
          <p:cNvSpPr txBox="1">
            <a:spLocks noChangeArrowheads="1"/>
          </p:cNvSpPr>
          <p:nvPr/>
        </p:nvSpPr>
        <p:spPr bwMode="auto">
          <a:xfrm>
            <a:off x="1579563" y="1804988"/>
            <a:ext cx="2916237" cy="312737"/>
          </a:xfrm>
          <a:prstGeom prst="rect">
            <a:avLst/>
          </a:prstGeom>
          <a:noFill/>
          <a:ln w="9525">
            <a:noFill/>
            <a:miter lim="800000"/>
            <a:headEnd/>
            <a:tailEnd/>
          </a:ln>
          <a:effectLst/>
        </p:spPr>
        <p:txBody>
          <a:bodyPr wrap="none">
            <a:spAutoFit/>
          </a:bodyPr>
          <a:lstStyle/>
          <a:p>
            <a:pPr defTabSz="973138"/>
            <a:r>
              <a:rPr lang="en-US" sz="1600" b="1" i="0"/>
              <a:t>High-blood pressure control</a:t>
            </a:r>
          </a:p>
        </p:txBody>
      </p:sp>
      <p:grpSp>
        <p:nvGrpSpPr>
          <p:cNvPr id="3" name="Group 3110"/>
          <p:cNvGrpSpPr>
            <a:grpSpLocks/>
          </p:cNvGrpSpPr>
          <p:nvPr/>
        </p:nvGrpSpPr>
        <p:grpSpPr bwMode="auto">
          <a:xfrm>
            <a:off x="1666875" y="5189538"/>
            <a:ext cx="1163638" cy="312737"/>
            <a:chOff x="1050" y="3284"/>
            <a:chExt cx="733" cy="197"/>
          </a:xfrm>
        </p:grpSpPr>
        <p:sp>
          <p:nvSpPr>
            <p:cNvPr id="3149849" name="Rectangle 3097"/>
            <p:cNvSpPr>
              <a:spLocks noChangeArrowheads="1"/>
            </p:cNvSpPr>
            <p:nvPr/>
          </p:nvSpPr>
          <p:spPr bwMode="auto">
            <a:xfrm>
              <a:off x="1050" y="3325"/>
              <a:ext cx="366" cy="114"/>
            </a:xfrm>
            <a:prstGeom prst="rect">
              <a:avLst/>
            </a:prstGeom>
            <a:solidFill>
              <a:schemeClr val="hlink"/>
            </a:solidFill>
            <a:ln w="9525">
              <a:noFill/>
              <a:miter lim="800000"/>
              <a:headEnd/>
              <a:tailEnd/>
            </a:ln>
          </p:spPr>
          <p:txBody>
            <a:bodyPr/>
            <a:lstStyle/>
            <a:p>
              <a:endParaRPr lang="en-US"/>
            </a:p>
          </p:txBody>
        </p:sp>
        <p:sp>
          <p:nvSpPr>
            <p:cNvPr id="3149841" name="Text Box 3089"/>
            <p:cNvSpPr txBox="1">
              <a:spLocks noChangeArrowheads="1"/>
            </p:cNvSpPr>
            <p:nvPr/>
          </p:nvSpPr>
          <p:spPr bwMode="auto">
            <a:xfrm>
              <a:off x="1383" y="3284"/>
              <a:ext cx="400" cy="197"/>
            </a:xfrm>
            <a:prstGeom prst="rect">
              <a:avLst/>
            </a:prstGeom>
            <a:noFill/>
            <a:ln w="9525">
              <a:noFill/>
              <a:miter lim="800000"/>
              <a:headEnd/>
              <a:tailEnd/>
            </a:ln>
            <a:effectLst/>
          </p:spPr>
          <p:txBody>
            <a:bodyPr wrap="none">
              <a:spAutoFit/>
            </a:bodyPr>
            <a:lstStyle/>
            <a:p>
              <a:pPr defTabSz="973138"/>
              <a:r>
                <a:rPr lang="en-US" sz="1600" b="1" i="0"/>
                <a:t>1500</a:t>
              </a:r>
            </a:p>
          </p:txBody>
        </p:sp>
      </p:grpSp>
      <p:grpSp>
        <p:nvGrpSpPr>
          <p:cNvPr id="4" name="Group 3109"/>
          <p:cNvGrpSpPr>
            <a:grpSpLocks/>
          </p:cNvGrpSpPr>
          <p:nvPr/>
        </p:nvGrpSpPr>
        <p:grpSpPr bwMode="auto">
          <a:xfrm>
            <a:off x="1666875" y="4668838"/>
            <a:ext cx="1249363" cy="312737"/>
            <a:chOff x="1050" y="2990"/>
            <a:chExt cx="787" cy="197"/>
          </a:xfrm>
        </p:grpSpPr>
        <p:sp>
          <p:nvSpPr>
            <p:cNvPr id="3149850" name="Rectangle 3098"/>
            <p:cNvSpPr>
              <a:spLocks noChangeArrowheads="1"/>
            </p:cNvSpPr>
            <p:nvPr/>
          </p:nvSpPr>
          <p:spPr bwMode="auto">
            <a:xfrm>
              <a:off x="1050" y="3028"/>
              <a:ext cx="414" cy="120"/>
            </a:xfrm>
            <a:prstGeom prst="rect">
              <a:avLst/>
            </a:prstGeom>
            <a:solidFill>
              <a:schemeClr val="hlink"/>
            </a:solidFill>
            <a:ln w="9525">
              <a:noFill/>
              <a:miter lim="800000"/>
              <a:headEnd/>
              <a:tailEnd/>
            </a:ln>
          </p:spPr>
          <p:txBody>
            <a:bodyPr/>
            <a:lstStyle/>
            <a:p>
              <a:endParaRPr lang="en-US"/>
            </a:p>
          </p:txBody>
        </p:sp>
        <p:sp>
          <p:nvSpPr>
            <p:cNvPr id="3149842" name="Text Box 3090"/>
            <p:cNvSpPr txBox="1">
              <a:spLocks noChangeArrowheads="1"/>
            </p:cNvSpPr>
            <p:nvPr/>
          </p:nvSpPr>
          <p:spPr bwMode="auto">
            <a:xfrm>
              <a:off x="1437" y="2990"/>
              <a:ext cx="400" cy="197"/>
            </a:xfrm>
            <a:prstGeom prst="rect">
              <a:avLst/>
            </a:prstGeom>
            <a:noFill/>
            <a:ln w="9525">
              <a:noFill/>
              <a:miter lim="800000"/>
              <a:headEnd/>
              <a:tailEnd/>
            </a:ln>
            <a:effectLst/>
          </p:spPr>
          <p:txBody>
            <a:bodyPr wrap="none">
              <a:spAutoFit/>
            </a:bodyPr>
            <a:lstStyle/>
            <a:p>
              <a:pPr defTabSz="973138"/>
              <a:r>
                <a:rPr lang="en-US" sz="1600" b="1" i="0"/>
                <a:t>1700</a:t>
              </a:r>
            </a:p>
          </p:txBody>
        </p:sp>
      </p:grpSp>
      <p:grpSp>
        <p:nvGrpSpPr>
          <p:cNvPr id="5" name="Group 3108"/>
          <p:cNvGrpSpPr>
            <a:grpSpLocks/>
          </p:cNvGrpSpPr>
          <p:nvPr/>
        </p:nvGrpSpPr>
        <p:grpSpPr bwMode="auto">
          <a:xfrm>
            <a:off x="1666875" y="4148138"/>
            <a:ext cx="1557338" cy="312737"/>
            <a:chOff x="1050" y="2692"/>
            <a:chExt cx="981" cy="197"/>
          </a:xfrm>
        </p:grpSpPr>
        <p:sp>
          <p:nvSpPr>
            <p:cNvPr id="3149851" name="Rectangle 3099"/>
            <p:cNvSpPr>
              <a:spLocks noChangeArrowheads="1"/>
            </p:cNvSpPr>
            <p:nvPr/>
          </p:nvSpPr>
          <p:spPr bwMode="auto">
            <a:xfrm>
              <a:off x="1050" y="2730"/>
              <a:ext cx="612" cy="120"/>
            </a:xfrm>
            <a:prstGeom prst="rect">
              <a:avLst/>
            </a:prstGeom>
            <a:solidFill>
              <a:schemeClr val="hlink"/>
            </a:solidFill>
            <a:ln w="9525">
              <a:noFill/>
              <a:miter lim="800000"/>
              <a:headEnd/>
              <a:tailEnd/>
            </a:ln>
          </p:spPr>
          <p:txBody>
            <a:bodyPr/>
            <a:lstStyle/>
            <a:p>
              <a:endParaRPr lang="en-US"/>
            </a:p>
          </p:txBody>
        </p:sp>
        <p:sp>
          <p:nvSpPr>
            <p:cNvPr id="3149843" name="Text Box 3091"/>
            <p:cNvSpPr txBox="1">
              <a:spLocks noChangeArrowheads="1"/>
            </p:cNvSpPr>
            <p:nvPr/>
          </p:nvSpPr>
          <p:spPr bwMode="auto">
            <a:xfrm>
              <a:off x="1631" y="2692"/>
              <a:ext cx="400" cy="197"/>
            </a:xfrm>
            <a:prstGeom prst="rect">
              <a:avLst/>
            </a:prstGeom>
            <a:noFill/>
            <a:ln w="9525">
              <a:noFill/>
              <a:miter lim="800000"/>
              <a:headEnd/>
              <a:tailEnd/>
            </a:ln>
            <a:effectLst/>
          </p:spPr>
          <p:txBody>
            <a:bodyPr wrap="none">
              <a:spAutoFit/>
            </a:bodyPr>
            <a:lstStyle/>
            <a:p>
              <a:pPr defTabSz="973138"/>
              <a:r>
                <a:rPr lang="en-US" sz="1600" b="1" i="0"/>
                <a:t>2500</a:t>
              </a:r>
            </a:p>
          </p:txBody>
        </p:sp>
      </p:grpSp>
      <p:grpSp>
        <p:nvGrpSpPr>
          <p:cNvPr id="6" name="Group 3107"/>
          <p:cNvGrpSpPr>
            <a:grpSpLocks/>
          </p:cNvGrpSpPr>
          <p:nvPr/>
        </p:nvGrpSpPr>
        <p:grpSpPr bwMode="auto">
          <a:xfrm>
            <a:off x="1666875" y="3627438"/>
            <a:ext cx="1643063" cy="312737"/>
            <a:chOff x="1050" y="2388"/>
            <a:chExt cx="1035" cy="197"/>
          </a:xfrm>
        </p:grpSpPr>
        <p:sp>
          <p:nvSpPr>
            <p:cNvPr id="3149852" name="Rectangle 3100"/>
            <p:cNvSpPr>
              <a:spLocks noChangeArrowheads="1"/>
            </p:cNvSpPr>
            <p:nvPr/>
          </p:nvSpPr>
          <p:spPr bwMode="auto">
            <a:xfrm>
              <a:off x="1050" y="2429"/>
              <a:ext cx="660" cy="114"/>
            </a:xfrm>
            <a:prstGeom prst="rect">
              <a:avLst/>
            </a:prstGeom>
            <a:solidFill>
              <a:schemeClr val="hlink"/>
            </a:solidFill>
            <a:ln w="9525">
              <a:noFill/>
              <a:miter lim="800000"/>
              <a:headEnd/>
              <a:tailEnd/>
            </a:ln>
          </p:spPr>
          <p:txBody>
            <a:bodyPr/>
            <a:lstStyle/>
            <a:p>
              <a:endParaRPr lang="en-US"/>
            </a:p>
          </p:txBody>
        </p:sp>
        <p:sp>
          <p:nvSpPr>
            <p:cNvPr id="3149844" name="Text Box 3092"/>
            <p:cNvSpPr txBox="1">
              <a:spLocks noChangeArrowheads="1"/>
            </p:cNvSpPr>
            <p:nvPr/>
          </p:nvSpPr>
          <p:spPr bwMode="auto">
            <a:xfrm>
              <a:off x="1685" y="2388"/>
              <a:ext cx="400" cy="197"/>
            </a:xfrm>
            <a:prstGeom prst="rect">
              <a:avLst/>
            </a:prstGeom>
            <a:noFill/>
            <a:ln w="9525">
              <a:noFill/>
              <a:miter lim="800000"/>
              <a:headEnd/>
              <a:tailEnd/>
            </a:ln>
            <a:effectLst/>
          </p:spPr>
          <p:txBody>
            <a:bodyPr wrap="none">
              <a:spAutoFit/>
            </a:bodyPr>
            <a:lstStyle/>
            <a:p>
              <a:pPr defTabSz="973138"/>
              <a:r>
                <a:rPr lang="en-US" sz="1600" b="1" i="0"/>
                <a:t>2700</a:t>
              </a:r>
            </a:p>
          </p:txBody>
        </p:sp>
      </p:grpSp>
      <p:grpSp>
        <p:nvGrpSpPr>
          <p:cNvPr id="7" name="Group 3114"/>
          <p:cNvGrpSpPr>
            <a:grpSpLocks/>
          </p:cNvGrpSpPr>
          <p:nvPr/>
        </p:nvGrpSpPr>
        <p:grpSpPr bwMode="auto">
          <a:xfrm>
            <a:off x="1666875" y="3106738"/>
            <a:ext cx="3100388" cy="312737"/>
            <a:chOff x="1050" y="2058"/>
            <a:chExt cx="1953" cy="197"/>
          </a:xfrm>
        </p:grpSpPr>
        <p:sp>
          <p:nvSpPr>
            <p:cNvPr id="3149853" name="Rectangle 3101"/>
            <p:cNvSpPr>
              <a:spLocks noChangeArrowheads="1"/>
            </p:cNvSpPr>
            <p:nvPr/>
          </p:nvSpPr>
          <p:spPr bwMode="auto">
            <a:xfrm>
              <a:off x="1050" y="2096"/>
              <a:ext cx="1584" cy="120"/>
            </a:xfrm>
            <a:prstGeom prst="rect">
              <a:avLst/>
            </a:prstGeom>
            <a:solidFill>
              <a:schemeClr val="hlink"/>
            </a:solidFill>
            <a:ln w="9525">
              <a:noFill/>
              <a:miter lim="800000"/>
              <a:headEnd/>
              <a:tailEnd/>
            </a:ln>
          </p:spPr>
          <p:txBody>
            <a:bodyPr/>
            <a:lstStyle/>
            <a:p>
              <a:endParaRPr lang="en-US"/>
            </a:p>
          </p:txBody>
        </p:sp>
        <p:sp>
          <p:nvSpPr>
            <p:cNvPr id="3149845" name="Text Box 3093"/>
            <p:cNvSpPr txBox="1">
              <a:spLocks noChangeArrowheads="1"/>
            </p:cNvSpPr>
            <p:nvPr/>
          </p:nvSpPr>
          <p:spPr bwMode="auto">
            <a:xfrm>
              <a:off x="2603" y="2058"/>
              <a:ext cx="400" cy="197"/>
            </a:xfrm>
            <a:prstGeom prst="rect">
              <a:avLst/>
            </a:prstGeom>
            <a:noFill/>
            <a:ln w="9525">
              <a:noFill/>
              <a:miter lim="800000"/>
              <a:headEnd/>
              <a:tailEnd/>
            </a:ln>
            <a:effectLst/>
          </p:spPr>
          <p:txBody>
            <a:bodyPr wrap="none">
              <a:spAutoFit/>
            </a:bodyPr>
            <a:lstStyle/>
            <a:p>
              <a:pPr defTabSz="973138"/>
              <a:r>
                <a:rPr lang="en-US" sz="1600" b="1" i="0"/>
                <a:t>6500</a:t>
              </a:r>
            </a:p>
          </p:txBody>
        </p:sp>
      </p:grpSp>
      <p:grpSp>
        <p:nvGrpSpPr>
          <p:cNvPr id="8" name="Group 3113"/>
          <p:cNvGrpSpPr>
            <a:grpSpLocks/>
          </p:cNvGrpSpPr>
          <p:nvPr/>
        </p:nvGrpSpPr>
        <p:grpSpPr bwMode="auto">
          <a:xfrm>
            <a:off x="1666875" y="2586038"/>
            <a:ext cx="6224588" cy="312737"/>
            <a:chOff x="1050" y="1703"/>
            <a:chExt cx="3921" cy="197"/>
          </a:xfrm>
        </p:grpSpPr>
        <p:sp>
          <p:nvSpPr>
            <p:cNvPr id="3149854" name="Rectangle 3102"/>
            <p:cNvSpPr>
              <a:spLocks noChangeArrowheads="1"/>
            </p:cNvSpPr>
            <p:nvPr/>
          </p:nvSpPr>
          <p:spPr bwMode="auto">
            <a:xfrm>
              <a:off x="1050" y="1744"/>
              <a:ext cx="3318" cy="114"/>
            </a:xfrm>
            <a:prstGeom prst="rect">
              <a:avLst/>
            </a:prstGeom>
            <a:solidFill>
              <a:schemeClr val="hlink"/>
            </a:solidFill>
            <a:ln w="9525">
              <a:noFill/>
              <a:miter lim="800000"/>
              <a:headEnd/>
              <a:tailEnd/>
            </a:ln>
          </p:spPr>
          <p:txBody>
            <a:bodyPr/>
            <a:lstStyle/>
            <a:p>
              <a:endParaRPr lang="en-US"/>
            </a:p>
          </p:txBody>
        </p:sp>
        <p:sp>
          <p:nvSpPr>
            <p:cNvPr id="3149846" name="Text Box 3094"/>
            <p:cNvSpPr txBox="1">
              <a:spLocks noChangeArrowheads="1"/>
            </p:cNvSpPr>
            <p:nvPr/>
          </p:nvSpPr>
          <p:spPr bwMode="auto">
            <a:xfrm>
              <a:off x="4464" y="1703"/>
              <a:ext cx="507" cy="197"/>
            </a:xfrm>
            <a:prstGeom prst="rect">
              <a:avLst/>
            </a:prstGeom>
            <a:noFill/>
            <a:ln w="9525">
              <a:noFill/>
              <a:miter lim="800000"/>
              <a:headEnd/>
              <a:tailEnd/>
            </a:ln>
            <a:effectLst/>
          </p:spPr>
          <p:txBody>
            <a:bodyPr wrap="none">
              <a:spAutoFit/>
            </a:bodyPr>
            <a:lstStyle/>
            <a:p>
              <a:pPr defTabSz="973138"/>
              <a:r>
                <a:rPr lang="en-US" sz="1600" b="1" i="0"/>
                <a:t>13,600</a:t>
              </a:r>
            </a:p>
          </p:txBody>
        </p:sp>
      </p:grpSp>
      <p:grpSp>
        <p:nvGrpSpPr>
          <p:cNvPr id="9" name="Group 3112"/>
          <p:cNvGrpSpPr>
            <a:grpSpLocks/>
          </p:cNvGrpSpPr>
          <p:nvPr/>
        </p:nvGrpSpPr>
        <p:grpSpPr bwMode="auto">
          <a:xfrm>
            <a:off x="1666875" y="2065338"/>
            <a:ext cx="6629400" cy="312737"/>
            <a:chOff x="1050" y="1347"/>
            <a:chExt cx="4176" cy="197"/>
          </a:xfrm>
        </p:grpSpPr>
        <p:sp>
          <p:nvSpPr>
            <p:cNvPr id="3149855" name="Rectangle 3103"/>
            <p:cNvSpPr>
              <a:spLocks noChangeArrowheads="1"/>
            </p:cNvSpPr>
            <p:nvPr/>
          </p:nvSpPr>
          <p:spPr bwMode="auto">
            <a:xfrm>
              <a:off x="1050" y="1386"/>
              <a:ext cx="3540" cy="120"/>
            </a:xfrm>
            <a:prstGeom prst="rect">
              <a:avLst/>
            </a:prstGeom>
            <a:solidFill>
              <a:srgbClr val="FF3300"/>
            </a:solidFill>
            <a:ln w="9525">
              <a:noFill/>
              <a:miter lim="800000"/>
              <a:headEnd/>
              <a:tailEnd/>
            </a:ln>
          </p:spPr>
          <p:txBody>
            <a:bodyPr/>
            <a:lstStyle/>
            <a:p>
              <a:endParaRPr lang="en-US"/>
            </a:p>
          </p:txBody>
        </p:sp>
        <p:sp>
          <p:nvSpPr>
            <p:cNvPr id="3149847" name="Text Box 3095"/>
            <p:cNvSpPr txBox="1">
              <a:spLocks noChangeArrowheads="1"/>
            </p:cNvSpPr>
            <p:nvPr/>
          </p:nvSpPr>
          <p:spPr bwMode="auto">
            <a:xfrm>
              <a:off x="4719" y="1347"/>
              <a:ext cx="507" cy="197"/>
            </a:xfrm>
            <a:prstGeom prst="rect">
              <a:avLst/>
            </a:prstGeom>
            <a:noFill/>
            <a:ln w="9525">
              <a:noFill/>
              <a:miter lim="800000"/>
              <a:headEnd/>
              <a:tailEnd/>
            </a:ln>
            <a:effectLst/>
          </p:spPr>
          <p:txBody>
            <a:bodyPr wrap="none">
              <a:spAutoFit/>
            </a:bodyPr>
            <a:lstStyle/>
            <a:p>
              <a:pPr defTabSz="973138"/>
              <a:r>
                <a:rPr lang="en-US" sz="1600" b="1" i="0"/>
                <a:t>28,300</a:t>
              </a:r>
            </a:p>
          </p:txBody>
        </p:sp>
      </p:grpSp>
      <p:sp>
        <p:nvSpPr>
          <p:cNvPr id="3149868" name="Freeform 3116"/>
          <p:cNvSpPr>
            <a:spLocks/>
          </p:cNvSpPr>
          <p:nvPr/>
        </p:nvSpPr>
        <p:spPr bwMode="invGray">
          <a:xfrm>
            <a:off x="6443663" y="2127250"/>
            <a:ext cx="49212" cy="185738"/>
          </a:xfrm>
          <a:custGeom>
            <a:avLst/>
            <a:gdLst/>
            <a:ahLst/>
            <a:cxnLst>
              <a:cxn ang="0">
                <a:pos x="24" y="0"/>
              </a:cxn>
              <a:cxn ang="0">
                <a:pos x="0" y="45"/>
              </a:cxn>
              <a:cxn ang="0">
                <a:pos x="27" y="74"/>
              </a:cxn>
              <a:cxn ang="0">
                <a:pos x="6" y="90"/>
              </a:cxn>
              <a:cxn ang="0">
                <a:pos x="30" y="129"/>
              </a:cxn>
            </a:cxnLst>
            <a:rect l="0" t="0" r="r" b="b"/>
            <a:pathLst>
              <a:path w="30" h="129">
                <a:moveTo>
                  <a:pt x="24" y="0"/>
                </a:moveTo>
                <a:lnTo>
                  <a:pt x="0" y="45"/>
                </a:lnTo>
                <a:lnTo>
                  <a:pt x="27" y="74"/>
                </a:lnTo>
                <a:lnTo>
                  <a:pt x="6" y="90"/>
                </a:lnTo>
                <a:lnTo>
                  <a:pt x="30" y="129"/>
                </a:lnTo>
              </a:path>
            </a:pathLst>
          </a:custGeom>
          <a:noFill/>
          <a:ln w="38100" cap="flat" cmpd="sng">
            <a:solidFill>
              <a:srgbClr val="333399"/>
            </a:solidFill>
            <a:prstDash val="solid"/>
            <a:round/>
            <a:headEnd type="none" w="med" len="med"/>
            <a:tailEnd type="none" w="med" len="med"/>
          </a:ln>
          <a:effectLst/>
        </p:spPr>
        <p:txBody>
          <a:bodyPr anchor="ctr"/>
          <a:lstStyle/>
          <a:p>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2178" name="Text Box 2"/>
          <p:cNvSpPr txBox="1">
            <a:spLocks noChangeArrowheads="1"/>
          </p:cNvSpPr>
          <p:nvPr/>
        </p:nvSpPr>
        <p:spPr bwMode="auto">
          <a:xfrm>
            <a:off x="2463800" y="2636838"/>
            <a:ext cx="4368800" cy="417512"/>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2200" b="1" i="0"/>
              <a:t>3.2 Million Hospital Admissions</a:t>
            </a:r>
          </a:p>
        </p:txBody>
      </p:sp>
      <p:sp>
        <p:nvSpPr>
          <p:cNvPr id="3122179" name="Text Box 3"/>
          <p:cNvSpPr txBox="1">
            <a:spLocks noChangeArrowheads="1"/>
          </p:cNvSpPr>
          <p:nvPr/>
        </p:nvSpPr>
        <p:spPr bwMode="auto">
          <a:xfrm>
            <a:off x="2235200" y="3743325"/>
            <a:ext cx="2890838" cy="906463"/>
          </a:xfrm>
          <a:prstGeom prst="rect">
            <a:avLst/>
          </a:prstGeom>
          <a:noFill/>
          <a:ln w="12700">
            <a:noFill/>
            <a:miter lim="800000"/>
            <a:headEnd/>
            <a:tailEnd/>
          </a:ln>
          <a:effectLst/>
        </p:spPr>
        <p:txBody>
          <a:bodyPr lIns="84523" tIns="41520" rIns="84523" bIns="41520" anchor="b">
            <a:spAutoFit/>
          </a:bodyPr>
          <a:lstStyle/>
          <a:p>
            <a:pPr algn="ctr" defTabSz="852488">
              <a:lnSpc>
                <a:spcPct val="100000"/>
              </a:lnSpc>
            </a:pPr>
            <a:r>
              <a:rPr lang="en-US" sz="1800" b="1" i="0"/>
              <a:t>Coronary </a:t>
            </a:r>
          </a:p>
          <a:p>
            <a:pPr algn="ctr" defTabSz="852488">
              <a:lnSpc>
                <a:spcPct val="100000"/>
              </a:lnSpc>
            </a:pPr>
            <a:r>
              <a:rPr lang="en-US" sz="1800" b="1" i="0"/>
              <a:t>Atherosclerosis </a:t>
            </a:r>
          </a:p>
          <a:p>
            <a:pPr algn="ctr" defTabSz="852488">
              <a:lnSpc>
                <a:spcPct val="100000"/>
              </a:lnSpc>
            </a:pPr>
            <a:endParaRPr lang="en-US" sz="1800" b="1" i="0"/>
          </a:p>
        </p:txBody>
      </p:sp>
      <p:sp>
        <p:nvSpPr>
          <p:cNvPr id="3122180" name="Text Box 4"/>
          <p:cNvSpPr txBox="1">
            <a:spLocks noChangeArrowheads="1"/>
          </p:cNvSpPr>
          <p:nvPr/>
        </p:nvSpPr>
        <p:spPr bwMode="auto">
          <a:xfrm>
            <a:off x="4552950" y="3743325"/>
            <a:ext cx="2252663" cy="814388"/>
          </a:xfrm>
          <a:prstGeom prst="rect">
            <a:avLst/>
          </a:prstGeom>
          <a:noFill/>
          <a:ln w="12700">
            <a:noFill/>
            <a:miter lim="800000"/>
            <a:headEnd/>
            <a:tailEnd/>
          </a:ln>
          <a:effectLst/>
        </p:spPr>
        <p:txBody>
          <a:bodyPr lIns="84523" tIns="41520" rIns="84523" bIns="41520" anchor="b">
            <a:spAutoFit/>
          </a:bodyPr>
          <a:lstStyle/>
          <a:p>
            <a:pPr algn="ctr" defTabSz="852488">
              <a:lnSpc>
                <a:spcPct val="100000"/>
              </a:lnSpc>
            </a:pPr>
            <a:r>
              <a:rPr lang="en-US" sz="1800" b="1" i="0"/>
              <a:t>Acute Myocardial Infarction</a:t>
            </a:r>
            <a:br>
              <a:rPr lang="en-US" sz="1800" b="1" i="0"/>
            </a:br>
            <a:endParaRPr lang="en-US" sz="1800" b="1" i="0" baseline="30000"/>
          </a:p>
        </p:txBody>
      </p:sp>
      <p:sp>
        <p:nvSpPr>
          <p:cNvPr id="3122181" name="Freeform 5"/>
          <p:cNvSpPr>
            <a:spLocks/>
          </p:cNvSpPr>
          <p:nvPr/>
        </p:nvSpPr>
        <p:spPr bwMode="auto">
          <a:xfrm>
            <a:off x="3675063" y="3325813"/>
            <a:ext cx="4054475" cy="393700"/>
          </a:xfrm>
          <a:custGeom>
            <a:avLst/>
            <a:gdLst/>
            <a:ahLst/>
            <a:cxnLst>
              <a:cxn ang="0">
                <a:pos x="0" y="288"/>
              </a:cxn>
              <a:cxn ang="0">
                <a:pos x="0" y="0"/>
              </a:cxn>
              <a:cxn ang="0">
                <a:pos x="3168" y="0"/>
              </a:cxn>
              <a:cxn ang="0">
                <a:pos x="3168" y="288"/>
              </a:cxn>
            </a:cxnLst>
            <a:rect l="0" t="0" r="r" b="b"/>
            <a:pathLst>
              <a:path w="3168" h="288">
                <a:moveTo>
                  <a:pt x="0" y="288"/>
                </a:moveTo>
                <a:lnTo>
                  <a:pt x="0" y="0"/>
                </a:lnTo>
                <a:lnTo>
                  <a:pt x="3168" y="0"/>
                </a:lnTo>
                <a:lnTo>
                  <a:pt x="3168" y="288"/>
                </a:lnTo>
              </a:path>
            </a:pathLst>
          </a:custGeom>
          <a:noFill/>
          <a:ln w="38100" cap="rnd" cmpd="sng">
            <a:solidFill>
              <a:schemeClr val="hlink"/>
            </a:solidFill>
            <a:prstDash val="solid"/>
            <a:round/>
            <a:headEnd type="none" w="med" len="med"/>
            <a:tailEnd type="none" w="med" len="med"/>
          </a:ln>
          <a:effectLst/>
        </p:spPr>
        <p:txBody>
          <a:bodyPr wrap="none" anchor="ctr"/>
          <a:lstStyle/>
          <a:p>
            <a:endParaRPr lang="en-US"/>
          </a:p>
        </p:txBody>
      </p:sp>
      <p:sp>
        <p:nvSpPr>
          <p:cNvPr id="3122182" name="Text Box 6"/>
          <p:cNvSpPr txBox="1">
            <a:spLocks noChangeArrowheads="1"/>
          </p:cNvSpPr>
          <p:nvPr/>
        </p:nvSpPr>
        <p:spPr bwMode="auto">
          <a:xfrm>
            <a:off x="2944813" y="5064125"/>
            <a:ext cx="1463675" cy="631825"/>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1800" b="1" i="0"/>
              <a:t>1,153,000 </a:t>
            </a:r>
          </a:p>
          <a:p>
            <a:pPr algn="ctr" defTabSz="852488">
              <a:lnSpc>
                <a:spcPct val="100000"/>
              </a:lnSpc>
            </a:pPr>
            <a:r>
              <a:rPr lang="en-US" sz="1800" b="1" i="0"/>
              <a:t>Admissions</a:t>
            </a:r>
          </a:p>
        </p:txBody>
      </p:sp>
      <p:sp>
        <p:nvSpPr>
          <p:cNvPr id="3122183" name="Text Box 7"/>
          <p:cNvSpPr txBox="1">
            <a:spLocks noChangeArrowheads="1"/>
          </p:cNvSpPr>
          <p:nvPr/>
        </p:nvSpPr>
        <p:spPr bwMode="auto">
          <a:xfrm>
            <a:off x="4972050" y="5064125"/>
            <a:ext cx="1463675" cy="631825"/>
          </a:xfrm>
          <a:prstGeom prst="rect">
            <a:avLst/>
          </a:prstGeom>
          <a:noFill/>
          <a:ln w="12700">
            <a:noFill/>
            <a:miter lim="800000"/>
            <a:headEnd/>
            <a:tailEnd/>
          </a:ln>
          <a:effectLst/>
        </p:spPr>
        <p:txBody>
          <a:bodyPr wrap="none" lIns="84523" tIns="41520" rIns="84523" bIns="41520" anchor="b">
            <a:spAutoFit/>
          </a:bodyPr>
          <a:lstStyle/>
          <a:p>
            <a:pPr algn="ctr" defTabSz="852488">
              <a:lnSpc>
                <a:spcPct val="100000"/>
              </a:lnSpc>
            </a:pPr>
            <a:r>
              <a:rPr lang="en-US" sz="1800" b="1" i="0"/>
              <a:t>829,000 </a:t>
            </a:r>
            <a:br>
              <a:rPr lang="en-US" sz="1800" b="1" i="0"/>
            </a:br>
            <a:r>
              <a:rPr lang="en-US" sz="1800" b="1" i="0"/>
              <a:t>Admissions</a:t>
            </a:r>
            <a:endParaRPr lang="en-US" sz="1800" b="1" i="0" baseline="30000"/>
          </a:p>
        </p:txBody>
      </p:sp>
      <p:sp>
        <p:nvSpPr>
          <p:cNvPr id="3122201" name="Rectangle 25"/>
          <p:cNvSpPr>
            <a:spLocks noGrp="1" noChangeArrowheads="1"/>
          </p:cNvSpPr>
          <p:nvPr>
            <p:ph type="title"/>
          </p:nvPr>
        </p:nvSpPr>
        <p:spPr/>
        <p:txBody>
          <a:bodyPr>
            <a:normAutofit fontScale="90000"/>
          </a:bodyPr>
          <a:lstStyle/>
          <a:p>
            <a:r>
              <a:rPr lang="en-US"/>
              <a:t>Hospitalizations in the US</a:t>
            </a:r>
            <a:br>
              <a:rPr lang="en-US"/>
            </a:br>
            <a:r>
              <a:rPr lang="en-US"/>
              <a:t>Due to Vascular Disease</a:t>
            </a:r>
          </a:p>
        </p:txBody>
      </p:sp>
      <p:sp>
        <p:nvSpPr>
          <p:cNvPr id="3122185" name="Text Box 9"/>
          <p:cNvSpPr txBox="1">
            <a:spLocks noChangeArrowheads="1"/>
          </p:cNvSpPr>
          <p:nvPr/>
        </p:nvSpPr>
        <p:spPr bwMode="auto">
          <a:xfrm>
            <a:off x="581025" y="3743325"/>
            <a:ext cx="2320925" cy="635000"/>
          </a:xfrm>
          <a:prstGeom prst="rect">
            <a:avLst/>
          </a:prstGeom>
          <a:noFill/>
          <a:ln w="9525">
            <a:noFill/>
            <a:miter lim="800000"/>
            <a:headEnd/>
            <a:tailEnd/>
          </a:ln>
          <a:effectLst/>
        </p:spPr>
        <p:txBody>
          <a:bodyPr lIns="85434" tIns="42717" rIns="85434" bIns="42717">
            <a:spAutoFit/>
          </a:bodyPr>
          <a:lstStyle/>
          <a:p>
            <a:pPr algn="ctr" defTabSz="854075">
              <a:lnSpc>
                <a:spcPct val="100000"/>
              </a:lnSpc>
            </a:pPr>
            <a:r>
              <a:rPr lang="en-US" sz="1800" b="1" i="0"/>
              <a:t>Cerebrovascular Disease</a:t>
            </a:r>
          </a:p>
        </p:txBody>
      </p:sp>
      <p:sp>
        <p:nvSpPr>
          <p:cNvPr id="3122186" name="Text Box 10"/>
          <p:cNvSpPr txBox="1">
            <a:spLocks noChangeArrowheads="1"/>
          </p:cNvSpPr>
          <p:nvPr/>
        </p:nvSpPr>
        <p:spPr bwMode="auto">
          <a:xfrm>
            <a:off x="882650" y="5064125"/>
            <a:ext cx="1625600" cy="635000"/>
          </a:xfrm>
          <a:prstGeom prst="rect">
            <a:avLst/>
          </a:prstGeom>
          <a:noFill/>
          <a:ln w="9525">
            <a:noFill/>
            <a:miter lim="800000"/>
            <a:headEnd/>
            <a:tailEnd/>
          </a:ln>
          <a:effectLst/>
        </p:spPr>
        <p:txBody>
          <a:bodyPr lIns="85434" tIns="42717" rIns="85434" bIns="42717">
            <a:spAutoFit/>
          </a:bodyPr>
          <a:lstStyle/>
          <a:p>
            <a:pPr algn="ctr" defTabSz="854075">
              <a:lnSpc>
                <a:spcPct val="100000"/>
              </a:lnSpc>
              <a:spcBef>
                <a:spcPct val="50000"/>
              </a:spcBef>
            </a:pPr>
            <a:r>
              <a:rPr lang="en-US" sz="1800" b="1" i="0"/>
              <a:t>961,000 Admissions</a:t>
            </a:r>
          </a:p>
        </p:txBody>
      </p:sp>
      <p:sp>
        <p:nvSpPr>
          <p:cNvPr id="3122187" name="Line 11"/>
          <p:cNvSpPr>
            <a:spLocks noChangeShapeType="1"/>
          </p:cNvSpPr>
          <p:nvPr/>
        </p:nvSpPr>
        <p:spPr bwMode="auto">
          <a:xfrm flipH="1">
            <a:off x="1697038" y="4481513"/>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88" name="Line 12"/>
          <p:cNvSpPr>
            <a:spLocks noChangeShapeType="1"/>
          </p:cNvSpPr>
          <p:nvPr/>
        </p:nvSpPr>
        <p:spPr bwMode="auto">
          <a:xfrm flipH="1">
            <a:off x="1697038" y="3325813"/>
            <a:ext cx="1966912" cy="0"/>
          </a:xfrm>
          <a:prstGeom prst="line">
            <a:avLst/>
          </a:prstGeom>
          <a:noFill/>
          <a:ln w="38100">
            <a:solidFill>
              <a:schemeClr val="hlink"/>
            </a:solidFill>
            <a:round/>
            <a:headEnd/>
            <a:tailEnd/>
          </a:ln>
          <a:effectLst/>
        </p:spPr>
        <p:txBody>
          <a:bodyPr wrap="none" anchor="ctr"/>
          <a:lstStyle/>
          <a:p>
            <a:endParaRPr lang="en-US"/>
          </a:p>
        </p:txBody>
      </p:sp>
      <p:sp>
        <p:nvSpPr>
          <p:cNvPr id="3122189" name="Line 13"/>
          <p:cNvSpPr>
            <a:spLocks noChangeShapeType="1"/>
          </p:cNvSpPr>
          <p:nvPr/>
        </p:nvSpPr>
        <p:spPr bwMode="auto">
          <a:xfrm>
            <a:off x="1703388" y="3321050"/>
            <a:ext cx="0" cy="398463"/>
          </a:xfrm>
          <a:prstGeom prst="line">
            <a:avLst/>
          </a:prstGeom>
          <a:noFill/>
          <a:ln w="38100">
            <a:solidFill>
              <a:schemeClr val="hlink"/>
            </a:solidFill>
            <a:round/>
            <a:headEnd/>
            <a:tailEnd/>
          </a:ln>
          <a:effectLst/>
        </p:spPr>
        <p:txBody>
          <a:bodyPr wrap="none" anchor="ctr"/>
          <a:lstStyle/>
          <a:p>
            <a:endParaRPr lang="en-US"/>
          </a:p>
        </p:txBody>
      </p:sp>
      <p:sp>
        <p:nvSpPr>
          <p:cNvPr id="3122190" name="Text Box 14"/>
          <p:cNvSpPr txBox="1">
            <a:spLocks noChangeArrowheads="1"/>
          </p:cNvSpPr>
          <p:nvPr/>
        </p:nvSpPr>
        <p:spPr bwMode="auto">
          <a:xfrm>
            <a:off x="3321050" y="1489075"/>
            <a:ext cx="2690813" cy="454025"/>
          </a:xfrm>
          <a:prstGeom prst="rect">
            <a:avLst/>
          </a:prstGeom>
          <a:noFill/>
          <a:ln w="12700">
            <a:noFill/>
            <a:miter lim="800000"/>
            <a:headEnd/>
            <a:tailEnd/>
          </a:ln>
          <a:effectLst/>
        </p:spPr>
        <p:txBody>
          <a:bodyPr wrap="none" lIns="90477" tIns="44445" rIns="90477" bIns="44445">
            <a:spAutoFit/>
          </a:bodyPr>
          <a:lstStyle/>
          <a:p>
            <a:pPr algn="ctr">
              <a:lnSpc>
                <a:spcPct val="100000"/>
              </a:lnSpc>
              <a:spcBef>
                <a:spcPct val="50000"/>
              </a:spcBef>
            </a:pPr>
            <a:r>
              <a:rPr lang="en-US" sz="2400" b="1" i="0">
                <a:solidFill>
                  <a:srgbClr val="FFCC00"/>
                </a:solidFill>
              </a:rPr>
              <a:t>Vascular Disease</a:t>
            </a:r>
          </a:p>
        </p:txBody>
      </p:sp>
      <p:sp>
        <p:nvSpPr>
          <p:cNvPr id="3122191" name="Text Box 15"/>
          <p:cNvSpPr txBox="1">
            <a:spLocks noChangeArrowheads="1"/>
          </p:cNvSpPr>
          <p:nvPr/>
        </p:nvSpPr>
        <p:spPr bwMode="auto">
          <a:xfrm>
            <a:off x="6621463" y="3743325"/>
            <a:ext cx="2225675" cy="641350"/>
          </a:xfrm>
          <a:prstGeom prst="rect">
            <a:avLst/>
          </a:prstGeom>
          <a:noFill/>
          <a:ln w="6350">
            <a:noFill/>
            <a:miter lim="800000"/>
            <a:headEnd/>
            <a:tailEnd/>
          </a:ln>
          <a:effectLst/>
        </p:spPr>
        <p:txBody>
          <a:bodyPr lIns="91422" tIns="45711" rIns="91422" bIns="45711">
            <a:spAutoFit/>
          </a:bodyPr>
          <a:lstStyle/>
          <a:p>
            <a:pPr algn="ctr">
              <a:lnSpc>
                <a:spcPct val="100000"/>
              </a:lnSpc>
              <a:spcBef>
                <a:spcPct val="50000"/>
              </a:spcBef>
            </a:pPr>
            <a:r>
              <a:rPr lang="en-US" sz="1800" b="1" i="0"/>
              <a:t>Other Ischemic</a:t>
            </a:r>
            <a:br>
              <a:rPr lang="en-US" sz="1800" b="1" i="0"/>
            </a:br>
            <a:r>
              <a:rPr lang="en-US" sz="1800" b="1" i="0"/>
              <a:t>Heart Disease</a:t>
            </a:r>
          </a:p>
        </p:txBody>
      </p:sp>
      <p:sp>
        <p:nvSpPr>
          <p:cNvPr id="3122192" name="Text Box 16"/>
          <p:cNvSpPr txBox="1">
            <a:spLocks noChangeArrowheads="1"/>
          </p:cNvSpPr>
          <p:nvPr/>
        </p:nvSpPr>
        <p:spPr bwMode="auto">
          <a:xfrm>
            <a:off x="6878638" y="5064125"/>
            <a:ext cx="1736725" cy="641350"/>
          </a:xfrm>
          <a:prstGeom prst="rect">
            <a:avLst/>
          </a:prstGeom>
          <a:noFill/>
          <a:ln w="6350">
            <a:noFill/>
            <a:miter lim="800000"/>
            <a:headEnd/>
            <a:tailEnd/>
          </a:ln>
          <a:effectLst/>
        </p:spPr>
        <p:txBody>
          <a:bodyPr lIns="91422" tIns="45711" rIns="91422" bIns="45711">
            <a:spAutoFit/>
          </a:bodyPr>
          <a:lstStyle/>
          <a:p>
            <a:pPr algn="ctr">
              <a:lnSpc>
                <a:spcPct val="100000"/>
              </a:lnSpc>
              <a:spcBef>
                <a:spcPct val="50000"/>
              </a:spcBef>
            </a:pPr>
            <a:r>
              <a:rPr lang="en-US" sz="1800" b="1" i="0"/>
              <a:t>280,000 Admissions</a:t>
            </a:r>
          </a:p>
        </p:txBody>
      </p:sp>
      <p:sp>
        <p:nvSpPr>
          <p:cNvPr id="3122193" name="Line 17"/>
          <p:cNvSpPr>
            <a:spLocks noChangeShapeType="1"/>
          </p:cNvSpPr>
          <p:nvPr/>
        </p:nvSpPr>
        <p:spPr bwMode="auto">
          <a:xfrm flipH="1">
            <a:off x="3676650" y="4505325"/>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4" name="Line 18"/>
          <p:cNvSpPr>
            <a:spLocks noChangeShapeType="1"/>
          </p:cNvSpPr>
          <p:nvPr/>
        </p:nvSpPr>
        <p:spPr bwMode="auto">
          <a:xfrm flipH="1">
            <a:off x="5694363" y="4516438"/>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5" name="Line 19"/>
          <p:cNvSpPr>
            <a:spLocks noChangeShapeType="1"/>
          </p:cNvSpPr>
          <p:nvPr/>
        </p:nvSpPr>
        <p:spPr bwMode="auto">
          <a:xfrm flipH="1">
            <a:off x="7727950" y="4516438"/>
            <a:ext cx="0" cy="533400"/>
          </a:xfrm>
          <a:prstGeom prst="line">
            <a:avLst/>
          </a:prstGeom>
          <a:noFill/>
          <a:ln w="38100" cap="rnd">
            <a:solidFill>
              <a:schemeClr val="hlink"/>
            </a:solidFill>
            <a:round/>
            <a:headEnd/>
            <a:tailEnd type="triangle" w="med" len="med"/>
          </a:ln>
          <a:effectLst/>
        </p:spPr>
        <p:txBody>
          <a:bodyPr wrap="none" anchor="ctr"/>
          <a:lstStyle/>
          <a:p>
            <a:endParaRPr lang="en-US"/>
          </a:p>
        </p:txBody>
      </p:sp>
      <p:sp>
        <p:nvSpPr>
          <p:cNvPr id="3122196" name="Line 20"/>
          <p:cNvSpPr>
            <a:spLocks noChangeShapeType="1"/>
          </p:cNvSpPr>
          <p:nvPr/>
        </p:nvSpPr>
        <p:spPr bwMode="auto">
          <a:xfrm>
            <a:off x="5694363" y="3321050"/>
            <a:ext cx="0" cy="398463"/>
          </a:xfrm>
          <a:prstGeom prst="line">
            <a:avLst/>
          </a:prstGeom>
          <a:noFill/>
          <a:ln w="38100">
            <a:solidFill>
              <a:schemeClr val="hlink"/>
            </a:solidFill>
            <a:round/>
            <a:headEnd/>
            <a:tailEnd/>
          </a:ln>
          <a:effectLst/>
        </p:spPr>
        <p:txBody>
          <a:bodyPr wrap="none" anchor="ctr"/>
          <a:lstStyle/>
          <a:p>
            <a:endParaRPr lang="en-US"/>
          </a:p>
        </p:txBody>
      </p:sp>
      <p:sp>
        <p:nvSpPr>
          <p:cNvPr id="3122197" name="Line 21"/>
          <p:cNvSpPr>
            <a:spLocks noChangeShapeType="1"/>
          </p:cNvSpPr>
          <p:nvPr/>
        </p:nvSpPr>
        <p:spPr bwMode="auto">
          <a:xfrm>
            <a:off x="4654550" y="3089275"/>
            <a:ext cx="0" cy="228600"/>
          </a:xfrm>
          <a:prstGeom prst="line">
            <a:avLst/>
          </a:prstGeom>
          <a:noFill/>
          <a:ln w="38100">
            <a:solidFill>
              <a:schemeClr val="hlink"/>
            </a:solidFill>
            <a:round/>
            <a:headEnd/>
            <a:tailEnd/>
          </a:ln>
          <a:effectLst/>
        </p:spPr>
        <p:txBody>
          <a:bodyPr wrap="none" anchor="ctr"/>
          <a:lstStyle/>
          <a:p>
            <a:endParaRPr lang="en-US"/>
          </a:p>
        </p:txBody>
      </p:sp>
      <p:sp>
        <p:nvSpPr>
          <p:cNvPr id="3122198" name="AutoShape 22"/>
          <p:cNvSpPr>
            <a:spLocks noChangeArrowheads="1"/>
          </p:cNvSpPr>
          <p:nvPr/>
        </p:nvSpPr>
        <p:spPr bwMode="auto">
          <a:xfrm>
            <a:off x="4318000" y="2005013"/>
            <a:ext cx="663575" cy="622300"/>
          </a:xfrm>
          <a:prstGeom prst="downArrow">
            <a:avLst>
              <a:gd name="adj1" fmla="val 45954"/>
              <a:gd name="adj2" fmla="val 40815"/>
            </a:avLst>
          </a:prstGeom>
          <a:solidFill>
            <a:srgbClr val="3366FF">
              <a:alpha val="50000"/>
            </a:srgbClr>
          </a:solidFill>
          <a:ln w="25400">
            <a:solidFill>
              <a:schemeClr val="hlink"/>
            </a:solidFill>
            <a:miter lim="800000"/>
            <a:headEnd/>
            <a:tailEnd/>
          </a:ln>
          <a:effectLst/>
        </p:spPr>
        <p:txBody>
          <a:bodyPr wrap="none" anchor="ctr"/>
          <a:lstStyle/>
          <a:p>
            <a:endParaRPr lang="en-US"/>
          </a:p>
        </p:txBody>
      </p:sp>
      <p:sp>
        <p:nvSpPr>
          <p:cNvPr id="3122202" name="Text Box 26"/>
          <p:cNvSpPr txBox="1">
            <a:spLocks noChangeArrowheads="1"/>
          </p:cNvSpPr>
          <p:nvPr/>
        </p:nvSpPr>
        <p:spPr bwMode="auto">
          <a:xfrm>
            <a:off x="296863" y="6018213"/>
            <a:ext cx="6367462" cy="304800"/>
          </a:xfrm>
          <a:prstGeom prst="rect">
            <a:avLst/>
          </a:prstGeom>
          <a:noFill/>
          <a:ln w="25400">
            <a:noFill/>
            <a:miter lim="800000"/>
            <a:headEnd/>
            <a:tailEnd/>
          </a:ln>
          <a:effectLst/>
        </p:spPr>
        <p:txBody>
          <a:bodyPr>
            <a:spAutoFit/>
          </a:bodyPr>
          <a:lstStyle/>
          <a:p>
            <a:pPr>
              <a:lnSpc>
                <a:spcPct val="100000"/>
              </a:lnSpc>
            </a:pPr>
            <a:r>
              <a:rPr lang="en-US" sz="1400" i="0"/>
              <a:t>Popovic JR, Hall MJ. </a:t>
            </a:r>
            <a:r>
              <a:rPr lang="en-US" sz="1400"/>
              <a:t>Advance Data</a:t>
            </a:r>
            <a:r>
              <a:rPr lang="en-US" sz="1400" i="0"/>
              <a:t>. 2001;319:1-20.</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81000" y="1600200"/>
            <a:ext cx="4191000" cy="3200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724400" y="1600200"/>
            <a:ext cx="4191000" cy="3213100"/>
          </a:xfrm>
          <a:prstGeom prst="rect">
            <a:avLst/>
          </a:prstGeom>
          <a:noFill/>
          <a:ln w="9525">
            <a:noFill/>
            <a:miter lim="800000"/>
            <a:headEnd/>
            <a:tailEnd/>
          </a:ln>
          <a:effectLst/>
        </p:spPr>
      </p:pic>
      <p:sp>
        <p:nvSpPr>
          <p:cNvPr id="7172" name="Text Box 4"/>
          <p:cNvSpPr txBox="1">
            <a:spLocks noChangeArrowheads="1"/>
          </p:cNvSpPr>
          <p:nvPr/>
        </p:nvSpPr>
        <p:spPr bwMode="auto">
          <a:xfrm>
            <a:off x="1152525" y="396875"/>
            <a:ext cx="6602413"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Pathogenesis of coronary artery thrombosis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2" name="Text Box 22"/>
          <p:cNvSpPr txBox="1">
            <a:spLocks noChangeArrowheads="1"/>
          </p:cNvSpPr>
          <p:nvPr/>
        </p:nvSpPr>
        <p:spPr bwMode="auto">
          <a:xfrm>
            <a:off x="4114800" y="2286000"/>
            <a:ext cx="10668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BECOMES</a:t>
            </a:r>
          </a:p>
        </p:txBody>
      </p:sp>
      <p:sp>
        <p:nvSpPr>
          <p:cNvPr id="25602" name="Text Box 2"/>
          <p:cNvSpPr txBox="1">
            <a:spLocks noChangeArrowheads="1"/>
          </p:cNvSpPr>
          <p:nvPr/>
        </p:nvSpPr>
        <p:spPr bwMode="auto">
          <a:xfrm>
            <a:off x="304800" y="304800"/>
            <a:ext cx="8534400" cy="579438"/>
          </a:xfrm>
          <a:prstGeom prst="rect">
            <a:avLst/>
          </a:prstGeom>
          <a:noFill/>
          <a:ln w="19050">
            <a:noFill/>
            <a:miter lim="800000"/>
            <a:headEnd/>
            <a:tailEnd/>
          </a:ln>
          <a:effectLst/>
        </p:spPr>
        <p:txBody>
          <a:bodyPr>
            <a:spAutoFit/>
          </a:bodyPr>
          <a:lstStyle/>
          <a:p>
            <a:pPr>
              <a:spcBef>
                <a:spcPct val="50000"/>
              </a:spcBef>
            </a:pPr>
            <a:r>
              <a:rPr lang="en-US" sz="3200" b="1" u="sng">
                <a:solidFill>
                  <a:srgbClr val="FFFF00"/>
                </a:solidFill>
              </a:rPr>
              <a:t>FUNCTIONING OF THE IMMUNE SYSTEM</a:t>
            </a:r>
          </a:p>
        </p:txBody>
      </p:sp>
      <p:sp>
        <p:nvSpPr>
          <p:cNvPr id="25604" name="Text Box 4"/>
          <p:cNvSpPr txBox="1">
            <a:spLocks noChangeArrowheads="1"/>
          </p:cNvSpPr>
          <p:nvPr/>
        </p:nvSpPr>
        <p:spPr bwMode="auto">
          <a:xfrm>
            <a:off x="304800" y="1066800"/>
            <a:ext cx="4953000" cy="304800"/>
          </a:xfrm>
          <a:prstGeom prst="rect">
            <a:avLst/>
          </a:prstGeom>
          <a:noFill/>
          <a:ln w="19050">
            <a:noFill/>
            <a:miter lim="800000"/>
            <a:headEnd/>
            <a:tailEnd/>
          </a:ln>
          <a:effectLst/>
        </p:spPr>
        <p:txBody>
          <a:bodyPr>
            <a:spAutoFit/>
          </a:bodyPr>
          <a:lstStyle/>
          <a:p>
            <a:pPr>
              <a:spcBef>
                <a:spcPct val="50000"/>
              </a:spcBef>
            </a:pPr>
            <a:r>
              <a:rPr lang="en-US" sz="1400"/>
              <a:t>HUMORAL (ANTIBODY MEDIATED) IMMUNE RESPONSE</a:t>
            </a:r>
          </a:p>
        </p:txBody>
      </p:sp>
      <p:sp>
        <p:nvSpPr>
          <p:cNvPr id="25605" name="Text Box 5"/>
          <p:cNvSpPr txBox="1">
            <a:spLocks noChangeArrowheads="1"/>
          </p:cNvSpPr>
          <p:nvPr/>
        </p:nvSpPr>
        <p:spPr bwMode="auto">
          <a:xfrm>
            <a:off x="5486400" y="1066800"/>
            <a:ext cx="3352800" cy="304800"/>
          </a:xfrm>
          <a:prstGeom prst="rect">
            <a:avLst/>
          </a:prstGeom>
          <a:noFill/>
          <a:ln w="19050">
            <a:noFill/>
            <a:miter lim="800000"/>
            <a:headEnd/>
            <a:tailEnd/>
          </a:ln>
          <a:effectLst/>
        </p:spPr>
        <p:txBody>
          <a:bodyPr>
            <a:spAutoFit/>
          </a:bodyPr>
          <a:lstStyle/>
          <a:p>
            <a:pPr>
              <a:spcBef>
                <a:spcPct val="50000"/>
              </a:spcBef>
            </a:pPr>
            <a:r>
              <a:rPr lang="en-US" sz="1400"/>
              <a:t>CELL MEDIATED IMMUNE RESPONSE</a:t>
            </a:r>
          </a:p>
        </p:txBody>
      </p:sp>
      <p:sp>
        <p:nvSpPr>
          <p:cNvPr id="25606" name="Text Box 6"/>
          <p:cNvSpPr txBox="1">
            <a:spLocks noChangeArrowheads="1"/>
          </p:cNvSpPr>
          <p:nvPr/>
        </p:nvSpPr>
        <p:spPr bwMode="auto">
          <a:xfrm>
            <a:off x="3733800" y="1371600"/>
            <a:ext cx="2057400" cy="274638"/>
          </a:xfrm>
          <a:prstGeom prst="rect">
            <a:avLst/>
          </a:prstGeom>
          <a:solidFill>
            <a:srgbClr val="3333CC"/>
          </a:solidFill>
          <a:ln w="19050">
            <a:noFill/>
            <a:miter lim="800000"/>
            <a:headEnd/>
            <a:tailEnd/>
          </a:ln>
          <a:effectLst/>
        </p:spPr>
        <p:txBody>
          <a:bodyPr>
            <a:spAutoFit/>
          </a:bodyPr>
          <a:lstStyle/>
          <a:p>
            <a:pPr>
              <a:spcBef>
                <a:spcPct val="50000"/>
              </a:spcBef>
            </a:pPr>
            <a:r>
              <a:rPr lang="en-US" sz="1200">
                <a:solidFill>
                  <a:srgbClr val="66FF33"/>
                </a:solidFill>
              </a:rPr>
              <a:t>ANTIGEN (1</a:t>
            </a:r>
            <a:r>
              <a:rPr lang="en-US" sz="1200" baseline="30000">
                <a:solidFill>
                  <a:srgbClr val="66FF33"/>
                </a:solidFill>
              </a:rPr>
              <a:t>ST</a:t>
            </a:r>
            <a:r>
              <a:rPr lang="en-US" sz="1200">
                <a:solidFill>
                  <a:srgbClr val="66FF33"/>
                </a:solidFill>
              </a:rPr>
              <a:t> EXPOSURE)</a:t>
            </a:r>
          </a:p>
        </p:txBody>
      </p:sp>
      <p:sp>
        <p:nvSpPr>
          <p:cNvPr id="25607" name="Line 7"/>
          <p:cNvSpPr>
            <a:spLocks noChangeShapeType="1"/>
          </p:cNvSpPr>
          <p:nvPr/>
        </p:nvSpPr>
        <p:spPr bwMode="auto">
          <a:xfrm>
            <a:off x="5791200" y="1524000"/>
            <a:ext cx="20574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08" name="Line 8"/>
          <p:cNvSpPr>
            <a:spLocks noChangeShapeType="1"/>
          </p:cNvSpPr>
          <p:nvPr/>
        </p:nvSpPr>
        <p:spPr bwMode="auto">
          <a:xfrm>
            <a:off x="7848600" y="1524000"/>
            <a:ext cx="0" cy="1524000"/>
          </a:xfrm>
          <a:prstGeom prst="line">
            <a:avLst/>
          </a:prstGeom>
          <a:noFill/>
          <a:ln w="38100">
            <a:solidFill>
              <a:schemeClr val="folHlink"/>
            </a:solidFill>
            <a:round/>
            <a:headEnd/>
            <a:tailEnd type="triangle" w="med" len="med"/>
          </a:ln>
          <a:effectLst/>
        </p:spPr>
        <p:txBody>
          <a:bodyPr wrap="none"/>
          <a:lstStyle/>
          <a:p>
            <a:endParaRPr lang="en-US"/>
          </a:p>
        </p:txBody>
      </p:sp>
      <p:sp>
        <p:nvSpPr>
          <p:cNvPr id="25610" name="Line 10"/>
          <p:cNvSpPr>
            <a:spLocks noChangeShapeType="1"/>
          </p:cNvSpPr>
          <p:nvPr/>
        </p:nvSpPr>
        <p:spPr bwMode="auto">
          <a:xfrm>
            <a:off x="7848600" y="3657600"/>
            <a:ext cx="0" cy="1295400"/>
          </a:xfrm>
          <a:prstGeom prst="line">
            <a:avLst/>
          </a:prstGeom>
          <a:noFill/>
          <a:ln w="38100">
            <a:solidFill>
              <a:schemeClr val="folHlink"/>
            </a:solidFill>
            <a:round/>
            <a:headEnd/>
            <a:tailEnd type="triangle" w="med" len="med"/>
          </a:ln>
          <a:effectLst/>
        </p:spPr>
        <p:txBody>
          <a:bodyPr wrap="none"/>
          <a:lstStyle/>
          <a:p>
            <a:endParaRPr lang="en-US"/>
          </a:p>
        </p:txBody>
      </p:sp>
      <p:sp>
        <p:nvSpPr>
          <p:cNvPr id="25611" name="Text Box 11"/>
          <p:cNvSpPr txBox="1">
            <a:spLocks noChangeArrowheads="1"/>
          </p:cNvSpPr>
          <p:nvPr/>
        </p:nvSpPr>
        <p:spPr bwMode="auto">
          <a:xfrm>
            <a:off x="6705600" y="1981200"/>
            <a:ext cx="1143000" cy="1187450"/>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ANTIGENS DISPLAYED BY INFECTED CELLS ACTIVATE</a:t>
            </a:r>
          </a:p>
        </p:txBody>
      </p:sp>
      <p:sp>
        <p:nvSpPr>
          <p:cNvPr id="25612" name="Oval 12"/>
          <p:cNvSpPr>
            <a:spLocks noChangeArrowheads="1"/>
          </p:cNvSpPr>
          <p:nvPr/>
        </p:nvSpPr>
        <p:spPr bwMode="auto">
          <a:xfrm>
            <a:off x="7239000" y="3124200"/>
            <a:ext cx="1219200" cy="9144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13" name="Text Box 13"/>
          <p:cNvSpPr txBox="1">
            <a:spLocks noChangeArrowheads="1"/>
          </p:cNvSpPr>
          <p:nvPr/>
        </p:nvSpPr>
        <p:spPr bwMode="auto">
          <a:xfrm>
            <a:off x="7315200" y="3352800"/>
            <a:ext cx="1143000" cy="457200"/>
          </a:xfrm>
          <a:prstGeom prst="rect">
            <a:avLst/>
          </a:prstGeom>
          <a:noFill/>
          <a:ln w="9525">
            <a:noFill/>
            <a:miter lim="800000"/>
            <a:headEnd/>
            <a:tailEnd/>
          </a:ln>
          <a:effectLst/>
        </p:spPr>
        <p:txBody>
          <a:bodyPr>
            <a:spAutoFit/>
          </a:bodyPr>
          <a:lstStyle/>
          <a:p>
            <a:pPr>
              <a:spcBef>
                <a:spcPct val="50000"/>
              </a:spcBef>
            </a:pPr>
            <a:r>
              <a:rPr lang="en-US" sz="1200" b="1"/>
              <a:t>CYTOTOXIC T  CELL</a:t>
            </a:r>
          </a:p>
        </p:txBody>
      </p:sp>
      <p:sp>
        <p:nvSpPr>
          <p:cNvPr id="25614" name="Text Box 14"/>
          <p:cNvSpPr txBox="1">
            <a:spLocks noChangeArrowheads="1"/>
          </p:cNvSpPr>
          <p:nvPr/>
        </p:nvSpPr>
        <p:spPr bwMode="auto">
          <a:xfrm>
            <a:off x="7239000" y="41910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GIVES RISE TO</a:t>
            </a:r>
          </a:p>
        </p:txBody>
      </p:sp>
      <p:sp>
        <p:nvSpPr>
          <p:cNvPr id="25615" name="Oval 15"/>
          <p:cNvSpPr>
            <a:spLocks noChangeArrowheads="1"/>
          </p:cNvSpPr>
          <p:nvPr/>
        </p:nvSpPr>
        <p:spPr bwMode="auto">
          <a:xfrm>
            <a:off x="7086600" y="4953000"/>
            <a:ext cx="1371600" cy="10668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17" name="Line 17"/>
          <p:cNvSpPr>
            <a:spLocks noChangeShapeType="1"/>
          </p:cNvSpPr>
          <p:nvPr/>
        </p:nvSpPr>
        <p:spPr bwMode="auto">
          <a:xfrm>
            <a:off x="4572000" y="19050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16" name="Text Box 16"/>
          <p:cNvSpPr txBox="1">
            <a:spLocks noChangeArrowheads="1"/>
          </p:cNvSpPr>
          <p:nvPr/>
        </p:nvSpPr>
        <p:spPr bwMode="auto">
          <a:xfrm>
            <a:off x="7239000" y="5181600"/>
            <a:ext cx="1371600" cy="639763"/>
          </a:xfrm>
          <a:prstGeom prst="rect">
            <a:avLst/>
          </a:prstGeom>
          <a:noFill/>
          <a:ln w="9525">
            <a:noFill/>
            <a:miter lim="800000"/>
            <a:headEnd/>
            <a:tailEnd/>
          </a:ln>
          <a:effectLst/>
        </p:spPr>
        <p:txBody>
          <a:bodyPr>
            <a:spAutoFit/>
          </a:bodyPr>
          <a:lstStyle/>
          <a:p>
            <a:pPr>
              <a:spcBef>
                <a:spcPct val="50000"/>
              </a:spcBef>
            </a:pPr>
            <a:r>
              <a:rPr lang="en-US" sz="1200" b="1"/>
              <a:t>ACTIVE CYTOTOXIC T  CELL</a:t>
            </a:r>
          </a:p>
        </p:txBody>
      </p:sp>
      <p:sp>
        <p:nvSpPr>
          <p:cNvPr id="25618" name="Line 18"/>
          <p:cNvSpPr>
            <a:spLocks noChangeShapeType="1"/>
          </p:cNvSpPr>
          <p:nvPr/>
        </p:nvSpPr>
        <p:spPr bwMode="auto">
          <a:xfrm>
            <a:off x="4572000" y="28194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19" name="Line 19"/>
          <p:cNvSpPr>
            <a:spLocks noChangeShapeType="1"/>
          </p:cNvSpPr>
          <p:nvPr/>
        </p:nvSpPr>
        <p:spPr bwMode="auto">
          <a:xfrm>
            <a:off x="4572000" y="3657600"/>
            <a:ext cx="0" cy="838200"/>
          </a:xfrm>
          <a:prstGeom prst="line">
            <a:avLst/>
          </a:prstGeom>
          <a:noFill/>
          <a:ln w="9525">
            <a:solidFill>
              <a:schemeClr val="folHlink"/>
            </a:solidFill>
            <a:round/>
            <a:headEnd/>
            <a:tailEnd type="triangle" w="med" len="med"/>
          </a:ln>
          <a:effectLst/>
        </p:spPr>
        <p:txBody>
          <a:bodyPr wrap="none"/>
          <a:lstStyle/>
          <a:p>
            <a:endParaRPr lang="en-US"/>
          </a:p>
        </p:txBody>
      </p:sp>
      <p:sp>
        <p:nvSpPr>
          <p:cNvPr id="25620" name="Line 20"/>
          <p:cNvSpPr>
            <a:spLocks noChangeShapeType="1"/>
          </p:cNvSpPr>
          <p:nvPr/>
        </p:nvSpPr>
        <p:spPr bwMode="auto">
          <a:xfrm>
            <a:off x="4572000" y="4648200"/>
            <a:ext cx="0" cy="838200"/>
          </a:xfrm>
          <a:prstGeom prst="line">
            <a:avLst/>
          </a:prstGeom>
          <a:noFill/>
          <a:ln w="57150">
            <a:solidFill>
              <a:srgbClr val="CCECFF"/>
            </a:solidFill>
            <a:round/>
            <a:headEnd type="triangle" w="med" len="med"/>
            <a:tailEnd type="triangle" w="med" len="med"/>
          </a:ln>
          <a:effectLst/>
        </p:spPr>
        <p:txBody>
          <a:bodyPr wrap="none"/>
          <a:lstStyle/>
          <a:p>
            <a:endParaRPr lang="en-US"/>
          </a:p>
        </p:txBody>
      </p:sp>
      <p:sp>
        <p:nvSpPr>
          <p:cNvPr id="25621" name="Text Box 21"/>
          <p:cNvSpPr txBox="1">
            <a:spLocks noChangeArrowheads="1"/>
          </p:cNvSpPr>
          <p:nvPr/>
        </p:nvSpPr>
        <p:spPr bwMode="auto">
          <a:xfrm>
            <a:off x="3962400" y="16002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ENGULFED BY</a:t>
            </a:r>
          </a:p>
        </p:txBody>
      </p:sp>
      <p:sp>
        <p:nvSpPr>
          <p:cNvPr id="25623" name="Text Box 23"/>
          <p:cNvSpPr txBox="1">
            <a:spLocks noChangeArrowheads="1"/>
          </p:cNvSpPr>
          <p:nvPr/>
        </p:nvSpPr>
        <p:spPr bwMode="auto">
          <a:xfrm>
            <a:off x="4038600" y="2971800"/>
            <a:ext cx="12954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26" name="Oval 26"/>
          <p:cNvSpPr>
            <a:spLocks noChangeArrowheads="1"/>
          </p:cNvSpPr>
          <p:nvPr/>
        </p:nvSpPr>
        <p:spPr bwMode="auto">
          <a:xfrm>
            <a:off x="3962400" y="1828800"/>
            <a:ext cx="1371600" cy="4572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27" name="Text Box 27"/>
          <p:cNvSpPr txBox="1">
            <a:spLocks noChangeArrowheads="1"/>
          </p:cNvSpPr>
          <p:nvPr/>
        </p:nvSpPr>
        <p:spPr bwMode="auto">
          <a:xfrm>
            <a:off x="4038600" y="1905000"/>
            <a:ext cx="1295400" cy="274638"/>
          </a:xfrm>
          <a:prstGeom prst="rect">
            <a:avLst/>
          </a:prstGeom>
          <a:noFill/>
          <a:ln w="9525">
            <a:noFill/>
            <a:miter lim="800000"/>
            <a:headEnd/>
            <a:tailEnd/>
          </a:ln>
          <a:effectLst/>
        </p:spPr>
        <p:txBody>
          <a:bodyPr>
            <a:spAutoFit/>
          </a:bodyPr>
          <a:lstStyle/>
          <a:p>
            <a:pPr>
              <a:spcBef>
                <a:spcPct val="50000"/>
              </a:spcBef>
            </a:pPr>
            <a:r>
              <a:rPr lang="en-US" sz="1200"/>
              <a:t>MACROPHAGE</a:t>
            </a:r>
          </a:p>
        </p:txBody>
      </p:sp>
      <p:sp>
        <p:nvSpPr>
          <p:cNvPr id="25628" name="Oval 28"/>
          <p:cNvSpPr>
            <a:spLocks noChangeArrowheads="1"/>
          </p:cNvSpPr>
          <p:nvPr/>
        </p:nvSpPr>
        <p:spPr bwMode="auto">
          <a:xfrm>
            <a:off x="4038600" y="2590800"/>
            <a:ext cx="1219200" cy="3810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29" name="Text Box 29"/>
          <p:cNvSpPr txBox="1">
            <a:spLocks noChangeArrowheads="1"/>
          </p:cNvSpPr>
          <p:nvPr/>
        </p:nvSpPr>
        <p:spPr bwMode="auto">
          <a:xfrm>
            <a:off x="4343400" y="2667000"/>
            <a:ext cx="609600" cy="274638"/>
          </a:xfrm>
          <a:prstGeom prst="rect">
            <a:avLst/>
          </a:prstGeom>
          <a:noFill/>
          <a:ln w="9525">
            <a:noFill/>
            <a:miter lim="800000"/>
            <a:headEnd/>
            <a:tailEnd/>
          </a:ln>
          <a:effectLst/>
        </p:spPr>
        <p:txBody>
          <a:bodyPr>
            <a:spAutoFit/>
          </a:bodyPr>
          <a:lstStyle/>
          <a:p>
            <a:pPr>
              <a:spcBef>
                <a:spcPct val="50000"/>
              </a:spcBef>
            </a:pPr>
            <a:r>
              <a:rPr lang="en-US" sz="1200" b="1"/>
              <a:t>APC</a:t>
            </a:r>
          </a:p>
        </p:txBody>
      </p:sp>
      <p:sp>
        <p:nvSpPr>
          <p:cNvPr id="25630" name="Oval 30"/>
          <p:cNvSpPr>
            <a:spLocks noChangeArrowheads="1"/>
          </p:cNvSpPr>
          <p:nvPr/>
        </p:nvSpPr>
        <p:spPr bwMode="auto">
          <a:xfrm>
            <a:off x="3886200" y="3276600"/>
            <a:ext cx="1371600" cy="4572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31" name="Text Box 31"/>
          <p:cNvSpPr txBox="1">
            <a:spLocks noChangeArrowheads="1"/>
          </p:cNvSpPr>
          <p:nvPr/>
        </p:nvSpPr>
        <p:spPr bwMode="auto">
          <a:xfrm>
            <a:off x="4191000" y="3276600"/>
            <a:ext cx="838200" cy="457200"/>
          </a:xfrm>
          <a:prstGeom prst="rect">
            <a:avLst/>
          </a:prstGeom>
          <a:noFill/>
          <a:ln w="9525">
            <a:noFill/>
            <a:miter lim="800000"/>
            <a:headEnd/>
            <a:tailEnd/>
          </a:ln>
          <a:effectLst/>
        </p:spPr>
        <p:txBody>
          <a:bodyPr>
            <a:spAutoFit/>
          </a:bodyPr>
          <a:lstStyle/>
          <a:p>
            <a:pPr>
              <a:spcBef>
                <a:spcPct val="50000"/>
              </a:spcBef>
            </a:pPr>
            <a:r>
              <a:rPr lang="en-US" sz="1200" b="1"/>
              <a:t>HELPER T CELLS</a:t>
            </a:r>
          </a:p>
        </p:txBody>
      </p:sp>
      <p:sp>
        <p:nvSpPr>
          <p:cNvPr id="25632" name="Line 32"/>
          <p:cNvSpPr>
            <a:spLocks noChangeShapeType="1"/>
          </p:cNvSpPr>
          <p:nvPr/>
        </p:nvSpPr>
        <p:spPr bwMode="auto">
          <a:xfrm>
            <a:off x="5257800" y="3505200"/>
            <a:ext cx="19050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33" name="Text Box 33"/>
          <p:cNvSpPr txBox="1">
            <a:spLocks noChangeArrowheads="1"/>
          </p:cNvSpPr>
          <p:nvPr/>
        </p:nvSpPr>
        <p:spPr bwMode="auto">
          <a:xfrm>
            <a:off x="5638800" y="3505200"/>
            <a:ext cx="12954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34" name="Oval 34"/>
          <p:cNvSpPr>
            <a:spLocks noChangeArrowheads="1"/>
          </p:cNvSpPr>
          <p:nvPr/>
        </p:nvSpPr>
        <p:spPr bwMode="auto">
          <a:xfrm>
            <a:off x="3886200" y="3886200"/>
            <a:ext cx="1447800" cy="762000"/>
          </a:xfrm>
          <a:prstGeom prst="ellipse">
            <a:avLst/>
          </a:prstGeom>
          <a:solidFill>
            <a:srgbClr val="CC3300"/>
          </a:solidFill>
          <a:ln w="9525">
            <a:solidFill>
              <a:schemeClr val="tx1"/>
            </a:solidFill>
            <a:round/>
            <a:headEnd/>
            <a:tailEnd/>
          </a:ln>
          <a:effectLst/>
        </p:spPr>
        <p:txBody>
          <a:bodyPr wrap="none" anchor="ctr"/>
          <a:lstStyle/>
          <a:p>
            <a:endParaRPr lang="en-US"/>
          </a:p>
        </p:txBody>
      </p:sp>
      <p:sp>
        <p:nvSpPr>
          <p:cNvPr id="25635" name="Text Box 35"/>
          <p:cNvSpPr txBox="1">
            <a:spLocks noChangeArrowheads="1"/>
          </p:cNvSpPr>
          <p:nvPr/>
        </p:nvSpPr>
        <p:spPr bwMode="auto">
          <a:xfrm>
            <a:off x="4191000" y="3962400"/>
            <a:ext cx="990600" cy="639763"/>
          </a:xfrm>
          <a:prstGeom prst="rect">
            <a:avLst/>
          </a:prstGeom>
          <a:noFill/>
          <a:ln w="9525">
            <a:noFill/>
            <a:miter lim="800000"/>
            <a:headEnd/>
            <a:tailEnd/>
          </a:ln>
          <a:effectLst/>
        </p:spPr>
        <p:txBody>
          <a:bodyPr>
            <a:spAutoFit/>
          </a:bodyPr>
          <a:lstStyle/>
          <a:p>
            <a:pPr>
              <a:spcBef>
                <a:spcPct val="50000"/>
              </a:spcBef>
            </a:pPr>
            <a:r>
              <a:rPr lang="en-US" sz="1200" b="1"/>
              <a:t>MEMORY HELPER T CELLS</a:t>
            </a:r>
          </a:p>
        </p:txBody>
      </p:sp>
      <p:sp>
        <p:nvSpPr>
          <p:cNvPr id="25636" name="Oval 36"/>
          <p:cNvSpPr>
            <a:spLocks noChangeArrowheads="1"/>
          </p:cNvSpPr>
          <p:nvPr/>
        </p:nvSpPr>
        <p:spPr bwMode="auto">
          <a:xfrm>
            <a:off x="5715000" y="5105400"/>
            <a:ext cx="1143000" cy="685800"/>
          </a:xfrm>
          <a:prstGeom prst="ellipse">
            <a:avLst/>
          </a:prstGeom>
          <a:solidFill>
            <a:srgbClr val="996633"/>
          </a:solidFill>
          <a:ln w="9525">
            <a:solidFill>
              <a:schemeClr val="tx1"/>
            </a:solidFill>
            <a:round/>
            <a:headEnd/>
            <a:tailEnd/>
          </a:ln>
          <a:effectLst/>
        </p:spPr>
        <p:txBody>
          <a:bodyPr wrap="none" anchor="ctr"/>
          <a:lstStyle/>
          <a:p>
            <a:endParaRPr lang="en-US"/>
          </a:p>
        </p:txBody>
      </p:sp>
      <p:sp>
        <p:nvSpPr>
          <p:cNvPr id="25637" name="Text Box 37"/>
          <p:cNvSpPr txBox="1">
            <a:spLocks noChangeArrowheads="1"/>
          </p:cNvSpPr>
          <p:nvPr/>
        </p:nvSpPr>
        <p:spPr bwMode="auto">
          <a:xfrm>
            <a:off x="5867400" y="5257800"/>
            <a:ext cx="914400" cy="457200"/>
          </a:xfrm>
          <a:prstGeom prst="rect">
            <a:avLst/>
          </a:prstGeom>
          <a:noFill/>
          <a:ln w="9525">
            <a:noFill/>
            <a:miter lim="800000"/>
            <a:headEnd/>
            <a:tailEnd/>
          </a:ln>
          <a:effectLst/>
        </p:spPr>
        <p:txBody>
          <a:bodyPr>
            <a:spAutoFit/>
          </a:bodyPr>
          <a:lstStyle/>
          <a:p>
            <a:pPr>
              <a:spcBef>
                <a:spcPct val="50000"/>
              </a:spcBef>
            </a:pPr>
            <a:r>
              <a:rPr lang="en-US" sz="1200" b="1"/>
              <a:t>MEMORY T CELLS</a:t>
            </a:r>
          </a:p>
        </p:txBody>
      </p:sp>
      <p:sp>
        <p:nvSpPr>
          <p:cNvPr id="25638" name="Oval 38"/>
          <p:cNvSpPr>
            <a:spLocks noChangeArrowheads="1"/>
          </p:cNvSpPr>
          <p:nvPr/>
        </p:nvSpPr>
        <p:spPr bwMode="auto">
          <a:xfrm>
            <a:off x="2590800" y="5105400"/>
            <a:ext cx="1143000" cy="6096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39" name="Text Box 39"/>
          <p:cNvSpPr txBox="1">
            <a:spLocks noChangeArrowheads="1"/>
          </p:cNvSpPr>
          <p:nvPr/>
        </p:nvSpPr>
        <p:spPr bwMode="auto">
          <a:xfrm>
            <a:off x="2743200" y="5181600"/>
            <a:ext cx="914400" cy="457200"/>
          </a:xfrm>
          <a:prstGeom prst="rect">
            <a:avLst/>
          </a:prstGeom>
          <a:noFill/>
          <a:ln w="9525">
            <a:noFill/>
            <a:miter lim="800000"/>
            <a:headEnd/>
            <a:tailEnd/>
          </a:ln>
          <a:effectLst/>
        </p:spPr>
        <p:txBody>
          <a:bodyPr>
            <a:spAutoFit/>
          </a:bodyPr>
          <a:lstStyle/>
          <a:p>
            <a:pPr>
              <a:spcBef>
                <a:spcPct val="50000"/>
              </a:spcBef>
            </a:pPr>
            <a:r>
              <a:rPr lang="en-US" sz="1200" b="1"/>
              <a:t>MEMORY B CELLS</a:t>
            </a:r>
          </a:p>
        </p:txBody>
      </p:sp>
      <p:sp>
        <p:nvSpPr>
          <p:cNvPr id="25640" name="Oval 40"/>
          <p:cNvSpPr>
            <a:spLocks noChangeArrowheads="1"/>
          </p:cNvSpPr>
          <p:nvPr/>
        </p:nvSpPr>
        <p:spPr bwMode="auto">
          <a:xfrm>
            <a:off x="1371600" y="4953000"/>
            <a:ext cx="838200" cy="8382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42" name="Text Box 42"/>
          <p:cNvSpPr txBox="1">
            <a:spLocks noChangeArrowheads="1"/>
          </p:cNvSpPr>
          <p:nvPr/>
        </p:nvSpPr>
        <p:spPr bwMode="auto">
          <a:xfrm>
            <a:off x="1371600" y="5181600"/>
            <a:ext cx="990600" cy="457200"/>
          </a:xfrm>
          <a:prstGeom prst="rect">
            <a:avLst/>
          </a:prstGeom>
          <a:noFill/>
          <a:ln w="9525">
            <a:noFill/>
            <a:miter lim="800000"/>
            <a:headEnd/>
            <a:tailEnd/>
          </a:ln>
          <a:effectLst/>
        </p:spPr>
        <p:txBody>
          <a:bodyPr>
            <a:spAutoFit/>
          </a:bodyPr>
          <a:lstStyle/>
          <a:p>
            <a:pPr>
              <a:spcBef>
                <a:spcPct val="50000"/>
              </a:spcBef>
            </a:pPr>
            <a:r>
              <a:rPr lang="en-US" sz="1200" b="1"/>
              <a:t>PLASMA CELLS</a:t>
            </a:r>
          </a:p>
        </p:txBody>
      </p:sp>
      <p:sp>
        <p:nvSpPr>
          <p:cNvPr id="25643" name="Line 43"/>
          <p:cNvSpPr>
            <a:spLocks noChangeShapeType="1"/>
          </p:cNvSpPr>
          <p:nvPr/>
        </p:nvSpPr>
        <p:spPr bwMode="auto">
          <a:xfrm>
            <a:off x="5410200" y="4495800"/>
            <a:ext cx="762000" cy="0"/>
          </a:xfrm>
          <a:prstGeom prst="line">
            <a:avLst/>
          </a:prstGeom>
          <a:noFill/>
          <a:ln w="57150">
            <a:solidFill>
              <a:srgbClr val="CCECFF"/>
            </a:solidFill>
            <a:round/>
            <a:headEnd/>
            <a:tailEnd type="triangle" w="med" len="med"/>
          </a:ln>
          <a:effectLst/>
        </p:spPr>
        <p:txBody>
          <a:bodyPr wrap="none"/>
          <a:lstStyle/>
          <a:p>
            <a:endParaRPr lang="en-US"/>
          </a:p>
        </p:txBody>
      </p:sp>
      <p:sp>
        <p:nvSpPr>
          <p:cNvPr id="25644" name="Line 44"/>
          <p:cNvSpPr>
            <a:spLocks noChangeShapeType="1"/>
          </p:cNvSpPr>
          <p:nvPr/>
        </p:nvSpPr>
        <p:spPr bwMode="auto">
          <a:xfrm>
            <a:off x="6172200" y="4495800"/>
            <a:ext cx="0" cy="609600"/>
          </a:xfrm>
          <a:prstGeom prst="line">
            <a:avLst/>
          </a:prstGeom>
          <a:noFill/>
          <a:ln w="57150">
            <a:solidFill>
              <a:srgbClr val="CCECFF"/>
            </a:solidFill>
            <a:round/>
            <a:headEnd/>
            <a:tailEnd type="triangle" w="med" len="med"/>
          </a:ln>
          <a:effectLst/>
        </p:spPr>
        <p:txBody>
          <a:bodyPr wrap="none"/>
          <a:lstStyle/>
          <a:p>
            <a:endParaRPr lang="en-US"/>
          </a:p>
        </p:txBody>
      </p:sp>
      <p:sp>
        <p:nvSpPr>
          <p:cNvPr id="25645" name="Line 45"/>
          <p:cNvSpPr>
            <a:spLocks noChangeShapeType="1"/>
          </p:cNvSpPr>
          <p:nvPr/>
        </p:nvSpPr>
        <p:spPr bwMode="auto">
          <a:xfrm>
            <a:off x="3429000" y="4572000"/>
            <a:ext cx="457200" cy="0"/>
          </a:xfrm>
          <a:prstGeom prst="line">
            <a:avLst/>
          </a:prstGeom>
          <a:noFill/>
          <a:ln w="38100">
            <a:solidFill>
              <a:srgbClr val="CCECFF"/>
            </a:solidFill>
            <a:round/>
            <a:headEnd type="triangle" w="med" len="med"/>
            <a:tailEnd/>
          </a:ln>
          <a:effectLst/>
        </p:spPr>
        <p:txBody>
          <a:bodyPr wrap="none"/>
          <a:lstStyle/>
          <a:p>
            <a:endParaRPr lang="en-US"/>
          </a:p>
        </p:txBody>
      </p:sp>
      <p:sp>
        <p:nvSpPr>
          <p:cNvPr id="25646" name="Line 46"/>
          <p:cNvSpPr>
            <a:spLocks noChangeShapeType="1"/>
          </p:cNvSpPr>
          <p:nvPr/>
        </p:nvSpPr>
        <p:spPr bwMode="auto">
          <a:xfrm>
            <a:off x="3429000" y="4572000"/>
            <a:ext cx="0" cy="609600"/>
          </a:xfrm>
          <a:prstGeom prst="line">
            <a:avLst/>
          </a:prstGeom>
          <a:noFill/>
          <a:ln w="57150">
            <a:solidFill>
              <a:srgbClr val="CCECFF"/>
            </a:solidFill>
            <a:round/>
            <a:headEnd/>
            <a:tailEnd type="triangle" w="med" len="med"/>
          </a:ln>
          <a:effectLst/>
        </p:spPr>
        <p:txBody>
          <a:bodyPr wrap="none"/>
          <a:lstStyle/>
          <a:p>
            <a:endParaRPr lang="en-US"/>
          </a:p>
        </p:txBody>
      </p:sp>
      <p:sp>
        <p:nvSpPr>
          <p:cNvPr id="25647" name="Text Box 47"/>
          <p:cNvSpPr txBox="1">
            <a:spLocks noChangeArrowheads="1"/>
          </p:cNvSpPr>
          <p:nvPr/>
        </p:nvSpPr>
        <p:spPr bwMode="auto">
          <a:xfrm>
            <a:off x="2819400" y="46482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48" name="Text Box 48"/>
          <p:cNvSpPr txBox="1">
            <a:spLocks noChangeArrowheads="1"/>
          </p:cNvSpPr>
          <p:nvPr/>
        </p:nvSpPr>
        <p:spPr bwMode="auto">
          <a:xfrm>
            <a:off x="5715000" y="46482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49" name="Oval 49"/>
          <p:cNvSpPr>
            <a:spLocks noChangeArrowheads="1"/>
          </p:cNvSpPr>
          <p:nvPr/>
        </p:nvSpPr>
        <p:spPr bwMode="auto">
          <a:xfrm>
            <a:off x="1371600" y="3200400"/>
            <a:ext cx="914400" cy="76200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25650" name="Text Box 50"/>
          <p:cNvSpPr txBox="1">
            <a:spLocks noChangeArrowheads="1"/>
          </p:cNvSpPr>
          <p:nvPr/>
        </p:nvSpPr>
        <p:spPr bwMode="auto">
          <a:xfrm>
            <a:off x="1447800" y="3429000"/>
            <a:ext cx="990600" cy="274638"/>
          </a:xfrm>
          <a:prstGeom prst="rect">
            <a:avLst/>
          </a:prstGeom>
          <a:noFill/>
          <a:ln w="9525">
            <a:noFill/>
            <a:miter lim="800000"/>
            <a:headEnd/>
            <a:tailEnd/>
          </a:ln>
          <a:effectLst/>
        </p:spPr>
        <p:txBody>
          <a:bodyPr>
            <a:spAutoFit/>
          </a:bodyPr>
          <a:lstStyle/>
          <a:p>
            <a:pPr>
              <a:spcBef>
                <a:spcPct val="50000"/>
              </a:spcBef>
            </a:pPr>
            <a:r>
              <a:rPr lang="en-US" sz="1200" b="1"/>
              <a:t>B CELLS</a:t>
            </a:r>
          </a:p>
        </p:txBody>
      </p:sp>
      <p:sp>
        <p:nvSpPr>
          <p:cNvPr id="25651" name="Line 51"/>
          <p:cNvSpPr>
            <a:spLocks noChangeShapeType="1"/>
          </p:cNvSpPr>
          <p:nvPr/>
        </p:nvSpPr>
        <p:spPr bwMode="auto">
          <a:xfrm>
            <a:off x="1828800" y="1524000"/>
            <a:ext cx="1828800" cy="0"/>
          </a:xfrm>
          <a:prstGeom prst="line">
            <a:avLst/>
          </a:prstGeom>
          <a:noFill/>
          <a:ln w="38100">
            <a:solidFill>
              <a:schemeClr val="folHlink"/>
            </a:solidFill>
            <a:round/>
            <a:headEnd type="triangle" w="med" len="med"/>
            <a:tailEnd/>
          </a:ln>
          <a:effectLst/>
        </p:spPr>
        <p:txBody>
          <a:bodyPr wrap="none"/>
          <a:lstStyle/>
          <a:p>
            <a:endParaRPr lang="en-US"/>
          </a:p>
        </p:txBody>
      </p:sp>
      <p:sp>
        <p:nvSpPr>
          <p:cNvPr id="25652" name="Line 52"/>
          <p:cNvSpPr>
            <a:spLocks noChangeShapeType="1"/>
          </p:cNvSpPr>
          <p:nvPr/>
        </p:nvSpPr>
        <p:spPr bwMode="auto">
          <a:xfrm>
            <a:off x="1828800" y="1524000"/>
            <a:ext cx="0" cy="1600200"/>
          </a:xfrm>
          <a:prstGeom prst="line">
            <a:avLst/>
          </a:prstGeom>
          <a:noFill/>
          <a:ln w="38100">
            <a:solidFill>
              <a:schemeClr val="folHlink"/>
            </a:solidFill>
            <a:round/>
            <a:headEnd/>
            <a:tailEnd type="triangle" w="med" len="med"/>
          </a:ln>
          <a:effectLst/>
        </p:spPr>
        <p:txBody>
          <a:bodyPr wrap="none"/>
          <a:lstStyle/>
          <a:p>
            <a:endParaRPr lang="en-US"/>
          </a:p>
        </p:txBody>
      </p:sp>
      <p:sp>
        <p:nvSpPr>
          <p:cNvPr id="25653" name="Text Box 53"/>
          <p:cNvSpPr txBox="1">
            <a:spLocks noChangeArrowheads="1"/>
          </p:cNvSpPr>
          <p:nvPr/>
        </p:nvSpPr>
        <p:spPr bwMode="auto">
          <a:xfrm>
            <a:off x="1828800" y="2057400"/>
            <a:ext cx="1143000" cy="822325"/>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FREE ANTIGENS DIRECTLY  ACTIVATE</a:t>
            </a:r>
          </a:p>
        </p:txBody>
      </p:sp>
      <p:sp>
        <p:nvSpPr>
          <p:cNvPr id="25654" name="Line 54"/>
          <p:cNvSpPr>
            <a:spLocks noChangeShapeType="1"/>
          </p:cNvSpPr>
          <p:nvPr/>
        </p:nvSpPr>
        <p:spPr bwMode="auto">
          <a:xfrm>
            <a:off x="2286000" y="3505200"/>
            <a:ext cx="1600200" cy="0"/>
          </a:xfrm>
          <a:prstGeom prst="line">
            <a:avLst/>
          </a:prstGeom>
          <a:noFill/>
          <a:ln w="38100">
            <a:solidFill>
              <a:schemeClr val="folHlink"/>
            </a:solidFill>
            <a:round/>
            <a:headEnd type="triangle" w="med" len="med"/>
            <a:tailEnd/>
          </a:ln>
          <a:effectLst/>
        </p:spPr>
        <p:txBody>
          <a:bodyPr wrap="none"/>
          <a:lstStyle/>
          <a:p>
            <a:endParaRPr lang="en-US"/>
          </a:p>
        </p:txBody>
      </p:sp>
      <p:sp>
        <p:nvSpPr>
          <p:cNvPr id="25655" name="Text Box 55"/>
          <p:cNvSpPr txBox="1">
            <a:spLocks noChangeArrowheads="1"/>
          </p:cNvSpPr>
          <p:nvPr/>
        </p:nvSpPr>
        <p:spPr bwMode="auto">
          <a:xfrm>
            <a:off x="2590800" y="3505200"/>
            <a:ext cx="12192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STIMULATES</a:t>
            </a:r>
          </a:p>
        </p:txBody>
      </p:sp>
      <p:sp>
        <p:nvSpPr>
          <p:cNvPr id="25656" name="Line 56"/>
          <p:cNvSpPr>
            <a:spLocks noChangeShapeType="1"/>
          </p:cNvSpPr>
          <p:nvPr/>
        </p:nvSpPr>
        <p:spPr bwMode="auto">
          <a:xfrm>
            <a:off x="1828800" y="3962400"/>
            <a:ext cx="0" cy="990600"/>
          </a:xfrm>
          <a:prstGeom prst="line">
            <a:avLst/>
          </a:prstGeom>
          <a:noFill/>
          <a:ln w="38100">
            <a:solidFill>
              <a:schemeClr val="folHlink"/>
            </a:solidFill>
            <a:round/>
            <a:headEnd/>
            <a:tailEnd type="triangle" w="med" len="med"/>
          </a:ln>
          <a:effectLst/>
        </p:spPr>
        <p:txBody>
          <a:bodyPr wrap="none"/>
          <a:lstStyle/>
          <a:p>
            <a:endParaRPr lang="en-US"/>
          </a:p>
        </p:txBody>
      </p:sp>
      <p:sp>
        <p:nvSpPr>
          <p:cNvPr id="25657" name="Text Box 57"/>
          <p:cNvSpPr txBox="1">
            <a:spLocks noChangeArrowheads="1"/>
          </p:cNvSpPr>
          <p:nvPr/>
        </p:nvSpPr>
        <p:spPr bwMode="auto">
          <a:xfrm>
            <a:off x="1219200" y="4114800"/>
            <a:ext cx="1371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GIVES RISE TO</a:t>
            </a:r>
          </a:p>
        </p:txBody>
      </p:sp>
      <p:sp>
        <p:nvSpPr>
          <p:cNvPr id="25663" name="Text Box 63"/>
          <p:cNvSpPr txBox="1">
            <a:spLocks noChangeArrowheads="1"/>
          </p:cNvSpPr>
          <p:nvPr/>
        </p:nvSpPr>
        <p:spPr bwMode="auto">
          <a:xfrm>
            <a:off x="1066800" y="5867400"/>
            <a:ext cx="2133600" cy="274638"/>
          </a:xfrm>
          <a:prstGeom prst="rect">
            <a:avLst/>
          </a:prstGeom>
          <a:noFill/>
          <a:ln w="19050">
            <a:noFill/>
            <a:miter lim="800000"/>
            <a:headEnd/>
            <a:tailEnd/>
          </a:ln>
          <a:effectLst/>
        </p:spPr>
        <p:txBody>
          <a:bodyPr>
            <a:spAutoFit/>
          </a:bodyPr>
          <a:lstStyle/>
          <a:p>
            <a:pPr>
              <a:spcBef>
                <a:spcPct val="50000"/>
              </a:spcBef>
            </a:pPr>
            <a:r>
              <a:rPr lang="en-US" sz="1200" b="1">
                <a:solidFill>
                  <a:srgbClr val="FF3399"/>
                </a:solidFill>
              </a:rPr>
              <a:t>SECRETE ANTIBODIES</a:t>
            </a:r>
          </a:p>
        </p:txBody>
      </p:sp>
      <p:sp>
        <p:nvSpPr>
          <p:cNvPr id="25664" name="Text Box 64"/>
          <p:cNvSpPr txBox="1">
            <a:spLocks noChangeArrowheads="1"/>
          </p:cNvSpPr>
          <p:nvPr/>
        </p:nvSpPr>
        <p:spPr bwMode="auto">
          <a:xfrm>
            <a:off x="4114800" y="47244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65" name="Text Box 65"/>
          <p:cNvSpPr txBox="1">
            <a:spLocks noChangeArrowheads="1"/>
          </p:cNvSpPr>
          <p:nvPr/>
        </p:nvSpPr>
        <p:spPr bwMode="auto">
          <a:xfrm>
            <a:off x="3733800" y="4953000"/>
            <a:ext cx="2057400" cy="274638"/>
          </a:xfrm>
          <a:prstGeom prst="rect">
            <a:avLst/>
          </a:prstGeom>
          <a:solidFill>
            <a:srgbClr val="3333CC"/>
          </a:solidFill>
          <a:ln w="19050">
            <a:noFill/>
            <a:miter lim="800000"/>
            <a:headEnd/>
            <a:tailEnd/>
          </a:ln>
          <a:effectLst/>
        </p:spPr>
        <p:txBody>
          <a:bodyPr>
            <a:spAutoFit/>
          </a:bodyPr>
          <a:lstStyle/>
          <a:p>
            <a:pPr>
              <a:spcBef>
                <a:spcPct val="50000"/>
              </a:spcBef>
            </a:pPr>
            <a:r>
              <a:rPr lang="en-US" sz="1200">
                <a:solidFill>
                  <a:srgbClr val="66FF33"/>
                </a:solidFill>
              </a:rPr>
              <a:t>ANTIGEN (2</a:t>
            </a:r>
            <a:r>
              <a:rPr lang="en-US" sz="1200" baseline="30000">
                <a:solidFill>
                  <a:srgbClr val="66FF33"/>
                </a:solidFill>
              </a:rPr>
              <a:t>nd</a:t>
            </a:r>
            <a:r>
              <a:rPr lang="en-US" sz="1200">
                <a:solidFill>
                  <a:srgbClr val="66FF33"/>
                </a:solidFill>
              </a:rPr>
              <a:t> EXPOSURE)</a:t>
            </a:r>
          </a:p>
        </p:txBody>
      </p:sp>
      <p:sp>
        <p:nvSpPr>
          <p:cNvPr id="25666" name="Text Box 66"/>
          <p:cNvSpPr txBox="1">
            <a:spLocks noChangeArrowheads="1"/>
          </p:cNvSpPr>
          <p:nvPr/>
        </p:nvSpPr>
        <p:spPr bwMode="auto">
          <a:xfrm>
            <a:off x="4114800" y="5257800"/>
            <a:ext cx="1295400" cy="244475"/>
          </a:xfrm>
          <a:prstGeom prst="rect">
            <a:avLst/>
          </a:prstGeom>
          <a:noFill/>
          <a:ln w="19050">
            <a:noFill/>
            <a:miter lim="800000"/>
            <a:headEnd/>
            <a:tailEnd/>
          </a:ln>
          <a:effectLst/>
        </p:spPr>
        <p:txBody>
          <a:bodyPr>
            <a:spAutoFit/>
          </a:bodyPr>
          <a:lstStyle/>
          <a:p>
            <a:pPr>
              <a:spcBef>
                <a:spcPct val="50000"/>
              </a:spcBef>
            </a:pPr>
            <a:r>
              <a:rPr lang="en-US" sz="1000" b="1">
                <a:solidFill>
                  <a:srgbClr val="FF3399"/>
                </a:solidFill>
              </a:rPr>
              <a:t>STIMULATES</a:t>
            </a:r>
          </a:p>
        </p:txBody>
      </p:sp>
      <p:sp>
        <p:nvSpPr>
          <p:cNvPr id="25668" name="Line 68"/>
          <p:cNvSpPr>
            <a:spLocks noChangeShapeType="1"/>
          </p:cNvSpPr>
          <p:nvPr/>
        </p:nvSpPr>
        <p:spPr bwMode="auto">
          <a:xfrm flipH="1">
            <a:off x="2133600" y="5486400"/>
            <a:ext cx="4572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69" name="Line 69"/>
          <p:cNvSpPr>
            <a:spLocks noChangeShapeType="1"/>
          </p:cNvSpPr>
          <p:nvPr/>
        </p:nvSpPr>
        <p:spPr bwMode="auto">
          <a:xfrm>
            <a:off x="6858000" y="5486400"/>
            <a:ext cx="228600" cy="0"/>
          </a:xfrm>
          <a:prstGeom prst="line">
            <a:avLst/>
          </a:prstGeom>
          <a:noFill/>
          <a:ln w="38100">
            <a:solidFill>
              <a:schemeClr val="folHlink"/>
            </a:solidFill>
            <a:round/>
            <a:headEnd/>
            <a:tailEnd type="triangle" w="med" len="med"/>
          </a:ln>
          <a:effectLst/>
        </p:spPr>
        <p:txBody>
          <a:bodyPr wrap="none"/>
          <a:lstStyle/>
          <a:p>
            <a:endParaRPr lang="en-US"/>
          </a:p>
        </p:txBody>
      </p:sp>
      <p:sp>
        <p:nvSpPr>
          <p:cNvPr id="25672" name="Line 72"/>
          <p:cNvSpPr>
            <a:spLocks noChangeShapeType="1"/>
          </p:cNvSpPr>
          <p:nvPr/>
        </p:nvSpPr>
        <p:spPr bwMode="auto">
          <a:xfrm>
            <a:off x="4572000" y="6019800"/>
            <a:ext cx="0" cy="0"/>
          </a:xfrm>
          <a:prstGeom prst="line">
            <a:avLst/>
          </a:prstGeom>
          <a:noFill/>
          <a:ln w="9525">
            <a:solidFill>
              <a:schemeClr val="folHlink"/>
            </a:solidFill>
            <a:round/>
            <a:headEnd/>
            <a:tailEnd/>
          </a:ln>
          <a:effectLst/>
        </p:spPr>
        <p:txBody>
          <a:bodyPr wrap="none"/>
          <a:lstStyle/>
          <a:p>
            <a:endParaRPr lang="en-US"/>
          </a:p>
        </p:txBody>
      </p:sp>
      <p:sp>
        <p:nvSpPr>
          <p:cNvPr id="25674" name="Text Box 74"/>
          <p:cNvSpPr txBox="1">
            <a:spLocks noChangeArrowheads="1"/>
          </p:cNvSpPr>
          <p:nvPr/>
        </p:nvSpPr>
        <p:spPr bwMode="auto">
          <a:xfrm rot="21655393">
            <a:off x="760413" y="6218238"/>
            <a:ext cx="3581400" cy="639762"/>
          </a:xfrm>
          <a:prstGeom prst="rect">
            <a:avLst/>
          </a:prstGeom>
          <a:noFill/>
          <a:ln w="9525">
            <a:noFill/>
            <a:miter lim="800000"/>
            <a:headEnd/>
            <a:tailEnd/>
          </a:ln>
          <a:effectLst/>
        </p:spPr>
        <p:txBody>
          <a:bodyPr>
            <a:spAutoFit/>
          </a:bodyPr>
          <a:lstStyle/>
          <a:p>
            <a:pPr>
              <a:spcBef>
                <a:spcPct val="50000"/>
              </a:spcBef>
            </a:pPr>
            <a:r>
              <a:rPr lang="en-US" sz="1200"/>
              <a:t>Defend against extracellular pathogens by binding to antigens and making them easier targets for phagocytes and complement</a:t>
            </a:r>
          </a:p>
        </p:txBody>
      </p:sp>
      <p:sp>
        <p:nvSpPr>
          <p:cNvPr id="25677" name="Line 77"/>
          <p:cNvSpPr>
            <a:spLocks noChangeShapeType="1"/>
          </p:cNvSpPr>
          <p:nvPr/>
        </p:nvSpPr>
        <p:spPr bwMode="auto">
          <a:xfrm>
            <a:off x="1828800" y="5867400"/>
            <a:ext cx="0" cy="381000"/>
          </a:xfrm>
          <a:prstGeom prst="line">
            <a:avLst/>
          </a:prstGeom>
          <a:noFill/>
          <a:ln w="38100">
            <a:solidFill>
              <a:schemeClr val="folHlink"/>
            </a:solidFill>
            <a:round/>
            <a:headEnd/>
            <a:tailEnd type="triangle" w="med" len="med"/>
          </a:ln>
          <a:effectLst/>
        </p:spPr>
        <p:txBody>
          <a:bodyPr wrap="none"/>
          <a:lstStyle/>
          <a:p>
            <a:endParaRPr lang="en-US"/>
          </a:p>
        </p:txBody>
      </p:sp>
      <p:sp>
        <p:nvSpPr>
          <p:cNvPr id="25678" name="Line 78"/>
          <p:cNvSpPr>
            <a:spLocks noChangeShapeType="1"/>
          </p:cNvSpPr>
          <p:nvPr/>
        </p:nvSpPr>
        <p:spPr bwMode="auto">
          <a:xfrm>
            <a:off x="3733800" y="5486400"/>
            <a:ext cx="1981200" cy="0"/>
          </a:xfrm>
          <a:prstGeom prst="line">
            <a:avLst/>
          </a:prstGeom>
          <a:noFill/>
          <a:ln w="57150">
            <a:solidFill>
              <a:srgbClr val="CCECFF"/>
            </a:solidFill>
            <a:round/>
            <a:headEnd type="triangle" w="med" len="med"/>
            <a:tailEnd type="triangle" w="med" len="med"/>
          </a:ln>
          <a:effectLst/>
        </p:spPr>
        <p:txBody>
          <a:bodyPr wrap="none"/>
          <a:lstStyle/>
          <a:p>
            <a:endParaRPr lang="en-US"/>
          </a:p>
        </p:txBody>
      </p:sp>
      <p:sp>
        <p:nvSpPr>
          <p:cNvPr id="25679" name="Line 79"/>
          <p:cNvSpPr>
            <a:spLocks noChangeShapeType="1"/>
          </p:cNvSpPr>
          <p:nvPr/>
        </p:nvSpPr>
        <p:spPr bwMode="auto">
          <a:xfrm>
            <a:off x="1828800" y="4267200"/>
            <a:ext cx="1295400" cy="838200"/>
          </a:xfrm>
          <a:prstGeom prst="line">
            <a:avLst/>
          </a:prstGeom>
          <a:noFill/>
          <a:ln w="38100">
            <a:solidFill>
              <a:schemeClr val="folHlink"/>
            </a:solidFill>
            <a:round/>
            <a:headEnd/>
            <a:tailEnd type="triangle" w="med" len="med"/>
          </a:ln>
          <a:effectLst/>
        </p:spPr>
        <p:txBody>
          <a:bodyPr wrap="none"/>
          <a:lstStyle/>
          <a:p>
            <a:endParaRPr lang="en-US"/>
          </a:p>
        </p:txBody>
      </p:sp>
      <p:sp>
        <p:nvSpPr>
          <p:cNvPr id="25680" name="Line 80"/>
          <p:cNvSpPr>
            <a:spLocks noChangeShapeType="1"/>
          </p:cNvSpPr>
          <p:nvPr/>
        </p:nvSpPr>
        <p:spPr bwMode="auto">
          <a:xfrm flipH="1">
            <a:off x="6324600" y="4343400"/>
            <a:ext cx="1524000" cy="762000"/>
          </a:xfrm>
          <a:prstGeom prst="line">
            <a:avLst/>
          </a:prstGeom>
          <a:noFill/>
          <a:ln w="38100">
            <a:solidFill>
              <a:schemeClr val="folHlink"/>
            </a:solidFill>
            <a:round/>
            <a:headEnd/>
            <a:tailEnd type="triangle" w="med" len="med"/>
          </a:ln>
          <a:effectLst/>
        </p:spPr>
        <p:txBody>
          <a:bodyPr wrap="none"/>
          <a:lstStyle/>
          <a:p>
            <a:endParaRPr lang="en-US"/>
          </a:p>
        </p:txBody>
      </p:sp>
      <p:sp>
        <p:nvSpPr>
          <p:cNvPr id="25681" name="Text Box 81"/>
          <p:cNvSpPr txBox="1">
            <a:spLocks noChangeArrowheads="1"/>
          </p:cNvSpPr>
          <p:nvPr/>
        </p:nvSpPr>
        <p:spPr bwMode="auto">
          <a:xfrm rot="21655393">
            <a:off x="5181600" y="6218238"/>
            <a:ext cx="3733800" cy="457200"/>
          </a:xfrm>
          <a:prstGeom prst="rect">
            <a:avLst/>
          </a:prstGeom>
          <a:noFill/>
          <a:ln w="9525">
            <a:noFill/>
            <a:miter lim="800000"/>
            <a:headEnd/>
            <a:tailEnd/>
          </a:ln>
          <a:effectLst/>
        </p:spPr>
        <p:txBody>
          <a:bodyPr>
            <a:spAutoFit/>
          </a:bodyPr>
          <a:lstStyle/>
          <a:p>
            <a:pPr>
              <a:spcBef>
                <a:spcPct val="50000"/>
              </a:spcBef>
            </a:pPr>
            <a:r>
              <a:rPr lang="en-US" sz="1200"/>
              <a:t>Defend against intracellular pathogens and cancer by binding and lysing the infected cells or cancer cells</a:t>
            </a:r>
          </a:p>
        </p:txBody>
      </p:sp>
      <p:sp>
        <p:nvSpPr>
          <p:cNvPr id="25682" name="Line 82"/>
          <p:cNvSpPr>
            <a:spLocks noChangeShapeType="1"/>
          </p:cNvSpPr>
          <p:nvPr/>
        </p:nvSpPr>
        <p:spPr bwMode="auto">
          <a:xfrm>
            <a:off x="7848600" y="6019800"/>
            <a:ext cx="0" cy="228600"/>
          </a:xfrm>
          <a:prstGeom prst="line">
            <a:avLst/>
          </a:prstGeom>
          <a:noFill/>
          <a:ln w="38100">
            <a:solidFill>
              <a:schemeClr val="folHlink"/>
            </a:solidFill>
            <a:round/>
            <a:headEnd/>
            <a:tailEnd type="triangle" w="med" len="med"/>
          </a:ln>
          <a:effectLst/>
        </p:spPr>
        <p:txBody>
          <a:bodyPr wrap="none"/>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616200" y="914400"/>
            <a:ext cx="4064000" cy="5740400"/>
          </a:xfrm>
          <a:prstGeom prst="rect">
            <a:avLst/>
          </a:prstGeom>
          <a:noFill/>
          <a:ln w="9525">
            <a:noFill/>
            <a:miter lim="800000"/>
            <a:headEnd/>
            <a:tailEnd/>
          </a:ln>
          <a:effectLst/>
        </p:spPr>
      </p:pic>
      <p:sp>
        <p:nvSpPr>
          <p:cNvPr id="9219" name="Text Box 3"/>
          <p:cNvSpPr txBox="1">
            <a:spLocks noChangeArrowheads="1"/>
          </p:cNvSpPr>
          <p:nvPr/>
        </p:nvSpPr>
        <p:spPr bwMode="auto">
          <a:xfrm>
            <a:off x="720725" y="257175"/>
            <a:ext cx="7800975"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Cellular players in atherogenesis and plaque rupture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65350" y="685800"/>
            <a:ext cx="5024438" cy="5994400"/>
          </a:xfrm>
          <a:prstGeom prst="rect">
            <a:avLst/>
          </a:prstGeom>
          <a:noFill/>
          <a:ln w="9525">
            <a:noFill/>
            <a:miter lim="800000"/>
            <a:headEnd/>
            <a:tailEnd/>
          </a:ln>
          <a:effectLst/>
        </p:spPr>
      </p:pic>
      <p:sp>
        <p:nvSpPr>
          <p:cNvPr id="11267" name="Text Box 3"/>
          <p:cNvSpPr txBox="1">
            <a:spLocks noChangeArrowheads="1"/>
          </p:cNvSpPr>
          <p:nvPr/>
        </p:nvSpPr>
        <p:spPr bwMode="auto">
          <a:xfrm>
            <a:off x="292100" y="165100"/>
            <a:ext cx="8555038" cy="427038"/>
          </a:xfrm>
          <a:prstGeom prst="rect">
            <a:avLst/>
          </a:prstGeom>
          <a:noFill/>
          <a:ln w="9525">
            <a:noFill/>
            <a:miter lim="800000"/>
            <a:headEnd/>
            <a:tailEnd/>
          </a:ln>
          <a:effectLst/>
        </p:spPr>
        <p:txBody>
          <a:bodyPr wrap="none">
            <a:spAutoFit/>
          </a:bodyPr>
          <a:lstStyle/>
          <a:p>
            <a:r>
              <a:rPr lang="en-US" sz="2200" b="1">
                <a:solidFill>
                  <a:schemeClr val="accent2"/>
                </a:solidFill>
                <a:latin typeface="Helvetica" pitchFamily="34" charset="0"/>
              </a:rPr>
              <a:t>The early lesion: modified lipoproteins and foam cell formation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521875"/>
            <a:ext cx="8153400" cy="2031325"/>
          </a:xfrm>
          <a:prstGeom prst="rect">
            <a:avLst/>
          </a:prstGeom>
        </p:spPr>
        <p:txBody>
          <a:bodyPr wrap="square">
            <a:spAutoFit/>
          </a:bodyPr>
          <a:lstStyle/>
          <a:p>
            <a:pPr>
              <a:buFont typeface="Arial" pitchFamily="34" charset="0"/>
              <a:buChar char="•"/>
            </a:pPr>
            <a:r>
              <a:rPr lang="en-US" dirty="0"/>
              <a:t>LDL is the dominant circulating lipoprotein. High levels are associated with poor cardiovascular </a:t>
            </a:r>
            <a:r>
              <a:rPr lang="en-US" dirty="0" smtClean="0"/>
              <a:t>health, particularly </a:t>
            </a:r>
            <a:r>
              <a:rPr lang="en-US" dirty="0"/>
              <a:t>atherosclerosis. </a:t>
            </a:r>
            <a:endParaRPr lang="en-US" dirty="0" smtClean="0"/>
          </a:p>
          <a:p>
            <a:pPr>
              <a:buFont typeface="Arial" pitchFamily="34" charset="0"/>
              <a:buChar char="•"/>
            </a:pPr>
            <a:endParaRPr lang="en-US" dirty="0"/>
          </a:p>
          <a:p>
            <a:pPr>
              <a:buFont typeface="Arial" pitchFamily="34" charset="0"/>
              <a:buChar char="•"/>
            </a:pPr>
            <a:r>
              <a:rPr lang="en-US" dirty="0" smtClean="0"/>
              <a:t>LDL </a:t>
            </a:r>
            <a:r>
              <a:rPr lang="en-US" dirty="0"/>
              <a:t>is essentially a bag of lipid </a:t>
            </a:r>
            <a:r>
              <a:rPr lang="en-US" dirty="0" smtClean="0"/>
              <a:t> (~</a:t>
            </a:r>
            <a:r>
              <a:rPr lang="en-US" dirty="0"/>
              <a:t>1500 </a:t>
            </a:r>
            <a:r>
              <a:rPr lang="en-US" dirty="0" err="1"/>
              <a:t>cholesteryl</a:t>
            </a:r>
            <a:r>
              <a:rPr lang="en-US" dirty="0"/>
              <a:t> esters) encased in </a:t>
            </a:r>
            <a:r>
              <a:rPr lang="en-US" dirty="0" smtClean="0"/>
              <a:t>a coating </a:t>
            </a:r>
            <a:r>
              <a:rPr lang="en-US" dirty="0"/>
              <a:t>of </a:t>
            </a:r>
            <a:r>
              <a:rPr lang="en-US" dirty="0" err="1"/>
              <a:t>phospholipid</a:t>
            </a:r>
            <a:r>
              <a:rPr lang="en-US" dirty="0"/>
              <a:t> and a little </a:t>
            </a:r>
            <a:r>
              <a:rPr lang="en-US" dirty="0" err="1"/>
              <a:t>unesterified</a:t>
            </a:r>
            <a:r>
              <a:rPr lang="en-US" dirty="0"/>
              <a:t> cholesterol to control membrane fluidity. The </a:t>
            </a:r>
            <a:r>
              <a:rPr lang="en-US" dirty="0" smtClean="0"/>
              <a:t>apoB-100  lipoprotein </a:t>
            </a:r>
            <a:r>
              <a:rPr lang="en-US" dirty="0"/>
              <a:t>is the recognition site for binding to the LDL receptor on target cells.</a:t>
            </a:r>
          </a:p>
        </p:txBody>
      </p:sp>
      <p:pic>
        <p:nvPicPr>
          <p:cNvPr id="11267" name="Picture 3"/>
          <p:cNvPicPr>
            <a:picLocks noChangeAspect="1" noChangeArrowheads="1"/>
          </p:cNvPicPr>
          <p:nvPr/>
        </p:nvPicPr>
        <p:blipFill>
          <a:blip r:embed="rId2" cstate="print"/>
          <a:srcRect/>
          <a:stretch>
            <a:fillRect/>
          </a:stretch>
        </p:blipFill>
        <p:spPr bwMode="auto">
          <a:xfrm>
            <a:off x="1664113" y="214789"/>
            <a:ext cx="5603367" cy="42805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790825" y="311150"/>
            <a:ext cx="3805238"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Role of macrophages</a:t>
            </a:r>
          </a:p>
        </p:txBody>
      </p:sp>
      <p:sp>
        <p:nvSpPr>
          <p:cNvPr id="22531" name="Text Box 3"/>
          <p:cNvSpPr txBox="1">
            <a:spLocks noChangeArrowheads="1"/>
          </p:cNvSpPr>
          <p:nvPr/>
        </p:nvSpPr>
        <p:spPr bwMode="auto">
          <a:xfrm>
            <a:off x="695325" y="1592282"/>
            <a:ext cx="8070850" cy="3970318"/>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MCSF induces </a:t>
            </a:r>
            <a:r>
              <a:rPr lang="en-US" b="1" dirty="0" err="1">
                <a:latin typeface="Helvetica" pitchFamily="34" charset="0"/>
              </a:rPr>
              <a:t>monocytes</a:t>
            </a:r>
            <a:r>
              <a:rPr lang="en-US" b="1" dirty="0">
                <a:latin typeface="Helvetica" pitchFamily="34" charset="0"/>
              </a:rPr>
              <a:t> entering lesion to </a:t>
            </a:r>
            <a:r>
              <a:rPr lang="en-US" b="1" dirty="0" smtClean="0">
                <a:latin typeface="Helvetica" pitchFamily="34" charset="0"/>
              </a:rPr>
              <a:t>differentiate </a:t>
            </a:r>
            <a:r>
              <a:rPr lang="en-US" b="1" dirty="0">
                <a:latin typeface="Helvetica" pitchFamily="34" charset="0"/>
              </a:rPr>
              <a:t>into macrophages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Macrophage differentiation associated with TLRs </a:t>
            </a:r>
            <a:r>
              <a:rPr lang="en-US" b="1" dirty="0" smtClean="0">
                <a:latin typeface="Helvetica" pitchFamily="34" charset="0"/>
              </a:rPr>
              <a:t>and </a:t>
            </a:r>
            <a:r>
              <a:rPr lang="en-US" b="1" dirty="0">
                <a:latin typeface="Helvetica" pitchFamily="34" charset="0"/>
              </a:rPr>
              <a:t>scavenger receptors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MCSF/</a:t>
            </a:r>
            <a:r>
              <a:rPr lang="en-US" b="1" dirty="0" err="1">
                <a:latin typeface="Helvetica" pitchFamily="34" charset="0"/>
              </a:rPr>
              <a:t>apoE</a:t>
            </a:r>
            <a:r>
              <a:rPr lang="en-US" b="1" dirty="0">
                <a:latin typeface="Helvetica" pitchFamily="34" charset="0"/>
              </a:rPr>
              <a:t> KO shows reduced atherosclerosis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Scavenger receptors bind bacterial </a:t>
            </a:r>
            <a:r>
              <a:rPr lang="en-US" b="1" dirty="0" err="1">
                <a:latin typeface="Helvetica" pitchFamily="34" charset="0"/>
              </a:rPr>
              <a:t>endotoxins</a:t>
            </a:r>
            <a:r>
              <a:rPr lang="en-US" b="1" dirty="0">
                <a:latin typeface="Helvetica" pitchFamily="34" charset="0"/>
              </a:rPr>
              <a:t>, 	</a:t>
            </a:r>
            <a:r>
              <a:rPr lang="en-US" b="1" dirty="0" smtClean="0">
                <a:latin typeface="Helvetica" pitchFamily="34" charset="0"/>
              </a:rPr>
              <a:t>apoptotic </a:t>
            </a:r>
            <a:r>
              <a:rPr lang="en-US" b="1" dirty="0">
                <a:latin typeface="Helvetica" pitchFamily="34" charset="0"/>
              </a:rPr>
              <a:t>cells and </a:t>
            </a:r>
            <a:r>
              <a:rPr lang="en-US" b="1" dirty="0" err="1">
                <a:latin typeface="Helvetica" pitchFamily="34" charset="0"/>
              </a:rPr>
              <a:t>oxLDL</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SR/</a:t>
            </a:r>
            <a:r>
              <a:rPr lang="en-US" b="1" dirty="0" err="1">
                <a:latin typeface="Helvetica" pitchFamily="34" charset="0"/>
              </a:rPr>
              <a:t>apoE</a:t>
            </a:r>
            <a:r>
              <a:rPr lang="en-US" b="1" dirty="0">
                <a:latin typeface="Helvetica" pitchFamily="34" charset="0"/>
              </a:rPr>
              <a:t> KOs show reduced atherosclerosis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654300" y="722313"/>
            <a:ext cx="4062413" cy="6059487"/>
          </a:xfrm>
          <a:prstGeom prst="rect">
            <a:avLst/>
          </a:prstGeom>
          <a:noFill/>
          <a:ln w="9525">
            <a:noFill/>
            <a:miter lim="800000"/>
            <a:headEnd/>
            <a:tailEnd/>
          </a:ln>
          <a:effectLst/>
        </p:spPr>
      </p:pic>
      <p:sp>
        <p:nvSpPr>
          <p:cNvPr id="10243" name="Text Box 3"/>
          <p:cNvSpPr txBox="1">
            <a:spLocks noChangeArrowheads="1"/>
          </p:cNvSpPr>
          <p:nvPr/>
        </p:nvSpPr>
        <p:spPr bwMode="auto">
          <a:xfrm>
            <a:off x="1651000" y="215900"/>
            <a:ext cx="6310313" cy="427038"/>
          </a:xfrm>
          <a:prstGeom prst="rect">
            <a:avLst/>
          </a:prstGeom>
          <a:noFill/>
          <a:ln w="9525">
            <a:noFill/>
            <a:miter lim="800000"/>
            <a:headEnd/>
            <a:tailEnd/>
          </a:ln>
          <a:effectLst/>
        </p:spPr>
        <p:txBody>
          <a:bodyPr wrap="none">
            <a:spAutoFit/>
          </a:bodyPr>
          <a:lstStyle/>
          <a:p>
            <a:r>
              <a:rPr lang="en-US" sz="2200" b="1">
                <a:solidFill>
                  <a:schemeClr val="accent2"/>
                </a:solidFill>
                <a:latin typeface="Helvetica" pitchFamily="34" charset="0"/>
              </a:rPr>
              <a:t>The macrophage as an inflammatory mediator</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1028700" y="1295400"/>
            <a:ext cx="11201400" cy="7543800"/>
          </a:xfrm>
          <a:prstGeom prst="ellipse">
            <a:avLst/>
          </a:prstGeom>
          <a:gradFill rotWithShape="1">
            <a:gsLst>
              <a:gs pos="0">
                <a:schemeClr val="bg1">
                  <a:gamma/>
                  <a:shade val="46275"/>
                  <a:invGamma/>
                </a:schemeClr>
              </a:gs>
              <a:gs pos="100000">
                <a:schemeClr val="bg1"/>
              </a:gs>
            </a:gsLst>
            <a:path path="shape">
              <a:fillToRect l="50000" t="50000" r="50000" b="50000"/>
            </a:path>
          </a:gradFill>
          <a:ln w="165100" cmpd="tri">
            <a:pattFill prst="sphere">
              <a:fgClr>
                <a:srgbClr val="FF0000"/>
              </a:fgClr>
              <a:bgClr>
                <a:srgbClr val="00FF00"/>
              </a:bgClr>
            </a:pattFill>
            <a:round/>
            <a:headEnd/>
            <a:tailEnd/>
          </a:ln>
          <a:effectLst/>
        </p:spPr>
        <p:txBody>
          <a:bodyPr wrap="none" anchor="ctr"/>
          <a:lstStyle/>
          <a:p>
            <a:pPr algn="ctr" eaLnBrk="1" hangingPunct="1"/>
            <a:endParaRPr lang="en-US" sz="1800">
              <a:latin typeface="Arial" charset="0"/>
            </a:endParaRPr>
          </a:p>
        </p:txBody>
      </p:sp>
      <p:sp>
        <p:nvSpPr>
          <p:cNvPr id="31747" name="Oval 3"/>
          <p:cNvSpPr>
            <a:spLocks noChangeArrowheads="1"/>
          </p:cNvSpPr>
          <p:nvPr/>
        </p:nvSpPr>
        <p:spPr bwMode="auto">
          <a:xfrm>
            <a:off x="381000" y="4267200"/>
            <a:ext cx="8382000" cy="7543800"/>
          </a:xfrm>
          <a:prstGeom prst="ellipse">
            <a:avLst/>
          </a:prstGeom>
          <a:gradFill rotWithShape="1">
            <a:gsLst>
              <a:gs pos="0">
                <a:srgbClr val="99CCFF">
                  <a:gamma/>
                  <a:shade val="46275"/>
                  <a:invGamma/>
                  <a:alpha val="56000"/>
                </a:srgbClr>
              </a:gs>
              <a:gs pos="100000">
                <a:srgbClr val="99CCFF">
                  <a:alpha val="56000"/>
                </a:srgbClr>
              </a:gs>
            </a:gsLst>
            <a:path path="shape">
              <a:fillToRect l="50000" t="50000" r="50000" b="50000"/>
            </a:path>
          </a:gradFill>
          <a:ln w="165100" cmpd="tri">
            <a:pattFill prst="sphere">
              <a:fgClr>
                <a:srgbClr val="663300"/>
              </a:fgClr>
              <a:bgClr>
                <a:srgbClr val="0066FF"/>
              </a:bgClr>
            </a:pattFill>
            <a:round/>
            <a:headEnd/>
            <a:tailEnd/>
          </a:ln>
          <a:effectLst/>
        </p:spPr>
        <p:txBody>
          <a:bodyPr wrap="none" anchor="ctr"/>
          <a:lstStyle/>
          <a:p>
            <a:pPr algn="ctr" eaLnBrk="1" hangingPunct="1"/>
            <a:endParaRPr lang="en-US" sz="1800">
              <a:latin typeface="Arial" charset="0"/>
            </a:endParaRPr>
          </a:p>
        </p:txBody>
      </p:sp>
      <p:grpSp>
        <p:nvGrpSpPr>
          <p:cNvPr id="2" name="Group 4"/>
          <p:cNvGrpSpPr>
            <a:grpSpLocks/>
          </p:cNvGrpSpPr>
          <p:nvPr/>
        </p:nvGrpSpPr>
        <p:grpSpPr bwMode="auto">
          <a:xfrm rot="-1128325">
            <a:off x="1524000" y="990600"/>
            <a:ext cx="457200" cy="1447800"/>
            <a:chOff x="2616" y="96"/>
            <a:chExt cx="288" cy="912"/>
          </a:xfrm>
        </p:grpSpPr>
        <p:sp>
          <p:nvSpPr>
            <p:cNvPr id="31749" name="AutoShape 5"/>
            <p:cNvSpPr>
              <a:spLocks noChangeArrowheads="1"/>
            </p:cNvSpPr>
            <p:nvPr/>
          </p:nvSpPr>
          <p:spPr bwMode="auto">
            <a:xfrm>
              <a:off x="2664" y="96"/>
              <a:ext cx="192" cy="624"/>
            </a:xfrm>
            <a:prstGeom prst="roundRect">
              <a:avLst>
                <a:gd name="adj" fmla="val 41667"/>
              </a:avLst>
            </a:prstGeom>
            <a:gradFill rotWithShape="1">
              <a:gsLst>
                <a:gs pos="0">
                  <a:srgbClr val="339966">
                    <a:gamma/>
                    <a:shade val="26275"/>
                    <a:invGamma/>
                  </a:srgbClr>
                </a:gs>
                <a:gs pos="100000">
                  <a:srgbClr val="339966"/>
                </a:gs>
              </a:gsLst>
              <a:lin ang="0" scaled="1"/>
            </a:gradFill>
            <a:ln w="6350">
              <a:solidFill>
                <a:schemeClr val="accent1"/>
              </a:solidFill>
              <a:round/>
              <a:headEnd/>
              <a:tailEnd/>
            </a:ln>
            <a:effectLst/>
          </p:spPr>
          <p:txBody>
            <a:bodyPr wrap="none" anchor="ctr"/>
            <a:lstStyle/>
            <a:p>
              <a:endParaRPr lang="en-US"/>
            </a:p>
          </p:txBody>
        </p:sp>
        <p:sp>
          <p:nvSpPr>
            <p:cNvPr id="31750" name="Oval 6"/>
            <p:cNvSpPr>
              <a:spLocks noChangeArrowheads="1"/>
            </p:cNvSpPr>
            <p:nvPr/>
          </p:nvSpPr>
          <p:spPr bwMode="auto">
            <a:xfrm>
              <a:off x="2616" y="720"/>
              <a:ext cx="288" cy="288"/>
            </a:xfrm>
            <a:prstGeom prst="ellipse">
              <a:avLst/>
            </a:prstGeom>
            <a:gradFill rotWithShape="1">
              <a:gsLst>
                <a:gs pos="0">
                  <a:srgbClr val="FF0000"/>
                </a:gs>
                <a:gs pos="100000">
                  <a:srgbClr val="FF0000">
                    <a:gamma/>
                    <a:shade val="46275"/>
                    <a:invGamma/>
                  </a:srgbClr>
                </a:gs>
              </a:gsLst>
              <a:path path="rect">
                <a:fillToRect r="100000" b="100000"/>
              </a:path>
            </a:gradFill>
            <a:ln w="9525">
              <a:solidFill>
                <a:srgbClr val="800000"/>
              </a:solidFill>
              <a:round/>
              <a:headEnd/>
              <a:tailEnd/>
            </a:ln>
            <a:effectLst/>
          </p:spPr>
          <p:txBody>
            <a:bodyPr wrap="none" anchor="ctr"/>
            <a:lstStyle/>
            <a:p>
              <a:endParaRPr lang="en-US"/>
            </a:p>
          </p:txBody>
        </p:sp>
      </p:grpSp>
      <p:sp>
        <p:nvSpPr>
          <p:cNvPr id="31751" name="Text Box 7"/>
          <p:cNvSpPr txBox="1">
            <a:spLocks noChangeArrowheads="1"/>
          </p:cNvSpPr>
          <p:nvPr/>
        </p:nvSpPr>
        <p:spPr bwMode="auto">
          <a:xfrm>
            <a:off x="914400" y="533400"/>
            <a:ext cx="954088"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Toll-like</a:t>
            </a:r>
          </a:p>
        </p:txBody>
      </p:sp>
      <p:sp>
        <p:nvSpPr>
          <p:cNvPr id="31752" name="AutoShape 8"/>
          <p:cNvSpPr>
            <a:spLocks noChangeArrowheads="1"/>
          </p:cNvSpPr>
          <p:nvPr/>
        </p:nvSpPr>
        <p:spPr bwMode="auto">
          <a:xfrm>
            <a:off x="3276600" y="3962400"/>
            <a:ext cx="2590800" cy="1676400"/>
          </a:xfrm>
          <a:prstGeom prst="downArrow">
            <a:avLst>
              <a:gd name="adj1" fmla="val 50000"/>
              <a:gd name="adj2" fmla="val 25000"/>
            </a:avLst>
          </a:prstGeom>
          <a:gradFill rotWithShape="1">
            <a:gsLst>
              <a:gs pos="0">
                <a:srgbClr val="FF0000"/>
              </a:gs>
              <a:gs pos="100000">
                <a:srgbClr val="FF0000">
                  <a:gamma/>
                  <a:shade val="0"/>
                  <a:invGamma/>
                </a:srgbClr>
              </a:gs>
            </a:gsLst>
            <a:lin ang="0" scaled="1"/>
          </a:gradFill>
          <a:ln w="9525">
            <a:solidFill>
              <a:srgbClr val="800000"/>
            </a:solidFill>
            <a:miter lim="800000"/>
            <a:headEnd/>
            <a:tailEnd/>
          </a:ln>
          <a:effectLst/>
        </p:spPr>
        <p:txBody>
          <a:bodyPr wrap="none" anchor="ctr"/>
          <a:lstStyle/>
          <a:p>
            <a:pPr algn="ctr" eaLnBrk="1" hangingPunct="1"/>
            <a:r>
              <a:rPr lang="en-US" sz="1800" b="1">
                <a:latin typeface="Albertus Extra Bold" pitchFamily="34" charset="0"/>
              </a:rPr>
              <a:t>GENES</a:t>
            </a:r>
          </a:p>
        </p:txBody>
      </p:sp>
      <p:sp>
        <p:nvSpPr>
          <p:cNvPr id="31753" name="Oval 9"/>
          <p:cNvSpPr>
            <a:spLocks noChangeArrowheads="1"/>
          </p:cNvSpPr>
          <p:nvPr/>
        </p:nvSpPr>
        <p:spPr bwMode="auto">
          <a:xfrm rot="-202778">
            <a:off x="3124200" y="838200"/>
            <a:ext cx="457200" cy="1066800"/>
          </a:xfrm>
          <a:prstGeom prst="ellipse">
            <a:avLst/>
          </a:prstGeom>
          <a:gradFill rotWithShape="1">
            <a:gsLst>
              <a:gs pos="0">
                <a:srgbClr val="FF6600"/>
              </a:gs>
              <a:gs pos="100000">
                <a:srgbClr val="FF6600">
                  <a:gamma/>
                  <a:shade val="36078"/>
                  <a:invGamma/>
                </a:srgbClr>
              </a:gs>
            </a:gsLst>
            <a:path path="rect">
              <a:fillToRect l="100000" t="100000"/>
            </a:path>
          </a:gradFill>
          <a:ln w="9525">
            <a:solidFill>
              <a:srgbClr val="800000"/>
            </a:solidFill>
            <a:round/>
            <a:headEnd/>
            <a:tailEnd/>
          </a:ln>
          <a:effectLst/>
        </p:spPr>
        <p:txBody>
          <a:bodyPr wrap="none" anchor="ctr"/>
          <a:lstStyle/>
          <a:p>
            <a:endParaRPr lang="en-US"/>
          </a:p>
        </p:txBody>
      </p:sp>
      <p:grpSp>
        <p:nvGrpSpPr>
          <p:cNvPr id="3" name="Group 10"/>
          <p:cNvGrpSpPr>
            <a:grpSpLocks/>
          </p:cNvGrpSpPr>
          <p:nvPr/>
        </p:nvGrpSpPr>
        <p:grpSpPr bwMode="auto">
          <a:xfrm rot="247417">
            <a:off x="4876800" y="685800"/>
            <a:ext cx="381000" cy="1219200"/>
            <a:chOff x="336" y="3072"/>
            <a:chExt cx="480" cy="960"/>
          </a:xfrm>
        </p:grpSpPr>
        <p:sp>
          <p:nvSpPr>
            <p:cNvPr id="31755" name="AutoShape 11"/>
            <p:cNvSpPr>
              <a:spLocks noChangeArrowheads="1"/>
            </p:cNvSpPr>
            <p:nvPr/>
          </p:nvSpPr>
          <p:spPr bwMode="auto">
            <a:xfrm>
              <a:off x="336" y="3072"/>
              <a:ext cx="288" cy="864"/>
            </a:xfrm>
            <a:prstGeom prst="roundRect">
              <a:avLst>
                <a:gd name="adj" fmla="val 39931"/>
              </a:avLst>
            </a:prstGeom>
            <a:gradFill rotWithShape="1">
              <a:gsLst>
                <a:gs pos="0">
                  <a:srgbClr val="FF0000">
                    <a:gamma/>
                    <a:shade val="36078"/>
                    <a:invGamma/>
                  </a:srgbClr>
                </a:gs>
                <a:gs pos="100000">
                  <a:srgbClr val="FF0000"/>
                </a:gs>
              </a:gsLst>
              <a:lin ang="0" scaled="1"/>
            </a:gradFill>
            <a:ln w="9525">
              <a:solidFill>
                <a:srgbClr val="993300"/>
              </a:solidFill>
              <a:round/>
              <a:headEnd/>
              <a:tailEnd/>
            </a:ln>
            <a:effectLst/>
          </p:spPr>
          <p:txBody>
            <a:bodyPr wrap="none" anchor="ctr"/>
            <a:lstStyle/>
            <a:p>
              <a:endParaRPr lang="en-US"/>
            </a:p>
          </p:txBody>
        </p:sp>
        <p:sp>
          <p:nvSpPr>
            <p:cNvPr id="31756" name="AutoShape 12"/>
            <p:cNvSpPr>
              <a:spLocks noChangeArrowheads="1"/>
            </p:cNvSpPr>
            <p:nvPr/>
          </p:nvSpPr>
          <p:spPr bwMode="auto">
            <a:xfrm>
              <a:off x="528" y="3072"/>
              <a:ext cx="288" cy="864"/>
            </a:xfrm>
            <a:prstGeom prst="roundRect">
              <a:avLst>
                <a:gd name="adj" fmla="val 39931"/>
              </a:avLst>
            </a:prstGeom>
            <a:gradFill rotWithShape="1">
              <a:gsLst>
                <a:gs pos="0">
                  <a:srgbClr val="993300">
                    <a:gamma/>
                    <a:shade val="36078"/>
                    <a:invGamma/>
                  </a:srgbClr>
                </a:gs>
                <a:gs pos="100000">
                  <a:srgbClr val="993300"/>
                </a:gs>
              </a:gsLst>
              <a:lin ang="0" scaled="1"/>
            </a:gradFill>
            <a:ln w="9525">
              <a:solidFill>
                <a:srgbClr val="800000"/>
              </a:solidFill>
              <a:round/>
              <a:headEnd/>
              <a:tailEnd/>
            </a:ln>
            <a:effectLst/>
          </p:spPr>
          <p:txBody>
            <a:bodyPr wrap="none" anchor="ctr"/>
            <a:lstStyle/>
            <a:p>
              <a:endParaRPr lang="en-US"/>
            </a:p>
          </p:txBody>
        </p:sp>
        <p:sp>
          <p:nvSpPr>
            <p:cNvPr id="31757" name="AutoShape 13"/>
            <p:cNvSpPr>
              <a:spLocks noChangeArrowheads="1"/>
            </p:cNvSpPr>
            <p:nvPr/>
          </p:nvSpPr>
          <p:spPr bwMode="auto">
            <a:xfrm>
              <a:off x="384" y="3168"/>
              <a:ext cx="288" cy="864"/>
            </a:xfrm>
            <a:prstGeom prst="roundRect">
              <a:avLst>
                <a:gd name="adj" fmla="val 39931"/>
              </a:avLst>
            </a:prstGeom>
            <a:gradFill rotWithShape="1">
              <a:gsLst>
                <a:gs pos="0">
                  <a:srgbClr val="FF6600">
                    <a:gamma/>
                    <a:shade val="36078"/>
                    <a:invGamma/>
                  </a:srgbClr>
                </a:gs>
                <a:gs pos="100000">
                  <a:srgbClr val="FF6600"/>
                </a:gs>
              </a:gsLst>
              <a:lin ang="0" scaled="1"/>
            </a:gradFill>
            <a:ln w="9525">
              <a:solidFill>
                <a:srgbClr val="FF0000"/>
              </a:solidFill>
              <a:round/>
              <a:headEnd/>
              <a:tailEnd/>
            </a:ln>
            <a:effectLst/>
          </p:spPr>
          <p:txBody>
            <a:bodyPr wrap="none" anchor="ctr"/>
            <a:lstStyle/>
            <a:p>
              <a:endParaRPr lang="en-US"/>
            </a:p>
          </p:txBody>
        </p:sp>
      </p:grpSp>
      <p:grpSp>
        <p:nvGrpSpPr>
          <p:cNvPr id="4" name="Group 14"/>
          <p:cNvGrpSpPr>
            <a:grpSpLocks/>
          </p:cNvGrpSpPr>
          <p:nvPr/>
        </p:nvGrpSpPr>
        <p:grpSpPr bwMode="auto">
          <a:xfrm rot="1223563">
            <a:off x="6781800" y="838200"/>
            <a:ext cx="304800" cy="1600200"/>
            <a:chOff x="2544" y="672"/>
            <a:chExt cx="288" cy="720"/>
          </a:xfrm>
        </p:grpSpPr>
        <p:grpSp>
          <p:nvGrpSpPr>
            <p:cNvPr id="5" name="Group 15"/>
            <p:cNvGrpSpPr>
              <a:grpSpLocks/>
            </p:cNvGrpSpPr>
            <p:nvPr/>
          </p:nvGrpSpPr>
          <p:grpSpPr bwMode="auto">
            <a:xfrm>
              <a:off x="2544" y="720"/>
              <a:ext cx="144" cy="672"/>
              <a:chOff x="2544" y="720"/>
              <a:chExt cx="144" cy="672"/>
            </a:xfrm>
          </p:grpSpPr>
          <p:sp>
            <p:nvSpPr>
              <p:cNvPr id="31760" name="AutoShape 16"/>
              <p:cNvSpPr>
                <a:spLocks noChangeArrowheads="1"/>
              </p:cNvSpPr>
              <p:nvPr/>
            </p:nvSpPr>
            <p:spPr bwMode="auto">
              <a:xfrm>
                <a:off x="2544" y="720"/>
                <a:ext cx="144" cy="672"/>
              </a:xfrm>
              <a:prstGeom prst="can">
                <a:avLst>
                  <a:gd name="adj" fmla="val 54682"/>
                </a:avLst>
              </a:prstGeom>
              <a:gradFill rotWithShape="1">
                <a:gsLst>
                  <a:gs pos="0">
                    <a:srgbClr val="339966"/>
                  </a:gs>
                  <a:gs pos="100000">
                    <a:srgbClr val="339966">
                      <a:gamma/>
                      <a:shade val="5882"/>
                      <a:invGamma/>
                    </a:srgbClr>
                  </a:gs>
                </a:gsLst>
                <a:lin ang="0" scaled="1"/>
              </a:gradFill>
              <a:ln w="9525">
                <a:solidFill>
                  <a:srgbClr val="000080"/>
                </a:solidFill>
                <a:round/>
                <a:headEnd/>
                <a:tailEnd/>
              </a:ln>
              <a:effectLst/>
            </p:spPr>
            <p:txBody>
              <a:bodyPr wrap="none" anchor="ctr"/>
              <a:lstStyle/>
              <a:p>
                <a:endParaRPr lang="en-US"/>
              </a:p>
            </p:txBody>
          </p:sp>
          <p:sp>
            <p:nvSpPr>
              <p:cNvPr id="31761" name="AutoShape 17"/>
              <p:cNvSpPr>
                <a:spLocks noChangeArrowheads="1"/>
              </p:cNvSpPr>
              <p:nvPr/>
            </p:nvSpPr>
            <p:spPr bwMode="auto">
              <a:xfrm rot="-1504465">
                <a:off x="2544" y="720"/>
                <a:ext cx="144" cy="672"/>
              </a:xfrm>
              <a:prstGeom prst="can">
                <a:avLst>
                  <a:gd name="adj" fmla="val 67407"/>
                </a:avLst>
              </a:prstGeom>
              <a:gradFill rotWithShape="1">
                <a:gsLst>
                  <a:gs pos="0">
                    <a:srgbClr val="339966"/>
                  </a:gs>
                  <a:gs pos="100000">
                    <a:srgbClr val="339966">
                      <a:gamma/>
                      <a:shade val="26275"/>
                      <a:invGamma/>
                    </a:srgbClr>
                  </a:gs>
                </a:gsLst>
                <a:path path="rect">
                  <a:fillToRect l="100000" t="100000"/>
                </a:path>
              </a:gradFill>
              <a:ln w="9525">
                <a:solidFill>
                  <a:srgbClr val="000080"/>
                </a:solidFill>
                <a:round/>
                <a:headEnd/>
                <a:tailEnd/>
              </a:ln>
              <a:effectLst/>
            </p:spPr>
            <p:txBody>
              <a:bodyPr wrap="none" anchor="ctr"/>
              <a:lstStyle/>
              <a:p>
                <a:endParaRPr lang="en-US"/>
              </a:p>
            </p:txBody>
          </p:sp>
        </p:grpSp>
        <p:grpSp>
          <p:nvGrpSpPr>
            <p:cNvPr id="6" name="Group 18"/>
            <p:cNvGrpSpPr>
              <a:grpSpLocks/>
            </p:cNvGrpSpPr>
            <p:nvPr/>
          </p:nvGrpSpPr>
          <p:grpSpPr bwMode="auto">
            <a:xfrm>
              <a:off x="2688" y="672"/>
              <a:ext cx="144" cy="672"/>
              <a:chOff x="2544" y="720"/>
              <a:chExt cx="144" cy="672"/>
            </a:xfrm>
          </p:grpSpPr>
          <p:sp>
            <p:nvSpPr>
              <p:cNvPr id="31763" name="AutoShape 19"/>
              <p:cNvSpPr>
                <a:spLocks noChangeArrowheads="1"/>
              </p:cNvSpPr>
              <p:nvPr/>
            </p:nvSpPr>
            <p:spPr bwMode="auto">
              <a:xfrm>
                <a:off x="2544" y="720"/>
                <a:ext cx="144" cy="672"/>
              </a:xfrm>
              <a:prstGeom prst="can">
                <a:avLst>
                  <a:gd name="adj" fmla="val 54682"/>
                </a:avLst>
              </a:prstGeom>
              <a:gradFill rotWithShape="1">
                <a:gsLst>
                  <a:gs pos="0">
                    <a:srgbClr val="FF6600">
                      <a:gamma/>
                      <a:shade val="5882"/>
                      <a:invGamma/>
                    </a:srgbClr>
                  </a:gs>
                  <a:gs pos="100000">
                    <a:srgbClr val="FF6600"/>
                  </a:gs>
                </a:gsLst>
                <a:lin ang="0" scaled="1"/>
              </a:gradFill>
              <a:ln w="9525">
                <a:solidFill>
                  <a:srgbClr val="FF0000"/>
                </a:solidFill>
                <a:round/>
                <a:headEnd/>
                <a:tailEnd/>
              </a:ln>
              <a:effectLst/>
            </p:spPr>
            <p:txBody>
              <a:bodyPr wrap="none" anchor="ctr"/>
              <a:lstStyle/>
              <a:p>
                <a:endParaRPr lang="en-US"/>
              </a:p>
            </p:txBody>
          </p:sp>
          <p:sp>
            <p:nvSpPr>
              <p:cNvPr id="31764" name="AutoShape 20"/>
              <p:cNvSpPr>
                <a:spLocks noChangeArrowheads="1"/>
              </p:cNvSpPr>
              <p:nvPr/>
            </p:nvSpPr>
            <p:spPr bwMode="auto">
              <a:xfrm rot="-1504465">
                <a:off x="2544" y="720"/>
                <a:ext cx="144" cy="672"/>
              </a:xfrm>
              <a:prstGeom prst="can">
                <a:avLst>
                  <a:gd name="adj" fmla="val 67407"/>
                </a:avLst>
              </a:prstGeom>
              <a:gradFill rotWithShape="1">
                <a:gsLst>
                  <a:gs pos="0">
                    <a:srgbClr val="FF9900"/>
                  </a:gs>
                  <a:gs pos="100000">
                    <a:srgbClr val="FF9900">
                      <a:gamma/>
                      <a:shade val="16078"/>
                      <a:invGamma/>
                    </a:srgbClr>
                  </a:gs>
                </a:gsLst>
                <a:path path="rect">
                  <a:fillToRect l="100000" t="100000"/>
                </a:path>
              </a:gradFill>
              <a:ln w="9525">
                <a:solidFill>
                  <a:srgbClr val="FF0000"/>
                </a:solidFill>
                <a:round/>
                <a:headEnd/>
                <a:tailEnd/>
              </a:ln>
              <a:effectLst/>
            </p:spPr>
            <p:txBody>
              <a:bodyPr wrap="none" anchor="ctr"/>
              <a:lstStyle/>
              <a:p>
                <a:endParaRPr lang="en-US"/>
              </a:p>
            </p:txBody>
          </p:sp>
        </p:grpSp>
      </p:grpSp>
      <p:sp>
        <p:nvSpPr>
          <p:cNvPr id="31765" name="Text Box 21"/>
          <p:cNvSpPr txBox="1">
            <a:spLocks noChangeArrowheads="1"/>
          </p:cNvSpPr>
          <p:nvPr/>
        </p:nvSpPr>
        <p:spPr bwMode="auto">
          <a:xfrm>
            <a:off x="2743200" y="152400"/>
            <a:ext cx="692150"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IL-1R</a:t>
            </a:r>
          </a:p>
        </p:txBody>
      </p:sp>
      <p:sp>
        <p:nvSpPr>
          <p:cNvPr id="31766" name="Text Box 22"/>
          <p:cNvSpPr txBox="1">
            <a:spLocks noChangeArrowheads="1"/>
          </p:cNvSpPr>
          <p:nvPr/>
        </p:nvSpPr>
        <p:spPr bwMode="auto">
          <a:xfrm>
            <a:off x="4676775" y="120650"/>
            <a:ext cx="792163" cy="336550"/>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TNF-R</a:t>
            </a:r>
          </a:p>
        </p:txBody>
      </p:sp>
      <p:sp>
        <p:nvSpPr>
          <p:cNvPr id="31767" name="Text Box 23"/>
          <p:cNvSpPr txBox="1">
            <a:spLocks noChangeArrowheads="1"/>
          </p:cNvSpPr>
          <p:nvPr/>
        </p:nvSpPr>
        <p:spPr bwMode="auto">
          <a:xfrm>
            <a:off x="6665913" y="277813"/>
            <a:ext cx="819150" cy="366712"/>
          </a:xfrm>
          <a:prstGeom prst="rect">
            <a:avLst/>
          </a:prstGeom>
          <a:noFill/>
          <a:ln w="9525">
            <a:noFill/>
            <a:miter lim="800000"/>
            <a:headEnd/>
            <a:tailEnd/>
          </a:ln>
          <a:effectLst/>
        </p:spPr>
        <p:txBody>
          <a:bodyPr wrap="none">
            <a:spAutoFit/>
          </a:bodyPr>
          <a:lstStyle/>
          <a:p>
            <a:pPr eaLnBrk="1" hangingPunct="1"/>
            <a:r>
              <a:rPr lang="en-US" sz="1600" b="1">
                <a:solidFill>
                  <a:schemeClr val="bg1"/>
                </a:solidFill>
                <a:latin typeface="Arial" charset="0"/>
              </a:rPr>
              <a:t>IFN-</a:t>
            </a:r>
            <a:r>
              <a:rPr lang="en-US" sz="1800" b="1">
                <a:solidFill>
                  <a:schemeClr val="bg1"/>
                </a:solidFill>
                <a:latin typeface="Symbol" pitchFamily="18" charset="2"/>
              </a:rPr>
              <a:t>g</a:t>
            </a:r>
            <a:r>
              <a:rPr lang="en-US" sz="1600" b="1">
                <a:solidFill>
                  <a:schemeClr val="bg1"/>
                </a:solidFill>
                <a:latin typeface="Arial" charset="0"/>
              </a:rPr>
              <a:t>R</a:t>
            </a:r>
          </a:p>
        </p:txBody>
      </p:sp>
      <p:sp>
        <p:nvSpPr>
          <p:cNvPr id="31768" name="Text Box 24"/>
          <p:cNvSpPr txBox="1">
            <a:spLocks noChangeArrowheads="1"/>
          </p:cNvSpPr>
          <p:nvPr/>
        </p:nvSpPr>
        <p:spPr bwMode="auto">
          <a:xfrm>
            <a:off x="2343150" y="3062288"/>
            <a:ext cx="552450"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IRF</a:t>
            </a:r>
          </a:p>
        </p:txBody>
      </p:sp>
      <p:sp>
        <p:nvSpPr>
          <p:cNvPr id="31769" name="Text Box 25"/>
          <p:cNvSpPr txBox="1">
            <a:spLocks noChangeArrowheads="1"/>
          </p:cNvSpPr>
          <p:nvPr/>
        </p:nvSpPr>
        <p:spPr bwMode="auto">
          <a:xfrm>
            <a:off x="3321050" y="2652713"/>
            <a:ext cx="779463"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NF</a:t>
            </a:r>
            <a:r>
              <a:rPr lang="en-US" sz="1800" b="1">
                <a:latin typeface="Symbol" pitchFamily="18" charset="2"/>
              </a:rPr>
              <a:t>k</a:t>
            </a:r>
            <a:r>
              <a:rPr lang="en-US" sz="1800" b="1">
                <a:latin typeface="Arial" charset="0"/>
              </a:rPr>
              <a:t>B</a:t>
            </a:r>
          </a:p>
        </p:txBody>
      </p:sp>
      <p:sp>
        <p:nvSpPr>
          <p:cNvPr id="31770" name="Text Box 26"/>
          <p:cNvSpPr txBox="1">
            <a:spLocks noChangeArrowheads="1"/>
          </p:cNvSpPr>
          <p:nvPr/>
        </p:nvSpPr>
        <p:spPr bwMode="auto">
          <a:xfrm>
            <a:off x="4572000" y="2482850"/>
            <a:ext cx="1047750" cy="641350"/>
          </a:xfrm>
          <a:prstGeom prst="rect">
            <a:avLst/>
          </a:prstGeom>
          <a:noFill/>
          <a:ln w="9525">
            <a:noFill/>
            <a:miter lim="800000"/>
            <a:headEnd/>
            <a:tailEnd/>
          </a:ln>
          <a:effectLst/>
        </p:spPr>
        <p:txBody>
          <a:bodyPr wrap="none">
            <a:spAutoFit/>
          </a:bodyPr>
          <a:lstStyle/>
          <a:p>
            <a:pPr algn="ctr" eaLnBrk="1" hangingPunct="1"/>
            <a:r>
              <a:rPr lang="en-US" sz="1800" b="1">
                <a:latin typeface="Arial" charset="0"/>
              </a:rPr>
              <a:t>MAP</a:t>
            </a:r>
            <a:br>
              <a:rPr lang="en-US" sz="1800" b="1">
                <a:latin typeface="Arial" charset="0"/>
              </a:rPr>
            </a:br>
            <a:r>
              <a:rPr lang="en-US" sz="1800" b="1">
                <a:latin typeface="Arial" charset="0"/>
              </a:rPr>
              <a:t>KINASE</a:t>
            </a:r>
          </a:p>
        </p:txBody>
      </p:sp>
      <p:sp>
        <p:nvSpPr>
          <p:cNvPr id="31771" name="Text Box 27"/>
          <p:cNvSpPr txBox="1">
            <a:spLocks noChangeArrowheads="1"/>
          </p:cNvSpPr>
          <p:nvPr/>
        </p:nvSpPr>
        <p:spPr bwMode="auto">
          <a:xfrm>
            <a:off x="5791200" y="2986088"/>
            <a:ext cx="1301750" cy="366712"/>
          </a:xfrm>
          <a:prstGeom prst="rect">
            <a:avLst/>
          </a:prstGeom>
          <a:noFill/>
          <a:ln w="9525">
            <a:noFill/>
            <a:miter lim="800000"/>
            <a:headEnd/>
            <a:tailEnd/>
          </a:ln>
          <a:effectLst/>
        </p:spPr>
        <p:txBody>
          <a:bodyPr wrap="none">
            <a:spAutoFit/>
          </a:bodyPr>
          <a:lstStyle/>
          <a:p>
            <a:pPr eaLnBrk="1" hangingPunct="1"/>
            <a:r>
              <a:rPr lang="en-US" sz="1800" b="1">
                <a:latin typeface="Arial" charset="0"/>
              </a:rPr>
              <a:t>JAK/STAT</a:t>
            </a:r>
          </a:p>
        </p:txBody>
      </p:sp>
      <p:sp>
        <p:nvSpPr>
          <p:cNvPr id="31772" name="Text Box 28"/>
          <p:cNvSpPr txBox="1">
            <a:spLocks noChangeArrowheads="1"/>
          </p:cNvSpPr>
          <p:nvPr/>
        </p:nvSpPr>
        <p:spPr bwMode="auto">
          <a:xfrm>
            <a:off x="2860675" y="5656263"/>
            <a:ext cx="3662363" cy="701675"/>
          </a:xfrm>
          <a:prstGeom prst="rect">
            <a:avLst/>
          </a:prstGeom>
          <a:noFill/>
          <a:ln w="9525">
            <a:noFill/>
            <a:miter lim="800000"/>
            <a:headEnd/>
            <a:tailEnd/>
          </a:ln>
          <a:effectLst/>
        </p:spPr>
        <p:txBody>
          <a:bodyPr wrap="none">
            <a:spAutoFit/>
          </a:bodyPr>
          <a:lstStyle/>
          <a:p>
            <a:pPr algn="ctr" eaLnBrk="1" hangingPunct="1"/>
            <a:r>
              <a:rPr lang="en-US" sz="2000" b="1" dirty="0">
                <a:latin typeface="Albertus Extra Bold" pitchFamily="34" charset="0"/>
              </a:rPr>
              <a:t>Inflammation, </a:t>
            </a:r>
            <a:r>
              <a:rPr lang="en-US" sz="2000" b="1" dirty="0" smtClean="0">
                <a:latin typeface="Albertus Extra Bold" pitchFamily="34" charset="0"/>
              </a:rPr>
              <a:t>Anti-Microbial </a:t>
            </a:r>
            <a:endParaRPr lang="en-US" sz="2000" b="1" dirty="0">
              <a:latin typeface="Albertus Extra Bold" pitchFamily="34" charset="0"/>
            </a:endParaRPr>
          </a:p>
          <a:p>
            <a:pPr algn="ctr" eaLnBrk="1" hangingPunct="1"/>
            <a:r>
              <a:rPr lang="en-US" sz="2000" b="1" dirty="0">
                <a:latin typeface="Albertus Extra Bold" pitchFamily="34" charset="0"/>
              </a:rPr>
              <a:t>Response, Apoptosis, …</a:t>
            </a:r>
          </a:p>
        </p:txBody>
      </p:sp>
      <p:sp>
        <p:nvSpPr>
          <p:cNvPr id="31773" name="Line 29"/>
          <p:cNvSpPr>
            <a:spLocks noChangeShapeType="1"/>
          </p:cNvSpPr>
          <p:nvPr/>
        </p:nvSpPr>
        <p:spPr bwMode="auto">
          <a:xfrm>
            <a:off x="2133600" y="2514600"/>
            <a:ext cx="304800" cy="457200"/>
          </a:xfrm>
          <a:prstGeom prst="line">
            <a:avLst/>
          </a:prstGeom>
          <a:noFill/>
          <a:ln w="57150">
            <a:solidFill>
              <a:schemeClr val="tx1"/>
            </a:solidFill>
            <a:round/>
            <a:headEnd/>
            <a:tailEnd type="triangle" w="med" len="med"/>
          </a:ln>
          <a:effectLst/>
        </p:spPr>
        <p:txBody>
          <a:bodyPr/>
          <a:lstStyle/>
          <a:p>
            <a:endParaRPr lang="en-US"/>
          </a:p>
        </p:txBody>
      </p:sp>
      <p:sp>
        <p:nvSpPr>
          <p:cNvPr id="31774" name="Line 30"/>
          <p:cNvSpPr>
            <a:spLocks noChangeShapeType="1"/>
          </p:cNvSpPr>
          <p:nvPr/>
        </p:nvSpPr>
        <p:spPr bwMode="auto">
          <a:xfrm flipH="1">
            <a:off x="6477000" y="2514600"/>
            <a:ext cx="228600" cy="381000"/>
          </a:xfrm>
          <a:prstGeom prst="line">
            <a:avLst/>
          </a:prstGeom>
          <a:noFill/>
          <a:ln w="57150">
            <a:solidFill>
              <a:schemeClr val="tx1"/>
            </a:solidFill>
            <a:round/>
            <a:headEnd/>
            <a:tailEnd type="triangle" w="med" len="med"/>
          </a:ln>
          <a:effectLst/>
        </p:spPr>
        <p:txBody>
          <a:bodyPr/>
          <a:lstStyle/>
          <a:p>
            <a:endParaRPr lang="en-US"/>
          </a:p>
        </p:txBody>
      </p:sp>
      <p:sp>
        <p:nvSpPr>
          <p:cNvPr id="31775" name="Line 31"/>
          <p:cNvSpPr>
            <a:spLocks noChangeShapeType="1"/>
          </p:cNvSpPr>
          <p:nvPr/>
        </p:nvSpPr>
        <p:spPr bwMode="auto">
          <a:xfrm flipH="1">
            <a:off x="5029200" y="1981200"/>
            <a:ext cx="0" cy="457200"/>
          </a:xfrm>
          <a:prstGeom prst="line">
            <a:avLst/>
          </a:prstGeom>
          <a:noFill/>
          <a:ln w="57150">
            <a:solidFill>
              <a:schemeClr val="tx1"/>
            </a:solidFill>
            <a:round/>
            <a:headEnd/>
            <a:tailEnd type="triangle" w="med" len="med"/>
          </a:ln>
          <a:effectLst/>
        </p:spPr>
        <p:txBody>
          <a:bodyPr/>
          <a:lstStyle/>
          <a:p>
            <a:endParaRPr lang="en-US"/>
          </a:p>
        </p:txBody>
      </p:sp>
      <p:sp>
        <p:nvSpPr>
          <p:cNvPr id="31776" name="Line 32"/>
          <p:cNvSpPr>
            <a:spLocks noChangeShapeType="1"/>
          </p:cNvSpPr>
          <p:nvPr/>
        </p:nvSpPr>
        <p:spPr bwMode="auto">
          <a:xfrm>
            <a:off x="3429000" y="1981200"/>
            <a:ext cx="152400" cy="533400"/>
          </a:xfrm>
          <a:prstGeom prst="line">
            <a:avLst/>
          </a:prstGeom>
          <a:noFill/>
          <a:ln w="57150">
            <a:solidFill>
              <a:schemeClr val="tx1"/>
            </a:solidFill>
            <a:round/>
            <a:headEnd/>
            <a:tailEnd type="triangle" w="med" len="med"/>
          </a:ln>
          <a:effectLst/>
        </p:spPr>
        <p:txBody>
          <a:bodyPr/>
          <a:lstStyle/>
          <a:p>
            <a:endParaRPr lang="en-US"/>
          </a:p>
        </p:txBody>
      </p:sp>
      <p:sp>
        <p:nvSpPr>
          <p:cNvPr id="31777" name="Line 33"/>
          <p:cNvSpPr>
            <a:spLocks noChangeShapeType="1"/>
          </p:cNvSpPr>
          <p:nvPr/>
        </p:nvSpPr>
        <p:spPr bwMode="auto">
          <a:xfrm>
            <a:off x="2133600" y="2514600"/>
            <a:ext cx="1066800" cy="76200"/>
          </a:xfrm>
          <a:prstGeom prst="line">
            <a:avLst/>
          </a:prstGeom>
          <a:noFill/>
          <a:ln w="57150">
            <a:solidFill>
              <a:schemeClr val="tx1"/>
            </a:solidFill>
            <a:round/>
            <a:headEnd/>
            <a:tailEnd type="triangle" w="med" len="med"/>
          </a:ln>
          <a:effectLst/>
        </p:spPr>
        <p:txBody>
          <a:bodyPr/>
          <a:lstStyle/>
          <a:p>
            <a:endParaRPr lang="en-US"/>
          </a:p>
        </p:txBody>
      </p:sp>
      <p:sp>
        <p:nvSpPr>
          <p:cNvPr id="31778" name="Line 34"/>
          <p:cNvSpPr>
            <a:spLocks noChangeShapeType="1"/>
          </p:cNvSpPr>
          <p:nvPr/>
        </p:nvSpPr>
        <p:spPr bwMode="auto">
          <a:xfrm>
            <a:off x="2819400" y="3352800"/>
            <a:ext cx="685800" cy="381000"/>
          </a:xfrm>
          <a:prstGeom prst="line">
            <a:avLst/>
          </a:prstGeom>
          <a:noFill/>
          <a:ln w="57150">
            <a:solidFill>
              <a:schemeClr val="tx1"/>
            </a:solidFill>
            <a:round/>
            <a:headEnd/>
            <a:tailEnd type="triangle" w="med" len="med"/>
          </a:ln>
          <a:effectLst/>
        </p:spPr>
        <p:txBody>
          <a:bodyPr/>
          <a:lstStyle/>
          <a:p>
            <a:endParaRPr lang="en-US"/>
          </a:p>
        </p:txBody>
      </p:sp>
      <p:sp>
        <p:nvSpPr>
          <p:cNvPr id="31779" name="Line 35"/>
          <p:cNvSpPr>
            <a:spLocks noChangeShapeType="1"/>
          </p:cNvSpPr>
          <p:nvPr/>
        </p:nvSpPr>
        <p:spPr bwMode="auto">
          <a:xfrm>
            <a:off x="3733800" y="3048000"/>
            <a:ext cx="457200" cy="609600"/>
          </a:xfrm>
          <a:prstGeom prst="line">
            <a:avLst/>
          </a:prstGeom>
          <a:noFill/>
          <a:ln w="57150">
            <a:solidFill>
              <a:schemeClr val="tx1"/>
            </a:solidFill>
            <a:round/>
            <a:headEnd/>
            <a:tailEnd type="triangle" w="med" len="med"/>
          </a:ln>
          <a:effectLst/>
        </p:spPr>
        <p:txBody>
          <a:bodyPr/>
          <a:lstStyle/>
          <a:p>
            <a:endParaRPr lang="en-US"/>
          </a:p>
        </p:txBody>
      </p:sp>
      <p:sp>
        <p:nvSpPr>
          <p:cNvPr id="31780" name="Line 36"/>
          <p:cNvSpPr>
            <a:spLocks noChangeShapeType="1"/>
          </p:cNvSpPr>
          <p:nvPr/>
        </p:nvSpPr>
        <p:spPr bwMode="auto">
          <a:xfrm flipH="1">
            <a:off x="4876800" y="3124200"/>
            <a:ext cx="119063" cy="533400"/>
          </a:xfrm>
          <a:prstGeom prst="line">
            <a:avLst/>
          </a:prstGeom>
          <a:noFill/>
          <a:ln w="57150">
            <a:solidFill>
              <a:schemeClr val="tx1"/>
            </a:solidFill>
            <a:round/>
            <a:headEnd/>
            <a:tailEnd type="triangle" w="med" len="med"/>
          </a:ln>
          <a:effectLst/>
        </p:spPr>
        <p:txBody>
          <a:bodyPr/>
          <a:lstStyle/>
          <a:p>
            <a:endParaRPr lang="en-US"/>
          </a:p>
        </p:txBody>
      </p:sp>
      <p:sp>
        <p:nvSpPr>
          <p:cNvPr id="31781" name="Line 37"/>
          <p:cNvSpPr>
            <a:spLocks noChangeShapeType="1"/>
          </p:cNvSpPr>
          <p:nvPr/>
        </p:nvSpPr>
        <p:spPr bwMode="auto">
          <a:xfrm flipH="1">
            <a:off x="5562600" y="3352800"/>
            <a:ext cx="533400" cy="304800"/>
          </a:xfrm>
          <a:prstGeom prst="line">
            <a:avLst/>
          </a:prstGeom>
          <a:noFill/>
          <a:ln w="57150">
            <a:solidFill>
              <a:schemeClr val="tx1"/>
            </a:solidFill>
            <a:round/>
            <a:headEnd/>
            <a:tailEnd type="triangle" w="med" len="med"/>
          </a:ln>
          <a:effectLst/>
        </p:spPr>
        <p:txBody>
          <a:bodyPr/>
          <a:lstStyle/>
          <a:p>
            <a:endParaRPr lang="en-US"/>
          </a:p>
        </p:txBody>
      </p:sp>
      <p:sp>
        <p:nvSpPr>
          <p:cNvPr id="31782" name="Line 38"/>
          <p:cNvSpPr>
            <a:spLocks noChangeShapeType="1"/>
          </p:cNvSpPr>
          <p:nvPr/>
        </p:nvSpPr>
        <p:spPr bwMode="auto">
          <a:xfrm flipH="1">
            <a:off x="4038600" y="1981200"/>
            <a:ext cx="990600" cy="533400"/>
          </a:xfrm>
          <a:prstGeom prst="line">
            <a:avLst/>
          </a:prstGeom>
          <a:noFill/>
          <a:ln w="5715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647825" y="273050"/>
            <a:ext cx="6062663"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TLR receptors and atherosclerosis</a:t>
            </a:r>
          </a:p>
        </p:txBody>
      </p:sp>
      <p:sp>
        <p:nvSpPr>
          <p:cNvPr id="23555" name="Text Box 3"/>
          <p:cNvSpPr txBox="1">
            <a:spLocks noChangeArrowheads="1"/>
          </p:cNvSpPr>
          <p:nvPr/>
        </p:nvSpPr>
        <p:spPr bwMode="auto">
          <a:xfrm>
            <a:off x="619125" y="1716881"/>
            <a:ext cx="8070850" cy="3693319"/>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a:t>
            </a:r>
            <a:r>
              <a:rPr lang="en-US" b="1" dirty="0" smtClean="0">
                <a:latin typeface="Helvetica" pitchFamily="34" charset="0"/>
              </a:rPr>
              <a:t>10 </a:t>
            </a:r>
            <a:r>
              <a:rPr lang="en-US" b="1" dirty="0">
                <a:latin typeface="Helvetica" pitchFamily="34" charset="0"/>
              </a:rPr>
              <a:t>family members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Recognize pathogen associated molecular patterns </a:t>
            </a:r>
            <a:r>
              <a:rPr lang="en-US" b="1" dirty="0" smtClean="0">
                <a:latin typeface="Helvetica" pitchFamily="34" charset="0"/>
              </a:rPr>
              <a:t>(</a:t>
            </a:r>
            <a:r>
              <a:rPr lang="en-US" b="1" dirty="0">
                <a:latin typeface="Helvetica" pitchFamily="34" charset="0"/>
              </a:rPr>
              <a:t>e.g. LPS, </a:t>
            </a:r>
            <a:r>
              <a:rPr lang="en-US" b="1" dirty="0" err="1">
                <a:latin typeface="Helvetica" pitchFamily="34" charset="0"/>
              </a:rPr>
              <a:t>dsRNA</a:t>
            </a:r>
            <a:r>
              <a:rPr lang="en-US" b="1" dirty="0">
                <a:latin typeface="Helvetica" pitchFamily="34" charset="0"/>
              </a:rPr>
              <a:t>) as well as </a:t>
            </a:r>
            <a:r>
              <a:rPr lang="en-US" b="1" dirty="0" err="1">
                <a:latin typeface="Helvetica" pitchFamily="34" charset="0"/>
              </a:rPr>
              <a:t>oxLDL</a:t>
            </a:r>
            <a:r>
              <a:rPr lang="en-US" b="1" dirty="0">
                <a:latin typeface="Helvetica" pitchFamily="34" charset="0"/>
              </a:rPr>
              <a:t>, HSP60 etc.</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Initiate signaling cascades leading to production </a:t>
            </a:r>
            <a:r>
              <a:rPr lang="en-US" b="1" dirty="0" smtClean="0">
                <a:latin typeface="Helvetica" pitchFamily="34" charset="0"/>
              </a:rPr>
              <a:t>of inflammatory </a:t>
            </a:r>
            <a:r>
              <a:rPr lang="en-US" b="1" dirty="0">
                <a:latin typeface="Helvetica" pitchFamily="34" charset="0"/>
              </a:rPr>
              <a:t>cytokines, proteases, reactive oxygen </a:t>
            </a:r>
            <a:r>
              <a:rPr lang="en-US" b="1" dirty="0" smtClean="0">
                <a:latin typeface="Helvetica" pitchFamily="34" charset="0"/>
              </a:rPr>
              <a:t>species</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In addition to macrophages, expressed by </a:t>
            </a:r>
            <a:r>
              <a:rPr lang="en-US" b="1" dirty="0" err="1">
                <a:latin typeface="Helvetica" pitchFamily="34" charset="0"/>
              </a:rPr>
              <a:t>dendritic</a:t>
            </a:r>
            <a:r>
              <a:rPr lang="en-US" b="1" dirty="0">
                <a:latin typeface="Helvetica" pitchFamily="34" charset="0"/>
              </a:rPr>
              <a:t> </a:t>
            </a:r>
            <a:r>
              <a:rPr lang="en-US" b="1" dirty="0" smtClean="0">
                <a:latin typeface="Helvetica" pitchFamily="34" charset="0"/>
              </a:rPr>
              <a:t>cells</a:t>
            </a:r>
            <a:r>
              <a:rPr lang="en-US" b="1" dirty="0">
                <a:latin typeface="Helvetica" pitchFamily="34" charset="0"/>
              </a:rPr>
              <a:t>, mast cells, endothelial cells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654300" y="685800"/>
            <a:ext cx="4057650" cy="5943600"/>
          </a:xfrm>
          <a:prstGeom prst="rect">
            <a:avLst/>
          </a:prstGeom>
          <a:noFill/>
          <a:ln w="9525">
            <a:noFill/>
            <a:miter lim="800000"/>
            <a:headEnd/>
            <a:tailEnd/>
          </a:ln>
          <a:effectLst/>
        </p:spPr>
      </p:pic>
      <p:sp>
        <p:nvSpPr>
          <p:cNvPr id="12291" name="Text Box 3"/>
          <p:cNvSpPr txBox="1">
            <a:spLocks noChangeArrowheads="1"/>
          </p:cNvSpPr>
          <p:nvPr/>
        </p:nvSpPr>
        <p:spPr bwMode="auto">
          <a:xfrm>
            <a:off x="965200" y="155575"/>
            <a:ext cx="7362825"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Macrophage-T cell interactions in atherosclerosis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295525" y="273050"/>
            <a:ext cx="4756150" cy="519113"/>
          </a:xfrm>
          <a:prstGeom prst="rect">
            <a:avLst/>
          </a:prstGeom>
          <a:noFill/>
          <a:ln w="9525">
            <a:noFill/>
            <a:miter lim="800000"/>
            <a:headEnd/>
            <a:tailEnd/>
          </a:ln>
          <a:effectLst/>
        </p:spPr>
        <p:txBody>
          <a:bodyPr wrap="none">
            <a:spAutoFit/>
          </a:bodyPr>
          <a:lstStyle/>
          <a:p>
            <a:r>
              <a:rPr lang="en-US" sz="2800" b="1" dirty="0">
                <a:solidFill>
                  <a:schemeClr val="accent2"/>
                </a:solidFill>
                <a:latin typeface="Helvetica" pitchFamily="34" charset="0"/>
              </a:rPr>
              <a:t>T cells and atherosclerosis</a:t>
            </a:r>
          </a:p>
        </p:txBody>
      </p:sp>
      <p:sp>
        <p:nvSpPr>
          <p:cNvPr id="24579" name="Text Box 3"/>
          <p:cNvSpPr txBox="1">
            <a:spLocks noChangeArrowheads="1"/>
          </p:cNvSpPr>
          <p:nvPr/>
        </p:nvSpPr>
        <p:spPr bwMode="auto">
          <a:xfrm>
            <a:off x="530225" y="1793081"/>
            <a:ext cx="8070850" cy="3693319"/>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Immune cells patrol tissues in search of antigen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T cell infiltrate is common feature of atherosclerotic </a:t>
            </a:r>
            <a:r>
              <a:rPr lang="en-US" b="1" dirty="0" smtClean="0">
                <a:latin typeface="Helvetica" pitchFamily="34" charset="0"/>
              </a:rPr>
              <a:t>lesions</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Predominantly CD4+ cells, recognize antigen/MHC II</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CD4+ T cells reactive to </a:t>
            </a:r>
            <a:r>
              <a:rPr lang="en-US" b="1" dirty="0" err="1">
                <a:latin typeface="Helvetica" pitchFamily="34" charset="0"/>
              </a:rPr>
              <a:t>oxLDL</a:t>
            </a:r>
            <a:r>
              <a:rPr lang="en-US" b="1" dirty="0">
                <a:latin typeface="Helvetica" pitchFamily="34" charset="0"/>
              </a:rPr>
              <a:t>, HSP60, bacterial </a:t>
            </a:r>
            <a:r>
              <a:rPr lang="en-US" b="1" dirty="0" smtClean="0">
                <a:latin typeface="Helvetica" pitchFamily="34" charset="0"/>
              </a:rPr>
              <a:t>products </a:t>
            </a:r>
            <a:r>
              <a:rPr lang="en-US" b="1" dirty="0">
                <a:latin typeface="Helvetica" pitchFamily="34" charset="0"/>
              </a:rPr>
              <a:t>detected in human lesions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NK cells present in early lesions, recognize lipid </a:t>
            </a:r>
            <a:r>
              <a:rPr lang="en-US" b="1" dirty="0" smtClean="0">
                <a:latin typeface="Helvetica" pitchFamily="34" charset="0"/>
              </a:rPr>
              <a:t>antigens</a:t>
            </a: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NK activation increases </a:t>
            </a:r>
            <a:r>
              <a:rPr lang="en-US" b="1" dirty="0" err="1">
                <a:latin typeface="Helvetica" pitchFamily="34" charset="0"/>
              </a:rPr>
              <a:t>athero</a:t>
            </a:r>
            <a:r>
              <a:rPr lang="en-US" b="1" dirty="0">
                <a:latin typeface="Helvetica" pitchFamily="34" charset="0"/>
              </a:rPr>
              <a:t> in </a:t>
            </a:r>
            <a:r>
              <a:rPr lang="en-US" b="1" dirty="0" err="1">
                <a:latin typeface="Helvetica" pitchFamily="34" charset="0"/>
              </a:rPr>
              <a:t>apoE</a:t>
            </a:r>
            <a:r>
              <a:rPr lang="en-US" b="1" dirty="0">
                <a:latin typeface="Helvetica" pitchFamily="34" charset="0"/>
              </a:rPr>
              <a:t> KO mice</a:t>
            </a: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4825" y="209550"/>
            <a:ext cx="2974975"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T cell responses</a:t>
            </a:r>
          </a:p>
        </p:txBody>
      </p:sp>
      <p:sp>
        <p:nvSpPr>
          <p:cNvPr id="25603" name="Text Box 3"/>
          <p:cNvSpPr txBox="1">
            <a:spLocks noChangeArrowheads="1"/>
          </p:cNvSpPr>
          <p:nvPr/>
        </p:nvSpPr>
        <p:spPr bwMode="auto">
          <a:xfrm>
            <a:off x="441325" y="1017588"/>
            <a:ext cx="8766175" cy="6408737"/>
          </a:xfrm>
          <a:prstGeom prst="rect">
            <a:avLst/>
          </a:prstGeom>
          <a:noFill/>
          <a:ln w="9525">
            <a:noFill/>
            <a:miter lim="800000"/>
            <a:headEnd/>
            <a:tailEnd/>
          </a:ln>
          <a:effectLst/>
        </p:spPr>
        <p:txBody>
          <a:bodyPr anchor="ctr">
            <a:spAutoFit/>
          </a:bodyPr>
          <a:lstStyle/>
          <a:p>
            <a:pPr>
              <a:lnSpc>
                <a:spcPct val="90000"/>
              </a:lnSpc>
              <a:buClr>
                <a:srgbClr val="EC2D59"/>
              </a:buClr>
              <a:buSzPct val="145000"/>
              <a:buFont typeface="Times"/>
              <a:buChar char="•"/>
              <a:tabLst>
                <a:tab pos="292100" algn="l"/>
              </a:tabLst>
            </a:pPr>
            <a:r>
              <a:rPr lang="en-US" sz="2000" b="1">
                <a:latin typeface="Helvetica" pitchFamily="34" charset="0"/>
              </a:rPr>
              <a:t>  Th1 response activates macrophages and functions in the 		defense against intracellular pathogens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Th2 response elicits allergic inflammation</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Atherosclerotic lesions contains cytokines that promote Th1 		responses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Activated Th1 effector cells in lesions produce macrophage 		activating cytokine IFN</a:t>
            </a:r>
            <a:r>
              <a:rPr lang="en-US" sz="2000" b="1">
                <a:latin typeface="Symbol" pitchFamily="18" charset="2"/>
              </a:rPr>
              <a:t>g</a:t>
            </a: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r>
              <a:rPr lang="en-US" sz="2000" b="1">
                <a:latin typeface="Helvetica" pitchFamily="34" charset="0"/>
              </a:rPr>
              <a:t>  IFN</a:t>
            </a:r>
            <a:r>
              <a:rPr lang="en-US" sz="2000" b="1">
                <a:latin typeface="Symbol" pitchFamily="18" charset="2"/>
              </a:rPr>
              <a:t>g </a:t>
            </a:r>
            <a:r>
              <a:rPr lang="en-US" sz="2000" b="1">
                <a:latin typeface="Helvetica" pitchFamily="34" charset="0"/>
              </a:rPr>
              <a:t>improves efficiency of ag presentation and augments 		synthesis of TNF</a:t>
            </a:r>
            <a:r>
              <a:rPr lang="en-US" sz="2000" b="1">
                <a:latin typeface="Symbol" pitchFamily="18" charset="2"/>
              </a:rPr>
              <a:t>a</a:t>
            </a:r>
            <a:r>
              <a:rPr lang="en-US" sz="2000" b="1">
                <a:latin typeface="Helvetica" pitchFamily="34" charset="0"/>
              </a:rPr>
              <a:t> and IL-1</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IFN</a:t>
            </a:r>
            <a:r>
              <a:rPr lang="en-US" sz="2000" b="1">
                <a:latin typeface="Symbol" pitchFamily="18" charset="2"/>
              </a:rPr>
              <a:t>g</a:t>
            </a:r>
            <a:r>
              <a:rPr lang="en-US" sz="2000" b="1">
                <a:latin typeface="Helvetica" pitchFamily="34" charset="0"/>
              </a:rPr>
              <a:t>, TNF</a:t>
            </a:r>
            <a:r>
              <a:rPr lang="en-US" sz="2000" b="1">
                <a:latin typeface="Symbol" pitchFamily="18" charset="2"/>
              </a:rPr>
              <a:t>a</a:t>
            </a:r>
            <a:r>
              <a:rPr lang="en-US" sz="2000" b="1">
                <a:latin typeface="Helvetica" pitchFamily="34" charset="0"/>
              </a:rPr>
              <a:t> and IL-1 in turn stimulate production of many other 		inflammatory mediators</a:t>
            </a:r>
          </a:p>
          <a:p>
            <a:pPr>
              <a:lnSpc>
                <a:spcPct val="90000"/>
              </a:lnSpc>
              <a:buClr>
                <a:srgbClr val="EC2D59"/>
              </a:buClr>
              <a:buSzPct val="145000"/>
              <a:buFont typeface="Times"/>
              <a:buChar char="•"/>
              <a:tabLst>
                <a:tab pos="292100" algn="l"/>
              </a:tabLst>
            </a:pPr>
            <a:endParaRPr lang="en-US" sz="2000" b="1">
              <a:latin typeface="Helvetica" pitchFamily="34" charset="0"/>
            </a:endParaRPr>
          </a:p>
          <a:p>
            <a:pPr>
              <a:lnSpc>
                <a:spcPct val="90000"/>
              </a:lnSpc>
              <a:buClr>
                <a:srgbClr val="EC2D59"/>
              </a:buClr>
              <a:buSzPct val="145000"/>
              <a:buFont typeface="Times"/>
              <a:buChar char="•"/>
              <a:tabLst>
                <a:tab pos="292100" algn="l"/>
              </a:tabLst>
            </a:pPr>
            <a:r>
              <a:rPr lang="en-US" sz="2000" b="1">
                <a:latin typeface="Helvetica" pitchFamily="34" charset="0"/>
              </a:rPr>
              <a:t>  apoE mice lacking IFN</a:t>
            </a:r>
            <a:r>
              <a:rPr lang="en-US" sz="2000" b="1">
                <a:latin typeface="Symbol" pitchFamily="18" charset="2"/>
              </a:rPr>
              <a:t>g</a:t>
            </a:r>
            <a:r>
              <a:rPr lang="en-US" sz="2000" b="1">
                <a:latin typeface="Helvetica" pitchFamily="34" charset="0"/>
              </a:rPr>
              <a:t> or downstream mediators 	such as IL-18 </a:t>
            </a:r>
          </a:p>
          <a:p>
            <a:pPr>
              <a:lnSpc>
                <a:spcPct val="90000"/>
              </a:lnSpc>
              <a:buClr>
                <a:srgbClr val="EC2D59"/>
              </a:buClr>
              <a:buSzPct val="145000"/>
              <a:buFont typeface="Times"/>
              <a:buNone/>
              <a:tabLst>
                <a:tab pos="292100" algn="l"/>
              </a:tabLst>
            </a:pPr>
            <a:r>
              <a:rPr lang="en-US" sz="2000" b="1">
                <a:latin typeface="Helvetica" pitchFamily="34" charset="0"/>
              </a:rPr>
              <a:t>	or T-bet show reduced athero</a:t>
            </a: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Symbol" pitchFamily="18" charset="2"/>
            </a:endParaRPr>
          </a:p>
          <a:p>
            <a:pPr>
              <a:lnSpc>
                <a:spcPct val="90000"/>
              </a:lnSpc>
              <a:buClr>
                <a:srgbClr val="EC2D59"/>
              </a:buClr>
              <a:buSzPct val="145000"/>
              <a:buFont typeface="Times"/>
              <a:buChar char="•"/>
              <a:tabLst>
                <a:tab pos="292100" algn="l"/>
              </a:tabLst>
            </a:pPr>
            <a:endParaRPr lang="en-US" sz="2000" b="1">
              <a:latin typeface="Helvetica"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68325" y="234950"/>
            <a:ext cx="7981950"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Anti-inflammatory factors and atherosclerosis</a:t>
            </a:r>
          </a:p>
        </p:txBody>
      </p:sp>
      <p:sp>
        <p:nvSpPr>
          <p:cNvPr id="27651" name="Text Box 3"/>
          <p:cNvSpPr txBox="1">
            <a:spLocks noChangeArrowheads="1"/>
          </p:cNvSpPr>
          <p:nvPr/>
        </p:nvSpPr>
        <p:spPr bwMode="auto">
          <a:xfrm>
            <a:off x="669925" y="2286000"/>
            <a:ext cx="8029575" cy="1837426"/>
          </a:xfrm>
          <a:prstGeom prst="rect">
            <a:avLst/>
          </a:prstGeom>
          <a:noFill/>
          <a:ln w="9525">
            <a:noFill/>
            <a:miter lim="800000"/>
            <a:headEnd/>
            <a:tailEnd/>
          </a:ln>
          <a:effectLst/>
        </p:spPr>
        <p:txBody>
          <a:bodyPr anchor="ctr">
            <a:spAutoFit/>
          </a:bodyPr>
          <a:lstStyle/>
          <a:p>
            <a:pPr>
              <a:lnSpc>
                <a:spcPct val="90000"/>
              </a:lnSpc>
              <a:buClr>
                <a:srgbClr val="EC2D59"/>
              </a:buClr>
              <a:buSzPct val="145000"/>
              <a:buFont typeface="Times"/>
              <a:buChar char="•"/>
              <a:tabLst>
                <a:tab pos="292100" algn="l"/>
              </a:tabLst>
            </a:pPr>
            <a:r>
              <a:rPr lang="en-US" b="1" dirty="0">
                <a:latin typeface="Helvetica" pitchFamily="34" charset="0"/>
              </a:rPr>
              <a:t>  Anti-inflammatory factors such as </a:t>
            </a:r>
            <a:r>
              <a:rPr lang="en-US" b="1" dirty="0" err="1">
                <a:latin typeface="Helvetica" pitchFamily="34" charset="0"/>
              </a:rPr>
              <a:t>TGF</a:t>
            </a:r>
            <a:r>
              <a:rPr lang="en-US" b="1" dirty="0" err="1">
                <a:latin typeface="Symbol" pitchFamily="18" charset="2"/>
              </a:rPr>
              <a:t>b</a:t>
            </a:r>
            <a:r>
              <a:rPr lang="en-US" b="1" dirty="0">
                <a:latin typeface="Helvetica" pitchFamily="34" charset="0"/>
              </a:rPr>
              <a:t> and IL-10 </a:t>
            </a:r>
            <a:r>
              <a:rPr lang="en-US" b="1" dirty="0" smtClean="0">
                <a:latin typeface="Helvetica" pitchFamily="34" charset="0"/>
              </a:rPr>
              <a:t>are protective</a:t>
            </a:r>
            <a:endParaRPr lang="en-US" b="1" dirty="0">
              <a:latin typeface="Helvetica" pitchFamily="34" charset="0"/>
            </a:endParaRPr>
          </a:p>
          <a:p>
            <a:pPr>
              <a:lnSpc>
                <a:spcPct val="90000"/>
              </a:lnSpc>
              <a:buClr>
                <a:srgbClr val="EC2D59"/>
              </a:buClr>
              <a:buSzPct val="145000"/>
              <a:buFont typeface="Times"/>
              <a:buChar char="•"/>
              <a:tabLst>
                <a:tab pos="292100" algn="l"/>
              </a:tabLst>
            </a:pPr>
            <a:endParaRPr lang="en-US" b="1" dirty="0">
              <a:latin typeface="Helvetica" pitchFamily="34" charset="0"/>
            </a:endParaRPr>
          </a:p>
          <a:p>
            <a:pPr>
              <a:lnSpc>
                <a:spcPct val="90000"/>
              </a:lnSpc>
              <a:buClr>
                <a:srgbClr val="EC2D59"/>
              </a:buClr>
              <a:buSzPct val="145000"/>
              <a:buFont typeface="Times"/>
              <a:buChar char="•"/>
              <a:tabLst>
                <a:tab pos="292100" algn="l"/>
              </a:tabLst>
            </a:pPr>
            <a:r>
              <a:rPr lang="en-US" b="1" dirty="0">
                <a:latin typeface="Helvetica" pitchFamily="34" charset="0"/>
              </a:rPr>
              <a:t>  IL-10 KO increases </a:t>
            </a:r>
            <a:r>
              <a:rPr lang="en-US" b="1" dirty="0" err="1">
                <a:latin typeface="Helvetica" pitchFamily="34" charset="0"/>
              </a:rPr>
              <a:t>athero</a:t>
            </a:r>
            <a:r>
              <a:rPr lang="en-US" b="1" dirty="0">
                <a:latin typeface="Helvetica" pitchFamily="34" charset="0"/>
              </a:rPr>
              <a:t> in mice and exacerbates </a:t>
            </a:r>
            <a:r>
              <a:rPr lang="en-US" b="1" dirty="0" smtClean="0">
                <a:latin typeface="Helvetica" pitchFamily="34" charset="0"/>
              </a:rPr>
              <a:t>thrombosis</a:t>
            </a:r>
            <a:endParaRPr lang="en-US" b="1" dirty="0">
              <a:latin typeface="Helvetica" pitchFamily="34" charset="0"/>
            </a:endParaRPr>
          </a:p>
          <a:p>
            <a:pPr>
              <a:lnSpc>
                <a:spcPct val="90000"/>
              </a:lnSpc>
              <a:buClr>
                <a:srgbClr val="EC2D59"/>
              </a:buClr>
              <a:buSzPct val="145000"/>
              <a:buFont typeface="Times"/>
              <a:buChar char="•"/>
              <a:tabLst>
                <a:tab pos="292100" algn="l"/>
              </a:tabLst>
            </a:pPr>
            <a:endParaRPr lang="en-US" b="1" dirty="0">
              <a:latin typeface="Helvetica" pitchFamily="34" charset="0"/>
            </a:endParaRPr>
          </a:p>
          <a:p>
            <a:pPr>
              <a:lnSpc>
                <a:spcPct val="90000"/>
              </a:lnSpc>
              <a:buClr>
                <a:srgbClr val="EC2D59"/>
              </a:buClr>
              <a:buSzPct val="145000"/>
              <a:buFont typeface="Times"/>
              <a:buChar char="•"/>
              <a:tabLst>
                <a:tab pos="292100" algn="l"/>
              </a:tabLst>
            </a:pPr>
            <a:r>
              <a:rPr lang="en-US" b="1" dirty="0">
                <a:latin typeface="Helvetica" pitchFamily="34" charset="0"/>
              </a:rPr>
              <a:t>  Abrogation of TGF signaling in T cells leads to </a:t>
            </a:r>
            <a:r>
              <a:rPr lang="en-US" b="1" dirty="0" smtClean="0">
                <a:latin typeface="Helvetica" pitchFamily="34" charset="0"/>
              </a:rPr>
              <a:t>large </a:t>
            </a:r>
            <a:r>
              <a:rPr lang="en-US" b="1" dirty="0">
                <a:latin typeface="Helvetica" pitchFamily="34" charset="0"/>
              </a:rPr>
              <a:t>unstable atherosclerotic lesions</a:t>
            </a:r>
            <a:endParaRPr lang="en-US" b="1" dirty="0">
              <a:latin typeface="Symbol" pitchFamily="18" charset="2"/>
            </a:endParaRPr>
          </a:p>
          <a:p>
            <a:pPr>
              <a:lnSpc>
                <a:spcPct val="90000"/>
              </a:lnSpc>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774825" y="323850"/>
            <a:ext cx="5761038"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Immune cells and plaque rupture</a:t>
            </a:r>
          </a:p>
        </p:txBody>
      </p:sp>
      <p:sp>
        <p:nvSpPr>
          <p:cNvPr id="21507" name="Text Box 3"/>
          <p:cNvSpPr txBox="1">
            <a:spLocks noChangeArrowheads="1"/>
          </p:cNvSpPr>
          <p:nvPr/>
        </p:nvSpPr>
        <p:spPr bwMode="auto">
          <a:xfrm>
            <a:off x="593725" y="2062877"/>
            <a:ext cx="8070850" cy="2585323"/>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Preferentially occurs where fibrous cap is thin</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Active immune cells are abundant at site of rupture</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Immune cells produce inflammatory molecules and </a:t>
            </a:r>
            <a:r>
              <a:rPr lang="en-US" b="1" dirty="0" err="1" smtClean="0">
                <a:latin typeface="Helvetica" pitchFamily="34" charset="0"/>
              </a:rPr>
              <a:t>proteolytic</a:t>
            </a:r>
            <a:r>
              <a:rPr lang="en-US" b="1" dirty="0" smtClean="0">
                <a:latin typeface="Helvetica" pitchFamily="34" charset="0"/>
              </a:rPr>
              <a:t> </a:t>
            </a:r>
            <a:r>
              <a:rPr lang="en-US" b="1" dirty="0">
                <a:latin typeface="Helvetica" pitchFamily="34" charset="0"/>
              </a:rPr>
              <a:t>enzymes that weaken cap, activate cells </a:t>
            </a:r>
            <a:r>
              <a:rPr lang="en-US" b="1" dirty="0" smtClean="0">
                <a:latin typeface="Helvetica" pitchFamily="34" charset="0"/>
              </a:rPr>
              <a:t>in </a:t>
            </a:r>
            <a:r>
              <a:rPr lang="en-US" b="1" dirty="0">
                <a:latin typeface="Helvetica" pitchFamily="34" charset="0"/>
              </a:rPr>
              <a:t>the core and transform stable plaque into </a:t>
            </a:r>
            <a:r>
              <a:rPr lang="en-US" b="1" dirty="0" smtClean="0">
                <a:latin typeface="Helvetica" pitchFamily="34" charset="0"/>
              </a:rPr>
              <a:t>vulnerable</a:t>
            </a:r>
            <a:r>
              <a:rPr lang="en-US" b="1" dirty="0">
                <a:latin typeface="Helvetica" pitchFamily="34" charset="0"/>
              </a:rPr>
              <a:t>, leading to plaque rupture</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MMPs likely to play important roles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301875" y="747713"/>
            <a:ext cx="4594225" cy="6008687"/>
          </a:xfrm>
          <a:prstGeom prst="rect">
            <a:avLst/>
          </a:prstGeom>
          <a:noFill/>
          <a:ln w="9525">
            <a:noFill/>
            <a:miter lim="800000"/>
            <a:headEnd/>
            <a:tailEnd/>
          </a:ln>
          <a:effectLst/>
        </p:spPr>
      </p:pic>
      <p:sp>
        <p:nvSpPr>
          <p:cNvPr id="13315" name="Text Box 3"/>
          <p:cNvSpPr txBox="1">
            <a:spLocks noChangeArrowheads="1"/>
          </p:cNvSpPr>
          <p:nvPr/>
        </p:nvSpPr>
        <p:spPr bwMode="auto">
          <a:xfrm>
            <a:off x="965200" y="155575"/>
            <a:ext cx="7488238" cy="457200"/>
          </a:xfrm>
          <a:prstGeom prst="rect">
            <a:avLst/>
          </a:prstGeom>
          <a:noFill/>
          <a:ln w="9525">
            <a:noFill/>
            <a:miter lim="800000"/>
            <a:headEnd/>
            <a:tailEnd/>
          </a:ln>
          <a:effectLst/>
        </p:spPr>
        <p:txBody>
          <a:bodyPr wrap="none">
            <a:spAutoFit/>
          </a:bodyPr>
          <a:lstStyle/>
          <a:p>
            <a:r>
              <a:rPr lang="en-US" b="1">
                <a:solidFill>
                  <a:schemeClr val="accent2"/>
                </a:solidFill>
                <a:latin typeface="Helvetica" pitchFamily="34" charset="0"/>
              </a:rPr>
              <a:t>Systemic inflammatory markers in atherosclerosis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2800" b="1">
                <a:solidFill>
                  <a:schemeClr val="accent2"/>
                </a:solidFill>
                <a:latin typeface="Arial" charset="0"/>
              </a:rPr>
              <a:t>Normal Plasma Lipid Levels (mg/dl)</a:t>
            </a:r>
            <a:endParaRPr lang="en-US" sz="2400">
              <a:latin typeface="Arial" charset="0"/>
            </a:endParaRPr>
          </a:p>
        </p:txBody>
      </p:sp>
      <p:sp>
        <p:nvSpPr>
          <p:cNvPr id="7171" name="Text Box 3"/>
          <p:cNvSpPr txBox="1">
            <a:spLocks noChangeArrowheads="1"/>
          </p:cNvSpPr>
          <p:nvPr/>
        </p:nvSpPr>
        <p:spPr bwMode="auto">
          <a:xfrm>
            <a:off x="228600" y="1905000"/>
            <a:ext cx="8686800" cy="2813050"/>
          </a:xfrm>
          <a:prstGeom prst="rect">
            <a:avLst/>
          </a:prstGeom>
          <a:noFill/>
          <a:ln w="38100">
            <a:solidFill>
              <a:schemeClr val="accent2"/>
            </a:solidFill>
            <a:miter lim="800000"/>
            <a:headEnd/>
            <a:tailEnd/>
          </a:ln>
          <a:effectLst/>
        </p:spPr>
        <p:txBody>
          <a:bodyPr>
            <a:spAutoFit/>
          </a:bodyPr>
          <a:lstStyle/>
          <a:p>
            <a:r>
              <a:rPr lang="en-US" sz="2000">
                <a:latin typeface="Arial" charset="0"/>
              </a:rPr>
              <a:t>		</a:t>
            </a:r>
            <a:r>
              <a:rPr lang="en-US" sz="1800">
                <a:latin typeface="Arial" charset="0"/>
              </a:rPr>
              <a:t>Triglyceride	Total Chol.	HDL-Chol	TC/HDLC	</a:t>
            </a:r>
          </a:p>
          <a:p>
            <a:endParaRPr lang="en-US" sz="1800">
              <a:latin typeface="Arial" charset="0"/>
            </a:endParaRPr>
          </a:p>
          <a:p>
            <a:r>
              <a:rPr lang="en-US" sz="2000">
                <a:latin typeface="Arial" charset="0"/>
              </a:rPr>
              <a:t>  Adult female	     80		   190		     55	  	    3.5	</a:t>
            </a:r>
          </a:p>
          <a:p>
            <a:endParaRPr lang="en-US" sz="2000">
              <a:latin typeface="Arial" charset="0"/>
            </a:endParaRPr>
          </a:p>
          <a:p>
            <a:r>
              <a:rPr lang="en-US" sz="2000">
                <a:latin typeface="Arial" charset="0"/>
              </a:rPr>
              <a:t>  Adult male	     120		   200		     43		    4.7</a:t>
            </a:r>
          </a:p>
          <a:p>
            <a:endParaRPr lang="en-US" sz="2000">
              <a:latin typeface="Arial" charset="0"/>
            </a:endParaRPr>
          </a:p>
          <a:p>
            <a:r>
              <a:rPr lang="en-US" sz="2000">
                <a:latin typeface="Arial" charset="0"/>
              </a:rPr>
              <a:t>  Neonate	     35		   70		     35		    2.0</a:t>
            </a:r>
          </a:p>
          <a:p>
            <a:endParaRPr lang="en-US" sz="2000">
              <a:latin typeface="Arial" charset="0"/>
            </a:endParaRPr>
          </a:p>
        </p:txBody>
      </p:sp>
      <p:sp>
        <p:nvSpPr>
          <p:cNvPr id="7172" name="Line 4"/>
          <p:cNvSpPr>
            <a:spLocks noChangeShapeType="1"/>
          </p:cNvSpPr>
          <p:nvPr/>
        </p:nvSpPr>
        <p:spPr bwMode="auto">
          <a:xfrm>
            <a:off x="1828800" y="2514600"/>
            <a:ext cx="6934200" cy="0"/>
          </a:xfrm>
          <a:prstGeom prst="line">
            <a:avLst/>
          </a:prstGeom>
          <a:noFill/>
          <a:ln w="28575">
            <a:solidFill>
              <a:srgbClr val="FF0066"/>
            </a:solidFill>
            <a:round/>
            <a:headEnd/>
            <a:tailEnd/>
          </a:ln>
          <a:effectLst/>
        </p:spPr>
        <p:txBody>
          <a:bodyPr wrap="none" anchor="ctr"/>
          <a:lstStyle/>
          <a:p>
            <a:endParaRPr lang="en-US"/>
          </a:p>
        </p:txBody>
      </p:sp>
      <p:pic>
        <p:nvPicPr>
          <p:cNvPr id="88065" name="Picture 1"/>
          <p:cNvPicPr>
            <a:picLocks noChangeAspect="1" noChangeArrowheads="1"/>
          </p:cNvPicPr>
          <p:nvPr/>
        </p:nvPicPr>
        <p:blipFill>
          <a:blip r:embed="rId2" cstate="print"/>
          <a:srcRect/>
          <a:stretch>
            <a:fillRect/>
          </a:stretch>
        </p:blipFill>
        <p:spPr bwMode="auto">
          <a:xfrm>
            <a:off x="-1524000" y="-9906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558925" y="260350"/>
            <a:ext cx="6296025" cy="519113"/>
          </a:xfrm>
          <a:prstGeom prst="rect">
            <a:avLst/>
          </a:prstGeom>
          <a:noFill/>
          <a:ln w="9525">
            <a:noFill/>
            <a:miter lim="800000"/>
            <a:headEnd/>
            <a:tailEnd/>
          </a:ln>
          <a:effectLst/>
        </p:spPr>
        <p:txBody>
          <a:bodyPr wrap="none">
            <a:spAutoFit/>
          </a:bodyPr>
          <a:lstStyle/>
          <a:p>
            <a:r>
              <a:rPr lang="en-US" sz="2800" b="1">
                <a:solidFill>
                  <a:schemeClr val="accent2"/>
                </a:solidFill>
                <a:latin typeface="Helvetica" pitchFamily="34" charset="0"/>
              </a:rPr>
              <a:t>Systemic indicators of inflammation</a:t>
            </a:r>
          </a:p>
        </p:txBody>
      </p:sp>
      <p:sp>
        <p:nvSpPr>
          <p:cNvPr id="29699" name="Text Box 3"/>
          <p:cNvSpPr txBox="1">
            <a:spLocks noChangeArrowheads="1"/>
          </p:cNvSpPr>
          <p:nvPr/>
        </p:nvSpPr>
        <p:spPr bwMode="auto">
          <a:xfrm>
            <a:off x="555625" y="2090678"/>
            <a:ext cx="8070850" cy="2862322"/>
          </a:xfrm>
          <a:prstGeom prst="rect">
            <a:avLst/>
          </a:prstGeom>
          <a:noFill/>
          <a:ln w="9525">
            <a:noFill/>
            <a:miter lim="800000"/>
            <a:headEnd/>
            <a:tailEnd/>
          </a:ln>
          <a:effectLst/>
        </p:spPr>
        <p:txBody>
          <a:bodyPr anchor="ctr">
            <a:spAutoFit/>
          </a:bodyPr>
          <a:lstStyle/>
          <a:p>
            <a:pPr>
              <a:buClr>
                <a:srgbClr val="EC2D59"/>
              </a:buClr>
              <a:buSzPct val="145000"/>
              <a:buFont typeface="Times"/>
              <a:buChar char="•"/>
              <a:tabLst>
                <a:tab pos="292100" algn="l"/>
              </a:tabLst>
            </a:pPr>
            <a:r>
              <a:rPr lang="en-US" b="1" dirty="0">
                <a:latin typeface="Helvetica" pitchFamily="34" charset="0"/>
              </a:rPr>
              <a:t>  Inflammatory process in lesions may lead to </a:t>
            </a:r>
            <a:r>
              <a:rPr lang="en-US" b="1" dirty="0" smtClean="0">
                <a:latin typeface="Helvetica" pitchFamily="34" charset="0"/>
              </a:rPr>
              <a:t>increased </a:t>
            </a:r>
            <a:r>
              <a:rPr lang="en-US" b="1" dirty="0">
                <a:latin typeface="Helvetica" pitchFamily="34" charset="0"/>
              </a:rPr>
              <a:t>plasma levels of cytokines and acute </a:t>
            </a:r>
            <a:r>
              <a:rPr lang="en-US" b="1" dirty="0" smtClean="0">
                <a:latin typeface="Helvetica" pitchFamily="34" charset="0"/>
              </a:rPr>
              <a:t>phase </a:t>
            </a:r>
            <a:r>
              <a:rPr lang="en-US" b="1" dirty="0">
                <a:latin typeface="Helvetica" pitchFamily="34" charset="0"/>
              </a:rPr>
              <a:t>proteins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CRP and IL-6 are elevated in patients with unstable </a:t>
            </a:r>
            <a:r>
              <a:rPr lang="en-US" b="1" dirty="0" smtClean="0">
                <a:latin typeface="Helvetica" pitchFamily="34" charset="0"/>
              </a:rPr>
              <a:t>angina </a:t>
            </a:r>
            <a:r>
              <a:rPr lang="en-US" b="1" dirty="0">
                <a:latin typeface="Helvetica" pitchFamily="34" charset="0"/>
              </a:rPr>
              <a:t>and MI</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r>
              <a:rPr lang="en-US" b="1" dirty="0">
                <a:latin typeface="Helvetica" pitchFamily="34" charset="0"/>
              </a:rPr>
              <a:t>  Levels correlate with prognosis</a:t>
            </a: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a:p>
            <a:pPr>
              <a:buClr>
                <a:srgbClr val="EC2D59"/>
              </a:buClr>
              <a:buSzPct val="145000"/>
              <a:buFont typeface="Times"/>
              <a:buChar char="•"/>
              <a:tabLst>
                <a:tab pos="292100" algn="l"/>
              </a:tabLst>
            </a:pPr>
            <a:endParaRPr lang="en-US" b="1" dirty="0">
              <a:latin typeface="Helvetica"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5710238" y="1090613"/>
            <a:ext cx="2276475" cy="2201862"/>
          </a:xfrm>
          <a:prstGeom prst="rect">
            <a:avLst/>
          </a:prstGeom>
          <a:noFill/>
          <a:ln w="9525">
            <a:noFill/>
            <a:miter lim="800000"/>
            <a:headEnd/>
            <a:tailEnd/>
          </a:ln>
          <a:effectLst/>
        </p:spPr>
      </p:pic>
      <p:grpSp>
        <p:nvGrpSpPr>
          <p:cNvPr id="2" name="Group 3"/>
          <p:cNvGrpSpPr>
            <a:grpSpLocks/>
          </p:cNvGrpSpPr>
          <p:nvPr/>
        </p:nvGrpSpPr>
        <p:grpSpPr bwMode="auto">
          <a:xfrm>
            <a:off x="2652713" y="2027238"/>
            <a:ext cx="603250" cy="1001712"/>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32773"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32774"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32775" name="Picture 7" descr="DNA_bklwht"/>
            <p:cNvPicPr>
              <a:picLocks noChangeAspect="1" noChangeArrowheads="1"/>
            </p:cNvPicPr>
            <p:nvPr/>
          </p:nvPicPr>
          <p:blipFill>
            <a:blip r:embed="rId3" cstate="print"/>
            <a:srcRect/>
            <a:stretch>
              <a:fillRect/>
            </a:stretch>
          </p:blipFill>
          <p:spPr bwMode="auto">
            <a:xfrm rot="10140113">
              <a:off x="1694" y="515"/>
              <a:ext cx="107" cy="288"/>
            </a:xfrm>
            <a:prstGeom prst="rect">
              <a:avLst/>
            </a:prstGeom>
            <a:noFill/>
          </p:spPr>
        </p:pic>
        <p:sp>
          <p:nvSpPr>
            <p:cNvPr id="32776"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32777"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grpSp>
        <p:nvGrpSpPr>
          <p:cNvPr id="4" name="Group 10"/>
          <p:cNvGrpSpPr>
            <a:grpSpLocks/>
          </p:cNvGrpSpPr>
          <p:nvPr/>
        </p:nvGrpSpPr>
        <p:grpSpPr bwMode="auto">
          <a:xfrm rot="-809435">
            <a:off x="1249363" y="1103313"/>
            <a:ext cx="598487" cy="1558925"/>
            <a:chOff x="384" y="336"/>
            <a:chExt cx="1104" cy="3072"/>
          </a:xfrm>
        </p:grpSpPr>
        <p:sp>
          <p:nvSpPr>
            <p:cNvPr id="32779" name="Freeform 11"/>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32780" name="Oval 12"/>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32781" name="Rectangle 13"/>
          <p:cNvSpPr>
            <a:spLocks noChangeArrowheads="1"/>
          </p:cNvSpPr>
          <p:nvPr/>
        </p:nvSpPr>
        <p:spPr bwMode="auto">
          <a:xfrm flipH="1" flipV="1">
            <a:off x="533400" y="3962400"/>
            <a:ext cx="82550" cy="52388"/>
          </a:xfrm>
          <a:prstGeom prst="rect">
            <a:avLst/>
          </a:prstGeom>
          <a:noFill/>
          <a:ln w="9525">
            <a:noFill/>
            <a:miter lim="800000"/>
            <a:headEnd/>
            <a:tailEnd/>
          </a:ln>
          <a:effectLst/>
        </p:spPr>
        <p:txBody>
          <a:bodyPr/>
          <a:lstStyle/>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Unlikely to be caused by single organism</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pPr>
            <a:r>
              <a:rPr lang="en-US" dirty="0" err="1" smtClean="0">
                <a:solidFill>
                  <a:schemeClr val="bg1"/>
                </a:solidFill>
                <a:latin typeface="Helvetica" pitchFamily="34" charset="0"/>
              </a:rPr>
              <a:t>DiverseUn</a:t>
            </a:r>
            <a:r>
              <a:rPr lang="en-US" dirty="0" smtClean="0">
                <a:solidFill>
                  <a:schemeClr val="bg1"/>
                </a:solidFill>
                <a:latin typeface="Helvetica" pitchFamily="34" charset="0"/>
              </a:rPr>
              <a:t> </a:t>
            </a:r>
            <a:r>
              <a:rPr lang="en-US" dirty="0">
                <a:solidFill>
                  <a:schemeClr val="bg1"/>
                </a:solidFill>
                <a:latin typeface="Helvetica" pitchFamily="34" charset="0"/>
              </a:rPr>
              <a:t>pathogens have been detected within lesions</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Bacteria and viruses accelerate </a:t>
            </a:r>
            <a:r>
              <a:rPr lang="en-US" dirty="0" err="1">
                <a:solidFill>
                  <a:schemeClr val="bg1"/>
                </a:solidFill>
                <a:latin typeface="Helvetica" pitchFamily="34" charset="0"/>
              </a:rPr>
              <a:t>athero</a:t>
            </a:r>
            <a:r>
              <a:rPr lang="en-US" dirty="0">
                <a:solidFill>
                  <a:schemeClr val="bg1"/>
                </a:solidFill>
                <a:latin typeface="Helvetica" pitchFamily="34" charset="0"/>
              </a:rPr>
              <a:t> in </a:t>
            </a:r>
            <a:r>
              <a:rPr lang="en-US" dirty="0" err="1">
                <a:solidFill>
                  <a:schemeClr val="bg1"/>
                </a:solidFill>
                <a:latin typeface="Helvetica" pitchFamily="34" charset="0"/>
              </a:rPr>
              <a:t>murine</a:t>
            </a:r>
            <a:r>
              <a:rPr lang="en-US" dirty="0">
                <a:solidFill>
                  <a:schemeClr val="bg1"/>
                </a:solidFill>
                <a:latin typeface="Helvetica" pitchFamily="34" charset="0"/>
              </a:rPr>
              <a:t> models</a:t>
            </a:r>
          </a:p>
          <a:p>
            <a:pPr marL="342900" indent="-342900" eaLnBrk="1" hangingPunct="1">
              <a:lnSpc>
                <a:spcPct val="70000"/>
              </a:lnSpc>
              <a:spcBef>
                <a:spcPct val="20000"/>
              </a:spcBef>
              <a:buClr>
                <a:srgbClr val="66CCFF"/>
              </a:buClr>
            </a:pPr>
            <a:endParaRPr lang="en-US" dirty="0">
              <a:latin typeface="Helvetica" pitchFamily="34" charset="0"/>
            </a:endParaRPr>
          </a:p>
        </p:txBody>
      </p:sp>
      <p:sp>
        <p:nvSpPr>
          <p:cNvPr id="32782" name="Text Box 14"/>
          <p:cNvSpPr txBox="1">
            <a:spLocks noChangeArrowheads="1"/>
          </p:cNvSpPr>
          <p:nvPr/>
        </p:nvSpPr>
        <p:spPr bwMode="auto">
          <a:xfrm>
            <a:off x="1046163" y="155575"/>
            <a:ext cx="7685087" cy="519113"/>
          </a:xfrm>
          <a:prstGeom prst="rect">
            <a:avLst/>
          </a:prstGeom>
          <a:noFill/>
          <a:ln w="9525">
            <a:noFill/>
            <a:miter lim="800000"/>
            <a:headEnd/>
            <a:tailEnd/>
          </a:ln>
          <a:effectLst/>
        </p:spPr>
        <p:txBody>
          <a:bodyPr wrap="none">
            <a:spAutoFit/>
          </a:bodyPr>
          <a:lstStyle/>
          <a:p>
            <a:r>
              <a:rPr lang="en-US" sz="2800" b="1">
                <a:solidFill>
                  <a:srgbClr val="FFFF99"/>
                </a:solidFill>
                <a:effectLst>
                  <a:outerShdw blurRad="38100" dist="38100" dir="2700000" algn="tl">
                    <a:srgbClr val="000000"/>
                  </a:outerShdw>
                </a:effectLst>
                <a:latin typeface="Helvetica" pitchFamily="34" charset="0"/>
              </a:rPr>
              <a:t>Links between infection and atherosclerosis</a:t>
            </a:r>
          </a:p>
        </p:txBody>
      </p:sp>
      <p:sp>
        <p:nvSpPr>
          <p:cNvPr id="32783" name="Line 15"/>
          <p:cNvSpPr>
            <a:spLocks noChangeShapeType="1"/>
          </p:cNvSpPr>
          <p:nvPr/>
        </p:nvSpPr>
        <p:spPr bwMode="auto">
          <a:xfrm>
            <a:off x="3771900" y="2063750"/>
            <a:ext cx="1390650" cy="0"/>
          </a:xfrm>
          <a:prstGeom prst="line">
            <a:avLst/>
          </a:prstGeom>
          <a:noFill/>
          <a:ln w="57150">
            <a:solidFill>
              <a:srgbClr val="FF0000"/>
            </a:solidFill>
            <a:round/>
            <a:headEnd type="triangle" w="med" len="med"/>
            <a:tailEnd type="triangle" w="med" len="med"/>
          </a:ln>
          <a:effectLst/>
        </p:spPr>
        <p:txBody>
          <a:bodyPr wrap="none" anchor="ctr"/>
          <a:lstStyle/>
          <a:p>
            <a:endParaRPr lang="en-US"/>
          </a:p>
        </p:txBody>
      </p:sp>
      <p:sp>
        <p:nvSpPr>
          <p:cNvPr id="16" name="TextBox 15"/>
          <p:cNvSpPr txBox="1"/>
          <p:nvPr/>
        </p:nvSpPr>
        <p:spPr>
          <a:xfrm>
            <a:off x="1143000" y="3962400"/>
            <a:ext cx="7391400" cy="2308324"/>
          </a:xfrm>
          <a:prstGeom prst="rect">
            <a:avLst/>
          </a:prstGeom>
          <a:noFill/>
        </p:spPr>
        <p:txBody>
          <a:bodyPr wrap="square" rtlCol="0">
            <a:spAutoFit/>
          </a:bodyPr>
          <a:lstStyle/>
          <a:p>
            <a:pPr>
              <a:buFont typeface="Arial" pitchFamily="34" charset="0"/>
              <a:buChar char="•"/>
            </a:pPr>
            <a:r>
              <a:rPr lang="en-US" sz="2400" b="1" dirty="0" smtClean="0"/>
              <a:t>Unlikely to be caused by a single organism</a:t>
            </a:r>
          </a:p>
          <a:p>
            <a:pPr>
              <a:buFont typeface="Arial" pitchFamily="34" charset="0"/>
              <a:buChar char="•"/>
            </a:pPr>
            <a:endParaRPr lang="en-US" sz="2400" b="1" dirty="0" smtClean="0"/>
          </a:p>
          <a:p>
            <a:pPr>
              <a:buFont typeface="Arial" pitchFamily="34" charset="0"/>
              <a:buChar char="•"/>
            </a:pPr>
            <a:r>
              <a:rPr lang="en-US" sz="2400" b="1" dirty="0" smtClean="0"/>
              <a:t>Diverse Pathogens have been detected within lesions</a:t>
            </a:r>
          </a:p>
          <a:p>
            <a:pPr>
              <a:buFont typeface="Arial" pitchFamily="34" charset="0"/>
              <a:buChar char="•"/>
            </a:pPr>
            <a:endParaRPr lang="en-US" sz="2400" b="1" dirty="0" smtClean="0"/>
          </a:p>
          <a:p>
            <a:pPr>
              <a:buFont typeface="Arial" pitchFamily="34" charset="0"/>
              <a:buChar char="•"/>
            </a:pPr>
            <a:r>
              <a:rPr lang="en-US" sz="2400" b="1" dirty="0" smtClean="0"/>
              <a:t>Bacteria and Viruses accelerate atherosclerosis in </a:t>
            </a:r>
            <a:r>
              <a:rPr lang="en-US" sz="2400" b="1" dirty="0" err="1" smtClean="0"/>
              <a:t>murine</a:t>
            </a:r>
            <a:r>
              <a:rPr lang="en-US" sz="2400" b="1" dirty="0" smtClean="0"/>
              <a:t> models</a:t>
            </a:r>
            <a:endParaRPr lang="en-US" sz="2400" b="1" dirty="0"/>
          </a:p>
        </p:txBody>
      </p:sp>
    </p:spTree>
  </p:cSld>
  <p:clrMapOvr>
    <a:masterClrMapping/>
  </p:clrMapOvr>
  <p:transition>
    <p:pull dir="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5710238" y="1101725"/>
            <a:ext cx="2276475" cy="2201863"/>
          </a:xfrm>
          <a:prstGeom prst="rect">
            <a:avLst/>
          </a:prstGeom>
          <a:noFill/>
          <a:ln w="9525">
            <a:noFill/>
            <a:miter lim="800000"/>
            <a:headEnd/>
            <a:tailEnd/>
          </a:ln>
          <a:effectLst/>
        </p:spPr>
      </p:pic>
      <p:grpSp>
        <p:nvGrpSpPr>
          <p:cNvPr id="2" name="Group 3"/>
          <p:cNvGrpSpPr>
            <a:grpSpLocks/>
          </p:cNvGrpSpPr>
          <p:nvPr/>
        </p:nvGrpSpPr>
        <p:grpSpPr bwMode="auto">
          <a:xfrm>
            <a:off x="2652713" y="2038350"/>
            <a:ext cx="603250" cy="1001713"/>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33797"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33798"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33799" name="Picture 7" descr="DNA_bklwht"/>
            <p:cNvPicPr>
              <a:picLocks noChangeAspect="1" noChangeArrowheads="1"/>
            </p:cNvPicPr>
            <p:nvPr/>
          </p:nvPicPr>
          <p:blipFill>
            <a:blip r:embed="rId3" cstate="print"/>
            <a:srcRect/>
            <a:stretch>
              <a:fillRect/>
            </a:stretch>
          </p:blipFill>
          <p:spPr bwMode="auto">
            <a:xfrm rot="10140113">
              <a:off x="1694" y="515"/>
              <a:ext cx="107" cy="288"/>
            </a:xfrm>
            <a:prstGeom prst="rect">
              <a:avLst/>
            </a:prstGeom>
            <a:noFill/>
          </p:spPr>
        </p:pic>
        <p:sp>
          <p:nvSpPr>
            <p:cNvPr id="33800"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33801"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grpSp>
        <p:nvGrpSpPr>
          <p:cNvPr id="4" name="Group 10"/>
          <p:cNvGrpSpPr>
            <a:grpSpLocks/>
          </p:cNvGrpSpPr>
          <p:nvPr/>
        </p:nvGrpSpPr>
        <p:grpSpPr bwMode="auto">
          <a:xfrm rot="-809435">
            <a:off x="1249363" y="1114425"/>
            <a:ext cx="598487" cy="1558925"/>
            <a:chOff x="384" y="336"/>
            <a:chExt cx="1104" cy="3072"/>
          </a:xfrm>
        </p:grpSpPr>
        <p:sp>
          <p:nvSpPr>
            <p:cNvPr id="33803" name="Freeform 11"/>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33804" name="Oval 12"/>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33805" name="Text Box 13"/>
          <p:cNvSpPr txBox="1">
            <a:spLocks noChangeArrowheads="1"/>
          </p:cNvSpPr>
          <p:nvPr/>
        </p:nvSpPr>
        <p:spPr bwMode="auto">
          <a:xfrm>
            <a:off x="2636838" y="200025"/>
            <a:ext cx="3943350" cy="519113"/>
          </a:xfrm>
          <a:prstGeom prst="rect">
            <a:avLst/>
          </a:prstGeom>
          <a:noFill/>
          <a:ln w="9525">
            <a:noFill/>
            <a:miter lim="800000"/>
            <a:headEnd/>
            <a:tailEnd/>
          </a:ln>
          <a:effectLst/>
        </p:spPr>
        <p:txBody>
          <a:bodyPr wrap="none">
            <a:spAutoFit/>
          </a:bodyPr>
          <a:lstStyle/>
          <a:p>
            <a:r>
              <a:rPr lang="en-US" sz="2800" b="1">
                <a:solidFill>
                  <a:srgbClr val="FFFF99"/>
                </a:solidFill>
                <a:effectLst>
                  <a:outerShdw blurRad="38100" dist="38100" dir="2700000" algn="tl">
                    <a:srgbClr val="000000"/>
                  </a:outerShdw>
                </a:effectLst>
                <a:latin typeface="Helvetica" pitchFamily="34" charset="0"/>
              </a:rPr>
              <a:t>Potential mechanisms</a:t>
            </a:r>
          </a:p>
        </p:txBody>
      </p:sp>
      <p:sp>
        <p:nvSpPr>
          <p:cNvPr id="33806" name="Line 14"/>
          <p:cNvSpPr>
            <a:spLocks noChangeShapeType="1"/>
          </p:cNvSpPr>
          <p:nvPr/>
        </p:nvSpPr>
        <p:spPr bwMode="auto">
          <a:xfrm>
            <a:off x="3771900" y="2074863"/>
            <a:ext cx="1390650" cy="0"/>
          </a:xfrm>
          <a:prstGeom prst="line">
            <a:avLst/>
          </a:prstGeom>
          <a:noFill/>
          <a:ln w="57150">
            <a:solidFill>
              <a:srgbClr val="FF0000"/>
            </a:solidFill>
            <a:round/>
            <a:headEnd type="triangle" w="med" len="med"/>
            <a:tailEnd type="triangle" w="med" len="med"/>
          </a:ln>
          <a:effectLst/>
        </p:spPr>
        <p:txBody>
          <a:bodyPr wrap="none" anchor="ctr"/>
          <a:lstStyle/>
          <a:p>
            <a:endParaRPr lang="en-US"/>
          </a:p>
        </p:txBody>
      </p:sp>
      <p:sp>
        <p:nvSpPr>
          <p:cNvPr id="33807" name="Rectangle 15"/>
          <p:cNvSpPr>
            <a:spLocks noChangeArrowheads="1"/>
          </p:cNvSpPr>
          <p:nvPr/>
        </p:nvSpPr>
        <p:spPr bwMode="auto">
          <a:xfrm>
            <a:off x="914400" y="4884738"/>
            <a:ext cx="7772400" cy="2278062"/>
          </a:xfrm>
          <a:prstGeom prst="rect">
            <a:avLst/>
          </a:prstGeom>
          <a:noFill/>
          <a:ln w="9525">
            <a:noFill/>
            <a:miter lim="800000"/>
            <a:headEnd/>
            <a:tailEnd/>
          </a:ln>
          <a:effectLst/>
        </p:spPr>
        <p:txBody>
          <a:bodyPr/>
          <a:lstStyle/>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Stimulation of inflammatory cytokines</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buFontTx/>
              <a:buChar char="•"/>
            </a:pPr>
            <a:r>
              <a:rPr lang="en-US" dirty="0">
                <a:solidFill>
                  <a:schemeClr val="bg1"/>
                </a:solidFill>
                <a:latin typeface="Helvetica" pitchFamily="34" charset="0"/>
              </a:rPr>
              <a:t>Alteration of adhesion molecule expression </a:t>
            </a:r>
          </a:p>
          <a:p>
            <a:pPr marL="342900" indent="-342900" eaLnBrk="1" hangingPunct="1">
              <a:lnSpc>
                <a:spcPct val="70000"/>
              </a:lnSpc>
              <a:spcBef>
                <a:spcPct val="20000"/>
              </a:spcBef>
              <a:buClr>
                <a:srgbClr val="66CCFF"/>
              </a:buClr>
              <a:buFontTx/>
              <a:buChar char="•"/>
            </a:pPr>
            <a:endParaRPr lang="en-US" dirty="0">
              <a:solidFill>
                <a:schemeClr val="bg1"/>
              </a:solidFill>
              <a:latin typeface="Helvetica" pitchFamily="34" charset="0"/>
            </a:endParaRPr>
          </a:p>
          <a:p>
            <a:pPr marL="342900" indent="-342900" eaLnBrk="1" hangingPunct="1">
              <a:lnSpc>
                <a:spcPct val="70000"/>
              </a:lnSpc>
              <a:spcBef>
                <a:spcPct val="20000"/>
              </a:spcBef>
              <a:buClr>
                <a:srgbClr val="66CCFF"/>
              </a:buClr>
            </a:pPr>
            <a:r>
              <a:rPr lang="en-US" dirty="0">
                <a:solidFill>
                  <a:srgbClr val="FF0000"/>
                </a:solidFill>
                <a:latin typeface="Helvetica" pitchFamily="34" charset="0"/>
              </a:rPr>
              <a:t>			</a:t>
            </a:r>
            <a:r>
              <a:rPr lang="en-US" sz="2400" dirty="0">
                <a:solidFill>
                  <a:srgbClr val="FF0000"/>
                </a:solidFill>
                <a:latin typeface="Helvetica" pitchFamily="34" charset="0"/>
              </a:rPr>
              <a:t>?  Lipid metabolism  ?</a:t>
            </a:r>
          </a:p>
        </p:txBody>
      </p:sp>
      <p:sp>
        <p:nvSpPr>
          <p:cNvPr id="16" name="TextBox 15"/>
          <p:cNvSpPr txBox="1"/>
          <p:nvPr/>
        </p:nvSpPr>
        <p:spPr>
          <a:xfrm>
            <a:off x="1676400" y="4114800"/>
            <a:ext cx="6096000" cy="1200329"/>
          </a:xfrm>
          <a:prstGeom prst="rect">
            <a:avLst/>
          </a:prstGeom>
          <a:noFill/>
        </p:spPr>
        <p:txBody>
          <a:bodyPr wrap="square" rtlCol="0">
            <a:spAutoFit/>
          </a:bodyPr>
          <a:lstStyle/>
          <a:p>
            <a:pPr>
              <a:buFont typeface="Arial" pitchFamily="34" charset="0"/>
              <a:buChar char="•"/>
            </a:pPr>
            <a:r>
              <a:rPr lang="en-US" sz="2400" b="1" dirty="0" smtClean="0"/>
              <a:t>Stimulation of Inflammatory Cytokines</a:t>
            </a:r>
          </a:p>
          <a:p>
            <a:pPr>
              <a:buFont typeface="Arial" pitchFamily="34" charset="0"/>
              <a:buChar char="•"/>
            </a:pPr>
            <a:endParaRPr lang="en-US" sz="2400" b="1" dirty="0" smtClean="0"/>
          </a:p>
          <a:p>
            <a:pPr>
              <a:buFont typeface="Arial" pitchFamily="34" charset="0"/>
              <a:buChar char="•"/>
            </a:pPr>
            <a:r>
              <a:rPr lang="en-US" sz="2400" b="1" dirty="0" smtClean="0"/>
              <a:t>Alteration of Adhesion Molecule Expression</a:t>
            </a:r>
            <a:endParaRPr lang="en-US" sz="2400"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152400"/>
            <a:ext cx="8763000" cy="6705600"/>
            <a:chOff x="162" y="96"/>
            <a:chExt cx="6210" cy="4224"/>
          </a:xfrm>
        </p:grpSpPr>
        <p:pic>
          <p:nvPicPr>
            <p:cNvPr id="34819" name="Picture 3" descr="Macrophage_largeNuc"/>
            <p:cNvPicPr>
              <a:picLocks noChangeAspect="1" noChangeArrowheads="1"/>
            </p:cNvPicPr>
            <p:nvPr/>
          </p:nvPicPr>
          <p:blipFill>
            <a:blip r:embed="rId2" cstate="print"/>
            <a:srcRect/>
            <a:stretch>
              <a:fillRect/>
            </a:stretch>
          </p:blipFill>
          <p:spPr bwMode="auto">
            <a:xfrm>
              <a:off x="1025" y="307"/>
              <a:ext cx="5347" cy="4013"/>
            </a:xfrm>
            <a:prstGeom prst="rect">
              <a:avLst/>
            </a:prstGeom>
            <a:noFill/>
          </p:spPr>
        </p:pic>
        <p:grpSp>
          <p:nvGrpSpPr>
            <p:cNvPr id="3" name="Group 4"/>
            <p:cNvGrpSpPr>
              <a:grpSpLocks/>
            </p:cNvGrpSpPr>
            <p:nvPr/>
          </p:nvGrpSpPr>
          <p:grpSpPr bwMode="auto">
            <a:xfrm>
              <a:off x="2645" y="2112"/>
              <a:ext cx="2464" cy="884"/>
              <a:chOff x="1680" y="960"/>
              <a:chExt cx="2574" cy="2516"/>
            </a:xfrm>
          </p:grpSpPr>
          <p:grpSp>
            <p:nvGrpSpPr>
              <p:cNvPr id="4" name="Group 5"/>
              <p:cNvGrpSpPr>
                <a:grpSpLocks/>
              </p:cNvGrpSpPr>
              <p:nvPr/>
            </p:nvGrpSpPr>
            <p:grpSpPr bwMode="auto">
              <a:xfrm>
                <a:off x="2471" y="1456"/>
                <a:ext cx="947" cy="2020"/>
                <a:chOff x="2471" y="1456"/>
                <a:chExt cx="947" cy="2020"/>
              </a:xfrm>
            </p:grpSpPr>
            <p:sp>
              <p:nvSpPr>
                <p:cNvPr id="34822" name="Rectangle 6"/>
                <p:cNvSpPr>
                  <a:spLocks noChangeArrowheads="1"/>
                </p:cNvSpPr>
                <p:nvPr/>
              </p:nvSpPr>
              <p:spPr bwMode="auto">
                <a:xfrm>
                  <a:off x="2918" y="1456"/>
                  <a:ext cx="77" cy="1123"/>
                </a:xfrm>
                <a:prstGeom prst="rect">
                  <a:avLst/>
                </a:prstGeom>
                <a:solidFill>
                  <a:srgbClr val="000000"/>
                </a:solidFill>
                <a:ln w="9525">
                  <a:noFill/>
                  <a:miter lim="800000"/>
                  <a:headEnd/>
                  <a:tailEnd/>
                </a:ln>
              </p:spPr>
              <p:txBody>
                <a:bodyPr/>
                <a:lstStyle/>
                <a:p>
                  <a:endParaRPr lang="en-US"/>
                </a:p>
              </p:txBody>
            </p:sp>
            <p:sp>
              <p:nvSpPr>
                <p:cNvPr id="34823" name="Freeform 7"/>
                <p:cNvSpPr>
                  <a:spLocks/>
                </p:cNvSpPr>
                <p:nvPr/>
              </p:nvSpPr>
              <p:spPr bwMode="auto">
                <a:xfrm>
                  <a:off x="2857" y="2564"/>
                  <a:ext cx="211" cy="95"/>
                </a:xfrm>
                <a:custGeom>
                  <a:avLst/>
                  <a:gdLst/>
                  <a:ahLst/>
                  <a:cxnLst>
                    <a:cxn ang="0">
                      <a:pos x="0" y="48"/>
                    </a:cxn>
                    <a:cxn ang="0">
                      <a:pos x="3" y="38"/>
                    </a:cxn>
                    <a:cxn ang="0">
                      <a:pos x="9" y="29"/>
                    </a:cxn>
                    <a:cxn ang="0">
                      <a:pos x="18" y="21"/>
                    </a:cxn>
                    <a:cxn ang="0">
                      <a:pos x="31" y="14"/>
                    </a:cxn>
                    <a:cxn ang="0">
                      <a:pos x="47" y="8"/>
                    </a:cxn>
                    <a:cxn ang="0">
                      <a:pos x="65" y="4"/>
                    </a:cxn>
                    <a:cxn ang="0">
                      <a:pos x="84" y="1"/>
                    </a:cxn>
                    <a:cxn ang="0">
                      <a:pos x="106" y="0"/>
                    </a:cxn>
                    <a:cxn ang="0">
                      <a:pos x="127" y="1"/>
                    </a:cxn>
                    <a:cxn ang="0">
                      <a:pos x="146" y="4"/>
                    </a:cxn>
                    <a:cxn ang="0">
                      <a:pos x="165" y="8"/>
                    </a:cxn>
                    <a:cxn ang="0">
                      <a:pos x="180" y="14"/>
                    </a:cxn>
                    <a:cxn ang="0">
                      <a:pos x="193" y="21"/>
                    </a:cxn>
                    <a:cxn ang="0">
                      <a:pos x="203" y="29"/>
                    </a:cxn>
                    <a:cxn ang="0">
                      <a:pos x="208" y="38"/>
                    </a:cxn>
                    <a:cxn ang="0">
                      <a:pos x="211" y="48"/>
                    </a:cxn>
                    <a:cxn ang="0">
                      <a:pos x="208" y="57"/>
                    </a:cxn>
                    <a:cxn ang="0">
                      <a:pos x="203" y="66"/>
                    </a:cxn>
                    <a:cxn ang="0">
                      <a:pos x="193" y="74"/>
                    </a:cxn>
                    <a:cxn ang="0">
                      <a:pos x="180" y="81"/>
                    </a:cxn>
                    <a:cxn ang="0">
                      <a:pos x="165" y="87"/>
                    </a:cxn>
                    <a:cxn ang="0">
                      <a:pos x="146" y="91"/>
                    </a:cxn>
                    <a:cxn ang="0">
                      <a:pos x="127" y="94"/>
                    </a:cxn>
                    <a:cxn ang="0">
                      <a:pos x="106" y="95"/>
                    </a:cxn>
                    <a:cxn ang="0">
                      <a:pos x="84" y="94"/>
                    </a:cxn>
                    <a:cxn ang="0">
                      <a:pos x="65" y="91"/>
                    </a:cxn>
                    <a:cxn ang="0">
                      <a:pos x="47" y="87"/>
                    </a:cxn>
                    <a:cxn ang="0">
                      <a:pos x="31" y="81"/>
                    </a:cxn>
                    <a:cxn ang="0">
                      <a:pos x="18" y="74"/>
                    </a:cxn>
                    <a:cxn ang="0">
                      <a:pos x="9" y="66"/>
                    </a:cxn>
                    <a:cxn ang="0">
                      <a:pos x="3" y="57"/>
                    </a:cxn>
                    <a:cxn ang="0">
                      <a:pos x="0" y="48"/>
                    </a:cxn>
                  </a:cxnLst>
                  <a:rect l="0" t="0" r="r" b="b"/>
                  <a:pathLst>
                    <a:path w="211" h="95">
                      <a:moveTo>
                        <a:pt x="0" y="48"/>
                      </a:moveTo>
                      <a:lnTo>
                        <a:pt x="3" y="38"/>
                      </a:lnTo>
                      <a:lnTo>
                        <a:pt x="9" y="29"/>
                      </a:lnTo>
                      <a:lnTo>
                        <a:pt x="18" y="21"/>
                      </a:lnTo>
                      <a:lnTo>
                        <a:pt x="31" y="14"/>
                      </a:lnTo>
                      <a:lnTo>
                        <a:pt x="47" y="8"/>
                      </a:lnTo>
                      <a:lnTo>
                        <a:pt x="65" y="4"/>
                      </a:lnTo>
                      <a:lnTo>
                        <a:pt x="84" y="1"/>
                      </a:lnTo>
                      <a:lnTo>
                        <a:pt x="106" y="0"/>
                      </a:lnTo>
                      <a:lnTo>
                        <a:pt x="127" y="1"/>
                      </a:lnTo>
                      <a:lnTo>
                        <a:pt x="146" y="4"/>
                      </a:lnTo>
                      <a:lnTo>
                        <a:pt x="165" y="8"/>
                      </a:lnTo>
                      <a:lnTo>
                        <a:pt x="180" y="14"/>
                      </a:lnTo>
                      <a:lnTo>
                        <a:pt x="193" y="21"/>
                      </a:lnTo>
                      <a:lnTo>
                        <a:pt x="203" y="29"/>
                      </a:lnTo>
                      <a:lnTo>
                        <a:pt x="208" y="38"/>
                      </a:lnTo>
                      <a:lnTo>
                        <a:pt x="211" y="48"/>
                      </a:lnTo>
                      <a:lnTo>
                        <a:pt x="208" y="57"/>
                      </a:lnTo>
                      <a:lnTo>
                        <a:pt x="203" y="66"/>
                      </a:lnTo>
                      <a:lnTo>
                        <a:pt x="193" y="74"/>
                      </a:lnTo>
                      <a:lnTo>
                        <a:pt x="180" y="81"/>
                      </a:lnTo>
                      <a:lnTo>
                        <a:pt x="165" y="87"/>
                      </a:lnTo>
                      <a:lnTo>
                        <a:pt x="146" y="91"/>
                      </a:lnTo>
                      <a:lnTo>
                        <a:pt x="127" y="94"/>
                      </a:lnTo>
                      <a:lnTo>
                        <a:pt x="106" y="95"/>
                      </a:lnTo>
                      <a:lnTo>
                        <a:pt x="84" y="94"/>
                      </a:lnTo>
                      <a:lnTo>
                        <a:pt x="65" y="91"/>
                      </a:lnTo>
                      <a:lnTo>
                        <a:pt x="47" y="87"/>
                      </a:lnTo>
                      <a:lnTo>
                        <a:pt x="31" y="81"/>
                      </a:lnTo>
                      <a:lnTo>
                        <a:pt x="18" y="74"/>
                      </a:lnTo>
                      <a:lnTo>
                        <a:pt x="9" y="66"/>
                      </a:lnTo>
                      <a:lnTo>
                        <a:pt x="3" y="57"/>
                      </a:lnTo>
                      <a:lnTo>
                        <a:pt x="0" y="48"/>
                      </a:lnTo>
                      <a:close/>
                    </a:path>
                  </a:pathLst>
                </a:custGeom>
                <a:solidFill>
                  <a:srgbClr val="823838"/>
                </a:solidFill>
                <a:ln w="9525">
                  <a:noFill/>
                  <a:round/>
                  <a:headEnd/>
                  <a:tailEnd/>
                </a:ln>
              </p:spPr>
              <p:txBody>
                <a:bodyPr/>
                <a:lstStyle/>
                <a:p>
                  <a:endParaRPr lang="en-US"/>
                </a:p>
              </p:txBody>
            </p:sp>
            <p:sp>
              <p:nvSpPr>
                <p:cNvPr id="34824" name="Rectangle 8"/>
                <p:cNvSpPr>
                  <a:spLocks noChangeArrowheads="1"/>
                </p:cNvSpPr>
                <p:nvPr/>
              </p:nvSpPr>
              <p:spPr bwMode="auto">
                <a:xfrm>
                  <a:off x="2878" y="2692"/>
                  <a:ext cx="169" cy="478"/>
                </a:xfrm>
                <a:prstGeom prst="rect">
                  <a:avLst/>
                </a:prstGeom>
                <a:solidFill>
                  <a:srgbClr val="000000"/>
                </a:solidFill>
                <a:ln w="9525">
                  <a:noFill/>
                  <a:miter lim="800000"/>
                  <a:headEnd/>
                  <a:tailEnd/>
                </a:ln>
              </p:spPr>
              <p:txBody>
                <a:bodyPr/>
                <a:lstStyle/>
                <a:p>
                  <a:endParaRPr lang="en-US"/>
                </a:p>
              </p:txBody>
            </p:sp>
            <p:sp>
              <p:nvSpPr>
                <p:cNvPr id="34825" name="Freeform 9"/>
                <p:cNvSpPr>
                  <a:spLocks/>
                </p:cNvSpPr>
                <p:nvPr/>
              </p:nvSpPr>
              <p:spPr bwMode="auto">
                <a:xfrm>
                  <a:off x="2878" y="2644"/>
                  <a:ext cx="169" cy="51"/>
                </a:xfrm>
                <a:custGeom>
                  <a:avLst/>
                  <a:gdLst/>
                  <a:ahLst/>
                  <a:cxnLst>
                    <a:cxn ang="0">
                      <a:pos x="23" y="0"/>
                    </a:cxn>
                    <a:cxn ang="0">
                      <a:pos x="0" y="51"/>
                    </a:cxn>
                    <a:cxn ang="0">
                      <a:pos x="169" y="51"/>
                    </a:cxn>
                    <a:cxn ang="0">
                      <a:pos x="146" y="0"/>
                    </a:cxn>
                    <a:cxn ang="0">
                      <a:pos x="23" y="0"/>
                    </a:cxn>
                  </a:cxnLst>
                  <a:rect l="0" t="0" r="r" b="b"/>
                  <a:pathLst>
                    <a:path w="169" h="51">
                      <a:moveTo>
                        <a:pt x="23" y="0"/>
                      </a:moveTo>
                      <a:lnTo>
                        <a:pt x="0" y="51"/>
                      </a:lnTo>
                      <a:lnTo>
                        <a:pt x="169" y="51"/>
                      </a:lnTo>
                      <a:lnTo>
                        <a:pt x="146" y="0"/>
                      </a:lnTo>
                      <a:lnTo>
                        <a:pt x="23" y="0"/>
                      </a:lnTo>
                      <a:close/>
                    </a:path>
                  </a:pathLst>
                </a:custGeom>
                <a:solidFill>
                  <a:srgbClr val="000000"/>
                </a:solidFill>
                <a:ln w="9525">
                  <a:noFill/>
                  <a:round/>
                  <a:headEnd/>
                  <a:tailEnd/>
                </a:ln>
              </p:spPr>
              <p:txBody>
                <a:bodyPr/>
                <a:lstStyle/>
                <a:p>
                  <a:endParaRPr lang="en-US"/>
                </a:p>
              </p:txBody>
            </p:sp>
            <p:sp>
              <p:nvSpPr>
                <p:cNvPr id="34826" name="Rectangle 10"/>
                <p:cNvSpPr>
                  <a:spLocks noChangeArrowheads="1"/>
                </p:cNvSpPr>
                <p:nvPr/>
              </p:nvSpPr>
              <p:spPr bwMode="auto">
                <a:xfrm>
                  <a:off x="2696" y="3170"/>
                  <a:ext cx="504" cy="43"/>
                </a:xfrm>
                <a:prstGeom prst="rect">
                  <a:avLst/>
                </a:prstGeom>
                <a:solidFill>
                  <a:srgbClr val="823838"/>
                </a:solidFill>
                <a:ln w="9525">
                  <a:noFill/>
                  <a:miter lim="800000"/>
                  <a:headEnd/>
                  <a:tailEnd/>
                </a:ln>
              </p:spPr>
              <p:txBody>
                <a:bodyPr/>
                <a:lstStyle/>
                <a:p>
                  <a:endParaRPr lang="en-US"/>
                </a:p>
              </p:txBody>
            </p:sp>
            <p:sp>
              <p:nvSpPr>
                <p:cNvPr id="34827" name="Rectangle 11"/>
                <p:cNvSpPr>
                  <a:spLocks noChangeArrowheads="1"/>
                </p:cNvSpPr>
                <p:nvPr/>
              </p:nvSpPr>
              <p:spPr bwMode="auto">
                <a:xfrm>
                  <a:off x="2732" y="3213"/>
                  <a:ext cx="431" cy="131"/>
                </a:xfrm>
                <a:prstGeom prst="rect">
                  <a:avLst/>
                </a:prstGeom>
                <a:solidFill>
                  <a:srgbClr val="000000"/>
                </a:solidFill>
                <a:ln w="9525">
                  <a:noFill/>
                  <a:miter lim="800000"/>
                  <a:headEnd/>
                  <a:tailEnd/>
                </a:ln>
              </p:spPr>
              <p:txBody>
                <a:bodyPr/>
                <a:lstStyle/>
                <a:p>
                  <a:endParaRPr lang="en-US"/>
                </a:p>
              </p:txBody>
            </p:sp>
            <p:sp>
              <p:nvSpPr>
                <p:cNvPr id="34828" name="Freeform 12"/>
                <p:cNvSpPr>
                  <a:spLocks/>
                </p:cNvSpPr>
                <p:nvPr/>
              </p:nvSpPr>
              <p:spPr bwMode="auto">
                <a:xfrm>
                  <a:off x="2471" y="3344"/>
                  <a:ext cx="947" cy="132"/>
                </a:xfrm>
                <a:custGeom>
                  <a:avLst/>
                  <a:gdLst/>
                  <a:ahLst/>
                  <a:cxnLst>
                    <a:cxn ang="0">
                      <a:pos x="0" y="0"/>
                    </a:cxn>
                    <a:cxn ang="0">
                      <a:pos x="258" y="0"/>
                    </a:cxn>
                    <a:cxn ang="0">
                      <a:pos x="691" y="0"/>
                    </a:cxn>
                    <a:cxn ang="0">
                      <a:pos x="947" y="0"/>
                    </a:cxn>
                    <a:cxn ang="0">
                      <a:pos x="947" y="132"/>
                    </a:cxn>
                    <a:cxn ang="0">
                      <a:pos x="0" y="132"/>
                    </a:cxn>
                    <a:cxn ang="0">
                      <a:pos x="0" y="0"/>
                    </a:cxn>
                  </a:cxnLst>
                  <a:rect l="0" t="0" r="r" b="b"/>
                  <a:pathLst>
                    <a:path w="947" h="132">
                      <a:moveTo>
                        <a:pt x="0" y="0"/>
                      </a:moveTo>
                      <a:lnTo>
                        <a:pt x="258" y="0"/>
                      </a:lnTo>
                      <a:lnTo>
                        <a:pt x="691" y="0"/>
                      </a:lnTo>
                      <a:lnTo>
                        <a:pt x="947" y="0"/>
                      </a:lnTo>
                      <a:lnTo>
                        <a:pt x="947" y="132"/>
                      </a:lnTo>
                      <a:lnTo>
                        <a:pt x="0" y="132"/>
                      </a:lnTo>
                      <a:lnTo>
                        <a:pt x="0" y="0"/>
                      </a:lnTo>
                      <a:close/>
                    </a:path>
                  </a:pathLst>
                </a:custGeom>
                <a:solidFill>
                  <a:srgbClr val="000000"/>
                </a:solidFill>
                <a:ln w="9525">
                  <a:noFill/>
                  <a:round/>
                  <a:headEnd/>
                  <a:tailEnd/>
                </a:ln>
              </p:spPr>
              <p:txBody>
                <a:bodyPr/>
                <a:lstStyle/>
                <a:p>
                  <a:endParaRPr lang="en-US"/>
                </a:p>
              </p:txBody>
            </p:sp>
            <p:sp>
              <p:nvSpPr>
                <p:cNvPr id="34829" name="Rectangle 13"/>
                <p:cNvSpPr>
                  <a:spLocks noChangeArrowheads="1"/>
                </p:cNvSpPr>
                <p:nvPr/>
              </p:nvSpPr>
              <p:spPr bwMode="auto">
                <a:xfrm>
                  <a:off x="2745" y="3223"/>
                  <a:ext cx="15" cy="111"/>
                </a:xfrm>
                <a:prstGeom prst="rect">
                  <a:avLst/>
                </a:prstGeom>
                <a:solidFill>
                  <a:srgbClr val="823838"/>
                </a:solidFill>
                <a:ln w="9525">
                  <a:noFill/>
                  <a:miter lim="800000"/>
                  <a:headEnd/>
                  <a:tailEnd/>
                </a:ln>
              </p:spPr>
              <p:txBody>
                <a:bodyPr/>
                <a:lstStyle/>
                <a:p>
                  <a:endParaRPr lang="en-US"/>
                </a:p>
              </p:txBody>
            </p:sp>
            <p:sp>
              <p:nvSpPr>
                <p:cNvPr id="34830" name="Rectangle 14"/>
                <p:cNvSpPr>
                  <a:spLocks noChangeArrowheads="1"/>
                </p:cNvSpPr>
                <p:nvPr/>
              </p:nvSpPr>
              <p:spPr bwMode="auto">
                <a:xfrm>
                  <a:off x="2771" y="3223"/>
                  <a:ext cx="14" cy="111"/>
                </a:xfrm>
                <a:prstGeom prst="rect">
                  <a:avLst/>
                </a:prstGeom>
                <a:solidFill>
                  <a:srgbClr val="823838"/>
                </a:solidFill>
                <a:ln w="9525">
                  <a:noFill/>
                  <a:miter lim="800000"/>
                  <a:headEnd/>
                  <a:tailEnd/>
                </a:ln>
              </p:spPr>
              <p:txBody>
                <a:bodyPr/>
                <a:lstStyle/>
                <a:p>
                  <a:endParaRPr lang="en-US"/>
                </a:p>
              </p:txBody>
            </p:sp>
            <p:sp>
              <p:nvSpPr>
                <p:cNvPr id="34831" name="Rectangle 15"/>
                <p:cNvSpPr>
                  <a:spLocks noChangeArrowheads="1"/>
                </p:cNvSpPr>
                <p:nvPr/>
              </p:nvSpPr>
              <p:spPr bwMode="auto">
                <a:xfrm>
                  <a:off x="2797" y="3223"/>
                  <a:ext cx="15" cy="111"/>
                </a:xfrm>
                <a:prstGeom prst="rect">
                  <a:avLst/>
                </a:prstGeom>
                <a:solidFill>
                  <a:srgbClr val="823838"/>
                </a:solidFill>
                <a:ln w="9525">
                  <a:noFill/>
                  <a:miter lim="800000"/>
                  <a:headEnd/>
                  <a:tailEnd/>
                </a:ln>
              </p:spPr>
              <p:txBody>
                <a:bodyPr/>
                <a:lstStyle/>
                <a:p>
                  <a:endParaRPr lang="en-US"/>
                </a:p>
              </p:txBody>
            </p:sp>
            <p:sp>
              <p:nvSpPr>
                <p:cNvPr id="34832" name="Rectangle 16"/>
                <p:cNvSpPr>
                  <a:spLocks noChangeArrowheads="1"/>
                </p:cNvSpPr>
                <p:nvPr/>
              </p:nvSpPr>
              <p:spPr bwMode="auto">
                <a:xfrm>
                  <a:off x="2823" y="3223"/>
                  <a:ext cx="14" cy="111"/>
                </a:xfrm>
                <a:prstGeom prst="rect">
                  <a:avLst/>
                </a:prstGeom>
                <a:solidFill>
                  <a:srgbClr val="823838"/>
                </a:solidFill>
                <a:ln w="9525">
                  <a:noFill/>
                  <a:miter lim="800000"/>
                  <a:headEnd/>
                  <a:tailEnd/>
                </a:ln>
              </p:spPr>
              <p:txBody>
                <a:bodyPr/>
                <a:lstStyle/>
                <a:p>
                  <a:endParaRPr lang="en-US"/>
                </a:p>
              </p:txBody>
            </p:sp>
            <p:sp>
              <p:nvSpPr>
                <p:cNvPr id="34833" name="Rectangle 17"/>
                <p:cNvSpPr>
                  <a:spLocks noChangeArrowheads="1"/>
                </p:cNvSpPr>
                <p:nvPr/>
              </p:nvSpPr>
              <p:spPr bwMode="auto">
                <a:xfrm>
                  <a:off x="2849" y="3223"/>
                  <a:ext cx="15" cy="111"/>
                </a:xfrm>
                <a:prstGeom prst="rect">
                  <a:avLst/>
                </a:prstGeom>
                <a:solidFill>
                  <a:srgbClr val="823838"/>
                </a:solidFill>
                <a:ln w="9525">
                  <a:noFill/>
                  <a:miter lim="800000"/>
                  <a:headEnd/>
                  <a:tailEnd/>
                </a:ln>
              </p:spPr>
              <p:txBody>
                <a:bodyPr/>
                <a:lstStyle/>
                <a:p>
                  <a:endParaRPr lang="en-US"/>
                </a:p>
              </p:txBody>
            </p:sp>
            <p:sp>
              <p:nvSpPr>
                <p:cNvPr id="34834" name="Rectangle 18"/>
                <p:cNvSpPr>
                  <a:spLocks noChangeArrowheads="1"/>
                </p:cNvSpPr>
                <p:nvPr/>
              </p:nvSpPr>
              <p:spPr bwMode="auto">
                <a:xfrm>
                  <a:off x="2875" y="3223"/>
                  <a:ext cx="14" cy="111"/>
                </a:xfrm>
                <a:prstGeom prst="rect">
                  <a:avLst/>
                </a:prstGeom>
                <a:solidFill>
                  <a:srgbClr val="823838"/>
                </a:solidFill>
                <a:ln w="9525">
                  <a:noFill/>
                  <a:miter lim="800000"/>
                  <a:headEnd/>
                  <a:tailEnd/>
                </a:ln>
              </p:spPr>
              <p:txBody>
                <a:bodyPr/>
                <a:lstStyle/>
                <a:p>
                  <a:endParaRPr lang="en-US"/>
                </a:p>
              </p:txBody>
            </p:sp>
            <p:sp>
              <p:nvSpPr>
                <p:cNvPr id="34835" name="Rectangle 19"/>
                <p:cNvSpPr>
                  <a:spLocks noChangeArrowheads="1"/>
                </p:cNvSpPr>
                <p:nvPr/>
              </p:nvSpPr>
              <p:spPr bwMode="auto">
                <a:xfrm>
                  <a:off x="2901" y="3223"/>
                  <a:ext cx="15" cy="111"/>
                </a:xfrm>
                <a:prstGeom prst="rect">
                  <a:avLst/>
                </a:prstGeom>
                <a:solidFill>
                  <a:srgbClr val="823838"/>
                </a:solidFill>
                <a:ln w="9525">
                  <a:noFill/>
                  <a:miter lim="800000"/>
                  <a:headEnd/>
                  <a:tailEnd/>
                </a:ln>
              </p:spPr>
              <p:txBody>
                <a:bodyPr/>
                <a:lstStyle/>
                <a:p>
                  <a:endParaRPr lang="en-US"/>
                </a:p>
              </p:txBody>
            </p:sp>
            <p:sp>
              <p:nvSpPr>
                <p:cNvPr id="34836" name="Rectangle 20"/>
                <p:cNvSpPr>
                  <a:spLocks noChangeArrowheads="1"/>
                </p:cNvSpPr>
                <p:nvPr/>
              </p:nvSpPr>
              <p:spPr bwMode="auto">
                <a:xfrm>
                  <a:off x="2927" y="3223"/>
                  <a:ext cx="14" cy="111"/>
                </a:xfrm>
                <a:prstGeom prst="rect">
                  <a:avLst/>
                </a:prstGeom>
                <a:solidFill>
                  <a:srgbClr val="823838"/>
                </a:solidFill>
                <a:ln w="9525">
                  <a:noFill/>
                  <a:miter lim="800000"/>
                  <a:headEnd/>
                  <a:tailEnd/>
                </a:ln>
              </p:spPr>
              <p:txBody>
                <a:bodyPr/>
                <a:lstStyle/>
                <a:p>
                  <a:endParaRPr lang="en-US"/>
                </a:p>
              </p:txBody>
            </p:sp>
            <p:sp>
              <p:nvSpPr>
                <p:cNvPr id="34837" name="Rectangle 21"/>
                <p:cNvSpPr>
                  <a:spLocks noChangeArrowheads="1"/>
                </p:cNvSpPr>
                <p:nvPr/>
              </p:nvSpPr>
              <p:spPr bwMode="auto">
                <a:xfrm>
                  <a:off x="2953" y="3223"/>
                  <a:ext cx="15" cy="111"/>
                </a:xfrm>
                <a:prstGeom prst="rect">
                  <a:avLst/>
                </a:prstGeom>
                <a:solidFill>
                  <a:srgbClr val="823838"/>
                </a:solidFill>
                <a:ln w="9525">
                  <a:noFill/>
                  <a:miter lim="800000"/>
                  <a:headEnd/>
                  <a:tailEnd/>
                </a:ln>
              </p:spPr>
              <p:txBody>
                <a:bodyPr/>
                <a:lstStyle/>
                <a:p>
                  <a:endParaRPr lang="en-US"/>
                </a:p>
              </p:txBody>
            </p:sp>
            <p:sp>
              <p:nvSpPr>
                <p:cNvPr id="34838" name="Rectangle 22"/>
                <p:cNvSpPr>
                  <a:spLocks noChangeArrowheads="1"/>
                </p:cNvSpPr>
                <p:nvPr/>
              </p:nvSpPr>
              <p:spPr bwMode="auto">
                <a:xfrm>
                  <a:off x="2979" y="3223"/>
                  <a:ext cx="14" cy="111"/>
                </a:xfrm>
                <a:prstGeom prst="rect">
                  <a:avLst/>
                </a:prstGeom>
                <a:solidFill>
                  <a:srgbClr val="823838"/>
                </a:solidFill>
                <a:ln w="9525">
                  <a:noFill/>
                  <a:miter lim="800000"/>
                  <a:headEnd/>
                  <a:tailEnd/>
                </a:ln>
              </p:spPr>
              <p:txBody>
                <a:bodyPr/>
                <a:lstStyle/>
                <a:p>
                  <a:endParaRPr lang="en-US"/>
                </a:p>
              </p:txBody>
            </p:sp>
            <p:sp>
              <p:nvSpPr>
                <p:cNvPr id="34839" name="Rectangle 23"/>
                <p:cNvSpPr>
                  <a:spLocks noChangeArrowheads="1"/>
                </p:cNvSpPr>
                <p:nvPr/>
              </p:nvSpPr>
              <p:spPr bwMode="auto">
                <a:xfrm>
                  <a:off x="3005" y="3223"/>
                  <a:ext cx="15" cy="111"/>
                </a:xfrm>
                <a:prstGeom prst="rect">
                  <a:avLst/>
                </a:prstGeom>
                <a:solidFill>
                  <a:srgbClr val="823838"/>
                </a:solidFill>
                <a:ln w="9525">
                  <a:noFill/>
                  <a:miter lim="800000"/>
                  <a:headEnd/>
                  <a:tailEnd/>
                </a:ln>
              </p:spPr>
              <p:txBody>
                <a:bodyPr/>
                <a:lstStyle/>
                <a:p>
                  <a:endParaRPr lang="en-US"/>
                </a:p>
              </p:txBody>
            </p:sp>
            <p:sp>
              <p:nvSpPr>
                <p:cNvPr id="34840" name="Rectangle 24"/>
                <p:cNvSpPr>
                  <a:spLocks noChangeArrowheads="1"/>
                </p:cNvSpPr>
                <p:nvPr/>
              </p:nvSpPr>
              <p:spPr bwMode="auto">
                <a:xfrm>
                  <a:off x="3031" y="3223"/>
                  <a:ext cx="14" cy="111"/>
                </a:xfrm>
                <a:prstGeom prst="rect">
                  <a:avLst/>
                </a:prstGeom>
                <a:solidFill>
                  <a:srgbClr val="823838"/>
                </a:solidFill>
                <a:ln w="9525">
                  <a:noFill/>
                  <a:miter lim="800000"/>
                  <a:headEnd/>
                  <a:tailEnd/>
                </a:ln>
              </p:spPr>
              <p:txBody>
                <a:bodyPr/>
                <a:lstStyle/>
                <a:p>
                  <a:endParaRPr lang="en-US"/>
                </a:p>
              </p:txBody>
            </p:sp>
            <p:sp>
              <p:nvSpPr>
                <p:cNvPr id="34841" name="Rectangle 25"/>
                <p:cNvSpPr>
                  <a:spLocks noChangeArrowheads="1"/>
                </p:cNvSpPr>
                <p:nvPr/>
              </p:nvSpPr>
              <p:spPr bwMode="auto">
                <a:xfrm>
                  <a:off x="3057" y="3223"/>
                  <a:ext cx="15" cy="111"/>
                </a:xfrm>
                <a:prstGeom prst="rect">
                  <a:avLst/>
                </a:prstGeom>
                <a:solidFill>
                  <a:srgbClr val="823838"/>
                </a:solidFill>
                <a:ln w="9525">
                  <a:noFill/>
                  <a:miter lim="800000"/>
                  <a:headEnd/>
                  <a:tailEnd/>
                </a:ln>
              </p:spPr>
              <p:txBody>
                <a:bodyPr/>
                <a:lstStyle/>
                <a:p>
                  <a:endParaRPr lang="en-US"/>
                </a:p>
              </p:txBody>
            </p:sp>
            <p:sp>
              <p:nvSpPr>
                <p:cNvPr id="34842" name="Rectangle 26"/>
                <p:cNvSpPr>
                  <a:spLocks noChangeArrowheads="1"/>
                </p:cNvSpPr>
                <p:nvPr/>
              </p:nvSpPr>
              <p:spPr bwMode="auto">
                <a:xfrm>
                  <a:off x="3083" y="3223"/>
                  <a:ext cx="14" cy="111"/>
                </a:xfrm>
                <a:prstGeom prst="rect">
                  <a:avLst/>
                </a:prstGeom>
                <a:solidFill>
                  <a:srgbClr val="823838"/>
                </a:solidFill>
                <a:ln w="9525">
                  <a:noFill/>
                  <a:miter lim="800000"/>
                  <a:headEnd/>
                  <a:tailEnd/>
                </a:ln>
              </p:spPr>
              <p:txBody>
                <a:bodyPr/>
                <a:lstStyle/>
                <a:p>
                  <a:endParaRPr lang="en-US"/>
                </a:p>
              </p:txBody>
            </p:sp>
            <p:sp>
              <p:nvSpPr>
                <p:cNvPr id="34843" name="Rectangle 27"/>
                <p:cNvSpPr>
                  <a:spLocks noChangeArrowheads="1"/>
                </p:cNvSpPr>
                <p:nvPr/>
              </p:nvSpPr>
              <p:spPr bwMode="auto">
                <a:xfrm>
                  <a:off x="3109" y="3223"/>
                  <a:ext cx="15" cy="111"/>
                </a:xfrm>
                <a:prstGeom prst="rect">
                  <a:avLst/>
                </a:prstGeom>
                <a:solidFill>
                  <a:srgbClr val="823838"/>
                </a:solidFill>
                <a:ln w="9525">
                  <a:noFill/>
                  <a:miter lim="800000"/>
                  <a:headEnd/>
                  <a:tailEnd/>
                </a:ln>
              </p:spPr>
              <p:txBody>
                <a:bodyPr/>
                <a:lstStyle/>
                <a:p>
                  <a:endParaRPr lang="en-US"/>
                </a:p>
              </p:txBody>
            </p:sp>
            <p:sp>
              <p:nvSpPr>
                <p:cNvPr id="34844" name="Rectangle 28"/>
                <p:cNvSpPr>
                  <a:spLocks noChangeArrowheads="1"/>
                </p:cNvSpPr>
                <p:nvPr/>
              </p:nvSpPr>
              <p:spPr bwMode="auto">
                <a:xfrm>
                  <a:off x="3134" y="3223"/>
                  <a:ext cx="15" cy="111"/>
                </a:xfrm>
                <a:prstGeom prst="rect">
                  <a:avLst/>
                </a:prstGeom>
                <a:solidFill>
                  <a:srgbClr val="823838"/>
                </a:solidFill>
                <a:ln w="9525">
                  <a:noFill/>
                  <a:miter lim="800000"/>
                  <a:headEnd/>
                  <a:tailEnd/>
                </a:ln>
              </p:spPr>
              <p:txBody>
                <a:bodyPr/>
                <a:lstStyle/>
                <a:p>
                  <a:endParaRPr lang="en-US"/>
                </a:p>
              </p:txBody>
            </p:sp>
            <p:sp>
              <p:nvSpPr>
                <p:cNvPr id="34845" name="Freeform 29"/>
                <p:cNvSpPr>
                  <a:spLocks/>
                </p:cNvSpPr>
                <p:nvPr/>
              </p:nvSpPr>
              <p:spPr bwMode="auto">
                <a:xfrm>
                  <a:off x="2889" y="2586"/>
                  <a:ext cx="121" cy="21"/>
                </a:xfrm>
                <a:custGeom>
                  <a:avLst/>
                  <a:gdLst/>
                  <a:ahLst/>
                  <a:cxnLst>
                    <a:cxn ang="0">
                      <a:pos x="0" y="10"/>
                    </a:cxn>
                    <a:cxn ang="0">
                      <a:pos x="2" y="9"/>
                    </a:cxn>
                    <a:cxn ang="0">
                      <a:pos x="5" y="6"/>
                    </a:cxn>
                    <a:cxn ang="0">
                      <a:pos x="10" y="5"/>
                    </a:cxn>
                    <a:cxn ang="0">
                      <a:pos x="19" y="3"/>
                    </a:cxn>
                    <a:cxn ang="0">
                      <a:pos x="27" y="2"/>
                    </a:cxn>
                    <a:cxn ang="0">
                      <a:pos x="37" y="2"/>
                    </a:cxn>
                    <a:cxn ang="0">
                      <a:pos x="48" y="0"/>
                    </a:cxn>
                    <a:cxn ang="0">
                      <a:pos x="61" y="0"/>
                    </a:cxn>
                    <a:cxn ang="0">
                      <a:pos x="72" y="0"/>
                    </a:cxn>
                    <a:cxn ang="0">
                      <a:pos x="83" y="2"/>
                    </a:cxn>
                    <a:cxn ang="0">
                      <a:pos x="95" y="2"/>
                    </a:cxn>
                    <a:cxn ang="0">
                      <a:pos x="103" y="3"/>
                    </a:cxn>
                    <a:cxn ang="0">
                      <a:pos x="110" y="5"/>
                    </a:cxn>
                    <a:cxn ang="0">
                      <a:pos x="117" y="6"/>
                    </a:cxn>
                    <a:cxn ang="0">
                      <a:pos x="120" y="9"/>
                    </a:cxn>
                    <a:cxn ang="0">
                      <a:pos x="121" y="10"/>
                    </a:cxn>
                    <a:cxn ang="0">
                      <a:pos x="120" y="12"/>
                    </a:cxn>
                    <a:cxn ang="0">
                      <a:pos x="117" y="14"/>
                    </a:cxn>
                    <a:cxn ang="0">
                      <a:pos x="110" y="16"/>
                    </a:cxn>
                    <a:cxn ang="0">
                      <a:pos x="103" y="17"/>
                    </a:cxn>
                    <a:cxn ang="0">
                      <a:pos x="95" y="20"/>
                    </a:cxn>
                    <a:cxn ang="0">
                      <a:pos x="83" y="20"/>
                    </a:cxn>
                    <a:cxn ang="0">
                      <a:pos x="72" y="21"/>
                    </a:cxn>
                    <a:cxn ang="0">
                      <a:pos x="61" y="21"/>
                    </a:cxn>
                    <a:cxn ang="0">
                      <a:pos x="48" y="21"/>
                    </a:cxn>
                    <a:cxn ang="0">
                      <a:pos x="37" y="20"/>
                    </a:cxn>
                    <a:cxn ang="0">
                      <a:pos x="27" y="20"/>
                    </a:cxn>
                    <a:cxn ang="0">
                      <a:pos x="19" y="17"/>
                    </a:cxn>
                    <a:cxn ang="0">
                      <a:pos x="10" y="16"/>
                    </a:cxn>
                    <a:cxn ang="0">
                      <a:pos x="5" y="14"/>
                    </a:cxn>
                    <a:cxn ang="0">
                      <a:pos x="2" y="12"/>
                    </a:cxn>
                    <a:cxn ang="0">
                      <a:pos x="0" y="10"/>
                    </a:cxn>
                  </a:cxnLst>
                  <a:rect l="0" t="0" r="r" b="b"/>
                  <a:pathLst>
                    <a:path w="121" h="21">
                      <a:moveTo>
                        <a:pt x="0" y="10"/>
                      </a:moveTo>
                      <a:lnTo>
                        <a:pt x="2" y="9"/>
                      </a:lnTo>
                      <a:lnTo>
                        <a:pt x="5" y="6"/>
                      </a:lnTo>
                      <a:lnTo>
                        <a:pt x="10" y="5"/>
                      </a:lnTo>
                      <a:lnTo>
                        <a:pt x="19" y="3"/>
                      </a:lnTo>
                      <a:lnTo>
                        <a:pt x="27" y="2"/>
                      </a:lnTo>
                      <a:lnTo>
                        <a:pt x="37" y="2"/>
                      </a:lnTo>
                      <a:lnTo>
                        <a:pt x="48" y="0"/>
                      </a:lnTo>
                      <a:lnTo>
                        <a:pt x="61" y="0"/>
                      </a:lnTo>
                      <a:lnTo>
                        <a:pt x="72" y="0"/>
                      </a:lnTo>
                      <a:lnTo>
                        <a:pt x="83" y="2"/>
                      </a:lnTo>
                      <a:lnTo>
                        <a:pt x="95" y="2"/>
                      </a:lnTo>
                      <a:lnTo>
                        <a:pt x="103" y="3"/>
                      </a:lnTo>
                      <a:lnTo>
                        <a:pt x="110" y="5"/>
                      </a:lnTo>
                      <a:lnTo>
                        <a:pt x="117" y="6"/>
                      </a:lnTo>
                      <a:lnTo>
                        <a:pt x="120" y="9"/>
                      </a:lnTo>
                      <a:lnTo>
                        <a:pt x="121" y="10"/>
                      </a:lnTo>
                      <a:lnTo>
                        <a:pt x="120" y="12"/>
                      </a:lnTo>
                      <a:lnTo>
                        <a:pt x="117" y="14"/>
                      </a:lnTo>
                      <a:lnTo>
                        <a:pt x="110" y="16"/>
                      </a:lnTo>
                      <a:lnTo>
                        <a:pt x="103" y="17"/>
                      </a:lnTo>
                      <a:lnTo>
                        <a:pt x="95" y="20"/>
                      </a:lnTo>
                      <a:lnTo>
                        <a:pt x="83" y="20"/>
                      </a:lnTo>
                      <a:lnTo>
                        <a:pt x="72" y="21"/>
                      </a:lnTo>
                      <a:lnTo>
                        <a:pt x="61" y="21"/>
                      </a:lnTo>
                      <a:lnTo>
                        <a:pt x="48" y="21"/>
                      </a:lnTo>
                      <a:lnTo>
                        <a:pt x="37" y="20"/>
                      </a:lnTo>
                      <a:lnTo>
                        <a:pt x="27" y="20"/>
                      </a:lnTo>
                      <a:lnTo>
                        <a:pt x="19" y="17"/>
                      </a:lnTo>
                      <a:lnTo>
                        <a:pt x="10" y="16"/>
                      </a:lnTo>
                      <a:lnTo>
                        <a:pt x="5" y="14"/>
                      </a:lnTo>
                      <a:lnTo>
                        <a:pt x="2" y="12"/>
                      </a:lnTo>
                      <a:lnTo>
                        <a:pt x="0" y="10"/>
                      </a:lnTo>
                      <a:close/>
                    </a:path>
                  </a:pathLst>
                </a:custGeom>
                <a:solidFill>
                  <a:srgbClr val="D6A851"/>
                </a:solidFill>
                <a:ln w="9525">
                  <a:noFill/>
                  <a:round/>
                  <a:headEnd/>
                  <a:tailEnd/>
                </a:ln>
              </p:spPr>
              <p:txBody>
                <a:bodyPr/>
                <a:lstStyle/>
                <a:p>
                  <a:endParaRPr lang="en-US"/>
                </a:p>
              </p:txBody>
            </p:sp>
            <p:sp>
              <p:nvSpPr>
                <p:cNvPr id="34846" name="Rectangle 30"/>
                <p:cNvSpPr>
                  <a:spLocks noChangeArrowheads="1"/>
                </p:cNvSpPr>
                <p:nvPr/>
              </p:nvSpPr>
              <p:spPr bwMode="auto">
                <a:xfrm>
                  <a:off x="2489" y="3438"/>
                  <a:ext cx="892" cy="14"/>
                </a:xfrm>
                <a:prstGeom prst="rect">
                  <a:avLst/>
                </a:prstGeom>
                <a:solidFill>
                  <a:srgbClr val="823838"/>
                </a:solidFill>
                <a:ln w="9525">
                  <a:noFill/>
                  <a:miter lim="800000"/>
                  <a:headEnd/>
                  <a:tailEnd/>
                </a:ln>
              </p:spPr>
              <p:txBody>
                <a:bodyPr/>
                <a:lstStyle/>
                <a:p>
                  <a:endParaRPr lang="en-US"/>
                </a:p>
              </p:txBody>
            </p:sp>
            <p:sp>
              <p:nvSpPr>
                <p:cNvPr id="34847" name="Rectangle 31"/>
                <p:cNvSpPr>
                  <a:spLocks noChangeArrowheads="1"/>
                </p:cNvSpPr>
                <p:nvPr/>
              </p:nvSpPr>
              <p:spPr bwMode="auto">
                <a:xfrm>
                  <a:off x="2489" y="3404"/>
                  <a:ext cx="892" cy="16"/>
                </a:xfrm>
                <a:prstGeom prst="rect">
                  <a:avLst/>
                </a:prstGeom>
                <a:solidFill>
                  <a:srgbClr val="823838"/>
                </a:solidFill>
                <a:ln w="9525">
                  <a:noFill/>
                  <a:miter lim="800000"/>
                  <a:headEnd/>
                  <a:tailEnd/>
                </a:ln>
              </p:spPr>
              <p:txBody>
                <a:bodyPr/>
                <a:lstStyle/>
                <a:p>
                  <a:endParaRPr lang="en-US"/>
                </a:p>
              </p:txBody>
            </p:sp>
            <p:sp>
              <p:nvSpPr>
                <p:cNvPr id="34848" name="Rectangle 32"/>
                <p:cNvSpPr>
                  <a:spLocks noChangeArrowheads="1"/>
                </p:cNvSpPr>
                <p:nvPr/>
              </p:nvSpPr>
              <p:spPr bwMode="auto">
                <a:xfrm>
                  <a:off x="2489" y="3372"/>
                  <a:ext cx="892" cy="14"/>
                </a:xfrm>
                <a:prstGeom prst="rect">
                  <a:avLst/>
                </a:prstGeom>
                <a:solidFill>
                  <a:srgbClr val="823838"/>
                </a:solidFill>
                <a:ln w="9525">
                  <a:noFill/>
                  <a:miter lim="800000"/>
                  <a:headEnd/>
                  <a:tailEnd/>
                </a:ln>
              </p:spPr>
              <p:txBody>
                <a:bodyPr/>
                <a:lstStyle/>
                <a:p>
                  <a:endParaRPr lang="en-US"/>
                </a:p>
              </p:txBody>
            </p:sp>
            <p:sp>
              <p:nvSpPr>
                <p:cNvPr id="34849" name="Rectangle 33"/>
                <p:cNvSpPr>
                  <a:spLocks noChangeArrowheads="1"/>
                </p:cNvSpPr>
                <p:nvPr/>
              </p:nvSpPr>
              <p:spPr bwMode="auto">
                <a:xfrm>
                  <a:off x="2988" y="2695"/>
                  <a:ext cx="22" cy="452"/>
                </a:xfrm>
                <a:prstGeom prst="rect">
                  <a:avLst/>
                </a:prstGeom>
                <a:solidFill>
                  <a:srgbClr val="D6A851"/>
                </a:solidFill>
                <a:ln w="9525">
                  <a:noFill/>
                  <a:miter lim="800000"/>
                  <a:headEnd/>
                  <a:tailEnd/>
                </a:ln>
              </p:spPr>
              <p:txBody>
                <a:bodyPr/>
                <a:lstStyle/>
                <a:p>
                  <a:endParaRPr lang="en-US"/>
                </a:p>
              </p:txBody>
            </p:sp>
          </p:grpSp>
          <p:grpSp>
            <p:nvGrpSpPr>
              <p:cNvPr id="5" name="Group 34"/>
              <p:cNvGrpSpPr>
                <a:grpSpLocks/>
              </p:cNvGrpSpPr>
              <p:nvPr/>
            </p:nvGrpSpPr>
            <p:grpSpPr bwMode="auto">
              <a:xfrm rot="-431312">
                <a:off x="2112" y="960"/>
                <a:ext cx="1664" cy="670"/>
                <a:chOff x="2128" y="960"/>
                <a:chExt cx="1664" cy="670"/>
              </a:xfrm>
            </p:grpSpPr>
            <p:sp>
              <p:nvSpPr>
                <p:cNvPr id="34851" name="Freeform 35"/>
                <p:cNvSpPr>
                  <a:spLocks/>
                </p:cNvSpPr>
                <p:nvPr/>
              </p:nvSpPr>
              <p:spPr bwMode="auto">
                <a:xfrm>
                  <a:off x="2815" y="960"/>
                  <a:ext cx="257" cy="670"/>
                </a:xfrm>
                <a:custGeom>
                  <a:avLst/>
                  <a:gdLst/>
                  <a:ahLst/>
                  <a:cxnLst>
                    <a:cxn ang="0">
                      <a:pos x="17" y="375"/>
                    </a:cxn>
                    <a:cxn ang="0">
                      <a:pos x="160" y="654"/>
                    </a:cxn>
                    <a:cxn ang="0">
                      <a:pos x="277" y="367"/>
                    </a:cxn>
                    <a:cxn ang="0">
                      <a:pos x="271" y="365"/>
                    </a:cxn>
                    <a:cxn ang="0">
                      <a:pos x="259" y="363"/>
                    </a:cxn>
                    <a:cxn ang="0">
                      <a:pos x="243" y="357"/>
                    </a:cxn>
                    <a:cxn ang="0">
                      <a:pos x="226" y="346"/>
                    </a:cxn>
                    <a:cxn ang="0">
                      <a:pos x="214" y="330"/>
                    </a:cxn>
                    <a:cxn ang="0">
                      <a:pos x="208" y="306"/>
                    </a:cxn>
                    <a:cxn ang="0">
                      <a:pos x="215" y="275"/>
                    </a:cxn>
                    <a:cxn ang="0">
                      <a:pos x="236" y="235"/>
                    </a:cxn>
                    <a:cxn ang="0">
                      <a:pos x="255" y="200"/>
                    </a:cxn>
                    <a:cxn ang="0">
                      <a:pos x="266" y="160"/>
                    </a:cxn>
                    <a:cxn ang="0">
                      <a:pos x="269" y="121"/>
                    </a:cxn>
                    <a:cxn ang="0">
                      <a:pos x="262" y="84"/>
                    </a:cxn>
                    <a:cxn ang="0">
                      <a:pos x="245" y="51"/>
                    </a:cxn>
                    <a:cxn ang="0">
                      <a:pos x="217" y="24"/>
                    </a:cxn>
                    <a:cxn ang="0">
                      <a:pos x="177" y="7"/>
                    </a:cxn>
                    <a:cxn ang="0">
                      <a:pos x="125" y="0"/>
                    </a:cxn>
                    <a:cxn ang="0">
                      <a:pos x="79" y="7"/>
                    </a:cxn>
                    <a:cxn ang="0">
                      <a:pos x="44" y="27"/>
                    </a:cxn>
                    <a:cxn ang="0">
                      <a:pos x="18" y="56"/>
                    </a:cxn>
                    <a:cxn ang="0">
                      <a:pos x="6" y="93"/>
                    </a:cxn>
                    <a:cxn ang="0">
                      <a:pos x="0" y="131"/>
                    </a:cxn>
                    <a:cxn ang="0">
                      <a:pos x="4" y="170"/>
                    </a:cxn>
                    <a:cxn ang="0">
                      <a:pos x="14" y="205"/>
                    </a:cxn>
                    <a:cxn ang="0">
                      <a:pos x="32" y="233"/>
                    </a:cxn>
                    <a:cxn ang="0">
                      <a:pos x="58" y="271"/>
                    </a:cxn>
                    <a:cxn ang="0">
                      <a:pos x="69" y="302"/>
                    </a:cxn>
                    <a:cxn ang="0">
                      <a:pos x="69" y="327"/>
                    </a:cxn>
                    <a:cxn ang="0">
                      <a:pos x="59" y="346"/>
                    </a:cxn>
                    <a:cxn ang="0">
                      <a:pos x="47" y="360"/>
                    </a:cxn>
                    <a:cxn ang="0">
                      <a:pos x="32" y="368"/>
                    </a:cxn>
                    <a:cxn ang="0">
                      <a:pos x="21" y="374"/>
                    </a:cxn>
                    <a:cxn ang="0">
                      <a:pos x="17" y="375"/>
                    </a:cxn>
                  </a:cxnLst>
                  <a:rect l="0" t="0" r="r" b="b"/>
                  <a:pathLst>
                    <a:path w="277" h="654">
                      <a:moveTo>
                        <a:pt x="17" y="375"/>
                      </a:moveTo>
                      <a:lnTo>
                        <a:pt x="160" y="654"/>
                      </a:lnTo>
                      <a:lnTo>
                        <a:pt x="277" y="367"/>
                      </a:lnTo>
                      <a:lnTo>
                        <a:pt x="271" y="365"/>
                      </a:lnTo>
                      <a:lnTo>
                        <a:pt x="259" y="363"/>
                      </a:lnTo>
                      <a:lnTo>
                        <a:pt x="243" y="357"/>
                      </a:lnTo>
                      <a:lnTo>
                        <a:pt x="226" y="346"/>
                      </a:lnTo>
                      <a:lnTo>
                        <a:pt x="214" y="330"/>
                      </a:lnTo>
                      <a:lnTo>
                        <a:pt x="208" y="306"/>
                      </a:lnTo>
                      <a:lnTo>
                        <a:pt x="215" y="275"/>
                      </a:lnTo>
                      <a:lnTo>
                        <a:pt x="236" y="235"/>
                      </a:lnTo>
                      <a:lnTo>
                        <a:pt x="255" y="200"/>
                      </a:lnTo>
                      <a:lnTo>
                        <a:pt x="266" y="160"/>
                      </a:lnTo>
                      <a:lnTo>
                        <a:pt x="269" y="121"/>
                      </a:lnTo>
                      <a:lnTo>
                        <a:pt x="262" y="84"/>
                      </a:lnTo>
                      <a:lnTo>
                        <a:pt x="245" y="51"/>
                      </a:lnTo>
                      <a:lnTo>
                        <a:pt x="217" y="24"/>
                      </a:lnTo>
                      <a:lnTo>
                        <a:pt x="177" y="7"/>
                      </a:lnTo>
                      <a:lnTo>
                        <a:pt x="125" y="0"/>
                      </a:lnTo>
                      <a:lnTo>
                        <a:pt x="79" y="7"/>
                      </a:lnTo>
                      <a:lnTo>
                        <a:pt x="44" y="27"/>
                      </a:lnTo>
                      <a:lnTo>
                        <a:pt x="18" y="56"/>
                      </a:lnTo>
                      <a:lnTo>
                        <a:pt x="6" y="93"/>
                      </a:lnTo>
                      <a:lnTo>
                        <a:pt x="0" y="131"/>
                      </a:lnTo>
                      <a:lnTo>
                        <a:pt x="4" y="170"/>
                      </a:lnTo>
                      <a:lnTo>
                        <a:pt x="14" y="205"/>
                      </a:lnTo>
                      <a:lnTo>
                        <a:pt x="32" y="233"/>
                      </a:lnTo>
                      <a:lnTo>
                        <a:pt x="58" y="271"/>
                      </a:lnTo>
                      <a:lnTo>
                        <a:pt x="69" y="302"/>
                      </a:lnTo>
                      <a:lnTo>
                        <a:pt x="69" y="327"/>
                      </a:lnTo>
                      <a:lnTo>
                        <a:pt x="59" y="346"/>
                      </a:lnTo>
                      <a:lnTo>
                        <a:pt x="47" y="360"/>
                      </a:lnTo>
                      <a:lnTo>
                        <a:pt x="32" y="368"/>
                      </a:lnTo>
                      <a:lnTo>
                        <a:pt x="21" y="374"/>
                      </a:lnTo>
                      <a:lnTo>
                        <a:pt x="17" y="375"/>
                      </a:lnTo>
                      <a:close/>
                    </a:path>
                  </a:pathLst>
                </a:custGeom>
                <a:solidFill>
                  <a:srgbClr val="D6A851"/>
                </a:solidFill>
                <a:ln w="9525">
                  <a:noFill/>
                  <a:round/>
                  <a:headEnd/>
                  <a:tailEnd/>
                </a:ln>
              </p:spPr>
              <p:txBody>
                <a:bodyPr/>
                <a:lstStyle/>
                <a:p>
                  <a:endParaRPr lang="en-US"/>
                </a:p>
              </p:txBody>
            </p:sp>
            <p:grpSp>
              <p:nvGrpSpPr>
                <p:cNvPr id="6" name="Group 36"/>
                <p:cNvGrpSpPr>
                  <a:grpSpLocks/>
                </p:cNvGrpSpPr>
                <p:nvPr/>
              </p:nvGrpSpPr>
              <p:grpSpPr bwMode="auto">
                <a:xfrm>
                  <a:off x="2128" y="1008"/>
                  <a:ext cx="1664" cy="567"/>
                  <a:chOff x="2119" y="998"/>
                  <a:chExt cx="1664" cy="567"/>
                </a:xfrm>
              </p:grpSpPr>
              <p:sp>
                <p:nvSpPr>
                  <p:cNvPr id="34853" name="Freeform 37"/>
                  <p:cNvSpPr>
                    <a:spLocks/>
                  </p:cNvSpPr>
                  <p:nvPr/>
                </p:nvSpPr>
                <p:spPr bwMode="auto">
                  <a:xfrm>
                    <a:off x="2821" y="998"/>
                    <a:ext cx="240" cy="567"/>
                  </a:xfrm>
                  <a:custGeom>
                    <a:avLst/>
                    <a:gdLst/>
                    <a:ahLst/>
                    <a:cxnLst>
                      <a:cxn ang="0">
                        <a:pos x="14" y="326"/>
                      </a:cxn>
                      <a:cxn ang="0">
                        <a:pos x="137" y="567"/>
                      </a:cxn>
                      <a:cxn ang="0">
                        <a:pos x="240" y="319"/>
                      </a:cxn>
                      <a:cxn ang="0">
                        <a:pos x="236" y="319"/>
                      </a:cxn>
                      <a:cxn ang="0">
                        <a:pos x="224" y="316"/>
                      </a:cxn>
                      <a:cxn ang="0">
                        <a:pos x="210" y="311"/>
                      </a:cxn>
                      <a:cxn ang="0">
                        <a:pos x="196" y="301"/>
                      </a:cxn>
                      <a:cxn ang="0">
                        <a:pos x="185" y="287"/>
                      </a:cxn>
                      <a:cxn ang="0">
                        <a:pos x="179" y="266"/>
                      </a:cxn>
                      <a:cxn ang="0">
                        <a:pos x="185" y="239"/>
                      </a:cxn>
                      <a:cxn ang="0">
                        <a:pos x="203" y="204"/>
                      </a:cxn>
                      <a:cxn ang="0">
                        <a:pos x="219" y="173"/>
                      </a:cxn>
                      <a:cxn ang="0">
                        <a:pos x="229" y="139"/>
                      </a:cxn>
                      <a:cxn ang="0">
                        <a:pos x="231" y="105"/>
                      </a:cxn>
                      <a:cxn ang="0">
                        <a:pos x="226" y="73"/>
                      </a:cxn>
                      <a:cxn ang="0">
                        <a:pos x="212" y="44"/>
                      </a:cxn>
                      <a:cxn ang="0">
                        <a:pos x="188" y="21"/>
                      </a:cxn>
                      <a:cxn ang="0">
                        <a:pos x="153" y="6"/>
                      </a:cxn>
                      <a:cxn ang="0">
                        <a:pos x="108" y="0"/>
                      </a:cxn>
                      <a:cxn ang="0">
                        <a:pos x="67" y="7"/>
                      </a:cxn>
                      <a:cxn ang="0">
                        <a:pos x="36" y="24"/>
                      </a:cxn>
                      <a:cxn ang="0">
                        <a:pos x="15" y="49"/>
                      </a:cxn>
                      <a:cxn ang="0">
                        <a:pos x="4" y="80"/>
                      </a:cxn>
                      <a:cxn ang="0">
                        <a:pos x="0" y="114"/>
                      </a:cxn>
                      <a:cxn ang="0">
                        <a:pos x="2" y="148"/>
                      </a:cxn>
                      <a:cxn ang="0">
                        <a:pos x="12" y="177"/>
                      </a:cxn>
                      <a:cxn ang="0">
                        <a:pos x="28" y="202"/>
                      </a:cxn>
                      <a:cxn ang="0">
                        <a:pos x="50" y="236"/>
                      </a:cxn>
                      <a:cxn ang="0">
                        <a:pos x="59" y="263"/>
                      </a:cxn>
                      <a:cxn ang="0">
                        <a:pos x="59" y="284"/>
                      </a:cxn>
                      <a:cxn ang="0">
                        <a:pos x="50" y="301"/>
                      </a:cxn>
                      <a:cxn ang="0">
                        <a:pos x="39" y="312"/>
                      </a:cxn>
                      <a:cxn ang="0">
                        <a:pos x="28" y="321"/>
                      </a:cxn>
                      <a:cxn ang="0">
                        <a:pos x="18" y="325"/>
                      </a:cxn>
                      <a:cxn ang="0">
                        <a:pos x="14" y="326"/>
                      </a:cxn>
                    </a:cxnLst>
                    <a:rect l="0" t="0" r="r" b="b"/>
                    <a:pathLst>
                      <a:path w="240" h="567">
                        <a:moveTo>
                          <a:pt x="14" y="326"/>
                        </a:moveTo>
                        <a:lnTo>
                          <a:pt x="137" y="567"/>
                        </a:lnTo>
                        <a:lnTo>
                          <a:pt x="240" y="319"/>
                        </a:lnTo>
                        <a:lnTo>
                          <a:pt x="236" y="319"/>
                        </a:lnTo>
                        <a:lnTo>
                          <a:pt x="224" y="316"/>
                        </a:lnTo>
                        <a:lnTo>
                          <a:pt x="210" y="311"/>
                        </a:lnTo>
                        <a:lnTo>
                          <a:pt x="196" y="301"/>
                        </a:lnTo>
                        <a:lnTo>
                          <a:pt x="185" y="287"/>
                        </a:lnTo>
                        <a:lnTo>
                          <a:pt x="179" y="266"/>
                        </a:lnTo>
                        <a:lnTo>
                          <a:pt x="185" y="239"/>
                        </a:lnTo>
                        <a:lnTo>
                          <a:pt x="203" y="204"/>
                        </a:lnTo>
                        <a:lnTo>
                          <a:pt x="219" y="173"/>
                        </a:lnTo>
                        <a:lnTo>
                          <a:pt x="229" y="139"/>
                        </a:lnTo>
                        <a:lnTo>
                          <a:pt x="231" y="105"/>
                        </a:lnTo>
                        <a:lnTo>
                          <a:pt x="226" y="73"/>
                        </a:lnTo>
                        <a:lnTo>
                          <a:pt x="212" y="44"/>
                        </a:lnTo>
                        <a:lnTo>
                          <a:pt x="188" y="21"/>
                        </a:lnTo>
                        <a:lnTo>
                          <a:pt x="153" y="6"/>
                        </a:lnTo>
                        <a:lnTo>
                          <a:pt x="108" y="0"/>
                        </a:lnTo>
                        <a:lnTo>
                          <a:pt x="67" y="7"/>
                        </a:lnTo>
                        <a:lnTo>
                          <a:pt x="36" y="24"/>
                        </a:lnTo>
                        <a:lnTo>
                          <a:pt x="15" y="49"/>
                        </a:lnTo>
                        <a:lnTo>
                          <a:pt x="4" y="80"/>
                        </a:lnTo>
                        <a:lnTo>
                          <a:pt x="0" y="114"/>
                        </a:lnTo>
                        <a:lnTo>
                          <a:pt x="2" y="148"/>
                        </a:lnTo>
                        <a:lnTo>
                          <a:pt x="12" y="177"/>
                        </a:lnTo>
                        <a:lnTo>
                          <a:pt x="28" y="202"/>
                        </a:lnTo>
                        <a:lnTo>
                          <a:pt x="50" y="236"/>
                        </a:lnTo>
                        <a:lnTo>
                          <a:pt x="59" y="263"/>
                        </a:lnTo>
                        <a:lnTo>
                          <a:pt x="59" y="284"/>
                        </a:lnTo>
                        <a:lnTo>
                          <a:pt x="50" y="301"/>
                        </a:lnTo>
                        <a:lnTo>
                          <a:pt x="39" y="312"/>
                        </a:lnTo>
                        <a:lnTo>
                          <a:pt x="28" y="321"/>
                        </a:lnTo>
                        <a:lnTo>
                          <a:pt x="18" y="325"/>
                        </a:lnTo>
                        <a:lnTo>
                          <a:pt x="14" y="326"/>
                        </a:lnTo>
                        <a:close/>
                      </a:path>
                    </a:pathLst>
                  </a:custGeom>
                  <a:solidFill>
                    <a:srgbClr val="000000"/>
                  </a:solidFill>
                  <a:ln w="9525">
                    <a:noFill/>
                    <a:round/>
                    <a:headEnd/>
                    <a:tailEnd/>
                  </a:ln>
                </p:spPr>
                <p:txBody>
                  <a:bodyPr/>
                  <a:lstStyle/>
                  <a:p>
                    <a:endParaRPr lang="en-US"/>
                  </a:p>
                </p:txBody>
              </p:sp>
              <p:sp>
                <p:nvSpPr>
                  <p:cNvPr id="34854" name="Freeform 38"/>
                  <p:cNvSpPr>
                    <a:spLocks/>
                  </p:cNvSpPr>
                  <p:nvPr/>
                </p:nvSpPr>
                <p:spPr bwMode="auto">
                  <a:xfrm>
                    <a:off x="2857" y="1331"/>
                    <a:ext cx="174" cy="183"/>
                  </a:xfrm>
                  <a:custGeom>
                    <a:avLst/>
                    <a:gdLst/>
                    <a:ahLst/>
                    <a:cxnLst>
                      <a:cxn ang="0">
                        <a:pos x="0" y="0"/>
                      </a:cxn>
                      <a:cxn ang="0">
                        <a:pos x="101" y="183"/>
                      </a:cxn>
                      <a:cxn ang="0">
                        <a:pos x="174" y="0"/>
                      </a:cxn>
                      <a:cxn ang="0">
                        <a:pos x="146" y="2"/>
                      </a:cxn>
                      <a:cxn ang="0">
                        <a:pos x="96" y="129"/>
                      </a:cxn>
                      <a:cxn ang="0">
                        <a:pos x="28" y="0"/>
                      </a:cxn>
                      <a:cxn ang="0">
                        <a:pos x="0" y="0"/>
                      </a:cxn>
                    </a:cxnLst>
                    <a:rect l="0" t="0" r="r" b="b"/>
                    <a:pathLst>
                      <a:path w="174" h="183">
                        <a:moveTo>
                          <a:pt x="0" y="0"/>
                        </a:moveTo>
                        <a:lnTo>
                          <a:pt x="101" y="183"/>
                        </a:lnTo>
                        <a:lnTo>
                          <a:pt x="174" y="0"/>
                        </a:lnTo>
                        <a:lnTo>
                          <a:pt x="146" y="2"/>
                        </a:lnTo>
                        <a:lnTo>
                          <a:pt x="96" y="129"/>
                        </a:lnTo>
                        <a:lnTo>
                          <a:pt x="28" y="0"/>
                        </a:lnTo>
                        <a:lnTo>
                          <a:pt x="0" y="0"/>
                        </a:lnTo>
                        <a:close/>
                      </a:path>
                    </a:pathLst>
                  </a:custGeom>
                  <a:solidFill>
                    <a:srgbClr val="823838"/>
                  </a:solidFill>
                  <a:ln w="9525">
                    <a:noFill/>
                    <a:round/>
                    <a:headEnd/>
                    <a:tailEnd/>
                  </a:ln>
                </p:spPr>
                <p:txBody>
                  <a:bodyPr/>
                  <a:lstStyle/>
                  <a:p>
                    <a:endParaRPr lang="en-US"/>
                  </a:p>
                </p:txBody>
              </p:sp>
              <p:sp>
                <p:nvSpPr>
                  <p:cNvPr id="34855" name="Freeform 39"/>
                  <p:cNvSpPr>
                    <a:spLocks/>
                  </p:cNvSpPr>
                  <p:nvPr/>
                </p:nvSpPr>
                <p:spPr bwMode="auto">
                  <a:xfrm>
                    <a:off x="2843" y="1016"/>
                    <a:ext cx="190" cy="190"/>
                  </a:xfrm>
                  <a:custGeom>
                    <a:avLst/>
                    <a:gdLst/>
                    <a:ahLst/>
                    <a:cxnLst>
                      <a:cxn ang="0">
                        <a:pos x="0" y="95"/>
                      </a:cxn>
                      <a:cxn ang="0">
                        <a:pos x="1" y="75"/>
                      </a:cxn>
                      <a:cxn ang="0">
                        <a:pos x="7" y="58"/>
                      </a:cxn>
                      <a:cxn ang="0">
                        <a:pos x="16" y="43"/>
                      </a:cxn>
                      <a:cxn ang="0">
                        <a:pos x="28" y="28"/>
                      </a:cxn>
                      <a:cxn ang="0">
                        <a:pos x="42" y="16"/>
                      </a:cxn>
                      <a:cxn ang="0">
                        <a:pos x="58" y="7"/>
                      </a:cxn>
                      <a:cxn ang="0">
                        <a:pos x="75" y="2"/>
                      </a:cxn>
                      <a:cxn ang="0">
                        <a:pos x="94" y="0"/>
                      </a:cxn>
                      <a:cxn ang="0">
                        <a:pos x="114" y="2"/>
                      </a:cxn>
                      <a:cxn ang="0">
                        <a:pos x="132" y="7"/>
                      </a:cxn>
                      <a:cxn ang="0">
                        <a:pos x="148" y="16"/>
                      </a:cxn>
                      <a:cxn ang="0">
                        <a:pos x="162" y="28"/>
                      </a:cxn>
                      <a:cxn ang="0">
                        <a:pos x="174" y="43"/>
                      </a:cxn>
                      <a:cxn ang="0">
                        <a:pos x="183" y="58"/>
                      </a:cxn>
                      <a:cxn ang="0">
                        <a:pos x="188" y="75"/>
                      </a:cxn>
                      <a:cxn ang="0">
                        <a:pos x="190" y="95"/>
                      </a:cxn>
                      <a:cxn ang="0">
                        <a:pos x="188" y="114"/>
                      </a:cxn>
                      <a:cxn ang="0">
                        <a:pos x="183" y="132"/>
                      </a:cxn>
                      <a:cxn ang="0">
                        <a:pos x="174" y="148"/>
                      </a:cxn>
                      <a:cxn ang="0">
                        <a:pos x="162" y="162"/>
                      </a:cxn>
                      <a:cxn ang="0">
                        <a:pos x="148" y="175"/>
                      </a:cxn>
                      <a:cxn ang="0">
                        <a:pos x="132" y="183"/>
                      </a:cxn>
                      <a:cxn ang="0">
                        <a:pos x="114" y="189"/>
                      </a:cxn>
                      <a:cxn ang="0">
                        <a:pos x="94" y="190"/>
                      </a:cxn>
                      <a:cxn ang="0">
                        <a:pos x="75" y="189"/>
                      </a:cxn>
                      <a:cxn ang="0">
                        <a:pos x="58" y="183"/>
                      </a:cxn>
                      <a:cxn ang="0">
                        <a:pos x="42" y="175"/>
                      </a:cxn>
                      <a:cxn ang="0">
                        <a:pos x="28" y="162"/>
                      </a:cxn>
                      <a:cxn ang="0">
                        <a:pos x="16" y="148"/>
                      </a:cxn>
                      <a:cxn ang="0">
                        <a:pos x="7" y="132"/>
                      </a:cxn>
                      <a:cxn ang="0">
                        <a:pos x="1" y="114"/>
                      </a:cxn>
                      <a:cxn ang="0">
                        <a:pos x="0" y="95"/>
                      </a:cxn>
                    </a:cxnLst>
                    <a:rect l="0" t="0" r="r" b="b"/>
                    <a:pathLst>
                      <a:path w="190" h="190">
                        <a:moveTo>
                          <a:pt x="0" y="95"/>
                        </a:moveTo>
                        <a:lnTo>
                          <a:pt x="1" y="75"/>
                        </a:lnTo>
                        <a:lnTo>
                          <a:pt x="7" y="58"/>
                        </a:lnTo>
                        <a:lnTo>
                          <a:pt x="16" y="43"/>
                        </a:lnTo>
                        <a:lnTo>
                          <a:pt x="28" y="28"/>
                        </a:lnTo>
                        <a:lnTo>
                          <a:pt x="42" y="16"/>
                        </a:lnTo>
                        <a:lnTo>
                          <a:pt x="58" y="7"/>
                        </a:lnTo>
                        <a:lnTo>
                          <a:pt x="75" y="2"/>
                        </a:lnTo>
                        <a:lnTo>
                          <a:pt x="94" y="0"/>
                        </a:lnTo>
                        <a:lnTo>
                          <a:pt x="114" y="2"/>
                        </a:lnTo>
                        <a:lnTo>
                          <a:pt x="132" y="7"/>
                        </a:lnTo>
                        <a:lnTo>
                          <a:pt x="148" y="16"/>
                        </a:lnTo>
                        <a:lnTo>
                          <a:pt x="162" y="28"/>
                        </a:lnTo>
                        <a:lnTo>
                          <a:pt x="174" y="43"/>
                        </a:lnTo>
                        <a:lnTo>
                          <a:pt x="183" y="58"/>
                        </a:lnTo>
                        <a:lnTo>
                          <a:pt x="188" y="75"/>
                        </a:lnTo>
                        <a:lnTo>
                          <a:pt x="190" y="95"/>
                        </a:lnTo>
                        <a:lnTo>
                          <a:pt x="188" y="114"/>
                        </a:lnTo>
                        <a:lnTo>
                          <a:pt x="183" y="132"/>
                        </a:lnTo>
                        <a:lnTo>
                          <a:pt x="174" y="148"/>
                        </a:lnTo>
                        <a:lnTo>
                          <a:pt x="162" y="162"/>
                        </a:lnTo>
                        <a:lnTo>
                          <a:pt x="148" y="175"/>
                        </a:lnTo>
                        <a:lnTo>
                          <a:pt x="132" y="183"/>
                        </a:lnTo>
                        <a:lnTo>
                          <a:pt x="114" y="189"/>
                        </a:lnTo>
                        <a:lnTo>
                          <a:pt x="94" y="190"/>
                        </a:lnTo>
                        <a:lnTo>
                          <a:pt x="75" y="189"/>
                        </a:lnTo>
                        <a:lnTo>
                          <a:pt x="58" y="183"/>
                        </a:lnTo>
                        <a:lnTo>
                          <a:pt x="42" y="175"/>
                        </a:lnTo>
                        <a:lnTo>
                          <a:pt x="28" y="162"/>
                        </a:lnTo>
                        <a:lnTo>
                          <a:pt x="16" y="148"/>
                        </a:lnTo>
                        <a:lnTo>
                          <a:pt x="7" y="132"/>
                        </a:lnTo>
                        <a:lnTo>
                          <a:pt x="1" y="114"/>
                        </a:lnTo>
                        <a:lnTo>
                          <a:pt x="0" y="95"/>
                        </a:lnTo>
                        <a:close/>
                      </a:path>
                    </a:pathLst>
                  </a:custGeom>
                  <a:solidFill>
                    <a:srgbClr val="823838"/>
                  </a:solidFill>
                  <a:ln w="9525">
                    <a:noFill/>
                    <a:round/>
                    <a:headEnd/>
                    <a:tailEnd/>
                  </a:ln>
                </p:spPr>
                <p:txBody>
                  <a:bodyPr/>
                  <a:lstStyle/>
                  <a:p>
                    <a:endParaRPr lang="en-US"/>
                  </a:p>
                </p:txBody>
              </p:sp>
              <p:sp>
                <p:nvSpPr>
                  <p:cNvPr id="34856" name="Freeform 40"/>
                  <p:cNvSpPr>
                    <a:spLocks/>
                  </p:cNvSpPr>
                  <p:nvPr/>
                </p:nvSpPr>
                <p:spPr bwMode="auto">
                  <a:xfrm>
                    <a:off x="2863" y="1036"/>
                    <a:ext cx="150" cy="150"/>
                  </a:xfrm>
                  <a:custGeom>
                    <a:avLst/>
                    <a:gdLst/>
                    <a:ahLst/>
                    <a:cxnLst>
                      <a:cxn ang="0">
                        <a:pos x="0" y="75"/>
                      </a:cxn>
                      <a:cxn ang="0">
                        <a:pos x="1" y="59"/>
                      </a:cxn>
                      <a:cxn ang="0">
                        <a:pos x="5" y="45"/>
                      </a:cxn>
                      <a:cxn ang="0">
                        <a:pos x="12" y="32"/>
                      </a:cxn>
                      <a:cxn ang="0">
                        <a:pos x="22" y="23"/>
                      </a:cxn>
                      <a:cxn ang="0">
                        <a:pos x="32" y="13"/>
                      </a:cxn>
                      <a:cxn ang="0">
                        <a:pos x="45" y="6"/>
                      </a:cxn>
                      <a:cxn ang="0">
                        <a:pos x="59" y="1"/>
                      </a:cxn>
                      <a:cxn ang="0">
                        <a:pos x="74" y="0"/>
                      </a:cxn>
                      <a:cxn ang="0">
                        <a:pos x="90" y="1"/>
                      </a:cxn>
                      <a:cxn ang="0">
                        <a:pos x="104" y="6"/>
                      </a:cxn>
                      <a:cxn ang="0">
                        <a:pos x="116" y="13"/>
                      </a:cxn>
                      <a:cxn ang="0">
                        <a:pos x="128" y="23"/>
                      </a:cxn>
                      <a:cxn ang="0">
                        <a:pos x="137" y="32"/>
                      </a:cxn>
                      <a:cxn ang="0">
                        <a:pos x="145" y="45"/>
                      </a:cxn>
                      <a:cxn ang="0">
                        <a:pos x="149" y="59"/>
                      </a:cxn>
                      <a:cxn ang="0">
                        <a:pos x="150" y="75"/>
                      </a:cxn>
                      <a:cxn ang="0">
                        <a:pos x="149" y="90"/>
                      </a:cxn>
                      <a:cxn ang="0">
                        <a:pos x="145" y="104"/>
                      </a:cxn>
                      <a:cxn ang="0">
                        <a:pos x="137" y="117"/>
                      </a:cxn>
                      <a:cxn ang="0">
                        <a:pos x="128" y="128"/>
                      </a:cxn>
                      <a:cxn ang="0">
                        <a:pos x="116" y="138"/>
                      </a:cxn>
                      <a:cxn ang="0">
                        <a:pos x="104" y="145"/>
                      </a:cxn>
                      <a:cxn ang="0">
                        <a:pos x="90" y="149"/>
                      </a:cxn>
                      <a:cxn ang="0">
                        <a:pos x="74" y="150"/>
                      </a:cxn>
                      <a:cxn ang="0">
                        <a:pos x="59" y="149"/>
                      </a:cxn>
                      <a:cxn ang="0">
                        <a:pos x="45" y="145"/>
                      </a:cxn>
                      <a:cxn ang="0">
                        <a:pos x="32" y="138"/>
                      </a:cxn>
                      <a:cxn ang="0">
                        <a:pos x="22" y="128"/>
                      </a:cxn>
                      <a:cxn ang="0">
                        <a:pos x="12" y="117"/>
                      </a:cxn>
                      <a:cxn ang="0">
                        <a:pos x="5" y="104"/>
                      </a:cxn>
                      <a:cxn ang="0">
                        <a:pos x="1" y="90"/>
                      </a:cxn>
                      <a:cxn ang="0">
                        <a:pos x="0" y="75"/>
                      </a:cxn>
                    </a:cxnLst>
                    <a:rect l="0" t="0" r="r" b="b"/>
                    <a:pathLst>
                      <a:path w="150" h="150">
                        <a:moveTo>
                          <a:pt x="0" y="75"/>
                        </a:moveTo>
                        <a:lnTo>
                          <a:pt x="1" y="59"/>
                        </a:lnTo>
                        <a:lnTo>
                          <a:pt x="5" y="45"/>
                        </a:lnTo>
                        <a:lnTo>
                          <a:pt x="12" y="32"/>
                        </a:lnTo>
                        <a:lnTo>
                          <a:pt x="22" y="23"/>
                        </a:lnTo>
                        <a:lnTo>
                          <a:pt x="32" y="13"/>
                        </a:lnTo>
                        <a:lnTo>
                          <a:pt x="45" y="6"/>
                        </a:lnTo>
                        <a:lnTo>
                          <a:pt x="59" y="1"/>
                        </a:lnTo>
                        <a:lnTo>
                          <a:pt x="74" y="0"/>
                        </a:lnTo>
                        <a:lnTo>
                          <a:pt x="90" y="1"/>
                        </a:lnTo>
                        <a:lnTo>
                          <a:pt x="104" y="6"/>
                        </a:lnTo>
                        <a:lnTo>
                          <a:pt x="116" y="13"/>
                        </a:lnTo>
                        <a:lnTo>
                          <a:pt x="128" y="23"/>
                        </a:lnTo>
                        <a:lnTo>
                          <a:pt x="137" y="32"/>
                        </a:lnTo>
                        <a:lnTo>
                          <a:pt x="145" y="45"/>
                        </a:lnTo>
                        <a:lnTo>
                          <a:pt x="149" y="59"/>
                        </a:lnTo>
                        <a:lnTo>
                          <a:pt x="150" y="75"/>
                        </a:lnTo>
                        <a:lnTo>
                          <a:pt x="149" y="90"/>
                        </a:lnTo>
                        <a:lnTo>
                          <a:pt x="145" y="104"/>
                        </a:lnTo>
                        <a:lnTo>
                          <a:pt x="137" y="117"/>
                        </a:lnTo>
                        <a:lnTo>
                          <a:pt x="128" y="128"/>
                        </a:lnTo>
                        <a:lnTo>
                          <a:pt x="116" y="138"/>
                        </a:lnTo>
                        <a:lnTo>
                          <a:pt x="104" y="145"/>
                        </a:lnTo>
                        <a:lnTo>
                          <a:pt x="90" y="149"/>
                        </a:lnTo>
                        <a:lnTo>
                          <a:pt x="74" y="150"/>
                        </a:lnTo>
                        <a:lnTo>
                          <a:pt x="59" y="149"/>
                        </a:lnTo>
                        <a:lnTo>
                          <a:pt x="45" y="145"/>
                        </a:lnTo>
                        <a:lnTo>
                          <a:pt x="32" y="138"/>
                        </a:lnTo>
                        <a:lnTo>
                          <a:pt x="22" y="128"/>
                        </a:lnTo>
                        <a:lnTo>
                          <a:pt x="12" y="117"/>
                        </a:lnTo>
                        <a:lnTo>
                          <a:pt x="5" y="104"/>
                        </a:lnTo>
                        <a:lnTo>
                          <a:pt x="1" y="90"/>
                        </a:lnTo>
                        <a:lnTo>
                          <a:pt x="0" y="75"/>
                        </a:lnTo>
                        <a:close/>
                      </a:path>
                    </a:pathLst>
                  </a:custGeom>
                  <a:solidFill>
                    <a:srgbClr val="000000"/>
                  </a:solidFill>
                  <a:ln w="9525">
                    <a:noFill/>
                    <a:round/>
                    <a:headEnd/>
                    <a:tailEnd/>
                  </a:ln>
                </p:spPr>
                <p:txBody>
                  <a:bodyPr/>
                  <a:lstStyle/>
                  <a:p>
                    <a:endParaRPr lang="en-US"/>
                  </a:p>
                </p:txBody>
              </p:sp>
              <p:sp>
                <p:nvSpPr>
                  <p:cNvPr id="34857" name="Freeform 41"/>
                  <p:cNvSpPr>
                    <a:spLocks/>
                  </p:cNvSpPr>
                  <p:nvPr/>
                </p:nvSpPr>
                <p:spPr bwMode="auto">
                  <a:xfrm>
                    <a:off x="2881" y="1054"/>
                    <a:ext cx="114" cy="114"/>
                  </a:xfrm>
                  <a:custGeom>
                    <a:avLst/>
                    <a:gdLst/>
                    <a:ahLst/>
                    <a:cxnLst>
                      <a:cxn ang="0">
                        <a:pos x="0" y="57"/>
                      </a:cxn>
                      <a:cxn ang="0">
                        <a:pos x="1" y="45"/>
                      </a:cxn>
                      <a:cxn ang="0">
                        <a:pos x="4" y="34"/>
                      </a:cxn>
                      <a:cxn ang="0">
                        <a:pos x="10" y="26"/>
                      </a:cxn>
                      <a:cxn ang="0">
                        <a:pos x="17" y="17"/>
                      </a:cxn>
                      <a:cxn ang="0">
                        <a:pos x="25" y="10"/>
                      </a:cxn>
                      <a:cxn ang="0">
                        <a:pos x="34" y="5"/>
                      </a:cxn>
                      <a:cxn ang="0">
                        <a:pos x="45" y="2"/>
                      </a:cxn>
                      <a:cxn ang="0">
                        <a:pos x="56" y="0"/>
                      </a:cxn>
                      <a:cxn ang="0">
                        <a:pos x="67" y="2"/>
                      </a:cxn>
                      <a:cxn ang="0">
                        <a:pos x="79" y="5"/>
                      </a:cxn>
                      <a:cxn ang="0">
                        <a:pos x="89" y="10"/>
                      </a:cxn>
                      <a:cxn ang="0">
                        <a:pos x="97" y="17"/>
                      </a:cxn>
                      <a:cxn ang="0">
                        <a:pos x="104" y="26"/>
                      </a:cxn>
                      <a:cxn ang="0">
                        <a:pos x="110" y="34"/>
                      </a:cxn>
                      <a:cxn ang="0">
                        <a:pos x="112" y="45"/>
                      </a:cxn>
                      <a:cxn ang="0">
                        <a:pos x="114" y="57"/>
                      </a:cxn>
                      <a:cxn ang="0">
                        <a:pos x="112" y="68"/>
                      </a:cxn>
                      <a:cxn ang="0">
                        <a:pos x="110" y="79"/>
                      </a:cxn>
                      <a:cxn ang="0">
                        <a:pos x="104" y="89"/>
                      </a:cxn>
                      <a:cxn ang="0">
                        <a:pos x="97" y="97"/>
                      </a:cxn>
                      <a:cxn ang="0">
                        <a:pos x="89" y="104"/>
                      </a:cxn>
                      <a:cxn ang="0">
                        <a:pos x="79" y="110"/>
                      </a:cxn>
                      <a:cxn ang="0">
                        <a:pos x="67" y="113"/>
                      </a:cxn>
                      <a:cxn ang="0">
                        <a:pos x="56" y="114"/>
                      </a:cxn>
                      <a:cxn ang="0">
                        <a:pos x="45" y="113"/>
                      </a:cxn>
                      <a:cxn ang="0">
                        <a:pos x="34" y="110"/>
                      </a:cxn>
                      <a:cxn ang="0">
                        <a:pos x="25" y="104"/>
                      </a:cxn>
                      <a:cxn ang="0">
                        <a:pos x="17" y="97"/>
                      </a:cxn>
                      <a:cxn ang="0">
                        <a:pos x="10" y="89"/>
                      </a:cxn>
                      <a:cxn ang="0">
                        <a:pos x="4" y="79"/>
                      </a:cxn>
                      <a:cxn ang="0">
                        <a:pos x="1" y="68"/>
                      </a:cxn>
                      <a:cxn ang="0">
                        <a:pos x="0" y="57"/>
                      </a:cxn>
                    </a:cxnLst>
                    <a:rect l="0" t="0" r="r" b="b"/>
                    <a:pathLst>
                      <a:path w="114" h="114">
                        <a:moveTo>
                          <a:pt x="0" y="57"/>
                        </a:moveTo>
                        <a:lnTo>
                          <a:pt x="1" y="45"/>
                        </a:lnTo>
                        <a:lnTo>
                          <a:pt x="4" y="34"/>
                        </a:lnTo>
                        <a:lnTo>
                          <a:pt x="10" y="26"/>
                        </a:lnTo>
                        <a:lnTo>
                          <a:pt x="17" y="17"/>
                        </a:lnTo>
                        <a:lnTo>
                          <a:pt x="25" y="10"/>
                        </a:lnTo>
                        <a:lnTo>
                          <a:pt x="34" y="5"/>
                        </a:lnTo>
                        <a:lnTo>
                          <a:pt x="45" y="2"/>
                        </a:lnTo>
                        <a:lnTo>
                          <a:pt x="56" y="0"/>
                        </a:lnTo>
                        <a:lnTo>
                          <a:pt x="67" y="2"/>
                        </a:lnTo>
                        <a:lnTo>
                          <a:pt x="79" y="5"/>
                        </a:lnTo>
                        <a:lnTo>
                          <a:pt x="89" y="10"/>
                        </a:lnTo>
                        <a:lnTo>
                          <a:pt x="97" y="17"/>
                        </a:lnTo>
                        <a:lnTo>
                          <a:pt x="104" y="26"/>
                        </a:lnTo>
                        <a:lnTo>
                          <a:pt x="110" y="34"/>
                        </a:lnTo>
                        <a:lnTo>
                          <a:pt x="112" y="45"/>
                        </a:lnTo>
                        <a:lnTo>
                          <a:pt x="114" y="57"/>
                        </a:lnTo>
                        <a:lnTo>
                          <a:pt x="112" y="68"/>
                        </a:lnTo>
                        <a:lnTo>
                          <a:pt x="110" y="79"/>
                        </a:lnTo>
                        <a:lnTo>
                          <a:pt x="104" y="89"/>
                        </a:lnTo>
                        <a:lnTo>
                          <a:pt x="97" y="97"/>
                        </a:lnTo>
                        <a:lnTo>
                          <a:pt x="89" y="104"/>
                        </a:lnTo>
                        <a:lnTo>
                          <a:pt x="79" y="110"/>
                        </a:lnTo>
                        <a:lnTo>
                          <a:pt x="67" y="113"/>
                        </a:lnTo>
                        <a:lnTo>
                          <a:pt x="56" y="114"/>
                        </a:lnTo>
                        <a:lnTo>
                          <a:pt x="45" y="113"/>
                        </a:lnTo>
                        <a:lnTo>
                          <a:pt x="34" y="110"/>
                        </a:lnTo>
                        <a:lnTo>
                          <a:pt x="25" y="104"/>
                        </a:lnTo>
                        <a:lnTo>
                          <a:pt x="17" y="97"/>
                        </a:lnTo>
                        <a:lnTo>
                          <a:pt x="10" y="89"/>
                        </a:lnTo>
                        <a:lnTo>
                          <a:pt x="4" y="79"/>
                        </a:lnTo>
                        <a:lnTo>
                          <a:pt x="1" y="68"/>
                        </a:lnTo>
                        <a:lnTo>
                          <a:pt x="0" y="57"/>
                        </a:lnTo>
                        <a:close/>
                      </a:path>
                    </a:pathLst>
                  </a:custGeom>
                  <a:solidFill>
                    <a:srgbClr val="823838"/>
                  </a:solidFill>
                  <a:ln w="9525">
                    <a:noFill/>
                    <a:round/>
                    <a:headEnd/>
                    <a:tailEnd/>
                  </a:ln>
                </p:spPr>
                <p:txBody>
                  <a:bodyPr/>
                  <a:lstStyle/>
                  <a:p>
                    <a:endParaRPr lang="en-US"/>
                  </a:p>
                </p:txBody>
              </p:sp>
              <p:sp>
                <p:nvSpPr>
                  <p:cNvPr id="34858" name="Freeform 42"/>
                  <p:cNvSpPr>
                    <a:spLocks/>
                  </p:cNvSpPr>
                  <p:nvPr/>
                </p:nvSpPr>
                <p:spPr bwMode="auto">
                  <a:xfrm>
                    <a:off x="2901" y="1074"/>
                    <a:ext cx="74" cy="74"/>
                  </a:xfrm>
                  <a:custGeom>
                    <a:avLst/>
                    <a:gdLst/>
                    <a:ahLst/>
                    <a:cxnLst>
                      <a:cxn ang="0">
                        <a:pos x="0" y="37"/>
                      </a:cxn>
                      <a:cxn ang="0">
                        <a:pos x="3" y="22"/>
                      </a:cxn>
                      <a:cxn ang="0">
                        <a:pos x="11" y="11"/>
                      </a:cxn>
                      <a:cxn ang="0">
                        <a:pos x="22" y="3"/>
                      </a:cxn>
                      <a:cxn ang="0">
                        <a:pos x="36" y="0"/>
                      </a:cxn>
                      <a:cxn ang="0">
                        <a:pos x="52" y="3"/>
                      </a:cxn>
                      <a:cxn ang="0">
                        <a:pos x="63" y="11"/>
                      </a:cxn>
                      <a:cxn ang="0">
                        <a:pos x="71" y="22"/>
                      </a:cxn>
                      <a:cxn ang="0">
                        <a:pos x="74" y="37"/>
                      </a:cxn>
                      <a:cxn ang="0">
                        <a:pos x="71" y="52"/>
                      </a:cxn>
                      <a:cxn ang="0">
                        <a:pos x="63" y="63"/>
                      </a:cxn>
                      <a:cxn ang="0">
                        <a:pos x="52" y="72"/>
                      </a:cxn>
                      <a:cxn ang="0">
                        <a:pos x="36" y="74"/>
                      </a:cxn>
                      <a:cxn ang="0">
                        <a:pos x="22" y="72"/>
                      </a:cxn>
                      <a:cxn ang="0">
                        <a:pos x="11" y="63"/>
                      </a:cxn>
                      <a:cxn ang="0">
                        <a:pos x="3" y="52"/>
                      </a:cxn>
                      <a:cxn ang="0">
                        <a:pos x="0" y="37"/>
                      </a:cxn>
                    </a:cxnLst>
                    <a:rect l="0" t="0" r="r" b="b"/>
                    <a:pathLst>
                      <a:path w="74" h="74">
                        <a:moveTo>
                          <a:pt x="0" y="37"/>
                        </a:moveTo>
                        <a:lnTo>
                          <a:pt x="3" y="22"/>
                        </a:lnTo>
                        <a:lnTo>
                          <a:pt x="11" y="11"/>
                        </a:lnTo>
                        <a:lnTo>
                          <a:pt x="22" y="3"/>
                        </a:lnTo>
                        <a:lnTo>
                          <a:pt x="36" y="0"/>
                        </a:lnTo>
                        <a:lnTo>
                          <a:pt x="52" y="3"/>
                        </a:lnTo>
                        <a:lnTo>
                          <a:pt x="63" y="11"/>
                        </a:lnTo>
                        <a:lnTo>
                          <a:pt x="71" y="22"/>
                        </a:lnTo>
                        <a:lnTo>
                          <a:pt x="74" y="37"/>
                        </a:lnTo>
                        <a:lnTo>
                          <a:pt x="71" y="52"/>
                        </a:lnTo>
                        <a:lnTo>
                          <a:pt x="63" y="63"/>
                        </a:lnTo>
                        <a:lnTo>
                          <a:pt x="52" y="72"/>
                        </a:lnTo>
                        <a:lnTo>
                          <a:pt x="36" y="74"/>
                        </a:lnTo>
                        <a:lnTo>
                          <a:pt x="22" y="72"/>
                        </a:lnTo>
                        <a:lnTo>
                          <a:pt x="11" y="63"/>
                        </a:lnTo>
                        <a:lnTo>
                          <a:pt x="3" y="52"/>
                        </a:lnTo>
                        <a:lnTo>
                          <a:pt x="0" y="37"/>
                        </a:lnTo>
                        <a:close/>
                      </a:path>
                    </a:pathLst>
                  </a:custGeom>
                  <a:solidFill>
                    <a:srgbClr val="000000"/>
                  </a:solidFill>
                  <a:ln w="9525">
                    <a:noFill/>
                    <a:round/>
                    <a:headEnd/>
                    <a:tailEnd/>
                  </a:ln>
                </p:spPr>
                <p:txBody>
                  <a:bodyPr/>
                  <a:lstStyle/>
                  <a:p>
                    <a:endParaRPr lang="en-US"/>
                  </a:p>
                </p:txBody>
              </p:sp>
              <p:sp>
                <p:nvSpPr>
                  <p:cNvPr id="34859" name="Freeform 43"/>
                  <p:cNvSpPr>
                    <a:spLocks/>
                  </p:cNvSpPr>
                  <p:nvPr/>
                </p:nvSpPr>
                <p:spPr bwMode="auto">
                  <a:xfrm>
                    <a:off x="2892" y="1306"/>
                    <a:ext cx="108" cy="118"/>
                  </a:xfrm>
                  <a:custGeom>
                    <a:avLst/>
                    <a:gdLst/>
                    <a:ahLst/>
                    <a:cxnLst>
                      <a:cxn ang="0">
                        <a:pos x="0" y="1"/>
                      </a:cxn>
                      <a:cxn ang="0">
                        <a:pos x="56" y="118"/>
                      </a:cxn>
                      <a:cxn ang="0">
                        <a:pos x="108" y="0"/>
                      </a:cxn>
                      <a:cxn ang="0">
                        <a:pos x="90" y="0"/>
                      </a:cxn>
                      <a:cxn ang="0">
                        <a:pos x="56" y="80"/>
                      </a:cxn>
                      <a:cxn ang="0">
                        <a:pos x="17" y="1"/>
                      </a:cxn>
                      <a:cxn ang="0">
                        <a:pos x="0" y="1"/>
                      </a:cxn>
                    </a:cxnLst>
                    <a:rect l="0" t="0" r="r" b="b"/>
                    <a:pathLst>
                      <a:path w="108" h="118">
                        <a:moveTo>
                          <a:pt x="0" y="1"/>
                        </a:moveTo>
                        <a:lnTo>
                          <a:pt x="56" y="118"/>
                        </a:lnTo>
                        <a:lnTo>
                          <a:pt x="108" y="0"/>
                        </a:lnTo>
                        <a:lnTo>
                          <a:pt x="90" y="0"/>
                        </a:lnTo>
                        <a:lnTo>
                          <a:pt x="56" y="80"/>
                        </a:lnTo>
                        <a:lnTo>
                          <a:pt x="17" y="1"/>
                        </a:lnTo>
                        <a:lnTo>
                          <a:pt x="0" y="1"/>
                        </a:lnTo>
                        <a:close/>
                      </a:path>
                    </a:pathLst>
                  </a:custGeom>
                  <a:solidFill>
                    <a:srgbClr val="823838"/>
                  </a:solidFill>
                  <a:ln w="9525">
                    <a:noFill/>
                    <a:round/>
                    <a:headEnd/>
                    <a:tailEnd/>
                  </a:ln>
                </p:spPr>
                <p:txBody>
                  <a:bodyPr/>
                  <a:lstStyle/>
                  <a:p>
                    <a:endParaRPr lang="en-US"/>
                  </a:p>
                </p:txBody>
              </p:sp>
              <p:sp>
                <p:nvSpPr>
                  <p:cNvPr id="34860" name="Freeform 44"/>
                  <p:cNvSpPr>
                    <a:spLocks/>
                  </p:cNvSpPr>
                  <p:nvPr/>
                </p:nvSpPr>
                <p:spPr bwMode="auto">
                  <a:xfrm>
                    <a:off x="2119" y="1345"/>
                    <a:ext cx="766" cy="125"/>
                  </a:xfrm>
                  <a:custGeom>
                    <a:avLst/>
                    <a:gdLst/>
                    <a:ahLst/>
                    <a:cxnLst>
                      <a:cxn ang="0">
                        <a:pos x="0" y="63"/>
                      </a:cxn>
                      <a:cxn ang="0">
                        <a:pos x="702" y="0"/>
                      </a:cxn>
                      <a:cxn ang="0">
                        <a:pos x="766" y="125"/>
                      </a:cxn>
                      <a:cxn ang="0">
                        <a:pos x="9" y="114"/>
                      </a:cxn>
                      <a:cxn ang="0">
                        <a:pos x="0" y="63"/>
                      </a:cxn>
                    </a:cxnLst>
                    <a:rect l="0" t="0" r="r" b="b"/>
                    <a:pathLst>
                      <a:path w="766" h="125">
                        <a:moveTo>
                          <a:pt x="0" y="63"/>
                        </a:moveTo>
                        <a:lnTo>
                          <a:pt x="702" y="0"/>
                        </a:lnTo>
                        <a:lnTo>
                          <a:pt x="766" y="125"/>
                        </a:lnTo>
                        <a:lnTo>
                          <a:pt x="9" y="114"/>
                        </a:lnTo>
                        <a:lnTo>
                          <a:pt x="0" y="63"/>
                        </a:lnTo>
                        <a:close/>
                      </a:path>
                    </a:pathLst>
                  </a:custGeom>
                  <a:solidFill>
                    <a:srgbClr val="000000"/>
                  </a:solidFill>
                  <a:ln w="9525">
                    <a:noFill/>
                    <a:round/>
                    <a:headEnd/>
                    <a:tailEnd/>
                  </a:ln>
                </p:spPr>
                <p:txBody>
                  <a:bodyPr/>
                  <a:lstStyle/>
                  <a:p>
                    <a:endParaRPr lang="en-US"/>
                  </a:p>
                </p:txBody>
              </p:sp>
              <p:sp>
                <p:nvSpPr>
                  <p:cNvPr id="34861" name="Freeform 45"/>
                  <p:cNvSpPr>
                    <a:spLocks/>
                  </p:cNvSpPr>
                  <p:nvPr/>
                </p:nvSpPr>
                <p:spPr bwMode="auto">
                  <a:xfrm>
                    <a:off x="2135" y="1362"/>
                    <a:ext cx="729" cy="98"/>
                  </a:xfrm>
                  <a:custGeom>
                    <a:avLst/>
                    <a:gdLst/>
                    <a:ahLst/>
                    <a:cxnLst>
                      <a:cxn ang="0">
                        <a:pos x="0" y="61"/>
                      </a:cxn>
                      <a:cxn ang="0">
                        <a:pos x="673" y="0"/>
                      </a:cxn>
                      <a:cxn ang="0">
                        <a:pos x="729" y="98"/>
                      </a:cxn>
                      <a:cxn ang="0">
                        <a:pos x="708" y="98"/>
                      </a:cxn>
                      <a:cxn ang="0">
                        <a:pos x="656" y="16"/>
                      </a:cxn>
                      <a:cxn ang="0">
                        <a:pos x="3" y="77"/>
                      </a:cxn>
                      <a:cxn ang="0">
                        <a:pos x="0" y="61"/>
                      </a:cxn>
                    </a:cxnLst>
                    <a:rect l="0" t="0" r="r" b="b"/>
                    <a:pathLst>
                      <a:path w="729" h="98">
                        <a:moveTo>
                          <a:pt x="0" y="61"/>
                        </a:moveTo>
                        <a:lnTo>
                          <a:pt x="673" y="0"/>
                        </a:lnTo>
                        <a:lnTo>
                          <a:pt x="729" y="98"/>
                        </a:lnTo>
                        <a:lnTo>
                          <a:pt x="708" y="98"/>
                        </a:lnTo>
                        <a:lnTo>
                          <a:pt x="656" y="16"/>
                        </a:lnTo>
                        <a:lnTo>
                          <a:pt x="3" y="77"/>
                        </a:lnTo>
                        <a:lnTo>
                          <a:pt x="0" y="61"/>
                        </a:lnTo>
                        <a:close/>
                      </a:path>
                    </a:pathLst>
                  </a:custGeom>
                  <a:solidFill>
                    <a:srgbClr val="823838"/>
                  </a:solidFill>
                  <a:ln w="9525">
                    <a:noFill/>
                    <a:round/>
                    <a:headEnd/>
                    <a:tailEnd/>
                  </a:ln>
                </p:spPr>
                <p:txBody>
                  <a:bodyPr/>
                  <a:lstStyle/>
                  <a:p>
                    <a:endParaRPr lang="en-US"/>
                  </a:p>
                </p:txBody>
              </p:sp>
              <p:sp>
                <p:nvSpPr>
                  <p:cNvPr id="34862" name="Freeform 46"/>
                  <p:cNvSpPr>
                    <a:spLocks/>
                  </p:cNvSpPr>
                  <p:nvPr/>
                </p:nvSpPr>
                <p:spPr bwMode="auto">
                  <a:xfrm>
                    <a:off x="2148" y="1392"/>
                    <a:ext cx="674" cy="64"/>
                  </a:xfrm>
                  <a:custGeom>
                    <a:avLst/>
                    <a:gdLst/>
                    <a:ahLst/>
                    <a:cxnLst>
                      <a:cxn ang="0">
                        <a:pos x="674" y="61"/>
                      </a:cxn>
                      <a:cxn ang="0">
                        <a:pos x="636" y="0"/>
                      </a:cxn>
                      <a:cxn ang="0">
                        <a:pos x="0" y="59"/>
                      </a:cxn>
                      <a:cxn ang="0">
                        <a:pos x="625" y="16"/>
                      </a:cxn>
                      <a:cxn ang="0">
                        <a:pos x="646" y="64"/>
                      </a:cxn>
                      <a:cxn ang="0">
                        <a:pos x="674" y="61"/>
                      </a:cxn>
                    </a:cxnLst>
                    <a:rect l="0" t="0" r="r" b="b"/>
                    <a:pathLst>
                      <a:path w="674" h="64">
                        <a:moveTo>
                          <a:pt x="674" y="61"/>
                        </a:moveTo>
                        <a:lnTo>
                          <a:pt x="636" y="0"/>
                        </a:lnTo>
                        <a:lnTo>
                          <a:pt x="0" y="59"/>
                        </a:lnTo>
                        <a:lnTo>
                          <a:pt x="625" y="16"/>
                        </a:lnTo>
                        <a:lnTo>
                          <a:pt x="646" y="64"/>
                        </a:lnTo>
                        <a:lnTo>
                          <a:pt x="674" y="61"/>
                        </a:lnTo>
                        <a:close/>
                      </a:path>
                    </a:pathLst>
                  </a:custGeom>
                  <a:solidFill>
                    <a:srgbClr val="823838"/>
                  </a:solidFill>
                  <a:ln w="9525">
                    <a:noFill/>
                    <a:round/>
                    <a:headEnd/>
                    <a:tailEnd/>
                  </a:ln>
                </p:spPr>
                <p:txBody>
                  <a:bodyPr/>
                  <a:lstStyle/>
                  <a:p>
                    <a:endParaRPr lang="en-US"/>
                  </a:p>
                </p:txBody>
              </p:sp>
              <p:sp>
                <p:nvSpPr>
                  <p:cNvPr id="34863" name="Freeform 47"/>
                  <p:cNvSpPr>
                    <a:spLocks/>
                  </p:cNvSpPr>
                  <p:nvPr/>
                </p:nvSpPr>
                <p:spPr bwMode="auto">
                  <a:xfrm>
                    <a:off x="3022" y="1331"/>
                    <a:ext cx="761" cy="124"/>
                  </a:xfrm>
                  <a:custGeom>
                    <a:avLst/>
                    <a:gdLst/>
                    <a:ahLst/>
                    <a:cxnLst>
                      <a:cxn ang="0">
                        <a:pos x="761" y="10"/>
                      </a:cxn>
                      <a:cxn ang="0">
                        <a:pos x="52" y="0"/>
                      </a:cxn>
                      <a:cxn ang="0">
                        <a:pos x="0" y="124"/>
                      </a:cxn>
                      <a:cxn ang="0">
                        <a:pos x="754" y="62"/>
                      </a:cxn>
                      <a:cxn ang="0">
                        <a:pos x="761" y="10"/>
                      </a:cxn>
                    </a:cxnLst>
                    <a:rect l="0" t="0" r="r" b="b"/>
                    <a:pathLst>
                      <a:path w="761" h="124">
                        <a:moveTo>
                          <a:pt x="761" y="10"/>
                        </a:moveTo>
                        <a:lnTo>
                          <a:pt x="52" y="0"/>
                        </a:lnTo>
                        <a:lnTo>
                          <a:pt x="0" y="124"/>
                        </a:lnTo>
                        <a:lnTo>
                          <a:pt x="754" y="62"/>
                        </a:lnTo>
                        <a:lnTo>
                          <a:pt x="761" y="10"/>
                        </a:lnTo>
                        <a:close/>
                      </a:path>
                    </a:pathLst>
                  </a:custGeom>
                  <a:solidFill>
                    <a:srgbClr val="000000"/>
                  </a:solidFill>
                  <a:ln w="9525">
                    <a:noFill/>
                    <a:round/>
                    <a:headEnd/>
                    <a:tailEnd/>
                  </a:ln>
                </p:spPr>
                <p:txBody>
                  <a:bodyPr/>
                  <a:lstStyle/>
                  <a:p>
                    <a:endParaRPr lang="en-US"/>
                  </a:p>
                </p:txBody>
              </p:sp>
              <p:sp>
                <p:nvSpPr>
                  <p:cNvPr id="34864" name="Freeform 48"/>
                  <p:cNvSpPr>
                    <a:spLocks/>
                  </p:cNvSpPr>
                  <p:nvPr/>
                </p:nvSpPr>
                <p:spPr bwMode="auto">
                  <a:xfrm>
                    <a:off x="3043" y="1347"/>
                    <a:ext cx="725" cy="98"/>
                  </a:xfrm>
                  <a:custGeom>
                    <a:avLst/>
                    <a:gdLst/>
                    <a:ahLst/>
                    <a:cxnLst>
                      <a:cxn ang="0">
                        <a:pos x="725" y="9"/>
                      </a:cxn>
                      <a:cxn ang="0">
                        <a:pos x="57" y="0"/>
                      </a:cxn>
                      <a:cxn ang="0">
                        <a:pos x="0" y="98"/>
                      </a:cxn>
                      <a:cxn ang="0">
                        <a:pos x="21" y="98"/>
                      </a:cxn>
                      <a:cxn ang="0">
                        <a:pos x="73" y="15"/>
                      </a:cxn>
                      <a:cxn ang="0">
                        <a:pos x="722" y="25"/>
                      </a:cxn>
                      <a:cxn ang="0">
                        <a:pos x="725" y="9"/>
                      </a:cxn>
                    </a:cxnLst>
                    <a:rect l="0" t="0" r="r" b="b"/>
                    <a:pathLst>
                      <a:path w="725" h="98">
                        <a:moveTo>
                          <a:pt x="725" y="9"/>
                        </a:moveTo>
                        <a:lnTo>
                          <a:pt x="57" y="0"/>
                        </a:lnTo>
                        <a:lnTo>
                          <a:pt x="0" y="98"/>
                        </a:lnTo>
                        <a:lnTo>
                          <a:pt x="21" y="98"/>
                        </a:lnTo>
                        <a:lnTo>
                          <a:pt x="73" y="15"/>
                        </a:lnTo>
                        <a:lnTo>
                          <a:pt x="722" y="25"/>
                        </a:lnTo>
                        <a:lnTo>
                          <a:pt x="725" y="9"/>
                        </a:lnTo>
                        <a:close/>
                      </a:path>
                    </a:pathLst>
                  </a:custGeom>
                  <a:solidFill>
                    <a:srgbClr val="823838"/>
                  </a:solidFill>
                  <a:ln w="9525">
                    <a:noFill/>
                    <a:round/>
                    <a:headEnd/>
                    <a:tailEnd/>
                  </a:ln>
                </p:spPr>
                <p:txBody>
                  <a:bodyPr/>
                  <a:lstStyle/>
                  <a:p>
                    <a:endParaRPr lang="en-US"/>
                  </a:p>
                </p:txBody>
              </p:sp>
              <p:sp>
                <p:nvSpPr>
                  <p:cNvPr id="34865" name="Freeform 49"/>
                  <p:cNvSpPr>
                    <a:spLocks/>
                  </p:cNvSpPr>
                  <p:nvPr/>
                </p:nvSpPr>
                <p:spPr bwMode="auto">
                  <a:xfrm>
                    <a:off x="3086" y="1376"/>
                    <a:ext cx="670" cy="65"/>
                  </a:xfrm>
                  <a:custGeom>
                    <a:avLst/>
                    <a:gdLst/>
                    <a:ahLst/>
                    <a:cxnLst>
                      <a:cxn ang="0">
                        <a:pos x="0" y="62"/>
                      </a:cxn>
                      <a:cxn ang="0">
                        <a:pos x="37" y="0"/>
                      </a:cxn>
                      <a:cxn ang="0">
                        <a:pos x="670" y="9"/>
                      </a:cxn>
                      <a:cxn ang="0">
                        <a:pos x="49" y="17"/>
                      </a:cxn>
                      <a:cxn ang="0">
                        <a:pos x="28" y="65"/>
                      </a:cxn>
                      <a:cxn ang="0">
                        <a:pos x="0" y="62"/>
                      </a:cxn>
                    </a:cxnLst>
                    <a:rect l="0" t="0" r="r" b="b"/>
                    <a:pathLst>
                      <a:path w="670" h="65">
                        <a:moveTo>
                          <a:pt x="0" y="62"/>
                        </a:moveTo>
                        <a:lnTo>
                          <a:pt x="37" y="0"/>
                        </a:lnTo>
                        <a:lnTo>
                          <a:pt x="670" y="9"/>
                        </a:lnTo>
                        <a:lnTo>
                          <a:pt x="49" y="17"/>
                        </a:lnTo>
                        <a:lnTo>
                          <a:pt x="28" y="65"/>
                        </a:lnTo>
                        <a:lnTo>
                          <a:pt x="0" y="62"/>
                        </a:lnTo>
                        <a:close/>
                      </a:path>
                    </a:pathLst>
                  </a:custGeom>
                  <a:solidFill>
                    <a:srgbClr val="823838"/>
                  </a:solidFill>
                  <a:ln w="9525">
                    <a:noFill/>
                    <a:round/>
                    <a:headEnd/>
                    <a:tailEnd/>
                  </a:ln>
                </p:spPr>
                <p:txBody>
                  <a:bodyPr/>
                  <a:lstStyle/>
                  <a:p>
                    <a:endParaRPr lang="en-US"/>
                  </a:p>
                </p:txBody>
              </p:sp>
            </p:grpSp>
          </p:grpSp>
          <p:grpSp>
            <p:nvGrpSpPr>
              <p:cNvPr id="7" name="Group 50"/>
              <p:cNvGrpSpPr>
                <a:grpSpLocks/>
              </p:cNvGrpSpPr>
              <p:nvPr/>
            </p:nvGrpSpPr>
            <p:grpSpPr bwMode="auto">
              <a:xfrm>
                <a:off x="3360" y="1200"/>
                <a:ext cx="894" cy="1523"/>
                <a:chOff x="3696" y="1104"/>
                <a:chExt cx="894" cy="1523"/>
              </a:xfrm>
            </p:grpSpPr>
            <p:sp>
              <p:nvSpPr>
                <p:cNvPr id="34867" name="Freeform 51"/>
                <p:cNvSpPr>
                  <a:spLocks/>
                </p:cNvSpPr>
                <p:nvPr/>
              </p:nvSpPr>
              <p:spPr bwMode="auto">
                <a:xfrm>
                  <a:off x="3696" y="2436"/>
                  <a:ext cx="893" cy="191"/>
                </a:xfrm>
                <a:custGeom>
                  <a:avLst/>
                  <a:gdLst/>
                  <a:ahLst/>
                  <a:cxnLst>
                    <a:cxn ang="0">
                      <a:pos x="893" y="0"/>
                    </a:cxn>
                    <a:cxn ang="0">
                      <a:pos x="891" y="7"/>
                    </a:cxn>
                    <a:cxn ang="0">
                      <a:pos x="888" y="24"/>
                    </a:cxn>
                    <a:cxn ang="0">
                      <a:pos x="879" y="51"/>
                    </a:cxn>
                    <a:cxn ang="0">
                      <a:pos x="862" y="80"/>
                    </a:cxn>
                    <a:cxn ang="0">
                      <a:pos x="835" y="111"/>
                    </a:cxn>
                    <a:cxn ang="0">
                      <a:pos x="797" y="141"/>
                    </a:cxn>
                    <a:cxn ang="0">
                      <a:pos x="744" y="163"/>
                    </a:cxn>
                    <a:cxn ang="0">
                      <a:pos x="673" y="177"/>
                    </a:cxn>
                    <a:cxn ang="0">
                      <a:pos x="634" y="181"/>
                    </a:cxn>
                    <a:cxn ang="0">
                      <a:pos x="595" y="184"/>
                    </a:cxn>
                    <a:cxn ang="0">
                      <a:pos x="555" y="187"/>
                    </a:cxn>
                    <a:cxn ang="0">
                      <a:pos x="516" y="188"/>
                    </a:cxn>
                    <a:cxn ang="0">
                      <a:pos x="478" y="190"/>
                    </a:cxn>
                    <a:cxn ang="0">
                      <a:pos x="442" y="191"/>
                    </a:cxn>
                    <a:cxn ang="0">
                      <a:pos x="405" y="191"/>
                    </a:cxn>
                    <a:cxn ang="0">
                      <a:pos x="371" y="190"/>
                    </a:cxn>
                    <a:cxn ang="0">
                      <a:pos x="338" y="190"/>
                    </a:cxn>
                    <a:cxn ang="0">
                      <a:pos x="307" y="188"/>
                    </a:cxn>
                    <a:cxn ang="0">
                      <a:pos x="279" y="186"/>
                    </a:cxn>
                    <a:cxn ang="0">
                      <a:pos x="252" y="184"/>
                    </a:cxn>
                    <a:cxn ang="0">
                      <a:pos x="229" y="181"/>
                    </a:cxn>
                    <a:cxn ang="0">
                      <a:pos x="208" y="179"/>
                    </a:cxn>
                    <a:cxn ang="0">
                      <a:pos x="191" y="176"/>
                    </a:cxn>
                    <a:cxn ang="0">
                      <a:pos x="177" y="173"/>
                    </a:cxn>
                    <a:cxn ang="0">
                      <a:pos x="132" y="155"/>
                    </a:cxn>
                    <a:cxn ang="0">
                      <a:pos x="94" y="131"/>
                    </a:cxn>
                    <a:cxn ang="0">
                      <a:pos x="64" y="103"/>
                    </a:cxn>
                    <a:cxn ang="0">
                      <a:pos x="40" y="73"/>
                    </a:cxn>
                    <a:cxn ang="0">
                      <a:pos x="21" y="45"/>
                    </a:cxn>
                    <a:cxn ang="0">
                      <a:pos x="9" y="23"/>
                    </a:cxn>
                    <a:cxn ang="0">
                      <a:pos x="3" y="6"/>
                    </a:cxn>
                    <a:cxn ang="0">
                      <a:pos x="0" y="0"/>
                    </a:cxn>
                    <a:cxn ang="0">
                      <a:pos x="893" y="0"/>
                    </a:cxn>
                  </a:cxnLst>
                  <a:rect l="0" t="0" r="r" b="b"/>
                  <a:pathLst>
                    <a:path w="893" h="191">
                      <a:moveTo>
                        <a:pt x="893" y="0"/>
                      </a:moveTo>
                      <a:lnTo>
                        <a:pt x="891" y="7"/>
                      </a:lnTo>
                      <a:lnTo>
                        <a:pt x="888" y="24"/>
                      </a:lnTo>
                      <a:lnTo>
                        <a:pt x="879" y="51"/>
                      </a:lnTo>
                      <a:lnTo>
                        <a:pt x="862" y="80"/>
                      </a:lnTo>
                      <a:lnTo>
                        <a:pt x="835" y="111"/>
                      </a:lnTo>
                      <a:lnTo>
                        <a:pt x="797" y="141"/>
                      </a:lnTo>
                      <a:lnTo>
                        <a:pt x="744" y="163"/>
                      </a:lnTo>
                      <a:lnTo>
                        <a:pt x="673" y="177"/>
                      </a:lnTo>
                      <a:lnTo>
                        <a:pt x="634" y="181"/>
                      </a:lnTo>
                      <a:lnTo>
                        <a:pt x="595" y="184"/>
                      </a:lnTo>
                      <a:lnTo>
                        <a:pt x="555" y="187"/>
                      </a:lnTo>
                      <a:lnTo>
                        <a:pt x="516" y="188"/>
                      </a:lnTo>
                      <a:lnTo>
                        <a:pt x="478" y="190"/>
                      </a:lnTo>
                      <a:lnTo>
                        <a:pt x="442" y="191"/>
                      </a:lnTo>
                      <a:lnTo>
                        <a:pt x="405" y="191"/>
                      </a:lnTo>
                      <a:lnTo>
                        <a:pt x="371" y="190"/>
                      </a:lnTo>
                      <a:lnTo>
                        <a:pt x="338" y="190"/>
                      </a:lnTo>
                      <a:lnTo>
                        <a:pt x="307" y="188"/>
                      </a:lnTo>
                      <a:lnTo>
                        <a:pt x="279" y="186"/>
                      </a:lnTo>
                      <a:lnTo>
                        <a:pt x="252" y="184"/>
                      </a:lnTo>
                      <a:lnTo>
                        <a:pt x="229" y="181"/>
                      </a:lnTo>
                      <a:lnTo>
                        <a:pt x="208" y="179"/>
                      </a:lnTo>
                      <a:lnTo>
                        <a:pt x="191" y="176"/>
                      </a:lnTo>
                      <a:lnTo>
                        <a:pt x="177" y="173"/>
                      </a:lnTo>
                      <a:lnTo>
                        <a:pt x="132" y="155"/>
                      </a:lnTo>
                      <a:lnTo>
                        <a:pt x="94" y="131"/>
                      </a:lnTo>
                      <a:lnTo>
                        <a:pt x="64" y="103"/>
                      </a:lnTo>
                      <a:lnTo>
                        <a:pt x="40" y="73"/>
                      </a:lnTo>
                      <a:lnTo>
                        <a:pt x="21" y="45"/>
                      </a:lnTo>
                      <a:lnTo>
                        <a:pt x="9" y="23"/>
                      </a:lnTo>
                      <a:lnTo>
                        <a:pt x="3" y="6"/>
                      </a:lnTo>
                      <a:lnTo>
                        <a:pt x="0" y="0"/>
                      </a:lnTo>
                      <a:lnTo>
                        <a:pt x="893" y="0"/>
                      </a:lnTo>
                      <a:close/>
                    </a:path>
                  </a:pathLst>
                </a:custGeom>
                <a:solidFill>
                  <a:srgbClr val="D6A851"/>
                </a:solidFill>
                <a:ln w="9525">
                  <a:noFill/>
                  <a:round/>
                  <a:headEnd/>
                  <a:tailEnd/>
                </a:ln>
              </p:spPr>
              <p:txBody>
                <a:bodyPr/>
                <a:lstStyle/>
                <a:p>
                  <a:endParaRPr lang="en-US"/>
                </a:p>
              </p:txBody>
            </p:sp>
            <p:sp>
              <p:nvSpPr>
                <p:cNvPr id="34868" name="Freeform 52"/>
                <p:cNvSpPr>
                  <a:spLocks/>
                </p:cNvSpPr>
                <p:nvPr/>
              </p:nvSpPr>
              <p:spPr bwMode="auto">
                <a:xfrm>
                  <a:off x="3727" y="2447"/>
                  <a:ext cx="833" cy="170"/>
                </a:xfrm>
                <a:custGeom>
                  <a:avLst/>
                  <a:gdLst/>
                  <a:ahLst/>
                  <a:cxnLst>
                    <a:cxn ang="0">
                      <a:pos x="833" y="0"/>
                    </a:cxn>
                    <a:cxn ang="0">
                      <a:pos x="832" y="6"/>
                    </a:cxn>
                    <a:cxn ang="0">
                      <a:pos x="829" y="21"/>
                    </a:cxn>
                    <a:cxn ang="0">
                      <a:pos x="819" y="45"/>
                    </a:cxn>
                    <a:cxn ang="0">
                      <a:pos x="804" y="71"/>
                    </a:cxn>
                    <a:cxn ang="0">
                      <a:pos x="779" y="99"/>
                    </a:cxn>
                    <a:cxn ang="0">
                      <a:pos x="742" y="125"/>
                    </a:cxn>
                    <a:cxn ang="0">
                      <a:pos x="693" y="146"/>
                    </a:cxn>
                    <a:cxn ang="0">
                      <a:pos x="627" y="159"/>
                    </a:cxn>
                    <a:cxn ang="0">
                      <a:pos x="590" y="163"/>
                    </a:cxn>
                    <a:cxn ang="0">
                      <a:pos x="552" y="166"/>
                    </a:cxn>
                    <a:cxn ang="0">
                      <a:pos x="516" y="168"/>
                    </a:cxn>
                    <a:cxn ang="0">
                      <a:pos x="481" y="169"/>
                    </a:cxn>
                    <a:cxn ang="0">
                      <a:pos x="444" y="170"/>
                    </a:cxn>
                    <a:cxn ang="0">
                      <a:pos x="411" y="170"/>
                    </a:cxn>
                    <a:cxn ang="0">
                      <a:pos x="377" y="170"/>
                    </a:cxn>
                    <a:cxn ang="0">
                      <a:pos x="344" y="170"/>
                    </a:cxn>
                    <a:cxn ang="0">
                      <a:pos x="314" y="169"/>
                    </a:cxn>
                    <a:cxn ang="0">
                      <a:pos x="285" y="168"/>
                    </a:cxn>
                    <a:cxn ang="0">
                      <a:pos x="259" y="166"/>
                    </a:cxn>
                    <a:cxn ang="0">
                      <a:pos x="235" y="165"/>
                    </a:cxn>
                    <a:cxn ang="0">
                      <a:pos x="212" y="162"/>
                    </a:cxn>
                    <a:cxn ang="0">
                      <a:pos x="194" y="159"/>
                    </a:cxn>
                    <a:cxn ang="0">
                      <a:pos x="177" y="156"/>
                    </a:cxn>
                    <a:cxn ang="0">
                      <a:pos x="165" y="154"/>
                    </a:cxn>
                    <a:cxn ang="0">
                      <a:pos x="122" y="138"/>
                    </a:cxn>
                    <a:cxn ang="0">
                      <a:pos x="87" y="116"/>
                    </a:cxn>
                    <a:cxn ang="0">
                      <a:pos x="58" y="90"/>
                    </a:cxn>
                    <a:cxn ang="0">
                      <a:pos x="37" y="65"/>
                    </a:cxn>
                    <a:cxn ang="0">
                      <a:pos x="20" y="40"/>
                    </a:cxn>
                    <a:cxn ang="0">
                      <a:pos x="9" y="20"/>
                    </a:cxn>
                    <a:cxn ang="0">
                      <a:pos x="2" y="6"/>
                    </a:cxn>
                    <a:cxn ang="0">
                      <a:pos x="0" y="0"/>
                    </a:cxn>
                    <a:cxn ang="0">
                      <a:pos x="833" y="0"/>
                    </a:cxn>
                  </a:cxnLst>
                  <a:rect l="0" t="0" r="r" b="b"/>
                  <a:pathLst>
                    <a:path w="833" h="170">
                      <a:moveTo>
                        <a:pt x="833" y="0"/>
                      </a:moveTo>
                      <a:lnTo>
                        <a:pt x="832" y="6"/>
                      </a:lnTo>
                      <a:lnTo>
                        <a:pt x="829" y="21"/>
                      </a:lnTo>
                      <a:lnTo>
                        <a:pt x="819" y="45"/>
                      </a:lnTo>
                      <a:lnTo>
                        <a:pt x="804" y="71"/>
                      </a:lnTo>
                      <a:lnTo>
                        <a:pt x="779" y="99"/>
                      </a:lnTo>
                      <a:lnTo>
                        <a:pt x="742" y="125"/>
                      </a:lnTo>
                      <a:lnTo>
                        <a:pt x="693" y="146"/>
                      </a:lnTo>
                      <a:lnTo>
                        <a:pt x="627" y="159"/>
                      </a:lnTo>
                      <a:lnTo>
                        <a:pt x="590" y="163"/>
                      </a:lnTo>
                      <a:lnTo>
                        <a:pt x="552" y="166"/>
                      </a:lnTo>
                      <a:lnTo>
                        <a:pt x="516" y="168"/>
                      </a:lnTo>
                      <a:lnTo>
                        <a:pt x="481" y="169"/>
                      </a:lnTo>
                      <a:lnTo>
                        <a:pt x="444" y="170"/>
                      </a:lnTo>
                      <a:lnTo>
                        <a:pt x="411" y="170"/>
                      </a:lnTo>
                      <a:lnTo>
                        <a:pt x="377" y="170"/>
                      </a:lnTo>
                      <a:lnTo>
                        <a:pt x="344" y="170"/>
                      </a:lnTo>
                      <a:lnTo>
                        <a:pt x="314" y="169"/>
                      </a:lnTo>
                      <a:lnTo>
                        <a:pt x="285" y="168"/>
                      </a:lnTo>
                      <a:lnTo>
                        <a:pt x="259" y="166"/>
                      </a:lnTo>
                      <a:lnTo>
                        <a:pt x="235" y="165"/>
                      </a:lnTo>
                      <a:lnTo>
                        <a:pt x="212" y="162"/>
                      </a:lnTo>
                      <a:lnTo>
                        <a:pt x="194" y="159"/>
                      </a:lnTo>
                      <a:lnTo>
                        <a:pt x="177" y="156"/>
                      </a:lnTo>
                      <a:lnTo>
                        <a:pt x="165" y="154"/>
                      </a:lnTo>
                      <a:lnTo>
                        <a:pt x="122" y="138"/>
                      </a:lnTo>
                      <a:lnTo>
                        <a:pt x="87" y="116"/>
                      </a:lnTo>
                      <a:lnTo>
                        <a:pt x="58" y="90"/>
                      </a:lnTo>
                      <a:lnTo>
                        <a:pt x="37" y="65"/>
                      </a:lnTo>
                      <a:lnTo>
                        <a:pt x="20" y="40"/>
                      </a:lnTo>
                      <a:lnTo>
                        <a:pt x="9" y="20"/>
                      </a:lnTo>
                      <a:lnTo>
                        <a:pt x="2" y="6"/>
                      </a:lnTo>
                      <a:lnTo>
                        <a:pt x="0" y="0"/>
                      </a:lnTo>
                      <a:lnTo>
                        <a:pt x="833" y="0"/>
                      </a:lnTo>
                      <a:close/>
                    </a:path>
                  </a:pathLst>
                </a:custGeom>
                <a:solidFill>
                  <a:srgbClr val="000000"/>
                </a:solidFill>
                <a:ln w="9525">
                  <a:noFill/>
                  <a:round/>
                  <a:headEnd/>
                  <a:tailEnd/>
                </a:ln>
              </p:spPr>
              <p:txBody>
                <a:bodyPr/>
                <a:lstStyle/>
                <a:p>
                  <a:endParaRPr lang="en-US"/>
                </a:p>
              </p:txBody>
            </p:sp>
            <p:sp>
              <p:nvSpPr>
                <p:cNvPr id="34869" name="Freeform 53"/>
                <p:cNvSpPr>
                  <a:spLocks/>
                </p:cNvSpPr>
                <p:nvPr/>
              </p:nvSpPr>
              <p:spPr bwMode="auto">
                <a:xfrm>
                  <a:off x="4170" y="1184"/>
                  <a:ext cx="364" cy="1200"/>
                </a:xfrm>
                <a:custGeom>
                  <a:avLst/>
                  <a:gdLst/>
                  <a:ahLst/>
                  <a:cxnLst>
                    <a:cxn ang="0">
                      <a:pos x="0" y="0"/>
                    </a:cxn>
                    <a:cxn ang="0">
                      <a:pos x="10" y="0"/>
                    </a:cxn>
                    <a:cxn ang="0">
                      <a:pos x="364" y="1192"/>
                    </a:cxn>
                    <a:cxn ang="0">
                      <a:pos x="336" y="1200"/>
                    </a:cxn>
                    <a:cxn ang="0">
                      <a:pos x="0" y="0"/>
                    </a:cxn>
                  </a:cxnLst>
                  <a:rect l="0" t="0" r="r" b="b"/>
                  <a:pathLst>
                    <a:path w="364" h="1200">
                      <a:moveTo>
                        <a:pt x="0" y="0"/>
                      </a:moveTo>
                      <a:lnTo>
                        <a:pt x="10" y="0"/>
                      </a:lnTo>
                      <a:lnTo>
                        <a:pt x="364" y="1192"/>
                      </a:lnTo>
                      <a:lnTo>
                        <a:pt x="336" y="1200"/>
                      </a:lnTo>
                      <a:lnTo>
                        <a:pt x="0" y="0"/>
                      </a:lnTo>
                      <a:close/>
                    </a:path>
                  </a:pathLst>
                </a:custGeom>
                <a:solidFill>
                  <a:srgbClr val="D6A851"/>
                </a:solidFill>
                <a:ln w="9525">
                  <a:noFill/>
                  <a:round/>
                  <a:headEnd/>
                  <a:tailEnd/>
                </a:ln>
              </p:spPr>
              <p:txBody>
                <a:bodyPr/>
                <a:lstStyle/>
                <a:p>
                  <a:endParaRPr lang="en-US"/>
                </a:p>
              </p:txBody>
            </p:sp>
            <p:sp>
              <p:nvSpPr>
                <p:cNvPr id="34870" name="Freeform 54"/>
                <p:cNvSpPr>
                  <a:spLocks/>
                </p:cNvSpPr>
                <p:nvPr/>
              </p:nvSpPr>
              <p:spPr bwMode="auto">
                <a:xfrm>
                  <a:off x="4479" y="2369"/>
                  <a:ext cx="111" cy="108"/>
                </a:xfrm>
                <a:custGeom>
                  <a:avLst/>
                  <a:gdLst/>
                  <a:ahLst/>
                  <a:cxnLst>
                    <a:cxn ang="0">
                      <a:pos x="14" y="64"/>
                    </a:cxn>
                    <a:cxn ang="0">
                      <a:pos x="20" y="80"/>
                    </a:cxn>
                    <a:cxn ang="0">
                      <a:pos x="32" y="91"/>
                    </a:cxn>
                    <a:cxn ang="0">
                      <a:pos x="48" y="97"/>
                    </a:cxn>
                    <a:cxn ang="0">
                      <a:pos x="65" y="97"/>
                    </a:cxn>
                    <a:cxn ang="0">
                      <a:pos x="80" y="91"/>
                    </a:cxn>
                    <a:cxn ang="0">
                      <a:pos x="91" y="78"/>
                    </a:cxn>
                    <a:cxn ang="0">
                      <a:pos x="97" y="63"/>
                    </a:cxn>
                    <a:cxn ang="0">
                      <a:pos x="97" y="46"/>
                    </a:cxn>
                    <a:cxn ang="0">
                      <a:pos x="91" y="31"/>
                    </a:cxn>
                    <a:cxn ang="0">
                      <a:pos x="80" y="19"/>
                    </a:cxn>
                    <a:cxn ang="0">
                      <a:pos x="65" y="14"/>
                    </a:cxn>
                    <a:cxn ang="0">
                      <a:pos x="48" y="14"/>
                    </a:cxn>
                    <a:cxn ang="0">
                      <a:pos x="32" y="19"/>
                    </a:cxn>
                    <a:cxn ang="0">
                      <a:pos x="20" y="31"/>
                    </a:cxn>
                    <a:cxn ang="0">
                      <a:pos x="14" y="46"/>
                    </a:cxn>
                    <a:cxn ang="0">
                      <a:pos x="0" y="54"/>
                    </a:cxn>
                    <a:cxn ang="0">
                      <a:pos x="4" y="33"/>
                    </a:cxn>
                    <a:cxn ang="0">
                      <a:pos x="17" y="15"/>
                    </a:cxn>
                    <a:cxn ang="0">
                      <a:pos x="34" y="4"/>
                    </a:cxn>
                    <a:cxn ang="0">
                      <a:pos x="56" y="0"/>
                    </a:cxn>
                    <a:cxn ang="0">
                      <a:pos x="77" y="4"/>
                    </a:cxn>
                    <a:cxn ang="0">
                      <a:pos x="94" y="15"/>
                    </a:cxn>
                    <a:cxn ang="0">
                      <a:pos x="107" y="33"/>
                    </a:cxn>
                    <a:cxn ang="0">
                      <a:pos x="111" y="54"/>
                    </a:cxn>
                    <a:cxn ang="0">
                      <a:pos x="107" y="76"/>
                    </a:cxn>
                    <a:cxn ang="0">
                      <a:pos x="94" y="92"/>
                    </a:cxn>
                    <a:cxn ang="0">
                      <a:pos x="77" y="104"/>
                    </a:cxn>
                    <a:cxn ang="0">
                      <a:pos x="56" y="108"/>
                    </a:cxn>
                    <a:cxn ang="0">
                      <a:pos x="34" y="104"/>
                    </a:cxn>
                    <a:cxn ang="0">
                      <a:pos x="17" y="92"/>
                    </a:cxn>
                    <a:cxn ang="0">
                      <a:pos x="4" y="76"/>
                    </a:cxn>
                    <a:cxn ang="0">
                      <a:pos x="0" y="54"/>
                    </a:cxn>
                  </a:cxnLst>
                  <a:rect l="0" t="0" r="r" b="b"/>
                  <a:pathLst>
                    <a:path w="111" h="108">
                      <a:moveTo>
                        <a:pt x="13" y="56"/>
                      </a:moveTo>
                      <a:lnTo>
                        <a:pt x="14" y="64"/>
                      </a:lnTo>
                      <a:lnTo>
                        <a:pt x="15" y="73"/>
                      </a:lnTo>
                      <a:lnTo>
                        <a:pt x="20" y="80"/>
                      </a:lnTo>
                      <a:lnTo>
                        <a:pt x="25" y="85"/>
                      </a:lnTo>
                      <a:lnTo>
                        <a:pt x="32" y="91"/>
                      </a:lnTo>
                      <a:lnTo>
                        <a:pt x="39" y="95"/>
                      </a:lnTo>
                      <a:lnTo>
                        <a:pt x="48" y="97"/>
                      </a:lnTo>
                      <a:lnTo>
                        <a:pt x="56" y="98"/>
                      </a:lnTo>
                      <a:lnTo>
                        <a:pt x="65" y="97"/>
                      </a:lnTo>
                      <a:lnTo>
                        <a:pt x="73" y="95"/>
                      </a:lnTo>
                      <a:lnTo>
                        <a:pt x="80" y="91"/>
                      </a:lnTo>
                      <a:lnTo>
                        <a:pt x="86" y="85"/>
                      </a:lnTo>
                      <a:lnTo>
                        <a:pt x="91" y="78"/>
                      </a:lnTo>
                      <a:lnTo>
                        <a:pt x="96" y="71"/>
                      </a:lnTo>
                      <a:lnTo>
                        <a:pt x="97" y="63"/>
                      </a:lnTo>
                      <a:lnTo>
                        <a:pt x="98" y="54"/>
                      </a:lnTo>
                      <a:lnTo>
                        <a:pt x="97" y="46"/>
                      </a:lnTo>
                      <a:lnTo>
                        <a:pt x="96" y="38"/>
                      </a:lnTo>
                      <a:lnTo>
                        <a:pt x="91" y="31"/>
                      </a:lnTo>
                      <a:lnTo>
                        <a:pt x="86" y="25"/>
                      </a:lnTo>
                      <a:lnTo>
                        <a:pt x="80" y="19"/>
                      </a:lnTo>
                      <a:lnTo>
                        <a:pt x="73" y="15"/>
                      </a:lnTo>
                      <a:lnTo>
                        <a:pt x="65" y="14"/>
                      </a:lnTo>
                      <a:lnTo>
                        <a:pt x="56" y="12"/>
                      </a:lnTo>
                      <a:lnTo>
                        <a:pt x="48" y="14"/>
                      </a:lnTo>
                      <a:lnTo>
                        <a:pt x="39" y="15"/>
                      </a:lnTo>
                      <a:lnTo>
                        <a:pt x="32" y="19"/>
                      </a:lnTo>
                      <a:lnTo>
                        <a:pt x="25" y="25"/>
                      </a:lnTo>
                      <a:lnTo>
                        <a:pt x="20" y="31"/>
                      </a:lnTo>
                      <a:lnTo>
                        <a:pt x="15" y="38"/>
                      </a:lnTo>
                      <a:lnTo>
                        <a:pt x="14" y="46"/>
                      </a:lnTo>
                      <a:lnTo>
                        <a:pt x="13" y="54"/>
                      </a:lnTo>
                      <a:lnTo>
                        <a:pt x="0" y="54"/>
                      </a:lnTo>
                      <a:lnTo>
                        <a:pt x="1" y="43"/>
                      </a:lnTo>
                      <a:lnTo>
                        <a:pt x="4" y="33"/>
                      </a:lnTo>
                      <a:lnTo>
                        <a:pt x="10" y="24"/>
                      </a:lnTo>
                      <a:lnTo>
                        <a:pt x="17" y="15"/>
                      </a:lnTo>
                      <a:lnTo>
                        <a:pt x="25" y="9"/>
                      </a:lnTo>
                      <a:lnTo>
                        <a:pt x="34" y="4"/>
                      </a:lnTo>
                      <a:lnTo>
                        <a:pt x="45" y="1"/>
                      </a:lnTo>
                      <a:lnTo>
                        <a:pt x="56" y="0"/>
                      </a:lnTo>
                      <a:lnTo>
                        <a:pt x="67" y="1"/>
                      </a:lnTo>
                      <a:lnTo>
                        <a:pt x="77" y="4"/>
                      </a:lnTo>
                      <a:lnTo>
                        <a:pt x="87" y="9"/>
                      </a:lnTo>
                      <a:lnTo>
                        <a:pt x="94" y="15"/>
                      </a:lnTo>
                      <a:lnTo>
                        <a:pt x="101" y="24"/>
                      </a:lnTo>
                      <a:lnTo>
                        <a:pt x="107" y="33"/>
                      </a:lnTo>
                      <a:lnTo>
                        <a:pt x="110" y="43"/>
                      </a:lnTo>
                      <a:lnTo>
                        <a:pt x="111" y="54"/>
                      </a:lnTo>
                      <a:lnTo>
                        <a:pt x="110" y="66"/>
                      </a:lnTo>
                      <a:lnTo>
                        <a:pt x="107" y="76"/>
                      </a:lnTo>
                      <a:lnTo>
                        <a:pt x="101" y="84"/>
                      </a:lnTo>
                      <a:lnTo>
                        <a:pt x="94" y="92"/>
                      </a:lnTo>
                      <a:lnTo>
                        <a:pt x="87" y="99"/>
                      </a:lnTo>
                      <a:lnTo>
                        <a:pt x="77" y="104"/>
                      </a:lnTo>
                      <a:lnTo>
                        <a:pt x="67" y="106"/>
                      </a:lnTo>
                      <a:lnTo>
                        <a:pt x="56" y="108"/>
                      </a:lnTo>
                      <a:lnTo>
                        <a:pt x="45" y="106"/>
                      </a:lnTo>
                      <a:lnTo>
                        <a:pt x="34" y="104"/>
                      </a:lnTo>
                      <a:lnTo>
                        <a:pt x="25" y="99"/>
                      </a:lnTo>
                      <a:lnTo>
                        <a:pt x="17" y="92"/>
                      </a:lnTo>
                      <a:lnTo>
                        <a:pt x="10" y="85"/>
                      </a:lnTo>
                      <a:lnTo>
                        <a:pt x="4" y="76"/>
                      </a:lnTo>
                      <a:lnTo>
                        <a:pt x="1" y="66"/>
                      </a:lnTo>
                      <a:lnTo>
                        <a:pt x="0" y="54"/>
                      </a:lnTo>
                      <a:lnTo>
                        <a:pt x="13" y="56"/>
                      </a:lnTo>
                      <a:close/>
                    </a:path>
                  </a:pathLst>
                </a:custGeom>
                <a:solidFill>
                  <a:srgbClr val="000000"/>
                </a:solidFill>
                <a:ln w="9525">
                  <a:noFill/>
                  <a:round/>
                  <a:headEnd/>
                  <a:tailEnd/>
                </a:ln>
              </p:spPr>
              <p:txBody>
                <a:bodyPr/>
                <a:lstStyle/>
                <a:p>
                  <a:endParaRPr lang="en-US"/>
                </a:p>
              </p:txBody>
            </p:sp>
            <p:sp>
              <p:nvSpPr>
                <p:cNvPr id="34871" name="Freeform 55"/>
                <p:cNvSpPr>
                  <a:spLocks/>
                </p:cNvSpPr>
                <p:nvPr/>
              </p:nvSpPr>
              <p:spPr bwMode="auto">
                <a:xfrm>
                  <a:off x="3758" y="1174"/>
                  <a:ext cx="365" cy="1203"/>
                </a:xfrm>
                <a:custGeom>
                  <a:avLst/>
                  <a:gdLst/>
                  <a:ahLst/>
                  <a:cxnLst>
                    <a:cxn ang="0">
                      <a:pos x="365" y="7"/>
                    </a:cxn>
                    <a:cxn ang="0">
                      <a:pos x="357" y="0"/>
                    </a:cxn>
                    <a:cxn ang="0">
                      <a:pos x="0" y="1196"/>
                    </a:cxn>
                    <a:cxn ang="0">
                      <a:pos x="28" y="1203"/>
                    </a:cxn>
                    <a:cxn ang="0">
                      <a:pos x="365" y="7"/>
                    </a:cxn>
                  </a:cxnLst>
                  <a:rect l="0" t="0" r="r" b="b"/>
                  <a:pathLst>
                    <a:path w="365" h="1203">
                      <a:moveTo>
                        <a:pt x="365" y="7"/>
                      </a:moveTo>
                      <a:lnTo>
                        <a:pt x="357" y="0"/>
                      </a:lnTo>
                      <a:lnTo>
                        <a:pt x="0" y="1196"/>
                      </a:lnTo>
                      <a:lnTo>
                        <a:pt x="28" y="1203"/>
                      </a:lnTo>
                      <a:lnTo>
                        <a:pt x="365" y="7"/>
                      </a:lnTo>
                      <a:close/>
                    </a:path>
                  </a:pathLst>
                </a:custGeom>
                <a:solidFill>
                  <a:srgbClr val="D6A851"/>
                </a:solidFill>
                <a:ln w="9525">
                  <a:noFill/>
                  <a:round/>
                  <a:headEnd/>
                  <a:tailEnd/>
                </a:ln>
              </p:spPr>
              <p:txBody>
                <a:bodyPr/>
                <a:lstStyle/>
                <a:p>
                  <a:endParaRPr lang="en-US"/>
                </a:p>
              </p:txBody>
            </p:sp>
            <p:sp>
              <p:nvSpPr>
                <p:cNvPr id="34872" name="Freeform 56"/>
                <p:cNvSpPr>
                  <a:spLocks/>
                </p:cNvSpPr>
                <p:nvPr/>
              </p:nvSpPr>
              <p:spPr bwMode="auto">
                <a:xfrm>
                  <a:off x="3703" y="2369"/>
                  <a:ext cx="110" cy="109"/>
                </a:xfrm>
                <a:custGeom>
                  <a:avLst/>
                  <a:gdLst/>
                  <a:ahLst/>
                  <a:cxnLst>
                    <a:cxn ang="0">
                      <a:pos x="97" y="64"/>
                    </a:cxn>
                    <a:cxn ang="0">
                      <a:pos x="90" y="80"/>
                    </a:cxn>
                    <a:cxn ang="0">
                      <a:pos x="79" y="91"/>
                    </a:cxn>
                    <a:cxn ang="0">
                      <a:pos x="62" y="97"/>
                    </a:cxn>
                    <a:cxn ang="0">
                      <a:pos x="45" y="97"/>
                    </a:cxn>
                    <a:cxn ang="0">
                      <a:pos x="30" y="91"/>
                    </a:cxn>
                    <a:cxn ang="0">
                      <a:pos x="19" y="78"/>
                    </a:cxn>
                    <a:cxn ang="0">
                      <a:pos x="13" y="63"/>
                    </a:cxn>
                    <a:cxn ang="0">
                      <a:pos x="13" y="46"/>
                    </a:cxn>
                    <a:cxn ang="0">
                      <a:pos x="19" y="31"/>
                    </a:cxn>
                    <a:cxn ang="0">
                      <a:pos x="30" y="19"/>
                    </a:cxn>
                    <a:cxn ang="0">
                      <a:pos x="45" y="14"/>
                    </a:cxn>
                    <a:cxn ang="0">
                      <a:pos x="62" y="14"/>
                    </a:cxn>
                    <a:cxn ang="0">
                      <a:pos x="78" y="19"/>
                    </a:cxn>
                    <a:cxn ang="0">
                      <a:pos x="90" y="31"/>
                    </a:cxn>
                    <a:cxn ang="0">
                      <a:pos x="96" y="46"/>
                    </a:cxn>
                    <a:cxn ang="0">
                      <a:pos x="110" y="54"/>
                    </a:cxn>
                    <a:cxn ang="0">
                      <a:pos x="106" y="33"/>
                    </a:cxn>
                    <a:cxn ang="0">
                      <a:pos x="93" y="15"/>
                    </a:cxn>
                    <a:cxn ang="0">
                      <a:pos x="76" y="4"/>
                    </a:cxn>
                    <a:cxn ang="0">
                      <a:pos x="54" y="0"/>
                    </a:cxn>
                    <a:cxn ang="0">
                      <a:pos x="33" y="4"/>
                    </a:cxn>
                    <a:cxn ang="0">
                      <a:pos x="16" y="15"/>
                    </a:cxn>
                    <a:cxn ang="0">
                      <a:pos x="5" y="33"/>
                    </a:cxn>
                    <a:cxn ang="0">
                      <a:pos x="0" y="54"/>
                    </a:cxn>
                    <a:cxn ang="0">
                      <a:pos x="5" y="76"/>
                    </a:cxn>
                    <a:cxn ang="0">
                      <a:pos x="16" y="92"/>
                    </a:cxn>
                    <a:cxn ang="0">
                      <a:pos x="33" y="105"/>
                    </a:cxn>
                    <a:cxn ang="0">
                      <a:pos x="54" y="109"/>
                    </a:cxn>
                    <a:cxn ang="0">
                      <a:pos x="76" y="105"/>
                    </a:cxn>
                    <a:cxn ang="0">
                      <a:pos x="93" y="94"/>
                    </a:cxn>
                    <a:cxn ang="0">
                      <a:pos x="106" y="76"/>
                    </a:cxn>
                    <a:cxn ang="0">
                      <a:pos x="110" y="54"/>
                    </a:cxn>
                  </a:cxnLst>
                  <a:rect l="0" t="0" r="r" b="b"/>
                  <a:pathLst>
                    <a:path w="110" h="109">
                      <a:moveTo>
                        <a:pt x="99" y="56"/>
                      </a:moveTo>
                      <a:lnTo>
                        <a:pt x="97" y="64"/>
                      </a:lnTo>
                      <a:lnTo>
                        <a:pt x="94" y="73"/>
                      </a:lnTo>
                      <a:lnTo>
                        <a:pt x="90" y="80"/>
                      </a:lnTo>
                      <a:lnTo>
                        <a:pt x="85" y="85"/>
                      </a:lnTo>
                      <a:lnTo>
                        <a:pt x="79" y="91"/>
                      </a:lnTo>
                      <a:lnTo>
                        <a:pt x="71" y="95"/>
                      </a:lnTo>
                      <a:lnTo>
                        <a:pt x="62" y="97"/>
                      </a:lnTo>
                      <a:lnTo>
                        <a:pt x="54" y="98"/>
                      </a:lnTo>
                      <a:lnTo>
                        <a:pt x="45" y="97"/>
                      </a:lnTo>
                      <a:lnTo>
                        <a:pt x="37" y="95"/>
                      </a:lnTo>
                      <a:lnTo>
                        <a:pt x="30" y="91"/>
                      </a:lnTo>
                      <a:lnTo>
                        <a:pt x="24" y="85"/>
                      </a:lnTo>
                      <a:lnTo>
                        <a:pt x="19" y="78"/>
                      </a:lnTo>
                      <a:lnTo>
                        <a:pt x="14" y="71"/>
                      </a:lnTo>
                      <a:lnTo>
                        <a:pt x="13" y="63"/>
                      </a:lnTo>
                      <a:lnTo>
                        <a:pt x="12" y="54"/>
                      </a:lnTo>
                      <a:lnTo>
                        <a:pt x="13" y="46"/>
                      </a:lnTo>
                      <a:lnTo>
                        <a:pt x="14" y="39"/>
                      </a:lnTo>
                      <a:lnTo>
                        <a:pt x="19" y="31"/>
                      </a:lnTo>
                      <a:lnTo>
                        <a:pt x="24" y="25"/>
                      </a:lnTo>
                      <a:lnTo>
                        <a:pt x="30" y="19"/>
                      </a:lnTo>
                      <a:lnTo>
                        <a:pt x="37" y="15"/>
                      </a:lnTo>
                      <a:lnTo>
                        <a:pt x="45" y="14"/>
                      </a:lnTo>
                      <a:lnTo>
                        <a:pt x="54" y="12"/>
                      </a:lnTo>
                      <a:lnTo>
                        <a:pt x="62" y="14"/>
                      </a:lnTo>
                      <a:lnTo>
                        <a:pt x="71" y="15"/>
                      </a:lnTo>
                      <a:lnTo>
                        <a:pt x="78" y="19"/>
                      </a:lnTo>
                      <a:lnTo>
                        <a:pt x="85" y="25"/>
                      </a:lnTo>
                      <a:lnTo>
                        <a:pt x="90" y="31"/>
                      </a:lnTo>
                      <a:lnTo>
                        <a:pt x="94" y="39"/>
                      </a:lnTo>
                      <a:lnTo>
                        <a:pt x="96" y="46"/>
                      </a:lnTo>
                      <a:lnTo>
                        <a:pt x="97" y="54"/>
                      </a:lnTo>
                      <a:lnTo>
                        <a:pt x="110" y="54"/>
                      </a:lnTo>
                      <a:lnTo>
                        <a:pt x="108" y="43"/>
                      </a:lnTo>
                      <a:lnTo>
                        <a:pt x="106" y="33"/>
                      </a:lnTo>
                      <a:lnTo>
                        <a:pt x="100" y="24"/>
                      </a:lnTo>
                      <a:lnTo>
                        <a:pt x="93" y="15"/>
                      </a:lnTo>
                      <a:lnTo>
                        <a:pt x="85" y="9"/>
                      </a:lnTo>
                      <a:lnTo>
                        <a:pt x="76" y="4"/>
                      </a:lnTo>
                      <a:lnTo>
                        <a:pt x="65" y="1"/>
                      </a:lnTo>
                      <a:lnTo>
                        <a:pt x="54" y="0"/>
                      </a:lnTo>
                      <a:lnTo>
                        <a:pt x="42" y="1"/>
                      </a:lnTo>
                      <a:lnTo>
                        <a:pt x="33" y="4"/>
                      </a:lnTo>
                      <a:lnTo>
                        <a:pt x="24" y="9"/>
                      </a:lnTo>
                      <a:lnTo>
                        <a:pt x="16" y="15"/>
                      </a:lnTo>
                      <a:lnTo>
                        <a:pt x="9" y="24"/>
                      </a:lnTo>
                      <a:lnTo>
                        <a:pt x="5" y="33"/>
                      </a:lnTo>
                      <a:lnTo>
                        <a:pt x="2" y="43"/>
                      </a:lnTo>
                      <a:lnTo>
                        <a:pt x="0" y="54"/>
                      </a:lnTo>
                      <a:lnTo>
                        <a:pt x="2" y="66"/>
                      </a:lnTo>
                      <a:lnTo>
                        <a:pt x="5" y="76"/>
                      </a:lnTo>
                      <a:lnTo>
                        <a:pt x="9" y="85"/>
                      </a:lnTo>
                      <a:lnTo>
                        <a:pt x="16" y="92"/>
                      </a:lnTo>
                      <a:lnTo>
                        <a:pt x="24" y="99"/>
                      </a:lnTo>
                      <a:lnTo>
                        <a:pt x="33" y="105"/>
                      </a:lnTo>
                      <a:lnTo>
                        <a:pt x="42" y="108"/>
                      </a:lnTo>
                      <a:lnTo>
                        <a:pt x="54" y="109"/>
                      </a:lnTo>
                      <a:lnTo>
                        <a:pt x="65" y="108"/>
                      </a:lnTo>
                      <a:lnTo>
                        <a:pt x="76" y="105"/>
                      </a:lnTo>
                      <a:lnTo>
                        <a:pt x="85" y="99"/>
                      </a:lnTo>
                      <a:lnTo>
                        <a:pt x="93" y="94"/>
                      </a:lnTo>
                      <a:lnTo>
                        <a:pt x="100" y="85"/>
                      </a:lnTo>
                      <a:lnTo>
                        <a:pt x="106" y="76"/>
                      </a:lnTo>
                      <a:lnTo>
                        <a:pt x="108" y="66"/>
                      </a:lnTo>
                      <a:lnTo>
                        <a:pt x="110" y="54"/>
                      </a:lnTo>
                      <a:lnTo>
                        <a:pt x="99" y="56"/>
                      </a:lnTo>
                      <a:close/>
                    </a:path>
                  </a:pathLst>
                </a:custGeom>
                <a:solidFill>
                  <a:srgbClr val="000000"/>
                </a:solidFill>
                <a:ln w="9525">
                  <a:noFill/>
                  <a:round/>
                  <a:headEnd/>
                  <a:tailEnd/>
                </a:ln>
              </p:spPr>
              <p:txBody>
                <a:bodyPr/>
                <a:lstStyle/>
                <a:p>
                  <a:endParaRPr lang="en-US"/>
                </a:p>
              </p:txBody>
            </p:sp>
            <p:sp>
              <p:nvSpPr>
                <p:cNvPr id="34873" name="Freeform 57"/>
                <p:cNvSpPr>
                  <a:spLocks/>
                </p:cNvSpPr>
                <p:nvPr/>
              </p:nvSpPr>
              <p:spPr bwMode="auto">
                <a:xfrm>
                  <a:off x="4128" y="1188"/>
                  <a:ext cx="24" cy="1205"/>
                </a:xfrm>
                <a:custGeom>
                  <a:avLst/>
                  <a:gdLst/>
                  <a:ahLst/>
                  <a:cxnLst>
                    <a:cxn ang="0">
                      <a:pos x="17" y="0"/>
                    </a:cxn>
                    <a:cxn ang="0">
                      <a:pos x="7" y="3"/>
                    </a:cxn>
                    <a:cxn ang="0">
                      <a:pos x="0" y="1200"/>
                    </a:cxn>
                    <a:cxn ang="0">
                      <a:pos x="24" y="1205"/>
                    </a:cxn>
                    <a:cxn ang="0">
                      <a:pos x="17" y="0"/>
                    </a:cxn>
                  </a:cxnLst>
                  <a:rect l="0" t="0" r="r" b="b"/>
                  <a:pathLst>
                    <a:path w="24" h="1205">
                      <a:moveTo>
                        <a:pt x="17" y="0"/>
                      </a:moveTo>
                      <a:lnTo>
                        <a:pt x="7" y="3"/>
                      </a:lnTo>
                      <a:lnTo>
                        <a:pt x="0" y="1200"/>
                      </a:lnTo>
                      <a:lnTo>
                        <a:pt x="24" y="1205"/>
                      </a:lnTo>
                      <a:lnTo>
                        <a:pt x="17" y="0"/>
                      </a:lnTo>
                      <a:close/>
                    </a:path>
                  </a:pathLst>
                </a:custGeom>
                <a:solidFill>
                  <a:srgbClr val="D6A851"/>
                </a:solidFill>
                <a:ln w="9525">
                  <a:noFill/>
                  <a:round/>
                  <a:headEnd/>
                  <a:tailEnd/>
                </a:ln>
              </p:spPr>
              <p:txBody>
                <a:bodyPr/>
                <a:lstStyle/>
                <a:p>
                  <a:endParaRPr lang="en-US"/>
                </a:p>
              </p:txBody>
            </p:sp>
            <p:sp>
              <p:nvSpPr>
                <p:cNvPr id="34874" name="Freeform 58"/>
                <p:cNvSpPr>
                  <a:spLocks/>
                </p:cNvSpPr>
                <p:nvPr/>
              </p:nvSpPr>
              <p:spPr bwMode="auto">
                <a:xfrm>
                  <a:off x="4093" y="2374"/>
                  <a:ext cx="113" cy="128"/>
                </a:xfrm>
                <a:custGeom>
                  <a:avLst/>
                  <a:gdLst/>
                  <a:ahLst/>
                  <a:cxnLst>
                    <a:cxn ang="0">
                      <a:pos x="12" y="52"/>
                    </a:cxn>
                    <a:cxn ang="0">
                      <a:pos x="14" y="62"/>
                    </a:cxn>
                    <a:cxn ang="0">
                      <a:pos x="15" y="72"/>
                    </a:cxn>
                    <a:cxn ang="0">
                      <a:pos x="19" y="82"/>
                    </a:cxn>
                    <a:cxn ang="0">
                      <a:pos x="25" y="90"/>
                    </a:cxn>
                    <a:cxn ang="0">
                      <a:pos x="32" y="97"/>
                    </a:cxn>
                    <a:cxn ang="0">
                      <a:pos x="39" y="104"/>
                    </a:cxn>
                    <a:cxn ang="0">
                      <a:pos x="47" y="108"/>
                    </a:cxn>
                    <a:cxn ang="0">
                      <a:pos x="57" y="113"/>
                    </a:cxn>
                    <a:cxn ang="0">
                      <a:pos x="71" y="115"/>
                    </a:cxn>
                    <a:cxn ang="0">
                      <a:pos x="81" y="111"/>
                    </a:cxn>
                    <a:cxn ang="0">
                      <a:pos x="85" y="100"/>
                    </a:cxn>
                    <a:cxn ang="0">
                      <a:pos x="87" y="83"/>
                    </a:cxn>
                    <a:cxn ang="0">
                      <a:pos x="87" y="62"/>
                    </a:cxn>
                    <a:cxn ang="0">
                      <a:pos x="82" y="44"/>
                    </a:cxn>
                    <a:cxn ang="0">
                      <a:pos x="73" y="27"/>
                    </a:cxn>
                    <a:cxn ang="0">
                      <a:pos x="57" y="17"/>
                    </a:cxn>
                    <a:cxn ang="0">
                      <a:pos x="49" y="16"/>
                    </a:cxn>
                    <a:cxn ang="0">
                      <a:pos x="40" y="16"/>
                    </a:cxn>
                    <a:cxn ang="0">
                      <a:pos x="33" y="19"/>
                    </a:cxn>
                    <a:cxn ang="0">
                      <a:pos x="26" y="21"/>
                    </a:cxn>
                    <a:cxn ang="0">
                      <a:pos x="21" y="27"/>
                    </a:cxn>
                    <a:cxn ang="0">
                      <a:pos x="16" y="34"/>
                    </a:cxn>
                    <a:cxn ang="0">
                      <a:pos x="14" y="42"/>
                    </a:cxn>
                    <a:cxn ang="0">
                      <a:pos x="12" y="51"/>
                    </a:cxn>
                    <a:cxn ang="0">
                      <a:pos x="0" y="47"/>
                    </a:cxn>
                    <a:cxn ang="0">
                      <a:pos x="1" y="34"/>
                    </a:cxn>
                    <a:cxn ang="0">
                      <a:pos x="5" y="24"/>
                    </a:cxn>
                    <a:cxn ang="0">
                      <a:pos x="11" y="16"/>
                    </a:cxn>
                    <a:cxn ang="0">
                      <a:pos x="18" y="9"/>
                    </a:cxn>
                    <a:cxn ang="0">
                      <a:pos x="26" y="3"/>
                    </a:cxn>
                    <a:cxn ang="0">
                      <a:pos x="35" y="2"/>
                    </a:cxn>
                    <a:cxn ang="0">
                      <a:pos x="46" y="0"/>
                    </a:cxn>
                    <a:cxn ang="0">
                      <a:pos x="57" y="3"/>
                    </a:cxn>
                    <a:cxn ang="0">
                      <a:pos x="67" y="4"/>
                    </a:cxn>
                    <a:cxn ang="0">
                      <a:pos x="78" y="10"/>
                    </a:cxn>
                    <a:cxn ang="0">
                      <a:pos x="87" y="19"/>
                    </a:cxn>
                    <a:cxn ang="0">
                      <a:pos x="97" y="28"/>
                    </a:cxn>
                    <a:cxn ang="0">
                      <a:pos x="104" y="41"/>
                    </a:cxn>
                    <a:cxn ang="0">
                      <a:pos x="109" y="55"/>
                    </a:cxn>
                    <a:cxn ang="0">
                      <a:pos x="112" y="69"/>
                    </a:cxn>
                    <a:cxn ang="0">
                      <a:pos x="113" y="82"/>
                    </a:cxn>
                    <a:cxn ang="0">
                      <a:pos x="112" y="94"/>
                    </a:cxn>
                    <a:cxn ang="0">
                      <a:pos x="108" y="104"/>
                    </a:cxn>
                    <a:cxn ang="0">
                      <a:pos x="102" y="113"/>
                    </a:cxn>
                    <a:cxn ang="0">
                      <a:pos x="95" y="120"/>
                    </a:cxn>
                    <a:cxn ang="0">
                      <a:pos x="87" y="125"/>
                    </a:cxn>
                    <a:cxn ang="0">
                      <a:pos x="78" y="127"/>
                    </a:cxn>
                    <a:cxn ang="0">
                      <a:pos x="67" y="128"/>
                    </a:cxn>
                    <a:cxn ang="0">
                      <a:pos x="56" y="125"/>
                    </a:cxn>
                    <a:cxn ang="0">
                      <a:pos x="45" y="121"/>
                    </a:cxn>
                    <a:cxn ang="0">
                      <a:pos x="33" y="114"/>
                    </a:cxn>
                    <a:cxn ang="0">
                      <a:pos x="25" y="106"/>
                    </a:cxn>
                    <a:cxn ang="0">
                      <a:pos x="16" y="94"/>
                    </a:cxn>
                    <a:cxn ang="0">
                      <a:pos x="9" y="85"/>
                    </a:cxn>
                    <a:cxn ang="0">
                      <a:pos x="4" y="72"/>
                    </a:cxn>
                    <a:cxn ang="0">
                      <a:pos x="1" y="61"/>
                    </a:cxn>
                    <a:cxn ang="0">
                      <a:pos x="0" y="48"/>
                    </a:cxn>
                    <a:cxn ang="0">
                      <a:pos x="12" y="52"/>
                    </a:cxn>
                  </a:cxnLst>
                  <a:rect l="0" t="0" r="r" b="b"/>
                  <a:pathLst>
                    <a:path w="113" h="128">
                      <a:moveTo>
                        <a:pt x="12" y="52"/>
                      </a:moveTo>
                      <a:lnTo>
                        <a:pt x="14" y="62"/>
                      </a:lnTo>
                      <a:lnTo>
                        <a:pt x="15" y="72"/>
                      </a:lnTo>
                      <a:lnTo>
                        <a:pt x="19" y="82"/>
                      </a:lnTo>
                      <a:lnTo>
                        <a:pt x="25" y="90"/>
                      </a:lnTo>
                      <a:lnTo>
                        <a:pt x="32" y="97"/>
                      </a:lnTo>
                      <a:lnTo>
                        <a:pt x="39" y="104"/>
                      </a:lnTo>
                      <a:lnTo>
                        <a:pt x="47" y="108"/>
                      </a:lnTo>
                      <a:lnTo>
                        <a:pt x="57" y="113"/>
                      </a:lnTo>
                      <a:lnTo>
                        <a:pt x="71" y="115"/>
                      </a:lnTo>
                      <a:lnTo>
                        <a:pt x="81" y="111"/>
                      </a:lnTo>
                      <a:lnTo>
                        <a:pt x="85" y="100"/>
                      </a:lnTo>
                      <a:lnTo>
                        <a:pt x="87" y="83"/>
                      </a:lnTo>
                      <a:lnTo>
                        <a:pt x="87" y="62"/>
                      </a:lnTo>
                      <a:lnTo>
                        <a:pt x="82" y="44"/>
                      </a:lnTo>
                      <a:lnTo>
                        <a:pt x="73" y="27"/>
                      </a:lnTo>
                      <a:lnTo>
                        <a:pt x="57" y="17"/>
                      </a:lnTo>
                      <a:lnTo>
                        <a:pt x="49" y="16"/>
                      </a:lnTo>
                      <a:lnTo>
                        <a:pt x="40" y="16"/>
                      </a:lnTo>
                      <a:lnTo>
                        <a:pt x="33" y="19"/>
                      </a:lnTo>
                      <a:lnTo>
                        <a:pt x="26" y="21"/>
                      </a:lnTo>
                      <a:lnTo>
                        <a:pt x="21" y="27"/>
                      </a:lnTo>
                      <a:lnTo>
                        <a:pt x="16" y="34"/>
                      </a:lnTo>
                      <a:lnTo>
                        <a:pt x="14" y="42"/>
                      </a:lnTo>
                      <a:lnTo>
                        <a:pt x="12" y="51"/>
                      </a:lnTo>
                      <a:lnTo>
                        <a:pt x="0" y="47"/>
                      </a:lnTo>
                      <a:lnTo>
                        <a:pt x="1" y="34"/>
                      </a:lnTo>
                      <a:lnTo>
                        <a:pt x="5" y="24"/>
                      </a:lnTo>
                      <a:lnTo>
                        <a:pt x="11" y="16"/>
                      </a:lnTo>
                      <a:lnTo>
                        <a:pt x="18" y="9"/>
                      </a:lnTo>
                      <a:lnTo>
                        <a:pt x="26" y="3"/>
                      </a:lnTo>
                      <a:lnTo>
                        <a:pt x="35" y="2"/>
                      </a:lnTo>
                      <a:lnTo>
                        <a:pt x="46" y="0"/>
                      </a:lnTo>
                      <a:lnTo>
                        <a:pt x="57" y="3"/>
                      </a:lnTo>
                      <a:lnTo>
                        <a:pt x="67" y="4"/>
                      </a:lnTo>
                      <a:lnTo>
                        <a:pt x="78" y="10"/>
                      </a:lnTo>
                      <a:lnTo>
                        <a:pt x="87" y="19"/>
                      </a:lnTo>
                      <a:lnTo>
                        <a:pt x="97" y="28"/>
                      </a:lnTo>
                      <a:lnTo>
                        <a:pt x="104" y="41"/>
                      </a:lnTo>
                      <a:lnTo>
                        <a:pt x="109" y="55"/>
                      </a:lnTo>
                      <a:lnTo>
                        <a:pt x="112" y="69"/>
                      </a:lnTo>
                      <a:lnTo>
                        <a:pt x="113" y="82"/>
                      </a:lnTo>
                      <a:lnTo>
                        <a:pt x="112" y="94"/>
                      </a:lnTo>
                      <a:lnTo>
                        <a:pt x="108" y="104"/>
                      </a:lnTo>
                      <a:lnTo>
                        <a:pt x="102" y="113"/>
                      </a:lnTo>
                      <a:lnTo>
                        <a:pt x="95" y="120"/>
                      </a:lnTo>
                      <a:lnTo>
                        <a:pt x="87" y="125"/>
                      </a:lnTo>
                      <a:lnTo>
                        <a:pt x="78" y="127"/>
                      </a:lnTo>
                      <a:lnTo>
                        <a:pt x="67" y="128"/>
                      </a:lnTo>
                      <a:lnTo>
                        <a:pt x="56" y="125"/>
                      </a:lnTo>
                      <a:lnTo>
                        <a:pt x="45" y="121"/>
                      </a:lnTo>
                      <a:lnTo>
                        <a:pt x="33" y="114"/>
                      </a:lnTo>
                      <a:lnTo>
                        <a:pt x="25" y="106"/>
                      </a:lnTo>
                      <a:lnTo>
                        <a:pt x="16" y="94"/>
                      </a:lnTo>
                      <a:lnTo>
                        <a:pt x="9" y="85"/>
                      </a:lnTo>
                      <a:lnTo>
                        <a:pt x="4" y="72"/>
                      </a:lnTo>
                      <a:lnTo>
                        <a:pt x="1" y="61"/>
                      </a:lnTo>
                      <a:lnTo>
                        <a:pt x="0" y="48"/>
                      </a:lnTo>
                      <a:lnTo>
                        <a:pt x="12" y="52"/>
                      </a:lnTo>
                      <a:close/>
                    </a:path>
                  </a:pathLst>
                </a:custGeom>
                <a:solidFill>
                  <a:srgbClr val="000000"/>
                </a:solidFill>
                <a:ln w="9525">
                  <a:noFill/>
                  <a:round/>
                  <a:headEnd/>
                  <a:tailEnd/>
                </a:ln>
              </p:spPr>
              <p:txBody>
                <a:bodyPr/>
                <a:lstStyle/>
                <a:p>
                  <a:endParaRPr lang="en-US"/>
                </a:p>
              </p:txBody>
            </p:sp>
            <p:sp>
              <p:nvSpPr>
                <p:cNvPr id="34875" name="Freeform 59"/>
                <p:cNvSpPr>
                  <a:spLocks/>
                </p:cNvSpPr>
                <p:nvPr/>
              </p:nvSpPr>
              <p:spPr bwMode="auto">
                <a:xfrm>
                  <a:off x="3840" y="2561"/>
                  <a:ext cx="609" cy="34"/>
                </a:xfrm>
                <a:custGeom>
                  <a:avLst/>
                  <a:gdLst/>
                  <a:ahLst/>
                  <a:cxnLst>
                    <a:cxn ang="0">
                      <a:pos x="609" y="0"/>
                    </a:cxn>
                    <a:cxn ang="0">
                      <a:pos x="609" y="0"/>
                    </a:cxn>
                    <a:cxn ang="0">
                      <a:pos x="608" y="2"/>
                    </a:cxn>
                    <a:cxn ang="0">
                      <a:pos x="607" y="3"/>
                    </a:cxn>
                    <a:cxn ang="0">
                      <a:pos x="604" y="4"/>
                    </a:cxn>
                    <a:cxn ang="0">
                      <a:pos x="598" y="7"/>
                    </a:cxn>
                    <a:cxn ang="0">
                      <a:pos x="591" y="10"/>
                    </a:cxn>
                    <a:cxn ang="0">
                      <a:pos x="581" y="13"/>
                    </a:cxn>
                    <a:cxn ang="0">
                      <a:pos x="570" y="16"/>
                    </a:cxn>
                    <a:cxn ang="0">
                      <a:pos x="555" y="18"/>
                    </a:cxn>
                    <a:cxn ang="0">
                      <a:pos x="535" y="23"/>
                    </a:cxn>
                    <a:cxn ang="0">
                      <a:pos x="513" y="25"/>
                    </a:cxn>
                    <a:cxn ang="0">
                      <a:pos x="486" y="27"/>
                    </a:cxn>
                    <a:cxn ang="0">
                      <a:pos x="455" y="30"/>
                    </a:cxn>
                    <a:cxn ang="0">
                      <a:pos x="418" y="31"/>
                    </a:cxn>
                    <a:cxn ang="0">
                      <a:pos x="378" y="32"/>
                    </a:cxn>
                    <a:cxn ang="0">
                      <a:pos x="331" y="34"/>
                    </a:cxn>
                    <a:cxn ang="0">
                      <a:pos x="275" y="34"/>
                    </a:cxn>
                    <a:cxn ang="0">
                      <a:pos x="227" y="34"/>
                    </a:cxn>
                    <a:cxn ang="0">
                      <a:pos x="184" y="32"/>
                    </a:cxn>
                    <a:cxn ang="0">
                      <a:pos x="147" y="30"/>
                    </a:cxn>
                    <a:cxn ang="0">
                      <a:pos x="115" y="27"/>
                    </a:cxn>
                    <a:cxn ang="0">
                      <a:pos x="88" y="24"/>
                    </a:cxn>
                    <a:cxn ang="0">
                      <a:pos x="66" y="21"/>
                    </a:cxn>
                    <a:cxn ang="0">
                      <a:pos x="47" y="18"/>
                    </a:cxn>
                    <a:cxn ang="0">
                      <a:pos x="33" y="14"/>
                    </a:cxn>
                    <a:cxn ang="0">
                      <a:pos x="22" y="11"/>
                    </a:cxn>
                    <a:cxn ang="0">
                      <a:pos x="14" y="9"/>
                    </a:cxn>
                    <a:cxn ang="0">
                      <a:pos x="7" y="6"/>
                    </a:cxn>
                    <a:cxn ang="0">
                      <a:pos x="4" y="3"/>
                    </a:cxn>
                    <a:cxn ang="0">
                      <a:pos x="1" y="2"/>
                    </a:cxn>
                    <a:cxn ang="0">
                      <a:pos x="0" y="0"/>
                    </a:cxn>
                    <a:cxn ang="0">
                      <a:pos x="0" y="0"/>
                    </a:cxn>
                    <a:cxn ang="0">
                      <a:pos x="609" y="0"/>
                    </a:cxn>
                  </a:cxnLst>
                  <a:rect l="0" t="0" r="r" b="b"/>
                  <a:pathLst>
                    <a:path w="609" h="34">
                      <a:moveTo>
                        <a:pt x="609" y="0"/>
                      </a:moveTo>
                      <a:lnTo>
                        <a:pt x="609" y="0"/>
                      </a:lnTo>
                      <a:lnTo>
                        <a:pt x="608" y="2"/>
                      </a:lnTo>
                      <a:lnTo>
                        <a:pt x="607" y="3"/>
                      </a:lnTo>
                      <a:lnTo>
                        <a:pt x="604" y="4"/>
                      </a:lnTo>
                      <a:lnTo>
                        <a:pt x="598" y="7"/>
                      </a:lnTo>
                      <a:lnTo>
                        <a:pt x="591" y="10"/>
                      </a:lnTo>
                      <a:lnTo>
                        <a:pt x="581" y="13"/>
                      </a:lnTo>
                      <a:lnTo>
                        <a:pt x="570" y="16"/>
                      </a:lnTo>
                      <a:lnTo>
                        <a:pt x="555" y="18"/>
                      </a:lnTo>
                      <a:lnTo>
                        <a:pt x="535" y="23"/>
                      </a:lnTo>
                      <a:lnTo>
                        <a:pt x="513" y="25"/>
                      </a:lnTo>
                      <a:lnTo>
                        <a:pt x="486" y="27"/>
                      </a:lnTo>
                      <a:lnTo>
                        <a:pt x="455" y="30"/>
                      </a:lnTo>
                      <a:lnTo>
                        <a:pt x="418" y="31"/>
                      </a:lnTo>
                      <a:lnTo>
                        <a:pt x="378" y="32"/>
                      </a:lnTo>
                      <a:lnTo>
                        <a:pt x="331" y="34"/>
                      </a:lnTo>
                      <a:lnTo>
                        <a:pt x="275" y="34"/>
                      </a:lnTo>
                      <a:lnTo>
                        <a:pt x="227" y="34"/>
                      </a:lnTo>
                      <a:lnTo>
                        <a:pt x="184" y="32"/>
                      </a:lnTo>
                      <a:lnTo>
                        <a:pt x="147" y="30"/>
                      </a:lnTo>
                      <a:lnTo>
                        <a:pt x="115" y="27"/>
                      </a:lnTo>
                      <a:lnTo>
                        <a:pt x="88" y="24"/>
                      </a:lnTo>
                      <a:lnTo>
                        <a:pt x="66" y="21"/>
                      </a:lnTo>
                      <a:lnTo>
                        <a:pt x="47" y="18"/>
                      </a:lnTo>
                      <a:lnTo>
                        <a:pt x="33" y="14"/>
                      </a:lnTo>
                      <a:lnTo>
                        <a:pt x="22" y="11"/>
                      </a:lnTo>
                      <a:lnTo>
                        <a:pt x="14" y="9"/>
                      </a:lnTo>
                      <a:lnTo>
                        <a:pt x="7" y="6"/>
                      </a:lnTo>
                      <a:lnTo>
                        <a:pt x="4" y="3"/>
                      </a:lnTo>
                      <a:lnTo>
                        <a:pt x="1" y="2"/>
                      </a:lnTo>
                      <a:lnTo>
                        <a:pt x="0" y="0"/>
                      </a:lnTo>
                      <a:lnTo>
                        <a:pt x="0" y="0"/>
                      </a:lnTo>
                      <a:lnTo>
                        <a:pt x="609" y="0"/>
                      </a:lnTo>
                      <a:close/>
                    </a:path>
                  </a:pathLst>
                </a:custGeom>
                <a:solidFill>
                  <a:srgbClr val="823838"/>
                </a:solidFill>
                <a:ln w="9525">
                  <a:noFill/>
                  <a:round/>
                  <a:headEnd/>
                  <a:tailEnd/>
                </a:ln>
              </p:spPr>
              <p:txBody>
                <a:bodyPr/>
                <a:lstStyle/>
                <a:p>
                  <a:endParaRPr lang="en-US"/>
                </a:p>
              </p:txBody>
            </p:sp>
            <p:sp>
              <p:nvSpPr>
                <p:cNvPr id="34876" name="Freeform 60"/>
                <p:cNvSpPr>
                  <a:spLocks/>
                </p:cNvSpPr>
                <p:nvPr/>
              </p:nvSpPr>
              <p:spPr bwMode="auto">
                <a:xfrm>
                  <a:off x="3797" y="2513"/>
                  <a:ext cx="702" cy="14"/>
                </a:xfrm>
                <a:custGeom>
                  <a:avLst/>
                  <a:gdLst/>
                  <a:ahLst/>
                  <a:cxnLst>
                    <a:cxn ang="0">
                      <a:pos x="702" y="0"/>
                    </a:cxn>
                    <a:cxn ang="0">
                      <a:pos x="0" y="0"/>
                    </a:cxn>
                    <a:cxn ang="0">
                      <a:pos x="14" y="14"/>
                    </a:cxn>
                    <a:cxn ang="0">
                      <a:pos x="692" y="14"/>
                    </a:cxn>
                    <a:cxn ang="0">
                      <a:pos x="702" y="0"/>
                    </a:cxn>
                  </a:cxnLst>
                  <a:rect l="0" t="0" r="r" b="b"/>
                  <a:pathLst>
                    <a:path w="702" h="14">
                      <a:moveTo>
                        <a:pt x="702" y="0"/>
                      </a:moveTo>
                      <a:lnTo>
                        <a:pt x="0" y="0"/>
                      </a:lnTo>
                      <a:lnTo>
                        <a:pt x="14" y="14"/>
                      </a:lnTo>
                      <a:lnTo>
                        <a:pt x="692" y="14"/>
                      </a:lnTo>
                      <a:lnTo>
                        <a:pt x="702" y="0"/>
                      </a:lnTo>
                      <a:close/>
                    </a:path>
                  </a:pathLst>
                </a:custGeom>
                <a:solidFill>
                  <a:srgbClr val="823838"/>
                </a:solidFill>
                <a:ln w="9525">
                  <a:noFill/>
                  <a:round/>
                  <a:headEnd/>
                  <a:tailEnd/>
                </a:ln>
              </p:spPr>
              <p:txBody>
                <a:bodyPr/>
                <a:lstStyle/>
                <a:p>
                  <a:endParaRPr lang="en-US"/>
                </a:p>
              </p:txBody>
            </p:sp>
            <p:sp>
              <p:nvSpPr>
                <p:cNvPr id="34877" name="Freeform 61"/>
                <p:cNvSpPr>
                  <a:spLocks/>
                </p:cNvSpPr>
                <p:nvPr/>
              </p:nvSpPr>
              <p:spPr bwMode="auto">
                <a:xfrm>
                  <a:off x="3774" y="2488"/>
                  <a:ext cx="753" cy="14"/>
                </a:xfrm>
                <a:custGeom>
                  <a:avLst/>
                  <a:gdLst/>
                  <a:ahLst/>
                  <a:cxnLst>
                    <a:cxn ang="0">
                      <a:pos x="753" y="0"/>
                    </a:cxn>
                    <a:cxn ang="0">
                      <a:pos x="0" y="0"/>
                    </a:cxn>
                    <a:cxn ang="0">
                      <a:pos x="11" y="14"/>
                    </a:cxn>
                    <a:cxn ang="0">
                      <a:pos x="740" y="14"/>
                    </a:cxn>
                    <a:cxn ang="0">
                      <a:pos x="753" y="0"/>
                    </a:cxn>
                  </a:cxnLst>
                  <a:rect l="0" t="0" r="r" b="b"/>
                  <a:pathLst>
                    <a:path w="753" h="14">
                      <a:moveTo>
                        <a:pt x="753" y="0"/>
                      </a:moveTo>
                      <a:lnTo>
                        <a:pt x="0" y="0"/>
                      </a:lnTo>
                      <a:lnTo>
                        <a:pt x="11" y="14"/>
                      </a:lnTo>
                      <a:lnTo>
                        <a:pt x="740" y="14"/>
                      </a:lnTo>
                      <a:lnTo>
                        <a:pt x="753" y="0"/>
                      </a:lnTo>
                      <a:close/>
                    </a:path>
                  </a:pathLst>
                </a:custGeom>
                <a:solidFill>
                  <a:srgbClr val="823838"/>
                </a:solidFill>
                <a:ln w="9525">
                  <a:noFill/>
                  <a:round/>
                  <a:headEnd/>
                  <a:tailEnd/>
                </a:ln>
              </p:spPr>
              <p:txBody>
                <a:bodyPr/>
                <a:lstStyle/>
                <a:p>
                  <a:endParaRPr lang="en-US"/>
                </a:p>
              </p:txBody>
            </p:sp>
            <p:sp>
              <p:nvSpPr>
                <p:cNvPr id="34878" name="Freeform 62"/>
                <p:cNvSpPr>
                  <a:spLocks/>
                </p:cNvSpPr>
                <p:nvPr/>
              </p:nvSpPr>
              <p:spPr bwMode="auto">
                <a:xfrm>
                  <a:off x="3757" y="2461"/>
                  <a:ext cx="777" cy="14"/>
                </a:xfrm>
                <a:custGeom>
                  <a:avLst/>
                  <a:gdLst/>
                  <a:ahLst/>
                  <a:cxnLst>
                    <a:cxn ang="0">
                      <a:pos x="777" y="0"/>
                    </a:cxn>
                    <a:cxn ang="0">
                      <a:pos x="0" y="0"/>
                    </a:cxn>
                    <a:cxn ang="0">
                      <a:pos x="10" y="14"/>
                    </a:cxn>
                    <a:cxn ang="0">
                      <a:pos x="770" y="14"/>
                    </a:cxn>
                    <a:cxn ang="0">
                      <a:pos x="777" y="0"/>
                    </a:cxn>
                  </a:cxnLst>
                  <a:rect l="0" t="0" r="r" b="b"/>
                  <a:pathLst>
                    <a:path w="777" h="14">
                      <a:moveTo>
                        <a:pt x="777" y="0"/>
                      </a:moveTo>
                      <a:lnTo>
                        <a:pt x="0" y="0"/>
                      </a:lnTo>
                      <a:lnTo>
                        <a:pt x="10" y="14"/>
                      </a:lnTo>
                      <a:lnTo>
                        <a:pt x="770" y="14"/>
                      </a:lnTo>
                      <a:lnTo>
                        <a:pt x="777" y="0"/>
                      </a:lnTo>
                      <a:close/>
                    </a:path>
                  </a:pathLst>
                </a:custGeom>
                <a:solidFill>
                  <a:srgbClr val="823838"/>
                </a:solidFill>
                <a:ln w="9525">
                  <a:noFill/>
                  <a:round/>
                  <a:headEnd/>
                  <a:tailEnd/>
                </a:ln>
              </p:spPr>
              <p:txBody>
                <a:bodyPr/>
                <a:lstStyle/>
                <a:p>
                  <a:endParaRPr lang="en-US"/>
                </a:p>
              </p:txBody>
            </p:sp>
            <p:sp>
              <p:nvSpPr>
                <p:cNvPr id="34879" name="Freeform 63"/>
                <p:cNvSpPr>
                  <a:spLocks/>
                </p:cNvSpPr>
                <p:nvPr/>
              </p:nvSpPr>
              <p:spPr bwMode="auto">
                <a:xfrm>
                  <a:off x="4104" y="1104"/>
                  <a:ext cx="90" cy="88"/>
                </a:xfrm>
                <a:custGeom>
                  <a:avLst/>
                  <a:gdLst/>
                  <a:ahLst/>
                  <a:cxnLst>
                    <a:cxn ang="0">
                      <a:pos x="10" y="46"/>
                    </a:cxn>
                    <a:cxn ang="0">
                      <a:pos x="12" y="59"/>
                    </a:cxn>
                    <a:cxn ang="0">
                      <a:pos x="21" y="70"/>
                    </a:cxn>
                    <a:cxn ang="0">
                      <a:pos x="32" y="77"/>
                    </a:cxn>
                    <a:cxn ang="0">
                      <a:pos x="45" y="80"/>
                    </a:cxn>
                    <a:cxn ang="0">
                      <a:pos x="59" y="77"/>
                    </a:cxn>
                    <a:cxn ang="0">
                      <a:pos x="70" y="70"/>
                    </a:cxn>
                    <a:cxn ang="0">
                      <a:pos x="77" y="59"/>
                    </a:cxn>
                    <a:cxn ang="0">
                      <a:pos x="80" y="45"/>
                    </a:cxn>
                    <a:cxn ang="0">
                      <a:pos x="77" y="31"/>
                    </a:cxn>
                    <a:cxn ang="0">
                      <a:pos x="70" y="19"/>
                    </a:cxn>
                    <a:cxn ang="0">
                      <a:pos x="59" y="12"/>
                    </a:cxn>
                    <a:cxn ang="0">
                      <a:pos x="45" y="9"/>
                    </a:cxn>
                    <a:cxn ang="0">
                      <a:pos x="32" y="12"/>
                    </a:cxn>
                    <a:cxn ang="0">
                      <a:pos x="21" y="19"/>
                    </a:cxn>
                    <a:cxn ang="0">
                      <a:pos x="12" y="31"/>
                    </a:cxn>
                    <a:cxn ang="0">
                      <a:pos x="10" y="45"/>
                    </a:cxn>
                    <a:cxn ang="0">
                      <a:pos x="0" y="45"/>
                    </a:cxn>
                    <a:cxn ang="0">
                      <a:pos x="1" y="35"/>
                    </a:cxn>
                    <a:cxn ang="0">
                      <a:pos x="4" y="26"/>
                    </a:cxn>
                    <a:cxn ang="0">
                      <a:pos x="8" y="19"/>
                    </a:cxn>
                    <a:cxn ang="0">
                      <a:pos x="14" y="12"/>
                    </a:cxn>
                    <a:cxn ang="0">
                      <a:pos x="19" y="7"/>
                    </a:cxn>
                    <a:cxn ang="0">
                      <a:pos x="28" y="2"/>
                    </a:cxn>
                    <a:cxn ang="0">
                      <a:pos x="36" y="1"/>
                    </a:cxn>
                    <a:cxn ang="0">
                      <a:pos x="45" y="0"/>
                    </a:cxn>
                    <a:cxn ang="0">
                      <a:pos x="55" y="1"/>
                    </a:cxn>
                    <a:cxn ang="0">
                      <a:pos x="63" y="2"/>
                    </a:cxn>
                    <a:cxn ang="0">
                      <a:pos x="70" y="7"/>
                    </a:cxn>
                    <a:cxn ang="0">
                      <a:pos x="77" y="12"/>
                    </a:cxn>
                    <a:cxn ang="0">
                      <a:pos x="83" y="19"/>
                    </a:cxn>
                    <a:cxn ang="0">
                      <a:pos x="87" y="26"/>
                    </a:cxn>
                    <a:cxn ang="0">
                      <a:pos x="88" y="35"/>
                    </a:cxn>
                    <a:cxn ang="0">
                      <a:pos x="90" y="45"/>
                    </a:cxn>
                    <a:cxn ang="0">
                      <a:pos x="88" y="53"/>
                    </a:cxn>
                    <a:cxn ang="0">
                      <a:pos x="87" y="61"/>
                    </a:cxn>
                    <a:cxn ang="0">
                      <a:pos x="83" y="69"/>
                    </a:cxn>
                    <a:cxn ang="0">
                      <a:pos x="77" y="76"/>
                    </a:cxn>
                    <a:cxn ang="0">
                      <a:pos x="70" y="81"/>
                    </a:cxn>
                    <a:cxn ang="0">
                      <a:pos x="63" y="85"/>
                    </a:cxn>
                    <a:cxn ang="0">
                      <a:pos x="55" y="87"/>
                    </a:cxn>
                    <a:cxn ang="0">
                      <a:pos x="45" y="88"/>
                    </a:cxn>
                    <a:cxn ang="0">
                      <a:pos x="36" y="87"/>
                    </a:cxn>
                    <a:cxn ang="0">
                      <a:pos x="28" y="85"/>
                    </a:cxn>
                    <a:cxn ang="0">
                      <a:pos x="19" y="81"/>
                    </a:cxn>
                    <a:cxn ang="0">
                      <a:pos x="14" y="76"/>
                    </a:cxn>
                    <a:cxn ang="0">
                      <a:pos x="8" y="70"/>
                    </a:cxn>
                    <a:cxn ang="0">
                      <a:pos x="4" y="61"/>
                    </a:cxn>
                    <a:cxn ang="0">
                      <a:pos x="1" y="53"/>
                    </a:cxn>
                    <a:cxn ang="0">
                      <a:pos x="0" y="45"/>
                    </a:cxn>
                    <a:cxn ang="0">
                      <a:pos x="10" y="46"/>
                    </a:cxn>
                  </a:cxnLst>
                  <a:rect l="0" t="0" r="r" b="b"/>
                  <a:pathLst>
                    <a:path w="90" h="88">
                      <a:moveTo>
                        <a:pt x="10" y="46"/>
                      </a:moveTo>
                      <a:lnTo>
                        <a:pt x="12" y="59"/>
                      </a:lnTo>
                      <a:lnTo>
                        <a:pt x="21" y="70"/>
                      </a:lnTo>
                      <a:lnTo>
                        <a:pt x="32" y="77"/>
                      </a:lnTo>
                      <a:lnTo>
                        <a:pt x="45" y="80"/>
                      </a:lnTo>
                      <a:lnTo>
                        <a:pt x="59" y="77"/>
                      </a:lnTo>
                      <a:lnTo>
                        <a:pt x="70" y="70"/>
                      </a:lnTo>
                      <a:lnTo>
                        <a:pt x="77" y="59"/>
                      </a:lnTo>
                      <a:lnTo>
                        <a:pt x="80" y="45"/>
                      </a:lnTo>
                      <a:lnTo>
                        <a:pt x="77" y="31"/>
                      </a:lnTo>
                      <a:lnTo>
                        <a:pt x="70" y="19"/>
                      </a:lnTo>
                      <a:lnTo>
                        <a:pt x="59" y="12"/>
                      </a:lnTo>
                      <a:lnTo>
                        <a:pt x="45" y="9"/>
                      </a:lnTo>
                      <a:lnTo>
                        <a:pt x="32" y="12"/>
                      </a:lnTo>
                      <a:lnTo>
                        <a:pt x="21" y="19"/>
                      </a:lnTo>
                      <a:lnTo>
                        <a:pt x="12" y="31"/>
                      </a:lnTo>
                      <a:lnTo>
                        <a:pt x="10" y="45"/>
                      </a:lnTo>
                      <a:lnTo>
                        <a:pt x="0" y="45"/>
                      </a:lnTo>
                      <a:lnTo>
                        <a:pt x="1" y="35"/>
                      </a:lnTo>
                      <a:lnTo>
                        <a:pt x="4" y="26"/>
                      </a:lnTo>
                      <a:lnTo>
                        <a:pt x="8" y="19"/>
                      </a:lnTo>
                      <a:lnTo>
                        <a:pt x="14" y="12"/>
                      </a:lnTo>
                      <a:lnTo>
                        <a:pt x="19" y="7"/>
                      </a:lnTo>
                      <a:lnTo>
                        <a:pt x="28" y="2"/>
                      </a:lnTo>
                      <a:lnTo>
                        <a:pt x="36" y="1"/>
                      </a:lnTo>
                      <a:lnTo>
                        <a:pt x="45" y="0"/>
                      </a:lnTo>
                      <a:lnTo>
                        <a:pt x="55" y="1"/>
                      </a:lnTo>
                      <a:lnTo>
                        <a:pt x="63" y="2"/>
                      </a:lnTo>
                      <a:lnTo>
                        <a:pt x="70" y="7"/>
                      </a:lnTo>
                      <a:lnTo>
                        <a:pt x="77" y="12"/>
                      </a:lnTo>
                      <a:lnTo>
                        <a:pt x="83" y="19"/>
                      </a:lnTo>
                      <a:lnTo>
                        <a:pt x="87" y="26"/>
                      </a:lnTo>
                      <a:lnTo>
                        <a:pt x="88" y="35"/>
                      </a:lnTo>
                      <a:lnTo>
                        <a:pt x="90" y="45"/>
                      </a:lnTo>
                      <a:lnTo>
                        <a:pt x="88" y="53"/>
                      </a:lnTo>
                      <a:lnTo>
                        <a:pt x="87" y="61"/>
                      </a:lnTo>
                      <a:lnTo>
                        <a:pt x="83" y="69"/>
                      </a:lnTo>
                      <a:lnTo>
                        <a:pt x="77" y="76"/>
                      </a:lnTo>
                      <a:lnTo>
                        <a:pt x="70" y="81"/>
                      </a:lnTo>
                      <a:lnTo>
                        <a:pt x="63" y="85"/>
                      </a:lnTo>
                      <a:lnTo>
                        <a:pt x="55" y="87"/>
                      </a:lnTo>
                      <a:lnTo>
                        <a:pt x="45" y="88"/>
                      </a:lnTo>
                      <a:lnTo>
                        <a:pt x="36" y="87"/>
                      </a:lnTo>
                      <a:lnTo>
                        <a:pt x="28" y="85"/>
                      </a:lnTo>
                      <a:lnTo>
                        <a:pt x="19" y="81"/>
                      </a:lnTo>
                      <a:lnTo>
                        <a:pt x="14" y="76"/>
                      </a:lnTo>
                      <a:lnTo>
                        <a:pt x="8" y="70"/>
                      </a:lnTo>
                      <a:lnTo>
                        <a:pt x="4" y="61"/>
                      </a:lnTo>
                      <a:lnTo>
                        <a:pt x="1" y="53"/>
                      </a:lnTo>
                      <a:lnTo>
                        <a:pt x="0" y="45"/>
                      </a:lnTo>
                      <a:lnTo>
                        <a:pt x="10" y="46"/>
                      </a:lnTo>
                      <a:close/>
                    </a:path>
                  </a:pathLst>
                </a:custGeom>
                <a:solidFill>
                  <a:srgbClr val="000000"/>
                </a:solidFill>
                <a:ln w="9525">
                  <a:noFill/>
                  <a:round/>
                  <a:headEnd/>
                  <a:tailEnd/>
                </a:ln>
              </p:spPr>
              <p:txBody>
                <a:bodyPr/>
                <a:lstStyle/>
                <a:p>
                  <a:endParaRPr lang="en-US"/>
                </a:p>
              </p:txBody>
            </p:sp>
            <p:sp>
              <p:nvSpPr>
                <p:cNvPr id="34880" name="Freeform 64"/>
                <p:cNvSpPr>
                  <a:spLocks/>
                </p:cNvSpPr>
                <p:nvPr/>
              </p:nvSpPr>
              <p:spPr bwMode="auto">
                <a:xfrm>
                  <a:off x="3817" y="2537"/>
                  <a:ext cx="661" cy="16"/>
                </a:xfrm>
                <a:custGeom>
                  <a:avLst/>
                  <a:gdLst/>
                  <a:ahLst/>
                  <a:cxnLst>
                    <a:cxn ang="0">
                      <a:pos x="661" y="0"/>
                    </a:cxn>
                    <a:cxn ang="0">
                      <a:pos x="0" y="0"/>
                    </a:cxn>
                    <a:cxn ang="0">
                      <a:pos x="14" y="16"/>
                    </a:cxn>
                    <a:cxn ang="0">
                      <a:pos x="651" y="14"/>
                    </a:cxn>
                    <a:cxn ang="0">
                      <a:pos x="661" y="0"/>
                    </a:cxn>
                  </a:cxnLst>
                  <a:rect l="0" t="0" r="r" b="b"/>
                  <a:pathLst>
                    <a:path w="661" h="16">
                      <a:moveTo>
                        <a:pt x="661" y="0"/>
                      </a:moveTo>
                      <a:lnTo>
                        <a:pt x="0" y="0"/>
                      </a:lnTo>
                      <a:lnTo>
                        <a:pt x="14" y="16"/>
                      </a:lnTo>
                      <a:lnTo>
                        <a:pt x="651" y="14"/>
                      </a:lnTo>
                      <a:lnTo>
                        <a:pt x="661" y="0"/>
                      </a:lnTo>
                      <a:close/>
                    </a:path>
                  </a:pathLst>
                </a:custGeom>
                <a:solidFill>
                  <a:srgbClr val="823838"/>
                </a:solidFill>
                <a:ln w="9525">
                  <a:noFill/>
                  <a:round/>
                  <a:headEnd/>
                  <a:tailEnd/>
                </a:ln>
              </p:spPr>
              <p:txBody>
                <a:bodyPr/>
                <a:lstStyle/>
                <a:p>
                  <a:endParaRPr lang="en-US"/>
                </a:p>
              </p:txBody>
            </p:sp>
          </p:grpSp>
          <p:grpSp>
            <p:nvGrpSpPr>
              <p:cNvPr id="8" name="Group 65"/>
              <p:cNvGrpSpPr>
                <a:grpSpLocks/>
              </p:cNvGrpSpPr>
              <p:nvPr/>
            </p:nvGrpSpPr>
            <p:grpSpPr bwMode="auto">
              <a:xfrm>
                <a:off x="1680" y="1536"/>
                <a:ext cx="892" cy="1525"/>
                <a:chOff x="1200" y="1488"/>
                <a:chExt cx="892" cy="1525"/>
              </a:xfrm>
            </p:grpSpPr>
            <p:sp>
              <p:nvSpPr>
                <p:cNvPr id="34882" name="Freeform 66"/>
                <p:cNvSpPr>
                  <a:spLocks/>
                </p:cNvSpPr>
                <p:nvPr/>
              </p:nvSpPr>
              <p:spPr bwMode="auto">
                <a:xfrm>
                  <a:off x="1595" y="1488"/>
                  <a:ext cx="90" cy="90"/>
                </a:xfrm>
                <a:custGeom>
                  <a:avLst/>
                  <a:gdLst/>
                  <a:ahLst/>
                  <a:cxnLst>
                    <a:cxn ang="0">
                      <a:pos x="80" y="46"/>
                    </a:cxn>
                    <a:cxn ang="0">
                      <a:pos x="77" y="60"/>
                    </a:cxn>
                    <a:cxn ang="0">
                      <a:pos x="70" y="71"/>
                    </a:cxn>
                    <a:cxn ang="0">
                      <a:pos x="59" y="78"/>
                    </a:cxn>
                    <a:cxn ang="0">
                      <a:pos x="45" y="81"/>
                    </a:cxn>
                    <a:cxn ang="0">
                      <a:pos x="31" y="78"/>
                    </a:cxn>
                    <a:cxn ang="0">
                      <a:pos x="20" y="71"/>
                    </a:cxn>
                    <a:cxn ang="0">
                      <a:pos x="13" y="60"/>
                    </a:cxn>
                    <a:cxn ang="0">
                      <a:pos x="10" y="46"/>
                    </a:cxn>
                    <a:cxn ang="0">
                      <a:pos x="13" y="32"/>
                    </a:cxn>
                    <a:cxn ang="0">
                      <a:pos x="20" y="21"/>
                    </a:cxn>
                    <a:cxn ang="0">
                      <a:pos x="31" y="14"/>
                    </a:cxn>
                    <a:cxn ang="0">
                      <a:pos x="45" y="11"/>
                    </a:cxn>
                    <a:cxn ang="0">
                      <a:pos x="59" y="14"/>
                    </a:cxn>
                    <a:cxn ang="0">
                      <a:pos x="70" y="21"/>
                    </a:cxn>
                    <a:cxn ang="0">
                      <a:pos x="77" y="32"/>
                    </a:cxn>
                    <a:cxn ang="0">
                      <a:pos x="80" y="46"/>
                    </a:cxn>
                    <a:cxn ang="0">
                      <a:pos x="90" y="45"/>
                    </a:cxn>
                    <a:cxn ang="0">
                      <a:pos x="88" y="36"/>
                    </a:cxn>
                    <a:cxn ang="0">
                      <a:pos x="86" y="28"/>
                    </a:cxn>
                    <a:cxn ang="0">
                      <a:pos x="81" y="19"/>
                    </a:cxn>
                    <a:cxn ang="0">
                      <a:pos x="76" y="14"/>
                    </a:cxn>
                    <a:cxn ang="0">
                      <a:pos x="70" y="8"/>
                    </a:cxn>
                    <a:cxn ang="0">
                      <a:pos x="62" y="4"/>
                    </a:cxn>
                    <a:cxn ang="0">
                      <a:pos x="53" y="1"/>
                    </a:cxn>
                    <a:cxn ang="0">
                      <a:pos x="45" y="0"/>
                    </a:cxn>
                    <a:cxn ang="0">
                      <a:pos x="35" y="1"/>
                    </a:cxn>
                    <a:cxn ang="0">
                      <a:pos x="27" y="4"/>
                    </a:cxn>
                    <a:cxn ang="0">
                      <a:pos x="20" y="8"/>
                    </a:cxn>
                    <a:cxn ang="0">
                      <a:pos x="13" y="14"/>
                    </a:cxn>
                    <a:cxn ang="0">
                      <a:pos x="7" y="19"/>
                    </a:cxn>
                    <a:cxn ang="0">
                      <a:pos x="3" y="28"/>
                    </a:cxn>
                    <a:cxn ang="0">
                      <a:pos x="1" y="36"/>
                    </a:cxn>
                    <a:cxn ang="0">
                      <a:pos x="0" y="45"/>
                    </a:cxn>
                    <a:cxn ang="0">
                      <a:pos x="1" y="55"/>
                    </a:cxn>
                    <a:cxn ang="0">
                      <a:pos x="3" y="63"/>
                    </a:cxn>
                    <a:cxn ang="0">
                      <a:pos x="7" y="70"/>
                    </a:cxn>
                    <a:cxn ang="0">
                      <a:pos x="13" y="77"/>
                    </a:cxn>
                    <a:cxn ang="0">
                      <a:pos x="20" y="83"/>
                    </a:cxn>
                    <a:cxn ang="0">
                      <a:pos x="27" y="87"/>
                    </a:cxn>
                    <a:cxn ang="0">
                      <a:pos x="35" y="88"/>
                    </a:cxn>
                    <a:cxn ang="0">
                      <a:pos x="45" y="90"/>
                    </a:cxn>
                    <a:cxn ang="0">
                      <a:pos x="53" y="88"/>
                    </a:cxn>
                    <a:cxn ang="0">
                      <a:pos x="62" y="87"/>
                    </a:cxn>
                    <a:cxn ang="0">
                      <a:pos x="70" y="83"/>
                    </a:cxn>
                    <a:cxn ang="0">
                      <a:pos x="76" y="77"/>
                    </a:cxn>
                    <a:cxn ang="0">
                      <a:pos x="81" y="70"/>
                    </a:cxn>
                    <a:cxn ang="0">
                      <a:pos x="86" y="63"/>
                    </a:cxn>
                    <a:cxn ang="0">
                      <a:pos x="88" y="55"/>
                    </a:cxn>
                    <a:cxn ang="0">
                      <a:pos x="90" y="46"/>
                    </a:cxn>
                    <a:cxn ang="0">
                      <a:pos x="80" y="46"/>
                    </a:cxn>
                  </a:cxnLst>
                  <a:rect l="0" t="0" r="r" b="b"/>
                  <a:pathLst>
                    <a:path w="90" h="90">
                      <a:moveTo>
                        <a:pt x="80" y="46"/>
                      </a:moveTo>
                      <a:lnTo>
                        <a:pt x="77" y="60"/>
                      </a:lnTo>
                      <a:lnTo>
                        <a:pt x="70" y="71"/>
                      </a:lnTo>
                      <a:lnTo>
                        <a:pt x="59" y="78"/>
                      </a:lnTo>
                      <a:lnTo>
                        <a:pt x="45" y="81"/>
                      </a:lnTo>
                      <a:lnTo>
                        <a:pt x="31" y="78"/>
                      </a:lnTo>
                      <a:lnTo>
                        <a:pt x="20" y="71"/>
                      </a:lnTo>
                      <a:lnTo>
                        <a:pt x="13" y="60"/>
                      </a:lnTo>
                      <a:lnTo>
                        <a:pt x="10" y="46"/>
                      </a:lnTo>
                      <a:lnTo>
                        <a:pt x="13" y="32"/>
                      </a:lnTo>
                      <a:lnTo>
                        <a:pt x="20" y="21"/>
                      </a:lnTo>
                      <a:lnTo>
                        <a:pt x="31" y="14"/>
                      </a:lnTo>
                      <a:lnTo>
                        <a:pt x="45" y="11"/>
                      </a:lnTo>
                      <a:lnTo>
                        <a:pt x="59" y="14"/>
                      </a:lnTo>
                      <a:lnTo>
                        <a:pt x="70" y="21"/>
                      </a:lnTo>
                      <a:lnTo>
                        <a:pt x="77" y="32"/>
                      </a:lnTo>
                      <a:lnTo>
                        <a:pt x="80" y="46"/>
                      </a:lnTo>
                      <a:lnTo>
                        <a:pt x="90" y="45"/>
                      </a:lnTo>
                      <a:lnTo>
                        <a:pt x="88" y="36"/>
                      </a:lnTo>
                      <a:lnTo>
                        <a:pt x="86" y="28"/>
                      </a:lnTo>
                      <a:lnTo>
                        <a:pt x="81" y="19"/>
                      </a:lnTo>
                      <a:lnTo>
                        <a:pt x="76" y="14"/>
                      </a:lnTo>
                      <a:lnTo>
                        <a:pt x="70" y="8"/>
                      </a:lnTo>
                      <a:lnTo>
                        <a:pt x="62" y="4"/>
                      </a:lnTo>
                      <a:lnTo>
                        <a:pt x="53" y="1"/>
                      </a:lnTo>
                      <a:lnTo>
                        <a:pt x="45" y="0"/>
                      </a:lnTo>
                      <a:lnTo>
                        <a:pt x="35" y="1"/>
                      </a:lnTo>
                      <a:lnTo>
                        <a:pt x="27" y="4"/>
                      </a:lnTo>
                      <a:lnTo>
                        <a:pt x="20" y="8"/>
                      </a:lnTo>
                      <a:lnTo>
                        <a:pt x="13" y="14"/>
                      </a:lnTo>
                      <a:lnTo>
                        <a:pt x="7" y="19"/>
                      </a:lnTo>
                      <a:lnTo>
                        <a:pt x="3" y="28"/>
                      </a:lnTo>
                      <a:lnTo>
                        <a:pt x="1" y="36"/>
                      </a:lnTo>
                      <a:lnTo>
                        <a:pt x="0" y="45"/>
                      </a:lnTo>
                      <a:lnTo>
                        <a:pt x="1" y="55"/>
                      </a:lnTo>
                      <a:lnTo>
                        <a:pt x="3" y="63"/>
                      </a:lnTo>
                      <a:lnTo>
                        <a:pt x="7" y="70"/>
                      </a:lnTo>
                      <a:lnTo>
                        <a:pt x="13" y="77"/>
                      </a:lnTo>
                      <a:lnTo>
                        <a:pt x="20" y="83"/>
                      </a:lnTo>
                      <a:lnTo>
                        <a:pt x="27" y="87"/>
                      </a:lnTo>
                      <a:lnTo>
                        <a:pt x="35" y="88"/>
                      </a:lnTo>
                      <a:lnTo>
                        <a:pt x="45" y="90"/>
                      </a:lnTo>
                      <a:lnTo>
                        <a:pt x="53" y="88"/>
                      </a:lnTo>
                      <a:lnTo>
                        <a:pt x="62" y="87"/>
                      </a:lnTo>
                      <a:lnTo>
                        <a:pt x="70" y="83"/>
                      </a:lnTo>
                      <a:lnTo>
                        <a:pt x="76" y="77"/>
                      </a:lnTo>
                      <a:lnTo>
                        <a:pt x="81" y="70"/>
                      </a:lnTo>
                      <a:lnTo>
                        <a:pt x="86" y="63"/>
                      </a:lnTo>
                      <a:lnTo>
                        <a:pt x="88" y="55"/>
                      </a:lnTo>
                      <a:lnTo>
                        <a:pt x="90" y="46"/>
                      </a:lnTo>
                      <a:lnTo>
                        <a:pt x="80" y="46"/>
                      </a:lnTo>
                      <a:close/>
                    </a:path>
                  </a:pathLst>
                </a:custGeom>
                <a:solidFill>
                  <a:srgbClr val="000000"/>
                </a:solidFill>
                <a:ln w="9525">
                  <a:noFill/>
                  <a:round/>
                  <a:headEnd/>
                  <a:tailEnd/>
                </a:ln>
              </p:spPr>
              <p:txBody>
                <a:bodyPr/>
                <a:lstStyle/>
                <a:p>
                  <a:endParaRPr lang="en-US"/>
                </a:p>
              </p:txBody>
            </p:sp>
            <p:sp>
              <p:nvSpPr>
                <p:cNvPr id="34883" name="Freeform 67"/>
                <p:cNvSpPr>
                  <a:spLocks/>
                </p:cNvSpPr>
                <p:nvPr/>
              </p:nvSpPr>
              <p:spPr bwMode="auto">
                <a:xfrm>
                  <a:off x="1200" y="2820"/>
                  <a:ext cx="892" cy="193"/>
                </a:xfrm>
                <a:custGeom>
                  <a:avLst/>
                  <a:gdLst/>
                  <a:ahLst/>
                  <a:cxnLst>
                    <a:cxn ang="0">
                      <a:pos x="0" y="0"/>
                    </a:cxn>
                    <a:cxn ang="0">
                      <a:pos x="1" y="7"/>
                    </a:cxn>
                    <a:cxn ang="0">
                      <a:pos x="4" y="24"/>
                    </a:cxn>
                    <a:cxn ang="0">
                      <a:pos x="14" y="51"/>
                    </a:cxn>
                    <a:cxn ang="0">
                      <a:pos x="31" y="80"/>
                    </a:cxn>
                    <a:cxn ang="0">
                      <a:pos x="58" y="111"/>
                    </a:cxn>
                    <a:cxn ang="0">
                      <a:pos x="96" y="141"/>
                    </a:cxn>
                    <a:cxn ang="0">
                      <a:pos x="149" y="165"/>
                    </a:cxn>
                    <a:cxn ang="0">
                      <a:pos x="219" y="179"/>
                    </a:cxn>
                    <a:cxn ang="0">
                      <a:pos x="259" y="183"/>
                    </a:cxn>
                    <a:cxn ang="0">
                      <a:pos x="299" y="186"/>
                    </a:cxn>
                    <a:cxn ang="0">
                      <a:pos x="339" y="188"/>
                    </a:cxn>
                    <a:cxn ang="0">
                      <a:pos x="378" y="190"/>
                    </a:cxn>
                    <a:cxn ang="0">
                      <a:pos x="416" y="191"/>
                    </a:cxn>
                    <a:cxn ang="0">
                      <a:pos x="452" y="193"/>
                    </a:cxn>
                    <a:cxn ang="0">
                      <a:pos x="489" y="193"/>
                    </a:cxn>
                    <a:cxn ang="0">
                      <a:pos x="523" y="191"/>
                    </a:cxn>
                    <a:cxn ang="0">
                      <a:pos x="556" y="191"/>
                    </a:cxn>
                    <a:cxn ang="0">
                      <a:pos x="586" y="188"/>
                    </a:cxn>
                    <a:cxn ang="0">
                      <a:pos x="615" y="187"/>
                    </a:cxn>
                    <a:cxn ang="0">
                      <a:pos x="641" y="184"/>
                    </a:cxn>
                    <a:cxn ang="0">
                      <a:pos x="665" y="183"/>
                    </a:cxn>
                    <a:cxn ang="0">
                      <a:pos x="684" y="180"/>
                    </a:cxn>
                    <a:cxn ang="0">
                      <a:pos x="701" y="176"/>
                    </a:cxn>
                    <a:cxn ang="0">
                      <a:pos x="715" y="173"/>
                    </a:cxn>
                    <a:cxn ang="0">
                      <a:pos x="760" y="156"/>
                    </a:cxn>
                    <a:cxn ang="0">
                      <a:pos x="798" y="131"/>
                    </a:cxn>
                    <a:cxn ang="0">
                      <a:pos x="829" y="103"/>
                    </a:cxn>
                    <a:cxn ang="0">
                      <a:pos x="853" y="73"/>
                    </a:cxn>
                    <a:cxn ang="0">
                      <a:pos x="871" y="45"/>
                    </a:cxn>
                    <a:cxn ang="0">
                      <a:pos x="884" y="23"/>
                    </a:cxn>
                    <a:cxn ang="0">
                      <a:pos x="890" y="6"/>
                    </a:cxn>
                    <a:cxn ang="0">
                      <a:pos x="892" y="0"/>
                    </a:cxn>
                    <a:cxn ang="0">
                      <a:pos x="0" y="0"/>
                    </a:cxn>
                  </a:cxnLst>
                  <a:rect l="0" t="0" r="r" b="b"/>
                  <a:pathLst>
                    <a:path w="892" h="193">
                      <a:moveTo>
                        <a:pt x="0" y="0"/>
                      </a:moveTo>
                      <a:lnTo>
                        <a:pt x="1" y="7"/>
                      </a:lnTo>
                      <a:lnTo>
                        <a:pt x="4" y="24"/>
                      </a:lnTo>
                      <a:lnTo>
                        <a:pt x="14" y="51"/>
                      </a:lnTo>
                      <a:lnTo>
                        <a:pt x="31" y="80"/>
                      </a:lnTo>
                      <a:lnTo>
                        <a:pt x="58" y="111"/>
                      </a:lnTo>
                      <a:lnTo>
                        <a:pt x="96" y="141"/>
                      </a:lnTo>
                      <a:lnTo>
                        <a:pt x="149" y="165"/>
                      </a:lnTo>
                      <a:lnTo>
                        <a:pt x="219" y="179"/>
                      </a:lnTo>
                      <a:lnTo>
                        <a:pt x="259" y="183"/>
                      </a:lnTo>
                      <a:lnTo>
                        <a:pt x="299" y="186"/>
                      </a:lnTo>
                      <a:lnTo>
                        <a:pt x="339" y="188"/>
                      </a:lnTo>
                      <a:lnTo>
                        <a:pt x="378" y="190"/>
                      </a:lnTo>
                      <a:lnTo>
                        <a:pt x="416" y="191"/>
                      </a:lnTo>
                      <a:lnTo>
                        <a:pt x="452" y="193"/>
                      </a:lnTo>
                      <a:lnTo>
                        <a:pt x="489" y="193"/>
                      </a:lnTo>
                      <a:lnTo>
                        <a:pt x="523" y="191"/>
                      </a:lnTo>
                      <a:lnTo>
                        <a:pt x="556" y="191"/>
                      </a:lnTo>
                      <a:lnTo>
                        <a:pt x="586" y="188"/>
                      </a:lnTo>
                      <a:lnTo>
                        <a:pt x="615" y="187"/>
                      </a:lnTo>
                      <a:lnTo>
                        <a:pt x="641" y="184"/>
                      </a:lnTo>
                      <a:lnTo>
                        <a:pt x="665" y="183"/>
                      </a:lnTo>
                      <a:lnTo>
                        <a:pt x="684" y="180"/>
                      </a:lnTo>
                      <a:lnTo>
                        <a:pt x="701" y="176"/>
                      </a:lnTo>
                      <a:lnTo>
                        <a:pt x="715" y="173"/>
                      </a:lnTo>
                      <a:lnTo>
                        <a:pt x="760" y="156"/>
                      </a:lnTo>
                      <a:lnTo>
                        <a:pt x="798" y="131"/>
                      </a:lnTo>
                      <a:lnTo>
                        <a:pt x="829" y="103"/>
                      </a:lnTo>
                      <a:lnTo>
                        <a:pt x="853" y="73"/>
                      </a:lnTo>
                      <a:lnTo>
                        <a:pt x="871" y="45"/>
                      </a:lnTo>
                      <a:lnTo>
                        <a:pt x="884" y="23"/>
                      </a:lnTo>
                      <a:lnTo>
                        <a:pt x="890" y="6"/>
                      </a:lnTo>
                      <a:lnTo>
                        <a:pt x="892" y="0"/>
                      </a:lnTo>
                      <a:lnTo>
                        <a:pt x="0" y="0"/>
                      </a:lnTo>
                      <a:close/>
                    </a:path>
                  </a:pathLst>
                </a:custGeom>
                <a:solidFill>
                  <a:srgbClr val="D6A851"/>
                </a:solidFill>
                <a:ln w="9525">
                  <a:noFill/>
                  <a:round/>
                  <a:headEnd/>
                  <a:tailEnd/>
                </a:ln>
              </p:spPr>
              <p:txBody>
                <a:bodyPr/>
                <a:lstStyle/>
                <a:p>
                  <a:endParaRPr lang="en-US"/>
                </a:p>
              </p:txBody>
            </p:sp>
            <p:sp>
              <p:nvSpPr>
                <p:cNvPr id="34884" name="Freeform 68"/>
                <p:cNvSpPr>
                  <a:spLocks/>
                </p:cNvSpPr>
                <p:nvPr/>
              </p:nvSpPr>
              <p:spPr bwMode="auto">
                <a:xfrm>
                  <a:off x="1228" y="2833"/>
                  <a:ext cx="833" cy="170"/>
                </a:xfrm>
                <a:custGeom>
                  <a:avLst/>
                  <a:gdLst/>
                  <a:ahLst/>
                  <a:cxnLst>
                    <a:cxn ang="0">
                      <a:pos x="0" y="0"/>
                    </a:cxn>
                    <a:cxn ang="0">
                      <a:pos x="2" y="5"/>
                    </a:cxn>
                    <a:cxn ang="0">
                      <a:pos x="4" y="21"/>
                    </a:cxn>
                    <a:cxn ang="0">
                      <a:pos x="14" y="43"/>
                    </a:cxn>
                    <a:cxn ang="0">
                      <a:pos x="30" y="70"/>
                    </a:cxn>
                    <a:cxn ang="0">
                      <a:pos x="55" y="98"/>
                    </a:cxn>
                    <a:cxn ang="0">
                      <a:pos x="91" y="123"/>
                    </a:cxn>
                    <a:cxn ang="0">
                      <a:pos x="141" y="145"/>
                    </a:cxn>
                    <a:cxn ang="0">
                      <a:pos x="207" y="157"/>
                    </a:cxn>
                    <a:cxn ang="0">
                      <a:pos x="243" y="161"/>
                    </a:cxn>
                    <a:cxn ang="0">
                      <a:pos x="281" y="164"/>
                    </a:cxn>
                    <a:cxn ang="0">
                      <a:pos x="318" y="167"/>
                    </a:cxn>
                    <a:cxn ang="0">
                      <a:pos x="353" y="168"/>
                    </a:cxn>
                    <a:cxn ang="0">
                      <a:pos x="389" y="170"/>
                    </a:cxn>
                    <a:cxn ang="0">
                      <a:pos x="423" y="170"/>
                    </a:cxn>
                    <a:cxn ang="0">
                      <a:pos x="457" y="170"/>
                    </a:cxn>
                    <a:cxn ang="0">
                      <a:pos x="489" y="170"/>
                    </a:cxn>
                    <a:cxn ang="0">
                      <a:pos x="520" y="168"/>
                    </a:cxn>
                    <a:cxn ang="0">
                      <a:pos x="548" y="167"/>
                    </a:cxn>
                    <a:cxn ang="0">
                      <a:pos x="575" y="166"/>
                    </a:cxn>
                    <a:cxn ang="0">
                      <a:pos x="599" y="163"/>
                    </a:cxn>
                    <a:cxn ang="0">
                      <a:pos x="621" y="161"/>
                    </a:cxn>
                    <a:cxn ang="0">
                      <a:pos x="639" y="159"/>
                    </a:cxn>
                    <a:cxn ang="0">
                      <a:pos x="656" y="156"/>
                    </a:cxn>
                    <a:cxn ang="0">
                      <a:pos x="669" y="153"/>
                    </a:cxn>
                    <a:cxn ang="0">
                      <a:pos x="711" y="136"/>
                    </a:cxn>
                    <a:cxn ang="0">
                      <a:pos x="746" y="115"/>
                    </a:cxn>
                    <a:cxn ang="0">
                      <a:pos x="776" y="90"/>
                    </a:cxn>
                    <a:cxn ang="0">
                      <a:pos x="798" y="63"/>
                    </a:cxn>
                    <a:cxn ang="0">
                      <a:pos x="814" y="39"/>
                    </a:cxn>
                    <a:cxn ang="0">
                      <a:pos x="825" y="19"/>
                    </a:cxn>
                    <a:cxn ang="0">
                      <a:pos x="832" y="5"/>
                    </a:cxn>
                    <a:cxn ang="0">
                      <a:pos x="833" y="0"/>
                    </a:cxn>
                    <a:cxn ang="0">
                      <a:pos x="0" y="0"/>
                    </a:cxn>
                  </a:cxnLst>
                  <a:rect l="0" t="0" r="r" b="b"/>
                  <a:pathLst>
                    <a:path w="833" h="170">
                      <a:moveTo>
                        <a:pt x="0" y="0"/>
                      </a:moveTo>
                      <a:lnTo>
                        <a:pt x="2" y="5"/>
                      </a:lnTo>
                      <a:lnTo>
                        <a:pt x="4" y="21"/>
                      </a:lnTo>
                      <a:lnTo>
                        <a:pt x="14" y="43"/>
                      </a:lnTo>
                      <a:lnTo>
                        <a:pt x="30" y="70"/>
                      </a:lnTo>
                      <a:lnTo>
                        <a:pt x="55" y="98"/>
                      </a:lnTo>
                      <a:lnTo>
                        <a:pt x="91" y="123"/>
                      </a:lnTo>
                      <a:lnTo>
                        <a:pt x="141" y="145"/>
                      </a:lnTo>
                      <a:lnTo>
                        <a:pt x="207" y="157"/>
                      </a:lnTo>
                      <a:lnTo>
                        <a:pt x="243" y="161"/>
                      </a:lnTo>
                      <a:lnTo>
                        <a:pt x="281" y="164"/>
                      </a:lnTo>
                      <a:lnTo>
                        <a:pt x="318" y="167"/>
                      </a:lnTo>
                      <a:lnTo>
                        <a:pt x="353" y="168"/>
                      </a:lnTo>
                      <a:lnTo>
                        <a:pt x="389" y="170"/>
                      </a:lnTo>
                      <a:lnTo>
                        <a:pt x="423" y="170"/>
                      </a:lnTo>
                      <a:lnTo>
                        <a:pt x="457" y="170"/>
                      </a:lnTo>
                      <a:lnTo>
                        <a:pt x="489" y="170"/>
                      </a:lnTo>
                      <a:lnTo>
                        <a:pt x="520" y="168"/>
                      </a:lnTo>
                      <a:lnTo>
                        <a:pt x="548" y="167"/>
                      </a:lnTo>
                      <a:lnTo>
                        <a:pt x="575" y="166"/>
                      </a:lnTo>
                      <a:lnTo>
                        <a:pt x="599" y="163"/>
                      </a:lnTo>
                      <a:lnTo>
                        <a:pt x="621" y="161"/>
                      </a:lnTo>
                      <a:lnTo>
                        <a:pt x="639" y="159"/>
                      </a:lnTo>
                      <a:lnTo>
                        <a:pt x="656" y="156"/>
                      </a:lnTo>
                      <a:lnTo>
                        <a:pt x="669" y="153"/>
                      </a:lnTo>
                      <a:lnTo>
                        <a:pt x="711" y="136"/>
                      </a:lnTo>
                      <a:lnTo>
                        <a:pt x="746" y="115"/>
                      </a:lnTo>
                      <a:lnTo>
                        <a:pt x="776" y="90"/>
                      </a:lnTo>
                      <a:lnTo>
                        <a:pt x="798" y="63"/>
                      </a:lnTo>
                      <a:lnTo>
                        <a:pt x="814" y="39"/>
                      </a:lnTo>
                      <a:lnTo>
                        <a:pt x="825" y="19"/>
                      </a:lnTo>
                      <a:lnTo>
                        <a:pt x="832" y="5"/>
                      </a:lnTo>
                      <a:lnTo>
                        <a:pt x="833" y="0"/>
                      </a:lnTo>
                      <a:lnTo>
                        <a:pt x="0" y="0"/>
                      </a:lnTo>
                      <a:close/>
                    </a:path>
                  </a:pathLst>
                </a:custGeom>
                <a:solidFill>
                  <a:srgbClr val="000000"/>
                </a:solidFill>
                <a:ln w="9525">
                  <a:noFill/>
                  <a:round/>
                  <a:headEnd/>
                  <a:tailEnd/>
                </a:ln>
              </p:spPr>
              <p:txBody>
                <a:bodyPr/>
                <a:lstStyle/>
                <a:p>
                  <a:endParaRPr lang="en-US"/>
                </a:p>
              </p:txBody>
            </p:sp>
            <p:sp>
              <p:nvSpPr>
                <p:cNvPr id="34885" name="Freeform 69"/>
                <p:cNvSpPr>
                  <a:spLocks/>
                </p:cNvSpPr>
                <p:nvPr/>
              </p:nvSpPr>
              <p:spPr bwMode="auto">
                <a:xfrm>
                  <a:off x="1255" y="1569"/>
                  <a:ext cx="364" cy="1199"/>
                </a:xfrm>
                <a:custGeom>
                  <a:avLst/>
                  <a:gdLst/>
                  <a:ahLst/>
                  <a:cxnLst>
                    <a:cxn ang="0">
                      <a:pos x="364" y="0"/>
                    </a:cxn>
                    <a:cxn ang="0">
                      <a:pos x="354" y="0"/>
                    </a:cxn>
                    <a:cxn ang="0">
                      <a:pos x="0" y="1192"/>
                    </a:cxn>
                    <a:cxn ang="0">
                      <a:pos x="28" y="1199"/>
                    </a:cxn>
                    <a:cxn ang="0">
                      <a:pos x="364" y="0"/>
                    </a:cxn>
                  </a:cxnLst>
                  <a:rect l="0" t="0" r="r" b="b"/>
                  <a:pathLst>
                    <a:path w="364" h="1199">
                      <a:moveTo>
                        <a:pt x="364" y="0"/>
                      </a:moveTo>
                      <a:lnTo>
                        <a:pt x="354" y="0"/>
                      </a:lnTo>
                      <a:lnTo>
                        <a:pt x="0" y="1192"/>
                      </a:lnTo>
                      <a:lnTo>
                        <a:pt x="28" y="1199"/>
                      </a:lnTo>
                      <a:lnTo>
                        <a:pt x="364" y="0"/>
                      </a:lnTo>
                      <a:close/>
                    </a:path>
                  </a:pathLst>
                </a:custGeom>
                <a:solidFill>
                  <a:srgbClr val="D6A851"/>
                </a:solidFill>
                <a:ln w="9525">
                  <a:noFill/>
                  <a:round/>
                  <a:headEnd/>
                  <a:tailEnd/>
                </a:ln>
              </p:spPr>
              <p:txBody>
                <a:bodyPr/>
                <a:lstStyle/>
                <a:p>
                  <a:endParaRPr lang="en-US"/>
                </a:p>
              </p:txBody>
            </p:sp>
            <p:sp>
              <p:nvSpPr>
                <p:cNvPr id="34886" name="Freeform 70"/>
                <p:cNvSpPr>
                  <a:spLocks/>
                </p:cNvSpPr>
                <p:nvPr/>
              </p:nvSpPr>
              <p:spPr bwMode="auto">
                <a:xfrm>
                  <a:off x="1200" y="2753"/>
                  <a:ext cx="110" cy="109"/>
                </a:xfrm>
                <a:custGeom>
                  <a:avLst/>
                  <a:gdLst/>
                  <a:ahLst/>
                  <a:cxnLst>
                    <a:cxn ang="0">
                      <a:pos x="97" y="66"/>
                    </a:cxn>
                    <a:cxn ang="0">
                      <a:pos x="90" y="81"/>
                    </a:cxn>
                    <a:cxn ang="0">
                      <a:pos x="79" y="92"/>
                    </a:cxn>
                    <a:cxn ang="0">
                      <a:pos x="62" y="98"/>
                    </a:cxn>
                    <a:cxn ang="0">
                      <a:pos x="45" y="98"/>
                    </a:cxn>
                    <a:cxn ang="0">
                      <a:pos x="30" y="92"/>
                    </a:cxn>
                    <a:cxn ang="0">
                      <a:pos x="18" y="80"/>
                    </a:cxn>
                    <a:cxn ang="0">
                      <a:pos x="13" y="64"/>
                    </a:cxn>
                    <a:cxn ang="0">
                      <a:pos x="13" y="47"/>
                    </a:cxn>
                    <a:cxn ang="0">
                      <a:pos x="18" y="32"/>
                    </a:cxn>
                    <a:cxn ang="0">
                      <a:pos x="30" y="19"/>
                    </a:cxn>
                    <a:cxn ang="0">
                      <a:pos x="45" y="14"/>
                    </a:cxn>
                    <a:cxn ang="0">
                      <a:pos x="62" y="14"/>
                    </a:cxn>
                    <a:cxn ang="0">
                      <a:pos x="77" y="19"/>
                    </a:cxn>
                    <a:cxn ang="0">
                      <a:pos x="90" y="32"/>
                    </a:cxn>
                    <a:cxn ang="0">
                      <a:pos x="96" y="47"/>
                    </a:cxn>
                    <a:cxn ang="0">
                      <a:pos x="110" y="54"/>
                    </a:cxn>
                    <a:cxn ang="0">
                      <a:pos x="105" y="33"/>
                    </a:cxn>
                    <a:cxn ang="0">
                      <a:pos x="93" y="17"/>
                    </a:cxn>
                    <a:cxn ang="0">
                      <a:pos x="76" y="4"/>
                    </a:cxn>
                    <a:cxn ang="0">
                      <a:pos x="53" y="0"/>
                    </a:cxn>
                    <a:cxn ang="0">
                      <a:pos x="32" y="4"/>
                    </a:cxn>
                    <a:cxn ang="0">
                      <a:pos x="15" y="17"/>
                    </a:cxn>
                    <a:cxn ang="0">
                      <a:pos x="4" y="33"/>
                    </a:cxn>
                    <a:cxn ang="0">
                      <a:pos x="0" y="54"/>
                    </a:cxn>
                    <a:cxn ang="0">
                      <a:pos x="4" y="76"/>
                    </a:cxn>
                    <a:cxn ang="0">
                      <a:pos x="15" y="94"/>
                    </a:cxn>
                    <a:cxn ang="0">
                      <a:pos x="32" y="105"/>
                    </a:cxn>
                    <a:cxn ang="0">
                      <a:pos x="53" y="109"/>
                    </a:cxn>
                    <a:cxn ang="0">
                      <a:pos x="76" y="105"/>
                    </a:cxn>
                    <a:cxn ang="0">
                      <a:pos x="93" y="94"/>
                    </a:cxn>
                    <a:cxn ang="0">
                      <a:pos x="105" y="77"/>
                    </a:cxn>
                    <a:cxn ang="0">
                      <a:pos x="110" y="56"/>
                    </a:cxn>
                  </a:cxnLst>
                  <a:rect l="0" t="0" r="r" b="b"/>
                  <a:pathLst>
                    <a:path w="110" h="109">
                      <a:moveTo>
                        <a:pt x="98" y="57"/>
                      </a:moveTo>
                      <a:lnTo>
                        <a:pt x="97" y="66"/>
                      </a:lnTo>
                      <a:lnTo>
                        <a:pt x="94" y="74"/>
                      </a:lnTo>
                      <a:lnTo>
                        <a:pt x="90" y="81"/>
                      </a:lnTo>
                      <a:lnTo>
                        <a:pt x="84" y="87"/>
                      </a:lnTo>
                      <a:lnTo>
                        <a:pt x="79" y="92"/>
                      </a:lnTo>
                      <a:lnTo>
                        <a:pt x="70" y="97"/>
                      </a:lnTo>
                      <a:lnTo>
                        <a:pt x="62" y="98"/>
                      </a:lnTo>
                      <a:lnTo>
                        <a:pt x="53" y="99"/>
                      </a:lnTo>
                      <a:lnTo>
                        <a:pt x="45" y="98"/>
                      </a:lnTo>
                      <a:lnTo>
                        <a:pt x="37" y="97"/>
                      </a:lnTo>
                      <a:lnTo>
                        <a:pt x="30" y="92"/>
                      </a:lnTo>
                      <a:lnTo>
                        <a:pt x="24" y="87"/>
                      </a:lnTo>
                      <a:lnTo>
                        <a:pt x="18" y="80"/>
                      </a:lnTo>
                      <a:lnTo>
                        <a:pt x="14" y="73"/>
                      </a:lnTo>
                      <a:lnTo>
                        <a:pt x="13" y="64"/>
                      </a:lnTo>
                      <a:lnTo>
                        <a:pt x="11" y="56"/>
                      </a:lnTo>
                      <a:lnTo>
                        <a:pt x="13" y="47"/>
                      </a:lnTo>
                      <a:lnTo>
                        <a:pt x="14" y="39"/>
                      </a:lnTo>
                      <a:lnTo>
                        <a:pt x="18" y="32"/>
                      </a:lnTo>
                      <a:lnTo>
                        <a:pt x="24" y="25"/>
                      </a:lnTo>
                      <a:lnTo>
                        <a:pt x="30" y="19"/>
                      </a:lnTo>
                      <a:lnTo>
                        <a:pt x="37" y="15"/>
                      </a:lnTo>
                      <a:lnTo>
                        <a:pt x="45" y="14"/>
                      </a:lnTo>
                      <a:lnTo>
                        <a:pt x="53" y="12"/>
                      </a:lnTo>
                      <a:lnTo>
                        <a:pt x="62" y="14"/>
                      </a:lnTo>
                      <a:lnTo>
                        <a:pt x="70" y="15"/>
                      </a:lnTo>
                      <a:lnTo>
                        <a:pt x="77" y="19"/>
                      </a:lnTo>
                      <a:lnTo>
                        <a:pt x="84" y="25"/>
                      </a:lnTo>
                      <a:lnTo>
                        <a:pt x="90" y="32"/>
                      </a:lnTo>
                      <a:lnTo>
                        <a:pt x="94" y="39"/>
                      </a:lnTo>
                      <a:lnTo>
                        <a:pt x="96" y="47"/>
                      </a:lnTo>
                      <a:lnTo>
                        <a:pt x="97" y="56"/>
                      </a:lnTo>
                      <a:lnTo>
                        <a:pt x="110" y="54"/>
                      </a:lnTo>
                      <a:lnTo>
                        <a:pt x="108" y="43"/>
                      </a:lnTo>
                      <a:lnTo>
                        <a:pt x="105" y="33"/>
                      </a:lnTo>
                      <a:lnTo>
                        <a:pt x="100" y="24"/>
                      </a:lnTo>
                      <a:lnTo>
                        <a:pt x="93" y="17"/>
                      </a:lnTo>
                      <a:lnTo>
                        <a:pt x="84" y="10"/>
                      </a:lnTo>
                      <a:lnTo>
                        <a:pt x="76" y="4"/>
                      </a:lnTo>
                      <a:lnTo>
                        <a:pt x="65" y="1"/>
                      </a:lnTo>
                      <a:lnTo>
                        <a:pt x="53" y="0"/>
                      </a:lnTo>
                      <a:lnTo>
                        <a:pt x="42" y="1"/>
                      </a:lnTo>
                      <a:lnTo>
                        <a:pt x="32" y="4"/>
                      </a:lnTo>
                      <a:lnTo>
                        <a:pt x="24" y="10"/>
                      </a:lnTo>
                      <a:lnTo>
                        <a:pt x="15" y="17"/>
                      </a:lnTo>
                      <a:lnTo>
                        <a:pt x="8" y="24"/>
                      </a:lnTo>
                      <a:lnTo>
                        <a:pt x="4" y="33"/>
                      </a:lnTo>
                      <a:lnTo>
                        <a:pt x="1" y="43"/>
                      </a:lnTo>
                      <a:lnTo>
                        <a:pt x="0" y="54"/>
                      </a:lnTo>
                      <a:lnTo>
                        <a:pt x="1" y="66"/>
                      </a:lnTo>
                      <a:lnTo>
                        <a:pt x="4" y="76"/>
                      </a:lnTo>
                      <a:lnTo>
                        <a:pt x="8" y="85"/>
                      </a:lnTo>
                      <a:lnTo>
                        <a:pt x="15" y="94"/>
                      </a:lnTo>
                      <a:lnTo>
                        <a:pt x="24" y="99"/>
                      </a:lnTo>
                      <a:lnTo>
                        <a:pt x="32" y="105"/>
                      </a:lnTo>
                      <a:lnTo>
                        <a:pt x="42" y="108"/>
                      </a:lnTo>
                      <a:lnTo>
                        <a:pt x="53" y="109"/>
                      </a:lnTo>
                      <a:lnTo>
                        <a:pt x="65" y="108"/>
                      </a:lnTo>
                      <a:lnTo>
                        <a:pt x="76" y="105"/>
                      </a:lnTo>
                      <a:lnTo>
                        <a:pt x="84" y="101"/>
                      </a:lnTo>
                      <a:lnTo>
                        <a:pt x="93" y="94"/>
                      </a:lnTo>
                      <a:lnTo>
                        <a:pt x="100" y="85"/>
                      </a:lnTo>
                      <a:lnTo>
                        <a:pt x="105" y="77"/>
                      </a:lnTo>
                      <a:lnTo>
                        <a:pt x="108" y="67"/>
                      </a:lnTo>
                      <a:lnTo>
                        <a:pt x="110" y="56"/>
                      </a:lnTo>
                      <a:lnTo>
                        <a:pt x="98" y="57"/>
                      </a:lnTo>
                      <a:close/>
                    </a:path>
                  </a:pathLst>
                </a:custGeom>
                <a:solidFill>
                  <a:srgbClr val="000000"/>
                </a:solidFill>
                <a:ln w="9525">
                  <a:noFill/>
                  <a:round/>
                  <a:headEnd/>
                  <a:tailEnd/>
                </a:ln>
              </p:spPr>
              <p:txBody>
                <a:bodyPr/>
                <a:lstStyle/>
                <a:p>
                  <a:endParaRPr lang="en-US"/>
                </a:p>
              </p:txBody>
            </p:sp>
            <p:sp>
              <p:nvSpPr>
                <p:cNvPr id="34887" name="Freeform 71"/>
                <p:cNvSpPr>
                  <a:spLocks/>
                </p:cNvSpPr>
                <p:nvPr/>
              </p:nvSpPr>
              <p:spPr bwMode="auto">
                <a:xfrm>
                  <a:off x="1667" y="1559"/>
                  <a:ext cx="363" cy="1202"/>
                </a:xfrm>
                <a:custGeom>
                  <a:avLst/>
                  <a:gdLst/>
                  <a:ahLst/>
                  <a:cxnLst>
                    <a:cxn ang="0">
                      <a:pos x="0" y="7"/>
                    </a:cxn>
                    <a:cxn ang="0">
                      <a:pos x="7" y="0"/>
                    </a:cxn>
                    <a:cxn ang="0">
                      <a:pos x="363" y="1195"/>
                    </a:cxn>
                    <a:cxn ang="0">
                      <a:pos x="335" y="1202"/>
                    </a:cxn>
                    <a:cxn ang="0">
                      <a:pos x="0" y="7"/>
                    </a:cxn>
                  </a:cxnLst>
                  <a:rect l="0" t="0" r="r" b="b"/>
                  <a:pathLst>
                    <a:path w="363" h="1202">
                      <a:moveTo>
                        <a:pt x="0" y="7"/>
                      </a:moveTo>
                      <a:lnTo>
                        <a:pt x="7" y="0"/>
                      </a:lnTo>
                      <a:lnTo>
                        <a:pt x="363" y="1195"/>
                      </a:lnTo>
                      <a:lnTo>
                        <a:pt x="335" y="1202"/>
                      </a:lnTo>
                      <a:lnTo>
                        <a:pt x="0" y="7"/>
                      </a:lnTo>
                      <a:close/>
                    </a:path>
                  </a:pathLst>
                </a:custGeom>
                <a:solidFill>
                  <a:srgbClr val="D6A851"/>
                </a:solidFill>
                <a:ln w="9525">
                  <a:noFill/>
                  <a:round/>
                  <a:headEnd/>
                  <a:tailEnd/>
                </a:ln>
              </p:spPr>
              <p:txBody>
                <a:bodyPr/>
                <a:lstStyle/>
                <a:p>
                  <a:endParaRPr lang="en-US"/>
                </a:p>
              </p:txBody>
            </p:sp>
            <p:sp>
              <p:nvSpPr>
                <p:cNvPr id="34888" name="Freeform 72"/>
                <p:cNvSpPr>
                  <a:spLocks/>
                </p:cNvSpPr>
                <p:nvPr/>
              </p:nvSpPr>
              <p:spPr bwMode="auto">
                <a:xfrm>
                  <a:off x="1976" y="2754"/>
                  <a:ext cx="111" cy="108"/>
                </a:xfrm>
                <a:custGeom>
                  <a:avLst/>
                  <a:gdLst/>
                  <a:ahLst/>
                  <a:cxnLst>
                    <a:cxn ang="0">
                      <a:pos x="12" y="65"/>
                    </a:cxn>
                    <a:cxn ang="0">
                      <a:pos x="19" y="80"/>
                    </a:cxn>
                    <a:cxn ang="0">
                      <a:pos x="31" y="91"/>
                    </a:cxn>
                    <a:cxn ang="0">
                      <a:pos x="47" y="97"/>
                    </a:cxn>
                    <a:cxn ang="0">
                      <a:pos x="64" y="97"/>
                    </a:cxn>
                    <a:cxn ang="0">
                      <a:pos x="80" y="91"/>
                    </a:cxn>
                    <a:cxn ang="0">
                      <a:pos x="91" y="79"/>
                    </a:cxn>
                    <a:cxn ang="0">
                      <a:pos x="97" y="63"/>
                    </a:cxn>
                    <a:cxn ang="0">
                      <a:pos x="97" y="46"/>
                    </a:cxn>
                    <a:cxn ang="0">
                      <a:pos x="91" y="31"/>
                    </a:cxn>
                    <a:cxn ang="0">
                      <a:pos x="80" y="18"/>
                    </a:cxn>
                    <a:cxn ang="0">
                      <a:pos x="64" y="13"/>
                    </a:cxn>
                    <a:cxn ang="0">
                      <a:pos x="47" y="13"/>
                    </a:cxn>
                    <a:cxn ang="0">
                      <a:pos x="32" y="18"/>
                    </a:cxn>
                    <a:cxn ang="0">
                      <a:pos x="19" y="31"/>
                    </a:cxn>
                    <a:cxn ang="0">
                      <a:pos x="14" y="46"/>
                    </a:cxn>
                    <a:cxn ang="0">
                      <a:pos x="0" y="53"/>
                    </a:cxn>
                    <a:cxn ang="0">
                      <a:pos x="4" y="32"/>
                    </a:cxn>
                    <a:cxn ang="0">
                      <a:pos x="17" y="16"/>
                    </a:cxn>
                    <a:cxn ang="0">
                      <a:pos x="33" y="4"/>
                    </a:cxn>
                    <a:cxn ang="0">
                      <a:pos x="56" y="0"/>
                    </a:cxn>
                    <a:cxn ang="0">
                      <a:pos x="77" y="4"/>
                    </a:cxn>
                    <a:cxn ang="0">
                      <a:pos x="94" y="16"/>
                    </a:cxn>
                    <a:cxn ang="0">
                      <a:pos x="106" y="32"/>
                    </a:cxn>
                    <a:cxn ang="0">
                      <a:pos x="111" y="53"/>
                    </a:cxn>
                    <a:cxn ang="0">
                      <a:pos x="106" y="75"/>
                    </a:cxn>
                    <a:cxn ang="0">
                      <a:pos x="94" y="93"/>
                    </a:cxn>
                    <a:cxn ang="0">
                      <a:pos x="77" y="104"/>
                    </a:cxn>
                    <a:cxn ang="0">
                      <a:pos x="56" y="108"/>
                    </a:cxn>
                    <a:cxn ang="0">
                      <a:pos x="33" y="104"/>
                    </a:cxn>
                    <a:cxn ang="0">
                      <a:pos x="17" y="93"/>
                    </a:cxn>
                    <a:cxn ang="0">
                      <a:pos x="4" y="76"/>
                    </a:cxn>
                    <a:cxn ang="0">
                      <a:pos x="0" y="55"/>
                    </a:cxn>
                  </a:cxnLst>
                  <a:rect l="0" t="0" r="r" b="b"/>
                  <a:pathLst>
                    <a:path w="111" h="108">
                      <a:moveTo>
                        <a:pt x="11" y="56"/>
                      </a:moveTo>
                      <a:lnTo>
                        <a:pt x="12" y="65"/>
                      </a:lnTo>
                      <a:lnTo>
                        <a:pt x="15" y="73"/>
                      </a:lnTo>
                      <a:lnTo>
                        <a:pt x="19" y="80"/>
                      </a:lnTo>
                      <a:lnTo>
                        <a:pt x="25" y="86"/>
                      </a:lnTo>
                      <a:lnTo>
                        <a:pt x="31" y="91"/>
                      </a:lnTo>
                      <a:lnTo>
                        <a:pt x="39" y="96"/>
                      </a:lnTo>
                      <a:lnTo>
                        <a:pt x="47" y="97"/>
                      </a:lnTo>
                      <a:lnTo>
                        <a:pt x="56" y="98"/>
                      </a:lnTo>
                      <a:lnTo>
                        <a:pt x="64" y="97"/>
                      </a:lnTo>
                      <a:lnTo>
                        <a:pt x="73" y="96"/>
                      </a:lnTo>
                      <a:lnTo>
                        <a:pt x="80" y="91"/>
                      </a:lnTo>
                      <a:lnTo>
                        <a:pt x="85" y="86"/>
                      </a:lnTo>
                      <a:lnTo>
                        <a:pt x="91" y="79"/>
                      </a:lnTo>
                      <a:lnTo>
                        <a:pt x="95" y="72"/>
                      </a:lnTo>
                      <a:lnTo>
                        <a:pt x="97" y="63"/>
                      </a:lnTo>
                      <a:lnTo>
                        <a:pt x="98" y="55"/>
                      </a:lnTo>
                      <a:lnTo>
                        <a:pt x="97" y="46"/>
                      </a:lnTo>
                      <a:lnTo>
                        <a:pt x="95" y="38"/>
                      </a:lnTo>
                      <a:lnTo>
                        <a:pt x="91" y="31"/>
                      </a:lnTo>
                      <a:lnTo>
                        <a:pt x="85" y="24"/>
                      </a:lnTo>
                      <a:lnTo>
                        <a:pt x="80" y="18"/>
                      </a:lnTo>
                      <a:lnTo>
                        <a:pt x="73" y="14"/>
                      </a:lnTo>
                      <a:lnTo>
                        <a:pt x="64" y="13"/>
                      </a:lnTo>
                      <a:lnTo>
                        <a:pt x="56" y="11"/>
                      </a:lnTo>
                      <a:lnTo>
                        <a:pt x="47" y="13"/>
                      </a:lnTo>
                      <a:lnTo>
                        <a:pt x="39" y="14"/>
                      </a:lnTo>
                      <a:lnTo>
                        <a:pt x="32" y="18"/>
                      </a:lnTo>
                      <a:lnTo>
                        <a:pt x="25" y="24"/>
                      </a:lnTo>
                      <a:lnTo>
                        <a:pt x="19" y="31"/>
                      </a:lnTo>
                      <a:lnTo>
                        <a:pt x="15" y="38"/>
                      </a:lnTo>
                      <a:lnTo>
                        <a:pt x="14" y="46"/>
                      </a:lnTo>
                      <a:lnTo>
                        <a:pt x="12" y="55"/>
                      </a:lnTo>
                      <a:lnTo>
                        <a:pt x="0" y="53"/>
                      </a:lnTo>
                      <a:lnTo>
                        <a:pt x="1" y="42"/>
                      </a:lnTo>
                      <a:lnTo>
                        <a:pt x="4" y="32"/>
                      </a:lnTo>
                      <a:lnTo>
                        <a:pt x="10" y="24"/>
                      </a:lnTo>
                      <a:lnTo>
                        <a:pt x="17" y="16"/>
                      </a:lnTo>
                      <a:lnTo>
                        <a:pt x="25" y="9"/>
                      </a:lnTo>
                      <a:lnTo>
                        <a:pt x="33" y="4"/>
                      </a:lnTo>
                      <a:lnTo>
                        <a:pt x="45" y="1"/>
                      </a:lnTo>
                      <a:lnTo>
                        <a:pt x="56" y="0"/>
                      </a:lnTo>
                      <a:lnTo>
                        <a:pt x="67" y="1"/>
                      </a:lnTo>
                      <a:lnTo>
                        <a:pt x="77" y="4"/>
                      </a:lnTo>
                      <a:lnTo>
                        <a:pt x="87" y="9"/>
                      </a:lnTo>
                      <a:lnTo>
                        <a:pt x="94" y="16"/>
                      </a:lnTo>
                      <a:lnTo>
                        <a:pt x="101" y="24"/>
                      </a:lnTo>
                      <a:lnTo>
                        <a:pt x="106" y="32"/>
                      </a:lnTo>
                      <a:lnTo>
                        <a:pt x="109" y="42"/>
                      </a:lnTo>
                      <a:lnTo>
                        <a:pt x="111" y="53"/>
                      </a:lnTo>
                      <a:lnTo>
                        <a:pt x="109" y="65"/>
                      </a:lnTo>
                      <a:lnTo>
                        <a:pt x="106" y="75"/>
                      </a:lnTo>
                      <a:lnTo>
                        <a:pt x="101" y="84"/>
                      </a:lnTo>
                      <a:lnTo>
                        <a:pt x="94" y="93"/>
                      </a:lnTo>
                      <a:lnTo>
                        <a:pt x="87" y="98"/>
                      </a:lnTo>
                      <a:lnTo>
                        <a:pt x="77" y="104"/>
                      </a:lnTo>
                      <a:lnTo>
                        <a:pt x="67" y="107"/>
                      </a:lnTo>
                      <a:lnTo>
                        <a:pt x="56" y="108"/>
                      </a:lnTo>
                      <a:lnTo>
                        <a:pt x="45" y="107"/>
                      </a:lnTo>
                      <a:lnTo>
                        <a:pt x="33" y="104"/>
                      </a:lnTo>
                      <a:lnTo>
                        <a:pt x="25" y="100"/>
                      </a:lnTo>
                      <a:lnTo>
                        <a:pt x="17" y="93"/>
                      </a:lnTo>
                      <a:lnTo>
                        <a:pt x="10" y="84"/>
                      </a:lnTo>
                      <a:lnTo>
                        <a:pt x="4" y="76"/>
                      </a:lnTo>
                      <a:lnTo>
                        <a:pt x="1" y="66"/>
                      </a:lnTo>
                      <a:lnTo>
                        <a:pt x="0" y="55"/>
                      </a:lnTo>
                      <a:lnTo>
                        <a:pt x="11" y="56"/>
                      </a:lnTo>
                      <a:close/>
                    </a:path>
                  </a:pathLst>
                </a:custGeom>
                <a:solidFill>
                  <a:srgbClr val="000000"/>
                </a:solidFill>
                <a:ln w="9525">
                  <a:noFill/>
                  <a:round/>
                  <a:headEnd/>
                  <a:tailEnd/>
                </a:ln>
              </p:spPr>
              <p:txBody>
                <a:bodyPr/>
                <a:lstStyle/>
                <a:p>
                  <a:endParaRPr lang="en-US"/>
                </a:p>
              </p:txBody>
            </p:sp>
            <p:sp>
              <p:nvSpPr>
                <p:cNvPr id="34889" name="Freeform 73"/>
                <p:cNvSpPr>
                  <a:spLocks/>
                </p:cNvSpPr>
                <p:nvPr/>
              </p:nvSpPr>
              <p:spPr bwMode="auto">
                <a:xfrm>
                  <a:off x="1637" y="1573"/>
                  <a:ext cx="24" cy="1205"/>
                </a:xfrm>
                <a:custGeom>
                  <a:avLst/>
                  <a:gdLst/>
                  <a:ahLst/>
                  <a:cxnLst>
                    <a:cxn ang="0">
                      <a:pos x="8" y="0"/>
                    </a:cxn>
                    <a:cxn ang="0">
                      <a:pos x="17" y="3"/>
                    </a:cxn>
                    <a:cxn ang="0">
                      <a:pos x="24" y="1201"/>
                    </a:cxn>
                    <a:cxn ang="0">
                      <a:pos x="0" y="1205"/>
                    </a:cxn>
                    <a:cxn ang="0">
                      <a:pos x="8" y="0"/>
                    </a:cxn>
                  </a:cxnLst>
                  <a:rect l="0" t="0" r="r" b="b"/>
                  <a:pathLst>
                    <a:path w="24" h="1205">
                      <a:moveTo>
                        <a:pt x="8" y="0"/>
                      </a:moveTo>
                      <a:lnTo>
                        <a:pt x="17" y="3"/>
                      </a:lnTo>
                      <a:lnTo>
                        <a:pt x="24" y="1201"/>
                      </a:lnTo>
                      <a:lnTo>
                        <a:pt x="0" y="1205"/>
                      </a:lnTo>
                      <a:lnTo>
                        <a:pt x="8" y="0"/>
                      </a:lnTo>
                      <a:close/>
                    </a:path>
                  </a:pathLst>
                </a:custGeom>
                <a:solidFill>
                  <a:srgbClr val="D6A851"/>
                </a:solidFill>
                <a:ln w="9525">
                  <a:noFill/>
                  <a:round/>
                  <a:headEnd/>
                  <a:tailEnd/>
                </a:ln>
              </p:spPr>
              <p:txBody>
                <a:bodyPr/>
                <a:lstStyle/>
                <a:p>
                  <a:endParaRPr lang="en-US"/>
                </a:p>
              </p:txBody>
            </p:sp>
            <p:sp>
              <p:nvSpPr>
                <p:cNvPr id="34890" name="Freeform 74"/>
                <p:cNvSpPr>
                  <a:spLocks/>
                </p:cNvSpPr>
                <p:nvPr/>
              </p:nvSpPr>
              <p:spPr bwMode="auto">
                <a:xfrm>
                  <a:off x="1582" y="2760"/>
                  <a:ext cx="114" cy="126"/>
                </a:xfrm>
                <a:custGeom>
                  <a:avLst/>
                  <a:gdLst/>
                  <a:ahLst/>
                  <a:cxnLst>
                    <a:cxn ang="0">
                      <a:pos x="101" y="52"/>
                    </a:cxn>
                    <a:cxn ang="0">
                      <a:pos x="101" y="62"/>
                    </a:cxn>
                    <a:cxn ang="0">
                      <a:pos x="99" y="71"/>
                    </a:cxn>
                    <a:cxn ang="0">
                      <a:pos x="94" y="80"/>
                    </a:cxn>
                    <a:cxn ang="0">
                      <a:pos x="89" y="88"/>
                    </a:cxn>
                    <a:cxn ang="0">
                      <a:pos x="83" y="97"/>
                    </a:cxn>
                    <a:cxn ang="0">
                      <a:pos x="75" y="104"/>
                    </a:cxn>
                    <a:cxn ang="0">
                      <a:pos x="66" y="108"/>
                    </a:cxn>
                    <a:cxn ang="0">
                      <a:pos x="58" y="112"/>
                    </a:cxn>
                    <a:cxn ang="0">
                      <a:pos x="42" y="114"/>
                    </a:cxn>
                    <a:cxn ang="0">
                      <a:pos x="33" y="109"/>
                    </a:cxn>
                    <a:cxn ang="0">
                      <a:pos x="28" y="99"/>
                    </a:cxn>
                    <a:cxn ang="0">
                      <a:pos x="27" y="83"/>
                    </a:cxn>
                    <a:cxn ang="0">
                      <a:pos x="28" y="62"/>
                    </a:cxn>
                    <a:cxn ang="0">
                      <a:pos x="33" y="42"/>
                    </a:cxn>
                    <a:cxn ang="0">
                      <a:pos x="42" y="26"/>
                    </a:cxn>
                    <a:cxn ang="0">
                      <a:pos x="56" y="17"/>
                    </a:cxn>
                    <a:cxn ang="0">
                      <a:pos x="65" y="15"/>
                    </a:cxn>
                    <a:cxn ang="0">
                      <a:pos x="73" y="15"/>
                    </a:cxn>
                    <a:cxn ang="0">
                      <a:pos x="82" y="17"/>
                    </a:cxn>
                    <a:cxn ang="0">
                      <a:pos x="87" y="21"/>
                    </a:cxn>
                    <a:cxn ang="0">
                      <a:pos x="93" y="25"/>
                    </a:cxn>
                    <a:cxn ang="0">
                      <a:pos x="97" y="32"/>
                    </a:cxn>
                    <a:cxn ang="0">
                      <a:pos x="100" y="40"/>
                    </a:cxn>
                    <a:cxn ang="0">
                      <a:pos x="101" y="50"/>
                    </a:cxn>
                    <a:cxn ang="0">
                      <a:pos x="114" y="45"/>
                    </a:cxn>
                    <a:cxn ang="0">
                      <a:pos x="113" y="33"/>
                    </a:cxn>
                    <a:cxn ang="0">
                      <a:pos x="110" y="24"/>
                    </a:cxn>
                    <a:cxn ang="0">
                      <a:pos x="104" y="15"/>
                    </a:cxn>
                    <a:cxn ang="0">
                      <a:pos x="97" y="8"/>
                    </a:cxn>
                    <a:cxn ang="0">
                      <a:pos x="89" y="3"/>
                    </a:cxn>
                    <a:cxn ang="0">
                      <a:pos x="79" y="0"/>
                    </a:cxn>
                    <a:cxn ang="0">
                      <a:pos x="68" y="0"/>
                    </a:cxn>
                    <a:cxn ang="0">
                      <a:pos x="56" y="3"/>
                    </a:cxn>
                    <a:cxn ang="0">
                      <a:pos x="47" y="4"/>
                    </a:cxn>
                    <a:cxn ang="0">
                      <a:pos x="35" y="10"/>
                    </a:cxn>
                    <a:cxn ang="0">
                      <a:pos x="27" y="18"/>
                    </a:cxn>
                    <a:cxn ang="0">
                      <a:pos x="18" y="28"/>
                    </a:cxn>
                    <a:cxn ang="0">
                      <a:pos x="10" y="40"/>
                    </a:cxn>
                    <a:cxn ang="0">
                      <a:pos x="4" y="55"/>
                    </a:cxn>
                    <a:cxn ang="0">
                      <a:pos x="2" y="69"/>
                    </a:cxn>
                    <a:cxn ang="0">
                      <a:pos x="0" y="81"/>
                    </a:cxn>
                    <a:cxn ang="0">
                      <a:pos x="2" y="92"/>
                    </a:cxn>
                    <a:cxn ang="0">
                      <a:pos x="6" y="102"/>
                    </a:cxn>
                    <a:cxn ang="0">
                      <a:pos x="11" y="111"/>
                    </a:cxn>
                    <a:cxn ang="0">
                      <a:pos x="18" y="118"/>
                    </a:cxn>
                    <a:cxn ang="0">
                      <a:pos x="27" y="123"/>
                    </a:cxn>
                    <a:cxn ang="0">
                      <a:pos x="35" y="125"/>
                    </a:cxn>
                    <a:cxn ang="0">
                      <a:pos x="47" y="126"/>
                    </a:cxn>
                    <a:cxn ang="0">
                      <a:pos x="58" y="123"/>
                    </a:cxn>
                    <a:cxn ang="0">
                      <a:pos x="69" y="119"/>
                    </a:cxn>
                    <a:cxn ang="0">
                      <a:pos x="80" y="112"/>
                    </a:cxn>
                    <a:cxn ang="0">
                      <a:pos x="89" y="104"/>
                    </a:cxn>
                    <a:cxn ang="0">
                      <a:pos x="97" y="94"/>
                    </a:cxn>
                    <a:cxn ang="0">
                      <a:pos x="104" y="83"/>
                    </a:cxn>
                    <a:cxn ang="0">
                      <a:pos x="110" y="71"/>
                    </a:cxn>
                    <a:cxn ang="0">
                      <a:pos x="113" y="59"/>
                    </a:cxn>
                    <a:cxn ang="0">
                      <a:pos x="114" y="46"/>
                    </a:cxn>
                    <a:cxn ang="0">
                      <a:pos x="101" y="52"/>
                    </a:cxn>
                  </a:cxnLst>
                  <a:rect l="0" t="0" r="r" b="b"/>
                  <a:pathLst>
                    <a:path w="114" h="126">
                      <a:moveTo>
                        <a:pt x="101" y="52"/>
                      </a:moveTo>
                      <a:lnTo>
                        <a:pt x="101" y="62"/>
                      </a:lnTo>
                      <a:lnTo>
                        <a:pt x="99" y="71"/>
                      </a:lnTo>
                      <a:lnTo>
                        <a:pt x="94" y="80"/>
                      </a:lnTo>
                      <a:lnTo>
                        <a:pt x="89" y="88"/>
                      </a:lnTo>
                      <a:lnTo>
                        <a:pt x="83" y="97"/>
                      </a:lnTo>
                      <a:lnTo>
                        <a:pt x="75" y="104"/>
                      </a:lnTo>
                      <a:lnTo>
                        <a:pt x="66" y="108"/>
                      </a:lnTo>
                      <a:lnTo>
                        <a:pt x="58" y="112"/>
                      </a:lnTo>
                      <a:lnTo>
                        <a:pt x="42" y="114"/>
                      </a:lnTo>
                      <a:lnTo>
                        <a:pt x="33" y="109"/>
                      </a:lnTo>
                      <a:lnTo>
                        <a:pt x="28" y="99"/>
                      </a:lnTo>
                      <a:lnTo>
                        <a:pt x="27" y="83"/>
                      </a:lnTo>
                      <a:lnTo>
                        <a:pt x="28" y="62"/>
                      </a:lnTo>
                      <a:lnTo>
                        <a:pt x="33" y="42"/>
                      </a:lnTo>
                      <a:lnTo>
                        <a:pt x="42" y="26"/>
                      </a:lnTo>
                      <a:lnTo>
                        <a:pt x="56" y="17"/>
                      </a:lnTo>
                      <a:lnTo>
                        <a:pt x="65" y="15"/>
                      </a:lnTo>
                      <a:lnTo>
                        <a:pt x="73" y="15"/>
                      </a:lnTo>
                      <a:lnTo>
                        <a:pt x="82" y="17"/>
                      </a:lnTo>
                      <a:lnTo>
                        <a:pt x="87" y="21"/>
                      </a:lnTo>
                      <a:lnTo>
                        <a:pt x="93" y="25"/>
                      </a:lnTo>
                      <a:lnTo>
                        <a:pt x="97" y="32"/>
                      </a:lnTo>
                      <a:lnTo>
                        <a:pt x="100" y="40"/>
                      </a:lnTo>
                      <a:lnTo>
                        <a:pt x="101" y="50"/>
                      </a:lnTo>
                      <a:lnTo>
                        <a:pt x="114" y="45"/>
                      </a:lnTo>
                      <a:lnTo>
                        <a:pt x="113" y="33"/>
                      </a:lnTo>
                      <a:lnTo>
                        <a:pt x="110" y="24"/>
                      </a:lnTo>
                      <a:lnTo>
                        <a:pt x="104" y="15"/>
                      </a:lnTo>
                      <a:lnTo>
                        <a:pt x="97" y="8"/>
                      </a:lnTo>
                      <a:lnTo>
                        <a:pt x="89" y="3"/>
                      </a:lnTo>
                      <a:lnTo>
                        <a:pt x="79" y="0"/>
                      </a:lnTo>
                      <a:lnTo>
                        <a:pt x="68" y="0"/>
                      </a:lnTo>
                      <a:lnTo>
                        <a:pt x="56" y="3"/>
                      </a:lnTo>
                      <a:lnTo>
                        <a:pt x="47" y="4"/>
                      </a:lnTo>
                      <a:lnTo>
                        <a:pt x="35" y="10"/>
                      </a:lnTo>
                      <a:lnTo>
                        <a:pt x="27" y="18"/>
                      </a:lnTo>
                      <a:lnTo>
                        <a:pt x="18" y="28"/>
                      </a:lnTo>
                      <a:lnTo>
                        <a:pt x="10" y="40"/>
                      </a:lnTo>
                      <a:lnTo>
                        <a:pt x="4" y="55"/>
                      </a:lnTo>
                      <a:lnTo>
                        <a:pt x="2" y="69"/>
                      </a:lnTo>
                      <a:lnTo>
                        <a:pt x="0" y="81"/>
                      </a:lnTo>
                      <a:lnTo>
                        <a:pt x="2" y="92"/>
                      </a:lnTo>
                      <a:lnTo>
                        <a:pt x="6" y="102"/>
                      </a:lnTo>
                      <a:lnTo>
                        <a:pt x="11" y="111"/>
                      </a:lnTo>
                      <a:lnTo>
                        <a:pt x="18" y="118"/>
                      </a:lnTo>
                      <a:lnTo>
                        <a:pt x="27" y="123"/>
                      </a:lnTo>
                      <a:lnTo>
                        <a:pt x="35" y="125"/>
                      </a:lnTo>
                      <a:lnTo>
                        <a:pt x="47" y="126"/>
                      </a:lnTo>
                      <a:lnTo>
                        <a:pt x="58" y="123"/>
                      </a:lnTo>
                      <a:lnTo>
                        <a:pt x="69" y="119"/>
                      </a:lnTo>
                      <a:lnTo>
                        <a:pt x="80" y="112"/>
                      </a:lnTo>
                      <a:lnTo>
                        <a:pt x="89" y="104"/>
                      </a:lnTo>
                      <a:lnTo>
                        <a:pt x="97" y="94"/>
                      </a:lnTo>
                      <a:lnTo>
                        <a:pt x="104" y="83"/>
                      </a:lnTo>
                      <a:lnTo>
                        <a:pt x="110" y="71"/>
                      </a:lnTo>
                      <a:lnTo>
                        <a:pt x="113" y="59"/>
                      </a:lnTo>
                      <a:lnTo>
                        <a:pt x="114" y="46"/>
                      </a:lnTo>
                      <a:lnTo>
                        <a:pt x="101" y="52"/>
                      </a:lnTo>
                      <a:close/>
                    </a:path>
                  </a:pathLst>
                </a:custGeom>
                <a:solidFill>
                  <a:srgbClr val="000000"/>
                </a:solidFill>
                <a:ln w="9525">
                  <a:noFill/>
                  <a:round/>
                  <a:headEnd/>
                  <a:tailEnd/>
                </a:ln>
              </p:spPr>
              <p:txBody>
                <a:bodyPr/>
                <a:lstStyle/>
                <a:p>
                  <a:endParaRPr lang="en-US"/>
                </a:p>
              </p:txBody>
            </p:sp>
            <p:sp>
              <p:nvSpPr>
                <p:cNvPr id="34891" name="Freeform 75"/>
                <p:cNvSpPr>
                  <a:spLocks/>
                </p:cNvSpPr>
                <p:nvPr/>
              </p:nvSpPr>
              <p:spPr bwMode="auto">
                <a:xfrm>
                  <a:off x="1339" y="2947"/>
                  <a:ext cx="610" cy="32"/>
                </a:xfrm>
                <a:custGeom>
                  <a:avLst/>
                  <a:gdLst/>
                  <a:ahLst/>
                  <a:cxnLst>
                    <a:cxn ang="0">
                      <a:pos x="0" y="0"/>
                    </a:cxn>
                    <a:cxn ang="0">
                      <a:pos x="0" y="0"/>
                    </a:cxn>
                    <a:cxn ang="0">
                      <a:pos x="2" y="1"/>
                    </a:cxn>
                    <a:cxn ang="0">
                      <a:pos x="3" y="2"/>
                    </a:cxn>
                    <a:cxn ang="0">
                      <a:pos x="7" y="4"/>
                    </a:cxn>
                    <a:cxn ang="0">
                      <a:pos x="11" y="7"/>
                    </a:cxn>
                    <a:cxn ang="0">
                      <a:pos x="18" y="9"/>
                    </a:cxn>
                    <a:cxn ang="0">
                      <a:pos x="28" y="12"/>
                    </a:cxn>
                    <a:cxn ang="0">
                      <a:pos x="41" y="15"/>
                    </a:cxn>
                    <a:cxn ang="0">
                      <a:pos x="55" y="18"/>
                    </a:cxn>
                    <a:cxn ang="0">
                      <a:pos x="75" y="21"/>
                    </a:cxn>
                    <a:cxn ang="0">
                      <a:pos x="97" y="24"/>
                    </a:cxn>
                    <a:cxn ang="0">
                      <a:pos x="124" y="26"/>
                    </a:cxn>
                    <a:cxn ang="0">
                      <a:pos x="155" y="29"/>
                    </a:cxn>
                    <a:cxn ang="0">
                      <a:pos x="191" y="31"/>
                    </a:cxn>
                    <a:cxn ang="0">
                      <a:pos x="232" y="32"/>
                    </a:cxn>
                    <a:cxn ang="0">
                      <a:pos x="278" y="32"/>
                    </a:cxn>
                    <a:cxn ang="0">
                      <a:pos x="335" y="32"/>
                    </a:cxn>
                    <a:cxn ang="0">
                      <a:pos x="382" y="32"/>
                    </a:cxn>
                    <a:cxn ang="0">
                      <a:pos x="426" y="31"/>
                    </a:cxn>
                    <a:cxn ang="0">
                      <a:pos x="462" y="28"/>
                    </a:cxn>
                    <a:cxn ang="0">
                      <a:pos x="495" y="26"/>
                    </a:cxn>
                    <a:cxn ang="0">
                      <a:pos x="521" y="24"/>
                    </a:cxn>
                    <a:cxn ang="0">
                      <a:pos x="544" y="19"/>
                    </a:cxn>
                    <a:cxn ang="0">
                      <a:pos x="562" y="16"/>
                    </a:cxn>
                    <a:cxn ang="0">
                      <a:pos x="576" y="14"/>
                    </a:cxn>
                    <a:cxn ang="0">
                      <a:pos x="588" y="11"/>
                    </a:cxn>
                    <a:cxn ang="0">
                      <a:pos x="596" y="8"/>
                    </a:cxn>
                    <a:cxn ang="0">
                      <a:pos x="603" y="5"/>
                    </a:cxn>
                    <a:cxn ang="0">
                      <a:pos x="606" y="2"/>
                    </a:cxn>
                    <a:cxn ang="0">
                      <a:pos x="609" y="1"/>
                    </a:cxn>
                    <a:cxn ang="0">
                      <a:pos x="610" y="0"/>
                    </a:cxn>
                    <a:cxn ang="0">
                      <a:pos x="610" y="0"/>
                    </a:cxn>
                    <a:cxn ang="0">
                      <a:pos x="0" y="0"/>
                    </a:cxn>
                  </a:cxnLst>
                  <a:rect l="0" t="0" r="r" b="b"/>
                  <a:pathLst>
                    <a:path w="610" h="32">
                      <a:moveTo>
                        <a:pt x="0" y="0"/>
                      </a:moveTo>
                      <a:lnTo>
                        <a:pt x="0" y="0"/>
                      </a:lnTo>
                      <a:lnTo>
                        <a:pt x="2" y="1"/>
                      </a:lnTo>
                      <a:lnTo>
                        <a:pt x="3" y="2"/>
                      </a:lnTo>
                      <a:lnTo>
                        <a:pt x="7" y="4"/>
                      </a:lnTo>
                      <a:lnTo>
                        <a:pt x="11" y="7"/>
                      </a:lnTo>
                      <a:lnTo>
                        <a:pt x="18" y="9"/>
                      </a:lnTo>
                      <a:lnTo>
                        <a:pt x="28" y="12"/>
                      </a:lnTo>
                      <a:lnTo>
                        <a:pt x="41" y="15"/>
                      </a:lnTo>
                      <a:lnTo>
                        <a:pt x="55" y="18"/>
                      </a:lnTo>
                      <a:lnTo>
                        <a:pt x="75" y="21"/>
                      </a:lnTo>
                      <a:lnTo>
                        <a:pt x="97" y="24"/>
                      </a:lnTo>
                      <a:lnTo>
                        <a:pt x="124" y="26"/>
                      </a:lnTo>
                      <a:lnTo>
                        <a:pt x="155" y="29"/>
                      </a:lnTo>
                      <a:lnTo>
                        <a:pt x="191" y="31"/>
                      </a:lnTo>
                      <a:lnTo>
                        <a:pt x="232" y="32"/>
                      </a:lnTo>
                      <a:lnTo>
                        <a:pt x="278" y="32"/>
                      </a:lnTo>
                      <a:lnTo>
                        <a:pt x="335" y="32"/>
                      </a:lnTo>
                      <a:lnTo>
                        <a:pt x="382" y="32"/>
                      </a:lnTo>
                      <a:lnTo>
                        <a:pt x="426" y="31"/>
                      </a:lnTo>
                      <a:lnTo>
                        <a:pt x="462" y="28"/>
                      </a:lnTo>
                      <a:lnTo>
                        <a:pt x="495" y="26"/>
                      </a:lnTo>
                      <a:lnTo>
                        <a:pt x="521" y="24"/>
                      </a:lnTo>
                      <a:lnTo>
                        <a:pt x="544" y="19"/>
                      </a:lnTo>
                      <a:lnTo>
                        <a:pt x="562" y="16"/>
                      </a:lnTo>
                      <a:lnTo>
                        <a:pt x="576" y="14"/>
                      </a:lnTo>
                      <a:lnTo>
                        <a:pt x="588" y="11"/>
                      </a:lnTo>
                      <a:lnTo>
                        <a:pt x="596" y="8"/>
                      </a:lnTo>
                      <a:lnTo>
                        <a:pt x="603" y="5"/>
                      </a:lnTo>
                      <a:lnTo>
                        <a:pt x="606" y="2"/>
                      </a:lnTo>
                      <a:lnTo>
                        <a:pt x="609" y="1"/>
                      </a:lnTo>
                      <a:lnTo>
                        <a:pt x="610" y="0"/>
                      </a:lnTo>
                      <a:lnTo>
                        <a:pt x="610" y="0"/>
                      </a:lnTo>
                      <a:lnTo>
                        <a:pt x="0" y="0"/>
                      </a:lnTo>
                      <a:close/>
                    </a:path>
                  </a:pathLst>
                </a:custGeom>
                <a:solidFill>
                  <a:srgbClr val="823838"/>
                </a:solidFill>
                <a:ln w="9525">
                  <a:noFill/>
                  <a:round/>
                  <a:headEnd/>
                  <a:tailEnd/>
                </a:ln>
              </p:spPr>
              <p:txBody>
                <a:bodyPr/>
                <a:lstStyle/>
                <a:p>
                  <a:endParaRPr lang="en-US"/>
                </a:p>
              </p:txBody>
            </p:sp>
            <p:sp>
              <p:nvSpPr>
                <p:cNvPr id="34892" name="Freeform 76"/>
                <p:cNvSpPr>
                  <a:spLocks/>
                </p:cNvSpPr>
                <p:nvPr/>
              </p:nvSpPr>
              <p:spPr bwMode="auto">
                <a:xfrm>
                  <a:off x="1290" y="2899"/>
                  <a:ext cx="703" cy="14"/>
                </a:xfrm>
                <a:custGeom>
                  <a:avLst/>
                  <a:gdLst/>
                  <a:ahLst/>
                  <a:cxnLst>
                    <a:cxn ang="0">
                      <a:pos x="0" y="0"/>
                    </a:cxn>
                    <a:cxn ang="0">
                      <a:pos x="703" y="0"/>
                    </a:cxn>
                    <a:cxn ang="0">
                      <a:pos x="687" y="14"/>
                    </a:cxn>
                    <a:cxn ang="0">
                      <a:pos x="10" y="14"/>
                    </a:cxn>
                    <a:cxn ang="0">
                      <a:pos x="0" y="0"/>
                    </a:cxn>
                  </a:cxnLst>
                  <a:rect l="0" t="0" r="r" b="b"/>
                  <a:pathLst>
                    <a:path w="703" h="14">
                      <a:moveTo>
                        <a:pt x="0" y="0"/>
                      </a:moveTo>
                      <a:lnTo>
                        <a:pt x="703" y="0"/>
                      </a:lnTo>
                      <a:lnTo>
                        <a:pt x="687" y="14"/>
                      </a:lnTo>
                      <a:lnTo>
                        <a:pt x="10" y="14"/>
                      </a:lnTo>
                      <a:lnTo>
                        <a:pt x="0" y="0"/>
                      </a:lnTo>
                      <a:close/>
                    </a:path>
                  </a:pathLst>
                </a:custGeom>
                <a:solidFill>
                  <a:srgbClr val="823838"/>
                </a:solidFill>
                <a:ln w="9525">
                  <a:noFill/>
                  <a:round/>
                  <a:headEnd/>
                  <a:tailEnd/>
                </a:ln>
              </p:spPr>
              <p:txBody>
                <a:bodyPr/>
                <a:lstStyle/>
                <a:p>
                  <a:endParaRPr lang="en-US"/>
                </a:p>
              </p:txBody>
            </p:sp>
            <p:sp>
              <p:nvSpPr>
                <p:cNvPr id="34893" name="Freeform 77"/>
                <p:cNvSpPr>
                  <a:spLocks/>
                </p:cNvSpPr>
                <p:nvPr/>
              </p:nvSpPr>
              <p:spPr bwMode="auto">
                <a:xfrm>
                  <a:off x="1262" y="2872"/>
                  <a:ext cx="753" cy="14"/>
                </a:xfrm>
                <a:custGeom>
                  <a:avLst/>
                  <a:gdLst/>
                  <a:ahLst/>
                  <a:cxnLst>
                    <a:cxn ang="0">
                      <a:pos x="0" y="0"/>
                    </a:cxn>
                    <a:cxn ang="0">
                      <a:pos x="753" y="0"/>
                    </a:cxn>
                    <a:cxn ang="0">
                      <a:pos x="742" y="14"/>
                    </a:cxn>
                    <a:cxn ang="0">
                      <a:pos x="12" y="14"/>
                    </a:cxn>
                    <a:cxn ang="0">
                      <a:pos x="0" y="0"/>
                    </a:cxn>
                  </a:cxnLst>
                  <a:rect l="0" t="0" r="r" b="b"/>
                  <a:pathLst>
                    <a:path w="753" h="14">
                      <a:moveTo>
                        <a:pt x="0" y="0"/>
                      </a:moveTo>
                      <a:lnTo>
                        <a:pt x="753" y="0"/>
                      </a:lnTo>
                      <a:lnTo>
                        <a:pt x="742" y="14"/>
                      </a:lnTo>
                      <a:lnTo>
                        <a:pt x="12" y="14"/>
                      </a:lnTo>
                      <a:lnTo>
                        <a:pt x="0" y="0"/>
                      </a:lnTo>
                      <a:close/>
                    </a:path>
                  </a:pathLst>
                </a:custGeom>
                <a:solidFill>
                  <a:srgbClr val="823838"/>
                </a:solidFill>
                <a:ln w="9525">
                  <a:noFill/>
                  <a:round/>
                  <a:headEnd/>
                  <a:tailEnd/>
                </a:ln>
              </p:spPr>
              <p:txBody>
                <a:bodyPr/>
                <a:lstStyle/>
                <a:p>
                  <a:endParaRPr lang="en-US"/>
                </a:p>
              </p:txBody>
            </p:sp>
            <p:sp>
              <p:nvSpPr>
                <p:cNvPr id="34894" name="Freeform 78"/>
                <p:cNvSpPr>
                  <a:spLocks/>
                </p:cNvSpPr>
                <p:nvPr/>
              </p:nvSpPr>
              <p:spPr bwMode="auto">
                <a:xfrm>
                  <a:off x="1255" y="2847"/>
                  <a:ext cx="777" cy="14"/>
                </a:xfrm>
                <a:custGeom>
                  <a:avLst/>
                  <a:gdLst/>
                  <a:ahLst/>
                  <a:cxnLst>
                    <a:cxn ang="0">
                      <a:pos x="0" y="0"/>
                    </a:cxn>
                    <a:cxn ang="0">
                      <a:pos x="777" y="0"/>
                    </a:cxn>
                    <a:cxn ang="0">
                      <a:pos x="767" y="14"/>
                    </a:cxn>
                    <a:cxn ang="0">
                      <a:pos x="7" y="14"/>
                    </a:cxn>
                    <a:cxn ang="0">
                      <a:pos x="0" y="0"/>
                    </a:cxn>
                  </a:cxnLst>
                  <a:rect l="0" t="0" r="r" b="b"/>
                  <a:pathLst>
                    <a:path w="777" h="14">
                      <a:moveTo>
                        <a:pt x="0" y="0"/>
                      </a:moveTo>
                      <a:lnTo>
                        <a:pt x="777" y="0"/>
                      </a:lnTo>
                      <a:lnTo>
                        <a:pt x="767" y="14"/>
                      </a:lnTo>
                      <a:lnTo>
                        <a:pt x="7" y="14"/>
                      </a:lnTo>
                      <a:lnTo>
                        <a:pt x="0" y="0"/>
                      </a:lnTo>
                      <a:close/>
                    </a:path>
                  </a:pathLst>
                </a:custGeom>
                <a:solidFill>
                  <a:srgbClr val="823838"/>
                </a:solidFill>
                <a:ln w="9525">
                  <a:noFill/>
                  <a:round/>
                  <a:headEnd/>
                  <a:tailEnd/>
                </a:ln>
              </p:spPr>
              <p:txBody>
                <a:bodyPr/>
                <a:lstStyle/>
                <a:p>
                  <a:endParaRPr lang="en-US"/>
                </a:p>
              </p:txBody>
            </p:sp>
            <p:sp>
              <p:nvSpPr>
                <p:cNvPr id="34895" name="Freeform 79"/>
                <p:cNvSpPr>
                  <a:spLocks/>
                </p:cNvSpPr>
                <p:nvPr/>
              </p:nvSpPr>
              <p:spPr bwMode="auto">
                <a:xfrm>
                  <a:off x="1312" y="2921"/>
                  <a:ext cx="659" cy="16"/>
                </a:xfrm>
                <a:custGeom>
                  <a:avLst/>
                  <a:gdLst/>
                  <a:ahLst/>
                  <a:cxnLst>
                    <a:cxn ang="0">
                      <a:pos x="0" y="0"/>
                    </a:cxn>
                    <a:cxn ang="0">
                      <a:pos x="659" y="2"/>
                    </a:cxn>
                    <a:cxn ang="0">
                      <a:pos x="645" y="16"/>
                    </a:cxn>
                    <a:cxn ang="0">
                      <a:pos x="9" y="16"/>
                    </a:cxn>
                    <a:cxn ang="0">
                      <a:pos x="0" y="0"/>
                    </a:cxn>
                  </a:cxnLst>
                  <a:rect l="0" t="0" r="r" b="b"/>
                  <a:pathLst>
                    <a:path w="659" h="16">
                      <a:moveTo>
                        <a:pt x="0" y="0"/>
                      </a:moveTo>
                      <a:lnTo>
                        <a:pt x="659" y="2"/>
                      </a:lnTo>
                      <a:lnTo>
                        <a:pt x="645" y="16"/>
                      </a:lnTo>
                      <a:lnTo>
                        <a:pt x="9" y="16"/>
                      </a:lnTo>
                      <a:lnTo>
                        <a:pt x="0" y="0"/>
                      </a:lnTo>
                      <a:close/>
                    </a:path>
                  </a:pathLst>
                </a:custGeom>
                <a:solidFill>
                  <a:srgbClr val="823838"/>
                </a:solidFill>
                <a:ln w="9525">
                  <a:noFill/>
                  <a:round/>
                  <a:headEnd/>
                  <a:tailEnd/>
                </a:ln>
              </p:spPr>
              <p:txBody>
                <a:bodyPr/>
                <a:lstStyle/>
                <a:p>
                  <a:endParaRPr lang="en-US"/>
                </a:p>
              </p:txBody>
            </p:sp>
          </p:grpSp>
        </p:grpSp>
        <p:sp>
          <p:nvSpPr>
            <p:cNvPr id="34896" name="Oval 80"/>
            <p:cNvSpPr>
              <a:spLocks noChangeArrowheads="1"/>
            </p:cNvSpPr>
            <p:nvPr/>
          </p:nvSpPr>
          <p:spPr bwMode="auto">
            <a:xfrm>
              <a:off x="3456" y="1776"/>
              <a:ext cx="432" cy="432"/>
            </a:xfrm>
            <a:prstGeom prst="ellipse">
              <a:avLst/>
            </a:prstGeom>
            <a:gradFill rotWithShape="1">
              <a:gsLst>
                <a:gs pos="0">
                  <a:schemeClr val="accent2">
                    <a:alpha val="58000"/>
                  </a:schemeClr>
                </a:gs>
                <a:gs pos="100000">
                  <a:schemeClr val="accent2">
                    <a:gamma/>
                    <a:shade val="36078"/>
                    <a:invGamma/>
                  </a:schemeClr>
                </a:gs>
              </a:gsLst>
              <a:path path="shape">
                <a:fillToRect l="50000" t="50000" r="50000" b="50000"/>
              </a:path>
            </a:gradFill>
            <a:ln w="9525">
              <a:solidFill>
                <a:schemeClr val="tx1"/>
              </a:solidFill>
              <a:round/>
              <a:headEnd/>
              <a:tailEnd/>
            </a:ln>
            <a:effectLst/>
          </p:spPr>
          <p:txBody>
            <a:bodyPr wrap="none" anchor="ctr"/>
            <a:lstStyle/>
            <a:p>
              <a:pPr algn="ctr" eaLnBrk="1" hangingPunct="1"/>
              <a:r>
                <a:rPr lang="en-US" sz="1800">
                  <a:solidFill>
                    <a:srgbClr val="FFFF00"/>
                  </a:solidFill>
                  <a:latin typeface="Arial" charset="0"/>
                </a:rPr>
                <a:t>RXR</a:t>
              </a:r>
            </a:p>
          </p:txBody>
        </p:sp>
        <p:sp>
          <p:nvSpPr>
            <p:cNvPr id="34897" name="Oval 81"/>
            <p:cNvSpPr>
              <a:spLocks noChangeArrowheads="1"/>
            </p:cNvSpPr>
            <p:nvPr/>
          </p:nvSpPr>
          <p:spPr bwMode="auto">
            <a:xfrm>
              <a:off x="3833" y="1776"/>
              <a:ext cx="432" cy="432"/>
            </a:xfrm>
            <a:prstGeom prst="ellipse">
              <a:avLst/>
            </a:prstGeom>
            <a:gradFill rotWithShape="1">
              <a:gsLst>
                <a:gs pos="0">
                  <a:srgbClr val="FF0000">
                    <a:alpha val="38000"/>
                  </a:srgbClr>
                </a:gs>
                <a:gs pos="100000">
                  <a:srgbClr val="FF0000">
                    <a:gamma/>
                    <a:shade val="66275"/>
                    <a:invGamma/>
                  </a:srgbClr>
                </a:gs>
              </a:gsLst>
              <a:path path="shape">
                <a:fillToRect l="50000" t="50000" r="50000" b="50000"/>
              </a:path>
            </a:gradFill>
            <a:ln w="9525">
              <a:noFill/>
              <a:round/>
              <a:headEnd/>
              <a:tailEnd/>
            </a:ln>
            <a:effectLst/>
          </p:spPr>
          <p:txBody>
            <a:bodyPr wrap="none" anchor="ctr"/>
            <a:lstStyle/>
            <a:p>
              <a:pPr algn="ctr" eaLnBrk="1" hangingPunct="1"/>
              <a:r>
                <a:rPr lang="en-US" sz="1800">
                  <a:solidFill>
                    <a:srgbClr val="FFFF00"/>
                  </a:solidFill>
                  <a:latin typeface="Arial" charset="0"/>
                </a:rPr>
                <a:t>LXR</a:t>
              </a:r>
            </a:p>
          </p:txBody>
        </p:sp>
        <p:sp>
          <p:nvSpPr>
            <p:cNvPr id="34898" name="Text Box 82"/>
            <p:cNvSpPr txBox="1">
              <a:spLocks noChangeArrowheads="1"/>
            </p:cNvSpPr>
            <p:nvPr/>
          </p:nvSpPr>
          <p:spPr bwMode="auto">
            <a:xfrm>
              <a:off x="2375" y="2544"/>
              <a:ext cx="1404" cy="212"/>
            </a:xfrm>
            <a:prstGeom prst="rect">
              <a:avLst/>
            </a:prstGeom>
            <a:noFill/>
            <a:ln w="9525">
              <a:noFill/>
              <a:miter lim="800000"/>
              <a:headEnd/>
              <a:tailEnd/>
            </a:ln>
            <a:effectLst/>
          </p:spPr>
          <p:txBody>
            <a:bodyPr>
              <a:spAutoFit/>
            </a:bodyPr>
            <a:lstStyle/>
            <a:p>
              <a:pPr algn="ctr" eaLnBrk="1" hangingPunct="1">
                <a:spcBef>
                  <a:spcPct val="50000"/>
                </a:spcBef>
              </a:pPr>
              <a:r>
                <a:rPr lang="en-US" sz="1600" b="1">
                  <a:solidFill>
                    <a:srgbClr val="CC0000"/>
                  </a:solidFill>
                  <a:latin typeface="Helvetica" pitchFamily="34" charset="0"/>
                </a:rPr>
                <a:t>INFLAMMATION</a:t>
              </a:r>
            </a:p>
          </p:txBody>
        </p:sp>
        <p:sp>
          <p:nvSpPr>
            <p:cNvPr id="34899" name="Text Box 83"/>
            <p:cNvSpPr txBox="1">
              <a:spLocks noChangeArrowheads="1"/>
            </p:cNvSpPr>
            <p:nvPr/>
          </p:nvSpPr>
          <p:spPr bwMode="auto">
            <a:xfrm>
              <a:off x="3995" y="2322"/>
              <a:ext cx="1404" cy="366"/>
            </a:xfrm>
            <a:prstGeom prst="rect">
              <a:avLst/>
            </a:prstGeom>
            <a:noFill/>
            <a:ln w="9525">
              <a:noFill/>
              <a:miter lim="800000"/>
              <a:headEnd/>
              <a:tailEnd/>
            </a:ln>
            <a:effectLst/>
          </p:spPr>
          <p:txBody>
            <a:bodyPr anchor="ctr" anchorCtr="1">
              <a:spAutoFit/>
            </a:bodyPr>
            <a:lstStyle/>
            <a:p>
              <a:pPr algn="ctr" eaLnBrk="1" hangingPunct="1">
                <a:spcBef>
                  <a:spcPct val="50000"/>
                </a:spcBef>
              </a:pPr>
              <a:r>
                <a:rPr lang="en-US" sz="1600" b="1">
                  <a:solidFill>
                    <a:srgbClr val="CC0000"/>
                  </a:solidFill>
                  <a:latin typeface="Helvetica" pitchFamily="34" charset="0"/>
                </a:rPr>
                <a:t>CHOLESTEROL EFFLUX</a:t>
              </a:r>
            </a:p>
          </p:txBody>
        </p:sp>
        <p:sp>
          <p:nvSpPr>
            <p:cNvPr id="34900" name="Oval 84"/>
            <p:cNvSpPr>
              <a:spLocks noChangeAspect="1" noChangeArrowheads="1"/>
            </p:cNvSpPr>
            <p:nvPr/>
          </p:nvSpPr>
          <p:spPr bwMode="auto">
            <a:xfrm>
              <a:off x="2106" y="1017"/>
              <a:ext cx="324" cy="237"/>
            </a:xfrm>
            <a:prstGeom prst="ellipse">
              <a:avLst/>
            </a:prstGeom>
            <a:gradFill rotWithShape="0">
              <a:gsLst>
                <a:gs pos="0">
                  <a:srgbClr val="FFFFCC"/>
                </a:gs>
                <a:gs pos="100000">
                  <a:srgbClr val="00FFFF"/>
                </a:gs>
              </a:gsLst>
              <a:path path="shape">
                <a:fillToRect l="50000" t="50000" r="50000" b="50000"/>
              </a:path>
            </a:gradFill>
            <a:ln w="9525">
              <a:solidFill>
                <a:srgbClr val="333399"/>
              </a:solidFill>
              <a:prstDash val="dash"/>
              <a:round/>
              <a:headEnd/>
              <a:tailEnd/>
            </a:ln>
            <a:effectLst/>
          </p:spPr>
          <p:txBody>
            <a:bodyPr wrap="none" anchor="ctr"/>
            <a:lstStyle/>
            <a:p>
              <a:pPr algn="ctr" eaLnBrk="1" hangingPunct="1"/>
              <a:r>
                <a:rPr lang="en-US" sz="1200" b="1">
                  <a:effectLst>
                    <a:outerShdw blurRad="38100" dist="38100" dir="2700000" algn="tl">
                      <a:srgbClr val="FFFFFF"/>
                    </a:outerShdw>
                  </a:effectLst>
                  <a:latin typeface="Arial" charset="0"/>
                </a:rPr>
                <a:t>CE</a:t>
              </a:r>
            </a:p>
          </p:txBody>
        </p:sp>
        <p:grpSp>
          <p:nvGrpSpPr>
            <p:cNvPr id="9" name="Group 85"/>
            <p:cNvGrpSpPr>
              <a:grpSpLocks noChangeAspect="1"/>
            </p:cNvGrpSpPr>
            <p:nvPr/>
          </p:nvGrpSpPr>
          <p:grpSpPr bwMode="auto">
            <a:xfrm rot="-622527">
              <a:off x="1349" y="528"/>
              <a:ext cx="258" cy="286"/>
              <a:chOff x="242" y="528"/>
              <a:chExt cx="334" cy="480"/>
            </a:xfrm>
          </p:grpSpPr>
          <p:sp>
            <p:nvSpPr>
              <p:cNvPr id="34902" name="Arc 86"/>
              <p:cNvSpPr>
                <a:spLocks noChangeAspect="1"/>
              </p:cNvSpPr>
              <p:nvPr/>
            </p:nvSpPr>
            <p:spPr bwMode="auto">
              <a:xfrm rot="8932222">
                <a:off x="242" y="528"/>
                <a:ext cx="286" cy="192"/>
              </a:xfrm>
              <a:custGeom>
                <a:avLst/>
                <a:gdLst>
                  <a:gd name="G0" fmla="+- 21250 0 0"/>
                  <a:gd name="G1" fmla="+- 21600 0 0"/>
                  <a:gd name="G2" fmla="+- 21600 0 0"/>
                  <a:gd name="T0" fmla="*/ 0 w 42850"/>
                  <a:gd name="T1" fmla="*/ 17729 h 21600"/>
                  <a:gd name="T2" fmla="*/ 42850 w 42850"/>
                  <a:gd name="T3" fmla="*/ 21600 h 21600"/>
                  <a:gd name="T4" fmla="*/ 21250 w 42850"/>
                  <a:gd name="T5" fmla="*/ 21600 h 21600"/>
                </a:gdLst>
                <a:ahLst/>
                <a:cxnLst>
                  <a:cxn ang="0">
                    <a:pos x="T0" y="T1"/>
                  </a:cxn>
                  <a:cxn ang="0">
                    <a:pos x="T2" y="T3"/>
                  </a:cxn>
                  <a:cxn ang="0">
                    <a:pos x="T4" y="T5"/>
                  </a:cxn>
                </a:cxnLst>
                <a:rect l="0" t="0" r="r" b="b"/>
                <a:pathLst>
                  <a:path w="42850" h="21600" fill="none" extrusionOk="0">
                    <a:moveTo>
                      <a:pt x="-1" y="17728"/>
                    </a:moveTo>
                    <a:cubicBezTo>
                      <a:pt x="1870" y="7461"/>
                      <a:pt x="10813" y="-1"/>
                      <a:pt x="21250" y="0"/>
                    </a:cubicBezTo>
                    <a:cubicBezTo>
                      <a:pt x="33179" y="0"/>
                      <a:pt x="42850" y="9670"/>
                      <a:pt x="42850" y="21600"/>
                    </a:cubicBezTo>
                  </a:path>
                  <a:path w="42850" h="21600" stroke="0" extrusionOk="0">
                    <a:moveTo>
                      <a:pt x="-1" y="17728"/>
                    </a:moveTo>
                    <a:cubicBezTo>
                      <a:pt x="1870" y="7461"/>
                      <a:pt x="10813" y="-1"/>
                      <a:pt x="21250" y="0"/>
                    </a:cubicBezTo>
                    <a:cubicBezTo>
                      <a:pt x="33179" y="0"/>
                      <a:pt x="42850" y="9670"/>
                      <a:pt x="42850" y="21600"/>
                    </a:cubicBezTo>
                    <a:lnTo>
                      <a:pt x="21250" y="21600"/>
                    </a:lnTo>
                    <a:close/>
                  </a:path>
                </a:pathLst>
              </a:custGeom>
              <a:noFill/>
              <a:ln w="76200">
                <a:solidFill>
                  <a:schemeClr val="tx1"/>
                </a:solidFill>
                <a:round/>
                <a:headEnd/>
                <a:tailEnd/>
              </a:ln>
              <a:effectLst/>
            </p:spPr>
            <p:txBody>
              <a:bodyPr wrap="none" anchor="ctr"/>
              <a:lstStyle/>
              <a:p>
                <a:endParaRPr lang="en-US"/>
              </a:p>
            </p:txBody>
          </p:sp>
          <p:sp>
            <p:nvSpPr>
              <p:cNvPr id="34903" name="Line 87"/>
              <p:cNvSpPr>
                <a:spLocks noChangeAspect="1" noChangeShapeType="1"/>
              </p:cNvSpPr>
              <p:nvPr/>
            </p:nvSpPr>
            <p:spPr bwMode="auto">
              <a:xfrm>
                <a:off x="432" y="720"/>
                <a:ext cx="144" cy="288"/>
              </a:xfrm>
              <a:prstGeom prst="line">
                <a:avLst/>
              </a:prstGeom>
              <a:noFill/>
              <a:ln w="76200">
                <a:solidFill>
                  <a:schemeClr val="tx1"/>
                </a:solidFill>
                <a:round/>
                <a:headEnd/>
                <a:tailEnd/>
              </a:ln>
              <a:effectLst/>
            </p:spPr>
            <p:txBody>
              <a:bodyPr/>
              <a:lstStyle/>
              <a:p>
                <a:endParaRPr lang="en-US"/>
              </a:p>
            </p:txBody>
          </p:sp>
        </p:grpSp>
        <p:sp>
          <p:nvSpPr>
            <p:cNvPr id="34904" name="Oval 88"/>
            <p:cNvSpPr>
              <a:spLocks noChangeAspect="1" noChangeArrowheads="1"/>
            </p:cNvSpPr>
            <p:nvPr/>
          </p:nvSpPr>
          <p:spPr bwMode="auto">
            <a:xfrm>
              <a:off x="1349" y="480"/>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5" name="Oval 89"/>
            <p:cNvSpPr>
              <a:spLocks noChangeAspect="1" noChangeArrowheads="1"/>
            </p:cNvSpPr>
            <p:nvPr/>
          </p:nvSpPr>
          <p:spPr bwMode="auto">
            <a:xfrm>
              <a:off x="1025" y="384"/>
              <a:ext cx="102"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6" name="Oval 90"/>
            <p:cNvSpPr>
              <a:spLocks noChangeAspect="1" noChangeArrowheads="1"/>
            </p:cNvSpPr>
            <p:nvPr/>
          </p:nvSpPr>
          <p:spPr bwMode="auto">
            <a:xfrm>
              <a:off x="917" y="240"/>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7" name="Oval 91"/>
            <p:cNvSpPr>
              <a:spLocks noChangeAspect="1" noChangeArrowheads="1"/>
            </p:cNvSpPr>
            <p:nvPr/>
          </p:nvSpPr>
          <p:spPr bwMode="auto">
            <a:xfrm>
              <a:off x="1187" y="192"/>
              <a:ext cx="103" cy="122"/>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pPr algn="ctr"/>
              <a:endParaRPr lang="en-US" sz="800" b="1">
                <a:latin typeface="Helvetica" pitchFamily="34" charset="0"/>
              </a:endParaRPr>
            </a:p>
          </p:txBody>
        </p:sp>
        <p:sp>
          <p:nvSpPr>
            <p:cNvPr id="34908" name="Text Box 92"/>
            <p:cNvSpPr txBox="1">
              <a:spLocks noChangeAspect="1" noChangeArrowheads="1"/>
            </p:cNvSpPr>
            <p:nvPr/>
          </p:nvSpPr>
          <p:spPr bwMode="auto">
            <a:xfrm>
              <a:off x="539" y="96"/>
              <a:ext cx="467" cy="173"/>
            </a:xfrm>
            <a:prstGeom prst="rect">
              <a:avLst/>
            </a:prstGeom>
            <a:noFill/>
            <a:ln w="9525">
              <a:noFill/>
              <a:miter lim="800000"/>
              <a:headEnd/>
              <a:tailEnd/>
            </a:ln>
            <a:effectLst/>
          </p:spPr>
          <p:txBody>
            <a:bodyPr wrap="none">
              <a:spAutoFit/>
            </a:bodyPr>
            <a:lstStyle/>
            <a:p>
              <a:r>
                <a:rPr lang="en-US" sz="1200" b="1">
                  <a:latin typeface="Helvetica" pitchFamily="34" charset="0"/>
                </a:rPr>
                <a:t>oxLDL</a:t>
              </a:r>
            </a:p>
          </p:txBody>
        </p:sp>
        <p:grpSp>
          <p:nvGrpSpPr>
            <p:cNvPr id="10" name="Group 93"/>
            <p:cNvGrpSpPr>
              <a:grpSpLocks/>
            </p:cNvGrpSpPr>
            <p:nvPr/>
          </p:nvGrpSpPr>
          <p:grpSpPr bwMode="auto">
            <a:xfrm>
              <a:off x="2267" y="1296"/>
              <a:ext cx="906" cy="413"/>
              <a:chOff x="1632" y="1296"/>
              <a:chExt cx="805" cy="413"/>
            </a:xfrm>
          </p:grpSpPr>
          <p:sp>
            <p:nvSpPr>
              <p:cNvPr id="34910" name="Text Box 94"/>
              <p:cNvSpPr txBox="1">
                <a:spLocks noChangeAspect="1" noChangeArrowheads="1"/>
              </p:cNvSpPr>
              <p:nvPr/>
            </p:nvSpPr>
            <p:spPr bwMode="auto">
              <a:xfrm>
                <a:off x="1632" y="1536"/>
                <a:ext cx="542" cy="173"/>
              </a:xfrm>
              <a:prstGeom prst="rect">
                <a:avLst/>
              </a:prstGeom>
              <a:noFill/>
              <a:ln w="9525">
                <a:noFill/>
                <a:miter lim="800000"/>
                <a:headEnd/>
                <a:tailEnd/>
              </a:ln>
              <a:effectLst/>
            </p:spPr>
            <p:txBody>
              <a:bodyPr wrap="none">
                <a:spAutoFit/>
              </a:bodyPr>
              <a:lstStyle/>
              <a:p>
                <a:r>
                  <a:rPr lang="en-US" sz="1200" b="1">
                    <a:effectLst>
                      <a:outerShdw blurRad="38100" dist="38100" dir="2700000" algn="tl">
                        <a:srgbClr val="C0C0C0"/>
                      </a:outerShdw>
                    </a:effectLst>
                    <a:latin typeface="Helvetica" pitchFamily="34" charset="0"/>
                  </a:rPr>
                  <a:t>oxysterol</a:t>
                </a:r>
              </a:p>
            </p:txBody>
          </p:sp>
          <p:grpSp>
            <p:nvGrpSpPr>
              <p:cNvPr id="11" name="Group 95"/>
              <p:cNvGrpSpPr>
                <a:grpSpLocks/>
              </p:cNvGrpSpPr>
              <p:nvPr/>
            </p:nvGrpSpPr>
            <p:grpSpPr bwMode="auto">
              <a:xfrm>
                <a:off x="2208" y="1296"/>
                <a:ext cx="229" cy="285"/>
                <a:chOff x="2182" y="1536"/>
                <a:chExt cx="229" cy="285"/>
              </a:xfrm>
            </p:grpSpPr>
            <p:sp>
              <p:nvSpPr>
                <p:cNvPr id="34912" name="AutoShape 96"/>
                <p:cNvSpPr>
                  <a:spLocks noChangeAspect="1" noChangeArrowheads="1"/>
                </p:cNvSpPr>
                <p:nvPr/>
              </p:nvSpPr>
              <p:spPr bwMode="auto">
                <a:xfrm>
                  <a:off x="2196" y="1621"/>
                  <a:ext cx="7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3" name="AutoShape 97"/>
                <p:cNvSpPr>
                  <a:spLocks noChangeAspect="1" noChangeArrowheads="1"/>
                </p:cNvSpPr>
                <p:nvPr/>
              </p:nvSpPr>
              <p:spPr bwMode="auto">
                <a:xfrm>
                  <a:off x="2334" y="1658"/>
                  <a:ext cx="77"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4" name="AutoShape 98"/>
                <p:cNvSpPr>
                  <a:spLocks noChangeAspect="1" noChangeArrowheads="1"/>
                </p:cNvSpPr>
                <p:nvPr/>
              </p:nvSpPr>
              <p:spPr bwMode="auto">
                <a:xfrm>
                  <a:off x="2182" y="1752"/>
                  <a:ext cx="77"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15" name="AutoShape 99"/>
                <p:cNvSpPr>
                  <a:spLocks noChangeAspect="1" noChangeArrowheads="1"/>
                </p:cNvSpPr>
                <p:nvPr/>
              </p:nvSpPr>
              <p:spPr bwMode="auto">
                <a:xfrm>
                  <a:off x="2319" y="1536"/>
                  <a:ext cx="7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grpSp>
        <p:grpSp>
          <p:nvGrpSpPr>
            <p:cNvPr id="12" name="Group 100"/>
            <p:cNvGrpSpPr>
              <a:grpSpLocks/>
            </p:cNvGrpSpPr>
            <p:nvPr/>
          </p:nvGrpSpPr>
          <p:grpSpPr bwMode="auto">
            <a:xfrm>
              <a:off x="2640" y="576"/>
              <a:ext cx="707" cy="413"/>
              <a:chOff x="1964" y="576"/>
              <a:chExt cx="628" cy="413"/>
            </a:xfrm>
          </p:grpSpPr>
          <p:sp>
            <p:nvSpPr>
              <p:cNvPr id="34917" name="Text Box 101"/>
              <p:cNvSpPr txBox="1">
                <a:spLocks noChangeAspect="1" noChangeArrowheads="1"/>
              </p:cNvSpPr>
              <p:nvPr/>
            </p:nvSpPr>
            <p:spPr bwMode="auto">
              <a:xfrm>
                <a:off x="1964" y="816"/>
                <a:ext cx="628" cy="173"/>
              </a:xfrm>
              <a:prstGeom prst="rect">
                <a:avLst/>
              </a:prstGeom>
              <a:noFill/>
              <a:ln w="9525">
                <a:noFill/>
                <a:miter lim="800000"/>
                <a:headEnd/>
                <a:tailEnd/>
              </a:ln>
              <a:effectLst/>
            </p:spPr>
            <p:txBody>
              <a:bodyPr wrap="none">
                <a:spAutoFit/>
              </a:bodyPr>
              <a:lstStyle/>
              <a:p>
                <a:r>
                  <a:rPr lang="en-US" sz="1200" b="1">
                    <a:effectLst>
                      <a:outerShdw blurRad="38100" dist="38100" dir="2700000" algn="tl">
                        <a:srgbClr val="C0C0C0"/>
                      </a:outerShdw>
                    </a:effectLst>
                    <a:latin typeface="Helvetica" pitchFamily="34" charset="0"/>
                  </a:rPr>
                  <a:t>cholesterol</a:t>
                </a:r>
              </a:p>
            </p:txBody>
          </p:sp>
          <p:sp>
            <p:nvSpPr>
              <p:cNvPr id="34918" name="Oval 102"/>
              <p:cNvSpPr>
                <a:spLocks noChangeAspect="1" noChangeArrowheads="1"/>
              </p:cNvSpPr>
              <p:nvPr/>
            </p:nvSpPr>
            <p:spPr bwMode="auto">
              <a:xfrm>
                <a:off x="2240" y="649"/>
                <a:ext cx="55"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19" name="Oval 103"/>
              <p:cNvSpPr>
                <a:spLocks noChangeAspect="1" noChangeArrowheads="1"/>
              </p:cNvSpPr>
              <p:nvPr/>
            </p:nvSpPr>
            <p:spPr bwMode="auto">
              <a:xfrm>
                <a:off x="2112" y="649"/>
                <a:ext cx="55"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20" name="Oval 104"/>
              <p:cNvSpPr>
                <a:spLocks noChangeAspect="1" noChangeArrowheads="1"/>
              </p:cNvSpPr>
              <p:nvPr/>
            </p:nvSpPr>
            <p:spPr bwMode="auto">
              <a:xfrm>
                <a:off x="2203" y="576"/>
                <a:ext cx="56"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21" name="Oval 105"/>
              <p:cNvSpPr>
                <a:spLocks noChangeAspect="1" noChangeArrowheads="1"/>
              </p:cNvSpPr>
              <p:nvPr/>
            </p:nvSpPr>
            <p:spPr bwMode="auto">
              <a:xfrm>
                <a:off x="2203" y="739"/>
                <a:ext cx="56" cy="49"/>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grpSp>
        <p:sp>
          <p:nvSpPr>
            <p:cNvPr id="34922" name="Text Box 106"/>
            <p:cNvSpPr txBox="1">
              <a:spLocks noChangeAspect="1" noChangeArrowheads="1"/>
            </p:cNvSpPr>
            <p:nvPr/>
          </p:nvSpPr>
          <p:spPr bwMode="auto">
            <a:xfrm>
              <a:off x="1619" y="480"/>
              <a:ext cx="405" cy="173"/>
            </a:xfrm>
            <a:prstGeom prst="rect">
              <a:avLst/>
            </a:prstGeom>
            <a:noFill/>
            <a:ln w="9525">
              <a:noFill/>
              <a:miter lim="800000"/>
              <a:headEnd/>
              <a:tailEnd/>
            </a:ln>
            <a:effectLst/>
          </p:spPr>
          <p:txBody>
            <a:bodyPr wrap="none">
              <a:spAutoFit/>
            </a:bodyPr>
            <a:lstStyle/>
            <a:p>
              <a:r>
                <a:rPr lang="en-US" sz="1200" b="1">
                  <a:latin typeface="Helvetica" pitchFamily="34" charset="0"/>
                </a:rPr>
                <a:t>CD36</a:t>
              </a:r>
            </a:p>
          </p:txBody>
        </p:sp>
        <p:sp>
          <p:nvSpPr>
            <p:cNvPr id="34923" name="Line 107"/>
            <p:cNvSpPr>
              <a:spLocks noChangeShapeType="1"/>
            </p:cNvSpPr>
            <p:nvPr/>
          </p:nvSpPr>
          <p:spPr bwMode="auto">
            <a:xfrm>
              <a:off x="2375" y="1296"/>
              <a:ext cx="378" cy="144"/>
            </a:xfrm>
            <a:prstGeom prst="line">
              <a:avLst/>
            </a:prstGeom>
            <a:noFill/>
            <a:ln w="38100">
              <a:solidFill>
                <a:schemeClr val="tx1"/>
              </a:solidFill>
              <a:round/>
              <a:headEnd/>
              <a:tailEnd type="triangle" w="med" len="med"/>
            </a:ln>
            <a:effectLst/>
          </p:spPr>
          <p:txBody>
            <a:bodyPr/>
            <a:lstStyle/>
            <a:p>
              <a:endParaRPr lang="en-US"/>
            </a:p>
          </p:txBody>
        </p:sp>
        <p:sp>
          <p:nvSpPr>
            <p:cNvPr id="34924" name="Line 108"/>
            <p:cNvSpPr>
              <a:spLocks noChangeShapeType="1"/>
            </p:cNvSpPr>
            <p:nvPr/>
          </p:nvSpPr>
          <p:spPr bwMode="auto">
            <a:xfrm flipV="1">
              <a:off x="2429" y="816"/>
              <a:ext cx="270" cy="240"/>
            </a:xfrm>
            <a:prstGeom prst="line">
              <a:avLst/>
            </a:prstGeom>
            <a:noFill/>
            <a:ln w="38100">
              <a:solidFill>
                <a:schemeClr val="tx1"/>
              </a:solidFill>
              <a:round/>
              <a:headEnd/>
              <a:tailEnd type="triangle" w="med" len="med"/>
            </a:ln>
            <a:effectLst/>
          </p:spPr>
          <p:txBody>
            <a:bodyPr/>
            <a:lstStyle/>
            <a:p>
              <a:endParaRPr lang="en-US"/>
            </a:p>
          </p:txBody>
        </p:sp>
        <p:sp>
          <p:nvSpPr>
            <p:cNvPr id="34925" name="Line 109"/>
            <p:cNvSpPr>
              <a:spLocks noChangeShapeType="1"/>
            </p:cNvSpPr>
            <p:nvPr/>
          </p:nvSpPr>
          <p:spPr bwMode="auto">
            <a:xfrm>
              <a:off x="1728" y="864"/>
              <a:ext cx="378" cy="192"/>
            </a:xfrm>
            <a:prstGeom prst="line">
              <a:avLst/>
            </a:prstGeom>
            <a:noFill/>
            <a:ln w="57150">
              <a:solidFill>
                <a:schemeClr val="tx1"/>
              </a:solidFill>
              <a:round/>
              <a:headEnd/>
              <a:tailEnd type="triangle" w="med" len="med"/>
            </a:ln>
            <a:effectLst/>
          </p:spPr>
          <p:txBody>
            <a:bodyPr/>
            <a:lstStyle/>
            <a:p>
              <a:endParaRPr lang="en-US"/>
            </a:p>
          </p:txBody>
        </p:sp>
        <p:sp>
          <p:nvSpPr>
            <p:cNvPr id="34926" name="AutoShape 110"/>
            <p:cNvSpPr>
              <a:spLocks noChangeAspect="1" noChangeArrowheads="1"/>
            </p:cNvSpPr>
            <p:nvPr/>
          </p:nvSpPr>
          <p:spPr bwMode="auto">
            <a:xfrm>
              <a:off x="3941" y="1728"/>
              <a:ext cx="88" cy="69"/>
            </a:xfrm>
            <a:prstGeom prst="diamond">
              <a:avLst/>
            </a:prstGeom>
            <a:gradFill rotWithShape="0">
              <a:gsLst>
                <a:gs pos="0">
                  <a:schemeClr val="bg1"/>
                </a:gs>
                <a:gs pos="100000">
                  <a:srgbClr val="CC00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34927" name="Arc 111"/>
            <p:cNvSpPr>
              <a:spLocks/>
            </p:cNvSpPr>
            <p:nvPr/>
          </p:nvSpPr>
          <p:spPr bwMode="auto">
            <a:xfrm>
              <a:off x="3293" y="1488"/>
              <a:ext cx="643" cy="337"/>
            </a:xfrm>
            <a:custGeom>
              <a:avLst/>
              <a:gdLst>
                <a:gd name="G0" fmla="+- 1342 0 0"/>
                <a:gd name="G1" fmla="+- 21600 0 0"/>
                <a:gd name="G2" fmla="+- 21600 0 0"/>
                <a:gd name="T0" fmla="*/ 0 w 21449"/>
                <a:gd name="T1" fmla="*/ 42 h 21600"/>
                <a:gd name="T2" fmla="*/ 21449 w 21449"/>
                <a:gd name="T3" fmla="*/ 13708 h 21600"/>
                <a:gd name="T4" fmla="*/ 1342 w 21449"/>
                <a:gd name="T5" fmla="*/ 21600 h 21600"/>
              </a:gdLst>
              <a:ahLst/>
              <a:cxnLst>
                <a:cxn ang="0">
                  <a:pos x="T0" y="T1"/>
                </a:cxn>
                <a:cxn ang="0">
                  <a:pos x="T2" y="T3"/>
                </a:cxn>
                <a:cxn ang="0">
                  <a:pos x="T4" y="T5"/>
                </a:cxn>
              </a:cxnLst>
              <a:rect l="0" t="0" r="r" b="b"/>
              <a:pathLst>
                <a:path w="21449" h="21600" fill="none" extrusionOk="0">
                  <a:moveTo>
                    <a:pt x="-1" y="41"/>
                  </a:moveTo>
                  <a:cubicBezTo>
                    <a:pt x="446" y="13"/>
                    <a:pt x="894" y="-1"/>
                    <a:pt x="1342" y="0"/>
                  </a:cubicBezTo>
                  <a:cubicBezTo>
                    <a:pt x="10225" y="0"/>
                    <a:pt x="18202" y="5438"/>
                    <a:pt x="21448" y="13708"/>
                  </a:cubicBezTo>
                </a:path>
                <a:path w="21449" h="21600" stroke="0" extrusionOk="0">
                  <a:moveTo>
                    <a:pt x="-1" y="41"/>
                  </a:moveTo>
                  <a:cubicBezTo>
                    <a:pt x="446" y="13"/>
                    <a:pt x="894" y="-1"/>
                    <a:pt x="1342" y="0"/>
                  </a:cubicBezTo>
                  <a:cubicBezTo>
                    <a:pt x="10225" y="0"/>
                    <a:pt x="18202" y="5438"/>
                    <a:pt x="21448" y="13708"/>
                  </a:cubicBezTo>
                  <a:lnTo>
                    <a:pt x="1342" y="21600"/>
                  </a:lnTo>
                  <a:close/>
                </a:path>
              </a:pathLst>
            </a:custGeom>
            <a:noFill/>
            <a:ln w="38100">
              <a:solidFill>
                <a:schemeClr val="tx1"/>
              </a:solidFill>
              <a:round/>
              <a:headEnd/>
              <a:tailEnd type="triangle" w="med" len="med"/>
            </a:ln>
            <a:effectLst/>
          </p:spPr>
          <p:txBody>
            <a:bodyPr wrap="none" anchor="ctr"/>
            <a:lstStyle/>
            <a:p>
              <a:endParaRPr lang="en-US"/>
            </a:p>
          </p:txBody>
        </p:sp>
        <p:sp>
          <p:nvSpPr>
            <p:cNvPr id="34928" name="Rectangle 112"/>
            <p:cNvSpPr>
              <a:spLocks noChangeArrowheads="1"/>
            </p:cNvSpPr>
            <p:nvPr/>
          </p:nvSpPr>
          <p:spPr bwMode="auto">
            <a:xfrm>
              <a:off x="4266" y="2784"/>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PLTP</a:t>
              </a:r>
            </a:p>
          </p:txBody>
        </p:sp>
        <p:sp>
          <p:nvSpPr>
            <p:cNvPr id="34929" name="Rectangle 113"/>
            <p:cNvSpPr>
              <a:spLocks noChangeArrowheads="1"/>
            </p:cNvSpPr>
            <p:nvPr/>
          </p:nvSpPr>
          <p:spPr bwMode="auto">
            <a:xfrm>
              <a:off x="4327" y="2880"/>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ApoE/CII</a:t>
              </a:r>
            </a:p>
          </p:txBody>
        </p:sp>
        <p:sp>
          <p:nvSpPr>
            <p:cNvPr id="34930" name="Rectangle 114"/>
            <p:cNvSpPr>
              <a:spLocks noChangeArrowheads="1"/>
            </p:cNvSpPr>
            <p:nvPr/>
          </p:nvSpPr>
          <p:spPr bwMode="auto">
            <a:xfrm>
              <a:off x="4669" y="2784"/>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ABCAI</a:t>
              </a:r>
            </a:p>
          </p:txBody>
        </p:sp>
        <p:sp>
          <p:nvSpPr>
            <p:cNvPr id="34931" name="Rectangle 115"/>
            <p:cNvSpPr>
              <a:spLocks noChangeArrowheads="1"/>
            </p:cNvSpPr>
            <p:nvPr/>
          </p:nvSpPr>
          <p:spPr bwMode="auto">
            <a:xfrm>
              <a:off x="4748" y="2880"/>
              <a:ext cx="425"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LPL</a:t>
              </a:r>
            </a:p>
          </p:txBody>
        </p:sp>
        <p:grpSp>
          <p:nvGrpSpPr>
            <p:cNvPr id="13" name="Group 116"/>
            <p:cNvGrpSpPr>
              <a:grpSpLocks/>
            </p:cNvGrpSpPr>
            <p:nvPr/>
          </p:nvGrpSpPr>
          <p:grpSpPr bwMode="auto">
            <a:xfrm>
              <a:off x="2639" y="2888"/>
              <a:ext cx="750" cy="288"/>
              <a:chOff x="2351" y="2832"/>
              <a:chExt cx="666" cy="288"/>
            </a:xfrm>
          </p:grpSpPr>
          <p:sp>
            <p:nvSpPr>
              <p:cNvPr id="34933" name="Rectangle 117"/>
              <p:cNvSpPr>
                <a:spLocks noChangeArrowheads="1"/>
              </p:cNvSpPr>
              <p:nvPr/>
            </p:nvSpPr>
            <p:spPr bwMode="auto">
              <a:xfrm>
                <a:off x="2351" y="2832"/>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iNOS</a:t>
                </a:r>
              </a:p>
            </p:txBody>
          </p:sp>
          <p:sp>
            <p:nvSpPr>
              <p:cNvPr id="34934" name="Rectangle 118"/>
              <p:cNvSpPr>
                <a:spLocks noChangeArrowheads="1"/>
              </p:cNvSpPr>
              <p:nvPr/>
            </p:nvSpPr>
            <p:spPr bwMode="auto">
              <a:xfrm>
                <a:off x="2351" y="2928"/>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IL-6</a:t>
                </a:r>
              </a:p>
            </p:txBody>
          </p:sp>
          <p:sp>
            <p:nvSpPr>
              <p:cNvPr id="34935" name="Rectangle 119"/>
              <p:cNvSpPr>
                <a:spLocks noChangeArrowheads="1"/>
              </p:cNvSpPr>
              <p:nvPr/>
            </p:nvSpPr>
            <p:spPr bwMode="auto">
              <a:xfrm>
                <a:off x="2639" y="2832"/>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IL-1</a:t>
                </a:r>
                <a:r>
                  <a:rPr lang="en-US" sz="1000" b="1">
                    <a:solidFill>
                      <a:schemeClr val="tx2"/>
                    </a:solidFill>
                    <a:latin typeface="Symbol" pitchFamily="18" charset="2"/>
                  </a:rPr>
                  <a:t>b</a:t>
                </a:r>
              </a:p>
            </p:txBody>
          </p:sp>
          <p:sp>
            <p:nvSpPr>
              <p:cNvPr id="34936" name="Rectangle 120"/>
              <p:cNvSpPr>
                <a:spLocks noChangeArrowheads="1"/>
              </p:cNvSpPr>
              <p:nvPr/>
            </p:nvSpPr>
            <p:spPr bwMode="auto">
              <a:xfrm>
                <a:off x="2639" y="2928"/>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a:t>
                </a:r>
                <a:r>
                  <a:rPr lang="en-US" sz="1000" b="1">
                    <a:solidFill>
                      <a:schemeClr val="tx2"/>
                    </a:solidFill>
                    <a:latin typeface="Arial" charset="0"/>
                  </a:rPr>
                  <a:t>COX2</a:t>
                </a:r>
              </a:p>
            </p:txBody>
          </p:sp>
          <p:sp>
            <p:nvSpPr>
              <p:cNvPr id="34937" name="Rectangle 121"/>
              <p:cNvSpPr>
                <a:spLocks noChangeArrowheads="1"/>
              </p:cNvSpPr>
              <p:nvPr/>
            </p:nvSpPr>
            <p:spPr bwMode="auto">
              <a:xfrm>
                <a:off x="2543" y="3024"/>
                <a:ext cx="378" cy="96"/>
              </a:xfrm>
              <a:prstGeom prst="rect">
                <a:avLst/>
              </a:prstGeom>
              <a:noFill/>
              <a:ln w="9525">
                <a:noFill/>
                <a:miter lim="800000"/>
                <a:headEnd/>
                <a:tailEnd/>
              </a:ln>
              <a:effectLst/>
            </p:spPr>
            <p:txBody>
              <a:bodyPr wrap="none" anchor="ctr"/>
              <a:lstStyle/>
              <a:p>
                <a:pPr algn="ctr" eaLnBrk="1" hangingPunct="1"/>
                <a:r>
                  <a:rPr lang="en-US" sz="1000" b="1">
                    <a:solidFill>
                      <a:schemeClr val="tx2"/>
                    </a:solidFill>
                    <a:latin typeface="Arial" charset="0"/>
                    <a:sym typeface="Symbol" pitchFamily="18" charset="2"/>
                  </a:rPr>
                  <a:t> </a:t>
                </a:r>
                <a:r>
                  <a:rPr lang="en-US" sz="1000" b="1">
                    <a:solidFill>
                      <a:schemeClr val="tx2"/>
                    </a:solidFill>
                    <a:latin typeface="Arial" charset="0"/>
                  </a:rPr>
                  <a:t>MMP9</a:t>
                </a:r>
              </a:p>
            </p:txBody>
          </p:sp>
        </p:grpSp>
        <p:sp>
          <p:nvSpPr>
            <p:cNvPr id="34938" name="Text Box 122"/>
            <p:cNvSpPr txBox="1">
              <a:spLocks noChangeAspect="1" noChangeArrowheads="1"/>
            </p:cNvSpPr>
            <p:nvPr/>
          </p:nvSpPr>
          <p:spPr bwMode="auto">
            <a:xfrm>
              <a:off x="1296" y="2064"/>
              <a:ext cx="474" cy="173"/>
            </a:xfrm>
            <a:prstGeom prst="rect">
              <a:avLst/>
            </a:prstGeom>
            <a:noFill/>
            <a:ln w="9525">
              <a:noFill/>
              <a:miter lim="800000"/>
              <a:headEnd/>
              <a:tailEnd/>
            </a:ln>
            <a:effectLst/>
          </p:spPr>
          <p:txBody>
            <a:bodyPr wrap="none">
              <a:spAutoFit/>
            </a:bodyPr>
            <a:lstStyle/>
            <a:p>
              <a:r>
                <a:rPr lang="en-US" sz="1200" b="1">
                  <a:latin typeface="Helvetica" pitchFamily="34" charset="0"/>
                </a:rPr>
                <a:t>TOLL4</a:t>
              </a:r>
            </a:p>
          </p:txBody>
        </p:sp>
        <p:sp>
          <p:nvSpPr>
            <p:cNvPr id="34939" name="Arc 123"/>
            <p:cNvSpPr>
              <a:spLocks/>
            </p:cNvSpPr>
            <p:nvPr/>
          </p:nvSpPr>
          <p:spPr bwMode="auto">
            <a:xfrm>
              <a:off x="1835" y="2157"/>
              <a:ext cx="940" cy="347"/>
            </a:xfrm>
            <a:custGeom>
              <a:avLst/>
              <a:gdLst>
                <a:gd name="G0" fmla="+- 0 0 0"/>
                <a:gd name="G1" fmla="+- 21591 0 0"/>
                <a:gd name="G2" fmla="+- 21600 0 0"/>
                <a:gd name="T0" fmla="*/ 627 w 21600"/>
                <a:gd name="T1" fmla="*/ 0 h 23721"/>
                <a:gd name="T2" fmla="*/ 21495 w 21600"/>
                <a:gd name="T3" fmla="*/ 23721 h 23721"/>
                <a:gd name="T4" fmla="*/ 0 w 21600"/>
                <a:gd name="T5" fmla="*/ 21591 h 23721"/>
              </a:gdLst>
              <a:ahLst/>
              <a:cxnLst>
                <a:cxn ang="0">
                  <a:pos x="T0" y="T1"/>
                </a:cxn>
                <a:cxn ang="0">
                  <a:pos x="T2" y="T3"/>
                </a:cxn>
                <a:cxn ang="0">
                  <a:pos x="T4" y="T5"/>
                </a:cxn>
              </a:cxnLst>
              <a:rect l="0" t="0" r="r" b="b"/>
              <a:pathLst>
                <a:path w="21600" h="23721" fill="none" extrusionOk="0">
                  <a:moveTo>
                    <a:pt x="626" y="0"/>
                  </a:moveTo>
                  <a:cubicBezTo>
                    <a:pt x="12307" y="339"/>
                    <a:pt x="21600" y="9905"/>
                    <a:pt x="21600" y="21591"/>
                  </a:cubicBezTo>
                  <a:cubicBezTo>
                    <a:pt x="21600" y="22302"/>
                    <a:pt x="21564" y="23013"/>
                    <a:pt x="21494" y="23720"/>
                  </a:cubicBezTo>
                </a:path>
                <a:path w="21600" h="23721" stroke="0" extrusionOk="0">
                  <a:moveTo>
                    <a:pt x="626" y="0"/>
                  </a:moveTo>
                  <a:cubicBezTo>
                    <a:pt x="12307" y="339"/>
                    <a:pt x="21600" y="9905"/>
                    <a:pt x="21600" y="21591"/>
                  </a:cubicBezTo>
                  <a:cubicBezTo>
                    <a:pt x="21600" y="22302"/>
                    <a:pt x="21564" y="23013"/>
                    <a:pt x="21494" y="23720"/>
                  </a:cubicBezTo>
                  <a:lnTo>
                    <a:pt x="0" y="21591"/>
                  </a:lnTo>
                  <a:close/>
                </a:path>
              </a:pathLst>
            </a:custGeom>
            <a:noFill/>
            <a:ln w="38100">
              <a:solidFill>
                <a:schemeClr val="tx1"/>
              </a:solidFill>
              <a:round/>
              <a:headEnd/>
              <a:tailEnd type="triangle" w="med" len="med"/>
            </a:ln>
            <a:effectLst/>
          </p:spPr>
          <p:txBody>
            <a:bodyPr wrap="none" anchor="ctr"/>
            <a:lstStyle/>
            <a:p>
              <a:endParaRPr lang="en-US"/>
            </a:p>
          </p:txBody>
        </p:sp>
        <p:sp>
          <p:nvSpPr>
            <p:cNvPr id="34940" name="Arc 124"/>
            <p:cNvSpPr>
              <a:spLocks/>
            </p:cNvSpPr>
            <p:nvPr/>
          </p:nvSpPr>
          <p:spPr bwMode="auto">
            <a:xfrm flipH="1">
              <a:off x="2645" y="1824"/>
              <a:ext cx="756" cy="384"/>
            </a:xfrm>
            <a:custGeom>
              <a:avLst/>
              <a:gdLst>
                <a:gd name="G0" fmla="+- 0 0 0"/>
                <a:gd name="G1" fmla="+- 21600 0 0"/>
                <a:gd name="G2" fmla="+- 21600 0 0"/>
                <a:gd name="T0" fmla="*/ 0 w 21360"/>
                <a:gd name="T1" fmla="*/ 0 h 21600"/>
                <a:gd name="T2" fmla="*/ 21360 w 21360"/>
                <a:gd name="T3" fmla="*/ 18389 h 21600"/>
                <a:gd name="T4" fmla="*/ 0 w 21360"/>
                <a:gd name="T5" fmla="*/ 21600 h 21600"/>
              </a:gdLst>
              <a:ahLst/>
              <a:cxnLst>
                <a:cxn ang="0">
                  <a:pos x="T0" y="T1"/>
                </a:cxn>
                <a:cxn ang="0">
                  <a:pos x="T2" y="T3"/>
                </a:cxn>
                <a:cxn ang="0">
                  <a:pos x="T4" y="T5"/>
                </a:cxn>
              </a:cxnLst>
              <a:rect l="0" t="0" r="r" b="b"/>
              <a:pathLst>
                <a:path w="21360" h="21600" fill="none" extrusionOk="0">
                  <a:moveTo>
                    <a:pt x="-1" y="0"/>
                  </a:moveTo>
                  <a:cubicBezTo>
                    <a:pt x="10689" y="0"/>
                    <a:pt x="19770" y="7818"/>
                    <a:pt x="21359" y="18389"/>
                  </a:cubicBezTo>
                </a:path>
                <a:path w="21360" h="21600" stroke="0" extrusionOk="0">
                  <a:moveTo>
                    <a:pt x="-1" y="0"/>
                  </a:moveTo>
                  <a:cubicBezTo>
                    <a:pt x="10689" y="0"/>
                    <a:pt x="19770" y="7818"/>
                    <a:pt x="21359" y="18389"/>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34941" name="Line 125"/>
            <p:cNvSpPr>
              <a:spLocks noChangeShapeType="1"/>
            </p:cNvSpPr>
            <p:nvPr/>
          </p:nvSpPr>
          <p:spPr bwMode="auto">
            <a:xfrm>
              <a:off x="3023" y="1008"/>
              <a:ext cx="0" cy="240"/>
            </a:xfrm>
            <a:prstGeom prst="line">
              <a:avLst/>
            </a:prstGeom>
            <a:noFill/>
            <a:ln w="38100">
              <a:solidFill>
                <a:schemeClr val="tx1"/>
              </a:solidFill>
              <a:round/>
              <a:headEnd/>
              <a:tailEnd type="triangle" w="med" len="med"/>
            </a:ln>
            <a:effectLst/>
          </p:spPr>
          <p:txBody>
            <a:bodyPr/>
            <a:lstStyle/>
            <a:p>
              <a:endParaRPr lang="en-US"/>
            </a:p>
          </p:txBody>
        </p:sp>
        <p:sp>
          <p:nvSpPr>
            <p:cNvPr id="34942" name="Text Box 126"/>
            <p:cNvSpPr txBox="1">
              <a:spLocks noChangeAspect="1" noChangeArrowheads="1"/>
            </p:cNvSpPr>
            <p:nvPr/>
          </p:nvSpPr>
          <p:spPr bwMode="auto">
            <a:xfrm>
              <a:off x="1335" y="1872"/>
              <a:ext cx="401" cy="173"/>
            </a:xfrm>
            <a:prstGeom prst="rect">
              <a:avLst/>
            </a:prstGeom>
            <a:noFill/>
            <a:ln w="9525">
              <a:noFill/>
              <a:miter lim="800000"/>
              <a:headEnd/>
              <a:tailEnd/>
            </a:ln>
            <a:effectLst/>
          </p:spPr>
          <p:txBody>
            <a:bodyPr wrap="none">
              <a:spAutoFit/>
            </a:bodyPr>
            <a:lstStyle/>
            <a:p>
              <a:r>
                <a:rPr lang="en-US" sz="1200" b="1">
                  <a:latin typeface="Helvetica" pitchFamily="34" charset="0"/>
                </a:rPr>
                <a:t>IL-1R</a:t>
              </a:r>
            </a:p>
          </p:txBody>
        </p:sp>
        <p:sp>
          <p:nvSpPr>
            <p:cNvPr id="34943" name="Text Box 127"/>
            <p:cNvSpPr txBox="1">
              <a:spLocks noChangeAspect="1" noChangeArrowheads="1"/>
            </p:cNvSpPr>
            <p:nvPr/>
          </p:nvSpPr>
          <p:spPr bwMode="auto">
            <a:xfrm>
              <a:off x="1335" y="2256"/>
              <a:ext cx="419" cy="173"/>
            </a:xfrm>
            <a:prstGeom prst="rect">
              <a:avLst/>
            </a:prstGeom>
            <a:noFill/>
            <a:ln w="9525">
              <a:noFill/>
              <a:miter lim="800000"/>
              <a:headEnd/>
              <a:tailEnd/>
            </a:ln>
            <a:effectLst/>
          </p:spPr>
          <p:txBody>
            <a:bodyPr wrap="none">
              <a:spAutoFit/>
            </a:bodyPr>
            <a:lstStyle/>
            <a:p>
              <a:r>
                <a:rPr lang="en-US" sz="1200" b="1">
                  <a:latin typeface="Helvetica" pitchFamily="34" charset="0"/>
                </a:rPr>
                <a:t>TNFR</a:t>
              </a:r>
            </a:p>
          </p:txBody>
        </p:sp>
        <p:sp>
          <p:nvSpPr>
            <p:cNvPr id="34944" name="Text Box 128"/>
            <p:cNvSpPr txBox="1">
              <a:spLocks noChangeAspect="1" noChangeArrowheads="1"/>
            </p:cNvSpPr>
            <p:nvPr/>
          </p:nvSpPr>
          <p:spPr bwMode="auto">
            <a:xfrm>
              <a:off x="162" y="1056"/>
              <a:ext cx="1036" cy="366"/>
            </a:xfrm>
            <a:prstGeom prst="rect">
              <a:avLst/>
            </a:prstGeom>
            <a:noFill/>
            <a:ln w="9525">
              <a:noFill/>
              <a:miter lim="800000"/>
              <a:headEnd/>
              <a:tailEnd/>
            </a:ln>
            <a:effectLst/>
          </p:spPr>
          <p:txBody>
            <a:bodyPr wrap="none">
              <a:spAutoFit/>
            </a:bodyPr>
            <a:lstStyle/>
            <a:p>
              <a:pPr algn="ctr"/>
              <a:r>
                <a:rPr lang="en-US" sz="1600" b="1">
                  <a:effectLst>
                    <a:outerShdw blurRad="38100" dist="38100" dir="2700000" algn="tl">
                      <a:srgbClr val="C0C0C0"/>
                    </a:outerShdw>
                  </a:effectLst>
                  <a:latin typeface="Helvetica" pitchFamily="34" charset="0"/>
                </a:rPr>
                <a:t>Inflammatory</a:t>
              </a:r>
            </a:p>
            <a:p>
              <a:pPr algn="ctr"/>
              <a:r>
                <a:rPr lang="en-US" sz="1600" b="1">
                  <a:effectLst>
                    <a:outerShdw blurRad="38100" dist="38100" dir="2700000" algn="tl">
                      <a:srgbClr val="C0C0C0"/>
                    </a:outerShdw>
                  </a:effectLst>
                  <a:latin typeface="Helvetica" pitchFamily="34" charset="0"/>
                </a:rPr>
                <a:t> stimuli</a:t>
              </a:r>
            </a:p>
          </p:txBody>
        </p:sp>
        <p:sp>
          <p:nvSpPr>
            <p:cNvPr id="34945" name="Text Box 129"/>
            <p:cNvSpPr txBox="1">
              <a:spLocks noChangeAspect="1" noChangeArrowheads="1"/>
            </p:cNvSpPr>
            <p:nvPr/>
          </p:nvSpPr>
          <p:spPr bwMode="auto">
            <a:xfrm>
              <a:off x="284" y="1374"/>
              <a:ext cx="844" cy="154"/>
            </a:xfrm>
            <a:prstGeom prst="rect">
              <a:avLst/>
            </a:prstGeom>
            <a:noFill/>
            <a:ln w="9525">
              <a:noFill/>
              <a:miter lim="800000"/>
              <a:headEnd/>
              <a:tailEnd/>
            </a:ln>
            <a:effectLst/>
          </p:spPr>
          <p:txBody>
            <a:bodyPr wrap="none">
              <a:spAutoFit/>
            </a:bodyPr>
            <a:lstStyle/>
            <a:p>
              <a:r>
                <a:rPr lang="en-US" sz="1000" b="1">
                  <a:effectLst>
                    <a:outerShdw blurRad="38100" dist="38100" dir="2700000" algn="tl">
                      <a:srgbClr val="C0C0C0"/>
                    </a:outerShdw>
                  </a:effectLst>
                  <a:latin typeface="Helvetica" pitchFamily="34" charset="0"/>
                </a:rPr>
                <a:t>LPS, IL-1</a:t>
              </a:r>
              <a:r>
                <a:rPr lang="en-US" sz="1000" b="1">
                  <a:effectLst>
                    <a:outerShdw blurRad="38100" dist="38100" dir="2700000" algn="tl">
                      <a:srgbClr val="C0C0C0"/>
                    </a:outerShdw>
                  </a:effectLst>
                  <a:latin typeface="Symbol" pitchFamily="18" charset="2"/>
                </a:rPr>
                <a:t>b</a:t>
              </a:r>
              <a:r>
                <a:rPr lang="en-US" sz="1000" b="1">
                  <a:effectLst>
                    <a:outerShdw blurRad="38100" dist="38100" dir="2700000" algn="tl">
                      <a:srgbClr val="C0C0C0"/>
                    </a:outerShdw>
                  </a:effectLst>
                  <a:latin typeface="Helvetica" pitchFamily="34" charset="0"/>
                </a:rPr>
                <a:t>, TNF</a:t>
              </a:r>
              <a:r>
                <a:rPr lang="en-US" sz="1000" b="1">
                  <a:effectLst>
                    <a:outerShdw blurRad="38100" dist="38100" dir="2700000" algn="tl">
                      <a:srgbClr val="C0C0C0"/>
                    </a:outerShdw>
                  </a:effectLst>
                  <a:latin typeface="Symbol" pitchFamily="18" charset="2"/>
                </a:rPr>
                <a:t>a</a:t>
              </a:r>
            </a:p>
          </p:txBody>
        </p:sp>
        <p:grpSp>
          <p:nvGrpSpPr>
            <p:cNvPr id="14" name="Group 130"/>
            <p:cNvGrpSpPr>
              <a:grpSpLocks/>
            </p:cNvGrpSpPr>
            <p:nvPr/>
          </p:nvGrpSpPr>
          <p:grpSpPr bwMode="auto">
            <a:xfrm>
              <a:off x="4805" y="765"/>
              <a:ext cx="757" cy="675"/>
              <a:chOff x="4244" y="774"/>
              <a:chExt cx="673" cy="675"/>
            </a:xfrm>
          </p:grpSpPr>
          <p:sp>
            <p:nvSpPr>
              <p:cNvPr id="34947" name="AutoShape 131"/>
              <p:cNvSpPr>
                <a:spLocks noChangeAspect="1"/>
              </p:cNvSpPr>
              <p:nvPr/>
            </p:nvSpPr>
            <p:spPr bwMode="auto">
              <a:xfrm rot="27994819" flipH="1" flipV="1">
                <a:off x="4279" y="1159"/>
                <a:ext cx="83" cy="67"/>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48" name="AutoShape 132"/>
              <p:cNvSpPr>
                <a:spLocks noChangeAspect="1"/>
              </p:cNvSpPr>
              <p:nvPr/>
            </p:nvSpPr>
            <p:spPr bwMode="auto">
              <a:xfrm rot="27994819" flipH="1" flipV="1">
                <a:off x="4399" y="1206"/>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49" name="AutoShape 133"/>
              <p:cNvSpPr>
                <a:spLocks noChangeAspect="1"/>
              </p:cNvSpPr>
              <p:nvPr/>
            </p:nvSpPr>
            <p:spPr bwMode="auto">
              <a:xfrm rot="27994819" flipH="1" flipV="1">
                <a:off x="4689" y="1261"/>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0" name="AutoShape 134"/>
              <p:cNvSpPr>
                <a:spLocks noChangeAspect="1"/>
              </p:cNvSpPr>
              <p:nvPr/>
            </p:nvSpPr>
            <p:spPr bwMode="auto">
              <a:xfrm rot="27994819" flipH="1" flipV="1">
                <a:off x="4791" y="1323"/>
                <a:ext cx="81"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1" name="AutoShape 135"/>
              <p:cNvSpPr>
                <a:spLocks noChangeAspect="1"/>
              </p:cNvSpPr>
              <p:nvPr/>
            </p:nvSpPr>
            <p:spPr bwMode="auto">
              <a:xfrm rot="28422319">
                <a:off x="4804" y="977"/>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2" name="AutoShape 136"/>
              <p:cNvSpPr>
                <a:spLocks noChangeAspect="1"/>
              </p:cNvSpPr>
              <p:nvPr/>
            </p:nvSpPr>
            <p:spPr bwMode="auto">
              <a:xfrm rot="28422319">
                <a:off x="4284" y="833"/>
                <a:ext cx="84"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3" name="AutoShape 137"/>
              <p:cNvSpPr>
                <a:spLocks noChangeAspect="1"/>
              </p:cNvSpPr>
              <p:nvPr/>
            </p:nvSpPr>
            <p:spPr bwMode="auto">
              <a:xfrm rot="28422319">
                <a:off x="4702" y="922"/>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4" name="AutoShape 138"/>
              <p:cNvSpPr>
                <a:spLocks noChangeAspect="1"/>
              </p:cNvSpPr>
              <p:nvPr/>
            </p:nvSpPr>
            <p:spPr bwMode="auto">
              <a:xfrm rot="28422319">
                <a:off x="4403" y="863"/>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5" name="AutoShape 139"/>
              <p:cNvSpPr>
                <a:spLocks noChangeAspect="1"/>
              </p:cNvSpPr>
              <p:nvPr/>
            </p:nvSpPr>
            <p:spPr bwMode="auto">
              <a:xfrm rot="28422319">
                <a:off x="4524" y="901"/>
                <a:ext cx="83" cy="66"/>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34956" name="Line 140"/>
              <p:cNvSpPr>
                <a:spLocks noChangeAspect="1" noChangeShapeType="1"/>
              </p:cNvSpPr>
              <p:nvPr/>
            </p:nvSpPr>
            <p:spPr bwMode="auto">
              <a:xfrm rot="21523037" flipV="1">
                <a:off x="4489" y="774"/>
                <a:ext cx="222" cy="675"/>
              </a:xfrm>
              <a:prstGeom prst="line">
                <a:avLst/>
              </a:prstGeom>
              <a:noFill/>
              <a:ln w="57150">
                <a:solidFill>
                  <a:srgbClr val="FF0000"/>
                </a:solidFill>
                <a:round/>
                <a:headEnd/>
                <a:tailEnd type="triangle" w="med" len="med"/>
              </a:ln>
              <a:effectLst/>
            </p:spPr>
            <p:txBody>
              <a:bodyPr/>
              <a:lstStyle/>
              <a:p>
                <a:endParaRPr lang="en-US"/>
              </a:p>
            </p:txBody>
          </p:sp>
          <p:sp>
            <p:nvSpPr>
              <p:cNvPr id="34957" name="AutoShape 141"/>
              <p:cNvSpPr>
                <a:spLocks noChangeAspect="1" noChangeArrowheads="1"/>
              </p:cNvSpPr>
              <p:nvPr/>
            </p:nvSpPr>
            <p:spPr bwMode="auto">
              <a:xfrm rot="22729603">
                <a:off x="4296" y="892"/>
                <a:ext cx="51" cy="286"/>
              </a:xfrm>
              <a:prstGeom prst="can">
                <a:avLst>
                  <a:gd name="adj" fmla="val 51198"/>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58" name="AutoShape 142"/>
              <p:cNvSpPr>
                <a:spLocks noChangeAspect="1" noChangeArrowheads="1"/>
              </p:cNvSpPr>
              <p:nvPr/>
            </p:nvSpPr>
            <p:spPr bwMode="auto">
              <a:xfrm rot="22729603">
                <a:off x="4476" y="937"/>
                <a:ext cx="52" cy="287"/>
              </a:xfrm>
              <a:prstGeom prst="can">
                <a:avLst>
                  <a:gd name="adj" fmla="val 50389"/>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59" name="AutoShape 143"/>
              <p:cNvSpPr>
                <a:spLocks noChangeAspect="1" noChangeArrowheads="1"/>
              </p:cNvSpPr>
              <p:nvPr/>
            </p:nvSpPr>
            <p:spPr bwMode="auto">
              <a:xfrm rot="22729603">
                <a:off x="4537" y="961"/>
                <a:ext cx="48" cy="277"/>
              </a:xfrm>
              <a:prstGeom prst="can">
                <a:avLst>
                  <a:gd name="adj" fmla="val 52686"/>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0" name="AutoShape 144"/>
              <p:cNvSpPr>
                <a:spLocks noChangeAspect="1" noChangeArrowheads="1"/>
              </p:cNvSpPr>
              <p:nvPr/>
            </p:nvSpPr>
            <p:spPr bwMode="auto">
              <a:xfrm rot="22729603">
                <a:off x="4589" y="1006"/>
                <a:ext cx="54" cy="235"/>
              </a:xfrm>
              <a:prstGeom prst="can">
                <a:avLst>
                  <a:gd name="adj" fmla="val 0"/>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1" name="AutoShape 145"/>
              <p:cNvSpPr>
                <a:spLocks noChangeAspect="1" noChangeArrowheads="1"/>
              </p:cNvSpPr>
              <p:nvPr/>
            </p:nvSpPr>
            <p:spPr bwMode="auto">
              <a:xfrm rot="22729603">
                <a:off x="4661" y="955"/>
                <a:ext cx="53" cy="286"/>
              </a:xfrm>
              <a:prstGeom prst="can">
                <a:avLst>
                  <a:gd name="adj" fmla="val 49266"/>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2" name="AutoShape 146"/>
              <p:cNvSpPr>
                <a:spLocks noChangeAspect="1" noChangeArrowheads="1"/>
              </p:cNvSpPr>
              <p:nvPr/>
            </p:nvSpPr>
            <p:spPr bwMode="auto">
              <a:xfrm rot="22729603">
                <a:off x="4717" y="976"/>
                <a:ext cx="50" cy="286"/>
              </a:xfrm>
              <a:prstGeom prst="can">
                <a:avLst>
                  <a:gd name="adj" fmla="val 52221"/>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3" name="AutoShape 147"/>
              <p:cNvSpPr>
                <a:spLocks noChangeAspect="1" noChangeArrowheads="1"/>
              </p:cNvSpPr>
              <p:nvPr/>
            </p:nvSpPr>
            <p:spPr bwMode="auto">
              <a:xfrm rot="22729603">
                <a:off x="4772" y="1005"/>
                <a:ext cx="51" cy="286"/>
              </a:xfrm>
              <a:prstGeom prst="can">
                <a:avLst>
                  <a:gd name="adj" fmla="val 51198"/>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4" name="AutoShape 148"/>
              <p:cNvSpPr>
                <a:spLocks noChangeAspect="1" noChangeArrowheads="1"/>
              </p:cNvSpPr>
              <p:nvPr/>
            </p:nvSpPr>
            <p:spPr bwMode="auto">
              <a:xfrm rot="22729603">
                <a:off x="4818" y="1041"/>
                <a:ext cx="51" cy="286"/>
              </a:xfrm>
              <a:prstGeom prst="can">
                <a:avLst>
                  <a:gd name="adj" fmla="val 51198"/>
                </a:avLst>
              </a:prstGeom>
              <a:gradFill rotWithShape="0">
                <a:gsLst>
                  <a:gs pos="0">
                    <a:srgbClr val="442200"/>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5" name="AutoShape 149"/>
              <p:cNvSpPr>
                <a:spLocks noChangeAspect="1" noChangeArrowheads="1"/>
              </p:cNvSpPr>
              <p:nvPr/>
            </p:nvSpPr>
            <p:spPr bwMode="auto">
              <a:xfrm rot="22729603">
                <a:off x="4864" y="1084"/>
                <a:ext cx="53" cy="286"/>
              </a:xfrm>
              <a:prstGeom prst="can">
                <a:avLst>
                  <a:gd name="adj" fmla="val 49266"/>
                </a:avLst>
              </a:prstGeom>
              <a:gradFill rotWithShape="0">
                <a:gsLst>
                  <a:gs pos="0">
                    <a:srgbClr val="FF9966">
                      <a:gamma/>
                      <a:shade val="16471"/>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6" name="AutoShape 150"/>
              <p:cNvSpPr>
                <a:spLocks noChangeAspect="1" noChangeArrowheads="1"/>
              </p:cNvSpPr>
              <p:nvPr/>
            </p:nvSpPr>
            <p:spPr bwMode="auto">
              <a:xfrm rot="22729603">
                <a:off x="4357" y="896"/>
                <a:ext cx="51" cy="285"/>
              </a:xfrm>
              <a:prstGeom prst="can">
                <a:avLst>
                  <a:gd name="adj" fmla="val 51019"/>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7" name="AutoShape 151"/>
              <p:cNvSpPr>
                <a:spLocks noChangeAspect="1" noChangeArrowheads="1"/>
              </p:cNvSpPr>
              <p:nvPr/>
            </p:nvSpPr>
            <p:spPr bwMode="auto">
              <a:xfrm rot="22729603">
                <a:off x="4409" y="922"/>
                <a:ext cx="52" cy="286"/>
              </a:xfrm>
              <a:prstGeom prst="can">
                <a:avLst>
                  <a:gd name="adj" fmla="val 50213"/>
                </a:avLst>
              </a:prstGeom>
              <a:gradFill rotWithShape="0">
                <a:gsLst>
                  <a:gs pos="0">
                    <a:srgbClr val="FF9966">
                      <a:gamma/>
                      <a:shade val="0"/>
                      <a:invGamma/>
                    </a:srgbClr>
                  </a:gs>
                  <a:gs pos="100000">
                    <a:srgbClr val="FF9966"/>
                  </a:gs>
                </a:gsLst>
                <a:lin ang="2700000" scaled="1"/>
              </a:gradFill>
              <a:ln w="9525">
                <a:solidFill>
                  <a:srgbClr val="442200"/>
                </a:solidFill>
                <a:round/>
                <a:headEnd/>
                <a:tailEnd/>
              </a:ln>
              <a:effectLst/>
            </p:spPr>
            <p:txBody>
              <a:bodyPr wrap="none" anchor="ctr"/>
              <a:lstStyle/>
              <a:p>
                <a:endParaRPr lang="en-US"/>
              </a:p>
            </p:txBody>
          </p:sp>
          <p:sp>
            <p:nvSpPr>
              <p:cNvPr id="34968" name="AutoShape 152"/>
              <p:cNvSpPr>
                <a:spLocks noChangeAspect="1" noChangeArrowheads="1"/>
              </p:cNvSpPr>
              <p:nvPr/>
            </p:nvSpPr>
            <p:spPr bwMode="auto">
              <a:xfrm rot="22729603">
                <a:off x="4244" y="878"/>
                <a:ext cx="49" cy="218"/>
              </a:xfrm>
              <a:prstGeom prst="can">
                <a:avLst>
                  <a:gd name="adj" fmla="val 40618"/>
                </a:avLst>
              </a:prstGeom>
              <a:gradFill rotWithShape="0">
                <a:gsLst>
                  <a:gs pos="0">
                    <a:srgbClr val="FF9966">
                      <a:gamma/>
                      <a:shade val="0"/>
                      <a:invGamma/>
                    </a:srgbClr>
                  </a:gs>
                  <a:gs pos="100000">
                    <a:srgbClr val="FF9966"/>
                  </a:gs>
                </a:gsLst>
                <a:lin ang="2700000" scaled="1"/>
              </a:gradFill>
              <a:ln w="6350">
                <a:solidFill>
                  <a:srgbClr val="442200"/>
                </a:solidFill>
                <a:round/>
                <a:headEnd/>
                <a:tailEnd/>
              </a:ln>
              <a:effectLst/>
            </p:spPr>
            <p:txBody>
              <a:bodyPr wrap="none" anchor="ctr"/>
              <a:lstStyle/>
              <a:p>
                <a:endParaRPr lang="en-US"/>
              </a:p>
            </p:txBody>
          </p:sp>
          <p:sp>
            <p:nvSpPr>
              <p:cNvPr id="34969" name="AutoShape 153"/>
              <p:cNvSpPr>
                <a:spLocks noChangeAspect="1"/>
              </p:cNvSpPr>
              <p:nvPr/>
            </p:nvSpPr>
            <p:spPr bwMode="auto">
              <a:xfrm rot="27994819" flipH="1" flipV="1">
                <a:off x="4583" y="1248"/>
                <a:ext cx="82" cy="66"/>
              </a:xfrm>
              <a:prstGeom prst="leftBracket">
                <a:avLst>
                  <a:gd name="adj" fmla="val 8333"/>
                </a:avLst>
              </a:prstGeom>
              <a:noFill/>
              <a:ln w="9525">
                <a:solidFill>
                  <a:schemeClr val="tx1"/>
                </a:solidFill>
                <a:round/>
                <a:headEnd/>
                <a:tailEnd/>
              </a:ln>
              <a:effectLst/>
            </p:spPr>
            <p:txBody>
              <a:bodyPr wrap="none" anchor="ctr"/>
              <a:lstStyle/>
              <a:p>
                <a:endParaRPr lang="en-US"/>
              </a:p>
            </p:txBody>
          </p:sp>
        </p:grpSp>
        <p:sp>
          <p:nvSpPr>
            <p:cNvPr id="34970" name="AutoShape 154"/>
            <p:cNvSpPr>
              <a:spLocks noChangeArrowheads="1"/>
            </p:cNvSpPr>
            <p:nvPr/>
          </p:nvSpPr>
          <p:spPr bwMode="auto">
            <a:xfrm>
              <a:off x="648" y="1632"/>
              <a:ext cx="162" cy="144"/>
            </a:xfrm>
            <a:prstGeom prst="pentagon">
              <a:avLst/>
            </a:prstGeom>
            <a:gradFill rotWithShape="1">
              <a:gsLst>
                <a:gs pos="0">
                  <a:srgbClr val="CC0000"/>
                </a:gs>
                <a:gs pos="100000">
                  <a:srgbClr val="CC0000">
                    <a:gamma/>
                    <a:shade val="46275"/>
                    <a:invGamma/>
                  </a:srgbClr>
                </a:gs>
              </a:gsLst>
              <a:path path="shape">
                <a:fillToRect l="50000" t="50000" r="50000" b="50000"/>
              </a:path>
            </a:gradFill>
            <a:ln w="9525" cap="rnd">
              <a:solidFill>
                <a:schemeClr val="tx1"/>
              </a:solidFill>
              <a:prstDash val="sysDot"/>
              <a:miter lim="800000"/>
              <a:headEnd/>
              <a:tailEnd/>
            </a:ln>
            <a:effectLst/>
          </p:spPr>
          <p:txBody>
            <a:bodyPr wrap="none" anchor="ctr"/>
            <a:lstStyle/>
            <a:p>
              <a:endParaRPr lang="en-US"/>
            </a:p>
          </p:txBody>
        </p:sp>
        <p:sp>
          <p:nvSpPr>
            <p:cNvPr id="34971" name="AutoShape 155"/>
            <p:cNvSpPr>
              <a:spLocks noChangeArrowheads="1"/>
            </p:cNvSpPr>
            <p:nvPr/>
          </p:nvSpPr>
          <p:spPr bwMode="auto">
            <a:xfrm>
              <a:off x="702" y="2448"/>
              <a:ext cx="162" cy="144"/>
            </a:xfrm>
            <a:prstGeom prst="triangle">
              <a:avLst>
                <a:gd name="adj" fmla="val 50000"/>
              </a:avLst>
            </a:prstGeom>
            <a:gradFill rotWithShape="1">
              <a:gsLst>
                <a:gs pos="0">
                  <a:srgbClr val="FFFF66"/>
                </a:gs>
                <a:gs pos="100000">
                  <a:srgbClr val="FFFF66">
                    <a:gamma/>
                    <a:shade val="46275"/>
                    <a:invGamma/>
                  </a:srgbClr>
                </a:gs>
              </a:gsLst>
              <a:path path="rect">
                <a:fillToRect r="100000" b="100000"/>
              </a:path>
            </a:gradFill>
            <a:ln w="9525" cap="rnd">
              <a:solidFill>
                <a:schemeClr val="tx1"/>
              </a:solidFill>
              <a:prstDash val="sysDot"/>
              <a:miter lim="800000"/>
              <a:headEnd/>
              <a:tailEnd/>
            </a:ln>
            <a:effectLst/>
          </p:spPr>
          <p:txBody>
            <a:bodyPr wrap="none" anchor="ctr"/>
            <a:lstStyle/>
            <a:p>
              <a:endParaRPr lang="en-US"/>
            </a:p>
          </p:txBody>
        </p:sp>
        <p:sp>
          <p:nvSpPr>
            <p:cNvPr id="34972" name="AutoShape 156"/>
            <p:cNvSpPr>
              <a:spLocks noChangeArrowheads="1"/>
            </p:cNvSpPr>
            <p:nvPr/>
          </p:nvSpPr>
          <p:spPr bwMode="auto">
            <a:xfrm>
              <a:off x="594" y="2064"/>
              <a:ext cx="162" cy="144"/>
            </a:xfrm>
            <a:prstGeom prst="plaque">
              <a:avLst>
                <a:gd name="adj" fmla="val 28125"/>
              </a:avLst>
            </a:prstGeom>
            <a:gradFill rotWithShape="1">
              <a:gsLst>
                <a:gs pos="0">
                  <a:srgbClr val="006600"/>
                </a:gs>
                <a:gs pos="100000">
                  <a:srgbClr val="006600">
                    <a:gamma/>
                    <a:shade val="46275"/>
                    <a:invGamma/>
                  </a:srgbClr>
                </a:gs>
              </a:gsLst>
              <a:path path="rect">
                <a:fillToRect r="100000" b="100000"/>
              </a:path>
            </a:gradFill>
            <a:ln w="9525" cap="rnd">
              <a:solidFill>
                <a:schemeClr val="tx1"/>
              </a:solidFill>
              <a:prstDash val="sysDot"/>
              <a:miter lim="800000"/>
              <a:headEnd/>
              <a:tailEnd/>
            </a:ln>
            <a:effectLst/>
          </p:spPr>
          <p:txBody>
            <a:bodyPr wrap="none" anchor="ctr"/>
            <a:lstStyle/>
            <a:p>
              <a:endParaRPr lang="en-US"/>
            </a:p>
          </p:txBody>
        </p:sp>
        <p:grpSp>
          <p:nvGrpSpPr>
            <p:cNvPr id="15" name="Group 157"/>
            <p:cNvGrpSpPr>
              <a:grpSpLocks/>
            </p:cNvGrpSpPr>
            <p:nvPr/>
          </p:nvGrpSpPr>
          <p:grpSpPr bwMode="auto">
            <a:xfrm>
              <a:off x="863" y="2016"/>
              <a:ext cx="378" cy="240"/>
              <a:chOff x="335" y="1920"/>
              <a:chExt cx="336" cy="240"/>
            </a:xfrm>
          </p:grpSpPr>
          <p:sp>
            <p:nvSpPr>
              <p:cNvPr id="34974" name="AutoShape 158"/>
              <p:cNvSpPr>
                <a:spLocks noChangeArrowheads="1"/>
              </p:cNvSpPr>
              <p:nvPr/>
            </p:nvSpPr>
            <p:spPr bwMode="auto">
              <a:xfrm rot="16200000">
                <a:off x="497" y="1928"/>
                <a:ext cx="124" cy="224"/>
              </a:xfrm>
              <a:prstGeom prst="can">
                <a:avLst>
                  <a:gd name="adj" fmla="val 33871"/>
                </a:avLst>
              </a:prstGeom>
              <a:gradFill rotWithShape="1">
                <a:gsLst>
                  <a:gs pos="0">
                    <a:srgbClr val="006600">
                      <a:gamma/>
                      <a:shade val="36078"/>
                      <a:invGamma/>
                    </a:srgbClr>
                  </a:gs>
                  <a:gs pos="50000">
                    <a:srgbClr val="006600"/>
                  </a:gs>
                  <a:gs pos="100000">
                    <a:srgbClr val="006600">
                      <a:gamma/>
                      <a:shade val="36078"/>
                      <a:invGamma/>
                    </a:srgbClr>
                  </a:gs>
                </a:gsLst>
                <a:lin ang="0" scaled="1"/>
              </a:gradFill>
              <a:ln w="9525">
                <a:noFill/>
                <a:round/>
                <a:headEnd/>
                <a:tailEnd/>
              </a:ln>
              <a:effectLst/>
            </p:spPr>
            <p:txBody>
              <a:bodyPr wrap="none" anchor="ctr"/>
              <a:lstStyle/>
              <a:p>
                <a:endParaRPr lang="en-US"/>
              </a:p>
            </p:txBody>
          </p:sp>
          <p:sp>
            <p:nvSpPr>
              <p:cNvPr id="34975" name="AutoShape 159"/>
              <p:cNvSpPr>
                <a:spLocks noChangeArrowheads="1"/>
              </p:cNvSpPr>
              <p:nvPr/>
            </p:nvSpPr>
            <p:spPr bwMode="auto">
              <a:xfrm rot="16200000">
                <a:off x="294" y="1961"/>
                <a:ext cx="240" cy="157"/>
              </a:xfrm>
              <a:prstGeom prst="ellipseRibbon">
                <a:avLst>
                  <a:gd name="adj1" fmla="val 31769"/>
                  <a:gd name="adj2" fmla="val 55204"/>
                  <a:gd name="adj3" fmla="val 31769"/>
                </a:avLst>
              </a:prstGeom>
              <a:gradFill rotWithShape="1">
                <a:gsLst>
                  <a:gs pos="0">
                    <a:srgbClr val="006600">
                      <a:gamma/>
                      <a:shade val="46275"/>
                      <a:invGamma/>
                    </a:srgbClr>
                  </a:gs>
                  <a:gs pos="50000">
                    <a:srgbClr val="006600"/>
                  </a:gs>
                  <a:gs pos="100000">
                    <a:srgbClr val="006600">
                      <a:gamma/>
                      <a:shade val="46275"/>
                      <a:invGamma/>
                    </a:srgbClr>
                  </a:gs>
                </a:gsLst>
                <a:lin ang="0" scaled="1"/>
              </a:gradFill>
              <a:ln w="9525">
                <a:noFill/>
                <a:round/>
                <a:headEnd/>
                <a:tailEnd/>
              </a:ln>
              <a:effectLst/>
            </p:spPr>
            <p:txBody>
              <a:bodyPr wrap="none" anchor="ctr"/>
              <a:lstStyle/>
              <a:p>
                <a:endParaRPr lang="en-US"/>
              </a:p>
            </p:txBody>
          </p:sp>
        </p:grpSp>
        <p:grpSp>
          <p:nvGrpSpPr>
            <p:cNvPr id="16" name="Group 160"/>
            <p:cNvGrpSpPr>
              <a:grpSpLocks/>
            </p:cNvGrpSpPr>
            <p:nvPr/>
          </p:nvGrpSpPr>
          <p:grpSpPr bwMode="auto">
            <a:xfrm rot="-1133166">
              <a:off x="971" y="2304"/>
              <a:ext cx="378" cy="240"/>
              <a:chOff x="416" y="2198"/>
              <a:chExt cx="336" cy="240"/>
            </a:xfrm>
          </p:grpSpPr>
          <p:sp>
            <p:nvSpPr>
              <p:cNvPr id="34977" name="AutoShape 161"/>
              <p:cNvSpPr>
                <a:spLocks noChangeArrowheads="1"/>
              </p:cNvSpPr>
              <p:nvPr/>
            </p:nvSpPr>
            <p:spPr bwMode="auto">
              <a:xfrm rot="16200000">
                <a:off x="568" y="2216"/>
                <a:ext cx="144" cy="224"/>
              </a:xfrm>
              <a:prstGeom prst="can">
                <a:avLst>
                  <a:gd name="adj" fmla="val 29167"/>
                </a:avLst>
              </a:prstGeom>
              <a:gradFill rotWithShape="1">
                <a:gsLst>
                  <a:gs pos="0">
                    <a:srgbClr val="FFFF66">
                      <a:gamma/>
                      <a:shade val="36078"/>
                      <a:invGamma/>
                    </a:srgbClr>
                  </a:gs>
                  <a:gs pos="50000">
                    <a:srgbClr val="FFFF66"/>
                  </a:gs>
                  <a:gs pos="100000">
                    <a:srgbClr val="FFFF66">
                      <a:gamma/>
                      <a:shade val="36078"/>
                      <a:invGamma/>
                    </a:srgbClr>
                  </a:gs>
                </a:gsLst>
                <a:lin ang="0" scaled="1"/>
              </a:gradFill>
              <a:ln w="9525">
                <a:noFill/>
                <a:round/>
                <a:headEnd/>
                <a:tailEnd/>
              </a:ln>
              <a:effectLst/>
            </p:spPr>
            <p:txBody>
              <a:bodyPr wrap="none" anchor="ctr"/>
              <a:lstStyle/>
              <a:p>
                <a:endParaRPr lang="en-US"/>
              </a:p>
            </p:txBody>
          </p:sp>
          <p:sp>
            <p:nvSpPr>
              <p:cNvPr id="34978" name="AutoShape 162"/>
              <p:cNvSpPr>
                <a:spLocks noChangeArrowheads="1"/>
              </p:cNvSpPr>
              <p:nvPr/>
            </p:nvSpPr>
            <p:spPr bwMode="auto">
              <a:xfrm rot="16200000">
                <a:off x="375" y="2239"/>
                <a:ext cx="240" cy="157"/>
              </a:xfrm>
              <a:prstGeom prst="ellipseRibbon">
                <a:avLst>
                  <a:gd name="adj1" fmla="val 31769"/>
                  <a:gd name="adj2" fmla="val 55204"/>
                  <a:gd name="adj3" fmla="val 31769"/>
                </a:avLst>
              </a:prstGeom>
              <a:gradFill rotWithShape="1">
                <a:gsLst>
                  <a:gs pos="0">
                    <a:srgbClr val="FFFF66">
                      <a:gamma/>
                      <a:shade val="46275"/>
                      <a:invGamma/>
                    </a:srgbClr>
                  </a:gs>
                  <a:gs pos="50000">
                    <a:srgbClr val="FFFF66"/>
                  </a:gs>
                  <a:gs pos="100000">
                    <a:srgbClr val="FFFF66">
                      <a:gamma/>
                      <a:shade val="46275"/>
                      <a:invGamma/>
                    </a:srgbClr>
                  </a:gs>
                </a:gsLst>
                <a:lin ang="0" scaled="1"/>
              </a:gradFill>
              <a:ln w="9525">
                <a:noFill/>
                <a:round/>
                <a:headEnd/>
                <a:tailEnd/>
              </a:ln>
              <a:effectLst/>
            </p:spPr>
            <p:txBody>
              <a:bodyPr wrap="none" anchor="ctr"/>
              <a:lstStyle/>
              <a:p>
                <a:endParaRPr lang="en-US"/>
              </a:p>
            </p:txBody>
          </p:sp>
        </p:grpSp>
        <p:grpSp>
          <p:nvGrpSpPr>
            <p:cNvPr id="17" name="Group 163"/>
            <p:cNvGrpSpPr>
              <a:grpSpLocks/>
            </p:cNvGrpSpPr>
            <p:nvPr/>
          </p:nvGrpSpPr>
          <p:grpSpPr bwMode="auto">
            <a:xfrm rot="1504465">
              <a:off x="899" y="1718"/>
              <a:ext cx="378" cy="240"/>
              <a:chOff x="416" y="1718"/>
              <a:chExt cx="336" cy="240"/>
            </a:xfrm>
          </p:grpSpPr>
          <p:sp>
            <p:nvSpPr>
              <p:cNvPr id="34980" name="AutoShape 164"/>
              <p:cNvSpPr>
                <a:spLocks noChangeArrowheads="1"/>
              </p:cNvSpPr>
              <p:nvPr/>
            </p:nvSpPr>
            <p:spPr bwMode="auto">
              <a:xfrm rot="16200000">
                <a:off x="578" y="1726"/>
                <a:ext cx="124" cy="224"/>
              </a:xfrm>
              <a:prstGeom prst="can">
                <a:avLst>
                  <a:gd name="adj" fmla="val 33871"/>
                </a:avLst>
              </a:prstGeom>
              <a:gradFill rotWithShape="1">
                <a:gsLst>
                  <a:gs pos="0">
                    <a:srgbClr val="CC0000">
                      <a:gamma/>
                      <a:shade val="36078"/>
                      <a:invGamma/>
                    </a:srgbClr>
                  </a:gs>
                  <a:gs pos="50000">
                    <a:srgbClr val="CC0000"/>
                  </a:gs>
                  <a:gs pos="100000">
                    <a:srgbClr val="CC0000">
                      <a:gamma/>
                      <a:shade val="36078"/>
                      <a:invGamma/>
                    </a:srgbClr>
                  </a:gs>
                </a:gsLst>
                <a:lin ang="0" scaled="1"/>
              </a:gradFill>
              <a:ln w="9525">
                <a:noFill/>
                <a:round/>
                <a:headEnd/>
                <a:tailEnd/>
              </a:ln>
              <a:effectLst/>
            </p:spPr>
            <p:txBody>
              <a:bodyPr wrap="none" anchor="ctr"/>
              <a:lstStyle/>
              <a:p>
                <a:endParaRPr lang="en-US"/>
              </a:p>
            </p:txBody>
          </p:sp>
          <p:sp>
            <p:nvSpPr>
              <p:cNvPr id="34981" name="AutoShape 165"/>
              <p:cNvSpPr>
                <a:spLocks noChangeArrowheads="1"/>
              </p:cNvSpPr>
              <p:nvPr/>
            </p:nvSpPr>
            <p:spPr bwMode="auto">
              <a:xfrm rot="16200000">
                <a:off x="375" y="1759"/>
                <a:ext cx="240" cy="157"/>
              </a:xfrm>
              <a:prstGeom prst="ellipseRibbon">
                <a:avLst>
                  <a:gd name="adj1" fmla="val 31769"/>
                  <a:gd name="adj2" fmla="val 55204"/>
                  <a:gd name="adj3" fmla="val 31769"/>
                </a:avLst>
              </a:prstGeom>
              <a:gradFill rotWithShape="1">
                <a:gsLst>
                  <a:gs pos="0">
                    <a:srgbClr val="CC0000">
                      <a:gamma/>
                      <a:shade val="46275"/>
                      <a:invGamma/>
                    </a:srgbClr>
                  </a:gs>
                  <a:gs pos="50000">
                    <a:srgbClr val="CC0000"/>
                  </a:gs>
                  <a:gs pos="100000">
                    <a:srgbClr val="CC0000">
                      <a:gamma/>
                      <a:shade val="46275"/>
                      <a:invGamma/>
                    </a:srgbClr>
                  </a:gs>
                </a:gsLst>
                <a:lin ang="0" scaled="1"/>
              </a:gradFill>
              <a:ln w="9525">
                <a:noFill/>
                <a:round/>
                <a:headEnd/>
                <a:tailEnd/>
              </a:ln>
              <a:effectLst/>
            </p:spPr>
            <p:txBody>
              <a:bodyPr wrap="none" anchor="ctr"/>
              <a:lstStyle/>
              <a:p>
                <a:endParaRPr lang="en-US"/>
              </a:p>
            </p:txBody>
          </p:sp>
        </p:grpSp>
        <p:sp>
          <p:nvSpPr>
            <p:cNvPr id="34982" name="Text Box 166"/>
            <p:cNvSpPr txBox="1">
              <a:spLocks noChangeAspect="1" noChangeArrowheads="1"/>
            </p:cNvSpPr>
            <p:nvPr/>
          </p:nvSpPr>
          <p:spPr bwMode="auto">
            <a:xfrm>
              <a:off x="4265" y="1104"/>
              <a:ext cx="501" cy="173"/>
            </a:xfrm>
            <a:prstGeom prst="rect">
              <a:avLst/>
            </a:prstGeom>
            <a:noFill/>
            <a:ln w="9525">
              <a:noFill/>
              <a:miter lim="800000"/>
              <a:headEnd/>
              <a:tailEnd/>
            </a:ln>
            <a:effectLst/>
          </p:spPr>
          <p:txBody>
            <a:bodyPr wrap="none">
              <a:spAutoFit/>
            </a:bodyPr>
            <a:lstStyle/>
            <a:p>
              <a:r>
                <a:rPr lang="en-US" sz="1200" b="1">
                  <a:latin typeface="Helvetica" pitchFamily="34" charset="0"/>
                </a:rPr>
                <a:t>ABCA1</a:t>
              </a:r>
            </a:p>
          </p:txBody>
        </p:sp>
        <p:sp>
          <p:nvSpPr>
            <p:cNvPr id="34983" name="Arc 167"/>
            <p:cNvSpPr>
              <a:spLocks/>
            </p:cNvSpPr>
            <p:nvPr/>
          </p:nvSpPr>
          <p:spPr bwMode="auto">
            <a:xfrm rot="6127097" flipH="1">
              <a:off x="4706" y="1747"/>
              <a:ext cx="457" cy="432"/>
            </a:xfrm>
            <a:custGeom>
              <a:avLst/>
              <a:gdLst>
                <a:gd name="G0" fmla="+- 0 0 0"/>
                <a:gd name="G1" fmla="+- 21600 0 0"/>
                <a:gd name="G2" fmla="+- 21600 0 0"/>
                <a:gd name="T0" fmla="*/ 0 w 12835"/>
                <a:gd name="T1" fmla="*/ 0 h 21600"/>
                <a:gd name="T2" fmla="*/ 12835 w 12835"/>
                <a:gd name="T3" fmla="*/ 4227 h 21600"/>
                <a:gd name="T4" fmla="*/ 0 w 12835"/>
                <a:gd name="T5" fmla="*/ 21600 h 21600"/>
              </a:gdLst>
              <a:ahLst/>
              <a:cxnLst>
                <a:cxn ang="0">
                  <a:pos x="T0" y="T1"/>
                </a:cxn>
                <a:cxn ang="0">
                  <a:pos x="T2" y="T3"/>
                </a:cxn>
                <a:cxn ang="0">
                  <a:pos x="T4" y="T5"/>
                </a:cxn>
              </a:cxnLst>
              <a:rect l="0" t="0" r="r" b="b"/>
              <a:pathLst>
                <a:path w="12835" h="21600" fill="none" extrusionOk="0">
                  <a:moveTo>
                    <a:pt x="-1" y="0"/>
                  </a:moveTo>
                  <a:cubicBezTo>
                    <a:pt x="4620" y="0"/>
                    <a:pt x="9118" y="1481"/>
                    <a:pt x="12835" y="4226"/>
                  </a:cubicBezTo>
                </a:path>
                <a:path w="12835" h="21600" stroke="0" extrusionOk="0">
                  <a:moveTo>
                    <a:pt x="-1" y="0"/>
                  </a:moveTo>
                  <a:cubicBezTo>
                    <a:pt x="4620" y="0"/>
                    <a:pt x="9118" y="1481"/>
                    <a:pt x="12835" y="4226"/>
                  </a:cubicBezTo>
                  <a:lnTo>
                    <a:pt x="0" y="21600"/>
                  </a:lnTo>
                  <a:close/>
                </a:path>
              </a:pathLst>
            </a:custGeom>
            <a:noFill/>
            <a:ln w="28575">
              <a:solidFill>
                <a:schemeClr val="tx1"/>
              </a:solidFill>
              <a:round/>
              <a:headEnd/>
              <a:tailEnd type="triangle" w="med" len="med"/>
            </a:ln>
            <a:effectLst/>
          </p:spPr>
          <p:txBody>
            <a:bodyPr wrap="none" anchor="ctr"/>
            <a:lstStyle/>
            <a:p>
              <a:endParaRPr lang="en-US"/>
            </a:p>
          </p:txBody>
        </p:sp>
        <p:sp>
          <p:nvSpPr>
            <p:cNvPr id="34984" name="Oval 168"/>
            <p:cNvSpPr>
              <a:spLocks noChangeAspect="1" noChangeArrowheads="1"/>
            </p:cNvSpPr>
            <p:nvPr/>
          </p:nvSpPr>
          <p:spPr bwMode="auto">
            <a:xfrm>
              <a:off x="5075" y="1584"/>
              <a:ext cx="62"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5" name="Oval 169"/>
            <p:cNvSpPr>
              <a:spLocks noChangeAspect="1" noChangeArrowheads="1"/>
            </p:cNvSpPr>
            <p:nvPr/>
          </p:nvSpPr>
          <p:spPr bwMode="auto">
            <a:xfrm>
              <a:off x="4967" y="1488"/>
              <a:ext cx="62"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6" name="Oval 170"/>
            <p:cNvSpPr>
              <a:spLocks noChangeAspect="1" noChangeArrowheads="1"/>
            </p:cNvSpPr>
            <p:nvPr/>
          </p:nvSpPr>
          <p:spPr bwMode="auto">
            <a:xfrm>
              <a:off x="5345" y="624"/>
              <a:ext cx="63" cy="50"/>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7" name="Oval 171"/>
            <p:cNvSpPr>
              <a:spLocks noChangeAspect="1" noChangeArrowheads="1"/>
            </p:cNvSpPr>
            <p:nvPr/>
          </p:nvSpPr>
          <p:spPr bwMode="auto">
            <a:xfrm>
              <a:off x="5021" y="1680"/>
              <a:ext cx="63" cy="49"/>
            </a:xfrm>
            <a:prstGeom prst="ellipse">
              <a:avLst/>
            </a:prstGeom>
            <a:gradFill rotWithShape="0">
              <a:gsLst>
                <a:gs pos="0">
                  <a:srgbClr val="99FFCC"/>
                </a:gs>
                <a:gs pos="100000">
                  <a:srgbClr val="99FFCC">
                    <a:gamma/>
                    <a:shade val="46275"/>
                    <a:invGamma/>
                  </a:srgbClr>
                </a:gs>
              </a:gsLst>
              <a:path path="rect">
                <a:fillToRect r="100000" b="100000"/>
              </a:path>
            </a:gradFill>
            <a:ln w="12700">
              <a:solidFill>
                <a:schemeClr val="tx1"/>
              </a:solidFill>
              <a:round/>
              <a:headEnd/>
              <a:tailEnd/>
            </a:ln>
            <a:effectLst/>
          </p:spPr>
          <p:txBody>
            <a:bodyPr wrap="none" anchor="ctr"/>
            <a:lstStyle/>
            <a:p>
              <a:endParaRPr lang="en-US"/>
            </a:p>
          </p:txBody>
        </p:sp>
        <p:sp>
          <p:nvSpPr>
            <p:cNvPr id="34988" name="Line 172"/>
            <p:cNvSpPr>
              <a:spLocks noChangeShapeType="1"/>
            </p:cNvSpPr>
            <p:nvPr/>
          </p:nvSpPr>
          <p:spPr bwMode="auto">
            <a:xfrm>
              <a:off x="2537" y="2112"/>
              <a:ext cx="216" cy="96"/>
            </a:xfrm>
            <a:prstGeom prst="line">
              <a:avLst/>
            </a:prstGeom>
            <a:noFill/>
            <a:ln w="76200">
              <a:solidFill>
                <a:schemeClr val="tx1"/>
              </a:solidFill>
              <a:round/>
              <a:headEnd/>
              <a:tailEnd/>
            </a:ln>
            <a:effectLst/>
          </p:spPr>
          <p:txBody>
            <a:bodyPr/>
            <a:lstStyle/>
            <a:p>
              <a:endParaRPr lang="en-US"/>
            </a:p>
          </p:txBody>
        </p:sp>
        <p:sp>
          <p:nvSpPr>
            <p:cNvPr id="34989" name="Text Box 173"/>
            <p:cNvSpPr txBox="1">
              <a:spLocks noChangeArrowheads="1"/>
            </p:cNvSpPr>
            <p:nvPr/>
          </p:nvSpPr>
          <p:spPr bwMode="auto">
            <a:xfrm>
              <a:off x="5022" y="3694"/>
              <a:ext cx="921" cy="173"/>
            </a:xfrm>
            <a:prstGeom prst="rect">
              <a:avLst/>
            </a:prstGeom>
            <a:noFill/>
            <a:ln w="9525">
              <a:noFill/>
              <a:miter lim="800000"/>
              <a:headEnd/>
              <a:tailEnd/>
            </a:ln>
            <a:effectLst/>
          </p:spPr>
          <p:txBody>
            <a:bodyPr wrap="none">
              <a:spAutoFit/>
            </a:bodyPr>
            <a:lstStyle/>
            <a:p>
              <a:pPr eaLnBrk="1" hangingPunct="1"/>
              <a:r>
                <a:rPr lang="en-US" sz="1200" b="1">
                  <a:latin typeface="Arial" charset="0"/>
                </a:rPr>
                <a:t>MACROPHAGE</a:t>
              </a:r>
            </a:p>
          </p:txBody>
        </p:sp>
      </p:grpSp>
    </p:spTree>
  </p:cSld>
  <p:clrMapOvr>
    <a:masterClrMapping/>
  </p:clrMapOvr>
  <p:transition>
    <p:pull dir="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894513" y="2984500"/>
            <a:ext cx="2128837" cy="581025"/>
          </a:xfrm>
          <a:prstGeom prst="rect">
            <a:avLst/>
          </a:prstGeom>
          <a:noFill/>
          <a:ln w="9525">
            <a:noFill/>
            <a:miter lim="800000"/>
            <a:headEnd/>
            <a:tailEnd/>
          </a:ln>
          <a:effectLst/>
        </p:spPr>
        <p:txBody>
          <a:bodyPr>
            <a:spAutoFit/>
          </a:bodyPr>
          <a:lstStyle/>
          <a:p>
            <a:pPr eaLnBrk="1" hangingPunct="1"/>
            <a:r>
              <a:rPr lang="en-US" sz="1600" b="1">
                <a:solidFill>
                  <a:srgbClr val="FFFF66"/>
                </a:solidFill>
                <a:latin typeface="Arial" charset="0"/>
              </a:rPr>
              <a:t>Foam cell formation</a:t>
            </a:r>
          </a:p>
        </p:txBody>
      </p:sp>
      <p:grpSp>
        <p:nvGrpSpPr>
          <p:cNvPr id="2" name="Group 3"/>
          <p:cNvGrpSpPr>
            <a:grpSpLocks/>
          </p:cNvGrpSpPr>
          <p:nvPr/>
        </p:nvGrpSpPr>
        <p:grpSpPr bwMode="auto">
          <a:xfrm>
            <a:off x="2963863" y="1789113"/>
            <a:ext cx="328612" cy="441325"/>
            <a:chOff x="1570" y="431"/>
            <a:chExt cx="340" cy="552"/>
          </a:xfrm>
        </p:grpSpPr>
        <p:grpSp>
          <p:nvGrpSpPr>
            <p:cNvPr id="3" name="Group 4"/>
            <p:cNvGrpSpPr>
              <a:grpSpLocks/>
            </p:cNvGrpSpPr>
            <p:nvPr/>
          </p:nvGrpSpPr>
          <p:grpSpPr bwMode="auto">
            <a:xfrm rot="-659887">
              <a:off x="1600" y="431"/>
              <a:ext cx="310" cy="552"/>
              <a:chOff x="1584" y="192"/>
              <a:chExt cx="1296" cy="2208"/>
            </a:xfrm>
          </p:grpSpPr>
          <p:sp>
            <p:nvSpPr>
              <p:cNvPr id="45061" name="AutoShape 5"/>
              <p:cNvSpPr>
                <a:spLocks noChangeArrowheads="1"/>
              </p:cNvSpPr>
              <p:nvPr/>
            </p:nvSpPr>
            <p:spPr bwMode="auto">
              <a:xfrm rot="5400000">
                <a:off x="1392" y="384"/>
                <a:ext cx="1680" cy="1296"/>
              </a:xfrm>
              <a:prstGeom prst="flowChartPreparation">
                <a:avLst/>
              </a:prstGeom>
              <a:gradFill rotWithShape="1">
                <a:gsLst>
                  <a:gs pos="0">
                    <a:srgbClr val="000066"/>
                  </a:gs>
                  <a:gs pos="50000">
                    <a:schemeClr val="accent1"/>
                  </a:gs>
                  <a:gs pos="100000">
                    <a:srgbClr val="000066"/>
                  </a:gs>
                </a:gsLst>
                <a:lin ang="5400000" scaled="1"/>
              </a:gradFill>
              <a:ln w="9525">
                <a:solidFill>
                  <a:schemeClr val="accent1"/>
                </a:solidFill>
                <a:miter lim="800000"/>
                <a:headEnd/>
                <a:tailEnd/>
              </a:ln>
              <a:effectLst/>
            </p:spPr>
            <p:txBody>
              <a:bodyPr wrap="none" anchor="ctr"/>
              <a:lstStyle/>
              <a:p>
                <a:endParaRPr lang="en-US"/>
              </a:p>
            </p:txBody>
          </p:sp>
          <p:sp>
            <p:nvSpPr>
              <p:cNvPr id="45062" name="Rectangle 6"/>
              <p:cNvSpPr>
                <a:spLocks noChangeArrowheads="1"/>
              </p:cNvSpPr>
              <p:nvPr/>
            </p:nvSpPr>
            <p:spPr bwMode="auto">
              <a:xfrm>
                <a:off x="2064" y="1776"/>
                <a:ext cx="336" cy="624"/>
              </a:xfrm>
              <a:prstGeom prst="rect">
                <a:avLst/>
              </a:prstGeom>
              <a:gradFill rotWithShape="1">
                <a:gsLst>
                  <a:gs pos="0">
                    <a:srgbClr val="000066"/>
                  </a:gs>
                  <a:gs pos="50000">
                    <a:schemeClr val="accent1"/>
                  </a:gs>
                  <a:gs pos="100000">
                    <a:srgbClr val="000066"/>
                  </a:gs>
                </a:gsLst>
                <a:lin ang="0" scaled="1"/>
              </a:gradFill>
              <a:ln w="9525">
                <a:solidFill>
                  <a:schemeClr val="accent1"/>
                </a:solidFill>
                <a:miter lim="800000"/>
                <a:headEnd/>
                <a:tailEnd/>
              </a:ln>
              <a:effectLst/>
            </p:spPr>
            <p:txBody>
              <a:bodyPr wrap="none" anchor="ctr"/>
              <a:lstStyle/>
              <a:p>
                <a:endParaRPr lang="en-US"/>
              </a:p>
            </p:txBody>
          </p:sp>
        </p:grpSp>
        <p:pic>
          <p:nvPicPr>
            <p:cNvPr id="45063" name="Picture 7" descr="DNA_bklwht"/>
            <p:cNvPicPr>
              <a:picLocks noChangeAspect="1" noChangeArrowheads="1"/>
            </p:cNvPicPr>
            <p:nvPr/>
          </p:nvPicPr>
          <p:blipFill>
            <a:blip r:embed="rId2" cstate="print"/>
            <a:srcRect/>
            <a:stretch>
              <a:fillRect/>
            </a:stretch>
          </p:blipFill>
          <p:spPr bwMode="auto">
            <a:xfrm rot="10140113">
              <a:off x="1694" y="515"/>
              <a:ext cx="107" cy="288"/>
            </a:xfrm>
            <a:prstGeom prst="rect">
              <a:avLst/>
            </a:prstGeom>
            <a:noFill/>
          </p:spPr>
        </p:pic>
        <p:sp>
          <p:nvSpPr>
            <p:cNvPr id="45064" name="Line 8"/>
            <p:cNvSpPr>
              <a:spLocks noChangeShapeType="1"/>
            </p:cNvSpPr>
            <p:nvPr/>
          </p:nvSpPr>
          <p:spPr bwMode="auto">
            <a:xfrm rot="-659887">
              <a:off x="1570" y="536"/>
              <a:ext cx="115" cy="48"/>
            </a:xfrm>
            <a:prstGeom prst="line">
              <a:avLst/>
            </a:prstGeom>
            <a:noFill/>
            <a:ln w="9525">
              <a:solidFill>
                <a:schemeClr val="tx1"/>
              </a:solidFill>
              <a:round/>
              <a:headEnd/>
              <a:tailEnd/>
            </a:ln>
            <a:effectLst/>
          </p:spPr>
          <p:txBody>
            <a:bodyPr/>
            <a:lstStyle/>
            <a:p>
              <a:endParaRPr lang="en-US"/>
            </a:p>
          </p:txBody>
        </p:sp>
        <p:sp>
          <p:nvSpPr>
            <p:cNvPr id="45065" name="Line 9"/>
            <p:cNvSpPr>
              <a:spLocks noChangeShapeType="1"/>
            </p:cNvSpPr>
            <p:nvPr/>
          </p:nvSpPr>
          <p:spPr bwMode="auto">
            <a:xfrm rot="20940113" flipH="1">
              <a:off x="1772" y="498"/>
              <a:ext cx="104" cy="48"/>
            </a:xfrm>
            <a:prstGeom prst="line">
              <a:avLst/>
            </a:prstGeom>
            <a:noFill/>
            <a:ln w="9525">
              <a:solidFill>
                <a:schemeClr val="tx1"/>
              </a:solidFill>
              <a:round/>
              <a:headEnd/>
              <a:tailEnd/>
            </a:ln>
            <a:effectLst/>
          </p:spPr>
          <p:txBody>
            <a:bodyPr/>
            <a:lstStyle/>
            <a:p>
              <a:endParaRPr lang="en-US"/>
            </a:p>
          </p:txBody>
        </p:sp>
      </p:grpSp>
      <p:sp>
        <p:nvSpPr>
          <p:cNvPr id="45066" name="AutoShape 10"/>
          <p:cNvSpPr>
            <a:spLocks noChangeAspect="1"/>
          </p:cNvSpPr>
          <p:nvPr/>
        </p:nvSpPr>
        <p:spPr bwMode="auto">
          <a:xfrm rot="-14901227" flipH="1" flipV="1">
            <a:off x="5070475" y="3084513"/>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7" name="AutoShape 11"/>
          <p:cNvSpPr>
            <a:spLocks noChangeAspect="1"/>
          </p:cNvSpPr>
          <p:nvPr/>
        </p:nvSpPr>
        <p:spPr bwMode="auto">
          <a:xfrm rot="-14901227" flipH="1" flipV="1">
            <a:off x="5214938" y="3143250"/>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8" name="AutoShape 12"/>
          <p:cNvSpPr>
            <a:spLocks noChangeAspect="1"/>
          </p:cNvSpPr>
          <p:nvPr/>
        </p:nvSpPr>
        <p:spPr bwMode="auto">
          <a:xfrm rot="-14901227" flipH="1" flipV="1">
            <a:off x="5571331" y="3213894"/>
            <a:ext cx="109538"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69" name="AutoShape 13"/>
          <p:cNvSpPr>
            <a:spLocks noChangeAspect="1"/>
          </p:cNvSpPr>
          <p:nvPr/>
        </p:nvSpPr>
        <p:spPr bwMode="auto">
          <a:xfrm rot="-14901227" flipH="1" flipV="1">
            <a:off x="5687219" y="3293269"/>
            <a:ext cx="104775" cy="80963"/>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0" name="AutoShape 14"/>
          <p:cNvSpPr>
            <a:spLocks noChangeAspect="1"/>
          </p:cNvSpPr>
          <p:nvPr/>
        </p:nvSpPr>
        <p:spPr bwMode="auto">
          <a:xfrm rot="-14473726">
            <a:off x="5788819" y="2858294"/>
            <a:ext cx="107950"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1" name="AutoShape 15"/>
          <p:cNvSpPr>
            <a:spLocks noChangeAspect="1"/>
          </p:cNvSpPr>
          <p:nvPr/>
        </p:nvSpPr>
        <p:spPr bwMode="auto">
          <a:xfrm rot="-14473726">
            <a:off x="5158581" y="2672557"/>
            <a:ext cx="109537"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2" name="AutoShape 16"/>
          <p:cNvSpPr>
            <a:spLocks noChangeAspect="1"/>
          </p:cNvSpPr>
          <p:nvPr/>
        </p:nvSpPr>
        <p:spPr bwMode="auto">
          <a:xfrm rot="-14473726">
            <a:off x="5670550" y="2787650"/>
            <a:ext cx="107950" cy="82550"/>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3" name="AutoShape 17"/>
          <p:cNvSpPr>
            <a:spLocks noChangeAspect="1"/>
          </p:cNvSpPr>
          <p:nvPr/>
        </p:nvSpPr>
        <p:spPr bwMode="auto">
          <a:xfrm rot="-14473726">
            <a:off x="5303044" y="2712244"/>
            <a:ext cx="107950"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4" name="AutoShape 18"/>
          <p:cNvSpPr>
            <a:spLocks noChangeAspect="1"/>
          </p:cNvSpPr>
          <p:nvPr/>
        </p:nvSpPr>
        <p:spPr bwMode="auto">
          <a:xfrm rot="-14473726">
            <a:off x="5448300" y="2760663"/>
            <a:ext cx="109538" cy="80962"/>
          </a:xfrm>
          <a:prstGeom prst="leftBracket">
            <a:avLst>
              <a:gd name="adj" fmla="val 8333"/>
            </a:avLst>
          </a:prstGeom>
          <a:noFill/>
          <a:ln w="9525">
            <a:solidFill>
              <a:schemeClr val="tx1"/>
            </a:solidFill>
            <a:round/>
            <a:headEnd/>
            <a:tailEnd/>
          </a:ln>
          <a:effectLst/>
        </p:spPr>
        <p:txBody>
          <a:bodyPr wrap="none" anchor="ctr"/>
          <a:lstStyle/>
          <a:p>
            <a:endParaRPr lang="en-US"/>
          </a:p>
        </p:txBody>
      </p:sp>
      <p:sp>
        <p:nvSpPr>
          <p:cNvPr id="45075" name="Line 19"/>
          <p:cNvSpPr>
            <a:spLocks noChangeAspect="1" noChangeShapeType="1"/>
          </p:cNvSpPr>
          <p:nvPr/>
        </p:nvSpPr>
        <p:spPr bwMode="auto">
          <a:xfrm rot="573450" flipV="1">
            <a:off x="5319713" y="2533650"/>
            <a:ext cx="255587" cy="814388"/>
          </a:xfrm>
          <a:prstGeom prst="line">
            <a:avLst/>
          </a:prstGeom>
          <a:noFill/>
          <a:ln w="57150">
            <a:solidFill>
              <a:srgbClr val="FF0000"/>
            </a:solidFill>
            <a:round/>
            <a:headEnd/>
            <a:tailEnd type="triangle" w="med" len="med"/>
          </a:ln>
          <a:effectLst/>
        </p:spPr>
        <p:txBody>
          <a:bodyPr/>
          <a:lstStyle/>
          <a:p>
            <a:endParaRPr lang="en-US"/>
          </a:p>
        </p:txBody>
      </p:sp>
      <p:sp>
        <p:nvSpPr>
          <p:cNvPr id="45076" name="AutoShape 20"/>
          <p:cNvSpPr>
            <a:spLocks noChangeAspect="1" noChangeArrowheads="1"/>
          </p:cNvSpPr>
          <p:nvPr/>
        </p:nvSpPr>
        <p:spPr bwMode="auto">
          <a:xfrm rot="-20166442">
            <a:off x="5135563" y="2740025"/>
            <a:ext cx="63500" cy="373063"/>
          </a:xfrm>
          <a:prstGeom prst="can">
            <a:avLst>
              <a:gd name="adj" fmla="val 53637"/>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77" name="AutoShape 21"/>
          <p:cNvSpPr>
            <a:spLocks noChangeAspect="1" noChangeArrowheads="1"/>
          </p:cNvSpPr>
          <p:nvPr/>
        </p:nvSpPr>
        <p:spPr bwMode="auto">
          <a:xfrm rot="-20166442">
            <a:off x="5353050" y="2798763"/>
            <a:ext cx="65088" cy="374650"/>
          </a:xfrm>
          <a:prstGeom prst="can">
            <a:avLst>
              <a:gd name="adj" fmla="val 52551"/>
            </a:avLst>
          </a:prstGeom>
          <a:gradFill rotWithShape="1">
            <a:gsLst>
              <a:gs pos="0">
                <a:srgbClr val="800000">
                  <a:gamma/>
                  <a:shade val="16471"/>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78" name="AutoShape 22"/>
          <p:cNvSpPr>
            <a:spLocks noChangeAspect="1" noChangeArrowheads="1"/>
          </p:cNvSpPr>
          <p:nvPr/>
        </p:nvSpPr>
        <p:spPr bwMode="auto">
          <a:xfrm rot="-20166442">
            <a:off x="5426075" y="2828925"/>
            <a:ext cx="60325" cy="360363"/>
          </a:xfrm>
          <a:prstGeom prst="can">
            <a:avLst>
              <a:gd name="adj" fmla="val 54538"/>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79" name="AutoShape 23"/>
          <p:cNvSpPr>
            <a:spLocks noChangeAspect="1" noChangeArrowheads="1"/>
          </p:cNvSpPr>
          <p:nvPr/>
        </p:nvSpPr>
        <p:spPr bwMode="auto">
          <a:xfrm rot="-20166442">
            <a:off x="5487988" y="2887663"/>
            <a:ext cx="66675" cy="306387"/>
          </a:xfrm>
          <a:prstGeom prst="can">
            <a:avLst>
              <a:gd name="adj" fmla="val 0"/>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0" name="AutoShape 24"/>
          <p:cNvSpPr>
            <a:spLocks noChangeAspect="1" noChangeArrowheads="1"/>
          </p:cNvSpPr>
          <p:nvPr/>
        </p:nvSpPr>
        <p:spPr bwMode="auto">
          <a:xfrm rot="-20166442">
            <a:off x="5584825" y="2820988"/>
            <a:ext cx="66675" cy="373062"/>
          </a:xfrm>
          <a:prstGeom prst="can">
            <a:avLst>
              <a:gd name="adj" fmla="val 51082"/>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1" name="AutoShape 25"/>
          <p:cNvSpPr>
            <a:spLocks noChangeAspect="1" noChangeArrowheads="1"/>
          </p:cNvSpPr>
          <p:nvPr/>
        </p:nvSpPr>
        <p:spPr bwMode="auto">
          <a:xfrm rot="-20166442">
            <a:off x="5651500" y="2847975"/>
            <a:ext cx="61913" cy="371475"/>
          </a:xfrm>
          <a:prstGeom prst="can">
            <a:avLst>
              <a:gd name="adj" fmla="val 54777"/>
            </a:avLst>
          </a:prstGeom>
          <a:gradFill rotWithShape="1">
            <a:gsLst>
              <a:gs pos="0">
                <a:srgbClr val="800000">
                  <a:gamma/>
                  <a:shade val="6275"/>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2" name="AutoShape 26"/>
          <p:cNvSpPr>
            <a:spLocks noChangeAspect="1" noChangeArrowheads="1"/>
          </p:cNvSpPr>
          <p:nvPr/>
        </p:nvSpPr>
        <p:spPr bwMode="auto">
          <a:xfrm rot="-20166442">
            <a:off x="5713413" y="2884488"/>
            <a:ext cx="65087" cy="373062"/>
          </a:xfrm>
          <a:prstGeom prst="can">
            <a:avLst>
              <a:gd name="adj" fmla="val 52329"/>
            </a:avLst>
          </a:prstGeom>
          <a:gradFill rotWithShape="0">
            <a:gsLst>
              <a:gs pos="0">
                <a:srgbClr val="FF9966">
                  <a:gamma/>
                  <a:shade val="0"/>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3" name="AutoShape 27"/>
          <p:cNvSpPr>
            <a:spLocks noChangeAspect="1" noChangeArrowheads="1"/>
          </p:cNvSpPr>
          <p:nvPr/>
        </p:nvSpPr>
        <p:spPr bwMode="auto">
          <a:xfrm rot="-20166442">
            <a:off x="5765800" y="2930525"/>
            <a:ext cx="63500" cy="373063"/>
          </a:xfrm>
          <a:prstGeom prst="can">
            <a:avLst>
              <a:gd name="adj" fmla="val 53637"/>
            </a:avLst>
          </a:prstGeom>
          <a:gradFill rotWithShape="1">
            <a:gsLst>
              <a:gs pos="0">
                <a:srgbClr val="800000">
                  <a:gamma/>
                  <a:shade val="0"/>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4" name="AutoShape 28"/>
          <p:cNvSpPr>
            <a:spLocks noChangeAspect="1" noChangeArrowheads="1"/>
          </p:cNvSpPr>
          <p:nvPr/>
        </p:nvSpPr>
        <p:spPr bwMode="auto">
          <a:xfrm rot="-20166442">
            <a:off x="5813425" y="2984500"/>
            <a:ext cx="65088" cy="373063"/>
          </a:xfrm>
          <a:prstGeom prst="can">
            <a:avLst>
              <a:gd name="adj" fmla="val 52328"/>
            </a:avLst>
          </a:prstGeom>
          <a:gradFill rotWithShape="0">
            <a:gsLst>
              <a:gs pos="0">
                <a:srgbClr val="FF9966">
                  <a:gamma/>
                  <a:shade val="6275"/>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5" name="AutoShape 29"/>
          <p:cNvSpPr>
            <a:spLocks noChangeAspect="1" noChangeArrowheads="1"/>
          </p:cNvSpPr>
          <p:nvPr/>
        </p:nvSpPr>
        <p:spPr bwMode="auto">
          <a:xfrm rot="-20166442">
            <a:off x="5211763" y="2744788"/>
            <a:ext cx="63500" cy="373062"/>
          </a:xfrm>
          <a:prstGeom prst="can">
            <a:avLst>
              <a:gd name="adj" fmla="val 53637"/>
            </a:avLst>
          </a:prstGeom>
          <a:gradFill rotWithShape="1">
            <a:gsLst>
              <a:gs pos="0">
                <a:srgbClr val="800000">
                  <a:gamma/>
                  <a:shade val="0"/>
                  <a:invGamma/>
                </a:srgbClr>
              </a:gs>
              <a:gs pos="100000">
                <a:srgbClr val="800000"/>
              </a:gs>
            </a:gsLst>
            <a:lin ang="2700000" scaled="1"/>
          </a:gradFill>
          <a:ln w="9525">
            <a:solidFill>
              <a:schemeClr val="tx1"/>
            </a:solidFill>
            <a:round/>
            <a:headEnd/>
            <a:tailEnd/>
          </a:ln>
          <a:effectLst/>
        </p:spPr>
        <p:txBody>
          <a:bodyPr wrap="none" anchor="ctr"/>
          <a:lstStyle/>
          <a:p>
            <a:endParaRPr lang="en-US"/>
          </a:p>
        </p:txBody>
      </p:sp>
      <p:sp>
        <p:nvSpPr>
          <p:cNvPr id="45086" name="AutoShape 30"/>
          <p:cNvSpPr>
            <a:spLocks noChangeAspect="1" noChangeArrowheads="1"/>
          </p:cNvSpPr>
          <p:nvPr/>
        </p:nvSpPr>
        <p:spPr bwMode="auto">
          <a:xfrm rot="-20166442">
            <a:off x="5272088" y="2778125"/>
            <a:ext cx="63500" cy="373063"/>
          </a:xfrm>
          <a:prstGeom prst="can">
            <a:avLst>
              <a:gd name="adj" fmla="val 53637"/>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7" name="AutoShape 31"/>
          <p:cNvSpPr>
            <a:spLocks noChangeAspect="1" noChangeArrowheads="1"/>
          </p:cNvSpPr>
          <p:nvPr/>
        </p:nvSpPr>
        <p:spPr bwMode="auto">
          <a:xfrm rot="-20166442">
            <a:off x="5080000" y="2722563"/>
            <a:ext cx="60325" cy="284162"/>
          </a:xfrm>
          <a:prstGeom prst="can">
            <a:avLst>
              <a:gd name="adj" fmla="val 43005"/>
            </a:avLst>
          </a:prstGeom>
          <a:gradFill rotWithShape="0">
            <a:gsLst>
              <a:gs pos="0">
                <a:srgbClr val="FF9966">
                  <a:gamma/>
                  <a:shade val="56471"/>
                  <a:invGamma/>
                </a:srgbClr>
              </a:gs>
              <a:gs pos="100000">
                <a:srgbClr val="FF9966"/>
              </a:gs>
            </a:gsLst>
            <a:lin ang="2700000" scaled="1"/>
          </a:gradFill>
          <a:ln w="9525">
            <a:solidFill>
              <a:schemeClr val="tx1"/>
            </a:solidFill>
            <a:round/>
            <a:headEnd/>
            <a:tailEnd/>
          </a:ln>
          <a:effectLst/>
        </p:spPr>
        <p:txBody>
          <a:bodyPr wrap="none" anchor="ctr"/>
          <a:lstStyle/>
          <a:p>
            <a:endParaRPr lang="en-US"/>
          </a:p>
        </p:txBody>
      </p:sp>
      <p:sp>
        <p:nvSpPr>
          <p:cNvPr id="45088" name="AutoShape 32"/>
          <p:cNvSpPr>
            <a:spLocks noChangeAspect="1"/>
          </p:cNvSpPr>
          <p:nvPr/>
        </p:nvSpPr>
        <p:spPr bwMode="auto">
          <a:xfrm rot="-14901227" flipH="1" flipV="1">
            <a:off x="5439568" y="3196432"/>
            <a:ext cx="106363" cy="82550"/>
          </a:xfrm>
          <a:prstGeom prst="leftBracket">
            <a:avLst>
              <a:gd name="adj" fmla="val 8333"/>
            </a:avLst>
          </a:prstGeom>
          <a:noFill/>
          <a:ln w="9525">
            <a:solidFill>
              <a:schemeClr val="tx1"/>
            </a:solidFill>
            <a:round/>
            <a:headEnd/>
            <a:tailEnd/>
          </a:ln>
          <a:effectLst/>
        </p:spPr>
        <p:txBody>
          <a:bodyPr wrap="none" anchor="ctr"/>
          <a:lstStyle/>
          <a:p>
            <a:endParaRPr lang="en-US"/>
          </a:p>
        </p:txBody>
      </p:sp>
      <p:grpSp>
        <p:nvGrpSpPr>
          <p:cNvPr id="4" name="Group 33"/>
          <p:cNvGrpSpPr>
            <a:grpSpLocks/>
          </p:cNvGrpSpPr>
          <p:nvPr/>
        </p:nvGrpSpPr>
        <p:grpSpPr bwMode="auto">
          <a:xfrm rot="-809435">
            <a:off x="2344738" y="1924050"/>
            <a:ext cx="277812" cy="687388"/>
            <a:chOff x="384" y="336"/>
            <a:chExt cx="1104" cy="3072"/>
          </a:xfrm>
        </p:grpSpPr>
        <p:sp>
          <p:nvSpPr>
            <p:cNvPr id="45090" name="Freeform 34"/>
            <p:cNvSpPr>
              <a:spLocks/>
            </p:cNvSpPr>
            <p:nvPr/>
          </p:nvSpPr>
          <p:spPr bwMode="auto">
            <a:xfrm>
              <a:off x="384" y="336"/>
              <a:ext cx="1104" cy="3072"/>
            </a:xfrm>
            <a:custGeom>
              <a:avLst/>
              <a:gdLst/>
              <a:ahLst/>
              <a:cxnLst>
                <a:cxn ang="0">
                  <a:pos x="2081" y="957"/>
                </a:cxn>
                <a:cxn ang="0">
                  <a:pos x="2081" y="1009"/>
                </a:cxn>
                <a:cxn ang="0">
                  <a:pos x="2114" y="1166"/>
                </a:cxn>
                <a:cxn ang="0">
                  <a:pos x="2203" y="1132"/>
                </a:cxn>
                <a:cxn ang="0">
                  <a:pos x="1897" y="1268"/>
                </a:cxn>
                <a:cxn ang="0">
                  <a:pos x="2022" y="1339"/>
                </a:cxn>
                <a:cxn ang="0">
                  <a:pos x="2133" y="1352"/>
                </a:cxn>
                <a:cxn ang="0">
                  <a:pos x="2118" y="1454"/>
                </a:cxn>
                <a:cxn ang="0">
                  <a:pos x="2186" y="1610"/>
                </a:cxn>
                <a:cxn ang="0">
                  <a:pos x="2011" y="1473"/>
                </a:cxn>
                <a:cxn ang="0">
                  <a:pos x="1857" y="1343"/>
                </a:cxn>
                <a:cxn ang="0">
                  <a:pos x="1930" y="1573"/>
                </a:cxn>
                <a:cxn ang="0">
                  <a:pos x="1838" y="1571"/>
                </a:cxn>
                <a:cxn ang="0">
                  <a:pos x="1751" y="1607"/>
                </a:cxn>
                <a:cxn ang="0">
                  <a:pos x="1675" y="1637"/>
                </a:cxn>
                <a:cxn ang="0">
                  <a:pos x="1703" y="1760"/>
                </a:cxn>
                <a:cxn ang="0">
                  <a:pos x="1515" y="1785"/>
                </a:cxn>
                <a:cxn ang="0">
                  <a:pos x="1434" y="1635"/>
                </a:cxn>
                <a:cxn ang="0">
                  <a:pos x="1372" y="1703"/>
                </a:cxn>
                <a:cxn ang="0">
                  <a:pos x="1300" y="1755"/>
                </a:cxn>
                <a:cxn ang="0">
                  <a:pos x="1022" y="1565"/>
                </a:cxn>
                <a:cxn ang="0">
                  <a:pos x="988" y="1699"/>
                </a:cxn>
                <a:cxn ang="0">
                  <a:pos x="1011" y="1863"/>
                </a:cxn>
                <a:cxn ang="0">
                  <a:pos x="875" y="1658"/>
                </a:cxn>
                <a:cxn ang="0">
                  <a:pos x="781" y="1706"/>
                </a:cxn>
                <a:cxn ang="0">
                  <a:pos x="868" y="1492"/>
                </a:cxn>
                <a:cxn ang="0">
                  <a:pos x="664" y="1649"/>
                </a:cxn>
                <a:cxn ang="0">
                  <a:pos x="661" y="1626"/>
                </a:cxn>
                <a:cxn ang="0">
                  <a:pos x="730" y="1428"/>
                </a:cxn>
                <a:cxn ang="0">
                  <a:pos x="577" y="1419"/>
                </a:cxn>
                <a:cxn ang="0">
                  <a:pos x="279" y="1438"/>
                </a:cxn>
                <a:cxn ang="0">
                  <a:pos x="548" y="1360"/>
                </a:cxn>
                <a:cxn ang="0">
                  <a:pos x="461" y="1256"/>
                </a:cxn>
                <a:cxn ang="0">
                  <a:pos x="84" y="1098"/>
                </a:cxn>
                <a:cxn ang="0">
                  <a:pos x="339" y="1252"/>
                </a:cxn>
                <a:cxn ang="0">
                  <a:pos x="418" y="1050"/>
                </a:cxn>
                <a:cxn ang="0">
                  <a:pos x="62" y="820"/>
                </a:cxn>
                <a:cxn ang="0">
                  <a:pos x="216" y="1000"/>
                </a:cxn>
                <a:cxn ang="0">
                  <a:pos x="293" y="841"/>
                </a:cxn>
                <a:cxn ang="0">
                  <a:pos x="35" y="550"/>
                </a:cxn>
                <a:cxn ang="0">
                  <a:pos x="378" y="713"/>
                </a:cxn>
                <a:cxn ang="0">
                  <a:pos x="256" y="388"/>
                </a:cxn>
                <a:cxn ang="0">
                  <a:pos x="366" y="474"/>
                </a:cxn>
                <a:cxn ang="0">
                  <a:pos x="549" y="361"/>
                </a:cxn>
                <a:cxn ang="0">
                  <a:pos x="548" y="122"/>
                </a:cxn>
                <a:cxn ang="0">
                  <a:pos x="779" y="361"/>
                </a:cxn>
                <a:cxn ang="0">
                  <a:pos x="924" y="126"/>
                </a:cxn>
                <a:cxn ang="0">
                  <a:pos x="946" y="124"/>
                </a:cxn>
                <a:cxn ang="0">
                  <a:pos x="1051" y="231"/>
                </a:cxn>
                <a:cxn ang="0">
                  <a:pos x="1410" y="52"/>
                </a:cxn>
                <a:cxn ang="0">
                  <a:pos x="1232" y="209"/>
                </a:cxn>
                <a:cxn ang="0">
                  <a:pos x="1336" y="345"/>
                </a:cxn>
                <a:cxn ang="0">
                  <a:pos x="1534" y="211"/>
                </a:cxn>
                <a:cxn ang="0">
                  <a:pos x="1569" y="198"/>
                </a:cxn>
                <a:cxn ang="0">
                  <a:pos x="1543" y="435"/>
                </a:cxn>
                <a:cxn ang="0">
                  <a:pos x="1814" y="347"/>
                </a:cxn>
                <a:cxn ang="0">
                  <a:pos x="1851" y="385"/>
                </a:cxn>
                <a:cxn ang="0">
                  <a:pos x="1801" y="548"/>
                </a:cxn>
                <a:cxn ang="0">
                  <a:pos x="2024" y="555"/>
                </a:cxn>
                <a:cxn ang="0">
                  <a:pos x="2081" y="425"/>
                </a:cxn>
                <a:cxn ang="0">
                  <a:pos x="2021" y="729"/>
                </a:cxn>
                <a:cxn ang="0">
                  <a:pos x="2103" y="832"/>
                </a:cxn>
                <a:cxn ang="0">
                  <a:pos x="2135" y="890"/>
                </a:cxn>
              </a:cxnLst>
              <a:rect l="0" t="0" r="r" b="b"/>
              <a:pathLst>
                <a:path w="2418" h="1877">
                  <a:moveTo>
                    <a:pt x="2351" y="753"/>
                  </a:moveTo>
                  <a:lnTo>
                    <a:pt x="2342" y="754"/>
                  </a:lnTo>
                  <a:lnTo>
                    <a:pt x="2333" y="757"/>
                  </a:lnTo>
                  <a:lnTo>
                    <a:pt x="2326" y="763"/>
                  </a:lnTo>
                  <a:lnTo>
                    <a:pt x="2318" y="771"/>
                  </a:lnTo>
                  <a:lnTo>
                    <a:pt x="2312" y="779"/>
                  </a:lnTo>
                  <a:lnTo>
                    <a:pt x="2306" y="786"/>
                  </a:lnTo>
                  <a:lnTo>
                    <a:pt x="2299" y="792"/>
                  </a:lnTo>
                  <a:lnTo>
                    <a:pt x="2288" y="798"/>
                  </a:lnTo>
                  <a:lnTo>
                    <a:pt x="2299" y="807"/>
                  </a:lnTo>
                  <a:lnTo>
                    <a:pt x="2273" y="807"/>
                  </a:lnTo>
                  <a:lnTo>
                    <a:pt x="2259" y="822"/>
                  </a:lnTo>
                  <a:lnTo>
                    <a:pt x="2243" y="837"/>
                  </a:lnTo>
                  <a:lnTo>
                    <a:pt x="2230" y="853"/>
                  </a:lnTo>
                  <a:lnTo>
                    <a:pt x="2214" y="868"/>
                  </a:lnTo>
                  <a:lnTo>
                    <a:pt x="2197" y="880"/>
                  </a:lnTo>
                  <a:lnTo>
                    <a:pt x="2178" y="892"/>
                  </a:lnTo>
                  <a:lnTo>
                    <a:pt x="2159" y="904"/>
                  </a:lnTo>
                  <a:lnTo>
                    <a:pt x="2133" y="912"/>
                  </a:lnTo>
                  <a:lnTo>
                    <a:pt x="2139" y="928"/>
                  </a:lnTo>
                  <a:lnTo>
                    <a:pt x="2133" y="931"/>
                  </a:lnTo>
                  <a:lnTo>
                    <a:pt x="2122" y="918"/>
                  </a:lnTo>
                  <a:lnTo>
                    <a:pt x="2118" y="918"/>
                  </a:lnTo>
                  <a:lnTo>
                    <a:pt x="2112" y="915"/>
                  </a:lnTo>
                  <a:lnTo>
                    <a:pt x="2105" y="916"/>
                  </a:lnTo>
                  <a:lnTo>
                    <a:pt x="2097" y="917"/>
                  </a:lnTo>
                  <a:lnTo>
                    <a:pt x="2089" y="917"/>
                  </a:lnTo>
                  <a:lnTo>
                    <a:pt x="2079" y="917"/>
                  </a:lnTo>
                  <a:lnTo>
                    <a:pt x="2072" y="916"/>
                  </a:lnTo>
                  <a:lnTo>
                    <a:pt x="2063" y="915"/>
                  </a:lnTo>
                  <a:lnTo>
                    <a:pt x="2054" y="915"/>
                  </a:lnTo>
                  <a:lnTo>
                    <a:pt x="2045" y="915"/>
                  </a:lnTo>
                  <a:lnTo>
                    <a:pt x="2054" y="924"/>
                  </a:lnTo>
                  <a:lnTo>
                    <a:pt x="2063" y="933"/>
                  </a:lnTo>
                  <a:lnTo>
                    <a:pt x="2075" y="940"/>
                  </a:lnTo>
                  <a:lnTo>
                    <a:pt x="2087" y="949"/>
                  </a:lnTo>
                  <a:lnTo>
                    <a:pt x="2102" y="955"/>
                  </a:lnTo>
                  <a:lnTo>
                    <a:pt x="2115" y="962"/>
                  </a:lnTo>
                  <a:lnTo>
                    <a:pt x="2129" y="970"/>
                  </a:lnTo>
                  <a:lnTo>
                    <a:pt x="2139" y="979"/>
                  </a:lnTo>
                  <a:lnTo>
                    <a:pt x="2132" y="980"/>
                  </a:lnTo>
                  <a:lnTo>
                    <a:pt x="2122" y="980"/>
                  </a:lnTo>
                  <a:lnTo>
                    <a:pt x="2115" y="976"/>
                  </a:lnTo>
                  <a:lnTo>
                    <a:pt x="2108" y="972"/>
                  </a:lnTo>
                  <a:lnTo>
                    <a:pt x="2103" y="967"/>
                  </a:lnTo>
                  <a:lnTo>
                    <a:pt x="2095" y="962"/>
                  </a:lnTo>
                  <a:lnTo>
                    <a:pt x="2090" y="958"/>
                  </a:lnTo>
                  <a:lnTo>
                    <a:pt x="2081" y="957"/>
                  </a:lnTo>
                  <a:lnTo>
                    <a:pt x="2072" y="953"/>
                  </a:lnTo>
                  <a:lnTo>
                    <a:pt x="2062" y="951"/>
                  </a:lnTo>
                  <a:lnTo>
                    <a:pt x="2051" y="948"/>
                  </a:lnTo>
                  <a:lnTo>
                    <a:pt x="2038" y="947"/>
                  </a:lnTo>
                  <a:lnTo>
                    <a:pt x="2027" y="946"/>
                  </a:lnTo>
                  <a:lnTo>
                    <a:pt x="2015" y="948"/>
                  </a:lnTo>
                  <a:lnTo>
                    <a:pt x="2005" y="950"/>
                  </a:lnTo>
                  <a:lnTo>
                    <a:pt x="1993" y="954"/>
                  </a:lnTo>
                  <a:lnTo>
                    <a:pt x="1987" y="959"/>
                  </a:lnTo>
                  <a:lnTo>
                    <a:pt x="1981" y="963"/>
                  </a:lnTo>
                  <a:lnTo>
                    <a:pt x="1973" y="968"/>
                  </a:lnTo>
                  <a:lnTo>
                    <a:pt x="1963" y="969"/>
                  </a:lnTo>
                  <a:lnTo>
                    <a:pt x="1963" y="974"/>
                  </a:lnTo>
                  <a:lnTo>
                    <a:pt x="1961" y="980"/>
                  </a:lnTo>
                  <a:lnTo>
                    <a:pt x="1960" y="985"/>
                  </a:lnTo>
                  <a:lnTo>
                    <a:pt x="1957" y="992"/>
                  </a:lnTo>
                  <a:lnTo>
                    <a:pt x="1958" y="996"/>
                  </a:lnTo>
                  <a:lnTo>
                    <a:pt x="1960" y="1002"/>
                  </a:lnTo>
                  <a:lnTo>
                    <a:pt x="1965" y="1006"/>
                  </a:lnTo>
                  <a:lnTo>
                    <a:pt x="1973" y="1011"/>
                  </a:lnTo>
                  <a:lnTo>
                    <a:pt x="1973" y="1020"/>
                  </a:lnTo>
                  <a:lnTo>
                    <a:pt x="1972" y="1029"/>
                  </a:lnTo>
                  <a:lnTo>
                    <a:pt x="1970" y="1039"/>
                  </a:lnTo>
                  <a:lnTo>
                    <a:pt x="1966" y="1049"/>
                  </a:lnTo>
                  <a:lnTo>
                    <a:pt x="1963" y="1058"/>
                  </a:lnTo>
                  <a:lnTo>
                    <a:pt x="1958" y="1068"/>
                  </a:lnTo>
                  <a:lnTo>
                    <a:pt x="1955" y="1077"/>
                  </a:lnTo>
                  <a:lnTo>
                    <a:pt x="1952" y="1087"/>
                  </a:lnTo>
                  <a:lnTo>
                    <a:pt x="1954" y="1094"/>
                  </a:lnTo>
                  <a:lnTo>
                    <a:pt x="1951" y="1101"/>
                  </a:lnTo>
                  <a:lnTo>
                    <a:pt x="1946" y="1107"/>
                  </a:lnTo>
                  <a:lnTo>
                    <a:pt x="1941" y="1115"/>
                  </a:lnTo>
                  <a:lnTo>
                    <a:pt x="1938" y="1121"/>
                  </a:lnTo>
                  <a:lnTo>
                    <a:pt x="1936" y="1128"/>
                  </a:lnTo>
                  <a:lnTo>
                    <a:pt x="1939" y="1133"/>
                  </a:lnTo>
                  <a:lnTo>
                    <a:pt x="1946" y="1139"/>
                  </a:lnTo>
                  <a:lnTo>
                    <a:pt x="1970" y="1120"/>
                  </a:lnTo>
                  <a:lnTo>
                    <a:pt x="1992" y="1103"/>
                  </a:lnTo>
                  <a:lnTo>
                    <a:pt x="2009" y="1084"/>
                  </a:lnTo>
                  <a:lnTo>
                    <a:pt x="2025" y="1065"/>
                  </a:lnTo>
                  <a:lnTo>
                    <a:pt x="2041" y="1045"/>
                  </a:lnTo>
                  <a:lnTo>
                    <a:pt x="2052" y="1025"/>
                  </a:lnTo>
                  <a:lnTo>
                    <a:pt x="2063" y="1005"/>
                  </a:lnTo>
                  <a:lnTo>
                    <a:pt x="2070" y="985"/>
                  </a:lnTo>
                  <a:lnTo>
                    <a:pt x="2081" y="982"/>
                  </a:lnTo>
                  <a:lnTo>
                    <a:pt x="2087" y="985"/>
                  </a:lnTo>
                  <a:lnTo>
                    <a:pt x="2084" y="996"/>
                  </a:lnTo>
                  <a:lnTo>
                    <a:pt x="2081" y="1009"/>
                  </a:lnTo>
                  <a:lnTo>
                    <a:pt x="2078" y="1020"/>
                  </a:lnTo>
                  <a:lnTo>
                    <a:pt x="2073" y="1033"/>
                  </a:lnTo>
                  <a:lnTo>
                    <a:pt x="2072" y="1044"/>
                  </a:lnTo>
                  <a:lnTo>
                    <a:pt x="2069" y="1055"/>
                  </a:lnTo>
                  <a:lnTo>
                    <a:pt x="2065" y="1066"/>
                  </a:lnTo>
                  <a:lnTo>
                    <a:pt x="2060" y="1078"/>
                  </a:lnTo>
                  <a:lnTo>
                    <a:pt x="2073" y="1077"/>
                  </a:lnTo>
                  <a:lnTo>
                    <a:pt x="2084" y="1077"/>
                  </a:lnTo>
                  <a:lnTo>
                    <a:pt x="2095" y="1078"/>
                  </a:lnTo>
                  <a:lnTo>
                    <a:pt x="2105" y="1080"/>
                  </a:lnTo>
                  <a:lnTo>
                    <a:pt x="2115" y="1080"/>
                  </a:lnTo>
                  <a:lnTo>
                    <a:pt x="2125" y="1081"/>
                  </a:lnTo>
                  <a:lnTo>
                    <a:pt x="2135" y="1080"/>
                  </a:lnTo>
                  <a:lnTo>
                    <a:pt x="2143" y="1078"/>
                  </a:lnTo>
                  <a:lnTo>
                    <a:pt x="2149" y="1081"/>
                  </a:lnTo>
                  <a:lnTo>
                    <a:pt x="2154" y="1087"/>
                  </a:lnTo>
                  <a:lnTo>
                    <a:pt x="2148" y="1091"/>
                  </a:lnTo>
                  <a:lnTo>
                    <a:pt x="2138" y="1089"/>
                  </a:lnTo>
                  <a:lnTo>
                    <a:pt x="2125" y="1087"/>
                  </a:lnTo>
                  <a:lnTo>
                    <a:pt x="2115" y="1086"/>
                  </a:lnTo>
                  <a:lnTo>
                    <a:pt x="2103" y="1085"/>
                  </a:lnTo>
                  <a:lnTo>
                    <a:pt x="2092" y="1084"/>
                  </a:lnTo>
                  <a:lnTo>
                    <a:pt x="2079" y="1084"/>
                  </a:lnTo>
                  <a:lnTo>
                    <a:pt x="2069" y="1085"/>
                  </a:lnTo>
                  <a:lnTo>
                    <a:pt x="2055" y="1087"/>
                  </a:lnTo>
                  <a:lnTo>
                    <a:pt x="2055" y="1096"/>
                  </a:lnTo>
                  <a:lnTo>
                    <a:pt x="2049" y="1106"/>
                  </a:lnTo>
                  <a:lnTo>
                    <a:pt x="2045" y="1116"/>
                  </a:lnTo>
                  <a:lnTo>
                    <a:pt x="2039" y="1127"/>
                  </a:lnTo>
                  <a:lnTo>
                    <a:pt x="2036" y="1137"/>
                  </a:lnTo>
                  <a:lnTo>
                    <a:pt x="2033" y="1147"/>
                  </a:lnTo>
                  <a:lnTo>
                    <a:pt x="2035" y="1157"/>
                  </a:lnTo>
                  <a:lnTo>
                    <a:pt x="2041" y="1167"/>
                  </a:lnTo>
                  <a:lnTo>
                    <a:pt x="2043" y="1172"/>
                  </a:lnTo>
                  <a:lnTo>
                    <a:pt x="2045" y="1178"/>
                  </a:lnTo>
                  <a:lnTo>
                    <a:pt x="2051" y="1182"/>
                  </a:lnTo>
                  <a:lnTo>
                    <a:pt x="2060" y="1183"/>
                  </a:lnTo>
                  <a:lnTo>
                    <a:pt x="2067" y="1178"/>
                  </a:lnTo>
                  <a:lnTo>
                    <a:pt x="2072" y="1174"/>
                  </a:lnTo>
                  <a:lnTo>
                    <a:pt x="2078" y="1169"/>
                  </a:lnTo>
                  <a:lnTo>
                    <a:pt x="2087" y="1167"/>
                  </a:lnTo>
                  <a:lnTo>
                    <a:pt x="2081" y="1177"/>
                  </a:lnTo>
                  <a:lnTo>
                    <a:pt x="2089" y="1174"/>
                  </a:lnTo>
                  <a:lnTo>
                    <a:pt x="2094" y="1173"/>
                  </a:lnTo>
                  <a:lnTo>
                    <a:pt x="2103" y="1172"/>
                  </a:lnTo>
                  <a:lnTo>
                    <a:pt x="2108" y="1170"/>
                  </a:lnTo>
                  <a:lnTo>
                    <a:pt x="2102" y="1167"/>
                  </a:lnTo>
                  <a:lnTo>
                    <a:pt x="2114" y="1166"/>
                  </a:lnTo>
                  <a:lnTo>
                    <a:pt x="2121" y="1164"/>
                  </a:lnTo>
                  <a:lnTo>
                    <a:pt x="2125" y="1160"/>
                  </a:lnTo>
                  <a:lnTo>
                    <a:pt x="2130" y="1156"/>
                  </a:lnTo>
                  <a:lnTo>
                    <a:pt x="2138" y="1147"/>
                  </a:lnTo>
                  <a:lnTo>
                    <a:pt x="2148" y="1141"/>
                  </a:lnTo>
                  <a:lnTo>
                    <a:pt x="2159" y="1138"/>
                  </a:lnTo>
                  <a:lnTo>
                    <a:pt x="2169" y="1135"/>
                  </a:lnTo>
                  <a:lnTo>
                    <a:pt x="2178" y="1132"/>
                  </a:lnTo>
                  <a:lnTo>
                    <a:pt x="2187" y="1130"/>
                  </a:lnTo>
                  <a:lnTo>
                    <a:pt x="2202" y="1121"/>
                  </a:lnTo>
                  <a:lnTo>
                    <a:pt x="2211" y="1113"/>
                  </a:lnTo>
                  <a:lnTo>
                    <a:pt x="2216" y="1119"/>
                  </a:lnTo>
                  <a:lnTo>
                    <a:pt x="2229" y="1115"/>
                  </a:lnTo>
                  <a:lnTo>
                    <a:pt x="2240" y="1112"/>
                  </a:lnTo>
                  <a:lnTo>
                    <a:pt x="2248" y="1107"/>
                  </a:lnTo>
                  <a:lnTo>
                    <a:pt x="2246" y="1100"/>
                  </a:lnTo>
                  <a:lnTo>
                    <a:pt x="2257" y="1100"/>
                  </a:lnTo>
                  <a:lnTo>
                    <a:pt x="2257" y="1104"/>
                  </a:lnTo>
                  <a:lnTo>
                    <a:pt x="2279" y="1101"/>
                  </a:lnTo>
                  <a:lnTo>
                    <a:pt x="2300" y="1099"/>
                  </a:lnTo>
                  <a:lnTo>
                    <a:pt x="2321" y="1097"/>
                  </a:lnTo>
                  <a:lnTo>
                    <a:pt x="2340" y="1096"/>
                  </a:lnTo>
                  <a:lnTo>
                    <a:pt x="2361" y="1094"/>
                  </a:lnTo>
                  <a:lnTo>
                    <a:pt x="2380" y="1093"/>
                  </a:lnTo>
                  <a:lnTo>
                    <a:pt x="2400" y="1093"/>
                  </a:lnTo>
                  <a:lnTo>
                    <a:pt x="2418" y="1094"/>
                  </a:lnTo>
                  <a:lnTo>
                    <a:pt x="2412" y="1096"/>
                  </a:lnTo>
                  <a:lnTo>
                    <a:pt x="2402" y="1096"/>
                  </a:lnTo>
                  <a:lnTo>
                    <a:pt x="2390" y="1096"/>
                  </a:lnTo>
                  <a:lnTo>
                    <a:pt x="2376" y="1097"/>
                  </a:lnTo>
                  <a:lnTo>
                    <a:pt x="2366" y="1097"/>
                  </a:lnTo>
                  <a:lnTo>
                    <a:pt x="2354" y="1099"/>
                  </a:lnTo>
                  <a:lnTo>
                    <a:pt x="2342" y="1101"/>
                  </a:lnTo>
                  <a:lnTo>
                    <a:pt x="2330" y="1103"/>
                  </a:lnTo>
                  <a:lnTo>
                    <a:pt x="2318" y="1104"/>
                  </a:lnTo>
                  <a:lnTo>
                    <a:pt x="2305" y="1105"/>
                  </a:lnTo>
                  <a:lnTo>
                    <a:pt x="2291" y="1105"/>
                  </a:lnTo>
                  <a:lnTo>
                    <a:pt x="2278" y="1106"/>
                  </a:lnTo>
                  <a:lnTo>
                    <a:pt x="2284" y="1119"/>
                  </a:lnTo>
                  <a:lnTo>
                    <a:pt x="2275" y="1114"/>
                  </a:lnTo>
                  <a:lnTo>
                    <a:pt x="2264" y="1113"/>
                  </a:lnTo>
                  <a:lnTo>
                    <a:pt x="2256" y="1112"/>
                  </a:lnTo>
                  <a:lnTo>
                    <a:pt x="2245" y="1115"/>
                  </a:lnTo>
                  <a:lnTo>
                    <a:pt x="2236" y="1118"/>
                  </a:lnTo>
                  <a:lnTo>
                    <a:pt x="2226" y="1120"/>
                  </a:lnTo>
                  <a:lnTo>
                    <a:pt x="2216" y="1123"/>
                  </a:lnTo>
                  <a:lnTo>
                    <a:pt x="2206" y="1126"/>
                  </a:lnTo>
                  <a:lnTo>
                    <a:pt x="2203" y="1132"/>
                  </a:lnTo>
                  <a:lnTo>
                    <a:pt x="2194" y="1136"/>
                  </a:lnTo>
                  <a:lnTo>
                    <a:pt x="2186" y="1139"/>
                  </a:lnTo>
                  <a:lnTo>
                    <a:pt x="2173" y="1141"/>
                  </a:lnTo>
                  <a:lnTo>
                    <a:pt x="2163" y="1143"/>
                  </a:lnTo>
                  <a:lnTo>
                    <a:pt x="2152" y="1147"/>
                  </a:lnTo>
                  <a:lnTo>
                    <a:pt x="2145" y="1150"/>
                  </a:lnTo>
                  <a:lnTo>
                    <a:pt x="2139" y="1158"/>
                  </a:lnTo>
                  <a:lnTo>
                    <a:pt x="2136" y="1164"/>
                  </a:lnTo>
                  <a:lnTo>
                    <a:pt x="2139" y="1170"/>
                  </a:lnTo>
                  <a:lnTo>
                    <a:pt x="2143" y="1172"/>
                  </a:lnTo>
                  <a:lnTo>
                    <a:pt x="2143" y="1174"/>
                  </a:lnTo>
                  <a:lnTo>
                    <a:pt x="2135" y="1173"/>
                  </a:lnTo>
                  <a:lnTo>
                    <a:pt x="2125" y="1173"/>
                  </a:lnTo>
                  <a:lnTo>
                    <a:pt x="2115" y="1175"/>
                  </a:lnTo>
                  <a:lnTo>
                    <a:pt x="2105" y="1177"/>
                  </a:lnTo>
                  <a:lnTo>
                    <a:pt x="2095" y="1180"/>
                  </a:lnTo>
                  <a:lnTo>
                    <a:pt x="2084" y="1185"/>
                  </a:lnTo>
                  <a:lnTo>
                    <a:pt x="2073" y="1188"/>
                  </a:lnTo>
                  <a:lnTo>
                    <a:pt x="2060" y="1193"/>
                  </a:lnTo>
                  <a:lnTo>
                    <a:pt x="2049" y="1189"/>
                  </a:lnTo>
                  <a:lnTo>
                    <a:pt x="2039" y="1186"/>
                  </a:lnTo>
                  <a:lnTo>
                    <a:pt x="2033" y="1181"/>
                  </a:lnTo>
                  <a:lnTo>
                    <a:pt x="2024" y="1174"/>
                  </a:lnTo>
                  <a:lnTo>
                    <a:pt x="2024" y="1185"/>
                  </a:lnTo>
                  <a:lnTo>
                    <a:pt x="2022" y="1196"/>
                  </a:lnTo>
                  <a:lnTo>
                    <a:pt x="2022" y="1209"/>
                  </a:lnTo>
                  <a:lnTo>
                    <a:pt x="2021" y="1222"/>
                  </a:lnTo>
                  <a:lnTo>
                    <a:pt x="2022" y="1232"/>
                  </a:lnTo>
                  <a:lnTo>
                    <a:pt x="2024" y="1244"/>
                  </a:lnTo>
                  <a:lnTo>
                    <a:pt x="2030" y="1256"/>
                  </a:lnTo>
                  <a:lnTo>
                    <a:pt x="2035" y="1269"/>
                  </a:lnTo>
                  <a:lnTo>
                    <a:pt x="2030" y="1276"/>
                  </a:lnTo>
                  <a:lnTo>
                    <a:pt x="2019" y="1276"/>
                  </a:lnTo>
                  <a:lnTo>
                    <a:pt x="2015" y="1260"/>
                  </a:lnTo>
                  <a:lnTo>
                    <a:pt x="2009" y="1245"/>
                  </a:lnTo>
                  <a:lnTo>
                    <a:pt x="2005" y="1231"/>
                  </a:lnTo>
                  <a:lnTo>
                    <a:pt x="1995" y="1218"/>
                  </a:lnTo>
                  <a:lnTo>
                    <a:pt x="1988" y="1204"/>
                  </a:lnTo>
                  <a:lnTo>
                    <a:pt x="1975" y="1193"/>
                  </a:lnTo>
                  <a:lnTo>
                    <a:pt x="1958" y="1183"/>
                  </a:lnTo>
                  <a:lnTo>
                    <a:pt x="1936" y="1177"/>
                  </a:lnTo>
                  <a:lnTo>
                    <a:pt x="1931" y="1188"/>
                  </a:lnTo>
                  <a:lnTo>
                    <a:pt x="1924" y="1202"/>
                  </a:lnTo>
                  <a:lnTo>
                    <a:pt x="1918" y="1214"/>
                  </a:lnTo>
                  <a:lnTo>
                    <a:pt x="1911" y="1228"/>
                  </a:lnTo>
                  <a:lnTo>
                    <a:pt x="1906" y="1241"/>
                  </a:lnTo>
                  <a:lnTo>
                    <a:pt x="1900" y="1254"/>
                  </a:lnTo>
                  <a:lnTo>
                    <a:pt x="1897" y="1268"/>
                  </a:lnTo>
                  <a:lnTo>
                    <a:pt x="1895" y="1282"/>
                  </a:lnTo>
                  <a:lnTo>
                    <a:pt x="1890" y="1291"/>
                  </a:lnTo>
                  <a:lnTo>
                    <a:pt x="1895" y="1301"/>
                  </a:lnTo>
                  <a:lnTo>
                    <a:pt x="1908" y="1303"/>
                  </a:lnTo>
                  <a:lnTo>
                    <a:pt x="1917" y="1303"/>
                  </a:lnTo>
                  <a:lnTo>
                    <a:pt x="1925" y="1300"/>
                  </a:lnTo>
                  <a:lnTo>
                    <a:pt x="1930" y="1297"/>
                  </a:lnTo>
                  <a:lnTo>
                    <a:pt x="1938" y="1292"/>
                  </a:lnTo>
                  <a:lnTo>
                    <a:pt x="1944" y="1288"/>
                  </a:lnTo>
                  <a:lnTo>
                    <a:pt x="1949" y="1286"/>
                  </a:lnTo>
                  <a:lnTo>
                    <a:pt x="1957" y="1288"/>
                  </a:lnTo>
                  <a:lnTo>
                    <a:pt x="1952" y="1311"/>
                  </a:lnTo>
                  <a:lnTo>
                    <a:pt x="1973" y="1311"/>
                  </a:lnTo>
                  <a:lnTo>
                    <a:pt x="1994" y="1310"/>
                  </a:lnTo>
                  <a:lnTo>
                    <a:pt x="2017" y="1307"/>
                  </a:lnTo>
                  <a:lnTo>
                    <a:pt x="2038" y="1305"/>
                  </a:lnTo>
                  <a:lnTo>
                    <a:pt x="2060" y="1301"/>
                  </a:lnTo>
                  <a:lnTo>
                    <a:pt x="2081" y="1298"/>
                  </a:lnTo>
                  <a:lnTo>
                    <a:pt x="2100" y="1293"/>
                  </a:lnTo>
                  <a:lnTo>
                    <a:pt x="2118" y="1288"/>
                  </a:lnTo>
                  <a:lnTo>
                    <a:pt x="2154" y="1291"/>
                  </a:lnTo>
                  <a:lnTo>
                    <a:pt x="2154" y="1298"/>
                  </a:lnTo>
                  <a:lnTo>
                    <a:pt x="2140" y="1295"/>
                  </a:lnTo>
                  <a:lnTo>
                    <a:pt x="2125" y="1295"/>
                  </a:lnTo>
                  <a:lnTo>
                    <a:pt x="2111" y="1297"/>
                  </a:lnTo>
                  <a:lnTo>
                    <a:pt x="2095" y="1300"/>
                  </a:lnTo>
                  <a:lnTo>
                    <a:pt x="2082" y="1303"/>
                  </a:lnTo>
                  <a:lnTo>
                    <a:pt x="2066" y="1307"/>
                  </a:lnTo>
                  <a:lnTo>
                    <a:pt x="2049" y="1309"/>
                  </a:lnTo>
                  <a:lnTo>
                    <a:pt x="2030" y="1311"/>
                  </a:lnTo>
                  <a:lnTo>
                    <a:pt x="2021" y="1311"/>
                  </a:lnTo>
                  <a:lnTo>
                    <a:pt x="2011" y="1312"/>
                  </a:lnTo>
                  <a:lnTo>
                    <a:pt x="2000" y="1313"/>
                  </a:lnTo>
                  <a:lnTo>
                    <a:pt x="1988" y="1314"/>
                  </a:lnTo>
                  <a:lnTo>
                    <a:pt x="1979" y="1315"/>
                  </a:lnTo>
                  <a:lnTo>
                    <a:pt x="1968" y="1316"/>
                  </a:lnTo>
                  <a:lnTo>
                    <a:pt x="1958" y="1316"/>
                  </a:lnTo>
                  <a:lnTo>
                    <a:pt x="1946" y="1317"/>
                  </a:lnTo>
                  <a:lnTo>
                    <a:pt x="1949" y="1325"/>
                  </a:lnTo>
                  <a:lnTo>
                    <a:pt x="1955" y="1331"/>
                  </a:lnTo>
                  <a:lnTo>
                    <a:pt x="1968" y="1337"/>
                  </a:lnTo>
                  <a:lnTo>
                    <a:pt x="1978" y="1343"/>
                  </a:lnTo>
                  <a:lnTo>
                    <a:pt x="1987" y="1346"/>
                  </a:lnTo>
                  <a:lnTo>
                    <a:pt x="1993" y="1347"/>
                  </a:lnTo>
                  <a:lnTo>
                    <a:pt x="2002" y="1346"/>
                  </a:lnTo>
                  <a:lnTo>
                    <a:pt x="2008" y="1344"/>
                  </a:lnTo>
                  <a:lnTo>
                    <a:pt x="2015" y="1341"/>
                  </a:lnTo>
                  <a:lnTo>
                    <a:pt x="2022" y="1339"/>
                  </a:lnTo>
                  <a:lnTo>
                    <a:pt x="2032" y="1339"/>
                  </a:lnTo>
                  <a:lnTo>
                    <a:pt x="2041" y="1343"/>
                  </a:lnTo>
                  <a:lnTo>
                    <a:pt x="2054" y="1342"/>
                  </a:lnTo>
                  <a:lnTo>
                    <a:pt x="2065" y="1339"/>
                  </a:lnTo>
                  <a:lnTo>
                    <a:pt x="2075" y="1335"/>
                  </a:lnTo>
                  <a:lnTo>
                    <a:pt x="2087" y="1336"/>
                  </a:lnTo>
                  <a:lnTo>
                    <a:pt x="2108" y="1332"/>
                  </a:lnTo>
                  <a:lnTo>
                    <a:pt x="2102" y="1339"/>
                  </a:lnTo>
                  <a:lnTo>
                    <a:pt x="2112" y="1342"/>
                  </a:lnTo>
                  <a:lnTo>
                    <a:pt x="2121" y="1343"/>
                  </a:lnTo>
                  <a:lnTo>
                    <a:pt x="2129" y="1343"/>
                  </a:lnTo>
                  <a:lnTo>
                    <a:pt x="2136" y="1342"/>
                  </a:lnTo>
                  <a:lnTo>
                    <a:pt x="2151" y="1340"/>
                  </a:lnTo>
                  <a:lnTo>
                    <a:pt x="2165" y="1346"/>
                  </a:lnTo>
                  <a:lnTo>
                    <a:pt x="2191" y="1345"/>
                  </a:lnTo>
                  <a:lnTo>
                    <a:pt x="2212" y="1347"/>
                  </a:lnTo>
                  <a:lnTo>
                    <a:pt x="2233" y="1353"/>
                  </a:lnTo>
                  <a:lnTo>
                    <a:pt x="2249" y="1361"/>
                  </a:lnTo>
                  <a:lnTo>
                    <a:pt x="2267" y="1369"/>
                  </a:lnTo>
                  <a:lnTo>
                    <a:pt x="2286" y="1378"/>
                  </a:lnTo>
                  <a:lnTo>
                    <a:pt x="2303" y="1388"/>
                  </a:lnTo>
                  <a:lnTo>
                    <a:pt x="2319" y="1397"/>
                  </a:lnTo>
                  <a:lnTo>
                    <a:pt x="2324" y="1403"/>
                  </a:lnTo>
                  <a:lnTo>
                    <a:pt x="2319" y="1410"/>
                  </a:lnTo>
                  <a:lnTo>
                    <a:pt x="2308" y="1407"/>
                  </a:lnTo>
                  <a:lnTo>
                    <a:pt x="2299" y="1402"/>
                  </a:lnTo>
                  <a:lnTo>
                    <a:pt x="2294" y="1397"/>
                  </a:lnTo>
                  <a:lnTo>
                    <a:pt x="2289" y="1394"/>
                  </a:lnTo>
                  <a:lnTo>
                    <a:pt x="2284" y="1392"/>
                  </a:lnTo>
                  <a:lnTo>
                    <a:pt x="2273" y="1393"/>
                  </a:lnTo>
                  <a:lnTo>
                    <a:pt x="2270" y="1385"/>
                  </a:lnTo>
                  <a:lnTo>
                    <a:pt x="2264" y="1377"/>
                  </a:lnTo>
                  <a:lnTo>
                    <a:pt x="2259" y="1370"/>
                  </a:lnTo>
                  <a:lnTo>
                    <a:pt x="2249" y="1365"/>
                  </a:lnTo>
                  <a:lnTo>
                    <a:pt x="2240" y="1359"/>
                  </a:lnTo>
                  <a:lnTo>
                    <a:pt x="2229" y="1356"/>
                  </a:lnTo>
                  <a:lnTo>
                    <a:pt x="2216" y="1352"/>
                  </a:lnTo>
                  <a:lnTo>
                    <a:pt x="2200" y="1352"/>
                  </a:lnTo>
                  <a:lnTo>
                    <a:pt x="2192" y="1352"/>
                  </a:lnTo>
                  <a:lnTo>
                    <a:pt x="2182" y="1352"/>
                  </a:lnTo>
                  <a:lnTo>
                    <a:pt x="2172" y="1352"/>
                  </a:lnTo>
                  <a:lnTo>
                    <a:pt x="2159" y="1352"/>
                  </a:lnTo>
                  <a:lnTo>
                    <a:pt x="2160" y="1355"/>
                  </a:lnTo>
                  <a:lnTo>
                    <a:pt x="2162" y="1358"/>
                  </a:lnTo>
                  <a:lnTo>
                    <a:pt x="2163" y="1361"/>
                  </a:lnTo>
                  <a:lnTo>
                    <a:pt x="2159" y="1365"/>
                  </a:lnTo>
                  <a:lnTo>
                    <a:pt x="2146" y="1357"/>
                  </a:lnTo>
                  <a:lnTo>
                    <a:pt x="2133" y="1352"/>
                  </a:lnTo>
                  <a:lnTo>
                    <a:pt x="2116" y="1348"/>
                  </a:lnTo>
                  <a:lnTo>
                    <a:pt x="2099" y="1347"/>
                  </a:lnTo>
                  <a:lnTo>
                    <a:pt x="2082" y="1346"/>
                  </a:lnTo>
                  <a:lnTo>
                    <a:pt x="2065" y="1347"/>
                  </a:lnTo>
                  <a:lnTo>
                    <a:pt x="2048" y="1349"/>
                  </a:lnTo>
                  <a:lnTo>
                    <a:pt x="2030" y="1352"/>
                  </a:lnTo>
                  <a:lnTo>
                    <a:pt x="2045" y="1358"/>
                  </a:lnTo>
                  <a:lnTo>
                    <a:pt x="2042" y="1362"/>
                  </a:lnTo>
                  <a:lnTo>
                    <a:pt x="2035" y="1362"/>
                  </a:lnTo>
                  <a:lnTo>
                    <a:pt x="2027" y="1358"/>
                  </a:lnTo>
                  <a:lnTo>
                    <a:pt x="2019" y="1353"/>
                  </a:lnTo>
                  <a:lnTo>
                    <a:pt x="2011" y="1349"/>
                  </a:lnTo>
                  <a:lnTo>
                    <a:pt x="1998" y="1352"/>
                  </a:lnTo>
                  <a:lnTo>
                    <a:pt x="1988" y="1356"/>
                  </a:lnTo>
                  <a:lnTo>
                    <a:pt x="1978" y="1354"/>
                  </a:lnTo>
                  <a:lnTo>
                    <a:pt x="1969" y="1349"/>
                  </a:lnTo>
                  <a:lnTo>
                    <a:pt x="1957" y="1349"/>
                  </a:lnTo>
                  <a:lnTo>
                    <a:pt x="1960" y="1358"/>
                  </a:lnTo>
                  <a:lnTo>
                    <a:pt x="1961" y="1367"/>
                  </a:lnTo>
                  <a:lnTo>
                    <a:pt x="1963" y="1371"/>
                  </a:lnTo>
                  <a:lnTo>
                    <a:pt x="1966" y="1376"/>
                  </a:lnTo>
                  <a:lnTo>
                    <a:pt x="1972" y="1379"/>
                  </a:lnTo>
                  <a:lnTo>
                    <a:pt x="1978" y="1384"/>
                  </a:lnTo>
                  <a:lnTo>
                    <a:pt x="1994" y="1384"/>
                  </a:lnTo>
                  <a:lnTo>
                    <a:pt x="2008" y="1388"/>
                  </a:lnTo>
                  <a:lnTo>
                    <a:pt x="2019" y="1391"/>
                  </a:lnTo>
                  <a:lnTo>
                    <a:pt x="2032" y="1397"/>
                  </a:lnTo>
                  <a:lnTo>
                    <a:pt x="2045" y="1402"/>
                  </a:lnTo>
                  <a:lnTo>
                    <a:pt x="2057" y="1406"/>
                  </a:lnTo>
                  <a:lnTo>
                    <a:pt x="2072" y="1410"/>
                  </a:lnTo>
                  <a:lnTo>
                    <a:pt x="2087" y="1413"/>
                  </a:lnTo>
                  <a:lnTo>
                    <a:pt x="2081" y="1419"/>
                  </a:lnTo>
                  <a:lnTo>
                    <a:pt x="2030" y="1404"/>
                  </a:lnTo>
                  <a:lnTo>
                    <a:pt x="2025" y="1408"/>
                  </a:lnTo>
                  <a:lnTo>
                    <a:pt x="2025" y="1414"/>
                  </a:lnTo>
                  <a:lnTo>
                    <a:pt x="2028" y="1420"/>
                  </a:lnTo>
                  <a:lnTo>
                    <a:pt x="2035" y="1425"/>
                  </a:lnTo>
                  <a:lnTo>
                    <a:pt x="2048" y="1428"/>
                  </a:lnTo>
                  <a:lnTo>
                    <a:pt x="2058" y="1432"/>
                  </a:lnTo>
                  <a:lnTo>
                    <a:pt x="2069" y="1436"/>
                  </a:lnTo>
                  <a:lnTo>
                    <a:pt x="2079" y="1439"/>
                  </a:lnTo>
                  <a:lnTo>
                    <a:pt x="2092" y="1442"/>
                  </a:lnTo>
                  <a:lnTo>
                    <a:pt x="2103" y="1445"/>
                  </a:lnTo>
                  <a:lnTo>
                    <a:pt x="2116" y="1447"/>
                  </a:lnTo>
                  <a:lnTo>
                    <a:pt x="2129" y="1448"/>
                  </a:lnTo>
                  <a:lnTo>
                    <a:pt x="2122" y="1454"/>
                  </a:lnTo>
                  <a:lnTo>
                    <a:pt x="2121" y="1452"/>
                  </a:lnTo>
                  <a:lnTo>
                    <a:pt x="2118" y="1454"/>
                  </a:lnTo>
                  <a:lnTo>
                    <a:pt x="2115" y="1458"/>
                  </a:lnTo>
                  <a:lnTo>
                    <a:pt x="2112" y="1465"/>
                  </a:lnTo>
                  <a:lnTo>
                    <a:pt x="2109" y="1470"/>
                  </a:lnTo>
                  <a:lnTo>
                    <a:pt x="2102" y="1476"/>
                  </a:lnTo>
                  <a:lnTo>
                    <a:pt x="2116" y="1478"/>
                  </a:lnTo>
                  <a:lnTo>
                    <a:pt x="2127" y="1483"/>
                  </a:lnTo>
                  <a:lnTo>
                    <a:pt x="2136" y="1491"/>
                  </a:lnTo>
                  <a:lnTo>
                    <a:pt x="2143" y="1499"/>
                  </a:lnTo>
                  <a:lnTo>
                    <a:pt x="2143" y="1504"/>
                  </a:lnTo>
                  <a:lnTo>
                    <a:pt x="2146" y="1509"/>
                  </a:lnTo>
                  <a:lnTo>
                    <a:pt x="2155" y="1512"/>
                  </a:lnTo>
                  <a:lnTo>
                    <a:pt x="2165" y="1515"/>
                  </a:lnTo>
                  <a:lnTo>
                    <a:pt x="2175" y="1517"/>
                  </a:lnTo>
                  <a:lnTo>
                    <a:pt x="2181" y="1521"/>
                  </a:lnTo>
                  <a:lnTo>
                    <a:pt x="2186" y="1524"/>
                  </a:lnTo>
                  <a:lnTo>
                    <a:pt x="2179" y="1530"/>
                  </a:lnTo>
                  <a:lnTo>
                    <a:pt x="2172" y="1526"/>
                  </a:lnTo>
                  <a:lnTo>
                    <a:pt x="2159" y="1524"/>
                  </a:lnTo>
                  <a:lnTo>
                    <a:pt x="2160" y="1531"/>
                  </a:lnTo>
                  <a:lnTo>
                    <a:pt x="2163" y="1540"/>
                  </a:lnTo>
                  <a:lnTo>
                    <a:pt x="2170" y="1548"/>
                  </a:lnTo>
                  <a:lnTo>
                    <a:pt x="2175" y="1556"/>
                  </a:lnTo>
                  <a:lnTo>
                    <a:pt x="2189" y="1560"/>
                  </a:lnTo>
                  <a:lnTo>
                    <a:pt x="2202" y="1565"/>
                  </a:lnTo>
                  <a:lnTo>
                    <a:pt x="2211" y="1571"/>
                  </a:lnTo>
                  <a:lnTo>
                    <a:pt x="2211" y="1578"/>
                  </a:lnTo>
                  <a:lnTo>
                    <a:pt x="2205" y="1577"/>
                  </a:lnTo>
                  <a:lnTo>
                    <a:pt x="2197" y="1574"/>
                  </a:lnTo>
                  <a:lnTo>
                    <a:pt x="2191" y="1569"/>
                  </a:lnTo>
                  <a:lnTo>
                    <a:pt x="2179" y="1566"/>
                  </a:lnTo>
                  <a:lnTo>
                    <a:pt x="2186" y="1572"/>
                  </a:lnTo>
                  <a:lnTo>
                    <a:pt x="2186" y="1578"/>
                  </a:lnTo>
                  <a:lnTo>
                    <a:pt x="2186" y="1584"/>
                  </a:lnTo>
                  <a:lnTo>
                    <a:pt x="2182" y="1590"/>
                  </a:lnTo>
                  <a:lnTo>
                    <a:pt x="2184" y="1595"/>
                  </a:lnTo>
                  <a:lnTo>
                    <a:pt x="2184" y="1601"/>
                  </a:lnTo>
                  <a:lnTo>
                    <a:pt x="2189" y="1605"/>
                  </a:lnTo>
                  <a:lnTo>
                    <a:pt x="2196" y="1610"/>
                  </a:lnTo>
                  <a:lnTo>
                    <a:pt x="2199" y="1619"/>
                  </a:lnTo>
                  <a:lnTo>
                    <a:pt x="2200" y="1629"/>
                  </a:lnTo>
                  <a:lnTo>
                    <a:pt x="2202" y="1637"/>
                  </a:lnTo>
                  <a:lnTo>
                    <a:pt x="2196" y="1645"/>
                  </a:lnTo>
                  <a:lnTo>
                    <a:pt x="2189" y="1644"/>
                  </a:lnTo>
                  <a:lnTo>
                    <a:pt x="2186" y="1642"/>
                  </a:lnTo>
                  <a:lnTo>
                    <a:pt x="2189" y="1634"/>
                  </a:lnTo>
                  <a:lnTo>
                    <a:pt x="2189" y="1627"/>
                  </a:lnTo>
                  <a:lnTo>
                    <a:pt x="2191" y="1619"/>
                  </a:lnTo>
                  <a:lnTo>
                    <a:pt x="2186" y="1610"/>
                  </a:lnTo>
                  <a:lnTo>
                    <a:pt x="2175" y="1605"/>
                  </a:lnTo>
                  <a:lnTo>
                    <a:pt x="2165" y="1600"/>
                  </a:lnTo>
                  <a:lnTo>
                    <a:pt x="2157" y="1597"/>
                  </a:lnTo>
                  <a:lnTo>
                    <a:pt x="2148" y="1601"/>
                  </a:lnTo>
                  <a:lnTo>
                    <a:pt x="2148" y="1593"/>
                  </a:lnTo>
                  <a:lnTo>
                    <a:pt x="2143" y="1586"/>
                  </a:lnTo>
                  <a:lnTo>
                    <a:pt x="2140" y="1579"/>
                  </a:lnTo>
                  <a:lnTo>
                    <a:pt x="2135" y="1573"/>
                  </a:lnTo>
                  <a:lnTo>
                    <a:pt x="2130" y="1565"/>
                  </a:lnTo>
                  <a:lnTo>
                    <a:pt x="2125" y="1558"/>
                  </a:lnTo>
                  <a:lnTo>
                    <a:pt x="2119" y="1552"/>
                  </a:lnTo>
                  <a:lnTo>
                    <a:pt x="2112" y="1547"/>
                  </a:lnTo>
                  <a:lnTo>
                    <a:pt x="2105" y="1553"/>
                  </a:lnTo>
                  <a:lnTo>
                    <a:pt x="2099" y="1562"/>
                  </a:lnTo>
                  <a:lnTo>
                    <a:pt x="2092" y="1571"/>
                  </a:lnTo>
                  <a:lnTo>
                    <a:pt x="2081" y="1578"/>
                  </a:lnTo>
                  <a:lnTo>
                    <a:pt x="2084" y="1572"/>
                  </a:lnTo>
                  <a:lnTo>
                    <a:pt x="2085" y="1566"/>
                  </a:lnTo>
                  <a:lnTo>
                    <a:pt x="2089" y="1560"/>
                  </a:lnTo>
                  <a:lnTo>
                    <a:pt x="2090" y="1556"/>
                  </a:lnTo>
                  <a:lnTo>
                    <a:pt x="2094" y="1548"/>
                  </a:lnTo>
                  <a:lnTo>
                    <a:pt x="2097" y="1540"/>
                  </a:lnTo>
                  <a:lnTo>
                    <a:pt x="2092" y="1534"/>
                  </a:lnTo>
                  <a:lnTo>
                    <a:pt x="2087" y="1528"/>
                  </a:lnTo>
                  <a:lnTo>
                    <a:pt x="2081" y="1521"/>
                  </a:lnTo>
                  <a:lnTo>
                    <a:pt x="2075" y="1515"/>
                  </a:lnTo>
                  <a:lnTo>
                    <a:pt x="2069" y="1508"/>
                  </a:lnTo>
                  <a:lnTo>
                    <a:pt x="2063" y="1502"/>
                  </a:lnTo>
                  <a:lnTo>
                    <a:pt x="2057" y="1495"/>
                  </a:lnTo>
                  <a:lnTo>
                    <a:pt x="2051" y="1489"/>
                  </a:lnTo>
                  <a:lnTo>
                    <a:pt x="2049" y="1496"/>
                  </a:lnTo>
                  <a:lnTo>
                    <a:pt x="2049" y="1504"/>
                  </a:lnTo>
                  <a:lnTo>
                    <a:pt x="2051" y="1512"/>
                  </a:lnTo>
                  <a:lnTo>
                    <a:pt x="2052" y="1519"/>
                  </a:lnTo>
                  <a:lnTo>
                    <a:pt x="2055" y="1526"/>
                  </a:lnTo>
                  <a:lnTo>
                    <a:pt x="2058" y="1532"/>
                  </a:lnTo>
                  <a:lnTo>
                    <a:pt x="2060" y="1539"/>
                  </a:lnTo>
                  <a:lnTo>
                    <a:pt x="2060" y="1547"/>
                  </a:lnTo>
                  <a:lnTo>
                    <a:pt x="2055" y="1538"/>
                  </a:lnTo>
                  <a:lnTo>
                    <a:pt x="2051" y="1529"/>
                  </a:lnTo>
                  <a:lnTo>
                    <a:pt x="2049" y="1520"/>
                  </a:lnTo>
                  <a:lnTo>
                    <a:pt x="2046" y="1512"/>
                  </a:lnTo>
                  <a:lnTo>
                    <a:pt x="2045" y="1503"/>
                  </a:lnTo>
                  <a:lnTo>
                    <a:pt x="2039" y="1496"/>
                  </a:lnTo>
                  <a:lnTo>
                    <a:pt x="2032" y="1490"/>
                  </a:lnTo>
                  <a:lnTo>
                    <a:pt x="2019" y="1486"/>
                  </a:lnTo>
                  <a:lnTo>
                    <a:pt x="2015" y="1480"/>
                  </a:lnTo>
                  <a:lnTo>
                    <a:pt x="2011" y="1473"/>
                  </a:lnTo>
                  <a:lnTo>
                    <a:pt x="2008" y="1466"/>
                  </a:lnTo>
                  <a:lnTo>
                    <a:pt x="2005" y="1459"/>
                  </a:lnTo>
                  <a:lnTo>
                    <a:pt x="2002" y="1452"/>
                  </a:lnTo>
                  <a:lnTo>
                    <a:pt x="1995" y="1449"/>
                  </a:lnTo>
                  <a:lnTo>
                    <a:pt x="1987" y="1446"/>
                  </a:lnTo>
                  <a:lnTo>
                    <a:pt x="1973" y="1448"/>
                  </a:lnTo>
                  <a:lnTo>
                    <a:pt x="1973" y="1453"/>
                  </a:lnTo>
                  <a:lnTo>
                    <a:pt x="1975" y="1458"/>
                  </a:lnTo>
                  <a:lnTo>
                    <a:pt x="1978" y="1464"/>
                  </a:lnTo>
                  <a:lnTo>
                    <a:pt x="1979" y="1469"/>
                  </a:lnTo>
                  <a:lnTo>
                    <a:pt x="1984" y="1475"/>
                  </a:lnTo>
                  <a:lnTo>
                    <a:pt x="1987" y="1481"/>
                  </a:lnTo>
                  <a:lnTo>
                    <a:pt x="1988" y="1486"/>
                  </a:lnTo>
                  <a:lnTo>
                    <a:pt x="1988" y="1493"/>
                  </a:lnTo>
                  <a:lnTo>
                    <a:pt x="1982" y="1495"/>
                  </a:lnTo>
                  <a:lnTo>
                    <a:pt x="1978" y="1481"/>
                  </a:lnTo>
                  <a:lnTo>
                    <a:pt x="1970" y="1467"/>
                  </a:lnTo>
                  <a:lnTo>
                    <a:pt x="1963" y="1455"/>
                  </a:lnTo>
                  <a:lnTo>
                    <a:pt x="1954" y="1443"/>
                  </a:lnTo>
                  <a:lnTo>
                    <a:pt x="1945" y="1430"/>
                  </a:lnTo>
                  <a:lnTo>
                    <a:pt x="1936" y="1418"/>
                  </a:lnTo>
                  <a:lnTo>
                    <a:pt x="1925" y="1405"/>
                  </a:lnTo>
                  <a:lnTo>
                    <a:pt x="1915" y="1393"/>
                  </a:lnTo>
                  <a:lnTo>
                    <a:pt x="1912" y="1391"/>
                  </a:lnTo>
                  <a:lnTo>
                    <a:pt x="1905" y="1393"/>
                  </a:lnTo>
                  <a:lnTo>
                    <a:pt x="1908" y="1400"/>
                  </a:lnTo>
                  <a:lnTo>
                    <a:pt x="1909" y="1407"/>
                  </a:lnTo>
                  <a:lnTo>
                    <a:pt x="1912" y="1415"/>
                  </a:lnTo>
                  <a:lnTo>
                    <a:pt x="1914" y="1423"/>
                  </a:lnTo>
                  <a:lnTo>
                    <a:pt x="1917" y="1432"/>
                  </a:lnTo>
                  <a:lnTo>
                    <a:pt x="1918" y="1440"/>
                  </a:lnTo>
                  <a:lnTo>
                    <a:pt x="1920" y="1449"/>
                  </a:lnTo>
                  <a:lnTo>
                    <a:pt x="1921" y="1458"/>
                  </a:lnTo>
                  <a:lnTo>
                    <a:pt x="1915" y="1458"/>
                  </a:lnTo>
                  <a:lnTo>
                    <a:pt x="1911" y="1447"/>
                  </a:lnTo>
                  <a:lnTo>
                    <a:pt x="1908" y="1435"/>
                  </a:lnTo>
                  <a:lnTo>
                    <a:pt x="1908" y="1422"/>
                  </a:lnTo>
                  <a:lnTo>
                    <a:pt x="1906" y="1411"/>
                  </a:lnTo>
                  <a:lnTo>
                    <a:pt x="1906" y="1398"/>
                  </a:lnTo>
                  <a:lnTo>
                    <a:pt x="1900" y="1388"/>
                  </a:lnTo>
                  <a:lnTo>
                    <a:pt x="1891" y="1379"/>
                  </a:lnTo>
                  <a:lnTo>
                    <a:pt x="1875" y="1374"/>
                  </a:lnTo>
                  <a:lnTo>
                    <a:pt x="1871" y="1369"/>
                  </a:lnTo>
                  <a:lnTo>
                    <a:pt x="1866" y="1365"/>
                  </a:lnTo>
                  <a:lnTo>
                    <a:pt x="1865" y="1359"/>
                  </a:lnTo>
                  <a:lnTo>
                    <a:pt x="1861" y="1354"/>
                  </a:lnTo>
                  <a:lnTo>
                    <a:pt x="1861" y="1348"/>
                  </a:lnTo>
                  <a:lnTo>
                    <a:pt x="1857" y="1343"/>
                  </a:lnTo>
                  <a:lnTo>
                    <a:pt x="1852" y="1338"/>
                  </a:lnTo>
                  <a:lnTo>
                    <a:pt x="1844" y="1336"/>
                  </a:lnTo>
                  <a:lnTo>
                    <a:pt x="1834" y="1343"/>
                  </a:lnTo>
                  <a:lnTo>
                    <a:pt x="1827" y="1351"/>
                  </a:lnTo>
                  <a:lnTo>
                    <a:pt x="1821" y="1359"/>
                  </a:lnTo>
                  <a:lnTo>
                    <a:pt x="1814" y="1367"/>
                  </a:lnTo>
                  <a:lnTo>
                    <a:pt x="1809" y="1375"/>
                  </a:lnTo>
                  <a:lnTo>
                    <a:pt x="1803" y="1383"/>
                  </a:lnTo>
                  <a:lnTo>
                    <a:pt x="1798" y="1391"/>
                  </a:lnTo>
                  <a:lnTo>
                    <a:pt x="1787" y="1400"/>
                  </a:lnTo>
                  <a:lnTo>
                    <a:pt x="1798" y="1404"/>
                  </a:lnTo>
                  <a:lnTo>
                    <a:pt x="1809" y="1413"/>
                  </a:lnTo>
                  <a:lnTo>
                    <a:pt x="1818" y="1420"/>
                  </a:lnTo>
                  <a:lnTo>
                    <a:pt x="1822" y="1428"/>
                  </a:lnTo>
                  <a:lnTo>
                    <a:pt x="1817" y="1441"/>
                  </a:lnTo>
                  <a:lnTo>
                    <a:pt x="1825" y="1447"/>
                  </a:lnTo>
                  <a:lnTo>
                    <a:pt x="1834" y="1452"/>
                  </a:lnTo>
                  <a:lnTo>
                    <a:pt x="1844" y="1458"/>
                  </a:lnTo>
                  <a:lnTo>
                    <a:pt x="1851" y="1464"/>
                  </a:lnTo>
                  <a:lnTo>
                    <a:pt x="1860" y="1469"/>
                  </a:lnTo>
                  <a:lnTo>
                    <a:pt x="1868" y="1477"/>
                  </a:lnTo>
                  <a:lnTo>
                    <a:pt x="1875" y="1483"/>
                  </a:lnTo>
                  <a:lnTo>
                    <a:pt x="1879" y="1493"/>
                  </a:lnTo>
                  <a:lnTo>
                    <a:pt x="1895" y="1497"/>
                  </a:lnTo>
                  <a:lnTo>
                    <a:pt x="1906" y="1503"/>
                  </a:lnTo>
                  <a:lnTo>
                    <a:pt x="1917" y="1510"/>
                  </a:lnTo>
                  <a:lnTo>
                    <a:pt x="1921" y="1518"/>
                  </a:lnTo>
                  <a:lnTo>
                    <a:pt x="1912" y="1514"/>
                  </a:lnTo>
                  <a:lnTo>
                    <a:pt x="1901" y="1509"/>
                  </a:lnTo>
                  <a:lnTo>
                    <a:pt x="1897" y="1504"/>
                  </a:lnTo>
                  <a:lnTo>
                    <a:pt x="1891" y="1501"/>
                  </a:lnTo>
                  <a:lnTo>
                    <a:pt x="1885" y="1497"/>
                  </a:lnTo>
                  <a:lnTo>
                    <a:pt x="1875" y="1495"/>
                  </a:lnTo>
                  <a:lnTo>
                    <a:pt x="1873" y="1501"/>
                  </a:lnTo>
                  <a:lnTo>
                    <a:pt x="1873" y="1506"/>
                  </a:lnTo>
                  <a:lnTo>
                    <a:pt x="1878" y="1512"/>
                  </a:lnTo>
                  <a:lnTo>
                    <a:pt x="1882" y="1517"/>
                  </a:lnTo>
                  <a:lnTo>
                    <a:pt x="1890" y="1522"/>
                  </a:lnTo>
                  <a:lnTo>
                    <a:pt x="1897" y="1527"/>
                  </a:lnTo>
                  <a:lnTo>
                    <a:pt x="1903" y="1531"/>
                  </a:lnTo>
                  <a:lnTo>
                    <a:pt x="1905" y="1537"/>
                  </a:lnTo>
                  <a:lnTo>
                    <a:pt x="1912" y="1541"/>
                  </a:lnTo>
                  <a:lnTo>
                    <a:pt x="1915" y="1547"/>
                  </a:lnTo>
                  <a:lnTo>
                    <a:pt x="1920" y="1551"/>
                  </a:lnTo>
                  <a:lnTo>
                    <a:pt x="1921" y="1557"/>
                  </a:lnTo>
                  <a:lnTo>
                    <a:pt x="1924" y="1561"/>
                  </a:lnTo>
                  <a:lnTo>
                    <a:pt x="1927" y="1567"/>
                  </a:lnTo>
                  <a:lnTo>
                    <a:pt x="1930" y="1573"/>
                  </a:lnTo>
                  <a:lnTo>
                    <a:pt x="1931" y="1578"/>
                  </a:lnTo>
                  <a:lnTo>
                    <a:pt x="1944" y="1585"/>
                  </a:lnTo>
                  <a:lnTo>
                    <a:pt x="1955" y="1593"/>
                  </a:lnTo>
                  <a:lnTo>
                    <a:pt x="1968" y="1601"/>
                  </a:lnTo>
                  <a:lnTo>
                    <a:pt x="1978" y="1610"/>
                  </a:lnTo>
                  <a:lnTo>
                    <a:pt x="1970" y="1608"/>
                  </a:lnTo>
                  <a:lnTo>
                    <a:pt x="1965" y="1606"/>
                  </a:lnTo>
                  <a:lnTo>
                    <a:pt x="1960" y="1603"/>
                  </a:lnTo>
                  <a:lnTo>
                    <a:pt x="1954" y="1601"/>
                  </a:lnTo>
                  <a:lnTo>
                    <a:pt x="1948" y="1594"/>
                  </a:lnTo>
                  <a:lnTo>
                    <a:pt x="1936" y="1588"/>
                  </a:lnTo>
                  <a:lnTo>
                    <a:pt x="1936" y="1593"/>
                  </a:lnTo>
                  <a:lnTo>
                    <a:pt x="1935" y="1598"/>
                  </a:lnTo>
                  <a:lnTo>
                    <a:pt x="1938" y="1603"/>
                  </a:lnTo>
                  <a:lnTo>
                    <a:pt x="1938" y="1610"/>
                  </a:lnTo>
                  <a:lnTo>
                    <a:pt x="1939" y="1616"/>
                  </a:lnTo>
                  <a:lnTo>
                    <a:pt x="1938" y="1621"/>
                  </a:lnTo>
                  <a:lnTo>
                    <a:pt x="1935" y="1627"/>
                  </a:lnTo>
                  <a:lnTo>
                    <a:pt x="1925" y="1632"/>
                  </a:lnTo>
                  <a:lnTo>
                    <a:pt x="1933" y="1645"/>
                  </a:lnTo>
                  <a:lnTo>
                    <a:pt x="1936" y="1659"/>
                  </a:lnTo>
                  <a:lnTo>
                    <a:pt x="1935" y="1673"/>
                  </a:lnTo>
                  <a:lnTo>
                    <a:pt x="1931" y="1686"/>
                  </a:lnTo>
                  <a:lnTo>
                    <a:pt x="1930" y="1699"/>
                  </a:lnTo>
                  <a:lnTo>
                    <a:pt x="1930" y="1708"/>
                  </a:lnTo>
                  <a:lnTo>
                    <a:pt x="1925" y="1716"/>
                  </a:lnTo>
                  <a:lnTo>
                    <a:pt x="1921" y="1717"/>
                  </a:lnTo>
                  <a:lnTo>
                    <a:pt x="1917" y="1721"/>
                  </a:lnTo>
                  <a:lnTo>
                    <a:pt x="1869" y="1649"/>
                  </a:lnTo>
                  <a:lnTo>
                    <a:pt x="1868" y="1633"/>
                  </a:lnTo>
                  <a:lnTo>
                    <a:pt x="1863" y="1617"/>
                  </a:lnTo>
                  <a:lnTo>
                    <a:pt x="1854" y="1601"/>
                  </a:lnTo>
                  <a:lnTo>
                    <a:pt x="1855" y="1594"/>
                  </a:lnTo>
                  <a:lnTo>
                    <a:pt x="1855" y="1589"/>
                  </a:lnTo>
                  <a:lnTo>
                    <a:pt x="1854" y="1583"/>
                  </a:lnTo>
                  <a:lnTo>
                    <a:pt x="1848" y="1578"/>
                  </a:lnTo>
                  <a:lnTo>
                    <a:pt x="1847" y="1583"/>
                  </a:lnTo>
                  <a:lnTo>
                    <a:pt x="1844" y="1588"/>
                  </a:lnTo>
                  <a:lnTo>
                    <a:pt x="1841" y="1593"/>
                  </a:lnTo>
                  <a:lnTo>
                    <a:pt x="1838" y="1598"/>
                  </a:lnTo>
                  <a:lnTo>
                    <a:pt x="1834" y="1603"/>
                  </a:lnTo>
                  <a:lnTo>
                    <a:pt x="1830" y="1608"/>
                  </a:lnTo>
                  <a:lnTo>
                    <a:pt x="1825" y="1612"/>
                  </a:lnTo>
                  <a:lnTo>
                    <a:pt x="1817" y="1617"/>
                  </a:lnTo>
                  <a:lnTo>
                    <a:pt x="1827" y="1604"/>
                  </a:lnTo>
                  <a:lnTo>
                    <a:pt x="1833" y="1594"/>
                  </a:lnTo>
                  <a:lnTo>
                    <a:pt x="1838" y="1582"/>
                  </a:lnTo>
                  <a:lnTo>
                    <a:pt x="1838" y="1571"/>
                  </a:lnTo>
                  <a:lnTo>
                    <a:pt x="1838" y="1558"/>
                  </a:lnTo>
                  <a:lnTo>
                    <a:pt x="1833" y="1548"/>
                  </a:lnTo>
                  <a:lnTo>
                    <a:pt x="1827" y="1537"/>
                  </a:lnTo>
                  <a:lnTo>
                    <a:pt x="1817" y="1528"/>
                  </a:lnTo>
                  <a:lnTo>
                    <a:pt x="1806" y="1524"/>
                  </a:lnTo>
                  <a:lnTo>
                    <a:pt x="1796" y="1520"/>
                  </a:lnTo>
                  <a:lnTo>
                    <a:pt x="1790" y="1515"/>
                  </a:lnTo>
                  <a:lnTo>
                    <a:pt x="1781" y="1512"/>
                  </a:lnTo>
                  <a:lnTo>
                    <a:pt x="1766" y="1521"/>
                  </a:lnTo>
                  <a:lnTo>
                    <a:pt x="1773" y="1514"/>
                  </a:lnTo>
                  <a:lnTo>
                    <a:pt x="1774" y="1508"/>
                  </a:lnTo>
                  <a:lnTo>
                    <a:pt x="1776" y="1503"/>
                  </a:lnTo>
                  <a:lnTo>
                    <a:pt x="1773" y="1497"/>
                  </a:lnTo>
                  <a:lnTo>
                    <a:pt x="1771" y="1491"/>
                  </a:lnTo>
                  <a:lnTo>
                    <a:pt x="1766" y="1484"/>
                  </a:lnTo>
                  <a:lnTo>
                    <a:pt x="1761" y="1479"/>
                  </a:lnTo>
                  <a:lnTo>
                    <a:pt x="1755" y="1473"/>
                  </a:lnTo>
                  <a:lnTo>
                    <a:pt x="1742" y="1470"/>
                  </a:lnTo>
                  <a:lnTo>
                    <a:pt x="1728" y="1465"/>
                  </a:lnTo>
                  <a:lnTo>
                    <a:pt x="1720" y="1458"/>
                  </a:lnTo>
                  <a:lnTo>
                    <a:pt x="1709" y="1451"/>
                  </a:lnTo>
                  <a:lnTo>
                    <a:pt x="1706" y="1453"/>
                  </a:lnTo>
                  <a:lnTo>
                    <a:pt x="1697" y="1456"/>
                  </a:lnTo>
                  <a:lnTo>
                    <a:pt x="1690" y="1458"/>
                  </a:lnTo>
                  <a:lnTo>
                    <a:pt x="1681" y="1460"/>
                  </a:lnTo>
                  <a:lnTo>
                    <a:pt x="1674" y="1462"/>
                  </a:lnTo>
                  <a:lnTo>
                    <a:pt x="1667" y="1467"/>
                  </a:lnTo>
                  <a:lnTo>
                    <a:pt x="1663" y="1471"/>
                  </a:lnTo>
                  <a:lnTo>
                    <a:pt x="1661" y="1480"/>
                  </a:lnTo>
                  <a:lnTo>
                    <a:pt x="1666" y="1488"/>
                  </a:lnTo>
                  <a:lnTo>
                    <a:pt x="1672" y="1496"/>
                  </a:lnTo>
                  <a:lnTo>
                    <a:pt x="1677" y="1504"/>
                  </a:lnTo>
                  <a:lnTo>
                    <a:pt x="1682" y="1513"/>
                  </a:lnTo>
                  <a:lnTo>
                    <a:pt x="1685" y="1521"/>
                  </a:lnTo>
                  <a:lnTo>
                    <a:pt x="1684" y="1529"/>
                  </a:lnTo>
                  <a:lnTo>
                    <a:pt x="1676" y="1536"/>
                  </a:lnTo>
                  <a:lnTo>
                    <a:pt x="1661" y="1543"/>
                  </a:lnTo>
                  <a:lnTo>
                    <a:pt x="1671" y="1549"/>
                  </a:lnTo>
                  <a:lnTo>
                    <a:pt x="1677" y="1554"/>
                  </a:lnTo>
                  <a:lnTo>
                    <a:pt x="1685" y="1559"/>
                  </a:lnTo>
                  <a:lnTo>
                    <a:pt x="1693" y="1566"/>
                  </a:lnTo>
                  <a:lnTo>
                    <a:pt x="1703" y="1571"/>
                  </a:lnTo>
                  <a:lnTo>
                    <a:pt x="1712" y="1576"/>
                  </a:lnTo>
                  <a:lnTo>
                    <a:pt x="1723" y="1580"/>
                  </a:lnTo>
                  <a:lnTo>
                    <a:pt x="1734" y="1585"/>
                  </a:lnTo>
                  <a:lnTo>
                    <a:pt x="1734" y="1593"/>
                  </a:lnTo>
                  <a:lnTo>
                    <a:pt x="1742" y="1600"/>
                  </a:lnTo>
                  <a:lnTo>
                    <a:pt x="1751" y="1607"/>
                  </a:lnTo>
                  <a:lnTo>
                    <a:pt x="1755" y="1617"/>
                  </a:lnTo>
                  <a:lnTo>
                    <a:pt x="1751" y="1619"/>
                  </a:lnTo>
                  <a:lnTo>
                    <a:pt x="1745" y="1623"/>
                  </a:lnTo>
                  <a:lnTo>
                    <a:pt x="1766" y="1642"/>
                  </a:lnTo>
                  <a:lnTo>
                    <a:pt x="1766" y="1649"/>
                  </a:lnTo>
                  <a:lnTo>
                    <a:pt x="1769" y="1654"/>
                  </a:lnTo>
                  <a:lnTo>
                    <a:pt x="1773" y="1658"/>
                  </a:lnTo>
                  <a:lnTo>
                    <a:pt x="1779" y="1663"/>
                  </a:lnTo>
                  <a:lnTo>
                    <a:pt x="1788" y="1665"/>
                  </a:lnTo>
                  <a:lnTo>
                    <a:pt x="1794" y="1670"/>
                  </a:lnTo>
                  <a:lnTo>
                    <a:pt x="1798" y="1675"/>
                  </a:lnTo>
                  <a:lnTo>
                    <a:pt x="1798" y="1684"/>
                  </a:lnTo>
                  <a:lnTo>
                    <a:pt x="1787" y="1699"/>
                  </a:lnTo>
                  <a:lnTo>
                    <a:pt x="1779" y="1696"/>
                  </a:lnTo>
                  <a:lnTo>
                    <a:pt x="1772" y="1694"/>
                  </a:lnTo>
                  <a:lnTo>
                    <a:pt x="1768" y="1689"/>
                  </a:lnTo>
                  <a:lnTo>
                    <a:pt x="1763" y="1685"/>
                  </a:lnTo>
                  <a:lnTo>
                    <a:pt x="1761" y="1680"/>
                  </a:lnTo>
                  <a:lnTo>
                    <a:pt x="1757" y="1675"/>
                  </a:lnTo>
                  <a:lnTo>
                    <a:pt x="1754" y="1669"/>
                  </a:lnTo>
                  <a:lnTo>
                    <a:pt x="1749" y="1664"/>
                  </a:lnTo>
                  <a:lnTo>
                    <a:pt x="1755" y="1655"/>
                  </a:lnTo>
                  <a:lnTo>
                    <a:pt x="1748" y="1649"/>
                  </a:lnTo>
                  <a:lnTo>
                    <a:pt x="1744" y="1643"/>
                  </a:lnTo>
                  <a:lnTo>
                    <a:pt x="1742" y="1636"/>
                  </a:lnTo>
                  <a:lnTo>
                    <a:pt x="1734" y="1630"/>
                  </a:lnTo>
                  <a:lnTo>
                    <a:pt x="1733" y="1637"/>
                  </a:lnTo>
                  <a:lnTo>
                    <a:pt x="1733" y="1645"/>
                  </a:lnTo>
                  <a:lnTo>
                    <a:pt x="1730" y="1650"/>
                  </a:lnTo>
                  <a:lnTo>
                    <a:pt x="1720" y="1651"/>
                  </a:lnTo>
                  <a:lnTo>
                    <a:pt x="1720" y="1641"/>
                  </a:lnTo>
                  <a:lnTo>
                    <a:pt x="1718" y="1631"/>
                  </a:lnTo>
                  <a:lnTo>
                    <a:pt x="1715" y="1621"/>
                  </a:lnTo>
                  <a:lnTo>
                    <a:pt x="1709" y="1612"/>
                  </a:lnTo>
                  <a:lnTo>
                    <a:pt x="1704" y="1601"/>
                  </a:lnTo>
                  <a:lnTo>
                    <a:pt x="1696" y="1592"/>
                  </a:lnTo>
                  <a:lnTo>
                    <a:pt x="1688" y="1584"/>
                  </a:lnTo>
                  <a:lnTo>
                    <a:pt x="1677" y="1575"/>
                  </a:lnTo>
                  <a:lnTo>
                    <a:pt x="1667" y="1569"/>
                  </a:lnTo>
                  <a:lnTo>
                    <a:pt x="1655" y="1568"/>
                  </a:lnTo>
                  <a:lnTo>
                    <a:pt x="1644" y="1570"/>
                  </a:lnTo>
                  <a:lnTo>
                    <a:pt x="1631" y="1572"/>
                  </a:lnTo>
                  <a:lnTo>
                    <a:pt x="1636" y="1584"/>
                  </a:lnTo>
                  <a:lnTo>
                    <a:pt x="1639" y="1596"/>
                  </a:lnTo>
                  <a:lnTo>
                    <a:pt x="1645" y="1607"/>
                  </a:lnTo>
                  <a:lnTo>
                    <a:pt x="1652" y="1619"/>
                  </a:lnTo>
                  <a:lnTo>
                    <a:pt x="1663" y="1628"/>
                  </a:lnTo>
                  <a:lnTo>
                    <a:pt x="1675" y="1637"/>
                  </a:lnTo>
                  <a:lnTo>
                    <a:pt x="1688" y="1644"/>
                  </a:lnTo>
                  <a:lnTo>
                    <a:pt x="1703" y="1651"/>
                  </a:lnTo>
                  <a:lnTo>
                    <a:pt x="1704" y="1659"/>
                  </a:lnTo>
                  <a:lnTo>
                    <a:pt x="1707" y="1665"/>
                  </a:lnTo>
                  <a:lnTo>
                    <a:pt x="1714" y="1672"/>
                  </a:lnTo>
                  <a:lnTo>
                    <a:pt x="1718" y="1678"/>
                  </a:lnTo>
                  <a:lnTo>
                    <a:pt x="1725" y="1684"/>
                  </a:lnTo>
                  <a:lnTo>
                    <a:pt x="1730" y="1689"/>
                  </a:lnTo>
                  <a:lnTo>
                    <a:pt x="1734" y="1694"/>
                  </a:lnTo>
                  <a:lnTo>
                    <a:pt x="1734" y="1703"/>
                  </a:lnTo>
                  <a:lnTo>
                    <a:pt x="1742" y="1705"/>
                  </a:lnTo>
                  <a:lnTo>
                    <a:pt x="1745" y="1706"/>
                  </a:lnTo>
                  <a:lnTo>
                    <a:pt x="1741" y="1710"/>
                  </a:lnTo>
                  <a:lnTo>
                    <a:pt x="1734" y="1712"/>
                  </a:lnTo>
                  <a:lnTo>
                    <a:pt x="1724" y="1703"/>
                  </a:lnTo>
                  <a:lnTo>
                    <a:pt x="1715" y="1693"/>
                  </a:lnTo>
                  <a:lnTo>
                    <a:pt x="1709" y="1683"/>
                  </a:lnTo>
                  <a:lnTo>
                    <a:pt x="1703" y="1674"/>
                  </a:lnTo>
                  <a:lnTo>
                    <a:pt x="1699" y="1664"/>
                  </a:lnTo>
                  <a:lnTo>
                    <a:pt x="1690" y="1655"/>
                  </a:lnTo>
                  <a:lnTo>
                    <a:pt x="1677" y="1647"/>
                  </a:lnTo>
                  <a:lnTo>
                    <a:pt x="1661" y="1642"/>
                  </a:lnTo>
                  <a:lnTo>
                    <a:pt x="1655" y="1634"/>
                  </a:lnTo>
                  <a:lnTo>
                    <a:pt x="1648" y="1627"/>
                  </a:lnTo>
                  <a:lnTo>
                    <a:pt x="1639" y="1622"/>
                  </a:lnTo>
                  <a:lnTo>
                    <a:pt x="1626" y="1620"/>
                  </a:lnTo>
                  <a:lnTo>
                    <a:pt x="1617" y="1622"/>
                  </a:lnTo>
                  <a:lnTo>
                    <a:pt x="1610" y="1628"/>
                  </a:lnTo>
                  <a:lnTo>
                    <a:pt x="1606" y="1633"/>
                  </a:lnTo>
                  <a:lnTo>
                    <a:pt x="1604" y="1639"/>
                  </a:lnTo>
                  <a:lnTo>
                    <a:pt x="1618" y="1645"/>
                  </a:lnTo>
                  <a:lnTo>
                    <a:pt x="1631" y="1651"/>
                  </a:lnTo>
                  <a:lnTo>
                    <a:pt x="1645" y="1658"/>
                  </a:lnTo>
                  <a:lnTo>
                    <a:pt x="1655" y="1666"/>
                  </a:lnTo>
                  <a:lnTo>
                    <a:pt x="1667" y="1674"/>
                  </a:lnTo>
                  <a:lnTo>
                    <a:pt x="1676" y="1683"/>
                  </a:lnTo>
                  <a:lnTo>
                    <a:pt x="1682" y="1693"/>
                  </a:lnTo>
                  <a:lnTo>
                    <a:pt x="1682" y="1706"/>
                  </a:lnTo>
                  <a:lnTo>
                    <a:pt x="1694" y="1710"/>
                  </a:lnTo>
                  <a:lnTo>
                    <a:pt x="1700" y="1715"/>
                  </a:lnTo>
                  <a:lnTo>
                    <a:pt x="1704" y="1721"/>
                  </a:lnTo>
                  <a:lnTo>
                    <a:pt x="1706" y="1729"/>
                  </a:lnTo>
                  <a:lnTo>
                    <a:pt x="1709" y="1736"/>
                  </a:lnTo>
                  <a:lnTo>
                    <a:pt x="1711" y="1744"/>
                  </a:lnTo>
                  <a:lnTo>
                    <a:pt x="1712" y="1752"/>
                  </a:lnTo>
                  <a:lnTo>
                    <a:pt x="1714" y="1760"/>
                  </a:lnTo>
                  <a:lnTo>
                    <a:pt x="1709" y="1758"/>
                  </a:lnTo>
                  <a:lnTo>
                    <a:pt x="1703" y="1760"/>
                  </a:lnTo>
                  <a:lnTo>
                    <a:pt x="1701" y="1754"/>
                  </a:lnTo>
                  <a:lnTo>
                    <a:pt x="1700" y="1748"/>
                  </a:lnTo>
                  <a:lnTo>
                    <a:pt x="1700" y="1741"/>
                  </a:lnTo>
                  <a:lnTo>
                    <a:pt x="1700" y="1736"/>
                  </a:lnTo>
                  <a:lnTo>
                    <a:pt x="1700" y="1729"/>
                  </a:lnTo>
                  <a:lnTo>
                    <a:pt x="1696" y="1722"/>
                  </a:lnTo>
                  <a:lnTo>
                    <a:pt x="1691" y="1717"/>
                  </a:lnTo>
                  <a:lnTo>
                    <a:pt x="1682" y="1712"/>
                  </a:lnTo>
                  <a:lnTo>
                    <a:pt x="1676" y="1703"/>
                  </a:lnTo>
                  <a:lnTo>
                    <a:pt x="1671" y="1694"/>
                  </a:lnTo>
                  <a:lnTo>
                    <a:pt x="1664" y="1686"/>
                  </a:lnTo>
                  <a:lnTo>
                    <a:pt x="1657" y="1678"/>
                  </a:lnTo>
                  <a:lnTo>
                    <a:pt x="1650" y="1669"/>
                  </a:lnTo>
                  <a:lnTo>
                    <a:pt x="1640" y="1662"/>
                  </a:lnTo>
                  <a:lnTo>
                    <a:pt x="1630" y="1655"/>
                  </a:lnTo>
                  <a:lnTo>
                    <a:pt x="1615" y="1651"/>
                  </a:lnTo>
                  <a:lnTo>
                    <a:pt x="1614" y="1656"/>
                  </a:lnTo>
                  <a:lnTo>
                    <a:pt x="1609" y="1662"/>
                  </a:lnTo>
                  <a:lnTo>
                    <a:pt x="1602" y="1665"/>
                  </a:lnTo>
                  <a:lnTo>
                    <a:pt x="1593" y="1669"/>
                  </a:lnTo>
                  <a:lnTo>
                    <a:pt x="1584" y="1671"/>
                  </a:lnTo>
                  <a:lnTo>
                    <a:pt x="1575" y="1674"/>
                  </a:lnTo>
                  <a:lnTo>
                    <a:pt x="1564" y="1675"/>
                  </a:lnTo>
                  <a:lnTo>
                    <a:pt x="1553" y="1677"/>
                  </a:lnTo>
                  <a:lnTo>
                    <a:pt x="1542" y="1674"/>
                  </a:lnTo>
                  <a:lnTo>
                    <a:pt x="1526" y="1670"/>
                  </a:lnTo>
                  <a:lnTo>
                    <a:pt x="1520" y="1668"/>
                  </a:lnTo>
                  <a:lnTo>
                    <a:pt x="1513" y="1670"/>
                  </a:lnTo>
                  <a:lnTo>
                    <a:pt x="1507" y="1673"/>
                  </a:lnTo>
                  <a:lnTo>
                    <a:pt x="1502" y="1680"/>
                  </a:lnTo>
                  <a:lnTo>
                    <a:pt x="1499" y="1688"/>
                  </a:lnTo>
                  <a:lnTo>
                    <a:pt x="1499" y="1696"/>
                  </a:lnTo>
                  <a:lnTo>
                    <a:pt x="1503" y="1705"/>
                  </a:lnTo>
                  <a:lnTo>
                    <a:pt x="1507" y="1713"/>
                  </a:lnTo>
                  <a:lnTo>
                    <a:pt x="1515" y="1721"/>
                  </a:lnTo>
                  <a:lnTo>
                    <a:pt x="1523" y="1730"/>
                  </a:lnTo>
                  <a:lnTo>
                    <a:pt x="1530" y="1738"/>
                  </a:lnTo>
                  <a:lnTo>
                    <a:pt x="1533" y="1747"/>
                  </a:lnTo>
                  <a:lnTo>
                    <a:pt x="1533" y="1752"/>
                  </a:lnTo>
                  <a:lnTo>
                    <a:pt x="1533" y="1757"/>
                  </a:lnTo>
                  <a:lnTo>
                    <a:pt x="1533" y="1764"/>
                  </a:lnTo>
                  <a:lnTo>
                    <a:pt x="1533" y="1770"/>
                  </a:lnTo>
                  <a:lnTo>
                    <a:pt x="1533" y="1775"/>
                  </a:lnTo>
                  <a:lnTo>
                    <a:pt x="1530" y="1782"/>
                  </a:lnTo>
                  <a:lnTo>
                    <a:pt x="1526" y="1786"/>
                  </a:lnTo>
                  <a:lnTo>
                    <a:pt x="1517" y="1792"/>
                  </a:lnTo>
                  <a:lnTo>
                    <a:pt x="1512" y="1788"/>
                  </a:lnTo>
                  <a:lnTo>
                    <a:pt x="1515" y="1785"/>
                  </a:lnTo>
                  <a:lnTo>
                    <a:pt x="1521" y="1781"/>
                  </a:lnTo>
                  <a:lnTo>
                    <a:pt x="1523" y="1775"/>
                  </a:lnTo>
                  <a:lnTo>
                    <a:pt x="1526" y="1762"/>
                  </a:lnTo>
                  <a:lnTo>
                    <a:pt x="1523" y="1750"/>
                  </a:lnTo>
                  <a:lnTo>
                    <a:pt x="1515" y="1737"/>
                  </a:lnTo>
                  <a:lnTo>
                    <a:pt x="1504" y="1726"/>
                  </a:lnTo>
                  <a:lnTo>
                    <a:pt x="1497" y="1713"/>
                  </a:lnTo>
                  <a:lnTo>
                    <a:pt x="1490" y="1700"/>
                  </a:lnTo>
                  <a:lnTo>
                    <a:pt x="1488" y="1686"/>
                  </a:lnTo>
                  <a:lnTo>
                    <a:pt x="1491" y="1674"/>
                  </a:lnTo>
                  <a:lnTo>
                    <a:pt x="1502" y="1665"/>
                  </a:lnTo>
                  <a:lnTo>
                    <a:pt x="1500" y="1658"/>
                  </a:lnTo>
                  <a:lnTo>
                    <a:pt x="1494" y="1649"/>
                  </a:lnTo>
                  <a:lnTo>
                    <a:pt x="1485" y="1645"/>
                  </a:lnTo>
                  <a:lnTo>
                    <a:pt x="1473" y="1646"/>
                  </a:lnTo>
                  <a:lnTo>
                    <a:pt x="1458" y="1648"/>
                  </a:lnTo>
                  <a:lnTo>
                    <a:pt x="1454" y="1649"/>
                  </a:lnTo>
                  <a:lnTo>
                    <a:pt x="1448" y="1651"/>
                  </a:lnTo>
                  <a:lnTo>
                    <a:pt x="1445" y="1655"/>
                  </a:lnTo>
                  <a:lnTo>
                    <a:pt x="1445" y="1662"/>
                  </a:lnTo>
                  <a:lnTo>
                    <a:pt x="1445" y="1675"/>
                  </a:lnTo>
                  <a:lnTo>
                    <a:pt x="1448" y="1689"/>
                  </a:lnTo>
                  <a:lnTo>
                    <a:pt x="1454" y="1703"/>
                  </a:lnTo>
                  <a:lnTo>
                    <a:pt x="1458" y="1718"/>
                  </a:lnTo>
                  <a:lnTo>
                    <a:pt x="1464" y="1731"/>
                  </a:lnTo>
                  <a:lnTo>
                    <a:pt x="1467" y="1745"/>
                  </a:lnTo>
                  <a:lnTo>
                    <a:pt x="1469" y="1759"/>
                  </a:lnTo>
                  <a:lnTo>
                    <a:pt x="1466" y="1773"/>
                  </a:lnTo>
                  <a:lnTo>
                    <a:pt x="1455" y="1773"/>
                  </a:lnTo>
                  <a:lnTo>
                    <a:pt x="1450" y="1770"/>
                  </a:lnTo>
                  <a:lnTo>
                    <a:pt x="1445" y="1766"/>
                  </a:lnTo>
                  <a:lnTo>
                    <a:pt x="1455" y="1761"/>
                  </a:lnTo>
                  <a:lnTo>
                    <a:pt x="1458" y="1755"/>
                  </a:lnTo>
                  <a:lnTo>
                    <a:pt x="1458" y="1749"/>
                  </a:lnTo>
                  <a:lnTo>
                    <a:pt x="1454" y="1743"/>
                  </a:lnTo>
                  <a:lnTo>
                    <a:pt x="1451" y="1736"/>
                  </a:lnTo>
                  <a:lnTo>
                    <a:pt x="1448" y="1730"/>
                  </a:lnTo>
                  <a:lnTo>
                    <a:pt x="1448" y="1724"/>
                  </a:lnTo>
                  <a:lnTo>
                    <a:pt x="1450" y="1719"/>
                  </a:lnTo>
                  <a:lnTo>
                    <a:pt x="1445" y="1710"/>
                  </a:lnTo>
                  <a:lnTo>
                    <a:pt x="1440" y="1701"/>
                  </a:lnTo>
                  <a:lnTo>
                    <a:pt x="1439" y="1692"/>
                  </a:lnTo>
                  <a:lnTo>
                    <a:pt x="1436" y="1683"/>
                  </a:lnTo>
                  <a:lnTo>
                    <a:pt x="1436" y="1673"/>
                  </a:lnTo>
                  <a:lnTo>
                    <a:pt x="1436" y="1664"/>
                  </a:lnTo>
                  <a:lnTo>
                    <a:pt x="1437" y="1654"/>
                  </a:lnTo>
                  <a:lnTo>
                    <a:pt x="1439" y="1645"/>
                  </a:lnTo>
                  <a:lnTo>
                    <a:pt x="1434" y="1635"/>
                  </a:lnTo>
                  <a:lnTo>
                    <a:pt x="1426" y="1628"/>
                  </a:lnTo>
                  <a:lnTo>
                    <a:pt x="1413" y="1623"/>
                  </a:lnTo>
                  <a:lnTo>
                    <a:pt x="1397" y="1623"/>
                  </a:lnTo>
                  <a:lnTo>
                    <a:pt x="1378" y="1623"/>
                  </a:lnTo>
                  <a:lnTo>
                    <a:pt x="1378" y="1630"/>
                  </a:lnTo>
                  <a:lnTo>
                    <a:pt x="1378" y="1639"/>
                  </a:lnTo>
                  <a:lnTo>
                    <a:pt x="1381" y="1647"/>
                  </a:lnTo>
                  <a:lnTo>
                    <a:pt x="1388" y="1655"/>
                  </a:lnTo>
                  <a:lnTo>
                    <a:pt x="1402" y="1656"/>
                  </a:lnTo>
                  <a:lnTo>
                    <a:pt x="1406" y="1659"/>
                  </a:lnTo>
                  <a:lnTo>
                    <a:pt x="1407" y="1662"/>
                  </a:lnTo>
                  <a:lnTo>
                    <a:pt x="1403" y="1666"/>
                  </a:lnTo>
                  <a:lnTo>
                    <a:pt x="1402" y="1671"/>
                  </a:lnTo>
                  <a:lnTo>
                    <a:pt x="1399" y="1676"/>
                  </a:lnTo>
                  <a:lnTo>
                    <a:pt x="1399" y="1681"/>
                  </a:lnTo>
                  <a:lnTo>
                    <a:pt x="1403" y="1686"/>
                  </a:lnTo>
                  <a:lnTo>
                    <a:pt x="1397" y="1691"/>
                  </a:lnTo>
                  <a:lnTo>
                    <a:pt x="1394" y="1699"/>
                  </a:lnTo>
                  <a:lnTo>
                    <a:pt x="1397" y="1708"/>
                  </a:lnTo>
                  <a:lnTo>
                    <a:pt x="1403" y="1716"/>
                  </a:lnTo>
                  <a:lnTo>
                    <a:pt x="1407" y="1718"/>
                  </a:lnTo>
                  <a:lnTo>
                    <a:pt x="1412" y="1721"/>
                  </a:lnTo>
                  <a:lnTo>
                    <a:pt x="1415" y="1723"/>
                  </a:lnTo>
                  <a:lnTo>
                    <a:pt x="1407" y="1728"/>
                  </a:lnTo>
                  <a:lnTo>
                    <a:pt x="1400" y="1728"/>
                  </a:lnTo>
                  <a:lnTo>
                    <a:pt x="1393" y="1728"/>
                  </a:lnTo>
                  <a:lnTo>
                    <a:pt x="1390" y="1734"/>
                  </a:lnTo>
                  <a:lnTo>
                    <a:pt x="1397" y="1740"/>
                  </a:lnTo>
                  <a:lnTo>
                    <a:pt x="1407" y="1740"/>
                  </a:lnTo>
                  <a:lnTo>
                    <a:pt x="1410" y="1744"/>
                  </a:lnTo>
                  <a:lnTo>
                    <a:pt x="1412" y="1748"/>
                  </a:lnTo>
                  <a:lnTo>
                    <a:pt x="1413" y="1754"/>
                  </a:lnTo>
                  <a:lnTo>
                    <a:pt x="1407" y="1758"/>
                  </a:lnTo>
                  <a:lnTo>
                    <a:pt x="1407" y="1765"/>
                  </a:lnTo>
                  <a:lnTo>
                    <a:pt x="1412" y="1770"/>
                  </a:lnTo>
                  <a:lnTo>
                    <a:pt x="1413" y="1775"/>
                  </a:lnTo>
                  <a:lnTo>
                    <a:pt x="1407" y="1776"/>
                  </a:lnTo>
                  <a:lnTo>
                    <a:pt x="1400" y="1775"/>
                  </a:lnTo>
                  <a:lnTo>
                    <a:pt x="1394" y="1773"/>
                  </a:lnTo>
                  <a:lnTo>
                    <a:pt x="1393" y="1770"/>
                  </a:lnTo>
                  <a:lnTo>
                    <a:pt x="1393" y="1761"/>
                  </a:lnTo>
                  <a:lnTo>
                    <a:pt x="1388" y="1753"/>
                  </a:lnTo>
                  <a:lnTo>
                    <a:pt x="1385" y="1744"/>
                  </a:lnTo>
                  <a:lnTo>
                    <a:pt x="1380" y="1736"/>
                  </a:lnTo>
                  <a:lnTo>
                    <a:pt x="1376" y="1728"/>
                  </a:lnTo>
                  <a:lnTo>
                    <a:pt x="1372" y="1720"/>
                  </a:lnTo>
                  <a:lnTo>
                    <a:pt x="1372" y="1711"/>
                  </a:lnTo>
                  <a:lnTo>
                    <a:pt x="1372" y="1703"/>
                  </a:lnTo>
                  <a:lnTo>
                    <a:pt x="1375" y="1686"/>
                  </a:lnTo>
                  <a:lnTo>
                    <a:pt x="1375" y="1670"/>
                  </a:lnTo>
                  <a:lnTo>
                    <a:pt x="1373" y="1653"/>
                  </a:lnTo>
                  <a:lnTo>
                    <a:pt x="1367" y="1637"/>
                  </a:lnTo>
                  <a:lnTo>
                    <a:pt x="1361" y="1620"/>
                  </a:lnTo>
                  <a:lnTo>
                    <a:pt x="1349" y="1606"/>
                  </a:lnTo>
                  <a:lnTo>
                    <a:pt x="1334" y="1593"/>
                  </a:lnTo>
                  <a:lnTo>
                    <a:pt x="1315" y="1582"/>
                  </a:lnTo>
                  <a:lnTo>
                    <a:pt x="1305" y="1577"/>
                  </a:lnTo>
                  <a:lnTo>
                    <a:pt x="1291" y="1573"/>
                  </a:lnTo>
                  <a:lnTo>
                    <a:pt x="1278" y="1570"/>
                  </a:lnTo>
                  <a:lnTo>
                    <a:pt x="1264" y="1568"/>
                  </a:lnTo>
                  <a:lnTo>
                    <a:pt x="1251" y="1565"/>
                  </a:lnTo>
                  <a:lnTo>
                    <a:pt x="1237" y="1566"/>
                  </a:lnTo>
                  <a:lnTo>
                    <a:pt x="1226" y="1567"/>
                  </a:lnTo>
                  <a:lnTo>
                    <a:pt x="1212" y="1572"/>
                  </a:lnTo>
                  <a:lnTo>
                    <a:pt x="1208" y="1581"/>
                  </a:lnTo>
                  <a:lnTo>
                    <a:pt x="1208" y="1591"/>
                  </a:lnTo>
                  <a:lnTo>
                    <a:pt x="1212" y="1600"/>
                  </a:lnTo>
                  <a:lnTo>
                    <a:pt x="1212" y="1610"/>
                  </a:lnTo>
                  <a:lnTo>
                    <a:pt x="1219" y="1616"/>
                  </a:lnTo>
                  <a:lnTo>
                    <a:pt x="1226" y="1624"/>
                  </a:lnTo>
                  <a:lnTo>
                    <a:pt x="1233" y="1630"/>
                  </a:lnTo>
                  <a:lnTo>
                    <a:pt x="1242" y="1636"/>
                  </a:lnTo>
                  <a:lnTo>
                    <a:pt x="1245" y="1639"/>
                  </a:lnTo>
                  <a:lnTo>
                    <a:pt x="1242" y="1642"/>
                  </a:lnTo>
                  <a:lnTo>
                    <a:pt x="1206" y="1620"/>
                  </a:lnTo>
                  <a:lnTo>
                    <a:pt x="1197" y="1625"/>
                  </a:lnTo>
                  <a:lnTo>
                    <a:pt x="1191" y="1632"/>
                  </a:lnTo>
                  <a:lnTo>
                    <a:pt x="1197" y="1639"/>
                  </a:lnTo>
                  <a:lnTo>
                    <a:pt x="1205" y="1645"/>
                  </a:lnTo>
                  <a:lnTo>
                    <a:pt x="1212" y="1649"/>
                  </a:lnTo>
                  <a:lnTo>
                    <a:pt x="1219" y="1654"/>
                  </a:lnTo>
                  <a:lnTo>
                    <a:pt x="1229" y="1658"/>
                  </a:lnTo>
                  <a:lnTo>
                    <a:pt x="1237" y="1664"/>
                  </a:lnTo>
                  <a:lnTo>
                    <a:pt x="1245" y="1669"/>
                  </a:lnTo>
                  <a:lnTo>
                    <a:pt x="1248" y="1677"/>
                  </a:lnTo>
                  <a:lnTo>
                    <a:pt x="1264" y="1683"/>
                  </a:lnTo>
                  <a:lnTo>
                    <a:pt x="1279" y="1686"/>
                  </a:lnTo>
                  <a:lnTo>
                    <a:pt x="1283" y="1691"/>
                  </a:lnTo>
                  <a:lnTo>
                    <a:pt x="1279" y="1693"/>
                  </a:lnTo>
                  <a:lnTo>
                    <a:pt x="1252" y="1686"/>
                  </a:lnTo>
                  <a:lnTo>
                    <a:pt x="1240" y="1693"/>
                  </a:lnTo>
                  <a:lnTo>
                    <a:pt x="1236" y="1700"/>
                  </a:lnTo>
                  <a:lnTo>
                    <a:pt x="1236" y="1708"/>
                  </a:lnTo>
                  <a:lnTo>
                    <a:pt x="1279" y="1749"/>
                  </a:lnTo>
                  <a:lnTo>
                    <a:pt x="1289" y="1752"/>
                  </a:lnTo>
                  <a:lnTo>
                    <a:pt x="1300" y="1755"/>
                  </a:lnTo>
                  <a:lnTo>
                    <a:pt x="1305" y="1760"/>
                  </a:lnTo>
                  <a:lnTo>
                    <a:pt x="1299" y="1761"/>
                  </a:lnTo>
                  <a:lnTo>
                    <a:pt x="1294" y="1760"/>
                  </a:lnTo>
                  <a:lnTo>
                    <a:pt x="1288" y="1768"/>
                  </a:lnTo>
                  <a:lnTo>
                    <a:pt x="1201" y="1742"/>
                  </a:lnTo>
                  <a:lnTo>
                    <a:pt x="1196" y="1748"/>
                  </a:lnTo>
                  <a:lnTo>
                    <a:pt x="1194" y="1740"/>
                  </a:lnTo>
                  <a:lnTo>
                    <a:pt x="1191" y="1730"/>
                  </a:lnTo>
                  <a:lnTo>
                    <a:pt x="1186" y="1722"/>
                  </a:lnTo>
                  <a:lnTo>
                    <a:pt x="1173" y="1721"/>
                  </a:lnTo>
                  <a:lnTo>
                    <a:pt x="1160" y="1720"/>
                  </a:lnTo>
                  <a:lnTo>
                    <a:pt x="1154" y="1718"/>
                  </a:lnTo>
                  <a:lnTo>
                    <a:pt x="1148" y="1715"/>
                  </a:lnTo>
                  <a:lnTo>
                    <a:pt x="1143" y="1711"/>
                  </a:lnTo>
                  <a:lnTo>
                    <a:pt x="1139" y="1706"/>
                  </a:lnTo>
                  <a:lnTo>
                    <a:pt x="1139" y="1703"/>
                  </a:lnTo>
                  <a:lnTo>
                    <a:pt x="1130" y="1707"/>
                  </a:lnTo>
                  <a:lnTo>
                    <a:pt x="1121" y="1715"/>
                  </a:lnTo>
                  <a:lnTo>
                    <a:pt x="1112" y="1722"/>
                  </a:lnTo>
                  <a:lnTo>
                    <a:pt x="1097" y="1728"/>
                  </a:lnTo>
                  <a:lnTo>
                    <a:pt x="1112" y="1716"/>
                  </a:lnTo>
                  <a:lnTo>
                    <a:pt x="1122" y="1705"/>
                  </a:lnTo>
                  <a:lnTo>
                    <a:pt x="1130" y="1693"/>
                  </a:lnTo>
                  <a:lnTo>
                    <a:pt x="1135" y="1681"/>
                  </a:lnTo>
                  <a:lnTo>
                    <a:pt x="1137" y="1668"/>
                  </a:lnTo>
                  <a:lnTo>
                    <a:pt x="1137" y="1656"/>
                  </a:lnTo>
                  <a:lnTo>
                    <a:pt x="1137" y="1643"/>
                  </a:lnTo>
                  <a:lnTo>
                    <a:pt x="1135" y="1632"/>
                  </a:lnTo>
                  <a:lnTo>
                    <a:pt x="1130" y="1625"/>
                  </a:lnTo>
                  <a:lnTo>
                    <a:pt x="1124" y="1619"/>
                  </a:lnTo>
                  <a:lnTo>
                    <a:pt x="1116" y="1613"/>
                  </a:lnTo>
                  <a:lnTo>
                    <a:pt x="1108" y="1610"/>
                  </a:lnTo>
                  <a:lnTo>
                    <a:pt x="1082" y="1642"/>
                  </a:lnTo>
                  <a:lnTo>
                    <a:pt x="1087" y="1631"/>
                  </a:lnTo>
                  <a:lnTo>
                    <a:pt x="1089" y="1620"/>
                  </a:lnTo>
                  <a:lnTo>
                    <a:pt x="1095" y="1609"/>
                  </a:lnTo>
                  <a:lnTo>
                    <a:pt x="1100" y="1599"/>
                  </a:lnTo>
                  <a:lnTo>
                    <a:pt x="1105" y="1588"/>
                  </a:lnTo>
                  <a:lnTo>
                    <a:pt x="1108" y="1577"/>
                  </a:lnTo>
                  <a:lnTo>
                    <a:pt x="1109" y="1566"/>
                  </a:lnTo>
                  <a:lnTo>
                    <a:pt x="1108" y="1556"/>
                  </a:lnTo>
                  <a:lnTo>
                    <a:pt x="1095" y="1550"/>
                  </a:lnTo>
                  <a:lnTo>
                    <a:pt x="1082" y="1549"/>
                  </a:lnTo>
                  <a:lnTo>
                    <a:pt x="1067" y="1550"/>
                  </a:lnTo>
                  <a:lnTo>
                    <a:pt x="1051" y="1553"/>
                  </a:lnTo>
                  <a:lnTo>
                    <a:pt x="1038" y="1554"/>
                  </a:lnTo>
                  <a:lnTo>
                    <a:pt x="1030" y="1560"/>
                  </a:lnTo>
                  <a:lnTo>
                    <a:pt x="1022" y="1565"/>
                  </a:lnTo>
                  <a:lnTo>
                    <a:pt x="1009" y="1562"/>
                  </a:lnTo>
                  <a:lnTo>
                    <a:pt x="1025" y="1534"/>
                  </a:lnTo>
                  <a:lnTo>
                    <a:pt x="1021" y="1530"/>
                  </a:lnTo>
                  <a:lnTo>
                    <a:pt x="1012" y="1528"/>
                  </a:lnTo>
                  <a:lnTo>
                    <a:pt x="1003" y="1524"/>
                  </a:lnTo>
                  <a:lnTo>
                    <a:pt x="994" y="1522"/>
                  </a:lnTo>
                  <a:lnTo>
                    <a:pt x="987" y="1519"/>
                  </a:lnTo>
                  <a:lnTo>
                    <a:pt x="979" y="1518"/>
                  </a:lnTo>
                  <a:lnTo>
                    <a:pt x="972" y="1519"/>
                  </a:lnTo>
                  <a:lnTo>
                    <a:pt x="963" y="1524"/>
                  </a:lnTo>
                  <a:lnTo>
                    <a:pt x="960" y="1534"/>
                  </a:lnTo>
                  <a:lnTo>
                    <a:pt x="960" y="1545"/>
                  </a:lnTo>
                  <a:lnTo>
                    <a:pt x="965" y="1556"/>
                  </a:lnTo>
                  <a:lnTo>
                    <a:pt x="970" y="1567"/>
                  </a:lnTo>
                  <a:lnTo>
                    <a:pt x="981" y="1577"/>
                  </a:lnTo>
                  <a:lnTo>
                    <a:pt x="991" y="1587"/>
                  </a:lnTo>
                  <a:lnTo>
                    <a:pt x="1002" y="1597"/>
                  </a:lnTo>
                  <a:lnTo>
                    <a:pt x="1009" y="1607"/>
                  </a:lnTo>
                  <a:lnTo>
                    <a:pt x="1002" y="1612"/>
                  </a:lnTo>
                  <a:lnTo>
                    <a:pt x="988" y="1614"/>
                  </a:lnTo>
                  <a:lnTo>
                    <a:pt x="981" y="1610"/>
                  </a:lnTo>
                  <a:lnTo>
                    <a:pt x="972" y="1606"/>
                  </a:lnTo>
                  <a:lnTo>
                    <a:pt x="965" y="1603"/>
                  </a:lnTo>
                  <a:lnTo>
                    <a:pt x="957" y="1599"/>
                  </a:lnTo>
                  <a:lnTo>
                    <a:pt x="945" y="1592"/>
                  </a:lnTo>
                  <a:lnTo>
                    <a:pt x="931" y="1588"/>
                  </a:lnTo>
                  <a:lnTo>
                    <a:pt x="925" y="1595"/>
                  </a:lnTo>
                  <a:lnTo>
                    <a:pt x="922" y="1603"/>
                  </a:lnTo>
                  <a:lnTo>
                    <a:pt x="925" y="1609"/>
                  </a:lnTo>
                  <a:lnTo>
                    <a:pt x="930" y="1616"/>
                  </a:lnTo>
                  <a:lnTo>
                    <a:pt x="939" y="1621"/>
                  </a:lnTo>
                  <a:lnTo>
                    <a:pt x="948" y="1627"/>
                  </a:lnTo>
                  <a:lnTo>
                    <a:pt x="957" y="1632"/>
                  </a:lnTo>
                  <a:lnTo>
                    <a:pt x="963" y="1639"/>
                  </a:lnTo>
                  <a:lnTo>
                    <a:pt x="954" y="1640"/>
                  </a:lnTo>
                  <a:lnTo>
                    <a:pt x="946" y="1642"/>
                  </a:lnTo>
                  <a:lnTo>
                    <a:pt x="941" y="1645"/>
                  </a:lnTo>
                  <a:lnTo>
                    <a:pt x="938" y="1651"/>
                  </a:lnTo>
                  <a:lnTo>
                    <a:pt x="945" y="1658"/>
                  </a:lnTo>
                  <a:lnTo>
                    <a:pt x="951" y="1664"/>
                  </a:lnTo>
                  <a:lnTo>
                    <a:pt x="958" y="1670"/>
                  </a:lnTo>
                  <a:lnTo>
                    <a:pt x="965" y="1676"/>
                  </a:lnTo>
                  <a:lnTo>
                    <a:pt x="972" y="1681"/>
                  </a:lnTo>
                  <a:lnTo>
                    <a:pt x="979" y="1686"/>
                  </a:lnTo>
                  <a:lnTo>
                    <a:pt x="987" y="1691"/>
                  </a:lnTo>
                  <a:lnTo>
                    <a:pt x="994" y="1696"/>
                  </a:lnTo>
                  <a:lnTo>
                    <a:pt x="994" y="1700"/>
                  </a:lnTo>
                  <a:lnTo>
                    <a:pt x="988" y="1699"/>
                  </a:lnTo>
                  <a:lnTo>
                    <a:pt x="979" y="1694"/>
                  </a:lnTo>
                  <a:lnTo>
                    <a:pt x="968" y="1690"/>
                  </a:lnTo>
                  <a:lnTo>
                    <a:pt x="965" y="1696"/>
                  </a:lnTo>
                  <a:lnTo>
                    <a:pt x="965" y="1704"/>
                  </a:lnTo>
                  <a:lnTo>
                    <a:pt x="968" y="1710"/>
                  </a:lnTo>
                  <a:lnTo>
                    <a:pt x="973" y="1718"/>
                  </a:lnTo>
                  <a:lnTo>
                    <a:pt x="981" y="1724"/>
                  </a:lnTo>
                  <a:lnTo>
                    <a:pt x="987" y="1730"/>
                  </a:lnTo>
                  <a:lnTo>
                    <a:pt x="994" y="1737"/>
                  </a:lnTo>
                  <a:lnTo>
                    <a:pt x="998" y="1744"/>
                  </a:lnTo>
                  <a:lnTo>
                    <a:pt x="1003" y="1749"/>
                  </a:lnTo>
                  <a:lnTo>
                    <a:pt x="998" y="1754"/>
                  </a:lnTo>
                  <a:lnTo>
                    <a:pt x="994" y="1750"/>
                  </a:lnTo>
                  <a:lnTo>
                    <a:pt x="991" y="1742"/>
                  </a:lnTo>
                  <a:lnTo>
                    <a:pt x="985" y="1735"/>
                  </a:lnTo>
                  <a:lnTo>
                    <a:pt x="973" y="1734"/>
                  </a:lnTo>
                  <a:lnTo>
                    <a:pt x="968" y="1740"/>
                  </a:lnTo>
                  <a:lnTo>
                    <a:pt x="972" y="1745"/>
                  </a:lnTo>
                  <a:lnTo>
                    <a:pt x="978" y="1749"/>
                  </a:lnTo>
                  <a:lnTo>
                    <a:pt x="979" y="1754"/>
                  </a:lnTo>
                  <a:lnTo>
                    <a:pt x="984" y="1759"/>
                  </a:lnTo>
                  <a:lnTo>
                    <a:pt x="988" y="1765"/>
                  </a:lnTo>
                  <a:lnTo>
                    <a:pt x="994" y="1769"/>
                  </a:lnTo>
                  <a:lnTo>
                    <a:pt x="1000" y="1775"/>
                  </a:lnTo>
                  <a:lnTo>
                    <a:pt x="1012" y="1783"/>
                  </a:lnTo>
                  <a:lnTo>
                    <a:pt x="1019" y="1792"/>
                  </a:lnTo>
                  <a:lnTo>
                    <a:pt x="1012" y="1792"/>
                  </a:lnTo>
                  <a:lnTo>
                    <a:pt x="1008" y="1788"/>
                  </a:lnTo>
                  <a:lnTo>
                    <a:pt x="1003" y="1782"/>
                  </a:lnTo>
                  <a:lnTo>
                    <a:pt x="994" y="1779"/>
                  </a:lnTo>
                  <a:lnTo>
                    <a:pt x="994" y="1786"/>
                  </a:lnTo>
                  <a:lnTo>
                    <a:pt x="995" y="1794"/>
                  </a:lnTo>
                  <a:lnTo>
                    <a:pt x="1000" y="1801"/>
                  </a:lnTo>
                  <a:lnTo>
                    <a:pt x="1005" y="1807"/>
                  </a:lnTo>
                  <a:lnTo>
                    <a:pt x="1012" y="1812"/>
                  </a:lnTo>
                  <a:lnTo>
                    <a:pt x="1019" y="1819"/>
                  </a:lnTo>
                  <a:lnTo>
                    <a:pt x="1027" y="1825"/>
                  </a:lnTo>
                  <a:lnTo>
                    <a:pt x="1030" y="1833"/>
                  </a:lnTo>
                  <a:lnTo>
                    <a:pt x="1021" y="1830"/>
                  </a:lnTo>
                  <a:lnTo>
                    <a:pt x="1012" y="1823"/>
                  </a:lnTo>
                  <a:lnTo>
                    <a:pt x="1005" y="1815"/>
                  </a:lnTo>
                  <a:lnTo>
                    <a:pt x="994" y="1811"/>
                  </a:lnTo>
                  <a:lnTo>
                    <a:pt x="998" y="1818"/>
                  </a:lnTo>
                  <a:lnTo>
                    <a:pt x="1002" y="1827"/>
                  </a:lnTo>
                  <a:lnTo>
                    <a:pt x="1005" y="1835"/>
                  </a:lnTo>
                  <a:lnTo>
                    <a:pt x="1008" y="1846"/>
                  </a:lnTo>
                  <a:lnTo>
                    <a:pt x="1011" y="1854"/>
                  </a:lnTo>
                  <a:lnTo>
                    <a:pt x="1011" y="1863"/>
                  </a:lnTo>
                  <a:lnTo>
                    <a:pt x="1011" y="1870"/>
                  </a:lnTo>
                  <a:lnTo>
                    <a:pt x="1005" y="1877"/>
                  </a:lnTo>
                  <a:lnTo>
                    <a:pt x="1005" y="1869"/>
                  </a:lnTo>
                  <a:lnTo>
                    <a:pt x="1002" y="1861"/>
                  </a:lnTo>
                  <a:lnTo>
                    <a:pt x="998" y="1853"/>
                  </a:lnTo>
                  <a:lnTo>
                    <a:pt x="992" y="1846"/>
                  </a:lnTo>
                  <a:lnTo>
                    <a:pt x="987" y="1840"/>
                  </a:lnTo>
                  <a:lnTo>
                    <a:pt x="979" y="1833"/>
                  </a:lnTo>
                  <a:lnTo>
                    <a:pt x="972" y="1828"/>
                  </a:lnTo>
                  <a:lnTo>
                    <a:pt x="963" y="1824"/>
                  </a:lnTo>
                  <a:lnTo>
                    <a:pt x="948" y="1836"/>
                  </a:lnTo>
                  <a:lnTo>
                    <a:pt x="954" y="1829"/>
                  </a:lnTo>
                  <a:lnTo>
                    <a:pt x="954" y="1822"/>
                  </a:lnTo>
                  <a:lnTo>
                    <a:pt x="952" y="1815"/>
                  </a:lnTo>
                  <a:lnTo>
                    <a:pt x="948" y="1809"/>
                  </a:lnTo>
                  <a:lnTo>
                    <a:pt x="943" y="1801"/>
                  </a:lnTo>
                  <a:lnTo>
                    <a:pt x="938" y="1795"/>
                  </a:lnTo>
                  <a:lnTo>
                    <a:pt x="930" y="1787"/>
                  </a:lnTo>
                  <a:lnTo>
                    <a:pt x="921" y="1782"/>
                  </a:lnTo>
                  <a:lnTo>
                    <a:pt x="906" y="1788"/>
                  </a:lnTo>
                  <a:lnTo>
                    <a:pt x="914" y="1779"/>
                  </a:lnTo>
                  <a:lnTo>
                    <a:pt x="918" y="1770"/>
                  </a:lnTo>
                  <a:lnTo>
                    <a:pt x="919" y="1766"/>
                  </a:lnTo>
                  <a:lnTo>
                    <a:pt x="919" y="1761"/>
                  </a:lnTo>
                  <a:lnTo>
                    <a:pt x="919" y="1755"/>
                  </a:lnTo>
                  <a:lnTo>
                    <a:pt x="916" y="1751"/>
                  </a:lnTo>
                  <a:lnTo>
                    <a:pt x="908" y="1746"/>
                  </a:lnTo>
                  <a:lnTo>
                    <a:pt x="900" y="1740"/>
                  </a:lnTo>
                  <a:lnTo>
                    <a:pt x="897" y="1733"/>
                  </a:lnTo>
                  <a:lnTo>
                    <a:pt x="895" y="1725"/>
                  </a:lnTo>
                  <a:lnTo>
                    <a:pt x="865" y="1728"/>
                  </a:lnTo>
                  <a:lnTo>
                    <a:pt x="881" y="1722"/>
                  </a:lnTo>
                  <a:lnTo>
                    <a:pt x="891" y="1716"/>
                  </a:lnTo>
                  <a:lnTo>
                    <a:pt x="897" y="1708"/>
                  </a:lnTo>
                  <a:lnTo>
                    <a:pt x="891" y="1699"/>
                  </a:lnTo>
                  <a:lnTo>
                    <a:pt x="885" y="1694"/>
                  </a:lnTo>
                  <a:lnTo>
                    <a:pt x="875" y="1696"/>
                  </a:lnTo>
                  <a:lnTo>
                    <a:pt x="873" y="1702"/>
                  </a:lnTo>
                  <a:lnTo>
                    <a:pt x="868" y="1707"/>
                  </a:lnTo>
                  <a:lnTo>
                    <a:pt x="861" y="1710"/>
                  </a:lnTo>
                  <a:lnTo>
                    <a:pt x="854" y="1712"/>
                  </a:lnTo>
                  <a:lnTo>
                    <a:pt x="863" y="1704"/>
                  </a:lnTo>
                  <a:lnTo>
                    <a:pt x="868" y="1696"/>
                  </a:lnTo>
                  <a:lnTo>
                    <a:pt x="871" y="1689"/>
                  </a:lnTo>
                  <a:lnTo>
                    <a:pt x="873" y="1682"/>
                  </a:lnTo>
                  <a:lnTo>
                    <a:pt x="875" y="1674"/>
                  </a:lnTo>
                  <a:lnTo>
                    <a:pt x="875" y="1665"/>
                  </a:lnTo>
                  <a:lnTo>
                    <a:pt x="875" y="1658"/>
                  </a:lnTo>
                  <a:lnTo>
                    <a:pt x="875" y="1651"/>
                  </a:lnTo>
                  <a:lnTo>
                    <a:pt x="865" y="1652"/>
                  </a:lnTo>
                  <a:lnTo>
                    <a:pt x="852" y="1657"/>
                  </a:lnTo>
                  <a:lnTo>
                    <a:pt x="843" y="1664"/>
                  </a:lnTo>
                  <a:lnTo>
                    <a:pt x="833" y="1671"/>
                  </a:lnTo>
                  <a:lnTo>
                    <a:pt x="834" y="1674"/>
                  </a:lnTo>
                  <a:lnTo>
                    <a:pt x="836" y="1678"/>
                  </a:lnTo>
                  <a:lnTo>
                    <a:pt x="834" y="1683"/>
                  </a:lnTo>
                  <a:lnTo>
                    <a:pt x="828" y="1686"/>
                  </a:lnTo>
                  <a:lnTo>
                    <a:pt x="822" y="1684"/>
                  </a:lnTo>
                  <a:lnTo>
                    <a:pt x="822" y="1681"/>
                  </a:lnTo>
                  <a:lnTo>
                    <a:pt x="822" y="1677"/>
                  </a:lnTo>
                  <a:lnTo>
                    <a:pt x="818" y="1677"/>
                  </a:lnTo>
                  <a:lnTo>
                    <a:pt x="808" y="1684"/>
                  </a:lnTo>
                  <a:lnTo>
                    <a:pt x="798" y="1692"/>
                  </a:lnTo>
                  <a:lnTo>
                    <a:pt x="795" y="1695"/>
                  </a:lnTo>
                  <a:lnTo>
                    <a:pt x="793" y="1700"/>
                  </a:lnTo>
                  <a:lnTo>
                    <a:pt x="793" y="1706"/>
                  </a:lnTo>
                  <a:lnTo>
                    <a:pt x="793" y="1712"/>
                  </a:lnTo>
                  <a:lnTo>
                    <a:pt x="828" y="1744"/>
                  </a:lnTo>
                  <a:lnTo>
                    <a:pt x="822" y="1748"/>
                  </a:lnTo>
                  <a:lnTo>
                    <a:pt x="817" y="1755"/>
                  </a:lnTo>
                  <a:lnTo>
                    <a:pt x="812" y="1762"/>
                  </a:lnTo>
                  <a:lnTo>
                    <a:pt x="808" y="1770"/>
                  </a:lnTo>
                  <a:lnTo>
                    <a:pt x="803" y="1776"/>
                  </a:lnTo>
                  <a:lnTo>
                    <a:pt x="797" y="1784"/>
                  </a:lnTo>
                  <a:lnTo>
                    <a:pt x="790" y="1788"/>
                  </a:lnTo>
                  <a:lnTo>
                    <a:pt x="776" y="1792"/>
                  </a:lnTo>
                  <a:lnTo>
                    <a:pt x="776" y="1785"/>
                  </a:lnTo>
                  <a:lnTo>
                    <a:pt x="782" y="1782"/>
                  </a:lnTo>
                  <a:lnTo>
                    <a:pt x="782" y="1779"/>
                  </a:lnTo>
                  <a:lnTo>
                    <a:pt x="779" y="1776"/>
                  </a:lnTo>
                  <a:lnTo>
                    <a:pt x="774" y="1778"/>
                  </a:lnTo>
                  <a:lnTo>
                    <a:pt x="770" y="1778"/>
                  </a:lnTo>
                  <a:lnTo>
                    <a:pt x="766" y="1775"/>
                  </a:lnTo>
                  <a:lnTo>
                    <a:pt x="782" y="1768"/>
                  </a:lnTo>
                  <a:lnTo>
                    <a:pt x="794" y="1761"/>
                  </a:lnTo>
                  <a:lnTo>
                    <a:pt x="798" y="1756"/>
                  </a:lnTo>
                  <a:lnTo>
                    <a:pt x="803" y="1752"/>
                  </a:lnTo>
                  <a:lnTo>
                    <a:pt x="808" y="1746"/>
                  </a:lnTo>
                  <a:lnTo>
                    <a:pt x="808" y="1740"/>
                  </a:lnTo>
                  <a:lnTo>
                    <a:pt x="801" y="1738"/>
                  </a:lnTo>
                  <a:lnTo>
                    <a:pt x="797" y="1735"/>
                  </a:lnTo>
                  <a:lnTo>
                    <a:pt x="795" y="1731"/>
                  </a:lnTo>
                  <a:lnTo>
                    <a:pt x="794" y="1728"/>
                  </a:lnTo>
                  <a:lnTo>
                    <a:pt x="793" y="1719"/>
                  </a:lnTo>
                  <a:lnTo>
                    <a:pt x="782" y="1712"/>
                  </a:lnTo>
                  <a:lnTo>
                    <a:pt x="781" y="1706"/>
                  </a:lnTo>
                  <a:lnTo>
                    <a:pt x="782" y="1699"/>
                  </a:lnTo>
                  <a:lnTo>
                    <a:pt x="774" y="1697"/>
                  </a:lnTo>
                  <a:lnTo>
                    <a:pt x="766" y="1699"/>
                  </a:lnTo>
                  <a:lnTo>
                    <a:pt x="769" y="1694"/>
                  </a:lnTo>
                  <a:lnTo>
                    <a:pt x="776" y="1691"/>
                  </a:lnTo>
                  <a:lnTo>
                    <a:pt x="787" y="1688"/>
                  </a:lnTo>
                  <a:lnTo>
                    <a:pt x="793" y="1684"/>
                  </a:lnTo>
                  <a:lnTo>
                    <a:pt x="822" y="1662"/>
                  </a:lnTo>
                  <a:lnTo>
                    <a:pt x="821" y="1661"/>
                  </a:lnTo>
                  <a:lnTo>
                    <a:pt x="818" y="1658"/>
                  </a:lnTo>
                  <a:lnTo>
                    <a:pt x="827" y="1656"/>
                  </a:lnTo>
                  <a:lnTo>
                    <a:pt x="839" y="1658"/>
                  </a:lnTo>
                  <a:lnTo>
                    <a:pt x="846" y="1654"/>
                  </a:lnTo>
                  <a:lnTo>
                    <a:pt x="852" y="1649"/>
                  </a:lnTo>
                  <a:lnTo>
                    <a:pt x="858" y="1646"/>
                  </a:lnTo>
                  <a:lnTo>
                    <a:pt x="865" y="1645"/>
                  </a:lnTo>
                  <a:lnTo>
                    <a:pt x="863" y="1639"/>
                  </a:lnTo>
                  <a:lnTo>
                    <a:pt x="860" y="1633"/>
                  </a:lnTo>
                  <a:lnTo>
                    <a:pt x="858" y="1627"/>
                  </a:lnTo>
                  <a:lnTo>
                    <a:pt x="857" y="1621"/>
                  </a:lnTo>
                  <a:lnTo>
                    <a:pt x="857" y="1616"/>
                  </a:lnTo>
                  <a:lnTo>
                    <a:pt x="854" y="1610"/>
                  </a:lnTo>
                  <a:lnTo>
                    <a:pt x="849" y="1605"/>
                  </a:lnTo>
                  <a:lnTo>
                    <a:pt x="843" y="1603"/>
                  </a:lnTo>
                  <a:lnTo>
                    <a:pt x="855" y="1599"/>
                  </a:lnTo>
                  <a:lnTo>
                    <a:pt x="858" y="1592"/>
                  </a:lnTo>
                  <a:lnTo>
                    <a:pt x="861" y="1583"/>
                  </a:lnTo>
                  <a:lnTo>
                    <a:pt x="865" y="1575"/>
                  </a:lnTo>
                  <a:lnTo>
                    <a:pt x="857" y="1573"/>
                  </a:lnTo>
                  <a:lnTo>
                    <a:pt x="849" y="1570"/>
                  </a:lnTo>
                  <a:lnTo>
                    <a:pt x="841" y="1568"/>
                  </a:lnTo>
                  <a:lnTo>
                    <a:pt x="831" y="1566"/>
                  </a:lnTo>
                  <a:lnTo>
                    <a:pt x="824" y="1563"/>
                  </a:lnTo>
                  <a:lnTo>
                    <a:pt x="815" y="1561"/>
                  </a:lnTo>
                  <a:lnTo>
                    <a:pt x="806" y="1559"/>
                  </a:lnTo>
                  <a:lnTo>
                    <a:pt x="797" y="1559"/>
                  </a:lnTo>
                  <a:lnTo>
                    <a:pt x="803" y="1552"/>
                  </a:lnTo>
                  <a:lnTo>
                    <a:pt x="815" y="1549"/>
                  </a:lnTo>
                  <a:lnTo>
                    <a:pt x="831" y="1545"/>
                  </a:lnTo>
                  <a:lnTo>
                    <a:pt x="843" y="1540"/>
                  </a:lnTo>
                  <a:lnTo>
                    <a:pt x="860" y="1534"/>
                  </a:lnTo>
                  <a:lnTo>
                    <a:pt x="875" y="1528"/>
                  </a:lnTo>
                  <a:lnTo>
                    <a:pt x="888" y="1519"/>
                  </a:lnTo>
                  <a:lnTo>
                    <a:pt x="895" y="1512"/>
                  </a:lnTo>
                  <a:lnTo>
                    <a:pt x="891" y="1506"/>
                  </a:lnTo>
                  <a:lnTo>
                    <a:pt x="884" y="1502"/>
                  </a:lnTo>
                  <a:lnTo>
                    <a:pt x="878" y="1496"/>
                  </a:lnTo>
                  <a:lnTo>
                    <a:pt x="868" y="1492"/>
                  </a:lnTo>
                  <a:lnTo>
                    <a:pt x="861" y="1486"/>
                  </a:lnTo>
                  <a:lnTo>
                    <a:pt x="852" y="1483"/>
                  </a:lnTo>
                  <a:lnTo>
                    <a:pt x="843" y="1481"/>
                  </a:lnTo>
                  <a:lnTo>
                    <a:pt x="833" y="1480"/>
                  </a:lnTo>
                  <a:lnTo>
                    <a:pt x="830" y="1486"/>
                  </a:lnTo>
                  <a:lnTo>
                    <a:pt x="825" y="1494"/>
                  </a:lnTo>
                  <a:lnTo>
                    <a:pt x="824" y="1503"/>
                  </a:lnTo>
                  <a:lnTo>
                    <a:pt x="821" y="1511"/>
                  </a:lnTo>
                  <a:lnTo>
                    <a:pt x="819" y="1518"/>
                  </a:lnTo>
                  <a:lnTo>
                    <a:pt x="817" y="1526"/>
                  </a:lnTo>
                  <a:lnTo>
                    <a:pt x="814" y="1533"/>
                  </a:lnTo>
                  <a:lnTo>
                    <a:pt x="808" y="1540"/>
                  </a:lnTo>
                  <a:lnTo>
                    <a:pt x="794" y="1534"/>
                  </a:lnTo>
                  <a:lnTo>
                    <a:pt x="781" y="1528"/>
                  </a:lnTo>
                  <a:lnTo>
                    <a:pt x="769" y="1519"/>
                  </a:lnTo>
                  <a:lnTo>
                    <a:pt x="755" y="1512"/>
                  </a:lnTo>
                  <a:lnTo>
                    <a:pt x="757" y="1521"/>
                  </a:lnTo>
                  <a:lnTo>
                    <a:pt x="751" y="1529"/>
                  </a:lnTo>
                  <a:lnTo>
                    <a:pt x="741" y="1536"/>
                  </a:lnTo>
                  <a:lnTo>
                    <a:pt x="727" y="1542"/>
                  </a:lnTo>
                  <a:lnTo>
                    <a:pt x="717" y="1548"/>
                  </a:lnTo>
                  <a:lnTo>
                    <a:pt x="707" y="1554"/>
                  </a:lnTo>
                  <a:lnTo>
                    <a:pt x="706" y="1563"/>
                  </a:lnTo>
                  <a:lnTo>
                    <a:pt x="709" y="1575"/>
                  </a:lnTo>
                  <a:lnTo>
                    <a:pt x="698" y="1553"/>
                  </a:lnTo>
                  <a:lnTo>
                    <a:pt x="688" y="1558"/>
                  </a:lnTo>
                  <a:lnTo>
                    <a:pt x="681" y="1565"/>
                  </a:lnTo>
                  <a:lnTo>
                    <a:pt x="679" y="1573"/>
                  </a:lnTo>
                  <a:lnTo>
                    <a:pt x="677" y="1581"/>
                  </a:lnTo>
                  <a:lnTo>
                    <a:pt x="679" y="1589"/>
                  </a:lnTo>
                  <a:lnTo>
                    <a:pt x="681" y="1598"/>
                  </a:lnTo>
                  <a:lnTo>
                    <a:pt x="681" y="1607"/>
                  </a:lnTo>
                  <a:lnTo>
                    <a:pt x="677" y="1617"/>
                  </a:lnTo>
                  <a:lnTo>
                    <a:pt x="688" y="1622"/>
                  </a:lnTo>
                  <a:lnTo>
                    <a:pt x="693" y="1631"/>
                  </a:lnTo>
                  <a:lnTo>
                    <a:pt x="693" y="1636"/>
                  </a:lnTo>
                  <a:lnTo>
                    <a:pt x="693" y="1641"/>
                  </a:lnTo>
                  <a:lnTo>
                    <a:pt x="691" y="1646"/>
                  </a:lnTo>
                  <a:lnTo>
                    <a:pt x="688" y="1651"/>
                  </a:lnTo>
                  <a:lnTo>
                    <a:pt x="681" y="1649"/>
                  </a:lnTo>
                  <a:lnTo>
                    <a:pt x="681" y="1642"/>
                  </a:lnTo>
                  <a:lnTo>
                    <a:pt x="682" y="1637"/>
                  </a:lnTo>
                  <a:lnTo>
                    <a:pt x="682" y="1632"/>
                  </a:lnTo>
                  <a:lnTo>
                    <a:pt x="681" y="1628"/>
                  </a:lnTo>
                  <a:lnTo>
                    <a:pt x="673" y="1626"/>
                  </a:lnTo>
                  <a:lnTo>
                    <a:pt x="669" y="1632"/>
                  </a:lnTo>
                  <a:lnTo>
                    <a:pt x="664" y="1640"/>
                  </a:lnTo>
                  <a:lnTo>
                    <a:pt x="664" y="1649"/>
                  </a:lnTo>
                  <a:lnTo>
                    <a:pt x="664" y="1658"/>
                  </a:lnTo>
                  <a:lnTo>
                    <a:pt x="667" y="1665"/>
                  </a:lnTo>
                  <a:lnTo>
                    <a:pt x="669" y="1674"/>
                  </a:lnTo>
                  <a:lnTo>
                    <a:pt x="671" y="1682"/>
                  </a:lnTo>
                  <a:lnTo>
                    <a:pt x="673" y="1690"/>
                  </a:lnTo>
                  <a:lnTo>
                    <a:pt x="681" y="1695"/>
                  </a:lnTo>
                  <a:lnTo>
                    <a:pt x="691" y="1701"/>
                  </a:lnTo>
                  <a:lnTo>
                    <a:pt x="698" y="1706"/>
                  </a:lnTo>
                  <a:lnTo>
                    <a:pt x="698" y="1712"/>
                  </a:lnTo>
                  <a:lnTo>
                    <a:pt x="677" y="1706"/>
                  </a:lnTo>
                  <a:lnTo>
                    <a:pt x="677" y="1712"/>
                  </a:lnTo>
                  <a:lnTo>
                    <a:pt x="677" y="1720"/>
                  </a:lnTo>
                  <a:lnTo>
                    <a:pt x="677" y="1728"/>
                  </a:lnTo>
                  <a:lnTo>
                    <a:pt x="674" y="1736"/>
                  </a:lnTo>
                  <a:lnTo>
                    <a:pt x="674" y="1743"/>
                  </a:lnTo>
                  <a:lnTo>
                    <a:pt x="671" y="1751"/>
                  </a:lnTo>
                  <a:lnTo>
                    <a:pt x="671" y="1758"/>
                  </a:lnTo>
                  <a:lnTo>
                    <a:pt x="667" y="1766"/>
                  </a:lnTo>
                  <a:lnTo>
                    <a:pt x="657" y="1766"/>
                  </a:lnTo>
                  <a:lnTo>
                    <a:pt x="658" y="1758"/>
                  </a:lnTo>
                  <a:lnTo>
                    <a:pt x="661" y="1752"/>
                  </a:lnTo>
                  <a:lnTo>
                    <a:pt x="664" y="1743"/>
                  </a:lnTo>
                  <a:lnTo>
                    <a:pt x="666" y="1737"/>
                  </a:lnTo>
                  <a:lnTo>
                    <a:pt x="669" y="1730"/>
                  </a:lnTo>
                  <a:lnTo>
                    <a:pt x="669" y="1723"/>
                  </a:lnTo>
                  <a:lnTo>
                    <a:pt x="669" y="1716"/>
                  </a:lnTo>
                  <a:lnTo>
                    <a:pt x="663" y="1710"/>
                  </a:lnTo>
                  <a:lnTo>
                    <a:pt x="655" y="1712"/>
                  </a:lnTo>
                  <a:lnTo>
                    <a:pt x="647" y="1717"/>
                  </a:lnTo>
                  <a:lnTo>
                    <a:pt x="642" y="1720"/>
                  </a:lnTo>
                  <a:lnTo>
                    <a:pt x="631" y="1719"/>
                  </a:lnTo>
                  <a:lnTo>
                    <a:pt x="630" y="1710"/>
                  </a:lnTo>
                  <a:lnTo>
                    <a:pt x="631" y="1706"/>
                  </a:lnTo>
                  <a:lnTo>
                    <a:pt x="642" y="1712"/>
                  </a:lnTo>
                  <a:lnTo>
                    <a:pt x="657" y="1703"/>
                  </a:lnTo>
                  <a:lnTo>
                    <a:pt x="663" y="1694"/>
                  </a:lnTo>
                  <a:lnTo>
                    <a:pt x="664" y="1685"/>
                  </a:lnTo>
                  <a:lnTo>
                    <a:pt x="661" y="1676"/>
                  </a:lnTo>
                  <a:lnTo>
                    <a:pt x="658" y="1666"/>
                  </a:lnTo>
                  <a:lnTo>
                    <a:pt x="654" y="1656"/>
                  </a:lnTo>
                  <a:lnTo>
                    <a:pt x="652" y="1647"/>
                  </a:lnTo>
                  <a:lnTo>
                    <a:pt x="652" y="1639"/>
                  </a:lnTo>
                  <a:lnTo>
                    <a:pt x="647" y="1635"/>
                  </a:lnTo>
                  <a:lnTo>
                    <a:pt x="640" y="1637"/>
                  </a:lnTo>
                  <a:lnTo>
                    <a:pt x="636" y="1639"/>
                  </a:lnTo>
                  <a:lnTo>
                    <a:pt x="631" y="1639"/>
                  </a:lnTo>
                  <a:lnTo>
                    <a:pt x="650" y="1633"/>
                  </a:lnTo>
                  <a:lnTo>
                    <a:pt x="661" y="1626"/>
                  </a:lnTo>
                  <a:lnTo>
                    <a:pt x="667" y="1617"/>
                  </a:lnTo>
                  <a:lnTo>
                    <a:pt x="667" y="1606"/>
                  </a:lnTo>
                  <a:lnTo>
                    <a:pt x="667" y="1594"/>
                  </a:lnTo>
                  <a:lnTo>
                    <a:pt x="666" y="1584"/>
                  </a:lnTo>
                  <a:lnTo>
                    <a:pt x="667" y="1573"/>
                  </a:lnTo>
                  <a:lnTo>
                    <a:pt x="667" y="1562"/>
                  </a:lnTo>
                  <a:lnTo>
                    <a:pt x="660" y="1563"/>
                  </a:lnTo>
                  <a:lnTo>
                    <a:pt x="647" y="1562"/>
                  </a:lnTo>
                  <a:lnTo>
                    <a:pt x="664" y="1558"/>
                  </a:lnTo>
                  <a:lnTo>
                    <a:pt x="677" y="1555"/>
                  </a:lnTo>
                  <a:lnTo>
                    <a:pt x="691" y="1550"/>
                  </a:lnTo>
                  <a:lnTo>
                    <a:pt x="698" y="1543"/>
                  </a:lnTo>
                  <a:lnTo>
                    <a:pt x="698" y="1541"/>
                  </a:lnTo>
                  <a:lnTo>
                    <a:pt x="694" y="1540"/>
                  </a:lnTo>
                  <a:lnTo>
                    <a:pt x="701" y="1537"/>
                  </a:lnTo>
                  <a:lnTo>
                    <a:pt x="709" y="1534"/>
                  </a:lnTo>
                  <a:lnTo>
                    <a:pt x="717" y="1538"/>
                  </a:lnTo>
                  <a:lnTo>
                    <a:pt x="722" y="1537"/>
                  </a:lnTo>
                  <a:lnTo>
                    <a:pt x="731" y="1533"/>
                  </a:lnTo>
                  <a:lnTo>
                    <a:pt x="734" y="1530"/>
                  </a:lnTo>
                  <a:lnTo>
                    <a:pt x="741" y="1525"/>
                  </a:lnTo>
                  <a:lnTo>
                    <a:pt x="745" y="1520"/>
                  </a:lnTo>
                  <a:lnTo>
                    <a:pt x="746" y="1513"/>
                  </a:lnTo>
                  <a:lnTo>
                    <a:pt x="741" y="1508"/>
                  </a:lnTo>
                  <a:lnTo>
                    <a:pt x="731" y="1503"/>
                  </a:lnTo>
                  <a:lnTo>
                    <a:pt x="730" y="1495"/>
                  </a:lnTo>
                  <a:lnTo>
                    <a:pt x="724" y="1490"/>
                  </a:lnTo>
                  <a:lnTo>
                    <a:pt x="715" y="1488"/>
                  </a:lnTo>
                  <a:lnTo>
                    <a:pt x="706" y="1487"/>
                  </a:lnTo>
                  <a:lnTo>
                    <a:pt x="694" y="1487"/>
                  </a:lnTo>
                  <a:lnTo>
                    <a:pt x="687" y="1485"/>
                  </a:lnTo>
                  <a:lnTo>
                    <a:pt x="677" y="1484"/>
                  </a:lnTo>
                  <a:lnTo>
                    <a:pt x="674" y="1481"/>
                  </a:lnTo>
                  <a:lnTo>
                    <a:pt x="673" y="1476"/>
                  </a:lnTo>
                  <a:lnTo>
                    <a:pt x="688" y="1476"/>
                  </a:lnTo>
                  <a:lnTo>
                    <a:pt x="701" y="1473"/>
                  </a:lnTo>
                  <a:lnTo>
                    <a:pt x="714" y="1469"/>
                  </a:lnTo>
                  <a:lnTo>
                    <a:pt x="722" y="1466"/>
                  </a:lnTo>
                  <a:lnTo>
                    <a:pt x="733" y="1461"/>
                  </a:lnTo>
                  <a:lnTo>
                    <a:pt x="744" y="1458"/>
                  </a:lnTo>
                  <a:lnTo>
                    <a:pt x="754" y="1454"/>
                  </a:lnTo>
                  <a:lnTo>
                    <a:pt x="766" y="1454"/>
                  </a:lnTo>
                  <a:lnTo>
                    <a:pt x="769" y="1445"/>
                  </a:lnTo>
                  <a:lnTo>
                    <a:pt x="766" y="1438"/>
                  </a:lnTo>
                  <a:lnTo>
                    <a:pt x="757" y="1436"/>
                  </a:lnTo>
                  <a:lnTo>
                    <a:pt x="747" y="1433"/>
                  </a:lnTo>
                  <a:lnTo>
                    <a:pt x="739" y="1430"/>
                  </a:lnTo>
                  <a:lnTo>
                    <a:pt x="730" y="1428"/>
                  </a:lnTo>
                  <a:lnTo>
                    <a:pt x="722" y="1425"/>
                  </a:lnTo>
                  <a:lnTo>
                    <a:pt x="714" y="1425"/>
                  </a:lnTo>
                  <a:lnTo>
                    <a:pt x="704" y="1425"/>
                  </a:lnTo>
                  <a:lnTo>
                    <a:pt x="694" y="1428"/>
                  </a:lnTo>
                  <a:lnTo>
                    <a:pt x="696" y="1421"/>
                  </a:lnTo>
                  <a:lnTo>
                    <a:pt x="704" y="1416"/>
                  </a:lnTo>
                  <a:lnTo>
                    <a:pt x="712" y="1413"/>
                  </a:lnTo>
                  <a:lnTo>
                    <a:pt x="717" y="1410"/>
                  </a:lnTo>
                  <a:lnTo>
                    <a:pt x="718" y="1405"/>
                  </a:lnTo>
                  <a:lnTo>
                    <a:pt x="715" y="1400"/>
                  </a:lnTo>
                  <a:lnTo>
                    <a:pt x="712" y="1393"/>
                  </a:lnTo>
                  <a:lnTo>
                    <a:pt x="709" y="1388"/>
                  </a:lnTo>
                  <a:lnTo>
                    <a:pt x="706" y="1382"/>
                  </a:lnTo>
                  <a:lnTo>
                    <a:pt x="701" y="1377"/>
                  </a:lnTo>
                  <a:lnTo>
                    <a:pt x="693" y="1369"/>
                  </a:lnTo>
                  <a:lnTo>
                    <a:pt x="677" y="1362"/>
                  </a:lnTo>
                  <a:lnTo>
                    <a:pt x="667" y="1363"/>
                  </a:lnTo>
                  <a:lnTo>
                    <a:pt x="660" y="1367"/>
                  </a:lnTo>
                  <a:lnTo>
                    <a:pt x="657" y="1371"/>
                  </a:lnTo>
                  <a:lnTo>
                    <a:pt x="654" y="1379"/>
                  </a:lnTo>
                  <a:lnTo>
                    <a:pt x="654" y="1387"/>
                  </a:lnTo>
                  <a:lnTo>
                    <a:pt x="654" y="1395"/>
                  </a:lnTo>
                  <a:lnTo>
                    <a:pt x="654" y="1403"/>
                  </a:lnTo>
                  <a:lnTo>
                    <a:pt x="652" y="1410"/>
                  </a:lnTo>
                  <a:lnTo>
                    <a:pt x="655" y="1414"/>
                  </a:lnTo>
                  <a:lnTo>
                    <a:pt x="655" y="1420"/>
                  </a:lnTo>
                  <a:lnTo>
                    <a:pt x="655" y="1425"/>
                  </a:lnTo>
                  <a:lnTo>
                    <a:pt x="654" y="1431"/>
                  </a:lnTo>
                  <a:lnTo>
                    <a:pt x="655" y="1436"/>
                  </a:lnTo>
                  <a:lnTo>
                    <a:pt x="657" y="1441"/>
                  </a:lnTo>
                  <a:lnTo>
                    <a:pt x="660" y="1446"/>
                  </a:lnTo>
                  <a:lnTo>
                    <a:pt x="663" y="1451"/>
                  </a:lnTo>
                  <a:lnTo>
                    <a:pt x="655" y="1456"/>
                  </a:lnTo>
                  <a:lnTo>
                    <a:pt x="647" y="1458"/>
                  </a:lnTo>
                  <a:lnTo>
                    <a:pt x="644" y="1447"/>
                  </a:lnTo>
                  <a:lnTo>
                    <a:pt x="634" y="1437"/>
                  </a:lnTo>
                  <a:lnTo>
                    <a:pt x="625" y="1427"/>
                  </a:lnTo>
                  <a:lnTo>
                    <a:pt x="615" y="1419"/>
                  </a:lnTo>
                  <a:lnTo>
                    <a:pt x="606" y="1411"/>
                  </a:lnTo>
                  <a:lnTo>
                    <a:pt x="596" y="1403"/>
                  </a:lnTo>
                  <a:lnTo>
                    <a:pt x="585" y="1394"/>
                  </a:lnTo>
                  <a:lnTo>
                    <a:pt x="574" y="1387"/>
                  </a:lnTo>
                  <a:lnTo>
                    <a:pt x="572" y="1391"/>
                  </a:lnTo>
                  <a:lnTo>
                    <a:pt x="570" y="1397"/>
                  </a:lnTo>
                  <a:lnTo>
                    <a:pt x="572" y="1403"/>
                  </a:lnTo>
                  <a:lnTo>
                    <a:pt x="574" y="1409"/>
                  </a:lnTo>
                  <a:lnTo>
                    <a:pt x="576" y="1413"/>
                  </a:lnTo>
                  <a:lnTo>
                    <a:pt x="577" y="1419"/>
                  </a:lnTo>
                  <a:lnTo>
                    <a:pt x="579" y="1423"/>
                  </a:lnTo>
                  <a:lnTo>
                    <a:pt x="574" y="1428"/>
                  </a:lnTo>
                  <a:lnTo>
                    <a:pt x="564" y="1419"/>
                  </a:lnTo>
                  <a:lnTo>
                    <a:pt x="558" y="1427"/>
                  </a:lnTo>
                  <a:lnTo>
                    <a:pt x="548" y="1434"/>
                  </a:lnTo>
                  <a:lnTo>
                    <a:pt x="536" y="1439"/>
                  </a:lnTo>
                  <a:lnTo>
                    <a:pt x="523" y="1446"/>
                  </a:lnTo>
                  <a:lnTo>
                    <a:pt x="510" y="1451"/>
                  </a:lnTo>
                  <a:lnTo>
                    <a:pt x="497" y="1458"/>
                  </a:lnTo>
                  <a:lnTo>
                    <a:pt x="487" y="1466"/>
                  </a:lnTo>
                  <a:lnTo>
                    <a:pt x="476" y="1476"/>
                  </a:lnTo>
                  <a:lnTo>
                    <a:pt x="467" y="1479"/>
                  </a:lnTo>
                  <a:lnTo>
                    <a:pt x="455" y="1480"/>
                  </a:lnTo>
                  <a:lnTo>
                    <a:pt x="455" y="1473"/>
                  </a:lnTo>
                  <a:lnTo>
                    <a:pt x="464" y="1474"/>
                  </a:lnTo>
                  <a:lnTo>
                    <a:pt x="469" y="1473"/>
                  </a:lnTo>
                  <a:lnTo>
                    <a:pt x="476" y="1470"/>
                  </a:lnTo>
                  <a:lnTo>
                    <a:pt x="482" y="1469"/>
                  </a:lnTo>
                  <a:lnTo>
                    <a:pt x="487" y="1460"/>
                  </a:lnTo>
                  <a:lnTo>
                    <a:pt x="472" y="1458"/>
                  </a:lnTo>
                  <a:lnTo>
                    <a:pt x="455" y="1456"/>
                  </a:lnTo>
                  <a:lnTo>
                    <a:pt x="439" y="1453"/>
                  </a:lnTo>
                  <a:lnTo>
                    <a:pt x="421" y="1451"/>
                  </a:lnTo>
                  <a:lnTo>
                    <a:pt x="404" y="1449"/>
                  </a:lnTo>
                  <a:lnTo>
                    <a:pt x="388" y="1450"/>
                  </a:lnTo>
                  <a:lnTo>
                    <a:pt x="373" y="1452"/>
                  </a:lnTo>
                  <a:lnTo>
                    <a:pt x="356" y="1458"/>
                  </a:lnTo>
                  <a:lnTo>
                    <a:pt x="345" y="1458"/>
                  </a:lnTo>
                  <a:lnTo>
                    <a:pt x="331" y="1458"/>
                  </a:lnTo>
                  <a:lnTo>
                    <a:pt x="331" y="1448"/>
                  </a:lnTo>
                  <a:lnTo>
                    <a:pt x="315" y="1448"/>
                  </a:lnTo>
                  <a:lnTo>
                    <a:pt x="299" y="1446"/>
                  </a:lnTo>
                  <a:lnTo>
                    <a:pt x="283" y="1442"/>
                  </a:lnTo>
                  <a:lnTo>
                    <a:pt x="267" y="1438"/>
                  </a:lnTo>
                  <a:lnTo>
                    <a:pt x="254" y="1432"/>
                  </a:lnTo>
                  <a:lnTo>
                    <a:pt x="239" y="1425"/>
                  </a:lnTo>
                  <a:lnTo>
                    <a:pt x="226" y="1417"/>
                  </a:lnTo>
                  <a:lnTo>
                    <a:pt x="212" y="1410"/>
                  </a:lnTo>
                  <a:lnTo>
                    <a:pt x="212" y="1397"/>
                  </a:lnTo>
                  <a:lnTo>
                    <a:pt x="218" y="1397"/>
                  </a:lnTo>
                  <a:lnTo>
                    <a:pt x="224" y="1403"/>
                  </a:lnTo>
                  <a:lnTo>
                    <a:pt x="229" y="1408"/>
                  </a:lnTo>
                  <a:lnTo>
                    <a:pt x="236" y="1413"/>
                  </a:lnTo>
                  <a:lnTo>
                    <a:pt x="242" y="1419"/>
                  </a:lnTo>
                  <a:lnTo>
                    <a:pt x="251" y="1423"/>
                  </a:lnTo>
                  <a:lnTo>
                    <a:pt x="258" y="1429"/>
                  </a:lnTo>
                  <a:lnTo>
                    <a:pt x="269" y="1434"/>
                  </a:lnTo>
                  <a:lnTo>
                    <a:pt x="279" y="1438"/>
                  </a:lnTo>
                  <a:lnTo>
                    <a:pt x="283" y="1428"/>
                  </a:lnTo>
                  <a:lnTo>
                    <a:pt x="275" y="1419"/>
                  </a:lnTo>
                  <a:lnTo>
                    <a:pt x="285" y="1419"/>
                  </a:lnTo>
                  <a:lnTo>
                    <a:pt x="288" y="1427"/>
                  </a:lnTo>
                  <a:lnTo>
                    <a:pt x="294" y="1433"/>
                  </a:lnTo>
                  <a:lnTo>
                    <a:pt x="303" y="1437"/>
                  </a:lnTo>
                  <a:lnTo>
                    <a:pt x="312" y="1439"/>
                  </a:lnTo>
                  <a:lnTo>
                    <a:pt x="324" y="1439"/>
                  </a:lnTo>
                  <a:lnTo>
                    <a:pt x="336" y="1440"/>
                  </a:lnTo>
                  <a:lnTo>
                    <a:pt x="348" y="1440"/>
                  </a:lnTo>
                  <a:lnTo>
                    <a:pt x="356" y="1441"/>
                  </a:lnTo>
                  <a:lnTo>
                    <a:pt x="372" y="1439"/>
                  </a:lnTo>
                  <a:lnTo>
                    <a:pt x="385" y="1442"/>
                  </a:lnTo>
                  <a:lnTo>
                    <a:pt x="400" y="1444"/>
                  </a:lnTo>
                  <a:lnTo>
                    <a:pt x="409" y="1441"/>
                  </a:lnTo>
                  <a:lnTo>
                    <a:pt x="403" y="1428"/>
                  </a:lnTo>
                  <a:lnTo>
                    <a:pt x="410" y="1430"/>
                  </a:lnTo>
                  <a:lnTo>
                    <a:pt x="418" y="1435"/>
                  </a:lnTo>
                  <a:lnTo>
                    <a:pt x="426" y="1439"/>
                  </a:lnTo>
                  <a:lnTo>
                    <a:pt x="431" y="1444"/>
                  </a:lnTo>
                  <a:lnTo>
                    <a:pt x="440" y="1448"/>
                  </a:lnTo>
                  <a:lnTo>
                    <a:pt x="450" y="1450"/>
                  </a:lnTo>
                  <a:lnTo>
                    <a:pt x="458" y="1451"/>
                  </a:lnTo>
                  <a:lnTo>
                    <a:pt x="466" y="1451"/>
                  </a:lnTo>
                  <a:lnTo>
                    <a:pt x="476" y="1450"/>
                  </a:lnTo>
                  <a:lnTo>
                    <a:pt x="485" y="1449"/>
                  </a:lnTo>
                  <a:lnTo>
                    <a:pt x="493" y="1448"/>
                  </a:lnTo>
                  <a:lnTo>
                    <a:pt x="500" y="1447"/>
                  </a:lnTo>
                  <a:lnTo>
                    <a:pt x="515" y="1441"/>
                  </a:lnTo>
                  <a:lnTo>
                    <a:pt x="528" y="1435"/>
                  </a:lnTo>
                  <a:lnTo>
                    <a:pt x="525" y="1429"/>
                  </a:lnTo>
                  <a:lnTo>
                    <a:pt x="518" y="1428"/>
                  </a:lnTo>
                  <a:lnTo>
                    <a:pt x="507" y="1432"/>
                  </a:lnTo>
                  <a:lnTo>
                    <a:pt x="507" y="1428"/>
                  </a:lnTo>
                  <a:lnTo>
                    <a:pt x="501" y="1428"/>
                  </a:lnTo>
                  <a:lnTo>
                    <a:pt x="513" y="1423"/>
                  </a:lnTo>
                  <a:lnTo>
                    <a:pt x="528" y="1422"/>
                  </a:lnTo>
                  <a:lnTo>
                    <a:pt x="539" y="1428"/>
                  </a:lnTo>
                  <a:lnTo>
                    <a:pt x="547" y="1421"/>
                  </a:lnTo>
                  <a:lnTo>
                    <a:pt x="550" y="1414"/>
                  </a:lnTo>
                  <a:lnTo>
                    <a:pt x="555" y="1407"/>
                  </a:lnTo>
                  <a:lnTo>
                    <a:pt x="557" y="1401"/>
                  </a:lnTo>
                  <a:lnTo>
                    <a:pt x="558" y="1393"/>
                  </a:lnTo>
                  <a:lnTo>
                    <a:pt x="560" y="1387"/>
                  </a:lnTo>
                  <a:lnTo>
                    <a:pt x="563" y="1379"/>
                  </a:lnTo>
                  <a:lnTo>
                    <a:pt x="564" y="1374"/>
                  </a:lnTo>
                  <a:lnTo>
                    <a:pt x="557" y="1367"/>
                  </a:lnTo>
                  <a:lnTo>
                    <a:pt x="548" y="1360"/>
                  </a:lnTo>
                  <a:lnTo>
                    <a:pt x="537" y="1354"/>
                  </a:lnTo>
                  <a:lnTo>
                    <a:pt x="527" y="1348"/>
                  </a:lnTo>
                  <a:lnTo>
                    <a:pt x="520" y="1342"/>
                  </a:lnTo>
                  <a:lnTo>
                    <a:pt x="510" y="1336"/>
                  </a:lnTo>
                  <a:lnTo>
                    <a:pt x="503" y="1330"/>
                  </a:lnTo>
                  <a:lnTo>
                    <a:pt x="497" y="1323"/>
                  </a:lnTo>
                  <a:lnTo>
                    <a:pt x="510" y="1317"/>
                  </a:lnTo>
                  <a:lnTo>
                    <a:pt x="523" y="1313"/>
                  </a:lnTo>
                  <a:lnTo>
                    <a:pt x="530" y="1311"/>
                  </a:lnTo>
                  <a:lnTo>
                    <a:pt x="537" y="1310"/>
                  </a:lnTo>
                  <a:lnTo>
                    <a:pt x="547" y="1308"/>
                  </a:lnTo>
                  <a:lnTo>
                    <a:pt x="553" y="1308"/>
                  </a:lnTo>
                  <a:lnTo>
                    <a:pt x="596" y="1308"/>
                  </a:lnTo>
                  <a:lnTo>
                    <a:pt x="597" y="1300"/>
                  </a:lnTo>
                  <a:lnTo>
                    <a:pt x="591" y="1295"/>
                  </a:lnTo>
                  <a:lnTo>
                    <a:pt x="582" y="1289"/>
                  </a:lnTo>
                  <a:lnTo>
                    <a:pt x="569" y="1285"/>
                  </a:lnTo>
                  <a:lnTo>
                    <a:pt x="561" y="1282"/>
                  </a:lnTo>
                  <a:lnTo>
                    <a:pt x="550" y="1284"/>
                  </a:lnTo>
                  <a:lnTo>
                    <a:pt x="540" y="1284"/>
                  </a:lnTo>
                  <a:lnTo>
                    <a:pt x="533" y="1278"/>
                  </a:lnTo>
                  <a:lnTo>
                    <a:pt x="545" y="1271"/>
                  </a:lnTo>
                  <a:lnTo>
                    <a:pt x="549" y="1264"/>
                  </a:lnTo>
                  <a:lnTo>
                    <a:pt x="548" y="1256"/>
                  </a:lnTo>
                  <a:lnTo>
                    <a:pt x="542" y="1249"/>
                  </a:lnTo>
                  <a:lnTo>
                    <a:pt x="534" y="1240"/>
                  </a:lnTo>
                  <a:lnTo>
                    <a:pt x="527" y="1232"/>
                  </a:lnTo>
                  <a:lnTo>
                    <a:pt x="521" y="1222"/>
                  </a:lnTo>
                  <a:lnTo>
                    <a:pt x="518" y="1212"/>
                  </a:lnTo>
                  <a:lnTo>
                    <a:pt x="506" y="1211"/>
                  </a:lnTo>
                  <a:lnTo>
                    <a:pt x="499" y="1208"/>
                  </a:lnTo>
                  <a:lnTo>
                    <a:pt x="493" y="1204"/>
                  </a:lnTo>
                  <a:lnTo>
                    <a:pt x="482" y="1206"/>
                  </a:lnTo>
                  <a:lnTo>
                    <a:pt x="475" y="1216"/>
                  </a:lnTo>
                  <a:lnTo>
                    <a:pt x="472" y="1227"/>
                  </a:lnTo>
                  <a:lnTo>
                    <a:pt x="473" y="1238"/>
                  </a:lnTo>
                  <a:lnTo>
                    <a:pt x="476" y="1249"/>
                  </a:lnTo>
                  <a:lnTo>
                    <a:pt x="483" y="1259"/>
                  </a:lnTo>
                  <a:lnTo>
                    <a:pt x="491" y="1269"/>
                  </a:lnTo>
                  <a:lnTo>
                    <a:pt x="499" y="1278"/>
                  </a:lnTo>
                  <a:lnTo>
                    <a:pt x="501" y="1288"/>
                  </a:lnTo>
                  <a:lnTo>
                    <a:pt x="491" y="1289"/>
                  </a:lnTo>
                  <a:lnTo>
                    <a:pt x="480" y="1282"/>
                  </a:lnTo>
                  <a:lnTo>
                    <a:pt x="476" y="1277"/>
                  </a:lnTo>
                  <a:lnTo>
                    <a:pt x="472" y="1272"/>
                  </a:lnTo>
                  <a:lnTo>
                    <a:pt x="467" y="1268"/>
                  </a:lnTo>
                  <a:lnTo>
                    <a:pt x="461" y="1266"/>
                  </a:lnTo>
                  <a:lnTo>
                    <a:pt x="461" y="1256"/>
                  </a:lnTo>
                  <a:lnTo>
                    <a:pt x="460" y="1248"/>
                  </a:lnTo>
                  <a:lnTo>
                    <a:pt x="458" y="1240"/>
                  </a:lnTo>
                  <a:lnTo>
                    <a:pt x="452" y="1232"/>
                  </a:lnTo>
                  <a:lnTo>
                    <a:pt x="448" y="1223"/>
                  </a:lnTo>
                  <a:lnTo>
                    <a:pt x="437" y="1216"/>
                  </a:lnTo>
                  <a:lnTo>
                    <a:pt x="428" y="1210"/>
                  </a:lnTo>
                  <a:lnTo>
                    <a:pt x="413" y="1206"/>
                  </a:lnTo>
                  <a:lnTo>
                    <a:pt x="413" y="1212"/>
                  </a:lnTo>
                  <a:lnTo>
                    <a:pt x="409" y="1219"/>
                  </a:lnTo>
                  <a:lnTo>
                    <a:pt x="404" y="1225"/>
                  </a:lnTo>
                  <a:lnTo>
                    <a:pt x="397" y="1232"/>
                  </a:lnTo>
                  <a:lnTo>
                    <a:pt x="391" y="1238"/>
                  </a:lnTo>
                  <a:lnTo>
                    <a:pt x="383" y="1243"/>
                  </a:lnTo>
                  <a:lnTo>
                    <a:pt x="376" y="1248"/>
                  </a:lnTo>
                  <a:lnTo>
                    <a:pt x="367" y="1254"/>
                  </a:lnTo>
                  <a:lnTo>
                    <a:pt x="353" y="1257"/>
                  </a:lnTo>
                  <a:lnTo>
                    <a:pt x="336" y="1260"/>
                  </a:lnTo>
                  <a:lnTo>
                    <a:pt x="319" y="1260"/>
                  </a:lnTo>
                  <a:lnTo>
                    <a:pt x="302" y="1261"/>
                  </a:lnTo>
                  <a:lnTo>
                    <a:pt x="285" y="1261"/>
                  </a:lnTo>
                  <a:lnTo>
                    <a:pt x="269" y="1263"/>
                  </a:lnTo>
                  <a:lnTo>
                    <a:pt x="254" y="1266"/>
                  </a:lnTo>
                  <a:lnTo>
                    <a:pt x="237" y="1272"/>
                  </a:lnTo>
                  <a:lnTo>
                    <a:pt x="229" y="1269"/>
                  </a:lnTo>
                  <a:lnTo>
                    <a:pt x="254" y="1260"/>
                  </a:lnTo>
                  <a:lnTo>
                    <a:pt x="234" y="1255"/>
                  </a:lnTo>
                  <a:lnTo>
                    <a:pt x="216" y="1248"/>
                  </a:lnTo>
                  <a:lnTo>
                    <a:pt x="203" y="1238"/>
                  </a:lnTo>
                  <a:lnTo>
                    <a:pt x="188" y="1228"/>
                  </a:lnTo>
                  <a:lnTo>
                    <a:pt x="176" y="1216"/>
                  </a:lnTo>
                  <a:lnTo>
                    <a:pt x="162" y="1206"/>
                  </a:lnTo>
                  <a:lnTo>
                    <a:pt x="149" y="1195"/>
                  </a:lnTo>
                  <a:lnTo>
                    <a:pt x="130" y="1189"/>
                  </a:lnTo>
                  <a:lnTo>
                    <a:pt x="133" y="1189"/>
                  </a:lnTo>
                  <a:lnTo>
                    <a:pt x="140" y="1193"/>
                  </a:lnTo>
                  <a:lnTo>
                    <a:pt x="139" y="1185"/>
                  </a:lnTo>
                  <a:lnTo>
                    <a:pt x="134" y="1177"/>
                  </a:lnTo>
                  <a:lnTo>
                    <a:pt x="130" y="1170"/>
                  </a:lnTo>
                  <a:lnTo>
                    <a:pt x="125" y="1163"/>
                  </a:lnTo>
                  <a:lnTo>
                    <a:pt x="121" y="1154"/>
                  </a:lnTo>
                  <a:lnTo>
                    <a:pt x="116" y="1148"/>
                  </a:lnTo>
                  <a:lnTo>
                    <a:pt x="113" y="1141"/>
                  </a:lnTo>
                  <a:lnTo>
                    <a:pt x="109" y="1135"/>
                  </a:lnTo>
                  <a:lnTo>
                    <a:pt x="105" y="1129"/>
                  </a:lnTo>
                  <a:lnTo>
                    <a:pt x="99" y="1122"/>
                  </a:lnTo>
                  <a:lnTo>
                    <a:pt x="94" y="1114"/>
                  </a:lnTo>
                  <a:lnTo>
                    <a:pt x="88" y="1106"/>
                  </a:lnTo>
                  <a:lnTo>
                    <a:pt x="84" y="1098"/>
                  </a:lnTo>
                  <a:lnTo>
                    <a:pt x="76" y="1093"/>
                  </a:lnTo>
                  <a:lnTo>
                    <a:pt x="67" y="1087"/>
                  </a:lnTo>
                  <a:lnTo>
                    <a:pt x="52" y="1085"/>
                  </a:lnTo>
                  <a:lnTo>
                    <a:pt x="46" y="1078"/>
                  </a:lnTo>
                  <a:lnTo>
                    <a:pt x="67" y="1085"/>
                  </a:lnTo>
                  <a:lnTo>
                    <a:pt x="64" y="1074"/>
                  </a:lnTo>
                  <a:lnTo>
                    <a:pt x="57" y="1065"/>
                  </a:lnTo>
                  <a:lnTo>
                    <a:pt x="49" y="1056"/>
                  </a:lnTo>
                  <a:lnTo>
                    <a:pt x="40" y="1048"/>
                  </a:lnTo>
                  <a:lnTo>
                    <a:pt x="32" y="1039"/>
                  </a:lnTo>
                  <a:lnTo>
                    <a:pt x="21" y="1029"/>
                  </a:lnTo>
                  <a:lnTo>
                    <a:pt x="11" y="1020"/>
                  </a:lnTo>
                  <a:lnTo>
                    <a:pt x="0" y="1011"/>
                  </a:lnTo>
                  <a:lnTo>
                    <a:pt x="5" y="1008"/>
                  </a:lnTo>
                  <a:lnTo>
                    <a:pt x="15" y="1011"/>
                  </a:lnTo>
                  <a:lnTo>
                    <a:pt x="30" y="1024"/>
                  </a:lnTo>
                  <a:lnTo>
                    <a:pt x="43" y="1037"/>
                  </a:lnTo>
                  <a:lnTo>
                    <a:pt x="57" y="1050"/>
                  </a:lnTo>
                  <a:lnTo>
                    <a:pt x="69" y="1063"/>
                  </a:lnTo>
                  <a:lnTo>
                    <a:pt x="82" y="1077"/>
                  </a:lnTo>
                  <a:lnTo>
                    <a:pt x="91" y="1091"/>
                  </a:lnTo>
                  <a:lnTo>
                    <a:pt x="102" y="1105"/>
                  </a:lnTo>
                  <a:lnTo>
                    <a:pt x="109" y="1119"/>
                  </a:lnTo>
                  <a:lnTo>
                    <a:pt x="124" y="1116"/>
                  </a:lnTo>
                  <a:lnTo>
                    <a:pt x="125" y="1129"/>
                  </a:lnTo>
                  <a:lnTo>
                    <a:pt x="129" y="1142"/>
                  </a:lnTo>
                  <a:lnTo>
                    <a:pt x="134" y="1155"/>
                  </a:lnTo>
                  <a:lnTo>
                    <a:pt x="142" y="1169"/>
                  </a:lnTo>
                  <a:lnTo>
                    <a:pt x="154" y="1181"/>
                  </a:lnTo>
                  <a:lnTo>
                    <a:pt x="164" y="1193"/>
                  </a:lnTo>
                  <a:lnTo>
                    <a:pt x="176" y="1204"/>
                  </a:lnTo>
                  <a:lnTo>
                    <a:pt x="186" y="1215"/>
                  </a:lnTo>
                  <a:lnTo>
                    <a:pt x="197" y="1209"/>
                  </a:lnTo>
                  <a:lnTo>
                    <a:pt x="202" y="1214"/>
                  </a:lnTo>
                  <a:lnTo>
                    <a:pt x="205" y="1220"/>
                  </a:lnTo>
                  <a:lnTo>
                    <a:pt x="210" y="1225"/>
                  </a:lnTo>
                  <a:lnTo>
                    <a:pt x="215" y="1231"/>
                  </a:lnTo>
                  <a:lnTo>
                    <a:pt x="224" y="1235"/>
                  </a:lnTo>
                  <a:lnTo>
                    <a:pt x="231" y="1240"/>
                  </a:lnTo>
                  <a:lnTo>
                    <a:pt x="240" y="1243"/>
                  </a:lnTo>
                  <a:lnTo>
                    <a:pt x="248" y="1247"/>
                  </a:lnTo>
                  <a:lnTo>
                    <a:pt x="285" y="1254"/>
                  </a:lnTo>
                  <a:lnTo>
                    <a:pt x="285" y="1241"/>
                  </a:lnTo>
                  <a:lnTo>
                    <a:pt x="296" y="1244"/>
                  </a:lnTo>
                  <a:lnTo>
                    <a:pt x="304" y="1249"/>
                  </a:lnTo>
                  <a:lnTo>
                    <a:pt x="315" y="1252"/>
                  </a:lnTo>
                  <a:lnTo>
                    <a:pt x="326" y="1254"/>
                  </a:lnTo>
                  <a:lnTo>
                    <a:pt x="339" y="1252"/>
                  </a:lnTo>
                  <a:lnTo>
                    <a:pt x="348" y="1250"/>
                  </a:lnTo>
                  <a:lnTo>
                    <a:pt x="358" y="1246"/>
                  </a:lnTo>
                  <a:lnTo>
                    <a:pt x="366" y="1242"/>
                  </a:lnTo>
                  <a:lnTo>
                    <a:pt x="375" y="1237"/>
                  </a:lnTo>
                  <a:lnTo>
                    <a:pt x="382" y="1232"/>
                  </a:lnTo>
                  <a:lnTo>
                    <a:pt x="390" y="1227"/>
                  </a:lnTo>
                  <a:lnTo>
                    <a:pt x="394" y="1222"/>
                  </a:lnTo>
                  <a:lnTo>
                    <a:pt x="397" y="1214"/>
                  </a:lnTo>
                  <a:lnTo>
                    <a:pt x="399" y="1207"/>
                  </a:lnTo>
                  <a:lnTo>
                    <a:pt x="402" y="1199"/>
                  </a:lnTo>
                  <a:lnTo>
                    <a:pt x="399" y="1193"/>
                  </a:lnTo>
                  <a:lnTo>
                    <a:pt x="390" y="1186"/>
                  </a:lnTo>
                  <a:lnTo>
                    <a:pt x="378" y="1182"/>
                  </a:lnTo>
                  <a:lnTo>
                    <a:pt x="366" y="1179"/>
                  </a:lnTo>
                  <a:lnTo>
                    <a:pt x="353" y="1177"/>
                  </a:lnTo>
                  <a:lnTo>
                    <a:pt x="340" y="1175"/>
                  </a:lnTo>
                  <a:lnTo>
                    <a:pt x="329" y="1174"/>
                  </a:lnTo>
                  <a:lnTo>
                    <a:pt x="318" y="1170"/>
                  </a:lnTo>
                  <a:lnTo>
                    <a:pt x="306" y="1167"/>
                  </a:lnTo>
                  <a:lnTo>
                    <a:pt x="310" y="1161"/>
                  </a:lnTo>
                  <a:lnTo>
                    <a:pt x="326" y="1159"/>
                  </a:lnTo>
                  <a:lnTo>
                    <a:pt x="339" y="1157"/>
                  </a:lnTo>
                  <a:lnTo>
                    <a:pt x="353" y="1155"/>
                  </a:lnTo>
                  <a:lnTo>
                    <a:pt x="367" y="1153"/>
                  </a:lnTo>
                  <a:lnTo>
                    <a:pt x="382" y="1151"/>
                  </a:lnTo>
                  <a:lnTo>
                    <a:pt x="397" y="1151"/>
                  </a:lnTo>
                  <a:lnTo>
                    <a:pt x="410" y="1151"/>
                  </a:lnTo>
                  <a:lnTo>
                    <a:pt x="424" y="1154"/>
                  </a:lnTo>
                  <a:lnTo>
                    <a:pt x="434" y="1153"/>
                  </a:lnTo>
                  <a:lnTo>
                    <a:pt x="443" y="1153"/>
                  </a:lnTo>
                  <a:lnTo>
                    <a:pt x="453" y="1151"/>
                  </a:lnTo>
                  <a:lnTo>
                    <a:pt x="461" y="1150"/>
                  </a:lnTo>
                  <a:lnTo>
                    <a:pt x="470" y="1146"/>
                  </a:lnTo>
                  <a:lnTo>
                    <a:pt x="475" y="1143"/>
                  </a:lnTo>
                  <a:lnTo>
                    <a:pt x="476" y="1138"/>
                  </a:lnTo>
                  <a:lnTo>
                    <a:pt x="472" y="1132"/>
                  </a:lnTo>
                  <a:lnTo>
                    <a:pt x="464" y="1124"/>
                  </a:lnTo>
                  <a:lnTo>
                    <a:pt x="460" y="1116"/>
                  </a:lnTo>
                  <a:lnTo>
                    <a:pt x="457" y="1107"/>
                  </a:lnTo>
                  <a:lnTo>
                    <a:pt x="453" y="1100"/>
                  </a:lnTo>
                  <a:lnTo>
                    <a:pt x="452" y="1092"/>
                  </a:lnTo>
                  <a:lnTo>
                    <a:pt x="446" y="1085"/>
                  </a:lnTo>
                  <a:lnTo>
                    <a:pt x="437" y="1077"/>
                  </a:lnTo>
                  <a:lnTo>
                    <a:pt x="424" y="1072"/>
                  </a:lnTo>
                  <a:lnTo>
                    <a:pt x="418" y="1067"/>
                  </a:lnTo>
                  <a:lnTo>
                    <a:pt x="416" y="1061"/>
                  </a:lnTo>
                  <a:lnTo>
                    <a:pt x="418" y="1055"/>
                  </a:lnTo>
                  <a:lnTo>
                    <a:pt x="418" y="1050"/>
                  </a:lnTo>
                  <a:lnTo>
                    <a:pt x="420" y="1043"/>
                  </a:lnTo>
                  <a:lnTo>
                    <a:pt x="416" y="1040"/>
                  </a:lnTo>
                  <a:lnTo>
                    <a:pt x="409" y="1038"/>
                  </a:lnTo>
                  <a:lnTo>
                    <a:pt x="394" y="1040"/>
                  </a:lnTo>
                  <a:lnTo>
                    <a:pt x="383" y="1051"/>
                  </a:lnTo>
                  <a:lnTo>
                    <a:pt x="375" y="1063"/>
                  </a:lnTo>
                  <a:lnTo>
                    <a:pt x="369" y="1075"/>
                  </a:lnTo>
                  <a:lnTo>
                    <a:pt x="363" y="1088"/>
                  </a:lnTo>
                  <a:lnTo>
                    <a:pt x="360" y="1099"/>
                  </a:lnTo>
                  <a:lnTo>
                    <a:pt x="353" y="1111"/>
                  </a:lnTo>
                  <a:lnTo>
                    <a:pt x="348" y="1121"/>
                  </a:lnTo>
                  <a:lnTo>
                    <a:pt x="336" y="1132"/>
                  </a:lnTo>
                  <a:lnTo>
                    <a:pt x="326" y="1129"/>
                  </a:lnTo>
                  <a:lnTo>
                    <a:pt x="331" y="1115"/>
                  </a:lnTo>
                  <a:lnTo>
                    <a:pt x="333" y="1102"/>
                  </a:lnTo>
                  <a:lnTo>
                    <a:pt x="333" y="1089"/>
                  </a:lnTo>
                  <a:lnTo>
                    <a:pt x="329" y="1076"/>
                  </a:lnTo>
                  <a:lnTo>
                    <a:pt x="329" y="1062"/>
                  </a:lnTo>
                  <a:lnTo>
                    <a:pt x="326" y="1050"/>
                  </a:lnTo>
                  <a:lnTo>
                    <a:pt x="323" y="1037"/>
                  </a:lnTo>
                  <a:lnTo>
                    <a:pt x="321" y="1024"/>
                  </a:lnTo>
                  <a:lnTo>
                    <a:pt x="299" y="1022"/>
                  </a:lnTo>
                  <a:lnTo>
                    <a:pt x="273" y="1020"/>
                  </a:lnTo>
                  <a:lnTo>
                    <a:pt x="249" y="1016"/>
                  </a:lnTo>
                  <a:lnTo>
                    <a:pt x="226" y="1014"/>
                  </a:lnTo>
                  <a:lnTo>
                    <a:pt x="205" y="1008"/>
                  </a:lnTo>
                  <a:lnTo>
                    <a:pt x="183" y="1001"/>
                  </a:lnTo>
                  <a:lnTo>
                    <a:pt x="169" y="991"/>
                  </a:lnTo>
                  <a:lnTo>
                    <a:pt x="156" y="979"/>
                  </a:lnTo>
                  <a:lnTo>
                    <a:pt x="130" y="969"/>
                  </a:lnTo>
                  <a:lnTo>
                    <a:pt x="145" y="963"/>
                  </a:lnTo>
                  <a:lnTo>
                    <a:pt x="137" y="951"/>
                  </a:lnTo>
                  <a:lnTo>
                    <a:pt x="129" y="937"/>
                  </a:lnTo>
                  <a:lnTo>
                    <a:pt x="121" y="924"/>
                  </a:lnTo>
                  <a:lnTo>
                    <a:pt x="113" y="913"/>
                  </a:lnTo>
                  <a:lnTo>
                    <a:pt x="108" y="900"/>
                  </a:lnTo>
                  <a:lnTo>
                    <a:pt x="102" y="887"/>
                  </a:lnTo>
                  <a:lnTo>
                    <a:pt x="95" y="874"/>
                  </a:lnTo>
                  <a:lnTo>
                    <a:pt x="88" y="861"/>
                  </a:lnTo>
                  <a:lnTo>
                    <a:pt x="72" y="855"/>
                  </a:lnTo>
                  <a:lnTo>
                    <a:pt x="81" y="849"/>
                  </a:lnTo>
                  <a:lnTo>
                    <a:pt x="82" y="845"/>
                  </a:lnTo>
                  <a:lnTo>
                    <a:pt x="82" y="841"/>
                  </a:lnTo>
                  <a:lnTo>
                    <a:pt x="78" y="838"/>
                  </a:lnTo>
                  <a:lnTo>
                    <a:pt x="73" y="833"/>
                  </a:lnTo>
                  <a:lnTo>
                    <a:pt x="69" y="829"/>
                  </a:lnTo>
                  <a:lnTo>
                    <a:pt x="65" y="824"/>
                  </a:lnTo>
                  <a:lnTo>
                    <a:pt x="62" y="820"/>
                  </a:lnTo>
                  <a:lnTo>
                    <a:pt x="55" y="812"/>
                  </a:lnTo>
                  <a:lnTo>
                    <a:pt x="48" y="805"/>
                  </a:lnTo>
                  <a:lnTo>
                    <a:pt x="40" y="797"/>
                  </a:lnTo>
                  <a:lnTo>
                    <a:pt x="32" y="790"/>
                  </a:lnTo>
                  <a:lnTo>
                    <a:pt x="24" y="783"/>
                  </a:lnTo>
                  <a:lnTo>
                    <a:pt x="16" y="776"/>
                  </a:lnTo>
                  <a:lnTo>
                    <a:pt x="9" y="769"/>
                  </a:lnTo>
                  <a:lnTo>
                    <a:pt x="0" y="762"/>
                  </a:lnTo>
                  <a:lnTo>
                    <a:pt x="15" y="762"/>
                  </a:lnTo>
                  <a:lnTo>
                    <a:pt x="24" y="771"/>
                  </a:lnTo>
                  <a:lnTo>
                    <a:pt x="33" y="780"/>
                  </a:lnTo>
                  <a:lnTo>
                    <a:pt x="43" y="788"/>
                  </a:lnTo>
                  <a:lnTo>
                    <a:pt x="54" y="796"/>
                  </a:lnTo>
                  <a:lnTo>
                    <a:pt x="65" y="803"/>
                  </a:lnTo>
                  <a:lnTo>
                    <a:pt x="76" y="812"/>
                  </a:lnTo>
                  <a:lnTo>
                    <a:pt x="85" y="821"/>
                  </a:lnTo>
                  <a:lnTo>
                    <a:pt x="88" y="833"/>
                  </a:lnTo>
                  <a:lnTo>
                    <a:pt x="92" y="838"/>
                  </a:lnTo>
                  <a:lnTo>
                    <a:pt x="97" y="845"/>
                  </a:lnTo>
                  <a:lnTo>
                    <a:pt x="103" y="850"/>
                  </a:lnTo>
                  <a:lnTo>
                    <a:pt x="108" y="857"/>
                  </a:lnTo>
                  <a:lnTo>
                    <a:pt x="112" y="861"/>
                  </a:lnTo>
                  <a:lnTo>
                    <a:pt x="115" y="867"/>
                  </a:lnTo>
                  <a:lnTo>
                    <a:pt x="116" y="872"/>
                  </a:lnTo>
                  <a:lnTo>
                    <a:pt x="113" y="880"/>
                  </a:lnTo>
                  <a:lnTo>
                    <a:pt x="118" y="884"/>
                  </a:lnTo>
                  <a:lnTo>
                    <a:pt x="124" y="887"/>
                  </a:lnTo>
                  <a:lnTo>
                    <a:pt x="130" y="889"/>
                  </a:lnTo>
                  <a:lnTo>
                    <a:pt x="130" y="896"/>
                  </a:lnTo>
                  <a:lnTo>
                    <a:pt x="130" y="906"/>
                  </a:lnTo>
                  <a:lnTo>
                    <a:pt x="130" y="916"/>
                  </a:lnTo>
                  <a:lnTo>
                    <a:pt x="134" y="926"/>
                  </a:lnTo>
                  <a:lnTo>
                    <a:pt x="139" y="936"/>
                  </a:lnTo>
                  <a:lnTo>
                    <a:pt x="146" y="946"/>
                  </a:lnTo>
                  <a:lnTo>
                    <a:pt x="154" y="956"/>
                  </a:lnTo>
                  <a:lnTo>
                    <a:pt x="161" y="966"/>
                  </a:lnTo>
                  <a:lnTo>
                    <a:pt x="166" y="976"/>
                  </a:lnTo>
                  <a:lnTo>
                    <a:pt x="173" y="979"/>
                  </a:lnTo>
                  <a:lnTo>
                    <a:pt x="179" y="985"/>
                  </a:lnTo>
                  <a:lnTo>
                    <a:pt x="188" y="991"/>
                  </a:lnTo>
                  <a:lnTo>
                    <a:pt x="197" y="996"/>
                  </a:lnTo>
                  <a:lnTo>
                    <a:pt x="197" y="991"/>
                  </a:lnTo>
                  <a:lnTo>
                    <a:pt x="194" y="987"/>
                  </a:lnTo>
                  <a:lnTo>
                    <a:pt x="196" y="983"/>
                  </a:lnTo>
                  <a:lnTo>
                    <a:pt x="202" y="982"/>
                  </a:lnTo>
                  <a:lnTo>
                    <a:pt x="203" y="989"/>
                  </a:lnTo>
                  <a:lnTo>
                    <a:pt x="207" y="996"/>
                  </a:lnTo>
                  <a:lnTo>
                    <a:pt x="216" y="1000"/>
                  </a:lnTo>
                  <a:lnTo>
                    <a:pt x="224" y="1004"/>
                  </a:lnTo>
                  <a:lnTo>
                    <a:pt x="236" y="1005"/>
                  </a:lnTo>
                  <a:lnTo>
                    <a:pt x="246" y="1007"/>
                  </a:lnTo>
                  <a:lnTo>
                    <a:pt x="256" y="1009"/>
                  </a:lnTo>
                  <a:lnTo>
                    <a:pt x="264" y="1011"/>
                  </a:lnTo>
                  <a:lnTo>
                    <a:pt x="278" y="1012"/>
                  </a:lnTo>
                  <a:lnTo>
                    <a:pt x="293" y="1014"/>
                  </a:lnTo>
                  <a:lnTo>
                    <a:pt x="307" y="1013"/>
                  </a:lnTo>
                  <a:lnTo>
                    <a:pt x="316" y="1008"/>
                  </a:lnTo>
                  <a:lnTo>
                    <a:pt x="316" y="993"/>
                  </a:lnTo>
                  <a:lnTo>
                    <a:pt x="313" y="978"/>
                  </a:lnTo>
                  <a:lnTo>
                    <a:pt x="310" y="962"/>
                  </a:lnTo>
                  <a:lnTo>
                    <a:pt x="303" y="948"/>
                  </a:lnTo>
                  <a:lnTo>
                    <a:pt x="297" y="931"/>
                  </a:lnTo>
                  <a:lnTo>
                    <a:pt x="286" y="917"/>
                  </a:lnTo>
                  <a:lnTo>
                    <a:pt x="278" y="903"/>
                  </a:lnTo>
                  <a:lnTo>
                    <a:pt x="264" y="890"/>
                  </a:lnTo>
                  <a:lnTo>
                    <a:pt x="275" y="890"/>
                  </a:lnTo>
                  <a:lnTo>
                    <a:pt x="288" y="899"/>
                  </a:lnTo>
                  <a:lnTo>
                    <a:pt x="302" y="910"/>
                  </a:lnTo>
                  <a:lnTo>
                    <a:pt x="313" y="921"/>
                  </a:lnTo>
                  <a:lnTo>
                    <a:pt x="326" y="932"/>
                  </a:lnTo>
                  <a:lnTo>
                    <a:pt x="339" y="942"/>
                  </a:lnTo>
                  <a:lnTo>
                    <a:pt x="353" y="953"/>
                  </a:lnTo>
                  <a:lnTo>
                    <a:pt x="367" y="963"/>
                  </a:lnTo>
                  <a:lnTo>
                    <a:pt x="383" y="972"/>
                  </a:lnTo>
                  <a:lnTo>
                    <a:pt x="390" y="965"/>
                  </a:lnTo>
                  <a:lnTo>
                    <a:pt x="391" y="958"/>
                  </a:lnTo>
                  <a:lnTo>
                    <a:pt x="391" y="951"/>
                  </a:lnTo>
                  <a:lnTo>
                    <a:pt x="386" y="944"/>
                  </a:lnTo>
                  <a:lnTo>
                    <a:pt x="382" y="936"/>
                  </a:lnTo>
                  <a:lnTo>
                    <a:pt x="378" y="929"/>
                  </a:lnTo>
                  <a:lnTo>
                    <a:pt x="376" y="922"/>
                  </a:lnTo>
                  <a:lnTo>
                    <a:pt x="373" y="915"/>
                  </a:lnTo>
                  <a:lnTo>
                    <a:pt x="376" y="903"/>
                  </a:lnTo>
                  <a:lnTo>
                    <a:pt x="378" y="891"/>
                  </a:lnTo>
                  <a:lnTo>
                    <a:pt x="379" y="880"/>
                  </a:lnTo>
                  <a:lnTo>
                    <a:pt x="378" y="869"/>
                  </a:lnTo>
                  <a:lnTo>
                    <a:pt x="378" y="859"/>
                  </a:lnTo>
                  <a:lnTo>
                    <a:pt x="375" y="847"/>
                  </a:lnTo>
                  <a:lnTo>
                    <a:pt x="370" y="836"/>
                  </a:lnTo>
                  <a:lnTo>
                    <a:pt x="363" y="826"/>
                  </a:lnTo>
                  <a:lnTo>
                    <a:pt x="363" y="810"/>
                  </a:lnTo>
                  <a:lnTo>
                    <a:pt x="346" y="812"/>
                  </a:lnTo>
                  <a:lnTo>
                    <a:pt x="331" y="817"/>
                  </a:lnTo>
                  <a:lnTo>
                    <a:pt x="318" y="824"/>
                  </a:lnTo>
                  <a:lnTo>
                    <a:pt x="304" y="833"/>
                  </a:lnTo>
                  <a:lnTo>
                    <a:pt x="293" y="841"/>
                  </a:lnTo>
                  <a:lnTo>
                    <a:pt x="278" y="848"/>
                  </a:lnTo>
                  <a:lnTo>
                    <a:pt x="259" y="852"/>
                  </a:lnTo>
                  <a:lnTo>
                    <a:pt x="237" y="852"/>
                  </a:lnTo>
                  <a:lnTo>
                    <a:pt x="243" y="843"/>
                  </a:lnTo>
                  <a:lnTo>
                    <a:pt x="253" y="837"/>
                  </a:lnTo>
                  <a:lnTo>
                    <a:pt x="263" y="832"/>
                  </a:lnTo>
                  <a:lnTo>
                    <a:pt x="269" y="826"/>
                  </a:lnTo>
                  <a:lnTo>
                    <a:pt x="278" y="817"/>
                  </a:lnTo>
                  <a:lnTo>
                    <a:pt x="285" y="809"/>
                  </a:lnTo>
                  <a:lnTo>
                    <a:pt x="293" y="800"/>
                  </a:lnTo>
                  <a:lnTo>
                    <a:pt x="297" y="790"/>
                  </a:lnTo>
                  <a:lnTo>
                    <a:pt x="303" y="781"/>
                  </a:lnTo>
                  <a:lnTo>
                    <a:pt x="309" y="772"/>
                  </a:lnTo>
                  <a:lnTo>
                    <a:pt x="313" y="764"/>
                  </a:lnTo>
                  <a:lnTo>
                    <a:pt x="316" y="755"/>
                  </a:lnTo>
                  <a:lnTo>
                    <a:pt x="302" y="753"/>
                  </a:lnTo>
                  <a:lnTo>
                    <a:pt x="283" y="750"/>
                  </a:lnTo>
                  <a:lnTo>
                    <a:pt x="264" y="746"/>
                  </a:lnTo>
                  <a:lnTo>
                    <a:pt x="245" y="743"/>
                  </a:lnTo>
                  <a:lnTo>
                    <a:pt x="229" y="737"/>
                  </a:lnTo>
                  <a:lnTo>
                    <a:pt x="210" y="733"/>
                  </a:lnTo>
                  <a:lnTo>
                    <a:pt x="196" y="726"/>
                  </a:lnTo>
                  <a:lnTo>
                    <a:pt x="181" y="721"/>
                  </a:lnTo>
                  <a:lnTo>
                    <a:pt x="172" y="708"/>
                  </a:lnTo>
                  <a:lnTo>
                    <a:pt x="164" y="696"/>
                  </a:lnTo>
                  <a:lnTo>
                    <a:pt x="158" y="682"/>
                  </a:lnTo>
                  <a:lnTo>
                    <a:pt x="149" y="669"/>
                  </a:lnTo>
                  <a:lnTo>
                    <a:pt x="140" y="655"/>
                  </a:lnTo>
                  <a:lnTo>
                    <a:pt x="129" y="645"/>
                  </a:lnTo>
                  <a:lnTo>
                    <a:pt x="112" y="636"/>
                  </a:lnTo>
                  <a:lnTo>
                    <a:pt x="88" y="632"/>
                  </a:lnTo>
                  <a:lnTo>
                    <a:pt x="105" y="632"/>
                  </a:lnTo>
                  <a:lnTo>
                    <a:pt x="119" y="635"/>
                  </a:lnTo>
                  <a:lnTo>
                    <a:pt x="122" y="630"/>
                  </a:lnTo>
                  <a:lnTo>
                    <a:pt x="121" y="625"/>
                  </a:lnTo>
                  <a:lnTo>
                    <a:pt x="121" y="619"/>
                  </a:lnTo>
                  <a:lnTo>
                    <a:pt x="116" y="615"/>
                  </a:lnTo>
                  <a:lnTo>
                    <a:pt x="115" y="609"/>
                  </a:lnTo>
                  <a:lnTo>
                    <a:pt x="110" y="604"/>
                  </a:lnTo>
                  <a:lnTo>
                    <a:pt x="105" y="599"/>
                  </a:lnTo>
                  <a:lnTo>
                    <a:pt x="99" y="597"/>
                  </a:lnTo>
                  <a:lnTo>
                    <a:pt x="91" y="588"/>
                  </a:lnTo>
                  <a:lnTo>
                    <a:pt x="84" y="582"/>
                  </a:lnTo>
                  <a:lnTo>
                    <a:pt x="75" y="574"/>
                  </a:lnTo>
                  <a:lnTo>
                    <a:pt x="65" y="568"/>
                  </a:lnTo>
                  <a:lnTo>
                    <a:pt x="57" y="561"/>
                  </a:lnTo>
                  <a:lnTo>
                    <a:pt x="46" y="555"/>
                  </a:lnTo>
                  <a:lnTo>
                    <a:pt x="35" y="550"/>
                  </a:lnTo>
                  <a:lnTo>
                    <a:pt x="21" y="546"/>
                  </a:lnTo>
                  <a:lnTo>
                    <a:pt x="19" y="540"/>
                  </a:lnTo>
                  <a:lnTo>
                    <a:pt x="25" y="536"/>
                  </a:lnTo>
                  <a:lnTo>
                    <a:pt x="55" y="550"/>
                  </a:lnTo>
                  <a:lnTo>
                    <a:pt x="79" y="566"/>
                  </a:lnTo>
                  <a:lnTo>
                    <a:pt x="99" y="585"/>
                  </a:lnTo>
                  <a:lnTo>
                    <a:pt x="115" y="605"/>
                  </a:lnTo>
                  <a:lnTo>
                    <a:pt x="130" y="625"/>
                  </a:lnTo>
                  <a:lnTo>
                    <a:pt x="143" y="647"/>
                  </a:lnTo>
                  <a:lnTo>
                    <a:pt x="157" y="668"/>
                  </a:lnTo>
                  <a:lnTo>
                    <a:pt x="170" y="689"/>
                  </a:lnTo>
                  <a:lnTo>
                    <a:pt x="181" y="677"/>
                  </a:lnTo>
                  <a:lnTo>
                    <a:pt x="183" y="684"/>
                  </a:lnTo>
                  <a:lnTo>
                    <a:pt x="186" y="692"/>
                  </a:lnTo>
                  <a:lnTo>
                    <a:pt x="191" y="700"/>
                  </a:lnTo>
                  <a:lnTo>
                    <a:pt x="194" y="709"/>
                  </a:lnTo>
                  <a:lnTo>
                    <a:pt x="202" y="717"/>
                  </a:lnTo>
                  <a:lnTo>
                    <a:pt x="209" y="724"/>
                  </a:lnTo>
                  <a:lnTo>
                    <a:pt x="219" y="729"/>
                  </a:lnTo>
                  <a:lnTo>
                    <a:pt x="232" y="734"/>
                  </a:lnTo>
                  <a:lnTo>
                    <a:pt x="243" y="735"/>
                  </a:lnTo>
                  <a:lnTo>
                    <a:pt x="254" y="738"/>
                  </a:lnTo>
                  <a:lnTo>
                    <a:pt x="263" y="739"/>
                  </a:lnTo>
                  <a:lnTo>
                    <a:pt x="272" y="741"/>
                  </a:lnTo>
                  <a:lnTo>
                    <a:pt x="282" y="741"/>
                  </a:lnTo>
                  <a:lnTo>
                    <a:pt x="293" y="742"/>
                  </a:lnTo>
                  <a:lnTo>
                    <a:pt x="302" y="742"/>
                  </a:lnTo>
                  <a:lnTo>
                    <a:pt x="310" y="743"/>
                  </a:lnTo>
                  <a:lnTo>
                    <a:pt x="309" y="730"/>
                  </a:lnTo>
                  <a:lnTo>
                    <a:pt x="306" y="716"/>
                  </a:lnTo>
                  <a:lnTo>
                    <a:pt x="302" y="703"/>
                  </a:lnTo>
                  <a:lnTo>
                    <a:pt x="296" y="690"/>
                  </a:lnTo>
                  <a:lnTo>
                    <a:pt x="294" y="678"/>
                  </a:lnTo>
                  <a:lnTo>
                    <a:pt x="291" y="665"/>
                  </a:lnTo>
                  <a:lnTo>
                    <a:pt x="293" y="652"/>
                  </a:lnTo>
                  <a:lnTo>
                    <a:pt x="296" y="642"/>
                  </a:lnTo>
                  <a:lnTo>
                    <a:pt x="306" y="635"/>
                  </a:lnTo>
                  <a:lnTo>
                    <a:pt x="321" y="632"/>
                  </a:lnTo>
                  <a:lnTo>
                    <a:pt x="331" y="638"/>
                  </a:lnTo>
                  <a:lnTo>
                    <a:pt x="339" y="648"/>
                  </a:lnTo>
                  <a:lnTo>
                    <a:pt x="343" y="660"/>
                  </a:lnTo>
                  <a:lnTo>
                    <a:pt x="348" y="671"/>
                  </a:lnTo>
                  <a:lnTo>
                    <a:pt x="349" y="684"/>
                  </a:lnTo>
                  <a:lnTo>
                    <a:pt x="353" y="695"/>
                  </a:lnTo>
                  <a:lnTo>
                    <a:pt x="356" y="706"/>
                  </a:lnTo>
                  <a:lnTo>
                    <a:pt x="364" y="716"/>
                  </a:lnTo>
                  <a:lnTo>
                    <a:pt x="373" y="727"/>
                  </a:lnTo>
                  <a:lnTo>
                    <a:pt x="378" y="713"/>
                  </a:lnTo>
                  <a:lnTo>
                    <a:pt x="382" y="700"/>
                  </a:lnTo>
                  <a:lnTo>
                    <a:pt x="385" y="688"/>
                  </a:lnTo>
                  <a:lnTo>
                    <a:pt x="388" y="675"/>
                  </a:lnTo>
                  <a:lnTo>
                    <a:pt x="391" y="661"/>
                  </a:lnTo>
                  <a:lnTo>
                    <a:pt x="391" y="648"/>
                  </a:lnTo>
                  <a:lnTo>
                    <a:pt x="391" y="635"/>
                  </a:lnTo>
                  <a:lnTo>
                    <a:pt x="388" y="622"/>
                  </a:lnTo>
                  <a:lnTo>
                    <a:pt x="400" y="611"/>
                  </a:lnTo>
                  <a:lnTo>
                    <a:pt x="406" y="600"/>
                  </a:lnTo>
                  <a:lnTo>
                    <a:pt x="410" y="589"/>
                  </a:lnTo>
                  <a:lnTo>
                    <a:pt x="415" y="578"/>
                  </a:lnTo>
                  <a:lnTo>
                    <a:pt x="423" y="566"/>
                  </a:lnTo>
                  <a:lnTo>
                    <a:pt x="431" y="556"/>
                  </a:lnTo>
                  <a:lnTo>
                    <a:pt x="445" y="547"/>
                  </a:lnTo>
                  <a:lnTo>
                    <a:pt x="461" y="540"/>
                  </a:lnTo>
                  <a:lnTo>
                    <a:pt x="464" y="537"/>
                  </a:lnTo>
                  <a:lnTo>
                    <a:pt x="466" y="533"/>
                  </a:lnTo>
                  <a:lnTo>
                    <a:pt x="450" y="539"/>
                  </a:lnTo>
                  <a:lnTo>
                    <a:pt x="428" y="545"/>
                  </a:lnTo>
                  <a:lnTo>
                    <a:pt x="407" y="551"/>
                  </a:lnTo>
                  <a:lnTo>
                    <a:pt x="385" y="557"/>
                  </a:lnTo>
                  <a:lnTo>
                    <a:pt x="364" y="561"/>
                  </a:lnTo>
                  <a:lnTo>
                    <a:pt x="343" y="562"/>
                  </a:lnTo>
                  <a:lnTo>
                    <a:pt x="323" y="561"/>
                  </a:lnTo>
                  <a:lnTo>
                    <a:pt x="300" y="558"/>
                  </a:lnTo>
                  <a:lnTo>
                    <a:pt x="296" y="555"/>
                  </a:lnTo>
                  <a:lnTo>
                    <a:pt x="315" y="553"/>
                  </a:lnTo>
                  <a:lnTo>
                    <a:pt x="331" y="551"/>
                  </a:lnTo>
                  <a:lnTo>
                    <a:pt x="349" y="545"/>
                  </a:lnTo>
                  <a:lnTo>
                    <a:pt x="363" y="540"/>
                  </a:lnTo>
                  <a:lnTo>
                    <a:pt x="378" y="532"/>
                  </a:lnTo>
                  <a:lnTo>
                    <a:pt x="391" y="525"/>
                  </a:lnTo>
                  <a:lnTo>
                    <a:pt x="403" y="516"/>
                  </a:lnTo>
                  <a:lnTo>
                    <a:pt x="413" y="510"/>
                  </a:lnTo>
                  <a:lnTo>
                    <a:pt x="386" y="508"/>
                  </a:lnTo>
                  <a:lnTo>
                    <a:pt x="364" y="502"/>
                  </a:lnTo>
                  <a:lnTo>
                    <a:pt x="345" y="492"/>
                  </a:lnTo>
                  <a:lnTo>
                    <a:pt x="326" y="481"/>
                  </a:lnTo>
                  <a:lnTo>
                    <a:pt x="309" y="468"/>
                  </a:lnTo>
                  <a:lnTo>
                    <a:pt x="291" y="455"/>
                  </a:lnTo>
                  <a:lnTo>
                    <a:pt x="270" y="445"/>
                  </a:lnTo>
                  <a:lnTo>
                    <a:pt x="243" y="437"/>
                  </a:lnTo>
                  <a:lnTo>
                    <a:pt x="285" y="447"/>
                  </a:lnTo>
                  <a:lnTo>
                    <a:pt x="283" y="434"/>
                  </a:lnTo>
                  <a:lnTo>
                    <a:pt x="278" y="422"/>
                  </a:lnTo>
                  <a:lnTo>
                    <a:pt x="273" y="410"/>
                  </a:lnTo>
                  <a:lnTo>
                    <a:pt x="264" y="399"/>
                  </a:lnTo>
                  <a:lnTo>
                    <a:pt x="256" y="388"/>
                  </a:lnTo>
                  <a:lnTo>
                    <a:pt x="246" y="377"/>
                  </a:lnTo>
                  <a:lnTo>
                    <a:pt x="236" y="367"/>
                  </a:lnTo>
                  <a:lnTo>
                    <a:pt x="222" y="358"/>
                  </a:lnTo>
                  <a:lnTo>
                    <a:pt x="207" y="351"/>
                  </a:lnTo>
                  <a:lnTo>
                    <a:pt x="191" y="354"/>
                  </a:lnTo>
                  <a:lnTo>
                    <a:pt x="191" y="351"/>
                  </a:lnTo>
                  <a:lnTo>
                    <a:pt x="200" y="346"/>
                  </a:lnTo>
                  <a:lnTo>
                    <a:pt x="212" y="347"/>
                  </a:lnTo>
                  <a:lnTo>
                    <a:pt x="209" y="339"/>
                  </a:lnTo>
                  <a:lnTo>
                    <a:pt x="202" y="333"/>
                  </a:lnTo>
                  <a:lnTo>
                    <a:pt x="189" y="327"/>
                  </a:lnTo>
                  <a:lnTo>
                    <a:pt x="176" y="323"/>
                  </a:lnTo>
                  <a:lnTo>
                    <a:pt x="162" y="317"/>
                  </a:lnTo>
                  <a:lnTo>
                    <a:pt x="149" y="313"/>
                  </a:lnTo>
                  <a:lnTo>
                    <a:pt x="139" y="308"/>
                  </a:lnTo>
                  <a:lnTo>
                    <a:pt x="130" y="303"/>
                  </a:lnTo>
                  <a:lnTo>
                    <a:pt x="140" y="303"/>
                  </a:lnTo>
                  <a:lnTo>
                    <a:pt x="149" y="304"/>
                  </a:lnTo>
                  <a:lnTo>
                    <a:pt x="158" y="306"/>
                  </a:lnTo>
                  <a:lnTo>
                    <a:pt x="166" y="309"/>
                  </a:lnTo>
                  <a:lnTo>
                    <a:pt x="179" y="315"/>
                  </a:lnTo>
                  <a:lnTo>
                    <a:pt x="191" y="323"/>
                  </a:lnTo>
                  <a:lnTo>
                    <a:pt x="202" y="328"/>
                  </a:lnTo>
                  <a:lnTo>
                    <a:pt x="212" y="334"/>
                  </a:lnTo>
                  <a:lnTo>
                    <a:pt x="221" y="340"/>
                  </a:lnTo>
                  <a:lnTo>
                    <a:pt x="230" y="346"/>
                  </a:lnTo>
                  <a:lnTo>
                    <a:pt x="239" y="353"/>
                  </a:lnTo>
                  <a:lnTo>
                    <a:pt x="246" y="361"/>
                  </a:lnTo>
                  <a:lnTo>
                    <a:pt x="254" y="368"/>
                  </a:lnTo>
                  <a:lnTo>
                    <a:pt x="258" y="377"/>
                  </a:lnTo>
                  <a:lnTo>
                    <a:pt x="270" y="377"/>
                  </a:lnTo>
                  <a:lnTo>
                    <a:pt x="279" y="382"/>
                  </a:lnTo>
                  <a:lnTo>
                    <a:pt x="285" y="389"/>
                  </a:lnTo>
                  <a:lnTo>
                    <a:pt x="285" y="396"/>
                  </a:lnTo>
                  <a:lnTo>
                    <a:pt x="288" y="409"/>
                  </a:lnTo>
                  <a:lnTo>
                    <a:pt x="291" y="422"/>
                  </a:lnTo>
                  <a:lnTo>
                    <a:pt x="297" y="434"/>
                  </a:lnTo>
                  <a:lnTo>
                    <a:pt x="303" y="446"/>
                  </a:lnTo>
                  <a:lnTo>
                    <a:pt x="313" y="457"/>
                  </a:lnTo>
                  <a:lnTo>
                    <a:pt x="326" y="468"/>
                  </a:lnTo>
                  <a:lnTo>
                    <a:pt x="339" y="478"/>
                  </a:lnTo>
                  <a:lnTo>
                    <a:pt x="353" y="488"/>
                  </a:lnTo>
                  <a:lnTo>
                    <a:pt x="358" y="483"/>
                  </a:lnTo>
                  <a:lnTo>
                    <a:pt x="356" y="478"/>
                  </a:lnTo>
                  <a:lnTo>
                    <a:pt x="355" y="472"/>
                  </a:lnTo>
                  <a:lnTo>
                    <a:pt x="353" y="469"/>
                  </a:lnTo>
                  <a:lnTo>
                    <a:pt x="363" y="469"/>
                  </a:lnTo>
                  <a:lnTo>
                    <a:pt x="366" y="474"/>
                  </a:lnTo>
                  <a:lnTo>
                    <a:pt x="369" y="481"/>
                  </a:lnTo>
                  <a:lnTo>
                    <a:pt x="373" y="486"/>
                  </a:lnTo>
                  <a:lnTo>
                    <a:pt x="378" y="492"/>
                  </a:lnTo>
                  <a:lnTo>
                    <a:pt x="385" y="496"/>
                  </a:lnTo>
                  <a:lnTo>
                    <a:pt x="393" y="499"/>
                  </a:lnTo>
                  <a:lnTo>
                    <a:pt x="403" y="500"/>
                  </a:lnTo>
                  <a:lnTo>
                    <a:pt x="413" y="501"/>
                  </a:lnTo>
                  <a:lnTo>
                    <a:pt x="436" y="497"/>
                  </a:lnTo>
                  <a:lnTo>
                    <a:pt x="453" y="490"/>
                  </a:lnTo>
                  <a:lnTo>
                    <a:pt x="469" y="480"/>
                  </a:lnTo>
                  <a:lnTo>
                    <a:pt x="479" y="469"/>
                  </a:lnTo>
                  <a:lnTo>
                    <a:pt x="490" y="454"/>
                  </a:lnTo>
                  <a:lnTo>
                    <a:pt x="497" y="440"/>
                  </a:lnTo>
                  <a:lnTo>
                    <a:pt x="506" y="426"/>
                  </a:lnTo>
                  <a:lnTo>
                    <a:pt x="512" y="415"/>
                  </a:lnTo>
                  <a:lnTo>
                    <a:pt x="507" y="409"/>
                  </a:lnTo>
                  <a:lnTo>
                    <a:pt x="512" y="402"/>
                  </a:lnTo>
                  <a:lnTo>
                    <a:pt x="523" y="402"/>
                  </a:lnTo>
                  <a:lnTo>
                    <a:pt x="528" y="407"/>
                  </a:lnTo>
                  <a:lnTo>
                    <a:pt x="531" y="415"/>
                  </a:lnTo>
                  <a:lnTo>
                    <a:pt x="531" y="421"/>
                  </a:lnTo>
                  <a:lnTo>
                    <a:pt x="530" y="429"/>
                  </a:lnTo>
                  <a:lnTo>
                    <a:pt x="530" y="436"/>
                  </a:lnTo>
                  <a:lnTo>
                    <a:pt x="530" y="444"/>
                  </a:lnTo>
                  <a:lnTo>
                    <a:pt x="531" y="452"/>
                  </a:lnTo>
                  <a:lnTo>
                    <a:pt x="533" y="460"/>
                  </a:lnTo>
                  <a:lnTo>
                    <a:pt x="543" y="454"/>
                  </a:lnTo>
                  <a:lnTo>
                    <a:pt x="549" y="449"/>
                  </a:lnTo>
                  <a:lnTo>
                    <a:pt x="555" y="443"/>
                  </a:lnTo>
                  <a:lnTo>
                    <a:pt x="560" y="440"/>
                  </a:lnTo>
                  <a:lnTo>
                    <a:pt x="569" y="447"/>
                  </a:lnTo>
                  <a:lnTo>
                    <a:pt x="582" y="437"/>
                  </a:lnTo>
                  <a:lnTo>
                    <a:pt x="594" y="429"/>
                  </a:lnTo>
                  <a:lnTo>
                    <a:pt x="609" y="421"/>
                  </a:lnTo>
                  <a:lnTo>
                    <a:pt x="623" y="414"/>
                  </a:lnTo>
                  <a:lnTo>
                    <a:pt x="639" y="406"/>
                  </a:lnTo>
                  <a:lnTo>
                    <a:pt x="654" y="400"/>
                  </a:lnTo>
                  <a:lnTo>
                    <a:pt x="671" y="394"/>
                  </a:lnTo>
                  <a:lnTo>
                    <a:pt x="688" y="390"/>
                  </a:lnTo>
                  <a:lnTo>
                    <a:pt x="698" y="390"/>
                  </a:lnTo>
                  <a:lnTo>
                    <a:pt x="684" y="382"/>
                  </a:lnTo>
                  <a:lnTo>
                    <a:pt x="666" y="378"/>
                  </a:lnTo>
                  <a:lnTo>
                    <a:pt x="647" y="375"/>
                  </a:lnTo>
                  <a:lnTo>
                    <a:pt x="627" y="372"/>
                  </a:lnTo>
                  <a:lnTo>
                    <a:pt x="607" y="370"/>
                  </a:lnTo>
                  <a:lnTo>
                    <a:pt x="588" y="367"/>
                  </a:lnTo>
                  <a:lnTo>
                    <a:pt x="569" y="363"/>
                  </a:lnTo>
                  <a:lnTo>
                    <a:pt x="549" y="361"/>
                  </a:lnTo>
                  <a:lnTo>
                    <a:pt x="549" y="359"/>
                  </a:lnTo>
                  <a:lnTo>
                    <a:pt x="543" y="354"/>
                  </a:lnTo>
                  <a:lnTo>
                    <a:pt x="553" y="354"/>
                  </a:lnTo>
                  <a:lnTo>
                    <a:pt x="569" y="356"/>
                  </a:lnTo>
                  <a:lnTo>
                    <a:pt x="584" y="359"/>
                  </a:lnTo>
                  <a:lnTo>
                    <a:pt x="600" y="361"/>
                  </a:lnTo>
                  <a:lnTo>
                    <a:pt x="615" y="362"/>
                  </a:lnTo>
                  <a:lnTo>
                    <a:pt x="631" y="361"/>
                  </a:lnTo>
                  <a:lnTo>
                    <a:pt x="647" y="361"/>
                  </a:lnTo>
                  <a:lnTo>
                    <a:pt x="664" y="359"/>
                  </a:lnTo>
                  <a:lnTo>
                    <a:pt x="677" y="354"/>
                  </a:lnTo>
                  <a:lnTo>
                    <a:pt x="669" y="344"/>
                  </a:lnTo>
                  <a:lnTo>
                    <a:pt x="660" y="334"/>
                  </a:lnTo>
                  <a:lnTo>
                    <a:pt x="650" y="323"/>
                  </a:lnTo>
                  <a:lnTo>
                    <a:pt x="640" y="312"/>
                  </a:lnTo>
                  <a:lnTo>
                    <a:pt x="634" y="299"/>
                  </a:lnTo>
                  <a:lnTo>
                    <a:pt x="630" y="286"/>
                  </a:lnTo>
                  <a:lnTo>
                    <a:pt x="630" y="273"/>
                  </a:lnTo>
                  <a:lnTo>
                    <a:pt x="631" y="262"/>
                  </a:lnTo>
                  <a:lnTo>
                    <a:pt x="633" y="254"/>
                  </a:lnTo>
                  <a:lnTo>
                    <a:pt x="631" y="248"/>
                  </a:lnTo>
                  <a:lnTo>
                    <a:pt x="628" y="243"/>
                  </a:lnTo>
                  <a:lnTo>
                    <a:pt x="621" y="239"/>
                  </a:lnTo>
                  <a:lnTo>
                    <a:pt x="615" y="235"/>
                  </a:lnTo>
                  <a:lnTo>
                    <a:pt x="606" y="232"/>
                  </a:lnTo>
                  <a:lnTo>
                    <a:pt x="598" y="229"/>
                  </a:lnTo>
                  <a:lnTo>
                    <a:pt x="590" y="227"/>
                  </a:lnTo>
                  <a:lnTo>
                    <a:pt x="617" y="227"/>
                  </a:lnTo>
                  <a:lnTo>
                    <a:pt x="614" y="210"/>
                  </a:lnTo>
                  <a:lnTo>
                    <a:pt x="607" y="196"/>
                  </a:lnTo>
                  <a:lnTo>
                    <a:pt x="600" y="181"/>
                  </a:lnTo>
                  <a:lnTo>
                    <a:pt x="590" y="168"/>
                  </a:lnTo>
                  <a:lnTo>
                    <a:pt x="577" y="155"/>
                  </a:lnTo>
                  <a:lnTo>
                    <a:pt x="561" y="145"/>
                  </a:lnTo>
                  <a:lnTo>
                    <a:pt x="542" y="137"/>
                  </a:lnTo>
                  <a:lnTo>
                    <a:pt x="518" y="132"/>
                  </a:lnTo>
                  <a:lnTo>
                    <a:pt x="507" y="133"/>
                  </a:lnTo>
                  <a:lnTo>
                    <a:pt x="501" y="132"/>
                  </a:lnTo>
                  <a:lnTo>
                    <a:pt x="528" y="125"/>
                  </a:lnTo>
                  <a:lnTo>
                    <a:pt x="523" y="119"/>
                  </a:lnTo>
                  <a:lnTo>
                    <a:pt x="512" y="125"/>
                  </a:lnTo>
                  <a:lnTo>
                    <a:pt x="503" y="119"/>
                  </a:lnTo>
                  <a:lnTo>
                    <a:pt x="501" y="112"/>
                  </a:lnTo>
                  <a:lnTo>
                    <a:pt x="507" y="108"/>
                  </a:lnTo>
                  <a:lnTo>
                    <a:pt x="518" y="109"/>
                  </a:lnTo>
                  <a:lnTo>
                    <a:pt x="528" y="114"/>
                  </a:lnTo>
                  <a:lnTo>
                    <a:pt x="537" y="118"/>
                  </a:lnTo>
                  <a:lnTo>
                    <a:pt x="548" y="122"/>
                  </a:lnTo>
                  <a:lnTo>
                    <a:pt x="557" y="127"/>
                  </a:lnTo>
                  <a:lnTo>
                    <a:pt x="567" y="130"/>
                  </a:lnTo>
                  <a:lnTo>
                    <a:pt x="574" y="135"/>
                  </a:lnTo>
                  <a:lnTo>
                    <a:pt x="579" y="141"/>
                  </a:lnTo>
                  <a:lnTo>
                    <a:pt x="579" y="150"/>
                  </a:lnTo>
                  <a:lnTo>
                    <a:pt x="591" y="150"/>
                  </a:lnTo>
                  <a:lnTo>
                    <a:pt x="597" y="153"/>
                  </a:lnTo>
                  <a:lnTo>
                    <a:pt x="601" y="155"/>
                  </a:lnTo>
                  <a:lnTo>
                    <a:pt x="601" y="160"/>
                  </a:lnTo>
                  <a:lnTo>
                    <a:pt x="603" y="164"/>
                  </a:lnTo>
                  <a:lnTo>
                    <a:pt x="604" y="169"/>
                  </a:lnTo>
                  <a:lnTo>
                    <a:pt x="607" y="174"/>
                  </a:lnTo>
                  <a:lnTo>
                    <a:pt x="610" y="179"/>
                  </a:lnTo>
                  <a:lnTo>
                    <a:pt x="618" y="190"/>
                  </a:lnTo>
                  <a:lnTo>
                    <a:pt x="623" y="199"/>
                  </a:lnTo>
                  <a:lnTo>
                    <a:pt x="627" y="209"/>
                  </a:lnTo>
                  <a:lnTo>
                    <a:pt x="631" y="220"/>
                  </a:lnTo>
                  <a:lnTo>
                    <a:pt x="636" y="229"/>
                  </a:lnTo>
                  <a:lnTo>
                    <a:pt x="639" y="239"/>
                  </a:lnTo>
                  <a:lnTo>
                    <a:pt x="642" y="248"/>
                  </a:lnTo>
                  <a:lnTo>
                    <a:pt x="642" y="258"/>
                  </a:lnTo>
                  <a:lnTo>
                    <a:pt x="649" y="263"/>
                  </a:lnTo>
                  <a:lnTo>
                    <a:pt x="652" y="269"/>
                  </a:lnTo>
                  <a:lnTo>
                    <a:pt x="654" y="274"/>
                  </a:lnTo>
                  <a:lnTo>
                    <a:pt x="654" y="281"/>
                  </a:lnTo>
                  <a:lnTo>
                    <a:pt x="654" y="288"/>
                  </a:lnTo>
                  <a:lnTo>
                    <a:pt x="650" y="295"/>
                  </a:lnTo>
                  <a:lnTo>
                    <a:pt x="649" y="301"/>
                  </a:lnTo>
                  <a:lnTo>
                    <a:pt x="647" y="310"/>
                  </a:lnTo>
                  <a:lnTo>
                    <a:pt x="654" y="315"/>
                  </a:lnTo>
                  <a:lnTo>
                    <a:pt x="660" y="320"/>
                  </a:lnTo>
                  <a:lnTo>
                    <a:pt x="666" y="326"/>
                  </a:lnTo>
                  <a:lnTo>
                    <a:pt x="671" y="331"/>
                  </a:lnTo>
                  <a:lnTo>
                    <a:pt x="677" y="335"/>
                  </a:lnTo>
                  <a:lnTo>
                    <a:pt x="684" y="339"/>
                  </a:lnTo>
                  <a:lnTo>
                    <a:pt x="691" y="342"/>
                  </a:lnTo>
                  <a:lnTo>
                    <a:pt x="698" y="345"/>
                  </a:lnTo>
                  <a:lnTo>
                    <a:pt x="715" y="338"/>
                  </a:lnTo>
                  <a:lnTo>
                    <a:pt x="727" y="333"/>
                  </a:lnTo>
                  <a:lnTo>
                    <a:pt x="741" y="326"/>
                  </a:lnTo>
                  <a:lnTo>
                    <a:pt x="751" y="318"/>
                  </a:lnTo>
                  <a:lnTo>
                    <a:pt x="763" y="310"/>
                  </a:lnTo>
                  <a:lnTo>
                    <a:pt x="773" y="302"/>
                  </a:lnTo>
                  <a:lnTo>
                    <a:pt x="785" y="296"/>
                  </a:lnTo>
                  <a:lnTo>
                    <a:pt x="797" y="290"/>
                  </a:lnTo>
                  <a:lnTo>
                    <a:pt x="808" y="294"/>
                  </a:lnTo>
                  <a:lnTo>
                    <a:pt x="761" y="361"/>
                  </a:lnTo>
                  <a:lnTo>
                    <a:pt x="779" y="361"/>
                  </a:lnTo>
                  <a:lnTo>
                    <a:pt x="795" y="360"/>
                  </a:lnTo>
                  <a:lnTo>
                    <a:pt x="812" y="358"/>
                  </a:lnTo>
                  <a:lnTo>
                    <a:pt x="828" y="357"/>
                  </a:lnTo>
                  <a:lnTo>
                    <a:pt x="846" y="354"/>
                  </a:lnTo>
                  <a:lnTo>
                    <a:pt x="863" y="351"/>
                  </a:lnTo>
                  <a:lnTo>
                    <a:pt x="878" y="348"/>
                  </a:lnTo>
                  <a:lnTo>
                    <a:pt x="891" y="347"/>
                  </a:lnTo>
                  <a:lnTo>
                    <a:pt x="905" y="341"/>
                  </a:lnTo>
                  <a:lnTo>
                    <a:pt x="918" y="336"/>
                  </a:lnTo>
                  <a:lnTo>
                    <a:pt x="928" y="331"/>
                  </a:lnTo>
                  <a:lnTo>
                    <a:pt x="931" y="326"/>
                  </a:lnTo>
                  <a:lnTo>
                    <a:pt x="914" y="319"/>
                  </a:lnTo>
                  <a:lnTo>
                    <a:pt x="895" y="313"/>
                  </a:lnTo>
                  <a:lnTo>
                    <a:pt x="878" y="305"/>
                  </a:lnTo>
                  <a:lnTo>
                    <a:pt x="860" y="299"/>
                  </a:lnTo>
                  <a:lnTo>
                    <a:pt x="843" y="291"/>
                  </a:lnTo>
                  <a:lnTo>
                    <a:pt x="827" y="284"/>
                  </a:lnTo>
                  <a:lnTo>
                    <a:pt x="812" y="276"/>
                  </a:lnTo>
                  <a:lnTo>
                    <a:pt x="797" y="269"/>
                  </a:lnTo>
                  <a:lnTo>
                    <a:pt x="803" y="269"/>
                  </a:lnTo>
                  <a:lnTo>
                    <a:pt x="819" y="272"/>
                  </a:lnTo>
                  <a:lnTo>
                    <a:pt x="836" y="275"/>
                  </a:lnTo>
                  <a:lnTo>
                    <a:pt x="854" y="277"/>
                  </a:lnTo>
                  <a:lnTo>
                    <a:pt x="870" y="280"/>
                  </a:lnTo>
                  <a:lnTo>
                    <a:pt x="888" y="281"/>
                  </a:lnTo>
                  <a:lnTo>
                    <a:pt x="906" y="281"/>
                  </a:lnTo>
                  <a:lnTo>
                    <a:pt x="922" y="282"/>
                  </a:lnTo>
                  <a:lnTo>
                    <a:pt x="938" y="284"/>
                  </a:lnTo>
                  <a:lnTo>
                    <a:pt x="949" y="281"/>
                  </a:lnTo>
                  <a:lnTo>
                    <a:pt x="957" y="278"/>
                  </a:lnTo>
                  <a:lnTo>
                    <a:pt x="963" y="272"/>
                  </a:lnTo>
                  <a:lnTo>
                    <a:pt x="967" y="267"/>
                  </a:lnTo>
                  <a:lnTo>
                    <a:pt x="972" y="259"/>
                  </a:lnTo>
                  <a:lnTo>
                    <a:pt x="973" y="254"/>
                  </a:lnTo>
                  <a:lnTo>
                    <a:pt x="978" y="247"/>
                  </a:lnTo>
                  <a:lnTo>
                    <a:pt x="979" y="243"/>
                  </a:lnTo>
                  <a:lnTo>
                    <a:pt x="975" y="231"/>
                  </a:lnTo>
                  <a:lnTo>
                    <a:pt x="970" y="218"/>
                  </a:lnTo>
                  <a:lnTo>
                    <a:pt x="967" y="205"/>
                  </a:lnTo>
                  <a:lnTo>
                    <a:pt x="962" y="193"/>
                  </a:lnTo>
                  <a:lnTo>
                    <a:pt x="954" y="180"/>
                  </a:lnTo>
                  <a:lnTo>
                    <a:pt x="943" y="170"/>
                  </a:lnTo>
                  <a:lnTo>
                    <a:pt x="928" y="162"/>
                  </a:lnTo>
                  <a:lnTo>
                    <a:pt x="906" y="156"/>
                  </a:lnTo>
                  <a:lnTo>
                    <a:pt x="931" y="156"/>
                  </a:lnTo>
                  <a:lnTo>
                    <a:pt x="930" y="146"/>
                  </a:lnTo>
                  <a:lnTo>
                    <a:pt x="927" y="136"/>
                  </a:lnTo>
                  <a:lnTo>
                    <a:pt x="924" y="126"/>
                  </a:lnTo>
                  <a:lnTo>
                    <a:pt x="921" y="117"/>
                  </a:lnTo>
                  <a:lnTo>
                    <a:pt x="921" y="106"/>
                  </a:lnTo>
                  <a:lnTo>
                    <a:pt x="918" y="96"/>
                  </a:lnTo>
                  <a:lnTo>
                    <a:pt x="915" y="86"/>
                  </a:lnTo>
                  <a:lnTo>
                    <a:pt x="911" y="77"/>
                  </a:lnTo>
                  <a:lnTo>
                    <a:pt x="895" y="61"/>
                  </a:lnTo>
                  <a:lnTo>
                    <a:pt x="901" y="59"/>
                  </a:lnTo>
                  <a:lnTo>
                    <a:pt x="911" y="64"/>
                  </a:lnTo>
                  <a:lnTo>
                    <a:pt x="914" y="56"/>
                  </a:lnTo>
                  <a:lnTo>
                    <a:pt x="918" y="49"/>
                  </a:lnTo>
                  <a:lnTo>
                    <a:pt x="924" y="42"/>
                  </a:lnTo>
                  <a:lnTo>
                    <a:pt x="928" y="34"/>
                  </a:lnTo>
                  <a:lnTo>
                    <a:pt x="933" y="27"/>
                  </a:lnTo>
                  <a:lnTo>
                    <a:pt x="931" y="20"/>
                  </a:lnTo>
                  <a:lnTo>
                    <a:pt x="925" y="15"/>
                  </a:lnTo>
                  <a:lnTo>
                    <a:pt x="911" y="10"/>
                  </a:lnTo>
                  <a:lnTo>
                    <a:pt x="906" y="0"/>
                  </a:lnTo>
                  <a:lnTo>
                    <a:pt x="915" y="1"/>
                  </a:lnTo>
                  <a:lnTo>
                    <a:pt x="921" y="4"/>
                  </a:lnTo>
                  <a:lnTo>
                    <a:pt x="925" y="8"/>
                  </a:lnTo>
                  <a:lnTo>
                    <a:pt x="930" y="12"/>
                  </a:lnTo>
                  <a:lnTo>
                    <a:pt x="936" y="14"/>
                  </a:lnTo>
                  <a:lnTo>
                    <a:pt x="941" y="16"/>
                  </a:lnTo>
                  <a:lnTo>
                    <a:pt x="946" y="14"/>
                  </a:lnTo>
                  <a:lnTo>
                    <a:pt x="952" y="10"/>
                  </a:lnTo>
                  <a:lnTo>
                    <a:pt x="960" y="19"/>
                  </a:lnTo>
                  <a:lnTo>
                    <a:pt x="968" y="26"/>
                  </a:lnTo>
                  <a:lnTo>
                    <a:pt x="960" y="27"/>
                  </a:lnTo>
                  <a:lnTo>
                    <a:pt x="951" y="31"/>
                  </a:lnTo>
                  <a:lnTo>
                    <a:pt x="943" y="34"/>
                  </a:lnTo>
                  <a:lnTo>
                    <a:pt x="936" y="40"/>
                  </a:lnTo>
                  <a:lnTo>
                    <a:pt x="931" y="44"/>
                  </a:lnTo>
                  <a:lnTo>
                    <a:pt x="925" y="51"/>
                  </a:lnTo>
                  <a:lnTo>
                    <a:pt x="922" y="56"/>
                  </a:lnTo>
                  <a:lnTo>
                    <a:pt x="921" y="64"/>
                  </a:lnTo>
                  <a:lnTo>
                    <a:pt x="924" y="70"/>
                  </a:lnTo>
                  <a:lnTo>
                    <a:pt x="925" y="76"/>
                  </a:lnTo>
                  <a:lnTo>
                    <a:pt x="927" y="83"/>
                  </a:lnTo>
                  <a:lnTo>
                    <a:pt x="928" y="91"/>
                  </a:lnTo>
                  <a:lnTo>
                    <a:pt x="931" y="98"/>
                  </a:lnTo>
                  <a:lnTo>
                    <a:pt x="933" y="105"/>
                  </a:lnTo>
                  <a:lnTo>
                    <a:pt x="936" y="111"/>
                  </a:lnTo>
                  <a:lnTo>
                    <a:pt x="938" y="118"/>
                  </a:lnTo>
                  <a:lnTo>
                    <a:pt x="938" y="109"/>
                  </a:lnTo>
                  <a:lnTo>
                    <a:pt x="941" y="102"/>
                  </a:lnTo>
                  <a:lnTo>
                    <a:pt x="948" y="109"/>
                  </a:lnTo>
                  <a:lnTo>
                    <a:pt x="948" y="116"/>
                  </a:lnTo>
                  <a:lnTo>
                    <a:pt x="946" y="124"/>
                  </a:lnTo>
                  <a:lnTo>
                    <a:pt x="941" y="133"/>
                  </a:lnTo>
                  <a:lnTo>
                    <a:pt x="941" y="140"/>
                  </a:lnTo>
                  <a:lnTo>
                    <a:pt x="939" y="147"/>
                  </a:lnTo>
                  <a:lnTo>
                    <a:pt x="943" y="154"/>
                  </a:lnTo>
                  <a:lnTo>
                    <a:pt x="952" y="163"/>
                  </a:lnTo>
                  <a:lnTo>
                    <a:pt x="962" y="177"/>
                  </a:lnTo>
                  <a:lnTo>
                    <a:pt x="970" y="192"/>
                  </a:lnTo>
                  <a:lnTo>
                    <a:pt x="979" y="207"/>
                  </a:lnTo>
                  <a:lnTo>
                    <a:pt x="987" y="223"/>
                  </a:lnTo>
                  <a:lnTo>
                    <a:pt x="991" y="237"/>
                  </a:lnTo>
                  <a:lnTo>
                    <a:pt x="991" y="252"/>
                  </a:lnTo>
                  <a:lnTo>
                    <a:pt x="985" y="267"/>
                  </a:lnTo>
                  <a:lnTo>
                    <a:pt x="968" y="281"/>
                  </a:lnTo>
                  <a:lnTo>
                    <a:pt x="982" y="280"/>
                  </a:lnTo>
                  <a:lnTo>
                    <a:pt x="994" y="277"/>
                  </a:lnTo>
                  <a:lnTo>
                    <a:pt x="1006" y="272"/>
                  </a:lnTo>
                  <a:lnTo>
                    <a:pt x="1018" y="269"/>
                  </a:lnTo>
                  <a:lnTo>
                    <a:pt x="1030" y="265"/>
                  </a:lnTo>
                  <a:lnTo>
                    <a:pt x="1038" y="265"/>
                  </a:lnTo>
                  <a:lnTo>
                    <a:pt x="1048" y="269"/>
                  </a:lnTo>
                  <a:lnTo>
                    <a:pt x="1051" y="278"/>
                  </a:lnTo>
                  <a:lnTo>
                    <a:pt x="1045" y="285"/>
                  </a:lnTo>
                  <a:lnTo>
                    <a:pt x="1030" y="290"/>
                  </a:lnTo>
                  <a:lnTo>
                    <a:pt x="1022" y="291"/>
                  </a:lnTo>
                  <a:lnTo>
                    <a:pt x="1015" y="293"/>
                  </a:lnTo>
                  <a:lnTo>
                    <a:pt x="1008" y="296"/>
                  </a:lnTo>
                  <a:lnTo>
                    <a:pt x="998" y="300"/>
                  </a:lnTo>
                  <a:lnTo>
                    <a:pt x="991" y="306"/>
                  </a:lnTo>
                  <a:lnTo>
                    <a:pt x="982" y="313"/>
                  </a:lnTo>
                  <a:lnTo>
                    <a:pt x="975" y="318"/>
                  </a:lnTo>
                  <a:lnTo>
                    <a:pt x="968" y="326"/>
                  </a:lnTo>
                  <a:lnTo>
                    <a:pt x="990" y="329"/>
                  </a:lnTo>
                  <a:lnTo>
                    <a:pt x="1008" y="329"/>
                  </a:lnTo>
                  <a:lnTo>
                    <a:pt x="1028" y="326"/>
                  </a:lnTo>
                  <a:lnTo>
                    <a:pt x="1046" y="323"/>
                  </a:lnTo>
                  <a:lnTo>
                    <a:pt x="1067" y="317"/>
                  </a:lnTo>
                  <a:lnTo>
                    <a:pt x="1085" y="315"/>
                  </a:lnTo>
                  <a:lnTo>
                    <a:pt x="1106" y="313"/>
                  </a:lnTo>
                  <a:lnTo>
                    <a:pt x="1124" y="316"/>
                  </a:lnTo>
                  <a:lnTo>
                    <a:pt x="1122" y="302"/>
                  </a:lnTo>
                  <a:lnTo>
                    <a:pt x="1115" y="291"/>
                  </a:lnTo>
                  <a:lnTo>
                    <a:pt x="1105" y="281"/>
                  </a:lnTo>
                  <a:lnTo>
                    <a:pt x="1091" y="272"/>
                  </a:lnTo>
                  <a:lnTo>
                    <a:pt x="1078" y="263"/>
                  </a:lnTo>
                  <a:lnTo>
                    <a:pt x="1063" y="254"/>
                  </a:lnTo>
                  <a:lnTo>
                    <a:pt x="1051" y="244"/>
                  </a:lnTo>
                  <a:lnTo>
                    <a:pt x="1040" y="234"/>
                  </a:lnTo>
                  <a:lnTo>
                    <a:pt x="1051" y="231"/>
                  </a:lnTo>
                  <a:lnTo>
                    <a:pt x="1057" y="232"/>
                  </a:lnTo>
                  <a:lnTo>
                    <a:pt x="1063" y="234"/>
                  </a:lnTo>
                  <a:lnTo>
                    <a:pt x="1067" y="239"/>
                  </a:lnTo>
                  <a:lnTo>
                    <a:pt x="1073" y="245"/>
                  </a:lnTo>
                  <a:lnTo>
                    <a:pt x="1078" y="250"/>
                  </a:lnTo>
                  <a:lnTo>
                    <a:pt x="1085" y="254"/>
                  </a:lnTo>
                  <a:lnTo>
                    <a:pt x="1092" y="258"/>
                  </a:lnTo>
                  <a:lnTo>
                    <a:pt x="1175" y="278"/>
                  </a:lnTo>
                  <a:lnTo>
                    <a:pt x="1184" y="271"/>
                  </a:lnTo>
                  <a:lnTo>
                    <a:pt x="1192" y="268"/>
                  </a:lnTo>
                  <a:lnTo>
                    <a:pt x="1203" y="263"/>
                  </a:lnTo>
                  <a:lnTo>
                    <a:pt x="1206" y="255"/>
                  </a:lnTo>
                  <a:lnTo>
                    <a:pt x="1200" y="251"/>
                  </a:lnTo>
                  <a:lnTo>
                    <a:pt x="1199" y="246"/>
                  </a:lnTo>
                  <a:lnTo>
                    <a:pt x="1199" y="240"/>
                  </a:lnTo>
                  <a:lnTo>
                    <a:pt x="1196" y="234"/>
                  </a:lnTo>
                  <a:lnTo>
                    <a:pt x="1209" y="230"/>
                  </a:lnTo>
                  <a:lnTo>
                    <a:pt x="1216" y="225"/>
                  </a:lnTo>
                  <a:lnTo>
                    <a:pt x="1219" y="220"/>
                  </a:lnTo>
                  <a:lnTo>
                    <a:pt x="1219" y="214"/>
                  </a:lnTo>
                  <a:lnTo>
                    <a:pt x="1219" y="207"/>
                  </a:lnTo>
                  <a:lnTo>
                    <a:pt x="1219" y="200"/>
                  </a:lnTo>
                  <a:lnTo>
                    <a:pt x="1222" y="194"/>
                  </a:lnTo>
                  <a:lnTo>
                    <a:pt x="1227" y="189"/>
                  </a:lnTo>
                  <a:lnTo>
                    <a:pt x="1222" y="184"/>
                  </a:lnTo>
                  <a:lnTo>
                    <a:pt x="1218" y="179"/>
                  </a:lnTo>
                  <a:lnTo>
                    <a:pt x="1216" y="171"/>
                  </a:lnTo>
                  <a:lnTo>
                    <a:pt x="1212" y="166"/>
                  </a:lnTo>
                  <a:lnTo>
                    <a:pt x="1221" y="163"/>
                  </a:lnTo>
                  <a:lnTo>
                    <a:pt x="1224" y="165"/>
                  </a:lnTo>
                  <a:lnTo>
                    <a:pt x="1229" y="171"/>
                  </a:lnTo>
                  <a:lnTo>
                    <a:pt x="1232" y="176"/>
                  </a:lnTo>
                  <a:lnTo>
                    <a:pt x="1245" y="167"/>
                  </a:lnTo>
                  <a:lnTo>
                    <a:pt x="1252" y="159"/>
                  </a:lnTo>
                  <a:lnTo>
                    <a:pt x="1257" y="150"/>
                  </a:lnTo>
                  <a:lnTo>
                    <a:pt x="1252" y="141"/>
                  </a:lnTo>
                  <a:lnTo>
                    <a:pt x="1270" y="132"/>
                  </a:lnTo>
                  <a:lnTo>
                    <a:pt x="1286" y="123"/>
                  </a:lnTo>
                  <a:lnTo>
                    <a:pt x="1302" y="114"/>
                  </a:lnTo>
                  <a:lnTo>
                    <a:pt x="1315" y="106"/>
                  </a:lnTo>
                  <a:lnTo>
                    <a:pt x="1332" y="98"/>
                  </a:lnTo>
                  <a:lnTo>
                    <a:pt x="1346" y="89"/>
                  </a:lnTo>
                  <a:lnTo>
                    <a:pt x="1364" y="82"/>
                  </a:lnTo>
                  <a:lnTo>
                    <a:pt x="1382" y="77"/>
                  </a:lnTo>
                  <a:lnTo>
                    <a:pt x="1388" y="69"/>
                  </a:lnTo>
                  <a:lnTo>
                    <a:pt x="1396" y="63"/>
                  </a:lnTo>
                  <a:lnTo>
                    <a:pt x="1403" y="57"/>
                  </a:lnTo>
                  <a:lnTo>
                    <a:pt x="1410" y="52"/>
                  </a:lnTo>
                  <a:lnTo>
                    <a:pt x="1418" y="45"/>
                  </a:lnTo>
                  <a:lnTo>
                    <a:pt x="1424" y="39"/>
                  </a:lnTo>
                  <a:lnTo>
                    <a:pt x="1429" y="32"/>
                  </a:lnTo>
                  <a:lnTo>
                    <a:pt x="1429" y="26"/>
                  </a:lnTo>
                  <a:lnTo>
                    <a:pt x="1436" y="23"/>
                  </a:lnTo>
                  <a:lnTo>
                    <a:pt x="1439" y="27"/>
                  </a:lnTo>
                  <a:lnTo>
                    <a:pt x="1439" y="31"/>
                  </a:lnTo>
                  <a:lnTo>
                    <a:pt x="1439" y="36"/>
                  </a:lnTo>
                  <a:lnTo>
                    <a:pt x="1430" y="44"/>
                  </a:lnTo>
                  <a:lnTo>
                    <a:pt x="1421" y="53"/>
                  </a:lnTo>
                  <a:lnTo>
                    <a:pt x="1412" y="61"/>
                  </a:lnTo>
                  <a:lnTo>
                    <a:pt x="1402" y="70"/>
                  </a:lnTo>
                  <a:lnTo>
                    <a:pt x="1391" y="77"/>
                  </a:lnTo>
                  <a:lnTo>
                    <a:pt x="1378" y="85"/>
                  </a:lnTo>
                  <a:lnTo>
                    <a:pt x="1364" y="90"/>
                  </a:lnTo>
                  <a:lnTo>
                    <a:pt x="1346" y="96"/>
                  </a:lnTo>
                  <a:lnTo>
                    <a:pt x="1358" y="97"/>
                  </a:lnTo>
                  <a:lnTo>
                    <a:pt x="1370" y="96"/>
                  </a:lnTo>
                  <a:lnTo>
                    <a:pt x="1381" y="96"/>
                  </a:lnTo>
                  <a:lnTo>
                    <a:pt x="1388" y="100"/>
                  </a:lnTo>
                  <a:lnTo>
                    <a:pt x="1376" y="102"/>
                  </a:lnTo>
                  <a:lnTo>
                    <a:pt x="1363" y="102"/>
                  </a:lnTo>
                  <a:lnTo>
                    <a:pt x="1349" y="100"/>
                  </a:lnTo>
                  <a:lnTo>
                    <a:pt x="1336" y="100"/>
                  </a:lnTo>
                  <a:lnTo>
                    <a:pt x="1329" y="108"/>
                  </a:lnTo>
                  <a:lnTo>
                    <a:pt x="1315" y="115"/>
                  </a:lnTo>
                  <a:lnTo>
                    <a:pt x="1305" y="122"/>
                  </a:lnTo>
                  <a:lnTo>
                    <a:pt x="1294" y="132"/>
                  </a:lnTo>
                  <a:lnTo>
                    <a:pt x="1300" y="134"/>
                  </a:lnTo>
                  <a:lnTo>
                    <a:pt x="1293" y="136"/>
                  </a:lnTo>
                  <a:lnTo>
                    <a:pt x="1283" y="140"/>
                  </a:lnTo>
                  <a:lnTo>
                    <a:pt x="1278" y="144"/>
                  </a:lnTo>
                  <a:lnTo>
                    <a:pt x="1270" y="149"/>
                  </a:lnTo>
                  <a:lnTo>
                    <a:pt x="1266" y="154"/>
                  </a:lnTo>
                  <a:lnTo>
                    <a:pt x="1261" y="160"/>
                  </a:lnTo>
                  <a:lnTo>
                    <a:pt x="1257" y="166"/>
                  </a:lnTo>
                  <a:lnTo>
                    <a:pt x="1252" y="173"/>
                  </a:lnTo>
                  <a:lnTo>
                    <a:pt x="1273" y="179"/>
                  </a:lnTo>
                  <a:lnTo>
                    <a:pt x="1270" y="181"/>
                  </a:lnTo>
                  <a:lnTo>
                    <a:pt x="1263" y="180"/>
                  </a:lnTo>
                  <a:lnTo>
                    <a:pt x="1257" y="179"/>
                  </a:lnTo>
                  <a:lnTo>
                    <a:pt x="1248" y="179"/>
                  </a:lnTo>
                  <a:lnTo>
                    <a:pt x="1245" y="183"/>
                  </a:lnTo>
                  <a:lnTo>
                    <a:pt x="1242" y="189"/>
                  </a:lnTo>
                  <a:lnTo>
                    <a:pt x="1239" y="193"/>
                  </a:lnTo>
                  <a:lnTo>
                    <a:pt x="1235" y="199"/>
                  </a:lnTo>
                  <a:lnTo>
                    <a:pt x="1233" y="203"/>
                  </a:lnTo>
                  <a:lnTo>
                    <a:pt x="1232" y="209"/>
                  </a:lnTo>
                  <a:lnTo>
                    <a:pt x="1232" y="214"/>
                  </a:lnTo>
                  <a:lnTo>
                    <a:pt x="1232" y="221"/>
                  </a:lnTo>
                  <a:lnTo>
                    <a:pt x="1248" y="221"/>
                  </a:lnTo>
                  <a:lnTo>
                    <a:pt x="1240" y="224"/>
                  </a:lnTo>
                  <a:lnTo>
                    <a:pt x="1235" y="230"/>
                  </a:lnTo>
                  <a:lnTo>
                    <a:pt x="1232" y="235"/>
                  </a:lnTo>
                  <a:lnTo>
                    <a:pt x="1227" y="244"/>
                  </a:lnTo>
                  <a:lnTo>
                    <a:pt x="1226" y="251"/>
                  </a:lnTo>
                  <a:lnTo>
                    <a:pt x="1221" y="259"/>
                  </a:lnTo>
                  <a:lnTo>
                    <a:pt x="1218" y="267"/>
                  </a:lnTo>
                  <a:lnTo>
                    <a:pt x="1212" y="275"/>
                  </a:lnTo>
                  <a:lnTo>
                    <a:pt x="1235" y="270"/>
                  </a:lnTo>
                  <a:lnTo>
                    <a:pt x="1256" y="269"/>
                  </a:lnTo>
                  <a:lnTo>
                    <a:pt x="1276" y="266"/>
                  </a:lnTo>
                  <a:lnTo>
                    <a:pt x="1297" y="266"/>
                  </a:lnTo>
                  <a:lnTo>
                    <a:pt x="1319" y="266"/>
                  </a:lnTo>
                  <a:lnTo>
                    <a:pt x="1340" y="268"/>
                  </a:lnTo>
                  <a:lnTo>
                    <a:pt x="1361" y="270"/>
                  </a:lnTo>
                  <a:lnTo>
                    <a:pt x="1382" y="275"/>
                  </a:lnTo>
                  <a:lnTo>
                    <a:pt x="1375" y="277"/>
                  </a:lnTo>
                  <a:lnTo>
                    <a:pt x="1366" y="280"/>
                  </a:lnTo>
                  <a:lnTo>
                    <a:pt x="1357" y="281"/>
                  </a:lnTo>
                  <a:lnTo>
                    <a:pt x="1346" y="284"/>
                  </a:lnTo>
                  <a:lnTo>
                    <a:pt x="1337" y="285"/>
                  </a:lnTo>
                  <a:lnTo>
                    <a:pt x="1329" y="287"/>
                  </a:lnTo>
                  <a:lnTo>
                    <a:pt x="1319" y="289"/>
                  </a:lnTo>
                  <a:lnTo>
                    <a:pt x="1310" y="290"/>
                  </a:lnTo>
                  <a:lnTo>
                    <a:pt x="1297" y="290"/>
                  </a:lnTo>
                  <a:lnTo>
                    <a:pt x="1283" y="293"/>
                  </a:lnTo>
                  <a:lnTo>
                    <a:pt x="1272" y="297"/>
                  </a:lnTo>
                  <a:lnTo>
                    <a:pt x="1259" y="302"/>
                  </a:lnTo>
                  <a:lnTo>
                    <a:pt x="1251" y="307"/>
                  </a:lnTo>
                  <a:lnTo>
                    <a:pt x="1240" y="313"/>
                  </a:lnTo>
                  <a:lnTo>
                    <a:pt x="1230" y="317"/>
                  </a:lnTo>
                  <a:lnTo>
                    <a:pt x="1216" y="323"/>
                  </a:lnTo>
                  <a:lnTo>
                    <a:pt x="1230" y="326"/>
                  </a:lnTo>
                  <a:lnTo>
                    <a:pt x="1245" y="328"/>
                  </a:lnTo>
                  <a:lnTo>
                    <a:pt x="1261" y="328"/>
                  </a:lnTo>
                  <a:lnTo>
                    <a:pt x="1273" y="329"/>
                  </a:lnTo>
                  <a:lnTo>
                    <a:pt x="1283" y="330"/>
                  </a:lnTo>
                  <a:lnTo>
                    <a:pt x="1291" y="332"/>
                  </a:lnTo>
                  <a:lnTo>
                    <a:pt x="1300" y="334"/>
                  </a:lnTo>
                  <a:lnTo>
                    <a:pt x="1308" y="335"/>
                  </a:lnTo>
                  <a:lnTo>
                    <a:pt x="1316" y="336"/>
                  </a:lnTo>
                  <a:lnTo>
                    <a:pt x="1326" y="338"/>
                  </a:lnTo>
                  <a:lnTo>
                    <a:pt x="1333" y="341"/>
                  </a:lnTo>
                  <a:lnTo>
                    <a:pt x="1340" y="345"/>
                  </a:lnTo>
                  <a:lnTo>
                    <a:pt x="1336" y="345"/>
                  </a:lnTo>
                  <a:lnTo>
                    <a:pt x="1342" y="354"/>
                  </a:lnTo>
                  <a:lnTo>
                    <a:pt x="1349" y="361"/>
                  </a:lnTo>
                  <a:lnTo>
                    <a:pt x="1363" y="365"/>
                  </a:lnTo>
                  <a:lnTo>
                    <a:pt x="1375" y="369"/>
                  </a:lnTo>
                  <a:lnTo>
                    <a:pt x="1390" y="370"/>
                  </a:lnTo>
                  <a:lnTo>
                    <a:pt x="1403" y="373"/>
                  </a:lnTo>
                  <a:lnTo>
                    <a:pt x="1416" y="377"/>
                  </a:lnTo>
                  <a:lnTo>
                    <a:pt x="1424" y="383"/>
                  </a:lnTo>
                  <a:lnTo>
                    <a:pt x="1436" y="369"/>
                  </a:lnTo>
                  <a:lnTo>
                    <a:pt x="1440" y="354"/>
                  </a:lnTo>
                  <a:lnTo>
                    <a:pt x="1439" y="338"/>
                  </a:lnTo>
                  <a:lnTo>
                    <a:pt x="1431" y="324"/>
                  </a:lnTo>
                  <a:lnTo>
                    <a:pt x="1424" y="307"/>
                  </a:lnTo>
                  <a:lnTo>
                    <a:pt x="1415" y="292"/>
                  </a:lnTo>
                  <a:lnTo>
                    <a:pt x="1407" y="278"/>
                  </a:lnTo>
                  <a:lnTo>
                    <a:pt x="1403" y="265"/>
                  </a:lnTo>
                  <a:lnTo>
                    <a:pt x="1413" y="261"/>
                  </a:lnTo>
                  <a:lnTo>
                    <a:pt x="1424" y="265"/>
                  </a:lnTo>
                  <a:lnTo>
                    <a:pt x="1430" y="276"/>
                  </a:lnTo>
                  <a:lnTo>
                    <a:pt x="1434" y="289"/>
                  </a:lnTo>
                  <a:lnTo>
                    <a:pt x="1440" y="300"/>
                  </a:lnTo>
                  <a:lnTo>
                    <a:pt x="1445" y="313"/>
                  </a:lnTo>
                  <a:lnTo>
                    <a:pt x="1454" y="323"/>
                  </a:lnTo>
                  <a:lnTo>
                    <a:pt x="1466" y="333"/>
                  </a:lnTo>
                  <a:lnTo>
                    <a:pt x="1483" y="340"/>
                  </a:lnTo>
                  <a:lnTo>
                    <a:pt x="1506" y="345"/>
                  </a:lnTo>
                  <a:lnTo>
                    <a:pt x="1520" y="338"/>
                  </a:lnTo>
                  <a:lnTo>
                    <a:pt x="1526" y="333"/>
                  </a:lnTo>
                  <a:lnTo>
                    <a:pt x="1530" y="325"/>
                  </a:lnTo>
                  <a:lnTo>
                    <a:pt x="1533" y="316"/>
                  </a:lnTo>
                  <a:lnTo>
                    <a:pt x="1530" y="309"/>
                  </a:lnTo>
                  <a:lnTo>
                    <a:pt x="1523" y="304"/>
                  </a:lnTo>
                  <a:lnTo>
                    <a:pt x="1513" y="300"/>
                  </a:lnTo>
                  <a:lnTo>
                    <a:pt x="1506" y="294"/>
                  </a:lnTo>
                  <a:lnTo>
                    <a:pt x="1527" y="297"/>
                  </a:lnTo>
                  <a:lnTo>
                    <a:pt x="1530" y="289"/>
                  </a:lnTo>
                  <a:lnTo>
                    <a:pt x="1528" y="281"/>
                  </a:lnTo>
                  <a:lnTo>
                    <a:pt x="1526" y="272"/>
                  </a:lnTo>
                  <a:lnTo>
                    <a:pt x="1517" y="265"/>
                  </a:lnTo>
                  <a:lnTo>
                    <a:pt x="1528" y="256"/>
                  </a:lnTo>
                  <a:lnTo>
                    <a:pt x="1534" y="247"/>
                  </a:lnTo>
                  <a:lnTo>
                    <a:pt x="1537" y="242"/>
                  </a:lnTo>
                  <a:lnTo>
                    <a:pt x="1537" y="236"/>
                  </a:lnTo>
                  <a:lnTo>
                    <a:pt x="1537" y="232"/>
                  </a:lnTo>
                  <a:lnTo>
                    <a:pt x="1537" y="227"/>
                  </a:lnTo>
                  <a:lnTo>
                    <a:pt x="1530" y="219"/>
                  </a:lnTo>
                  <a:lnTo>
                    <a:pt x="1527" y="214"/>
                  </a:lnTo>
                  <a:lnTo>
                    <a:pt x="1534" y="211"/>
                  </a:lnTo>
                  <a:lnTo>
                    <a:pt x="1537" y="212"/>
                  </a:lnTo>
                  <a:lnTo>
                    <a:pt x="1543" y="215"/>
                  </a:lnTo>
                  <a:lnTo>
                    <a:pt x="1548" y="217"/>
                  </a:lnTo>
                  <a:lnTo>
                    <a:pt x="1553" y="209"/>
                  </a:lnTo>
                  <a:lnTo>
                    <a:pt x="1557" y="202"/>
                  </a:lnTo>
                  <a:lnTo>
                    <a:pt x="1561" y="195"/>
                  </a:lnTo>
                  <a:lnTo>
                    <a:pt x="1564" y="189"/>
                  </a:lnTo>
                  <a:lnTo>
                    <a:pt x="1570" y="180"/>
                  </a:lnTo>
                  <a:lnTo>
                    <a:pt x="1575" y="174"/>
                  </a:lnTo>
                  <a:lnTo>
                    <a:pt x="1579" y="166"/>
                  </a:lnTo>
                  <a:lnTo>
                    <a:pt x="1584" y="160"/>
                  </a:lnTo>
                  <a:lnTo>
                    <a:pt x="1579" y="155"/>
                  </a:lnTo>
                  <a:lnTo>
                    <a:pt x="1575" y="152"/>
                  </a:lnTo>
                  <a:lnTo>
                    <a:pt x="1574" y="148"/>
                  </a:lnTo>
                  <a:lnTo>
                    <a:pt x="1569" y="147"/>
                  </a:lnTo>
                  <a:lnTo>
                    <a:pt x="1575" y="145"/>
                  </a:lnTo>
                  <a:lnTo>
                    <a:pt x="1584" y="147"/>
                  </a:lnTo>
                  <a:lnTo>
                    <a:pt x="1590" y="150"/>
                  </a:lnTo>
                  <a:lnTo>
                    <a:pt x="1599" y="142"/>
                  </a:lnTo>
                  <a:lnTo>
                    <a:pt x="1606" y="134"/>
                  </a:lnTo>
                  <a:lnTo>
                    <a:pt x="1615" y="127"/>
                  </a:lnTo>
                  <a:lnTo>
                    <a:pt x="1623" y="120"/>
                  </a:lnTo>
                  <a:lnTo>
                    <a:pt x="1630" y="113"/>
                  </a:lnTo>
                  <a:lnTo>
                    <a:pt x="1634" y="106"/>
                  </a:lnTo>
                  <a:lnTo>
                    <a:pt x="1640" y="98"/>
                  </a:lnTo>
                  <a:lnTo>
                    <a:pt x="1642" y="90"/>
                  </a:lnTo>
                  <a:lnTo>
                    <a:pt x="1647" y="88"/>
                  </a:lnTo>
                  <a:lnTo>
                    <a:pt x="1650" y="87"/>
                  </a:lnTo>
                  <a:lnTo>
                    <a:pt x="1654" y="92"/>
                  </a:lnTo>
                  <a:lnTo>
                    <a:pt x="1650" y="99"/>
                  </a:lnTo>
                  <a:lnTo>
                    <a:pt x="1650" y="105"/>
                  </a:lnTo>
                  <a:lnTo>
                    <a:pt x="1647" y="112"/>
                  </a:lnTo>
                  <a:lnTo>
                    <a:pt x="1657" y="112"/>
                  </a:lnTo>
                  <a:lnTo>
                    <a:pt x="1667" y="115"/>
                  </a:lnTo>
                  <a:lnTo>
                    <a:pt x="1650" y="118"/>
                  </a:lnTo>
                  <a:lnTo>
                    <a:pt x="1634" y="124"/>
                  </a:lnTo>
                  <a:lnTo>
                    <a:pt x="1621" y="132"/>
                  </a:lnTo>
                  <a:lnTo>
                    <a:pt x="1607" y="142"/>
                  </a:lnTo>
                  <a:lnTo>
                    <a:pt x="1600" y="152"/>
                  </a:lnTo>
                  <a:lnTo>
                    <a:pt x="1591" y="163"/>
                  </a:lnTo>
                  <a:lnTo>
                    <a:pt x="1585" y="174"/>
                  </a:lnTo>
                  <a:lnTo>
                    <a:pt x="1579" y="186"/>
                  </a:lnTo>
                  <a:lnTo>
                    <a:pt x="1604" y="186"/>
                  </a:lnTo>
                  <a:lnTo>
                    <a:pt x="1596" y="190"/>
                  </a:lnTo>
                  <a:lnTo>
                    <a:pt x="1580" y="191"/>
                  </a:lnTo>
                  <a:lnTo>
                    <a:pt x="1577" y="191"/>
                  </a:lnTo>
                  <a:lnTo>
                    <a:pt x="1572" y="194"/>
                  </a:lnTo>
                  <a:lnTo>
                    <a:pt x="1569" y="198"/>
                  </a:lnTo>
                  <a:lnTo>
                    <a:pt x="1569" y="204"/>
                  </a:lnTo>
                  <a:lnTo>
                    <a:pt x="1566" y="209"/>
                  </a:lnTo>
                  <a:lnTo>
                    <a:pt x="1563" y="216"/>
                  </a:lnTo>
                  <a:lnTo>
                    <a:pt x="1560" y="222"/>
                  </a:lnTo>
                  <a:lnTo>
                    <a:pt x="1555" y="228"/>
                  </a:lnTo>
                  <a:lnTo>
                    <a:pt x="1553" y="235"/>
                  </a:lnTo>
                  <a:lnTo>
                    <a:pt x="1551" y="241"/>
                  </a:lnTo>
                  <a:lnTo>
                    <a:pt x="1550" y="247"/>
                  </a:lnTo>
                  <a:lnTo>
                    <a:pt x="1548" y="255"/>
                  </a:lnTo>
                  <a:lnTo>
                    <a:pt x="1555" y="255"/>
                  </a:lnTo>
                  <a:lnTo>
                    <a:pt x="1561" y="255"/>
                  </a:lnTo>
                  <a:lnTo>
                    <a:pt x="1570" y="254"/>
                  </a:lnTo>
                  <a:lnTo>
                    <a:pt x="1574" y="258"/>
                  </a:lnTo>
                  <a:lnTo>
                    <a:pt x="1563" y="260"/>
                  </a:lnTo>
                  <a:lnTo>
                    <a:pt x="1548" y="262"/>
                  </a:lnTo>
                  <a:lnTo>
                    <a:pt x="1545" y="270"/>
                  </a:lnTo>
                  <a:lnTo>
                    <a:pt x="1543" y="279"/>
                  </a:lnTo>
                  <a:lnTo>
                    <a:pt x="1545" y="287"/>
                  </a:lnTo>
                  <a:lnTo>
                    <a:pt x="1547" y="295"/>
                  </a:lnTo>
                  <a:lnTo>
                    <a:pt x="1550" y="303"/>
                  </a:lnTo>
                  <a:lnTo>
                    <a:pt x="1550" y="312"/>
                  </a:lnTo>
                  <a:lnTo>
                    <a:pt x="1550" y="320"/>
                  </a:lnTo>
                  <a:lnTo>
                    <a:pt x="1543" y="329"/>
                  </a:lnTo>
                  <a:lnTo>
                    <a:pt x="1558" y="335"/>
                  </a:lnTo>
                  <a:lnTo>
                    <a:pt x="1550" y="335"/>
                  </a:lnTo>
                  <a:lnTo>
                    <a:pt x="1540" y="337"/>
                  </a:lnTo>
                  <a:lnTo>
                    <a:pt x="1533" y="341"/>
                  </a:lnTo>
                  <a:lnTo>
                    <a:pt x="1527" y="347"/>
                  </a:lnTo>
                  <a:lnTo>
                    <a:pt x="1540" y="353"/>
                  </a:lnTo>
                  <a:lnTo>
                    <a:pt x="1553" y="359"/>
                  </a:lnTo>
                  <a:lnTo>
                    <a:pt x="1569" y="362"/>
                  </a:lnTo>
                  <a:lnTo>
                    <a:pt x="1582" y="367"/>
                  </a:lnTo>
                  <a:lnTo>
                    <a:pt x="1599" y="370"/>
                  </a:lnTo>
                  <a:lnTo>
                    <a:pt x="1614" y="373"/>
                  </a:lnTo>
                  <a:lnTo>
                    <a:pt x="1628" y="376"/>
                  </a:lnTo>
                  <a:lnTo>
                    <a:pt x="1642" y="380"/>
                  </a:lnTo>
                  <a:lnTo>
                    <a:pt x="1642" y="383"/>
                  </a:lnTo>
                  <a:lnTo>
                    <a:pt x="1630" y="389"/>
                  </a:lnTo>
                  <a:lnTo>
                    <a:pt x="1614" y="392"/>
                  </a:lnTo>
                  <a:lnTo>
                    <a:pt x="1597" y="395"/>
                  </a:lnTo>
                  <a:lnTo>
                    <a:pt x="1577" y="399"/>
                  </a:lnTo>
                  <a:lnTo>
                    <a:pt x="1561" y="402"/>
                  </a:lnTo>
                  <a:lnTo>
                    <a:pt x="1543" y="406"/>
                  </a:lnTo>
                  <a:lnTo>
                    <a:pt x="1530" y="412"/>
                  </a:lnTo>
                  <a:lnTo>
                    <a:pt x="1517" y="421"/>
                  </a:lnTo>
                  <a:lnTo>
                    <a:pt x="1526" y="427"/>
                  </a:lnTo>
                  <a:lnTo>
                    <a:pt x="1533" y="432"/>
                  </a:lnTo>
                  <a:lnTo>
                    <a:pt x="1543" y="435"/>
                  </a:lnTo>
                  <a:lnTo>
                    <a:pt x="1553" y="438"/>
                  </a:lnTo>
                  <a:lnTo>
                    <a:pt x="1566" y="439"/>
                  </a:lnTo>
                  <a:lnTo>
                    <a:pt x="1577" y="443"/>
                  </a:lnTo>
                  <a:lnTo>
                    <a:pt x="1587" y="447"/>
                  </a:lnTo>
                  <a:lnTo>
                    <a:pt x="1594" y="453"/>
                  </a:lnTo>
                  <a:lnTo>
                    <a:pt x="1606" y="457"/>
                  </a:lnTo>
                  <a:lnTo>
                    <a:pt x="1614" y="462"/>
                  </a:lnTo>
                  <a:lnTo>
                    <a:pt x="1621" y="469"/>
                  </a:lnTo>
                  <a:lnTo>
                    <a:pt x="1626" y="477"/>
                  </a:lnTo>
                  <a:lnTo>
                    <a:pt x="1633" y="483"/>
                  </a:lnTo>
                  <a:lnTo>
                    <a:pt x="1639" y="490"/>
                  </a:lnTo>
                  <a:lnTo>
                    <a:pt x="1648" y="496"/>
                  </a:lnTo>
                  <a:lnTo>
                    <a:pt x="1657" y="501"/>
                  </a:lnTo>
                  <a:lnTo>
                    <a:pt x="1672" y="495"/>
                  </a:lnTo>
                  <a:lnTo>
                    <a:pt x="1677" y="481"/>
                  </a:lnTo>
                  <a:lnTo>
                    <a:pt x="1681" y="468"/>
                  </a:lnTo>
                  <a:lnTo>
                    <a:pt x="1682" y="455"/>
                  </a:lnTo>
                  <a:lnTo>
                    <a:pt x="1681" y="442"/>
                  </a:lnTo>
                  <a:lnTo>
                    <a:pt x="1679" y="428"/>
                  </a:lnTo>
                  <a:lnTo>
                    <a:pt x="1676" y="416"/>
                  </a:lnTo>
                  <a:lnTo>
                    <a:pt x="1672" y="403"/>
                  </a:lnTo>
                  <a:lnTo>
                    <a:pt x="1667" y="390"/>
                  </a:lnTo>
                  <a:lnTo>
                    <a:pt x="1674" y="386"/>
                  </a:lnTo>
                  <a:lnTo>
                    <a:pt x="1677" y="386"/>
                  </a:lnTo>
                  <a:lnTo>
                    <a:pt x="1691" y="397"/>
                  </a:lnTo>
                  <a:lnTo>
                    <a:pt x="1700" y="412"/>
                  </a:lnTo>
                  <a:lnTo>
                    <a:pt x="1706" y="426"/>
                  </a:lnTo>
                  <a:lnTo>
                    <a:pt x="1711" y="443"/>
                  </a:lnTo>
                  <a:lnTo>
                    <a:pt x="1720" y="458"/>
                  </a:lnTo>
                  <a:lnTo>
                    <a:pt x="1730" y="471"/>
                  </a:lnTo>
                  <a:lnTo>
                    <a:pt x="1747" y="482"/>
                  </a:lnTo>
                  <a:lnTo>
                    <a:pt x="1771" y="492"/>
                  </a:lnTo>
                  <a:lnTo>
                    <a:pt x="1787" y="481"/>
                  </a:lnTo>
                  <a:lnTo>
                    <a:pt x="1800" y="470"/>
                  </a:lnTo>
                  <a:lnTo>
                    <a:pt x="1814" y="457"/>
                  </a:lnTo>
                  <a:lnTo>
                    <a:pt x="1824" y="445"/>
                  </a:lnTo>
                  <a:lnTo>
                    <a:pt x="1834" y="431"/>
                  </a:lnTo>
                  <a:lnTo>
                    <a:pt x="1839" y="418"/>
                  </a:lnTo>
                  <a:lnTo>
                    <a:pt x="1841" y="406"/>
                  </a:lnTo>
                  <a:lnTo>
                    <a:pt x="1838" y="392"/>
                  </a:lnTo>
                  <a:lnTo>
                    <a:pt x="1822" y="390"/>
                  </a:lnTo>
                  <a:lnTo>
                    <a:pt x="1812" y="383"/>
                  </a:lnTo>
                  <a:lnTo>
                    <a:pt x="1812" y="380"/>
                  </a:lnTo>
                  <a:lnTo>
                    <a:pt x="1833" y="386"/>
                  </a:lnTo>
                  <a:lnTo>
                    <a:pt x="1838" y="383"/>
                  </a:lnTo>
                  <a:lnTo>
                    <a:pt x="1827" y="371"/>
                  </a:lnTo>
                  <a:lnTo>
                    <a:pt x="1818" y="360"/>
                  </a:lnTo>
                  <a:lnTo>
                    <a:pt x="1814" y="347"/>
                  </a:lnTo>
                  <a:lnTo>
                    <a:pt x="1809" y="336"/>
                  </a:lnTo>
                  <a:lnTo>
                    <a:pt x="1809" y="324"/>
                  </a:lnTo>
                  <a:lnTo>
                    <a:pt x="1809" y="312"/>
                  </a:lnTo>
                  <a:lnTo>
                    <a:pt x="1814" y="300"/>
                  </a:lnTo>
                  <a:lnTo>
                    <a:pt x="1817" y="290"/>
                  </a:lnTo>
                  <a:lnTo>
                    <a:pt x="1811" y="287"/>
                  </a:lnTo>
                  <a:lnTo>
                    <a:pt x="1804" y="282"/>
                  </a:lnTo>
                  <a:lnTo>
                    <a:pt x="1800" y="276"/>
                  </a:lnTo>
                  <a:lnTo>
                    <a:pt x="1791" y="271"/>
                  </a:lnTo>
                  <a:lnTo>
                    <a:pt x="1801" y="269"/>
                  </a:lnTo>
                  <a:lnTo>
                    <a:pt x="1808" y="271"/>
                  </a:lnTo>
                  <a:lnTo>
                    <a:pt x="1812" y="276"/>
                  </a:lnTo>
                  <a:lnTo>
                    <a:pt x="1817" y="281"/>
                  </a:lnTo>
                  <a:lnTo>
                    <a:pt x="1822" y="273"/>
                  </a:lnTo>
                  <a:lnTo>
                    <a:pt x="1827" y="267"/>
                  </a:lnTo>
                  <a:lnTo>
                    <a:pt x="1828" y="260"/>
                  </a:lnTo>
                  <a:lnTo>
                    <a:pt x="1822" y="255"/>
                  </a:lnTo>
                  <a:lnTo>
                    <a:pt x="1831" y="247"/>
                  </a:lnTo>
                  <a:lnTo>
                    <a:pt x="1838" y="239"/>
                  </a:lnTo>
                  <a:lnTo>
                    <a:pt x="1844" y="230"/>
                  </a:lnTo>
                  <a:lnTo>
                    <a:pt x="1848" y="222"/>
                  </a:lnTo>
                  <a:lnTo>
                    <a:pt x="1852" y="211"/>
                  </a:lnTo>
                  <a:lnTo>
                    <a:pt x="1855" y="202"/>
                  </a:lnTo>
                  <a:lnTo>
                    <a:pt x="1858" y="194"/>
                  </a:lnTo>
                  <a:lnTo>
                    <a:pt x="1858" y="186"/>
                  </a:lnTo>
                  <a:lnTo>
                    <a:pt x="1869" y="182"/>
                  </a:lnTo>
                  <a:lnTo>
                    <a:pt x="1875" y="182"/>
                  </a:lnTo>
                  <a:lnTo>
                    <a:pt x="1848" y="236"/>
                  </a:lnTo>
                  <a:lnTo>
                    <a:pt x="1855" y="239"/>
                  </a:lnTo>
                  <a:lnTo>
                    <a:pt x="1858" y="240"/>
                  </a:lnTo>
                  <a:lnTo>
                    <a:pt x="1858" y="244"/>
                  </a:lnTo>
                  <a:lnTo>
                    <a:pt x="1848" y="249"/>
                  </a:lnTo>
                  <a:lnTo>
                    <a:pt x="1842" y="259"/>
                  </a:lnTo>
                  <a:lnTo>
                    <a:pt x="1834" y="270"/>
                  </a:lnTo>
                  <a:lnTo>
                    <a:pt x="1830" y="281"/>
                  </a:lnTo>
                  <a:lnTo>
                    <a:pt x="1824" y="292"/>
                  </a:lnTo>
                  <a:lnTo>
                    <a:pt x="1822" y="303"/>
                  </a:lnTo>
                  <a:lnTo>
                    <a:pt x="1821" y="315"/>
                  </a:lnTo>
                  <a:lnTo>
                    <a:pt x="1821" y="326"/>
                  </a:lnTo>
                  <a:lnTo>
                    <a:pt x="1822" y="338"/>
                  </a:lnTo>
                  <a:lnTo>
                    <a:pt x="1848" y="335"/>
                  </a:lnTo>
                  <a:lnTo>
                    <a:pt x="1849" y="338"/>
                  </a:lnTo>
                  <a:lnTo>
                    <a:pt x="1842" y="340"/>
                  </a:lnTo>
                  <a:lnTo>
                    <a:pt x="1834" y="341"/>
                  </a:lnTo>
                  <a:lnTo>
                    <a:pt x="1827" y="345"/>
                  </a:lnTo>
                  <a:lnTo>
                    <a:pt x="1838" y="358"/>
                  </a:lnTo>
                  <a:lnTo>
                    <a:pt x="1845" y="371"/>
                  </a:lnTo>
                  <a:lnTo>
                    <a:pt x="1851" y="385"/>
                  </a:lnTo>
                  <a:lnTo>
                    <a:pt x="1852" y="400"/>
                  </a:lnTo>
                  <a:lnTo>
                    <a:pt x="1854" y="413"/>
                  </a:lnTo>
                  <a:lnTo>
                    <a:pt x="1849" y="426"/>
                  </a:lnTo>
                  <a:lnTo>
                    <a:pt x="1844" y="439"/>
                  </a:lnTo>
                  <a:lnTo>
                    <a:pt x="1833" y="453"/>
                  </a:lnTo>
                  <a:lnTo>
                    <a:pt x="1841" y="451"/>
                  </a:lnTo>
                  <a:lnTo>
                    <a:pt x="1847" y="446"/>
                  </a:lnTo>
                  <a:lnTo>
                    <a:pt x="1852" y="442"/>
                  </a:lnTo>
                  <a:lnTo>
                    <a:pt x="1858" y="447"/>
                  </a:lnTo>
                  <a:lnTo>
                    <a:pt x="1854" y="452"/>
                  </a:lnTo>
                  <a:lnTo>
                    <a:pt x="1845" y="457"/>
                  </a:lnTo>
                  <a:lnTo>
                    <a:pt x="1834" y="460"/>
                  </a:lnTo>
                  <a:lnTo>
                    <a:pt x="1822" y="462"/>
                  </a:lnTo>
                  <a:lnTo>
                    <a:pt x="1821" y="467"/>
                  </a:lnTo>
                  <a:lnTo>
                    <a:pt x="1817" y="472"/>
                  </a:lnTo>
                  <a:lnTo>
                    <a:pt x="1812" y="476"/>
                  </a:lnTo>
                  <a:lnTo>
                    <a:pt x="1808" y="480"/>
                  </a:lnTo>
                  <a:lnTo>
                    <a:pt x="1798" y="485"/>
                  </a:lnTo>
                  <a:lnTo>
                    <a:pt x="1787" y="495"/>
                  </a:lnTo>
                  <a:lnTo>
                    <a:pt x="1800" y="500"/>
                  </a:lnTo>
                  <a:lnTo>
                    <a:pt x="1812" y="507"/>
                  </a:lnTo>
                  <a:lnTo>
                    <a:pt x="1824" y="512"/>
                  </a:lnTo>
                  <a:lnTo>
                    <a:pt x="1834" y="519"/>
                  </a:lnTo>
                  <a:lnTo>
                    <a:pt x="1847" y="525"/>
                  </a:lnTo>
                  <a:lnTo>
                    <a:pt x="1858" y="531"/>
                  </a:lnTo>
                  <a:lnTo>
                    <a:pt x="1871" y="537"/>
                  </a:lnTo>
                  <a:lnTo>
                    <a:pt x="1885" y="542"/>
                  </a:lnTo>
                  <a:lnTo>
                    <a:pt x="1895" y="537"/>
                  </a:lnTo>
                  <a:lnTo>
                    <a:pt x="1898" y="532"/>
                  </a:lnTo>
                  <a:lnTo>
                    <a:pt x="1905" y="527"/>
                  </a:lnTo>
                  <a:lnTo>
                    <a:pt x="1909" y="521"/>
                  </a:lnTo>
                  <a:lnTo>
                    <a:pt x="1915" y="516"/>
                  </a:lnTo>
                  <a:lnTo>
                    <a:pt x="1920" y="512"/>
                  </a:lnTo>
                  <a:lnTo>
                    <a:pt x="1925" y="509"/>
                  </a:lnTo>
                  <a:lnTo>
                    <a:pt x="1931" y="510"/>
                  </a:lnTo>
                  <a:lnTo>
                    <a:pt x="1930" y="515"/>
                  </a:lnTo>
                  <a:lnTo>
                    <a:pt x="1928" y="522"/>
                  </a:lnTo>
                  <a:lnTo>
                    <a:pt x="1927" y="529"/>
                  </a:lnTo>
                  <a:lnTo>
                    <a:pt x="1924" y="537"/>
                  </a:lnTo>
                  <a:lnTo>
                    <a:pt x="1922" y="543"/>
                  </a:lnTo>
                  <a:lnTo>
                    <a:pt x="1915" y="550"/>
                  </a:lnTo>
                  <a:lnTo>
                    <a:pt x="1906" y="553"/>
                  </a:lnTo>
                  <a:lnTo>
                    <a:pt x="1890" y="555"/>
                  </a:lnTo>
                  <a:lnTo>
                    <a:pt x="1875" y="547"/>
                  </a:lnTo>
                  <a:lnTo>
                    <a:pt x="1857" y="544"/>
                  </a:lnTo>
                  <a:lnTo>
                    <a:pt x="1839" y="543"/>
                  </a:lnTo>
                  <a:lnTo>
                    <a:pt x="1820" y="546"/>
                  </a:lnTo>
                  <a:lnTo>
                    <a:pt x="1801" y="548"/>
                  </a:lnTo>
                  <a:lnTo>
                    <a:pt x="1782" y="551"/>
                  </a:lnTo>
                  <a:lnTo>
                    <a:pt x="1764" y="552"/>
                  </a:lnTo>
                  <a:lnTo>
                    <a:pt x="1745" y="552"/>
                  </a:lnTo>
                  <a:lnTo>
                    <a:pt x="1752" y="563"/>
                  </a:lnTo>
                  <a:lnTo>
                    <a:pt x="1760" y="576"/>
                  </a:lnTo>
                  <a:lnTo>
                    <a:pt x="1771" y="588"/>
                  </a:lnTo>
                  <a:lnTo>
                    <a:pt x="1779" y="599"/>
                  </a:lnTo>
                  <a:lnTo>
                    <a:pt x="1790" y="610"/>
                  </a:lnTo>
                  <a:lnTo>
                    <a:pt x="1798" y="623"/>
                  </a:lnTo>
                  <a:lnTo>
                    <a:pt x="1804" y="636"/>
                  </a:lnTo>
                  <a:lnTo>
                    <a:pt x="1808" y="651"/>
                  </a:lnTo>
                  <a:lnTo>
                    <a:pt x="1833" y="666"/>
                  </a:lnTo>
                  <a:lnTo>
                    <a:pt x="1847" y="658"/>
                  </a:lnTo>
                  <a:lnTo>
                    <a:pt x="1855" y="651"/>
                  </a:lnTo>
                  <a:lnTo>
                    <a:pt x="1865" y="642"/>
                  </a:lnTo>
                  <a:lnTo>
                    <a:pt x="1871" y="633"/>
                  </a:lnTo>
                  <a:lnTo>
                    <a:pt x="1878" y="622"/>
                  </a:lnTo>
                  <a:lnTo>
                    <a:pt x="1882" y="613"/>
                  </a:lnTo>
                  <a:lnTo>
                    <a:pt x="1888" y="604"/>
                  </a:lnTo>
                  <a:lnTo>
                    <a:pt x="1895" y="597"/>
                  </a:lnTo>
                  <a:lnTo>
                    <a:pt x="1895" y="589"/>
                  </a:lnTo>
                  <a:lnTo>
                    <a:pt x="1895" y="584"/>
                  </a:lnTo>
                  <a:lnTo>
                    <a:pt x="1900" y="579"/>
                  </a:lnTo>
                  <a:lnTo>
                    <a:pt x="1905" y="574"/>
                  </a:lnTo>
                  <a:lnTo>
                    <a:pt x="1912" y="584"/>
                  </a:lnTo>
                  <a:lnTo>
                    <a:pt x="1917" y="593"/>
                  </a:lnTo>
                  <a:lnTo>
                    <a:pt x="1920" y="602"/>
                  </a:lnTo>
                  <a:lnTo>
                    <a:pt x="1922" y="612"/>
                  </a:lnTo>
                  <a:lnTo>
                    <a:pt x="1927" y="621"/>
                  </a:lnTo>
                  <a:lnTo>
                    <a:pt x="1930" y="632"/>
                  </a:lnTo>
                  <a:lnTo>
                    <a:pt x="1936" y="641"/>
                  </a:lnTo>
                  <a:lnTo>
                    <a:pt x="1942" y="651"/>
                  </a:lnTo>
                  <a:lnTo>
                    <a:pt x="1958" y="647"/>
                  </a:lnTo>
                  <a:lnTo>
                    <a:pt x="1973" y="642"/>
                  </a:lnTo>
                  <a:lnTo>
                    <a:pt x="1976" y="633"/>
                  </a:lnTo>
                  <a:lnTo>
                    <a:pt x="1973" y="625"/>
                  </a:lnTo>
                  <a:lnTo>
                    <a:pt x="1988" y="632"/>
                  </a:lnTo>
                  <a:lnTo>
                    <a:pt x="1998" y="624"/>
                  </a:lnTo>
                  <a:lnTo>
                    <a:pt x="2005" y="618"/>
                  </a:lnTo>
                  <a:lnTo>
                    <a:pt x="2011" y="610"/>
                  </a:lnTo>
                  <a:lnTo>
                    <a:pt x="2015" y="604"/>
                  </a:lnTo>
                  <a:lnTo>
                    <a:pt x="2019" y="596"/>
                  </a:lnTo>
                  <a:lnTo>
                    <a:pt x="2021" y="588"/>
                  </a:lnTo>
                  <a:lnTo>
                    <a:pt x="2024" y="579"/>
                  </a:lnTo>
                  <a:lnTo>
                    <a:pt x="2024" y="571"/>
                  </a:lnTo>
                  <a:lnTo>
                    <a:pt x="2009" y="564"/>
                  </a:lnTo>
                  <a:lnTo>
                    <a:pt x="2019" y="560"/>
                  </a:lnTo>
                  <a:lnTo>
                    <a:pt x="2024" y="555"/>
                  </a:lnTo>
                  <a:lnTo>
                    <a:pt x="2027" y="549"/>
                  </a:lnTo>
                  <a:lnTo>
                    <a:pt x="2024" y="542"/>
                  </a:lnTo>
                  <a:lnTo>
                    <a:pt x="2024" y="535"/>
                  </a:lnTo>
                  <a:lnTo>
                    <a:pt x="2021" y="527"/>
                  </a:lnTo>
                  <a:lnTo>
                    <a:pt x="2019" y="521"/>
                  </a:lnTo>
                  <a:lnTo>
                    <a:pt x="2019" y="516"/>
                  </a:lnTo>
                  <a:lnTo>
                    <a:pt x="2019" y="509"/>
                  </a:lnTo>
                  <a:lnTo>
                    <a:pt x="2021" y="502"/>
                  </a:lnTo>
                  <a:lnTo>
                    <a:pt x="2024" y="494"/>
                  </a:lnTo>
                  <a:lnTo>
                    <a:pt x="2025" y="487"/>
                  </a:lnTo>
                  <a:lnTo>
                    <a:pt x="2028" y="480"/>
                  </a:lnTo>
                  <a:lnTo>
                    <a:pt x="2025" y="474"/>
                  </a:lnTo>
                  <a:lnTo>
                    <a:pt x="2021" y="469"/>
                  </a:lnTo>
                  <a:lnTo>
                    <a:pt x="2009" y="466"/>
                  </a:lnTo>
                  <a:lnTo>
                    <a:pt x="2009" y="460"/>
                  </a:lnTo>
                  <a:lnTo>
                    <a:pt x="2035" y="466"/>
                  </a:lnTo>
                  <a:lnTo>
                    <a:pt x="2041" y="460"/>
                  </a:lnTo>
                  <a:lnTo>
                    <a:pt x="2041" y="455"/>
                  </a:lnTo>
                  <a:lnTo>
                    <a:pt x="2041" y="451"/>
                  </a:lnTo>
                  <a:lnTo>
                    <a:pt x="2038" y="447"/>
                  </a:lnTo>
                  <a:lnTo>
                    <a:pt x="2038" y="443"/>
                  </a:lnTo>
                  <a:lnTo>
                    <a:pt x="2036" y="440"/>
                  </a:lnTo>
                  <a:lnTo>
                    <a:pt x="2039" y="436"/>
                  </a:lnTo>
                  <a:lnTo>
                    <a:pt x="2045" y="434"/>
                  </a:lnTo>
                  <a:lnTo>
                    <a:pt x="2051" y="423"/>
                  </a:lnTo>
                  <a:lnTo>
                    <a:pt x="2058" y="412"/>
                  </a:lnTo>
                  <a:lnTo>
                    <a:pt x="2070" y="402"/>
                  </a:lnTo>
                  <a:lnTo>
                    <a:pt x="2079" y="392"/>
                  </a:lnTo>
                  <a:lnTo>
                    <a:pt x="2092" y="382"/>
                  </a:lnTo>
                  <a:lnTo>
                    <a:pt x="2097" y="373"/>
                  </a:lnTo>
                  <a:lnTo>
                    <a:pt x="2100" y="363"/>
                  </a:lnTo>
                  <a:lnTo>
                    <a:pt x="2097" y="354"/>
                  </a:lnTo>
                  <a:lnTo>
                    <a:pt x="2103" y="355"/>
                  </a:lnTo>
                  <a:lnTo>
                    <a:pt x="2108" y="360"/>
                  </a:lnTo>
                  <a:lnTo>
                    <a:pt x="2112" y="365"/>
                  </a:lnTo>
                  <a:lnTo>
                    <a:pt x="2112" y="371"/>
                  </a:lnTo>
                  <a:lnTo>
                    <a:pt x="2105" y="377"/>
                  </a:lnTo>
                  <a:lnTo>
                    <a:pt x="2097" y="384"/>
                  </a:lnTo>
                  <a:lnTo>
                    <a:pt x="2090" y="391"/>
                  </a:lnTo>
                  <a:lnTo>
                    <a:pt x="2082" y="399"/>
                  </a:lnTo>
                  <a:lnTo>
                    <a:pt x="2076" y="406"/>
                  </a:lnTo>
                  <a:lnTo>
                    <a:pt x="2070" y="413"/>
                  </a:lnTo>
                  <a:lnTo>
                    <a:pt x="2066" y="419"/>
                  </a:lnTo>
                  <a:lnTo>
                    <a:pt x="2060" y="427"/>
                  </a:lnTo>
                  <a:lnTo>
                    <a:pt x="2069" y="427"/>
                  </a:lnTo>
                  <a:lnTo>
                    <a:pt x="2073" y="426"/>
                  </a:lnTo>
                  <a:lnTo>
                    <a:pt x="2078" y="424"/>
                  </a:lnTo>
                  <a:lnTo>
                    <a:pt x="2081" y="425"/>
                  </a:lnTo>
                  <a:lnTo>
                    <a:pt x="2082" y="429"/>
                  </a:lnTo>
                  <a:lnTo>
                    <a:pt x="2075" y="433"/>
                  </a:lnTo>
                  <a:lnTo>
                    <a:pt x="2067" y="436"/>
                  </a:lnTo>
                  <a:lnTo>
                    <a:pt x="2060" y="440"/>
                  </a:lnTo>
                  <a:lnTo>
                    <a:pt x="2055" y="447"/>
                  </a:lnTo>
                  <a:lnTo>
                    <a:pt x="2051" y="454"/>
                  </a:lnTo>
                  <a:lnTo>
                    <a:pt x="2048" y="462"/>
                  </a:lnTo>
                  <a:lnTo>
                    <a:pt x="2045" y="469"/>
                  </a:lnTo>
                  <a:lnTo>
                    <a:pt x="2043" y="476"/>
                  </a:lnTo>
                  <a:lnTo>
                    <a:pt x="2041" y="484"/>
                  </a:lnTo>
                  <a:lnTo>
                    <a:pt x="2038" y="493"/>
                  </a:lnTo>
                  <a:lnTo>
                    <a:pt x="2035" y="501"/>
                  </a:lnTo>
                  <a:lnTo>
                    <a:pt x="2060" y="498"/>
                  </a:lnTo>
                  <a:lnTo>
                    <a:pt x="2045" y="503"/>
                  </a:lnTo>
                  <a:lnTo>
                    <a:pt x="2035" y="509"/>
                  </a:lnTo>
                  <a:lnTo>
                    <a:pt x="2032" y="517"/>
                  </a:lnTo>
                  <a:lnTo>
                    <a:pt x="2032" y="527"/>
                  </a:lnTo>
                  <a:lnTo>
                    <a:pt x="2036" y="535"/>
                  </a:lnTo>
                  <a:lnTo>
                    <a:pt x="2039" y="544"/>
                  </a:lnTo>
                  <a:lnTo>
                    <a:pt x="2042" y="552"/>
                  </a:lnTo>
                  <a:lnTo>
                    <a:pt x="2041" y="561"/>
                  </a:lnTo>
                  <a:lnTo>
                    <a:pt x="2051" y="564"/>
                  </a:lnTo>
                  <a:lnTo>
                    <a:pt x="2046" y="566"/>
                  </a:lnTo>
                  <a:lnTo>
                    <a:pt x="2042" y="571"/>
                  </a:lnTo>
                  <a:lnTo>
                    <a:pt x="2041" y="575"/>
                  </a:lnTo>
                  <a:lnTo>
                    <a:pt x="2038" y="581"/>
                  </a:lnTo>
                  <a:lnTo>
                    <a:pt x="2038" y="586"/>
                  </a:lnTo>
                  <a:lnTo>
                    <a:pt x="2036" y="590"/>
                  </a:lnTo>
                  <a:lnTo>
                    <a:pt x="2035" y="595"/>
                  </a:lnTo>
                  <a:lnTo>
                    <a:pt x="2030" y="600"/>
                  </a:lnTo>
                  <a:lnTo>
                    <a:pt x="2045" y="603"/>
                  </a:lnTo>
                  <a:lnTo>
                    <a:pt x="2038" y="606"/>
                  </a:lnTo>
                  <a:lnTo>
                    <a:pt x="2028" y="611"/>
                  </a:lnTo>
                  <a:lnTo>
                    <a:pt x="2019" y="617"/>
                  </a:lnTo>
                  <a:lnTo>
                    <a:pt x="2011" y="624"/>
                  </a:lnTo>
                  <a:lnTo>
                    <a:pt x="2005" y="631"/>
                  </a:lnTo>
                  <a:lnTo>
                    <a:pt x="1997" y="637"/>
                  </a:lnTo>
                  <a:lnTo>
                    <a:pt x="1990" y="643"/>
                  </a:lnTo>
                  <a:lnTo>
                    <a:pt x="1982" y="651"/>
                  </a:lnTo>
                  <a:lnTo>
                    <a:pt x="1972" y="651"/>
                  </a:lnTo>
                  <a:lnTo>
                    <a:pt x="1963" y="654"/>
                  </a:lnTo>
                  <a:lnTo>
                    <a:pt x="1955" y="659"/>
                  </a:lnTo>
                  <a:lnTo>
                    <a:pt x="1952" y="666"/>
                  </a:lnTo>
                  <a:lnTo>
                    <a:pt x="1966" y="679"/>
                  </a:lnTo>
                  <a:lnTo>
                    <a:pt x="1978" y="692"/>
                  </a:lnTo>
                  <a:lnTo>
                    <a:pt x="1992" y="705"/>
                  </a:lnTo>
                  <a:lnTo>
                    <a:pt x="2005" y="718"/>
                  </a:lnTo>
                  <a:lnTo>
                    <a:pt x="2021" y="729"/>
                  </a:lnTo>
                  <a:lnTo>
                    <a:pt x="2036" y="741"/>
                  </a:lnTo>
                  <a:lnTo>
                    <a:pt x="2054" y="751"/>
                  </a:lnTo>
                  <a:lnTo>
                    <a:pt x="2070" y="762"/>
                  </a:lnTo>
                  <a:lnTo>
                    <a:pt x="2065" y="765"/>
                  </a:lnTo>
                  <a:lnTo>
                    <a:pt x="2060" y="769"/>
                  </a:lnTo>
                  <a:lnTo>
                    <a:pt x="2043" y="761"/>
                  </a:lnTo>
                  <a:lnTo>
                    <a:pt x="2025" y="755"/>
                  </a:lnTo>
                  <a:lnTo>
                    <a:pt x="2008" y="750"/>
                  </a:lnTo>
                  <a:lnTo>
                    <a:pt x="1990" y="747"/>
                  </a:lnTo>
                  <a:lnTo>
                    <a:pt x="1973" y="743"/>
                  </a:lnTo>
                  <a:lnTo>
                    <a:pt x="1955" y="743"/>
                  </a:lnTo>
                  <a:lnTo>
                    <a:pt x="1939" y="742"/>
                  </a:lnTo>
                  <a:lnTo>
                    <a:pt x="1921" y="743"/>
                  </a:lnTo>
                  <a:lnTo>
                    <a:pt x="1906" y="740"/>
                  </a:lnTo>
                  <a:lnTo>
                    <a:pt x="1895" y="740"/>
                  </a:lnTo>
                  <a:lnTo>
                    <a:pt x="1897" y="748"/>
                  </a:lnTo>
                  <a:lnTo>
                    <a:pt x="1901" y="754"/>
                  </a:lnTo>
                  <a:lnTo>
                    <a:pt x="1911" y="760"/>
                  </a:lnTo>
                  <a:lnTo>
                    <a:pt x="1921" y="766"/>
                  </a:lnTo>
                  <a:lnTo>
                    <a:pt x="1922" y="779"/>
                  </a:lnTo>
                  <a:lnTo>
                    <a:pt x="1925" y="793"/>
                  </a:lnTo>
                  <a:lnTo>
                    <a:pt x="1930" y="806"/>
                  </a:lnTo>
                  <a:lnTo>
                    <a:pt x="1933" y="819"/>
                  </a:lnTo>
                  <a:lnTo>
                    <a:pt x="1938" y="831"/>
                  </a:lnTo>
                  <a:lnTo>
                    <a:pt x="1942" y="845"/>
                  </a:lnTo>
                  <a:lnTo>
                    <a:pt x="1946" y="857"/>
                  </a:lnTo>
                  <a:lnTo>
                    <a:pt x="1946" y="870"/>
                  </a:lnTo>
                  <a:lnTo>
                    <a:pt x="1960" y="858"/>
                  </a:lnTo>
                  <a:lnTo>
                    <a:pt x="1973" y="845"/>
                  </a:lnTo>
                  <a:lnTo>
                    <a:pt x="1987" y="831"/>
                  </a:lnTo>
                  <a:lnTo>
                    <a:pt x="1998" y="818"/>
                  </a:lnTo>
                  <a:lnTo>
                    <a:pt x="2014" y="804"/>
                  </a:lnTo>
                  <a:lnTo>
                    <a:pt x="2028" y="793"/>
                  </a:lnTo>
                  <a:lnTo>
                    <a:pt x="2048" y="782"/>
                  </a:lnTo>
                  <a:lnTo>
                    <a:pt x="2066" y="775"/>
                  </a:lnTo>
                  <a:lnTo>
                    <a:pt x="2070" y="779"/>
                  </a:lnTo>
                  <a:lnTo>
                    <a:pt x="2066" y="784"/>
                  </a:lnTo>
                  <a:lnTo>
                    <a:pt x="2062" y="790"/>
                  </a:lnTo>
                  <a:lnTo>
                    <a:pt x="2058" y="797"/>
                  </a:lnTo>
                  <a:lnTo>
                    <a:pt x="2055" y="805"/>
                  </a:lnTo>
                  <a:lnTo>
                    <a:pt x="2055" y="813"/>
                  </a:lnTo>
                  <a:lnTo>
                    <a:pt x="2054" y="820"/>
                  </a:lnTo>
                  <a:lnTo>
                    <a:pt x="2054" y="827"/>
                  </a:lnTo>
                  <a:lnTo>
                    <a:pt x="2051" y="835"/>
                  </a:lnTo>
                  <a:lnTo>
                    <a:pt x="2067" y="838"/>
                  </a:lnTo>
                  <a:lnTo>
                    <a:pt x="2079" y="838"/>
                  </a:lnTo>
                  <a:lnTo>
                    <a:pt x="2092" y="835"/>
                  </a:lnTo>
                  <a:lnTo>
                    <a:pt x="2103" y="832"/>
                  </a:lnTo>
                  <a:lnTo>
                    <a:pt x="2115" y="825"/>
                  </a:lnTo>
                  <a:lnTo>
                    <a:pt x="2125" y="819"/>
                  </a:lnTo>
                  <a:lnTo>
                    <a:pt x="2135" y="813"/>
                  </a:lnTo>
                  <a:lnTo>
                    <a:pt x="2143" y="807"/>
                  </a:lnTo>
                  <a:lnTo>
                    <a:pt x="2157" y="795"/>
                  </a:lnTo>
                  <a:lnTo>
                    <a:pt x="2165" y="784"/>
                  </a:lnTo>
                  <a:lnTo>
                    <a:pt x="2173" y="772"/>
                  </a:lnTo>
                  <a:lnTo>
                    <a:pt x="2179" y="761"/>
                  </a:lnTo>
                  <a:lnTo>
                    <a:pt x="2189" y="750"/>
                  </a:lnTo>
                  <a:lnTo>
                    <a:pt x="2197" y="739"/>
                  </a:lnTo>
                  <a:lnTo>
                    <a:pt x="2211" y="729"/>
                  </a:lnTo>
                  <a:lnTo>
                    <a:pt x="2226" y="721"/>
                  </a:lnTo>
                  <a:lnTo>
                    <a:pt x="2232" y="720"/>
                  </a:lnTo>
                  <a:lnTo>
                    <a:pt x="2236" y="727"/>
                  </a:lnTo>
                  <a:lnTo>
                    <a:pt x="2218" y="734"/>
                  </a:lnTo>
                  <a:lnTo>
                    <a:pt x="2205" y="745"/>
                  </a:lnTo>
                  <a:lnTo>
                    <a:pt x="2196" y="758"/>
                  </a:lnTo>
                  <a:lnTo>
                    <a:pt x="2187" y="772"/>
                  </a:lnTo>
                  <a:lnTo>
                    <a:pt x="2181" y="786"/>
                  </a:lnTo>
                  <a:lnTo>
                    <a:pt x="2170" y="800"/>
                  </a:lnTo>
                  <a:lnTo>
                    <a:pt x="2159" y="813"/>
                  </a:lnTo>
                  <a:lnTo>
                    <a:pt x="2139" y="823"/>
                  </a:lnTo>
                  <a:lnTo>
                    <a:pt x="2132" y="827"/>
                  </a:lnTo>
                  <a:lnTo>
                    <a:pt x="2119" y="832"/>
                  </a:lnTo>
                  <a:lnTo>
                    <a:pt x="2108" y="835"/>
                  </a:lnTo>
                  <a:lnTo>
                    <a:pt x="2094" y="839"/>
                  </a:lnTo>
                  <a:lnTo>
                    <a:pt x="2082" y="842"/>
                  </a:lnTo>
                  <a:lnTo>
                    <a:pt x="2069" y="845"/>
                  </a:lnTo>
                  <a:lnTo>
                    <a:pt x="2057" y="847"/>
                  </a:lnTo>
                  <a:lnTo>
                    <a:pt x="2045" y="852"/>
                  </a:lnTo>
                  <a:lnTo>
                    <a:pt x="2045" y="859"/>
                  </a:lnTo>
                  <a:lnTo>
                    <a:pt x="2043" y="866"/>
                  </a:lnTo>
                  <a:lnTo>
                    <a:pt x="2042" y="872"/>
                  </a:lnTo>
                  <a:lnTo>
                    <a:pt x="2039" y="879"/>
                  </a:lnTo>
                  <a:lnTo>
                    <a:pt x="2039" y="886"/>
                  </a:lnTo>
                  <a:lnTo>
                    <a:pt x="2038" y="892"/>
                  </a:lnTo>
                  <a:lnTo>
                    <a:pt x="2039" y="899"/>
                  </a:lnTo>
                  <a:lnTo>
                    <a:pt x="2041" y="906"/>
                  </a:lnTo>
                  <a:lnTo>
                    <a:pt x="2052" y="908"/>
                  </a:lnTo>
                  <a:lnTo>
                    <a:pt x="2065" y="910"/>
                  </a:lnTo>
                  <a:lnTo>
                    <a:pt x="2076" y="910"/>
                  </a:lnTo>
                  <a:lnTo>
                    <a:pt x="2087" y="910"/>
                  </a:lnTo>
                  <a:lnTo>
                    <a:pt x="2099" y="908"/>
                  </a:lnTo>
                  <a:lnTo>
                    <a:pt x="2109" y="906"/>
                  </a:lnTo>
                  <a:lnTo>
                    <a:pt x="2119" y="905"/>
                  </a:lnTo>
                  <a:lnTo>
                    <a:pt x="2129" y="903"/>
                  </a:lnTo>
                  <a:lnTo>
                    <a:pt x="2135" y="896"/>
                  </a:lnTo>
                  <a:lnTo>
                    <a:pt x="2135" y="890"/>
                  </a:lnTo>
                  <a:lnTo>
                    <a:pt x="2136" y="881"/>
                  </a:lnTo>
                  <a:lnTo>
                    <a:pt x="2139" y="877"/>
                  </a:lnTo>
                  <a:lnTo>
                    <a:pt x="2143" y="886"/>
                  </a:lnTo>
                  <a:lnTo>
                    <a:pt x="2143" y="896"/>
                  </a:lnTo>
                  <a:lnTo>
                    <a:pt x="2152" y="892"/>
                  </a:lnTo>
                  <a:lnTo>
                    <a:pt x="2162" y="890"/>
                  </a:lnTo>
                  <a:lnTo>
                    <a:pt x="2170" y="885"/>
                  </a:lnTo>
                  <a:lnTo>
                    <a:pt x="2179" y="881"/>
                  </a:lnTo>
                  <a:lnTo>
                    <a:pt x="2189" y="876"/>
                  </a:lnTo>
                  <a:lnTo>
                    <a:pt x="2194" y="871"/>
                  </a:lnTo>
                  <a:lnTo>
                    <a:pt x="2199" y="866"/>
                  </a:lnTo>
                  <a:lnTo>
                    <a:pt x="2200" y="861"/>
                  </a:lnTo>
                  <a:lnTo>
                    <a:pt x="2189" y="858"/>
                  </a:lnTo>
                  <a:lnTo>
                    <a:pt x="2203" y="857"/>
                  </a:lnTo>
                  <a:lnTo>
                    <a:pt x="2212" y="854"/>
                  </a:lnTo>
                  <a:lnTo>
                    <a:pt x="2221" y="848"/>
                  </a:lnTo>
                  <a:lnTo>
                    <a:pt x="2227" y="842"/>
                  </a:lnTo>
                  <a:lnTo>
                    <a:pt x="2235" y="833"/>
                  </a:lnTo>
                  <a:lnTo>
                    <a:pt x="2240" y="826"/>
                  </a:lnTo>
                  <a:lnTo>
                    <a:pt x="2246" y="819"/>
                  </a:lnTo>
                  <a:lnTo>
                    <a:pt x="2252" y="814"/>
                  </a:lnTo>
                  <a:lnTo>
                    <a:pt x="2245" y="812"/>
                  </a:lnTo>
                  <a:lnTo>
                    <a:pt x="2236" y="814"/>
                  </a:lnTo>
                  <a:lnTo>
                    <a:pt x="2246" y="807"/>
                  </a:lnTo>
                  <a:lnTo>
                    <a:pt x="2257" y="803"/>
                  </a:lnTo>
                  <a:lnTo>
                    <a:pt x="2270" y="800"/>
                  </a:lnTo>
                  <a:lnTo>
                    <a:pt x="2278" y="794"/>
                  </a:lnTo>
                  <a:lnTo>
                    <a:pt x="2289" y="786"/>
                  </a:lnTo>
                  <a:lnTo>
                    <a:pt x="2300" y="779"/>
                  </a:lnTo>
                  <a:lnTo>
                    <a:pt x="2309" y="770"/>
                  </a:lnTo>
                  <a:lnTo>
                    <a:pt x="2316" y="761"/>
                  </a:lnTo>
                  <a:lnTo>
                    <a:pt x="2327" y="753"/>
                  </a:lnTo>
                  <a:lnTo>
                    <a:pt x="2337" y="747"/>
                  </a:lnTo>
                  <a:lnTo>
                    <a:pt x="2353" y="743"/>
                  </a:lnTo>
                  <a:lnTo>
                    <a:pt x="2366" y="743"/>
                  </a:lnTo>
                  <a:lnTo>
                    <a:pt x="2370" y="746"/>
                  </a:lnTo>
                  <a:lnTo>
                    <a:pt x="2364" y="749"/>
                  </a:lnTo>
                  <a:lnTo>
                    <a:pt x="2359" y="750"/>
                  </a:lnTo>
                  <a:lnTo>
                    <a:pt x="2351" y="753"/>
                  </a:lnTo>
                  <a:close/>
                </a:path>
              </a:pathLst>
            </a:custGeom>
            <a:solidFill>
              <a:srgbClr val="FFCC00"/>
            </a:solidFill>
            <a:ln w="9525">
              <a:noFill/>
              <a:round/>
              <a:headEnd/>
              <a:tailEnd/>
            </a:ln>
          </p:spPr>
          <p:txBody>
            <a:bodyPr/>
            <a:lstStyle/>
            <a:p>
              <a:endParaRPr lang="en-US"/>
            </a:p>
          </p:txBody>
        </p:sp>
        <p:sp>
          <p:nvSpPr>
            <p:cNvPr id="45091" name="Oval 35"/>
            <p:cNvSpPr>
              <a:spLocks noChangeArrowheads="1"/>
            </p:cNvSpPr>
            <p:nvPr/>
          </p:nvSpPr>
          <p:spPr bwMode="auto">
            <a:xfrm rot="-265324">
              <a:off x="600" y="936"/>
              <a:ext cx="673" cy="2112"/>
            </a:xfrm>
            <a:prstGeom prst="ellipse">
              <a:avLst/>
            </a:prstGeom>
            <a:gradFill rotWithShape="0">
              <a:gsLst>
                <a:gs pos="0">
                  <a:srgbClr val="800000"/>
                </a:gs>
                <a:gs pos="100000">
                  <a:srgbClr val="800000">
                    <a:gamma/>
                    <a:shade val="46275"/>
                    <a:invGamma/>
                  </a:srgbClr>
                </a:gs>
              </a:gsLst>
              <a:path path="shape">
                <a:fillToRect l="50000" t="50000" r="50000" b="50000"/>
              </a:path>
            </a:gradFill>
            <a:ln w="9525">
              <a:solidFill>
                <a:srgbClr val="FF0000"/>
              </a:solidFill>
              <a:round/>
              <a:headEnd/>
              <a:tailEnd/>
            </a:ln>
            <a:effectLst/>
          </p:spPr>
          <p:txBody>
            <a:bodyPr wrap="none" anchor="ctr"/>
            <a:lstStyle/>
            <a:p>
              <a:endParaRPr lang="en-US"/>
            </a:p>
          </p:txBody>
        </p:sp>
      </p:grpSp>
      <p:sp>
        <p:nvSpPr>
          <p:cNvPr id="45092" name="Text Box 36"/>
          <p:cNvSpPr txBox="1">
            <a:spLocks noChangeArrowheads="1"/>
          </p:cNvSpPr>
          <p:nvPr/>
        </p:nvSpPr>
        <p:spPr bwMode="auto">
          <a:xfrm>
            <a:off x="1836738" y="1692275"/>
            <a:ext cx="857250" cy="581025"/>
          </a:xfrm>
          <a:prstGeom prst="rect">
            <a:avLst/>
          </a:prstGeom>
          <a:noFill/>
          <a:ln w="9525">
            <a:noFill/>
            <a:miter lim="800000"/>
            <a:headEnd/>
            <a:tailEnd/>
          </a:ln>
          <a:effectLst/>
        </p:spPr>
        <p:txBody>
          <a:bodyPr>
            <a:spAutoFit/>
          </a:bodyPr>
          <a:lstStyle/>
          <a:p>
            <a:pPr eaLnBrk="1" hangingPunct="1"/>
            <a:r>
              <a:rPr lang="en-US" sz="1600" b="1">
                <a:latin typeface="Arial" charset="0"/>
              </a:rPr>
              <a:t>bacteria</a:t>
            </a:r>
          </a:p>
        </p:txBody>
      </p:sp>
      <p:sp>
        <p:nvSpPr>
          <p:cNvPr id="45093" name="Oval 37"/>
          <p:cNvSpPr>
            <a:spLocks noChangeArrowheads="1"/>
          </p:cNvSpPr>
          <p:nvPr/>
        </p:nvSpPr>
        <p:spPr bwMode="auto">
          <a:xfrm>
            <a:off x="3154363" y="4324350"/>
            <a:ext cx="444500" cy="406400"/>
          </a:xfrm>
          <a:prstGeom prst="ellipse">
            <a:avLst/>
          </a:prstGeom>
          <a:gradFill rotWithShape="1">
            <a:gsLst>
              <a:gs pos="0">
                <a:schemeClr val="bg1"/>
              </a:gs>
              <a:gs pos="100000">
                <a:srgbClr val="FF6600"/>
              </a:gs>
            </a:gsLst>
            <a:path path="shape">
              <a:fillToRect l="50000" t="50000" r="50000" b="50000"/>
            </a:path>
          </a:gradFill>
          <a:ln w="9525">
            <a:solidFill>
              <a:schemeClr val="tx1"/>
            </a:solidFill>
            <a:round/>
            <a:headEnd/>
            <a:tailEnd/>
          </a:ln>
          <a:effectLst/>
        </p:spPr>
        <p:txBody>
          <a:bodyPr wrap="none" anchor="ctr"/>
          <a:lstStyle/>
          <a:p>
            <a:pPr algn="ctr" eaLnBrk="1" hangingPunct="1"/>
            <a:r>
              <a:rPr lang="en-US" sz="1200" b="1">
                <a:latin typeface="Arial" charset="0"/>
              </a:rPr>
              <a:t>IRF-3</a:t>
            </a:r>
          </a:p>
        </p:txBody>
      </p:sp>
      <p:sp>
        <p:nvSpPr>
          <p:cNvPr id="45094" name="Text Box 38"/>
          <p:cNvSpPr txBox="1">
            <a:spLocks noChangeArrowheads="1"/>
          </p:cNvSpPr>
          <p:nvPr/>
        </p:nvSpPr>
        <p:spPr bwMode="auto">
          <a:xfrm>
            <a:off x="3314700" y="1412875"/>
            <a:ext cx="669925" cy="336550"/>
          </a:xfrm>
          <a:prstGeom prst="rect">
            <a:avLst/>
          </a:prstGeom>
          <a:noFill/>
          <a:ln w="9525">
            <a:noFill/>
            <a:miter lim="800000"/>
            <a:headEnd/>
            <a:tailEnd/>
          </a:ln>
          <a:effectLst/>
        </p:spPr>
        <p:txBody>
          <a:bodyPr wrap="none">
            <a:spAutoFit/>
          </a:bodyPr>
          <a:lstStyle/>
          <a:p>
            <a:pPr eaLnBrk="1" hangingPunct="1"/>
            <a:r>
              <a:rPr lang="en-US" sz="1600" b="1">
                <a:latin typeface="Arial" charset="0"/>
              </a:rPr>
              <a:t>virus</a:t>
            </a:r>
          </a:p>
        </p:txBody>
      </p:sp>
      <p:sp>
        <p:nvSpPr>
          <p:cNvPr id="45095" name="Text Box 39"/>
          <p:cNvSpPr txBox="1">
            <a:spLocks noChangeArrowheads="1"/>
          </p:cNvSpPr>
          <p:nvPr/>
        </p:nvSpPr>
        <p:spPr bwMode="auto">
          <a:xfrm>
            <a:off x="5502275" y="1630363"/>
            <a:ext cx="1325563" cy="581025"/>
          </a:xfrm>
          <a:prstGeom prst="rect">
            <a:avLst/>
          </a:prstGeom>
          <a:noFill/>
          <a:ln w="9525">
            <a:noFill/>
            <a:miter lim="800000"/>
            <a:headEnd/>
            <a:tailEnd/>
          </a:ln>
          <a:effectLst/>
        </p:spPr>
        <p:txBody>
          <a:bodyPr wrap="none">
            <a:spAutoFit/>
          </a:bodyPr>
          <a:lstStyle/>
          <a:p>
            <a:pPr algn="ctr" eaLnBrk="1" hangingPunct="1"/>
            <a:r>
              <a:rPr lang="en-US" sz="1600" b="1">
                <a:latin typeface="Helvetica" pitchFamily="34" charset="0"/>
              </a:rPr>
              <a:t>cholesterol </a:t>
            </a:r>
            <a:br>
              <a:rPr lang="en-US" sz="1600" b="1">
                <a:latin typeface="Helvetica" pitchFamily="34" charset="0"/>
              </a:rPr>
            </a:br>
            <a:r>
              <a:rPr lang="en-US" sz="1600" b="1">
                <a:latin typeface="Helvetica" pitchFamily="34" charset="0"/>
              </a:rPr>
              <a:t>efflux</a:t>
            </a:r>
          </a:p>
        </p:txBody>
      </p:sp>
      <p:sp>
        <p:nvSpPr>
          <p:cNvPr id="45096" name="Oval 40"/>
          <p:cNvSpPr>
            <a:spLocks noChangeArrowheads="1"/>
          </p:cNvSpPr>
          <p:nvPr/>
        </p:nvSpPr>
        <p:spPr bwMode="auto">
          <a:xfrm>
            <a:off x="5268913" y="384016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7" name="Oval 41"/>
          <p:cNvSpPr>
            <a:spLocks noChangeArrowheads="1"/>
          </p:cNvSpPr>
          <p:nvPr/>
        </p:nvSpPr>
        <p:spPr bwMode="auto">
          <a:xfrm>
            <a:off x="4713288" y="3303588"/>
            <a:ext cx="231775" cy="115887"/>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8" name="Oval 42"/>
          <p:cNvSpPr>
            <a:spLocks noChangeArrowheads="1"/>
          </p:cNvSpPr>
          <p:nvPr/>
        </p:nvSpPr>
        <p:spPr bwMode="auto">
          <a:xfrm>
            <a:off x="5778500" y="230981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099" name="Oval 43"/>
          <p:cNvSpPr>
            <a:spLocks noChangeArrowheads="1"/>
          </p:cNvSpPr>
          <p:nvPr/>
        </p:nvSpPr>
        <p:spPr bwMode="auto">
          <a:xfrm>
            <a:off x="5454650" y="2347913"/>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0" name="Oval 44"/>
          <p:cNvSpPr>
            <a:spLocks noChangeArrowheads="1"/>
          </p:cNvSpPr>
          <p:nvPr/>
        </p:nvSpPr>
        <p:spPr bwMode="auto">
          <a:xfrm>
            <a:off x="4852988" y="3648075"/>
            <a:ext cx="231775" cy="115888"/>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1" name="Oval 45"/>
          <p:cNvSpPr>
            <a:spLocks noChangeArrowheads="1"/>
          </p:cNvSpPr>
          <p:nvPr/>
        </p:nvSpPr>
        <p:spPr bwMode="auto">
          <a:xfrm>
            <a:off x="5176838" y="3571875"/>
            <a:ext cx="231775" cy="114300"/>
          </a:xfrm>
          <a:prstGeom prst="ellipse">
            <a:avLst/>
          </a:prstGeom>
          <a:gradFill rotWithShape="1">
            <a:gsLst>
              <a:gs pos="0">
                <a:srgbClr val="FFCC00"/>
              </a:gs>
              <a:gs pos="100000">
                <a:srgbClr val="800000"/>
              </a:gs>
            </a:gsLst>
            <a:path path="rect">
              <a:fillToRect l="100000" t="100000"/>
            </a:path>
          </a:gradFill>
          <a:ln w="9525">
            <a:solidFill>
              <a:srgbClr val="FF0000"/>
            </a:solidFill>
            <a:round/>
            <a:headEnd/>
            <a:tailEnd/>
          </a:ln>
          <a:effectLst/>
        </p:spPr>
        <p:txBody>
          <a:bodyPr wrap="none" anchor="ctr"/>
          <a:lstStyle/>
          <a:p>
            <a:pPr algn="ctr" eaLnBrk="1" hangingPunct="1"/>
            <a:r>
              <a:rPr lang="en-US" sz="1400" b="1">
                <a:latin typeface="Albertus Extra Bold" pitchFamily="34" charset="0"/>
              </a:rPr>
              <a:t>C</a:t>
            </a:r>
          </a:p>
        </p:txBody>
      </p:sp>
      <p:sp>
        <p:nvSpPr>
          <p:cNvPr id="45102" name="Line 46"/>
          <p:cNvSpPr>
            <a:spLocks noChangeShapeType="1"/>
          </p:cNvSpPr>
          <p:nvPr/>
        </p:nvSpPr>
        <p:spPr bwMode="auto">
          <a:xfrm flipH="1">
            <a:off x="2770188" y="3206750"/>
            <a:ext cx="111125" cy="365125"/>
          </a:xfrm>
          <a:prstGeom prst="line">
            <a:avLst/>
          </a:prstGeom>
          <a:noFill/>
          <a:ln w="28575">
            <a:solidFill>
              <a:schemeClr val="tx1"/>
            </a:solidFill>
            <a:round/>
            <a:headEnd/>
            <a:tailEnd type="triangle" w="med" len="sm"/>
          </a:ln>
          <a:effectLst/>
        </p:spPr>
        <p:txBody>
          <a:bodyPr/>
          <a:lstStyle/>
          <a:p>
            <a:endParaRPr lang="en-US"/>
          </a:p>
        </p:txBody>
      </p:sp>
      <p:sp>
        <p:nvSpPr>
          <p:cNvPr id="45103" name="Line 47"/>
          <p:cNvSpPr>
            <a:spLocks noChangeShapeType="1"/>
          </p:cNvSpPr>
          <p:nvPr/>
        </p:nvSpPr>
        <p:spPr bwMode="auto">
          <a:xfrm>
            <a:off x="3636963" y="4716463"/>
            <a:ext cx="244475" cy="198437"/>
          </a:xfrm>
          <a:prstGeom prst="line">
            <a:avLst/>
          </a:prstGeom>
          <a:noFill/>
          <a:ln w="28575">
            <a:solidFill>
              <a:schemeClr val="tx1"/>
            </a:solidFill>
            <a:round/>
            <a:headEnd/>
            <a:tailEnd/>
          </a:ln>
          <a:effectLst/>
        </p:spPr>
        <p:txBody>
          <a:bodyPr/>
          <a:lstStyle/>
          <a:p>
            <a:endParaRPr lang="en-US"/>
          </a:p>
        </p:txBody>
      </p:sp>
      <p:sp>
        <p:nvSpPr>
          <p:cNvPr id="45104" name="Line 48"/>
          <p:cNvSpPr>
            <a:spLocks noChangeShapeType="1"/>
          </p:cNvSpPr>
          <p:nvPr/>
        </p:nvSpPr>
        <p:spPr bwMode="auto">
          <a:xfrm flipV="1">
            <a:off x="4705350" y="3992563"/>
            <a:ext cx="307975" cy="800100"/>
          </a:xfrm>
          <a:prstGeom prst="line">
            <a:avLst/>
          </a:prstGeom>
          <a:noFill/>
          <a:ln w="28575">
            <a:solidFill>
              <a:schemeClr val="tx1"/>
            </a:solidFill>
            <a:round/>
            <a:headEnd/>
            <a:tailEnd type="triangle" w="med" len="med"/>
          </a:ln>
          <a:effectLst/>
        </p:spPr>
        <p:txBody>
          <a:bodyPr/>
          <a:lstStyle/>
          <a:p>
            <a:endParaRPr lang="en-US"/>
          </a:p>
        </p:txBody>
      </p:sp>
      <p:sp>
        <p:nvSpPr>
          <p:cNvPr id="45105" name="Line 49"/>
          <p:cNvSpPr>
            <a:spLocks noChangeShapeType="1"/>
          </p:cNvSpPr>
          <p:nvPr/>
        </p:nvSpPr>
        <p:spPr bwMode="auto">
          <a:xfrm flipV="1">
            <a:off x="3800475" y="4819650"/>
            <a:ext cx="180975" cy="204788"/>
          </a:xfrm>
          <a:prstGeom prst="line">
            <a:avLst/>
          </a:prstGeom>
          <a:noFill/>
          <a:ln w="28575">
            <a:solidFill>
              <a:schemeClr val="tx1"/>
            </a:solidFill>
            <a:round/>
            <a:headEnd/>
            <a:tailEnd/>
          </a:ln>
          <a:effectLst/>
        </p:spPr>
        <p:txBody>
          <a:bodyPr/>
          <a:lstStyle/>
          <a:p>
            <a:endParaRPr lang="en-US"/>
          </a:p>
        </p:txBody>
      </p:sp>
      <p:sp>
        <p:nvSpPr>
          <p:cNvPr id="45106" name="Text Box 50"/>
          <p:cNvSpPr txBox="1">
            <a:spLocks noChangeArrowheads="1"/>
          </p:cNvSpPr>
          <p:nvPr/>
        </p:nvSpPr>
        <p:spPr bwMode="auto">
          <a:xfrm>
            <a:off x="4335463" y="2513013"/>
            <a:ext cx="796925" cy="304800"/>
          </a:xfrm>
          <a:prstGeom prst="rect">
            <a:avLst/>
          </a:prstGeom>
          <a:noFill/>
          <a:ln w="9525">
            <a:noFill/>
            <a:miter lim="800000"/>
            <a:headEnd/>
            <a:tailEnd/>
          </a:ln>
          <a:effectLst/>
        </p:spPr>
        <p:txBody>
          <a:bodyPr wrap="none">
            <a:spAutoFit/>
          </a:bodyPr>
          <a:lstStyle/>
          <a:p>
            <a:pPr eaLnBrk="1" hangingPunct="1"/>
            <a:r>
              <a:rPr lang="en-US" sz="1400" b="1">
                <a:latin typeface="Helvetica" pitchFamily="34" charset="0"/>
              </a:rPr>
              <a:t>ABCA1</a:t>
            </a:r>
          </a:p>
        </p:txBody>
      </p:sp>
      <p:sp>
        <p:nvSpPr>
          <p:cNvPr id="45107" name="Line 51"/>
          <p:cNvSpPr>
            <a:spLocks noChangeShapeType="1"/>
          </p:cNvSpPr>
          <p:nvPr/>
        </p:nvSpPr>
        <p:spPr bwMode="auto">
          <a:xfrm>
            <a:off x="4775200" y="4216400"/>
            <a:ext cx="139700" cy="344488"/>
          </a:xfrm>
          <a:prstGeom prst="line">
            <a:avLst/>
          </a:prstGeom>
          <a:noFill/>
          <a:ln w="28575">
            <a:solidFill>
              <a:srgbClr val="FF0000"/>
            </a:solidFill>
            <a:round/>
            <a:headEnd/>
            <a:tailEnd/>
          </a:ln>
          <a:effectLst/>
        </p:spPr>
        <p:txBody>
          <a:bodyPr/>
          <a:lstStyle/>
          <a:p>
            <a:endParaRPr lang="en-US"/>
          </a:p>
        </p:txBody>
      </p:sp>
      <p:sp>
        <p:nvSpPr>
          <p:cNvPr id="45108" name="Line 52"/>
          <p:cNvSpPr>
            <a:spLocks noChangeShapeType="1"/>
          </p:cNvSpPr>
          <p:nvPr/>
        </p:nvSpPr>
        <p:spPr bwMode="auto">
          <a:xfrm flipH="1">
            <a:off x="4643438" y="4327525"/>
            <a:ext cx="415925" cy="147638"/>
          </a:xfrm>
          <a:prstGeom prst="line">
            <a:avLst/>
          </a:prstGeom>
          <a:noFill/>
          <a:ln w="28575">
            <a:solidFill>
              <a:srgbClr val="FF0000"/>
            </a:solidFill>
            <a:round/>
            <a:headEnd/>
            <a:tailEnd/>
          </a:ln>
          <a:effectLst/>
        </p:spPr>
        <p:txBody>
          <a:bodyPr/>
          <a:lstStyle/>
          <a:p>
            <a:endParaRPr lang="en-US"/>
          </a:p>
        </p:txBody>
      </p:sp>
      <p:sp>
        <p:nvSpPr>
          <p:cNvPr id="45109" name="Arc 53"/>
          <p:cNvSpPr>
            <a:spLocks/>
          </p:cNvSpPr>
          <p:nvPr/>
        </p:nvSpPr>
        <p:spPr bwMode="auto">
          <a:xfrm>
            <a:off x="974725" y="2778125"/>
            <a:ext cx="5335588" cy="1130300"/>
          </a:xfrm>
          <a:custGeom>
            <a:avLst/>
            <a:gdLst>
              <a:gd name="G0" fmla="+- 21455 0 0"/>
              <a:gd name="G1" fmla="+- 21600 0 0"/>
              <a:gd name="G2" fmla="+- 21600 0 0"/>
              <a:gd name="T0" fmla="*/ 0 w 42840"/>
              <a:gd name="T1" fmla="*/ 19104 h 21600"/>
              <a:gd name="T2" fmla="*/ 42840 w 42840"/>
              <a:gd name="T3" fmla="*/ 18566 h 21600"/>
              <a:gd name="T4" fmla="*/ 21455 w 42840"/>
              <a:gd name="T5" fmla="*/ 21600 h 21600"/>
            </a:gdLst>
            <a:ahLst/>
            <a:cxnLst>
              <a:cxn ang="0">
                <a:pos x="T0" y="T1"/>
              </a:cxn>
              <a:cxn ang="0">
                <a:pos x="T2" y="T3"/>
              </a:cxn>
              <a:cxn ang="0">
                <a:pos x="T4" y="T5"/>
              </a:cxn>
            </a:cxnLst>
            <a:rect l="0" t="0" r="r" b="b"/>
            <a:pathLst>
              <a:path w="42840" h="21600" fill="none" extrusionOk="0">
                <a:moveTo>
                  <a:pt x="-1" y="19103"/>
                </a:moveTo>
                <a:cubicBezTo>
                  <a:pt x="1266" y="8213"/>
                  <a:pt x="10491" y="-1"/>
                  <a:pt x="21455" y="0"/>
                </a:cubicBezTo>
                <a:cubicBezTo>
                  <a:pt x="32212" y="0"/>
                  <a:pt x="41329" y="7915"/>
                  <a:pt x="42840" y="18565"/>
                </a:cubicBezTo>
              </a:path>
              <a:path w="42840" h="21600" stroke="0" extrusionOk="0">
                <a:moveTo>
                  <a:pt x="-1" y="19103"/>
                </a:moveTo>
                <a:cubicBezTo>
                  <a:pt x="1266" y="8213"/>
                  <a:pt x="10491" y="-1"/>
                  <a:pt x="21455" y="0"/>
                </a:cubicBezTo>
                <a:cubicBezTo>
                  <a:pt x="32212" y="0"/>
                  <a:pt x="41329" y="7915"/>
                  <a:pt x="42840" y="18565"/>
                </a:cubicBezTo>
                <a:lnTo>
                  <a:pt x="21455" y="21600"/>
                </a:lnTo>
                <a:close/>
              </a:path>
            </a:pathLst>
          </a:custGeom>
          <a:noFill/>
          <a:ln w="44450" cmpd="dbl">
            <a:solidFill>
              <a:schemeClr val="tx1"/>
            </a:solidFill>
            <a:round/>
            <a:headEnd type="none" w="sm" len="sm"/>
            <a:tailEnd type="none" w="sm" len="sm"/>
          </a:ln>
          <a:effectLst/>
        </p:spPr>
        <p:txBody>
          <a:bodyPr wrap="none" anchor="ctr"/>
          <a:lstStyle/>
          <a:p>
            <a:endParaRPr lang="en-US"/>
          </a:p>
        </p:txBody>
      </p:sp>
      <p:grpSp>
        <p:nvGrpSpPr>
          <p:cNvPr id="5" name="Group 54"/>
          <p:cNvGrpSpPr>
            <a:grpSpLocks/>
          </p:cNvGrpSpPr>
          <p:nvPr/>
        </p:nvGrpSpPr>
        <p:grpSpPr bwMode="auto">
          <a:xfrm rot="-1128325">
            <a:off x="2846388" y="2279650"/>
            <a:ext cx="184150" cy="852488"/>
            <a:chOff x="2616" y="96"/>
            <a:chExt cx="288" cy="912"/>
          </a:xfrm>
        </p:grpSpPr>
        <p:sp>
          <p:nvSpPr>
            <p:cNvPr id="45111" name="AutoShape 55"/>
            <p:cNvSpPr>
              <a:spLocks noChangeArrowheads="1"/>
            </p:cNvSpPr>
            <p:nvPr/>
          </p:nvSpPr>
          <p:spPr bwMode="auto">
            <a:xfrm>
              <a:off x="2664" y="96"/>
              <a:ext cx="192" cy="624"/>
            </a:xfrm>
            <a:prstGeom prst="roundRect">
              <a:avLst>
                <a:gd name="adj" fmla="val 41667"/>
              </a:avLst>
            </a:prstGeom>
            <a:gradFill rotWithShape="1">
              <a:gsLst>
                <a:gs pos="0">
                  <a:srgbClr val="008040">
                    <a:gamma/>
                    <a:shade val="46275"/>
                    <a:invGamma/>
                  </a:srgbClr>
                </a:gs>
                <a:gs pos="100000">
                  <a:srgbClr val="008040"/>
                </a:gs>
              </a:gsLst>
              <a:lin ang="0" scaled="1"/>
            </a:gradFill>
            <a:ln w="6350">
              <a:solidFill>
                <a:schemeClr val="accent1"/>
              </a:solidFill>
              <a:round/>
              <a:headEnd/>
              <a:tailEnd/>
            </a:ln>
            <a:effectLst/>
          </p:spPr>
          <p:txBody>
            <a:bodyPr wrap="none" anchor="ctr"/>
            <a:lstStyle/>
            <a:p>
              <a:endParaRPr lang="en-US"/>
            </a:p>
          </p:txBody>
        </p:sp>
        <p:sp>
          <p:nvSpPr>
            <p:cNvPr id="45112" name="Oval 56"/>
            <p:cNvSpPr>
              <a:spLocks noChangeArrowheads="1"/>
            </p:cNvSpPr>
            <p:nvPr/>
          </p:nvSpPr>
          <p:spPr bwMode="auto">
            <a:xfrm>
              <a:off x="2616" y="720"/>
              <a:ext cx="288" cy="288"/>
            </a:xfrm>
            <a:prstGeom prst="ellipse">
              <a:avLst/>
            </a:prstGeom>
            <a:gradFill rotWithShape="1">
              <a:gsLst>
                <a:gs pos="0">
                  <a:srgbClr val="008040">
                    <a:gamma/>
                    <a:shade val="46275"/>
                    <a:invGamma/>
                  </a:srgbClr>
                </a:gs>
                <a:gs pos="100000">
                  <a:srgbClr val="008040"/>
                </a:gs>
              </a:gsLst>
              <a:lin ang="0" scaled="1"/>
            </a:gradFill>
            <a:ln w="9525">
              <a:solidFill>
                <a:srgbClr val="800000"/>
              </a:solidFill>
              <a:round/>
              <a:headEnd/>
              <a:tailEnd/>
            </a:ln>
            <a:effectLst/>
          </p:spPr>
          <p:txBody>
            <a:bodyPr wrap="none" anchor="ctr"/>
            <a:lstStyle/>
            <a:p>
              <a:endParaRPr lang="en-US"/>
            </a:p>
          </p:txBody>
        </p:sp>
      </p:grpSp>
      <p:sp>
        <p:nvSpPr>
          <p:cNvPr id="45113" name="Text Box 57"/>
          <p:cNvSpPr txBox="1">
            <a:spLocks noChangeArrowheads="1"/>
          </p:cNvSpPr>
          <p:nvPr/>
        </p:nvSpPr>
        <p:spPr bwMode="auto">
          <a:xfrm>
            <a:off x="2979738" y="2484438"/>
            <a:ext cx="833437" cy="304800"/>
          </a:xfrm>
          <a:prstGeom prst="rect">
            <a:avLst/>
          </a:prstGeom>
          <a:noFill/>
          <a:ln w="9525">
            <a:noFill/>
            <a:miter lim="800000"/>
            <a:headEnd/>
            <a:tailEnd/>
          </a:ln>
          <a:effectLst/>
        </p:spPr>
        <p:txBody>
          <a:bodyPr wrap="none">
            <a:spAutoFit/>
          </a:bodyPr>
          <a:lstStyle/>
          <a:p>
            <a:pPr eaLnBrk="1" hangingPunct="1"/>
            <a:r>
              <a:rPr lang="en-US" sz="1400" b="1">
                <a:latin typeface="Helvetica" pitchFamily="34" charset="0"/>
              </a:rPr>
              <a:t>TLR-3/4</a:t>
            </a:r>
          </a:p>
        </p:txBody>
      </p:sp>
      <p:sp>
        <p:nvSpPr>
          <p:cNvPr id="45114" name="Text Box 58"/>
          <p:cNvSpPr txBox="1">
            <a:spLocks noChangeArrowheads="1"/>
          </p:cNvSpPr>
          <p:nvPr/>
        </p:nvSpPr>
        <p:spPr bwMode="auto">
          <a:xfrm>
            <a:off x="3357563" y="5969000"/>
            <a:ext cx="1935162" cy="517525"/>
          </a:xfrm>
          <a:prstGeom prst="rect">
            <a:avLst/>
          </a:prstGeom>
          <a:noFill/>
          <a:ln w="9525">
            <a:noFill/>
            <a:miter lim="800000"/>
            <a:headEnd/>
            <a:tailEnd/>
          </a:ln>
          <a:effectLst/>
        </p:spPr>
        <p:txBody>
          <a:bodyPr>
            <a:spAutoFit/>
          </a:bodyPr>
          <a:lstStyle/>
          <a:p>
            <a:pPr algn="ctr" eaLnBrk="1" hangingPunct="1"/>
            <a:r>
              <a:rPr lang="en-US" sz="1400" b="1">
                <a:latin typeface="Helvetica" pitchFamily="34" charset="0"/>
              </a:rPr>
              <a:t>ABCA1, ABCG1, apoE </a:t>
            </a:r>
          </a:p>
        </p:txBody>
      </p:sp>
      <p:grpSp>
        <p:nvGrpSpPr>
          <p:cNvPr id="6" name="Group 59"/>
          <p:cNvGrpSpPr>
            <a:grpSpLocks/>
          </p:cNvGrpSpPr>
          <p:nvPr/>
        </p:nvGrpSpPr>
        <p:grpSpPr bwMode="auto">
          <a:xfrm>
            <a:off x="4133850" y="5164138"/>
            <a:ext cx="339725" cy="415925"/>
            <a:chOff x="1200" y="3360"/>
            <a:chExt cx="480" cy="528"/>
          </a:xfrm>
        </p:grpSpPr>
        <p:sp>
          <p:nvSpPr>
            <p:cNvPr id="45116" name="AutoShape 60"/>
            <p:cNvSpPr>
              <a:spLocks noChangeArrowheads="1"/>
            </p:cNvSpPr>
            <p:nvPr/>
          </p:nvSpPr>
          <p:spPr bwMode="auto">
            <a:xfrm rot="16200000">
              <a:off x="1056" y="3504"/>
              <a:ext cx="528" cy="240"/>
            </a:xfrm>
            <a:prstGeom prst="flowChartDisplay">
              <a:avLst/>
            </a:prstGeom>
            <a:gradFill rotWithShape="0">
              <a:gsLst>
                <a:gs pos="0">
                  <a:srgbClr val="00FFFF"/>
                </a:gs>
                <a:gs pos="100000">
                  <a:srgbClr val="00FFFF">
                    <a:gamma/>
                    <a:shade val="16078"/>
                    <a:invGamma/>
                  </a:srgbClr>
                </a:gs>
              </a:gsLst>
              <a:path path="rect">
                <a:fillToRect l="100000" t="100000"/>
              </a:path>
            </a:gradFill>
            <a:ln w="9525">
              <a:solidFill>
                <a:srgbClr val="000080"/>
              </a:solidFill>
              <a:miter lim="800000"/>
              <a:headEnd/>
              <a:tailEnd/>
            </a:ln>
            <a:effectLst/>
          </p:spPr>
          <p:txBody>
            <a:bodyPr wrap="none" anchor="ctr"/>
            <a:lstStyle/>
            <a:p>
              <a:endParaRPr lang="en-US"/>
            </a:p>
          </p:txBody>
        </p:sp>
        <p:sp>
          <p:nvSpPr>
            <p:cNvPr id="45117" name="AutoShape 61"/>
            <p:cNvSpPr>
              <a:spLocks noChangeArrowheads="1"/>
            </p:cNvSpPr>
            <p:nvPr/>
          </p:nvSpPr>
          <p:spPr bwMode="auto">
            <a:xfrm rot="16200000">
              <a:off x="1296" y="3504"/>
              <a:ext cx="528" cy="240"/>
            </a:xfrm>
            <a:prstGeom prst="flowChartDisplay">
              <a:avLst/>
            </a:prstGeom>
            <a:gradFill rotWithShape="0">
              <a:gsLst>
                <a:gs pos="0">
                  <a:srgbClr val="FF0000"/>
                </a:gs>
                <a:gs pos="100000">
                  <a:srgbClr val="FF0000">
                    <a:gamma/>
                    <a:shade val="36078"/>
                    <a:invGamma/>
                  </a:srgbClr>
                </a:gs>
              </a:gsLst>
              <a:path path="rect">
                <a:fillToRect l="100000" t="100000"/>
              </a:path>
            </a:gradFill>
            <a:ln w="9525">
              <a:solidFill>
                <a:srgbClr val="800000"/>
              </a:solidFill>
              <a:miter lim="800000"/>
              <a:headEnd/>
              <a:tailEnd/>
            </a:ln>
            <a:effectLst/>
          </p:spPr>
          <p:txBody>
            <a:bodyPr wrap="none" anchor="ctr"/>
            <a:lstStyle/>
            <a:p>
              <a:endParaRPr lang="en-US"/>
            </a:p>
          </p:txBody>
        </p:sp>
      </p:grpSp>
      <p:sp>
        <p:nvSpPr>
          <p:cNvPr id="45118" name="AutoShape 62"/>
          <p:cNvSpPr>
            <a:spLocks noChangeArrowheads="1"/>
          </p:cNvSpPr>
          <p:nvPr/>
        </p:nvSpPr>
        <p:spPr bwMode="auto">
          <a:xfrm rot="-46000463">
            <a:off x="4175126" y="5099050"/>
            <a:ext cx="87312" cy="77787"/>
          </a:xfrm>
          <a:prstGeom prst="rtTriangle">
            <a:avLst/>
          </a:prstGeom>
          <a:gradFill rotWithShape="0">
            <a:gsLst>
              <a:gs pos="0">
                <a:srgbClr val="FF7C80"/>
              </a:gs>
              <a:gs pos="100000">
                <a:srgbClr val="FF7C80">
                  <a:gamma/>
                  <a:shade val="36078"/>
                  <a:invGamma/>
                </a:srgbClr>
              </a:gs>
            </a:gsLst>
            <a:path path="rect">
              <a:fillToRect l="100000" t="100000"/>
            </a:path>
          </a:gradFill>
          <a:ln w="9525">
            <a:solidFill>
              <a:srgbClr val="FF0000"/>
            </a:solidFill>
            <a:miter lim="800000"/>
            <a:headEnd/>
            <a:tailEnd/>
          </a:ln>
          <a:effectLst/>
        </p:spPr>
        <p:txBody>
          <a:bodyPr wrap="none" anchor="ctr"/>
          <a:lstStyle/>
          <a:p>
            <a:endParaRPr lang="en-US"/>
          </a:p>
        </p:txBody>
      </p:sp>
      <p:sp>
        <p:nvSpPr>
          <p:cNvPr id="45119" name="AutoShape 63"/>
          <p:cNvSpPr>
            <a:spLocks noChangeArrowheads="1"/>
          </p:cNvSpPr>
          <p:nvPr/>
        </p:nvSpPr>
        <p:spPr bwMode="auto">
          <a:xfrm>
            <a:off x="4344988" y="5094288"/>
            <a:ext cx="85725" cy="138112"/>
          </a:xfrm>
          <a:prstGeom prst="diamond">
            <a:avLst/>
          </a:prstGeom>
          <a:gradFill rotWithShape="0">
            <a:gsLst>
              <a:gs pos="0">
                <a:srgbClr val="99FFCC"/>
              </a:gs>
              <a:gs pos="100000">
                <a:srgbClr val="99FFCC">
                  <a:gamma/>
                  <a:shade val="46275"/>
                  <a:invGamma/>
                </a:srgbClr>
              </a:gs>
            </a:gsLst>
            <a:path path="shape">
              <a:fillToRect l="50000" t="50000" r="50000" b="50000"/>
            </a:path>
          </a:gradFill>
          <a:ln w="9525">
            <a:solidFill>
              <a:srgbClr val="0000FF"/>
            </a:solidFill>
            <a:miter lim="800000"/>
            <a:headEnd/>
            <a:tailEnd/>
          </a:ln>
          <a:effectLst/>
        </p:spPr>
        <p:txBody>
          <a:bodyPr wrap="none" anchor="ctr"/>
          <a:lstStyle/>
          <a:p>
            <a:endParaRPr lang="en-US"/>
          </a:p>
        </p:txBody>
      </p:sp>
      <p:pic>
        <p:nvPicPr>
          <p:cNvPr id="45120" name="Picture 64"/>
          <p:cNvPicPr>
            <a:picLocks noChangeArrowheads="1"/>
          </p:cNvPicPr>
          <p:nvPr/>
        </p:nvPicPr>
        <p:blipFill>
          <a:blip r:embed="rId3" cstate="print"/>
          <a:srcRect/>
          <a:stretch>
            <a:fillRect/>
          </a:stretch>
        </p:blipFill>
        <p:spPr bwMode="auto">
          <a:xfrm>
            <a:off x="3529013" y="5570538"/>
            <a:ext cx="1636712" cy="420687"/>
          </a:xfrm>
          <a:prstGeom prst="rect">
            <a:avLst/>
          </a:prstGeom>
          <a:noFill/>
          <a:ln w="9525">
            <a:noFill/>
            <a:miter lim="800000"/>
            <a:headEnd/>
            <a:tailEnd/>
          </a:ln>
          <a:effectLst/>
        </p:spPr>
      </p:pic>
      <p:grpSp>
        <p:nvGrpSpPr>
          <p:cNvPr id="7" name="Group 65"/>
          <p:cNvGrpSpPr>
            <a:grpSpLocks/>
          </p:cNvGrpSpPr>
          <p:nvPr/>
        </p:nvGrpSpPr>
        <p:grpSpPr bwMode="auto">
          <a:xfrm>
            <a:off x="4127500" y="5541963"/>
            <a:ext cx="581025" cy="301625"/>
            <a:chOff x="2637" y="194"/>
            <a:chExt cx="766" cy="381"/>
          </a:xfrm>
        </p:grpSpPr>
        <p:sp>
          <p:nvSpPr>
            <p:cNvPr id="45122" name="Freeform 66"/>
            <p:cNvSpPr>
              <a:spLocks/>
            </p:cNvSpPr>
            <p:nvPr/>
          </p:nvSpPr>
          <p:spPr bwMode="auto">
            <a:xfrm>
              <a:off x="2637" y="384"/>
              <a:ext cx="485" cy="191"/>
            </a:xfrm>
            <a:custGeom>
              <a:avLst/>
              <a:gdLst/>
              <a:ahLst/>
              <a:cxnLst>
                <a:cxn ang="0">
                  <a:pos x="0" y="0"/>
                </a:cxn>
                <a:cxn ang="0">
                  <a:pos x="0" y="190"/>
                </a:cxn>
                <a:cxn ang="0">
                  <a:pos x="484" y="190"/>
                </a:cxn>
                <a:cxn ang="0">
                  <a:pos x="484" y="0"/>
                </a:cxn>
                <a:cxn ang="0">
                  <a:pos x="0" y="0"/>
                </a:cxn>
              </a:cxnLst>
              <a:rect l="0" t="0" r="r" b="b"/>
              <a:pathLst>
                <a:path w="485" h="191">
                  <a:moveTo>
                    <a:pt x="0" y="0"/>
                  </a:moveTo>
                  <a:lnTo>
                    <a:pt x="0" y="190"/>
                  </a:lnTo>
                  <a:lnTo>
                    <a:pt x="484" y="190"/>
                  </a:lnTo>
                  <a:lnTo>
                    <a:pt x="484" y="0"/>
                  </a:lnTo>
                  <a:lnTo>
                    <a:pt x="0" y="0"/>
                  </a:lnTo>
                </a:path>
              </a:pathLst>
            </a:custGeom>
            <a:gradFill rotWithShape="0">
              <a:gsLst>
                <a:gs pos="0">
                  <a:srgbClr val="FF2414">
                    <a:gamma/>
                    <a:shade val="0"/>
                    <a:invGamma/>
                  </a:srgbClr>
                </a:gs>
                <a:gs pos="50000">
                  <a:srgbClr val="FF2414"/>
                </a:gs>
                <a:gs pos="100000">
                  <a:srgbClr val="FF2414">
                    <a:gamma/>
                    <a:shade val="0"/>
                    <a:invGamma/>
                  </a:srgbClr>
                </a:gs>
              </a:gsLst>
              <a:lin ang="5400000" scaled="1"/>
            </a:gradFill>
            <a:ln w="9525" cap="rnd">
              <a:noFill/>
              <a:round/>
              <a:headEnd/>
              <a:tailEnd/>
            </a:ln>
            <a:effectLst/>
          </p:spPr>
          <p:txBody>
            <a:bodyPr/>
            <a:lstStyle/>
            <a:p>
              <a:endParaRPr lang="en-US"/>
            </a:p>
          </p:txBody>
        </p:sp>
        <p:grpSp>
          <p:nvGrpSpPr>
            <p:cNvPr id="8" name="Group 67"/>
            <p:cNvGrpSpPr>
              <a:grpSpLocks/>
            </p:cNvGrpSpPr>
            <p:nvPr/>
          </p:nvGrpSpPr>
          <p:grpSpPr bwMode="auto">
            <a:xfrm>
              <a:off x="3121" y="194"/>
              <a:ext cx="282" cy="380"/>
              <a:chOff x="4372" y="3170"/>
              <a:chExt cx="282" cy="380"/>
            </a:xfrm>
          </p:grpSpPr>
          <p:sp>
            <p:nvSpPr>
              <p:cNvPr id="45124" name="Line 68"/>
              <p:cNvSpPr>
                <a:spLocks noChangeShapeType="1"/>
              </p:cNvSpPr>
              <p:nvPr/>
            </p:nvSpPr>
            <p:spPr bwMode="auto">
              <a:xfrm>
                <a:off x="4372" y="3170"/>
                <a:ext cx="282" cy="0"/>
              </a:xfrm>
              <a:prstGeom prst="line">
                <a:avLst/>
              </a:prstGeom>
              <a:noFill/>
              <a:ln w="12700">
                <a:solidFill>
                  <a:srgbClr val="FF0000"/>
                </a:solidFill>
                <a:round/>
                <a:headEnd type="none" w="sm" len="sm"/>
                <a:tailEnd type="stealth" w="med" len="med"/>
              </a:ln>
              <a:effectLst/>
            </p:spPr>
            <p:txBody>
              <a:bodyPr/>
              <a:lstStyle/>
              <a:p>
                <a:endParaRPr lang="en-US"/>
              </a:p>
            </p:txBody>
          </p:sp>
          <p:sp>
            <p:nvSpPr>
              <p:cNvPr id="45125" name="Line 69"/>
              <p:cNvSpPr>
                <a:spLocks noChangeShapeType="1"/>
              </p:cNvSpPr>
              <p:nvPr/>
            </p:nvSpPr>
            <p:spPr bwMode="auto">
              <a:xfrm>
                <a:off x="4372" y="3170"/>
                <a:ext cx="0" cy="380"/>
              </a:xfrm>
              <a:prstGeom prst="line">
                <a:avLst/>
              </a:prstGeom>
              <a:noFill/>
              <a:ln w="12700">
                <a:solidFill>
                  <a:srgbClr val="FF0000"/>
                </a:solidFill>
                <a:round/>
                <a:headEnd type="none" w="sm" len="sm"/>
                <a:tailEnd type="none" w="sm" len="sm"/>
              </a:ln>
              <a:effectLst/>
            </p:spPr>
            <p:txBody>
              <a:bodyPr/>
              <a:lstStyle/>
              <a:p>
                <a:endParaRPr lang="en-US"/>
              </a:p>
            </p:txBody>
          </p:sp>
        </p:grpSp>
      </p:grpSp>
      <p:sp>
        <p:nvSpPr>
          <p:cNvPr id="45126" name="Rectangle 70"/>
          <p:cNvSpPr>
            <a:spLocks noChangeArrowheads="1"/>
          </p:cNvSpPr>
          <p:nvPr/>
        </p:nvSpPr>
        <p:spPr bwMode="auto">
          <a:xfrm>
            <a:off x="3670300" y="5132388"/>
            <a:ext cx="539750" cy="304800"/>
          </a:xfrm>
          <a:prstGeom prst="rect">
            <a:avLst/>
          </a:prstGeom>
          <a:noFill/>
          <a:ln w="12700">
            <a:noFill/>
            <a:miter lim="800000"/>
            <a:headEnd type="none" w="sm" len="sm"/>
            <a:tailEnd type="none" w="sm" len="sm"/>
          </a:ln>
          <a:effectLst/>
        </p:spPr>
        <p:txBody>
          <a:bodyPr wrap="none">
            <a:spAutoFit/>
          </a:bodyPr>
          <a:lstStyle/>
          <a:p>
            <a:pPr eaLnBrk="1" hangingPunct="1"/>
            <a:r>
              <a:rPr lang="en-US" sz="1400" b="1">
                <a:latin typeface="Helvetica" pitchFamily="34" charset="0"/>
              </a:rPr>
              <a:t>LXR</a:t>
            </a:r>
          </a:p>
        </p:txBody>
      </p:sp>
      <p:sp>
        <p:nvSpPr>
          <p:cNvPr id="45127" name="Rectangle 71"/>
          <p:cNvSpPr>
            <a:spLocks noChangeArrowheads="1"/>
          </p:cNvSpPr>
          <p:nvPr/>
        </p:nvSpPr>
        <p:spPr bwMode="auto">
          <a:xfrm>
            <a:off x="4441825" y="5132388"/>
            <a:ext cx="560388" cy="304800"/>
          </a:xfrm>
          <a:prstGeom prst="rect">
            <a:avLst/>
          </a:prstGeom>
          <a:noFill/>
          <a:ln w="12700">
            <a:noFill/>
            <a:miter lim="800000"/>
            <a:headEnd type="none" w="sm" len="sm"/>
            <a:tailEnd type="none" w="sm" len="sm"/>
          </a:ln>
          <a:effectLst/>
        </p:spPr>
        <p:txBody>
          <a:bodyPr wrap="none">
            <a:spAutoFit/>
          </a:bodyPr>
          <a:lstStyle/>
          <a:p>
            <a:pPr eaLnBrk="1" hangingPunct="1"/>
            <a:r>
              <a:rPr lang="en-US" sz="1400" b="1">
                <a:latin typeface="Helvetica" pitchFamily="34" charset="0"/>
              </a:rPr>
              <a:t>RXR</a:t>
            </a:r>
          </a:p>
        </p:txBody>
      </p:sp>
      <p:sp>
        <p:nvSpPr>
          <p:cNvPr id="45128" name="Text Box 72"/>
          <p:cNvSpPr txBox="1">
            <a:spLocks noChangeArrowheads="1"/>
          </p:cNvSpPr>
          <p:nvPr/>
        </p:nvSpPr>
        <p:spPr bwMode="auto">
          <a:xfrm>
            <a:off x="1085850" y="149225"/>
            <a:ext cx="7148513" cy="946150"/>
          </a:xfrm>
          <a:prstGeom prst="rect">
            <a:avLst/>
          </a:prstGeom>
          <a:noFill/>
          <a:ln w="9525">
            <a:noFill/>
            <a:miter lim="800000"/>
            <a:headEnd/>
            <a:tailEnd/>
          </a:ln>
          <a:effectLst/>
        </p:spPr>
        <p:txBody>
          <a:bodyPr wrap="none">
            <a:spAutoFit/>
          </a:bodyPr>
          <a:lstStyle/>
          <a:p>
            <a:pPr algn="ctr"/>
            <a:r>
              <a:rPr lang="en-US" sz="2800" b="1">
                <a:solidFill>
                  <a:schemeClr val="accent2"/>
                </a:solidFill>
                <a:effectLst>
                  <a:outerShdw blurRad="38100" dist="38100" dir="2700000" algn="tl">
                    <a:srgbClr val="C0C0C0"/>
                  </a:outerShdw>
                </a:effectLst>
                <a:latin typeface="Helvetica" pitchFamily="34" charset="0"/>
              </a:rPr>
              <a:t>TLR-LXR crosstalk: </a:t>
            </a:r>
          </a:p>
          <a:p>
            <a:pPr algn="ctr"/>
            <a:r>
              <a:rPr lang="en-US" sz="2800" b="1">
                <a:solidFill>
                  <a:schemeClr val="accent2"/>
                </a:solidFill>
                <a:effectLst>
                  <a:outerShdw blurRad="38100" dist="38100" dir="2700000" algn="tl">
                    <a:srgbClr val="C0C0C0"/>
                  </a:outerShdw>
                </a:effectLst>
                <a:latin typeface="Helvetica" pitchFamily="34" charset="0"/>
              </a:rPr>
              <a:t>potential implications for atherosclerosis</a:t>
            </a:r>
            <a:endParaRPr lang="en-US" sz="2800" b="1" i="1">
              <a:solidFill>
                <a:schemeClr val="accent2"/>
              </a:solidFill>
              <a:effectLst>
                <a:outerShdw blurRad="38100" dist="38100" dir="2700000" algn="tl">
                  <a:srgbClr val="C0C0C0"/>
                </a:outerShdw>
              </a:effectLst>
              <a:latin typeface="Helvetica" pitchFamily="34" charset="0"/>
            </a:endParaRPr>
          </a:p>
        </p:txBody>
      </p:sp>
      <p:sp>
        <p:nvSpPr>
          <p:cNvPr id="45129" name="Line 73"/>
          <p:cNvSpPr>
            <a:spLocks noChangeShapeType="1"/>
          </p:cNvSpPr>
          <p:nvPr/>
        </p:nvSpPr>
        <p:spPr bwMode="auto">
          <a:xfrm>
            <a:off x="5810250" y="4452938"/>
            <a:ext cx="914400" cy="7937"/>
          </a:xfrm>
          <a:prstGeom prst="line">
            <a:avLst/>
          </a:prstGeom>
          <a:noFill/>
          <a:ln w="38100" cmpd="dbl">
            <a:solidFill>
              <a:schemeClr val="accent2"/>
            </a:solidFill>
            <a:round/>
            <a:headEnd/>
            <a:tailEnd type="triangle" w="med" len="sm"/>
          </a:ln>
          <a:effectLst/>
        </p:spPr>
        <p:txBody>
          <a:bodyPr/>
          <a:lstStyle/>
          <a:p>
            <a:endParaRPr lang="en-US"/>
          </a:p>
        </p:txBody>
      </p:sp>
      <p:sp>
        <p:nvSpPr>
          <p:cNvPr id="45130" name="Text Box 74"/>
          <p:cNvSpPr txBox="1">
            <a:spLocks noChangeArrowheads="1"/>
          </p:cNvSpPr>
          <p:nvPr/>
        </p:nvSpPr>
        <p:spPr bwMode="auto">
          <a:xfrm>
            <a:off x="6704013" y="3000375"/>
            <a:ext cx="2519362" cy="581025"/>
          </a:xfrm>
          <a:prstGeom prst="rect">
            <a:avLst/>
          </a:prstGeom>
          <a:noFill/>
          <a:ln w="9525">
            <a:noFill/>
            <a:miter lim="800000"/>
            <a:headEnd/>
            <a:tailEnd/>
          </a:ln>
          <a:effectLst/>
        </p:spPr>
        <p:txBody>
          <a:bodyPr>
            <a:spAutoFit/>
          </a:bodyPr>
          <a:lstStyle/>
          <a:p>
            <a:pPr eaLnBrk="1" hangingPunct="1"/>
            <a:r>
              <a:rPr lang="en-US" sz="1600" b="1">
                <a:latin typeface="Arial" charset="0"/>
                <a:sym typeface="Symbol" pitchFamily="18" charset="2"/>
              </a:rPr>
              <a:t> </a:t>
            </a:r>
            <a:r>
              <a:rPr lang="en-US" sz="1600" b="1">
                <a:latin typeface="Arial" charset="0"/>
              </a:rPr>
              <a:t>Foam cell formation</a:t>
            </a:r>
          </a:p>
        </p:txBody>
      </p:sp>
      <p:pic>
        <p:nvPicPr>
          <p:cNvPr id="45131" name="Picture 75" descr="Macrophage"/>
          <p:cNvPicPr>
            <a:picLocks noChangeAspect="1" noChangeArrowheads="1"/>
          </p:cNvPicPr>
          <p:nvPr/>
        </p:nvPicPr>
        <p:blipFill>
          <a:blip r:embed="rId4" cstate="print"/>
          <a:srcRect/>
          <a:stretch>
            <a:fillRect/>
          </a:stretch>
        </p:blipFill>
        <p:spPr bwMode="auto">
          <a:xfrm>
            <a:off x="7159625" y="3486150"/>
            <a:ext cx="1612900" cy="2005013"/>
          </a:xfrm>
          <a:prstGeom prst="rect">
            <a:avLst/>
          </a:prstGeom>
          <a:noFill/>
        </p:spPr>
      </p:pic>
      <p:sp>
        <p:nvSpPr>
          <p:cNvPr id="45132" name="Oval 76"/>
          <p:cNvSpPr>
            <a:spLocks noChangeAspect="1" noChangeArrowheads="1"/>
          </p:cNvSpPr>
          <p:nvPr/>
        </p:nvSpPr>
        <p:spPr bwMode="auto">
          <a:xfrm>
            <a:off x="7702550" y="4935538"/>
            <a:ext cx="198438"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3" name="Oval 77"/>
          <p:cNvSpPr>
            <a:spLocks noChangeAspect="1" noChangeArrowheads="1"/>
          </p:cNvSpPr>
          <p:nvPr/>
        </p:nvSpPr>
        <p:spPr bwMode="auto">
          <a:xfrm>
            <a:off x="7970838" y="4314825"/>
            <a:ext cx="201612"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4" name="Oval 78"/>
          <p:cNvSpPr>
            <a:spLocks noChangeAspect="1" noChangeArrowheads="1"/>
          </p:cNvSpPr>
          <p:nvPr/>
        </p:nvSpPr>
        <p:spPr bwMode="auto">
          <a:xfrm>
            <a:off x="7772400" y="4411663"/>
            <a:ext cx="198438"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5" name="Oval 79"/>
          <p:cNvSpPr>
            <a:spLocks noChangeAspect="1" noChangeArrowheads="1"/>
          </p:cNvSpPr>
          <p:nvPr/>
        </p:nvSpPr>
        <p:spPr bwMode="auto">
          <a:xfrm>
            <a:off x="7612063" y="4670425"/>
            <a:ext cx="198437"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6" name="Oval 80"/>
          <p:cNvSpPr>
            <a:spLocks noChangeAspect="1" noChangeArrowheads="1"/>
          </p:cNvSpPr>
          <p:nvPr/>
        </p:nvSpPr>
        <p:spPr bwMode="auto">
          <a:xfrm>
            <a:off x="7385050" y="3797300"/>
            <a:ext cx="201613"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7" name="Oval 81"/>
          <p:cNvSpPr>
            <a:spLocks noChangeAspect="1" noChangeArrowheads="1"/>
          </p:cNvSpPr>
          <p:nvPr/>
        </p:nvSpPr>
        <p:spPr bwMode="auto">
          <a:xfrm>
            <a:off x="7546975" y="4314825"/>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8" name="Oval 82"/>
          <p:cNvSpPr>
            <a:spLocks noChangeAspect="1" noChangeArrowheads="1"/>
          </p:cNvSpPr>
          <p:nvPr/>
        </p:nvSpPr>
        <p:spPr bwMode="auto">
          <a:xfrm>
            <a:off x="7681913" y="3848100"/>
            <a:ext cx="198437" cy="214313"/>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39" name="Oval 83"/>
          <p:cNvSpPr>
            <a:spLocks noChangeAspect="1" noChangeArrowheads="1"/>
          </p:cNvSpPr>
          <p:nvPr/>
        </p:nvSpPr>
        <p:spPr bwMode="auto">
          <a:xfrm>
            <a:off x="7250113" y="4314825"/>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0" name="Oval 84"/>
          <p:cNvSpPr>
            <a:spLocks noChangeAspect="1" noChangeArrowheads="1"/>
          </p:cNvSpPr>
          <p:nvPr/>
        </p:nvSpPr>
        <p:spPr bwMode="auto">
          <a:xfrm>
            <a:off x="7431088" y="4521200"/>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1" name="Oval 85"/>
          <p:cNvSpPr>
            <a:spLocks noChangeAspect="1" noChangeArrowheads="1"/>
          </p:cNvSpPr>
          <p:nvPr/>
        </p:nvSpPr>
        <p:spPr bwMode="auto">
          <a:xfrm>
            <a:off x="7835900" y="4106863"/>
            <a:ext cx="200025" cy="214312"/>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2" name="Oval 86"/>
          <p:cNvSpPr>
            <a:spLocks noChangeAspect="1" noChangeArrowheads="1"/>
          </p:cNvSpPr>
          <p:nvPr/>
        </p:nvSpPr>
        <p:spPr bwMode="auto">
          <a:xfrm>
            <a:off x="7500938" y="4056063"/>
            <a:ext cx="201612"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3" name="Oval 87"/>
          <p:cNvSpPr>
            <a:spLocks noChangeAspect="1" noChangeArrowheads="1"/>
          </p:cNvSpPr>
          <p:nvPr/>
        </p:nvSpPr>
        <p:spPr bwMode="auto">
          <a:xfrm>
            <a:off x="8107363" y="4056063"/>
            <a:ext cx="200025" cy="212725"/>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4" name="Oval 88"/>
          <p:cNvSpPr>
            <a:spLocks noChangeAspect="1" noChangeArrowheads="1"/>
          </p:cNvSpPr>
          <p:nvPr/>
        </p:nvSpPr>
        <p:spPr bwMode="auto">
          <a:xfrm>
            <a:off x="8267700" y="4262438"/>
            <a:ext cx="200025" cy="214312"/>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5" name="Oval 89"/>
          <p:cNvSpPr>
            <a:spLocks noChangeAspect="1" noChangeArrowheads="1"/>
          </p:cNvSpPr>
          <p:nvPr/>
        </p:nvSpPr>
        <p:spPr bwMode="auto">
          <a:xfrm>
            <a:off x="7905750" y="3848100"/>
            <a:ext cx="201613" cy="214313"/>
          </a:xfrm>
          <a:prstGeom prst="ellipse">
            <a:avLst/>
          </a:prstGeom>
          <a:gradFill rotWithShape="0">
            <a:gsLst>
              <a:gs pos="0">
                <a:srgbClr val="FFFF99">
                  <a:gamma/>
                  <a:shade val="67451"/>
                  <a:invGamma/>
                </a:srgbClr>
              </a:gs>
              <a:gs pos="100000">
                <a:srgbClr val="FFFF99"/>
              </a:gs>
            </a:gsLst>
            <a:path path="shape">
              <a:fillToRect l="50000" t="50000" r="50000" b="50000"/>
            </a:path>
          </a:gradFill>
          <a:ln w="9525">
            <a:solidFill>
              <a:schemeClr val="tx1"/>
            </a:solidFill>
            <a:round/>
            <a:headEnd/>
            <a:tailEnd/>
          </a:ln>
          <a:effectLst/>
        </p:spPr>
        <p:txBody>
          <a:bodyPr wrap="none" anchor="ctr"/>
          <a:lstStyle/>
          <a:p>
            <a:pPr algn="ctr" eaLnBrk="1" hangingPunct="1"/>
            <a:endParaRPr lang="en-US" sz="900" b="1">
              <a:effectLst>
                <a:outerShdw blurRad="38100" dist="38100" dir="2700000" algn="tl">
                  <a:srgbClr val="FFFFFF"/>
                </a:outerShdw>
              </a:effectLst>
              <a:latin typeface="Arial" charset="0"/>
            </a:endParaRPr>
          </a:p>
        </p:txBody>
      </p:sp>
      <p:sp>
        <p:nvSpPr>
          <p:cNvPr id="45146" name="AutoShape 90"/>
          <p:cNvSpPr>
            <a:spLocks noChangeArrowheads="1"/>
          </p:cNvSpPr>
          <p:nvPr/>
        </p:nvSpPr>
        <p:spPr bwMode="auto">
          <a:xfrm rot="-1128325">
            <a:off x="1544638" y="2668588"/>
            <a:ext cx="127000" cy="655637"/>
          </a:xfrm>
          <a:prstGeom prst="roundRect">
            <a:avLst>
              <a:gd name="adj" fmla="val 41667"/>
            </a:avLst>
          </a:prstGeom>
          <a:solidFill>
            <a:srgbClr val="99FF66"/>
          </a:solidFill>
          <a:ln w="6350">
            <a:solidFill>
              <a:schemeClr val="tx2"/>
            </a:solidFill>
            <a:round/>
            <a:headEnd/>
            <a:tailEnd/>
          </a:ln>
          <a:effectLst/>
        </p:spPr>
        <p:txBody>
          <a:bodyPr wrap="none" anchor="ctr"/>
          <a:lstStyle/>
          <a:p>
            <a:endParaRPr lang="en-US"/>
          </a:p>
        </p:txBody>
      </p:sp>
      <p:sp>
        <p:nvSpPr>
          <p:cNvPr id="45147" name="Line 91"/>
          <p:cNvSpPr>
            <a:spLocks noChangeShapeType="1"/>
          </p:cNvSpPr>
          <p:nvPr/>
        </p:nvSpPr>
        <p:spPr bwMode="auto">
          <a:xfrm>
            <a:off x="1865313" y="3422650"/>
            <a:ext cx="204787" cy="200025"/>
          </a:xfrm>
          <a:prstGeom prst="line">
            <a:avLst/>
          </a:prstGeom>
          <a:noFill/>
          <a:ln w="28575">
            <a:solidFill>
              <a:schemeClr val="tx1"/>
            </a:solidFill>
            <a:round/>
            <a:headEnd/>
            <a:tailEnd type="triangle" w="med" len="sm"/>
          </a:ln>
          <a:effectLst/>
        </p:spPr>
        <p:txBody>
          <a:bodyPr/>
          <a:lstStyle/>
          <a:p>
            <a:endParaRPr lang="en-US"/>
          </a:p>
        </p:txBody>
      </p:sp>
      <p:sp>
        <p:nvSpPr>
          <p:cNvPr id="45148" name="Text Box 92"/>
          <p:cNvSpPr txBox="1">
            <a:spLocks noChangeArrowheads="1"/>
          </p:cNvSpPr>
          <p:nvPr/>
        </p:nvSpPr>
        <p:spPr bwMode="auto">
          <a:xfrm>
            <a:off x="312738" y="2228850"/>
            <a:ext cx="1449387" cy="336550"/>
          </a:xfrm>
          <a:prstGeom prst="rect">
            <a:avLst/>
          </a:prstGeom>
          <a:noFill/>
          <a:ln w="9525">
            <a:noFill/>
            <a:miter lim="800000"/>
            <a:headEnd/>
            <a:tailEnd/>
          </a:ln>
          <a:effectLst/>
        </p:spPr>
        <p:txBody>
          <a:bodyPr wrap="none">
            <a:spAutoFit/>
          </a:bodyPr>
          <a:lstStyle/>
          <a:p>
            <a:r>
              <a:rPr lang="en-US" sz="1600" b="1">
                <a:latin typeface="Helvetica" pitchFamily="34" charset="0"/>
              </a:rPr>
              <a:t>other signals</a:t>
            </a:r>
          </a:p>
        </p:txBody>
      </p:sp>
      <p:sp>
        <p:nvSpPr>
          <p:cNvPr id="45149" name="Oval 93"/>
          <p:cNvSpPr>
            <a:spLocks noChangeArrowheads="1"/>
          </p:cNvSpPr>
          <p:nvPr/>
        </p:nvSpPr>
        <p:spPr bwMode="auto">
          <a:xfrm>
            <a:off x="2243138" y="3662363"/>
            <a:ext cx="427037" cy="355600"/>
          </a:xfrm>
          <a:prstGeom prst="ellipse">
            <a:avLst/>
          </a:prstGeom>
          <a:solidFill>
            <a:srgbClr val="FFFF99"/>
          </a:solidFill>
          <a:ln w="9525">
            <a:solidFill>
              <a:srgbClr val="313B01"/>
            </a:solidFill>
            <a:round/>
            <a:headEnd/>
            <a:tailEnd/>
          </a:ln>
          <a:effectLst/>
        </p:spPr>
        <p:txBody>
          <a:bodyPr wrap="none" anchor="ctr"/>
          <a:lstStyle/>
          <a:p>
            <a:pPr algn="ctr" eaLnBrk="1" hangingPunct="1"/>
            <a:r>
              <a:rPr lang="en-US" sz="1200" b="1">
                <a:effectLst>
                  <a:outerShdw blurRad="38100" dist="38100" dir="2700000" algn="tl">
                    <a:srgbClr val="FFFFFF"/>
                  </a:outerShdw>
                </a:effectLst>
                <a:latin typeface="Helvetica" pitchFamily="34" charset="0"/>
              </a:rPr>
              <a:t>TANK</a:t>
            </a:r>
          </a:p>
          <a:p>
            <a:pPr algn="ctr" eaLnBrk="1" hangingPunct="1"/>
            <a:endParaRPr lang="en-US" sz="1200">
              <a:effectLst>
                <a:outerShdw blurRad="38100" dist="38100" dir="2700000" algn="tl">
                  <a:srgbClr val="FFFFFF"/>
                </a:outerShdw>
              </a:effectLst>
              <a:latin typeface="Helvetica" pitchFamily="34" charset="0"/>
            </a:endParaRPr>
          </a:p>
        </p:txBody>
      </p:sp>
      <p:sp>
        <p:nvSpPr>
          <p:cNvPr id="45150" name="AutoShape 94"/>
          <p:cNvSpPr>
            <a:spLocks noChangeArrowheads="1"/>
          </p:cNvSpPr>
          <p:nvPr/>
        </p:nvSpPr>
        <p:spPr bwMode="auto">
          <a:xfrm>
            <a:off x="2162175" y="3860800"/>
            <a:ext cx="185738" cy="287338"/>
          </a:xfrm>
          <a:prstGeom prst="roundRect">
            <a:avLst>
              <a:gd name="adj" fmla="val 41667"/>
            </a:avLst>
          </a:prstGeom>
          <a:solidFill>
            <a:srgbClr val="CCECFF"/>
          </a:solidFill>
          <a:ln w="9525">
            <a:solidFill>
              <a:schemeClr val="accent1"/>
            </a:solidFill>
            <a:round/>
            <a:headEnd/>
            <a:tailEnd/>
          </a:ln>
          <a:effectLst/>
        </p:spPr>
        <p:txBody>
          <a:bodyPr wrap="none" anchor="ctr"/>
          <a:lstStyle/>
          <a:p>
            <a:pPr algn="ctr" eaLnBrk="1" hangingPunct="1"/>
            <a:r>
              <a:rPr lang="en-US" sz="1200" b="1">
                <a:latin typeface="Arial" charset="0"/>
              </a:rPr>
              <a:t>TBK-1</a:t>
            </a:r>
          </a:p>
        </p:txBody>
      </p:sp>
      <p:sp>
        <p:nvSpPr>
          <p:cNvPr id="45151" name="AutoShape 95"/>
          <p:cNvSpPr>
            <a:spLocks noChangeArrowheads="1"/>
          </p:cNvSpPr>
          <p:nvPr/>
        </p:nvSpPr>
        <p:spPr bwMode="auto">
          <a:xfrm>
            <a:off x="2481263" y="3860800"/>
            <a:ext cx="187325" cy="287338"/>
          </a:xfrm>
          <a:prstGeom prst="roundRect">
            <a:avLst>
              <a:gd name="adj" fmla="val 41667"/>
            </a:avLst>
          </a:prstGeom>
          <a:gradFill rotWithShape="1">
            <a:gsLst>
              <a:gs pos="0">
                <a:srgbClr val="FF6600">
                  <a:gamma/>
                  <a:shade val="16078"/>
                  <a:invGamma/>
                </a:srgbClr>
              </a:gs>
              <a:gs pos="100000">
                <a:srgbClr val="FF6600"/>
              </a:gs>
            </a:gsLst>
            <a:lin ang="0" scaled="1"/>
          </a:gradFill>
          <a:ln w="9525">
            <a:solidFill>
              <a:srgbClr val="FFFF00"/>
            </a:solidFill>
            <a:round/>
            <a:headEnd/>
            <a:tailEnd/>
          </a:ln>
          <a:effectLst/>
        </p:spPr>
        <p:txBody>
          <a:bodyPr wrap="none" anchor="ctr"/>
          <a:lstStyle/>
          <a:p>
            <a:pPr algn="ctr" eaLnBrk="1" hangingPunct="1"/>
            <a:r>
              <a:rPr lang="en-US" sz="1200" b="1">
                <a:latin typeface="Arial" charset="0"/>
              </a:rPr>
              <a:t>  IKK</a:t>
            </a:r>
            <a:r>
              <a:rPr lang="en-US" sz="1200" b="1">
                <a:latin typeface="Times New Roman" charset="0"/>
              </a:rPr>
              <a:t>i</a:t>
            </a:r>
            <a:endParaRPr lang="en-US" sz="1200" b="1">
              <a:latin typeface="Symbol" pitchFamily="18" charset="2"/>
            </a:endParaRPr>
          </a:p>
        </p:txBody>
      </p:sp>
      <p:sp>
        <p:nvSpPr>
          <p:cNvPr id="45152" name="Line 96"/>
          <p:cNvSpPr>
            <a:spLocks noChangeShapeType="1"/>
          </p:cNvSpPr>
          <p:nvPr/>
        </p:nvSpPr>
        <p:spPr bwMode="auto">
          <a:xfrm>
            <a:off x="2825750" y="4159250"/>
            <a:ext cx="249238" cy="187325"/>
          </a:xfrm>
          <a:prstGeom prst="line">
            <a:avLst/>
          </a:prstGeom>
          <a:noFill/>
          <a:ln w="28575">
            <a:solidFill>
              <a:schemeClr val="tx1"/>
            </a:solidFill>
            <a:round/>
            <a:headEnd/>
            <a:tailEnd type="triangle" w="med" len="sm"/>
          </a:ln>
          <a:effectLst/>
        </p:spPr>
        <p:txBody>
          <a:bodyPr/>
          <a:lstStyle/>
          <a:p>
            <a:endParaRPr lang="en-US"/>
          </a:p>
        </p:txBody>
      </p:sp>
      <p:sp>
        <p:nvSpPr>
          <p:cNvPr id="45153" name="Rectangle 97"/>
          <p:cNvSpPr>
            <a:spLocks noChangeArrowheads="1"/>
          </p:cNvSpPr>
          <p:nvPr/>
        </p:nvSpPr>
        <p:spPr bwMode="auto">
          <a:xfrm>
            <a:off x="1023938" y="2597150"/>
            <a:ext cx="401637" cy="519113"/>
          </a:xfrm>
          <a:prstGeom prst="rect">
            <a:avLst/>
          </a:prstGeom>
          <a:noFill/>
          <a:ln w="9525">
            <a:noFill/>
            <a:miter lim="800000"/>
            <a:headEnd/>
            <a:tailEnd/>
          </a:ln>
          <a:effectLst/>
        </p:spPr>
        <p:txBody>
          <a:bodyPr wrap="none">
            <a:spAutoFit/>
          </a:bodyPr>
          <a:lstStyle/>
          <a:p>
            <a:r>
              <a:rPr lang="en-US" sz="2800" b="1">
                <a:solidFill>
                  <a:srgbClr val="FF0000"/>
                </a:solidFill>
                <a:effectLst>
                  <a:outerShdw blurRad="38100" dist="38100" dir="2700000" algn="tl">
                    <a:srgbClr val="C0C0C0"/>
                  </a:outerShdw>
                </a:effectLst>
                <a:latin typeface="Helvetica" pitchFamily="34" charset="0"/>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609600" y="914400"/>
            <a:ext cx="7251700" cy="534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04800" y="20"/>
            <a:ext cx="8421243" cy="127282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Lowering Cholesterol</a:t>
            </a:r>
          </a:p>
        </p:txBody>
      </p:sp>
      <p:sp>
        <p:nvSpPr>
          <p:cNvPr id="17411" name="Rectangle 3"/>
          <p:cNvSpPr>
            <a:spLocks noGrp="1" noChangeArrowheads="1"/>
          </p:cNvSpPr>
          <p:nvPr>
            <p:ph type="body" sz="half" idx="1"/>
          </p:nvPr>
        </p:nvSpPr>
        <p:spPr/>
        <p:txBody>
          <a:bodyPr/>
          <a:lstStyle/>
          <a:p>
            <a:pPr eaLnBrk="1" hangingPunct="1"/>
            <a:r>
              <a:rPr lang="en-US" sz="2000" b="1" smtClean="0"/>
              <a:t>Statins</a:t>
            </a:r>
            <a:r>
              <a:rPr lang="en-US" sz="2000" smtClean="0"/>
              <a:t> – decrease HMG CoA reductase activity</a:t>
            </a:r>
          </a:p>
          <a:p>
            <a:pPr lvl="1" eaLnBrk="1" hangingPunct="1"/>
            <a:r>
              <a:rPr lang="en-US" sz="2000" smtClean="0"/>
              <a:t>Muscle weakness</a:t>
            </a:r>
          </a:p>
          <a:p>
            <a:pPr lvl="1" eaLnBrk="1" hangingPunct="1"/>
            <a:r>
              <a:rPr lang="en-US" sz="2000" smtClean="0"/>
              <a:t>Why?</a:t>
            </a:r>
          </a:p>
        </p:txBody>
      </p:sp>
      <p:pic>
        <p:nvPicPr>
          <p:cNvPr id="17412" name="Picture 4" descr="statins"/>
          <p:cNvPicPr>
            <a:picLocks noGrp="1" noChangeAspect="1" noChangeArrowheads="1"/>
          </p:cNvPicPr>
          <p:nvPr>
            <p:ph sz="quarter" idx="2"/>
          </p:nvPr>
        </p:nvPicPr>
        <p:blipFill>
          <a:blip r:embed="rId2" cstate="print"/>
          <a:srcRect/>
          <a:stretch>
            <a:fillRect/>
          </a:stretch>
        </p:blipFill>
        <p:spPr>
          <a:xfrm>
            <a:off x="5562600" y="1447800"/>
            <a:ext cx="3124200" cy="3581400"/>
          </a:xfrm>
          <a:noFill/>
        </p:spPr>
      </p:pic>
      <p:pic>
        <p:nvPicPr>
          <p:cNvPr id="12294" name="Picture 6" descr="Electron%20Transport%20Chain"/>
          <p:cNvPicPr>
            <a:picLocks noGrp="1" noChangeAspect="1" noChangeArrowheads="1"/>
          </p:cNvPicPr>
          <p:nvPr>
            <p:ph sz="quarter" idx="3"/>
          </p:nvPr>
        </p:nvPicPr>
        <p:blipFill>
          <a:blip r:embed="rId3" cstate="print"/>
          <a:srcRect/>
          <a:stretch>
            <a:fillRect/>
          </a:stretch>
        </p:blipFill>
        <p:spPr>
          <a:xfrm>
            <a:off x="457200" y="3276600"/>
            <a:ext cx="4038600" cy="20780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716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t>The Players - Apolipoproteins</a:t>
            </a:r>
          </a:p>
        </p:txBody>
      </p:sp>
      <p:sp>
        <p:nvSpPr>
          <p:cNvPr id="140291" name="Rectangle 3"/>
          <p:cNvSpPr>
            <a:spLocks noGrp="1" noChangeArrowheads="1"/>
          </p:cNvSpPr>
          <p:nvPr>
            <p:ph type="body" idx="1"/>
          </p:nvPr>
        </p:nvSpPr>
        <p:spPr/>
        <p:txBody>
          <a:bodyPr/>
          <a:lstStyle/>
          <a:p>
            <a:r>
              <a:rPr lang="en-US" sz="2400"/>
              <a:t>Apo AI (liver, small intestine)</a:t>
            </a:r>
          </a:p>
          <a:p>
            <a:pPr lvl="1"/>
            <a:r>
              <a:rPr lang="en-US" sz="2000"/>
              <a:t>Structural; activator of lecithin:cholesterol acyltransferase (LCAT)</a:t>
            </a:r>
          </a:p>
          <a:p>
            <a:r>
              <a:rPr lang="en-US" sz="2400"/>
              <a:t>Apo AII (liver)</a:t>
            </a:r>
          </a:p>
          <a:p>
            <a:pPr lvl="1"/>
            <a:r>
              <a:rPr lang="en-US" sz="2000"/>
              <a:t>Structural; inhibitor of hepatic lipase; component of ligand for HDL binding</a:t>
            </a:r>
          </a:p>
          <a:p>
            <a:r>
              <a:rPr lang="en-US" sz="2400"/>
              <a:t>Apo A-IV (small intestine)</a:t>
            </a:r>
          </a:p>
          <a:p>
            <a:pPr lvl="1"/>
            <a:r>
              <a:rPr lang="en-US" sz="2000"/>
              <a:t>Activator of LCAT; modulator of lipoprotein lipase (LPL)</a:t>
            </a:r>
          </a:p>
          <a:p>
            <a:r>
              <a:rPr lang="en-US" sz="2400"/>
              <a:t>Apo A-V (liver)</a:t>
            </a:r>
          </a:p>
          <a:p>
            <a:pPr lvl="1"/>
            <a:r>
              <a:rPr lang="en-US" sz="2000"/>
              <a:t>Direct functional role is unknown; regulates TG levels.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9600" y="533400"/>
            <a:ext cx="7162800" cy="1917700"/>
          </a:xfrm>
          <a:prstGeom prst="rect">
            <a:avLst/>
          </a:prstGeom>
          <a:noFill/>
          <a:ln w="9525">
            <a:noFill/>
            <a:miter lim="800000"/>
            <a:headEnd/>
            <a:tailEnd/>
          </a:ln>
          <a:effectLst/>
        </p:spPr>
        <p:txBody>
          <a:bodyPr>
            <a:spAutoFit/>
          </a:bodyPr>
          <a:lstStyle/>
          <a:p>
            <a:pPr>
              <a:spcBef>
                <a:spcPct val="50000"/>
              </a:spcBef>
            </a:pPr>
            <a:r>
              <a:rPr lang="en-US" b="1">
                <a:latin typeface="Arial" charset="0"/>
              </a:rPr>
              <a:t>Drugs for Treatment of Hyperlipoproteinemia</a:t>
            </a:r>
          </a:p>
          <a:p>
            <a:pPr>
              <a:spcBef>
                <a:spcPct val="50000"/>
              </a:spcBef>
            </a:pPr>
            <a:r>
              <a:rPr lang="en-US">
                <a:solidFill>
                  <a:srgbClr val="FF0000"/>
                </a:solidFill>
                <a:latin typeface="Arial" charset="0"/>
              </a:rPr>
              <a:t>Reducing plasma cholesterol</a:t>
            </a:r>
            <a:endParaRPr lang="en-US">
              <a:latin typeface="Arial" charset="0"/>
            </a:endParaRPr>
          </a:p>
          <a:p>
            <a:pPr>
              <a:spcBef>
                <a:spcPct val="50000"/>
              </a:spcBef>
            </a:pPr>
            <a:r>
              <a:rPr lang="en-US">
                <a:solidFill>
                  <a:srgbClr val="FF0000"/>
                </a:solidFill>
                <a:latin typeface="Arial" charset="0"/>
              </a:rPr>
              <a:t>Statins:</a:t>
            </a:r>
            <a:r>
              <a:rPr lang="en-US">
                <a:latin typeface="Arial" charset="0"/>
              </a:rPr>
              <a:t> target the liver, inhibits cholesterol biosynthesis, increases LDL receptors</a:t>
            </a:r>
          </a:p>
        </p:txBody>
      </p:sp>
      <p:sp>
        <p:nvSpPr>
          <p:cNvPr id="32773" name="Rectangle 5"/>
          <p:cNvSpPr>
            <a:spLocks noChangeArrowheads="1"/>
          </p:cNvSpPr>
          <p:nvPr/>
        </p:nvSpPr>
        <p:spPr bwMode="auto">
          <a:xfrm>
            <a:off x="838200" y="3276600"/>
            <a:ext cx="3886200" cy="2590800"/>
          </a:xfrm>
          <a:prstGeom prst="rect">
            <a:avLst/>
          </a:prstGeom>
          <a:noFill/>
          <a:ln w="28575">
            <a:solidFill>
              <a:schemeClr val="tx1"/>
            </a:solidFill>
            <a:miter lim="800000"/>
            <a:headEnd/>
            <a:tailEnd/>
          </a:ln>
          <a:effectLst/>
        </p:spPr>
        <p:txBody>
          <a:bodyPr wrap="none" anchor="ctr"/>
          <a:lstStyle/>
          <a:p>
            <a:endParaRPr lang="en-US"/>
          </a:p>
        </p:txBody>
      </p:sp>
      <p:sp>
        <p:nvSpPr>
          <p:cNvPr id="32774" name="Freeform 6"/>
          <p:cNvSpPr>
            <a:spLocks/>
          </p:cNvSpPr>
          <p:nvPr/>
        </p:nvSpPr>
        <p:spPr bwMode="auto">
          <a:xfrm>
            <a:off x="1079500" y="4457700"/>
            <a:ext cx="638175" cy="800100"/>
          </a:xfrm>
          <a:custGeom>
            <a:avLst/>
            <a:gdLst/>
            <a:ahLst/>
            <a:cxnLst>
              <a:cxn ang="0">
                <a:pos x="0" y="400"/>
              </a:cxn>
              <a:cxn ang="0">
                <a:pos x="40" y="280"/>
              </a:cxn>
              <a:cxn ang="0">
                <a:pos x="64" y="192"/>
              </a:cxn>
              <a:cxn ang="0">
                <a:pos x="120" y="112"/>
              </a:cxn>
              <a:cxn ang="0">
                <a:pos x="200" y="0"/>
              </a:cxn>
              <a:cxn ang="0">
                <a:pos x="144" y="120"/>
              </a:cxn>
              <a:cxn ang="0">
                <a:pos x="120" y="192"/>
              </a:cxn>
              <a:cxn ang="0">
                <a:pos x="48" y="296"/>
              </a:cxn>
              <a:cxn ang="0">
                <a:pos x="16" y="384"/>
              </a:cxn>
              <a:cxn ang="0">
                <a:pos x="24" y="456"/>
              </a:cxn>
              <a:cxn ang="0">
                <a:pos x="96" y="416"/>
              </a:cxn>
              <a:cxn ang="0">
                <a:pos x="104" y="392"/>
              </a:cxn>
              <a:cxn ang="0">
                <a:pos x="136" y="328"/>
              </a:cxn>
              <a:cxn ang="0">
                <a:pos x="264" y="88"/>
              </a:cxn>
              <a:cxn ang="0">
                <a:pos x="280" y="112"/>
              </a:cxn>
              <a:cxn ang="0">
                <a:pos x="240" y="248"/>
              </a:cxn>
              <a:cxn ang="0">
                <a:pos x="232" y="272"/>
              </a:cxn>
              <a:cxn ang="0">
                <a:pos x="208" y="280"/>
              </a:cxn>
              <a:cxn ang="0">
                <a:pos x="136" y="400"/>
              </a:cxn>
              <a:cxn ang="0">
                <a:pos x="128" y="504"/>
              </a:cxn>
              <a:cxn ang="0">
                <a:pos x="256" y="448"/>
              </a:cxn>
              <a:cxn ang="0">
                <a:pos x="304" y="352"/>
              </a:cxn>
              <a:cxn ang="0">
                <a:pos x="352" y="112"/>
              </a:cxn>
              <a:cxn ang="0">
                <a:pos x="368" y="208"/>
              </a:cxn>
              <a:cxn ang="0">
                <a:pos x="304" y="368"/>
              </a:cxn>
              <a:cxn ang="0">
                <a:pos x="208" y="496"/>
              </a:cxn>
            </a:cxnLst>
            <a:rect l="0" t="0" r="r" b="b"/>
            <a:pathLst>
              <a:path w="402" h="504">
                <a:moveTo>
                  <a:pt x="0" y="400"/>
                </a:moveTo>
                <a:cubicBezTo>
                  <a:pt x="13" y="358"/>
                  <a:pt x="24" y="320"/>
                  <a:pt x="40" y="280"/>
                </a:cubicBezTo>
                <a:cubicBezTo>
                  <a:pt x="50" y="252"/>
                  <a:pt x="52" y="218"/>
                  <a:pt x="64" y="192"/>
                </a:cubicBezTo>
                <a:cubicBezTo>
                  <a:pt x="80" y="155"/>
                  <a:pt x="96" y="144"/>
                  <a:pt x="120" y="112"/>
                </a:cubicBezTo>
                <a:cubicBezTo>
                  <a:pt x="144" y="78"/>
                  <a:pt x="166" y="22"/>
                  <a:pt x="200" y="0"/>
                </a:cubicBezTo>
                <a:cubicBezTo>
                  <a:pt x="221" y="64"/>
                  <a:pt x="163" y="62"/>
                  <a:pt x="144" y="120"/>
                </a:cubicBezTo>
                <a:cubicBezTo>
                  <a:pt x="136" y="144"/>
                  <a:pt x="134" y="170"/>
                  <a:pt x="120" y="192"/>
                </a:cubicBezTo>
                <a:cubicBezTo>
                  <a:pt x="96" y="227"/>
                  <a:pt x="71" y="260"/>
                  <a:pt x="48" y="296"/>
                </a:cubicBezTo>
                <a:cubicBezTo>
                  <a:pt x="39" y="328"/>
                  <a:pt x="31" y="353"/>
                  <a:pt x="16" y="384"/>
                </a:cubicBezTo>
                <a:cubicBezTo>
                  <a:pt x="18" y="408"/>
                  <a:pt x="8" y="437"/>
                  <a:pt x="24" y="456"/>
                </a:cubicBezTo>
                <a:cubicBezTo>
                  <a:pt x="52" y="488"/>
                  <a:pt x="88" y="425"/>
                  <a:pt x="96" y="416"/>
                </a:cubicBezTo>
                <a:cubicBezTo>
                  <a:pt x="98" y="408"/>
                  <a:pt x="100" y="399"/>
                  <a:pt x="104" y="392"/>
                </a:cubicBezTo>
                <a:cubicBezTo>
                  <a:pt x="113" y="370"/>
                  <a:pt x="128" y="350"/>
                  <a:pt x="136" y="328"/>
                </a:cubicBezTo>
                <a:cubicBezTo>
                  <a:pt x="164" y="243"/>
                  <a:pt x="199" y="152"/>
                  <a:pt x="264" y="88"/>
                </a:cubicBezTo>
                <a:cubicBezTo>
                  <a:pt x="269" y="96"/>
                  <a:pt x="278" y="102"/>
                  <a:pt x="280" y="112"/>
                </a:cubicBezTo>
                <a:cubicBezTo>
                  <a:pt x="284" y="153"/>
                  <a:pt x="255" y="210"/>
                  <a:pt x="240" y="248"/>
                </a:cubicBezTo>
                <a:cubicBezTo>
                  <a:pt x="236" y="255"/>
                  <a:pt x="237" y="266"/>
                  <a:pt x="232" y="272"/>
                </a:cubicBezTo>
                <a:cubicBezTo>
                  <a:pt x="226" y="277"/>
                  <a:pt x="216" y="277"/>
                  <a:pt x="208" y="280"/>
                </a:cubicBezTo>
                <a:cubicBezTo>
                  <a:pt x="178" y="323"/>
                  <a:pt x="182" y="369"/>
                  <a:pt x="136" y="400"/>
                </a:cubicBezTo>
                <a:cubicBezTo>
                  <a:pt x="114" y="465"/>
                  <a:pt x="117" y="431"/>
                  <a:pt x="128" y="504"/>
                </a:cubicBezTo>
                <a:cubicBezTo>
                  <a:pt x="178" y="495"/>
                  <a:pt x="213" y="476"/>
                  <a:pt x="256" y="448"/>
                </a:cubicBezTo>
                <a:cubicBezTo>
                  <a:pt x="276" y="417"/>
                  <a:pt x="283" y="382"/>
                  <a:pt x="304" y="352"/>
                </a:cubicBezTo>
                <a:cubicBezTo>
                  <a:pt x="325" y="265"/>
                  <a:pt x="311" y="193"/>
                  <a:pt x="352" y="112"/>
                </a:cubicBezTo>
                <a:cubicBezTo>
                  <a:pt x="402" y="128"/>
                  <a:pt x="382" y="113"/>
                  <a:pt x="368" y="208"/>
                </a:cubicBezTo>
                <a:cubicBezTo>
                  <a:pt x="359" y="263"/>
                  <a:pt x="344" y="327"/>
                  <a:pt x="304" y="368"/>
                </a:cubicBezTo>
                <a:cubicBezTo>
                  <a:pt x="289" y="412"/>
                  <a:pt x="273" y="496"/>
                  <a:pt x="208" y="496"/>
                </a:cubicBezTo>
              </a:path>
            </a:pathLst>
          </a:custGeom>
          <a:noFill/>
          <a:ln w="9525">
            <a:solidFill>
              <a:schemeClr val="tx1"/>
            </a:solidFill>
            <a:round/>
            <a:headEnd/>
            <a:tailEnd/>
          </a:ln>
          <a:effectLst/>
        </p:spPr>
        <p:txBody>
          <a:bodyPr wrap="none" anchor="ctr"/>
          <a:lstStyle/>
          <a:p>
            <a:endParaRPr lang="en-US"/>
          </a:p>
        </p:txBody>
      </p:sp>
      <p:sp>
        <p:nvSpPr>
          <p:cNvPr id="32775" name="Text Box 7"/>
          <p:cNvSpPr txBox="1">
            <a:spLocks noChangeArrowheads="1"/>
          </p:cNvSpPr>
          <p:nvPr/>
        </p:nvSpPr>
        <p:spPr bwMode="auto">
          <a:xfrm>
            <a:off x="990600" y="5402263"/>
            <a:ext cx="762000" cy="304800"/>
          </a:xfrm>
          <a:prstGeom prst="rect">
            <a:avLst/>
          </a:prstGeom>
          <a:noFill/>
          <a:ln w="9525">
            <a:noFill/>
            <a:miter lim="800000"/>
            <a:headEnd/>
            <a:tailEnd/>
          </a:ln>
          <a:effectLst/>
        </p:spPr>
        <p:txBody>
          <a:bodyPr>
            <a:spAutoFit/>
          </a:bodyPr>
          <a:lstStyle/>
          <a:p>
            <a:pPr>
              <a:spcBef>
                <a:spcPct val="50000"/>
              </a:spcBef>
            </a:pPr>
            <a:r>
              <a:rPr lang="en-US" sz="1400"/>
              <a:t>ER</a:t>
            </a:r>
          </a:p>
        </p:txBody>
      </p:sp>
      <p:sp>
        <p:nvSpPr>
          <p:cNvPr id="32776" name="Arc 8"/>
          <p:cNvSpPr>
            <a:spLocks/>
          </p:cNvSpPr>
          <p:nvPr/>
        </p:nvSpPr>
        <p:spPr bwMode="auto">
          <a:xfrm flipV="1">
            <a:off x="838200" y="3352800"/>
            <a:ext cx="838200" cy="762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32777" name="Arc 9"/>
          <p:cNvSpPr>
            <a:spLocks/>
          </p:cNvSpPr>
          <p:nvPr/>
        </p:nvSpPr>
        <p:spPr bwMode="auto">
          <a:xfrm flipV="1">
            <a:off x="914400" y="3429000"/>
            <a:ext cx="838200" cy="762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US"/>
          </a:p>
        </p:txBody>
      </p:sp>
      <p:sp>
        <p:nvSpPr>
          <p:cNvPr id="32778" name="Text Box 10"/>
          <p:cNvSpPr txBox="1">
            <a:spLocks noChangeArrowheads="1"/>
          </p:cNvSpPr>
          <p:nvPr/>
        </p:nvSpPr>
        <p:spPr bwMode="auto">
          <a:xfrm>
            <a:off x="838200" y="3352800"/>
            <a:ext cx="914400" cy="304800"/>
          </a:xfrm>
          <a:prstGeom prst="rect">
            <a:avLst/>
          </a:prstGeom>
          <a:noFill/>
          <a:ln w="9525">
            <a:noFill/>
            <a:miter lim="800000"/>
            <a:headEnd/>
            <a:tailEnd/>
          </a:ln>
          <a:effectLst/>
        </p:spPr>
        <p:txBody>
          <a:bodyPr>
            <a:spAutoFit/>
          </a:bodyPr>
          <a:lstStyle/>
          <a:p>
            <a:pPr>
              <a:spcBef>
                <a:spcPct val="50000"/>
              </a:spcBef>
            </a:pPr>
            <a:r>
              <a:rPr lang="en-US" sz="1400"/>
              <a:t>Nucleus</a:t>
            </a:r>
          </a:p>
        </p:txBody>
      </p:sp>
      <p:sp>
        <p:nvSpPr>
          <p:cNvPr id="32779" name="Text Box 11"/>
          <p:cNvSpPr txBox="1">
            <a:spLocks noChangeArrowheads="1"/>
          </p:cNvSpPr>
          <p:nvPr/>
        </p:nvSpPr>
        <p:spPr bwMode="auto">
          <a:xfrm>
            <a:off x="2971800" y="3505200"/>
            <a:ext cx="1447800" cy="517525"/>
          </a:xfrm>
          <a:prstGeom prst="rect">
            <a:avLst/>
          </a:prstGeom>
          <a:noFill/>
          <a:ln w="9525">
            <a:noFill/>
            <a:miter lim="800000"/>
            <a:headEnd/>
            <a:tailEnd/>
          </a:ln>
          <a:effectLst/>
        </p:spPr>
        <p:txBody>
          <a:bodyPr>
            <a:spAutoFit/>
          </a:bodyPr>
          <a:lstStyle/>
          <a:p>
            <a:pPr>
              <a:spcBef>
                <a:spcPct val="50000"/>
              </a:spcBef>
            </a:pPr>
            <a:r>
              <a:rPr lang="en-US" sz="1400"/>
              <a:t>HMG-CoA Reductase</a:t>
            </a:r>
          </a:p>
        </p:txBody>
      </p:sp>
      <p:sp>
        <p:nvSpPr>
          <p:cNvPr id="32780" name="Line 12"/>
          <p:cNvSpPr>
            <a:spLocks noChangeShapeType="1"/>
          </p:cNvSpPr>
          <p:nvPr/>
        </p:nvSpPr>
        <p:spPr bwMode="auto">
          <a:xfrm>
            <a:off x="3429000" y="4038600"/>
            <a:ext cx="0" cy="762000"/>
          </a:xfrm>
          <a:prstGeom prst="line">
            <a:avLst/>
          </a:prstGeom>
          <a:noFill/>
          <a:ln w="28575">
            <a:solidFill>
              <a:srgbClr val="FF0000"/>
            </a:solidFill>
            <a:round/>
            <a:headEnd/>
            <a:tailEnd type="triangle" w="med" len="med"/>
          </a:ln>
          <a:effectLst/>
        </p:spPr>
        <p:txBody>
          <a:bodyPr wrap="none" anchor="ctr"/>
          <a:lstStyle/>
          <a:p>
            <a:endParaRPr lang="en-US"/>
          </a:p>
        </p:txBody>
      </p:sp>
      <p:sp>
        <p:nvSpPr>
          <p:cNvPr id="32781" name="Text Box 13"/>
          <p:cNvSpPr txBox="1">
            <a:spLocks noChangeArrowheads="1"/>
          </p:cNvSpPr>
          <p:nvPr/>
        </p:nvSpPr>
        <p:spPr bwMode="auto">
          <a:xfrm>
            <a:off x="2971800" y="4800600"/>
            <a:ext cx="1524000" cy="304800"/>
          </a:xfrm>
          <a:prstGeom prst="rect">
            <a:avLst/>
          </a:prstGeom>
          <a:noFill/>
          <a:ln w="9525">
            <a:noFill/>
            <a:miter lim="800000"/>
            <a:headEnd/>
            <a:tailEnd/>
          </a:ln>
          <a:effectLst/>
        </p:spPr>
        <p:txBody>
          <a:bodyPr>
            <a:spAutoFit/>
          </a:bodyPr>
          <a:lstStyle/>
          <a:p>
            <a:pPr>
              <a:spcBef>
                <a:spcPct val="50000"/>
              </a:spcBef>
            </a:pPr>
            <a:r>
              <a:rPr lang="en-US" sz="1400"/>
              <a:t>Cholesterol</a:t>
            </a:r>
          </a:p>
        </p:txBody>
      </p:sp>
      <p:sp>
        <p:nvSpPr>
          <p:cNvPr id="32782" name="Line 14"/>
          <p:cNvSpPr>
            <a:spLocks noChangeShapeType="1"/>
          </p:cNvSpPr>
          <p:nvPr/>
        </p:nvSpPr>
        <p:spPr bwMode="auto">
          <a:xfrm flipV="1">
            <a:off x="3200400" y="4114800"/>
            <a:ext cx="457200" cy="304800"/>
          </a:xfrm>
          <a:prstGeom prst="line">
            <a:avLst/>
          </a:prstGeom>
          <a:noFill/>
          <a:ln w="19050">
            <a:solidFill>
              <a:srgbClr val="FF0000"/>
            </a:solidFill>
            <a:round/>
            <a:headEnd/>
            <a:tailEnd/>
          </a:ln>
          <a:effectLst/>
        </p:spPr>
        <p:txBody>
          <a:bodyPr wrap="none" anchor="ctr"/>
          <a:lstStyle/>
          <a:p>
            <a:endParaRPr lang="en-US"/>
          </a:p>
        </p:txBody>
      </p:sp>
      <p:sp>
        <p:nvSpPr>
          <p:cNvPr id="32783" name="Line 15"/>
          <p:cNvSpPr>
            <a:spLocks noChangeShapeType="1"/>
          </p:cNvSpPr>
          <p:nvPr/>
        </p:nvSpPr>
        <p:spPr bwMode="auto">
          <a:xfrm>
            <a:off x="3200400" y="4191000"/>
            <a:ext cx="533400" cy="152400"/>
          </a:xfrm>
          <a:prstGeom prst="line">
            <a:avLst/>
          </a:prstGeom>
          <a:noFill/>
          <a:ln w="19050">
            <a:solidFill>
              <a:srgbClr val="FF0000"/>
            </a:solidFill>
            <a:round/>
            <a:headEnd/>
            <a:tailEnd/>
          </a:ln>
          <a:effectLst/>
        </p:spPr>
        <p:txBody>
          <a:bodyPr wrap="none" anchor="ctr"/>
          <a:lstStyle/>
          <a:p>
            <a:endParaRPr lang="en-US"/>
          </a:p>
        </p:txBody>
      </p:sp>
      <p:sp>
        <p:nvSpPr>
          <p:cNvPr id="32784" name="Line 16"/>
          <p:cNvSpPr>
            <a:spLocks noChangeShapeType="1"/>
          </p:cNvSpPr>
          <p:nvPr/>
        </p:nvSpPr>
        <p:spPr bwMode="auto">
          <a:xfrm>
            <a:off x="1524000" y="4038600"/>
            <a:ext cx="1295400" cy="533400"/>
          </a:xfrm>
          <a:prstGeom prst="line">
            <a:avLst/>
          </a:prstGeom>
          <a:noFill/>
          <a:ln w="19050">
            <a:solidFill>
              <a:schemeClr val="tx1"/>
            </a:solidFill>
            <a:prstDash val="dash"/>
            <a:round/>
            <a:headEnd type="triangle" w="med" len="med"/>
            <a:tailEnd/>
          </a:ln>
          <a:effectLst/>
        </p:spPr>
        <p:txBody>
          <a:bodyPr wrap="none" anchor="ctr"/>
          <a:lstStyle/>
          <a:p>
            <a:endParaRPr lang="en-US"/>
          </a:p>
        </p:txBody>
      </p:sp>
      <p:sp>
        <p:nvSpPr>
          <p:cNvPr id="32787" name="Text Box 19"/>
          <p:cNvSpPr txBox="1">
            <a:spLocks noChangeArrowheads="1"/>
          </p:cNvSpPr>
          <p:nvPr/>
        </p:nvSpPr>
        <p:spPr bwMode="auto">
          <a:xfrm rot="1231837">
            <a:off x="1981200" y="4114800"/>
            <a:ext cx="1082675" cy="304800"/>
          </a:xfrm>
          <a:prstGeom prst="rect">
            <a:avLst/>
          </a:prstGeom>
          <a:noFill/>
          <a:ln w="9525">
            <a:noFill/>
            <a:miter lim="800000"/>
            <a:headEnd/>
            <a:tailEnd/>
          </a:ln>
          <a:effectLst/>
        </p:spPr>
        <p:txBody>
          <a:bodyPr>
            <a:spAutoFit/>
          </a:bodyPr>
          <a:lstStyle/>
          <a:p>
            <a:r>
              <a:rPr lang="en-US" sz="1400"/>
              <a:t>Stimulates</a:t>
            </a:r>
          </a:p>
        </p:txBody>
      </p:sp>
      <p:sp>
        <p:nvSpPr>
          <p:cNvPr id="32788" name="AutoShape 20"/>
          <p:cNvSpPr>
            <a:spLocks noChangeArrowheads="1"/>
          </p:cNvSpPr>
          <p:nvPr/>
        </p:nvSpPr>
        <p:spPr bwMode="auto">
          <a:xfrm>
            <a:off x="1524000" y="48006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89" name="AutoShape 21"/>
          <p:cNvSpPr>
            <a:spLocks noChangeArrowheads="1"/>
          </p:cNvSpPr>
          <p:nvPr/>
        </p:nvSpPr>
        <p:spPr bwMode="auto">
          <a:xfrm>
            <a:off x="3581400" y="53340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1" name="AutoShape 23"/>
          <p:cNvSpPr>
            <a:spLocks noChangeArrowheads="1"/>
          </p:cNvSpPr>
          <p:nvPr/>
        </p:nvSpPr>
        <p:spPr bwMode="auto">
          <a:xfrm>
            <a:off x="4572000" y="53340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2" name="AutoShape 24"/>
          <p:cNvSpPr>
            <a:spLocks noChangeArrowheads="1"/>
          </p:cNvSpPr>
          <p:nvPr/>
        </p:nvSpPr>
        <p:spPr bwMode="auto">
          <a:xfrm>
            <a:off x="1981200" y="5257800"/>
            <a:ext cx="304800" cy="381000"/>
          </a:xfrm>
          <a:prstGeom prst="star4">
            <a:avLst>
              <a:gd name="adj" fmla="val 12500"/>
            </a:avLst>
          </a:prstGeom>
          <a:solidFill>
            <a:schemeClr val="accent1"/>
          </a:solidFill>
          <a:ln w="9525">
            <a:solidFill>
              <a:schemeClr val="tx1"/>
            </a:solidFill>
            <a:miter lim="800000"/>
            <a:headEnd/>
            <a:tailEnd/>
          </a:ln>
          <a:effectLst/>
        </p:spPr>
        <p:txBody>
          <a:bodyPr wrap="none" anchor="ctr"/>
          <a:lstStyle/>
          <a:p>
            <a:endParaRPr lang="en-US"/>
          </a:p>
        </p:txBody>
      </p:sp>
      <p:sp>
        <p:nvSpPr>
          <p:cNvPr id="32793" name="Text Box 25"/>
          <p:cNvSpPr txBox="1">
            <a:spLocks noChangeArrowheads="1"/>
          </p:cNvSpPr>
          <p:nvPr/>
        </p:nvSpPr>
        <p:spPr bwMode="auto">
          <a:xfrm>
            <a:off x="838200" y="3725863"/>
            <a:ext cx="1143000" cy="304800"/>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rPr>
              <a:t>LDLr gene</a:t>
            </a:r>
          </a:p>
        </p:txBody>
      </p:sp>
      <p:sp>
        <p:nvSpPr>
          <p:cNvPr id="32794" name="Text Box 26"/>
          <p:cNvSpPr txBox="1">
            <a:spLocks noChangeArrowheads="1"/>
          </p:cNvSpPr>
          <p:nvPr/>
        </p:nvSpPr>
        <p:spPr bwMode="auto">
          <a:xfrm>
            <a:off x="1812925" y="4784725"/>
            <a:ext cx="701675" cy="304800"/>
          </a:xfrm>
          <a:prstGeom prst="rect">
            <a:avLst/>
          </a:prstGeom>
          <a:noFill/>
          <a:ln w="9525">
            <a:noFill/>
            <a:miter lim="800000"/>
            <a:headEnd/>
            <a:tailEnd/>
          </a:ln>
          <a:effectLst/>
        </p:spPr>
        <p:txBody>
          <a:bodyPr>
            <a:spAutoFit/>
          </a:bodyPr>
          <a:lstStyle/>
          <a:p>
            <a:r>
              <a:rPr lang="en-US" sz="1400"/>
              <a:t>LDLr</a:t>
            </a:r>
          </a:p>
        </p:txBody>
      </p:sp>
      <p:sp>
        <p:nvSpPr>
          <p:cNvPr id="32795" name="Rectangle 27"/>
          <p:cNvSpPr>
            <a:spLocks noChangeArrowheads="1"/>
          </p:cNvSpPr>
          <p:nvPr/>
        </p:nvSpPr>
        <p:spPr bwMode="auto">
          <a:xfrm>
            <a:off x="2971800" y="5410200"/>
            <a:ext cx="588963" cy="304800"/>
          </a:xfrm>
          <a:prstGeom prst="rect">
            <a:avLst/>
          </a:prstGeom>
          <a:noFill/>
          <a:ln w="9525">
            <a:noFill/>
            <a:miter lim="800000"/>
            <a:headEnd/>
            <a:tailEnd/>
          </a:ln>
          <a:effectLst/>
        </p:spPr>
        <p:txBody>
          <a:bodyPr wrap="none">
            <a:spAutoFit/>
          </a:bodyPr>
          <a:lstStyle/>
          <a:p>
            <a:r>
              <a:rPr lang="en-US" sz="1400"/>
              <a:t>LDLr</a:t>
            </a:r>
          </a:p>
        </p:txBody>
      </p:sp>
      <p:sp>
        <p:nvSpPr>
          <p:cNvPr id="32797" name="Line 29"/>
          <p:cNvSpPr>
            <a:spLocks noChangeShapeType="1"/>
          </p:cNvSpPr>
          <p:nvPr/>
        </p:nvSpPr>
        <p:spPr bwMode="auto">
          <a:xfrm>
            <a:off x="1219200" y="4038600"/>
            <a:ext cx="152400" cy="381000"/>
          </a:xfrm>
          <a:prstGeom prst="line">
            <a:avLst/>
          </a:prstGeom>
          <a:noFill/>
          <a:ln w="19050">
            <a:solidFill>
              <a:srgbClr val="FF0000"/>
            </a:solidFill>
            <a:round/>
            <a:headEnd/>
            <a:tailEnd type="triangle" w="med" len="med"/>
          </a:ln>
          <a:effectLst/>
        </p:spPr>
        <p:txBody>
          <a:bodyPr wrap="none" anchor="ctr"/>
          <a:lstStyle/>
          <a:p>
            <a:endParaRPr lang="en-US"/>
          </a:p>
        </p:txBody>
      </p:sp>
      <p:sp>
        <p:nvSpPr>
          <p:cNvPr id="32798" name="Text Box 30"/>
          <p:cNvSpPr txBox="1">
            <a:spLocks noChangeArrowheads="1"/>
          </p:cNvSpPr>
          <p:nvPr/>
        </p:nvSpPr>
        <p:spPr bwMode="auto">
          <a:xfrm>
            <a:off x="2133600" y="2895600"/>
            <a:ext cx="1905000" cy="396875"/>
          </a:xfrm>
          <a:prstGeom prst="rect">
            <a:avLst/>
          </a:prstGeom>
          <a:noFill/>
          <a:ln w="9525">
            <a:noFill/>
            <a:miter lim="800000"/>
            <a:headEnd/>
            <a:tailEnd/>
          </a:ln>
          <a:effectLst/>
        </p:spPr>
        <p:txBody>
          <a:bodyPr>
            <a:spAutoFit/>
          </a:bodyPr>
          <a:lstStyle/>
          <a:p>
            <a:pPr>
              <a:spcBef>
                <a:spcPct val="50000"/>
              </a:spcBef>
            </a:pPr>
            <a:r>
              <a:rPr lang="en-US" sz="2000" b="1">
                <a:latin typeface="Arial" charset="0"/>
              </a:rPr>
              <a:t>Liver Cell</a:t>
            </a:r>
            <a:endParaRPr lang="en-US">
              <a:latin typeface="Arial" charset="0"/>
            </a:endParaRPr>
          </a:p>
        </p:txBody>
      </p:sp>
      <p:sp>
        <p:nvSpPr>
          <p:cNvPr id="32799" name="Text Box 31"/>
          <p:cNvSpPr txBox="1">
            <a:spLocks noChangeArrowheads="1"/>
          </p:cNvSpPr>
          <p:nvPr/>
        </p:nvSpPr>
        <p:spPr bwMode="auto">
          <a:xfrm>
            <a:off x="609600" y="6088063"/>
            <a:ext cx="5638800" cy="623887"/>
          </a:xfrm>
          <a:prstGeom prst="rect">
            <a:avLst/>
          </a:prstGeom>
          <a:noFill/>
          <a:ln w="9525">
            <a:noFill/>
            <a:miter lim="800000"/>
            <a:headEnd/>
            <a:tailEnd/>
          </a:ln>
          <a:effectLst/>
        </p:spPr>
        <p:txBody>
          <a:bodyPr>
            <a:spAutoFit/>
          </a:bodyPr>
          <a:lstStyle/>
          <a:p>
            <a:pPr>
              <a:spcBef>
                <a:spcPct val="50000"/>
              </a:spcBef>
            </a:pPr>
            <a:r>
              <a:rPr lang="en-US" sz="1400"/>
              <a:t>HMG-CoA (3-hydroxy-3-methylglutaryl coenzyme A) reductase</a:t>
            </a:r>
          </a:p>
          <a:p>
            <a:pPr>
              <a:spcBef>
                <a:spcPct val="50000"/>
              </a:spcBef>
            </a:pPr>
            <a:r>
              <a:rPr lang="en-US" sz="1400"/>
              <a:t>LDLr, LDL receptor; ER, endoplasmic reticulum</a:t>
            </a:r>
          </a:p>
        </p:txBody>
      </p:sp>
      <p:sp>
        <p:nvSpPr>
          <p:cNvPr id="32800" name="Text Box 32"/>
          <p:cNvSpPr txBox="1">
            <a:spLocks noChangeArrowheads="1"/>
          </p:cNvSpPr>
          <p:nvPr/>
        </p:nvSpPr>
        <p:spPr bwMode="auto">
          <a:xfrm>
            <a:off x="5943600" y="3700463"/>
            <a:ext cx="2286000" cy="1328737"/>
          </a:xfrm>
          <a:prstGeom prst="rect">
            <a:avLst/>
          </a:prstGeom>
          <a:noFill/>
          <a:ln w="9525">
            <a:noFill/>
            <a:miter lim="800000"/>
            <a:headEnd/>
            <a:tailEnd/>
          </a:ln>
          <a:effectLst/>
        </p:spPr>
        <p:txBody>
          <a:bodyPr>
            <a:spAutoFit/>
          </a:bodyPr>
          <a:lstStyle/>
          <a:p>
            <a:pPr>
              <a:spcBef>
                <a:spcPct val="50000"/>
              </a:spcBef>
            </a:pPr>
            <a:r>
              <a:rPr lang="en-US" sz="1800" b="1"/>
              <a:t>Drugs</a:t>
            </a:r>
            <a:endParaRPr lang="en-US" sz="1800"/>
          </a:p>
          <a:p>
            <a:pPr>
              <a:spcBef>
                <a:spcPct val="50000"/>
              </a:spcBef>
            </a:pPr>
            <a:r>
              <a:rPr lang="en-US" sz="1800"/>
              <a:t>Lovastatin, simvastatin, atorvastatin (Lipitor)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381000"/>
            <a:ext cx="5031867" cy="6249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p:txBody>
          <a:bodyPr/>
          <a:lstStyle/>
          <a:p>
            <a:pPr eaLnBrk="1" hangingPunct="1"/>
            <a:r>
              <a:rPr lang="en-US" smtClean="0"/>
              <a:t>Bile sequestering agents</a:t>
            </a:r>
          </a:p>
        </p:txBody>
      </p:sp>
      <p:sp>
        <p:nvSpPr>
          <p:cNvPr id="18435" name="Rectangle 4"/>
          <p:cNvSpPr>
            <a:spLocks noGrp="1" noChangeArrowheads="1"/>
          </p:cNvSpPr>
          <p:nvPr>
            <p:ph type="title"/>
          </p:nvPr>
        </p:nvSpPr>
        <p:spPr>
          <a:noFill/>
        </p:spPr>
        <p:txBody>
          <a:bodyPr/>
          <a:lstStyle/>
          <a:p>
            <a:pPr eaLnBrk="1" hangingPunct="1"/>
            <a:r>
              <a:rPr lang="en-US" smtClean="0"/>
              <a:t>Lowering Cholesterol</a:t>
            </a:r>
          </a:p>
        </p:txBody>
      </p:sp>
      <p:sp>
        <p:nvSpPr>
          <p:cNvPr id="18436" name="Freeform 5"/>
          <p:cNvSpPr>
            <a:spLocks/>
          </p:cNvSpPr>
          <p:nvPr/>
        </p:nvSpPr>
        <p:spPr bwMode="auto">
          <a:xfrm>
            <a:off x="4876800" y="2667000"/>
            <a:ext cx="1177925" cy="773113"/>
          </a:xfrm>
          <a:custGeom>
            <a:avLst/>
            <a:gdLst>
              <a:gd name="T0" fmla="*/ 274 w 742"/>
              <a:gd name="T1" fmla="*/ 14 h 487"/>
              <a:gd name="T2" fmla="*/ 553 w 742"/>
              <a:gd name="T3" fmla="*/ 24 h 487"/>
              <a:gd name="T4" fmla="*/ 605 w 742"/>
              <a:gd name="T5" fmla="*/ 66 h 487"/>
              <a:gd name="T6" fmla="*/ 633 w 742"/>
              <a:gd name="T7" fmla="*/ 95 h 487"/>
              <a:gd name="T8" fmla="*/ 647 w 742"/>
              <a:gd name="T9" fmla="*/ 109 h 487"/>
              <a:gd name="T10" fmla="*/ 680 w 742"/>
              <a:gd name="T11" fmla="*/ 151 h 487"/>
              <a:gd name="T12" fmla="*/ 742 w 742"/>
              <a:gd name="T13" fmla="*/ 298 h 487"/>
              <a:gd name="T14" fmla="*/ 737 w 742"/>
              <a:gd name="T15" fmla="*/ 373 h 487"/>
              <a:gd name="T16" fmla="*/ 605 w 742"/>
              <a:gd name="T17" fmla="*/ 425 h 487"/>
              <a:gd name="T18" fmla="*/ 331 w 742"/>
              <a:gd name="T19" fmla="*/ 435 h 487"/>
              <a:gd name="T20" fmla="*/ 260 w 742"/>
              <a:gd name="T21" fmla="*/ 487 h 487"/>
              <a:gd name="T22" fmla="*/ 189 w 742"/>
              <a:gd name="T23" fmla="*/ 482 h 487"/>
              <a:gd name="T24" fmla="*/ 104 w 742"/>
              <a:gd name="T25" fmla="*/ 449 h 487"/>
              <a:gd name="T26" fmla="*/ 71 w 742"/>
              <a:gd name="T27" fmla="*/ 435 h 487"/>
              <a:gd name="T28" fmla="*/ 43 w 742"/>
              <a:gd name="T29" fmla="*/ 425 h 487"/>
              <a:gd name="T30" fmla="*/ 0 w 742"/>
              <a:gd name="T31" fmla="*/ 378 h 487"/>
              <a:gd name="T32" fmla="*/ 43 w 742"/>
              <a:gd name="T33" fmla="*/ 250 h 487"/>
              <a:gd name="T34" fmla="*/ 57 w 742"/>
              <a:gd name="T35" fmla="*/ 189 h 487"/>
              <a:gd name="T36" fmla="*/ 95 w 742"/>
              <a:gd name="T37" fmla="*/ 165 h 487"/>
              <a:gd name="T38" fmla="*/ 166 w 742"/>
              <a:gd name="T39" fmla="*/ 114 h 487"/>
              <a:gd name="T40" fmla="*/ 251 w 742"/>
              <a:gd name="T41" fmla="*/ 47 h 487"/>
              <a:gd name="T42" fmla="*/ 279 w 742"/>
              <a:gd name="T43" fmla="*/ 33 h 487"/>
              <a:gd name="T44" fmla="*/ 274 w 742"/>
              <a:gd name="T45" fmla="*/ 14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2"/>
              <a:gd name="T70" fmla="*/ 0 h 487"/>
              <a:gd name="T71" fmla="*/ 742 w 742"/>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2" h="487">
                <a:moveTo>
                  <a:pt x="274" y="14"/>
                </a:moveTo>
                <a:cubicBezTo>
                  <a:pt x="367" y="4"/>
                  <a:pt x="462" y="0"/>
                  <a:pt x="553" y="24"/>
                </a:cubicBezTo>
                <a:cubicBezTo>
                  <a:pt x="584" y="47"/>
                  <a:pt x="566" y="33"/>
                  <a:pt x="605" y="66"/>
                </a:cubicBezTo>
                <a:cubicBezTo>
                  <a:pt x="615" y="75"/>
                  <a:pt x="624" y="85"/>
                  <a:pt x="633" y="95"/>
                </a:cubicBezTo>
                <a:cubicBezTo>
                  <a:pt x="638" y="100"/>
                  <a:pt x="647" y="109"/>
                  <a:pt x="647" y="109"/>
                </a:cubicBezTo>
                <a:cubicBezTo>
                  <a:pt x="654" y="129"/>
                  <a:pt x="668" y="133"/>
                  <a:pt x="680" y="151"/>
                </a:cubicBezTo>
                <a:cubicBezTo>
                  <a:pt x="704" y="189"/>
                  <a:pt x="731" y="255"/>
                  <a:pt x="742" y="298"/>
                </a:cubicBezTo>
                <a:cubicBezTo>
                  <a:pt x="740" y="323"/>
                  <a:pt x="741" y="348"/>
                  <a:pt x="737" y="373"/>
                </a:cubicBezTo>
                <a:cubicBezTo>
                  <a:pt x="729" y="420"/>
                  <a:pt x="632" y="423"/>
                  <a:pt x="605" y="425"/>
                </a:cubicBezTo>
                <a:cubicBezTo>
                  <a:pt x="507" y="422"/>
                  <a:pt x="423" y="411"/>
                  <a:pt x="331" y="435"/>
                </a:cubicBezTo>
                <a:cubicBezTo>
                  <a:pt x="308" y="457"/>
                  <a:pt x="291" y="479"/>
                  <a:pt x="260" y="487"/>
                </a:cubicBezTo>
                <a:cubicBezTo>
                  <a:pt x="236" y="485"/>
                  <a:pt x="213" y="485"/>
                  <a:pt x="189" y="482"/>
                </a:cubicBezTo>
                <a:cubicBezTo>
                  <a:pt x="160" y="479"/>
                  <a:pt x="132" y="457"/>
                  <a:pt x="104" y="449"/>
                </a:cubicBezTo>
                <a:cubicBezTo>
                  <a:pt x="80" y="432"/>
                  <a:pt x="101" y="444"/>
                  <a:pt x="71" y="435"/>
                </a:cubicBezTo>
                <a:cubicBezTo>
                  <a:pt x="62" y="432"/>
                  <a:pt x="43" y="425"/>
                  <a:pt x="43" y="425"/>
                </a:cubicBezTo>
                <a:cubicBezTo>
                  <a:pt x="31" y="408"/>
                  <a:pt x="16" y="392"/>
                  <a:pt x="0" y="378"/>
                </a:cubicBezTo>
                <a:cubicBezTo>
                  <a:pt x="8" y="333"/>
                  <a:pt x="31" y="294"/>
                  <a:pt x="43" y="250"/>
                </a:cubicBezTo>
                <a:cubicBezTo>
                  <a:pt x="48" y="232"/>
                  <a:pt x="45" y="204"/>
                  <a:pt x="57" y="189"/>
                </a:cubicBezTo>
                <a:cubicBezTo>
                  <a:pt x="65" y="179"/>
                  <a:pt x="83" y="169"/>
                  <a:pt x="95" y="165"/>
                </a:cubicBezTo>
                <a:cubicBezTo>
                  <a:pt x="116" y="144"/>
                  <a:pt x="139" y="127"/>
                  <a:pt x="166" y="114"/>
                </a:cubicBezTo>
                <a:cubicBezTo>
                  <a:pt x="193" y="86"/>
                  <a:pt x="221" y="70"/>
                  <a:pt x="251" y="47"/>
                </a:cubicBezTo>
                <a:cubicBezTo>
                  <a:pt x="259" y="41"/>
                  <a:pt x="275" y="43"/>
                  <a:pt x="279" y="33"/>
                </a:cubicBezTo>
                <a:cubicBezTo>
                  <a:pt x="281" y="27"/>
                  <a:pt x="276" y="20"/>
                  <a:pt x="274" y="14"/>
                </a:cubicBezTo>
                <a:close/>
              </a:path>
            </a:pathLst>
          </a:custGeom>
          <a:solidFill>
            <a:schemeClr val="accent1"/>
          </a:solidFill>
          <a:ln w="9525">
            <a:solidFill>
              <a:schemeClr val="tx1"/>
            </a:solidFill>
            <a:round/>
            <a:headEnd/>
            <a:tailEnd/>
          </a:ln>
        </p:spPr>
        <p:txBody>
          <a:bodyPr/>
          <a:lstStyle/>
          <a:p>
            <a:endParaRPr lang="en-US"/>
          </a:p>
        </p:txBody>
      </p:sp>
      <p:sp>
        <p:nvSpPr>
          <p:cNvPr id="18437" name="Freeform 6"/>
          <p:cNvSpPr>
            <a:spLocks/>
          </p:cNvSpPr>
          <p:nvPr/>
        </p:nvSpPr>
        <p:spPr bwMode="auto">
          <a:xfrm>
            <a:off x="2276475" y="2655888"/>
            <a:ext cx="252413" cy="3905250"/>
          </a:xfrm>
          <a:custGeom>
            <a:avLst/>
            <a:gdLst>
              <a:gd name="T0" fmla="*/ 107 w 159"/>
              <a:gd name="T1" fmla="*/ 0 h 2460"/>
              <a:gd name="T2" fmla="*/ 111 w 159"/>
              <a:gd name="T3" fmla="*/ 156 h 2460"/>
              <a:gd name="T4" fmla="*/ 126 w 159"/>
              <a:gd name="T5" fmla="*/ 392 h 2460"/>
              <a:gd name="T6" fmla="*/ 159 w 159"/>
              <a:gd name="T7" fmla="*/ 736 h 2460"/>
              <a:gd name="T8" fmla="*/ 135 w 159"/>
              <a:gd name="T9" fmla="*/ 977 h 2460"/>
              <a:gd name="T10" fmla="*/ 102 w 159"/>
              <a:gd name="T11" fmla="*/ 1256 h 2460"/>
              <a:gd name="T12" fmla="*/ 60 w 159"/>
              <a:gd name="T13" fmla="*/ 1388 h 2460"/>
              <a:gd name="T14" fmla="*/ 78 w 159"/>
              <a:gd name="T15" fmla="*/ 1525 h 2460"/>
              <a:gd name="T16" fmla="*/ 78 w 159"/>
              <a:gd name="T17" fmla="*/ 1888 h 2460"/>
              <a:gd name="T18" fmla="*/ 45 w 159"/>
              <a:gd name="T19" fmla="*/ 2106 h 2460"/>
              <a:gd name="T20" fmla="*/ 41 w 159"/>
              <a:gd name="T21" fmla="*/ 2266 h 2460"/>
              <a:gd name="T22" fmla="*/ 3 w 159"/>
              <a:gd name="T23" fmla="*/ 2375 h 2460"/>
              <a:gd name="T24" fmla="*/ 3 w 159"/>
              <a:gd name="T25" fmla="*/ 2460 h 24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2460"/>
              <a:gd name="T41" fmla="*/ 159 w 159"/>
              <a:gd name="T42" fmla="*/ 2460 h 24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2460">
                <a:moveTo>
                  <a:pt x="107" y="0"/>
                </a:moveTo>
                <a:cubicBezTo>
                  <a:pt x="94" y="51"/>
                  <a:pt x="105" y="104"/>
                  <a:pt x="111" y="156"/>
                </a:cubicBezTo>
                <a:cubicBezTo>
                  <a:pt x="114" y="234"/>
                  <a:pt x="114" y="314"/>
                  <a:pt x="126" y="392"/>
                </a:cubicBezTo>
                <a:cubicBezTo>
                  <a:pt x="131" y="506"/>
                  <a:pt x="142" y="623"/>
                  <a:pt x="159" y="736"/>
                </a:cubicBezTo>
                <a:cubicBezTo>
                  <a:pt x="155" y="817"/>
                  <a:pt x="147" y="897"/>
                  <a:pt x="135" y="977"/>
                </a:cubicBezTo>
                <a:cubicBezTo>
                  <a:pt x="129" y="1069"/>
                  <a:pt x="121" y="1165"/>
                  <a:pt x="102" y="1256"/>
                </a:cubicBezTo>
                <a:cubicBezTo>
                  <a:pt x="92" y="1303"/>
                  <a:pt x="72" y="1343"/>
                  <a:pt x="60" y="1388"/>
                </a:cubicBezTo>
                <a:cubicBezTo>
                  <a:pt x="63" y="1446"/>
                  <a:pt x="62" y="1475"/>
                  <a:pt x="78" y="1525"/>
                </a:cubicBezTo>
                <a:cubicBezTo>
                  <a:pt x="88" y="1646"/>
                  <a:pt x="97" y="1766"/>
                  <a:pt x="78" y="1888"/>
                </a:cubicBezTo>
                <a:cubicBezTo>
                  <a:pt x="73" y="1962"/>
                  <a:pt x="56" y="2032"/>
                  <a:pt x="45" y="2106"/>
                </a:cubicBezTo>
                <a:cubicBezTo>
                  <a:pt x="49" y="2174"/>
                  <a:pt x="55" y="2198"/>
                  <a:pt x="41" y="2266"/>
                </a:cubicBezTo>
                <a:cubicBezTo>
                  <a:pt x="34" y="2297"/>
                  <a:pt x="6" y="2343"/>
                  <a:pt x="3" y="2375"/>
                </a:cubicBezTo>
                <a:cubicBezTo>
                  <a:pt x="0" y="2403"/>
                  <a:pt x="3" y="2432"/>
                  <a:pt x="3" y="2460"/>
                </a:cubicBezTo>
              </a:path>
            </a:pathLst>
          </a:custGeom>
          <a:noFill/>
          <a:ln w="9525">
            <a:solidFill>
              <a:schemeClr val="tx1"/>
            </a:solidFill>
            <a:round/>
            <a:headEnd/>
            <a:tailEnd/>
          </a:ln>
        </p:spPr>
        <p:txBody>
          <a:bodyPr/>
          <a:lstStyle/>
          <a:p>
            <a:endParaRPr lang="en-US"/>
          </a:p>
        </p:txBody>
      </p:sp>
      <p:sp>
        <p:nvSpPr>
          <p:cNvPr id="18438" name="Freeform 7"/>
          <p:cNvSpPr>
            <a:spLocks/>
          </p:cNvSpPr>
          <p:nvPr/>
        </p:nvSpPr>
        <p:spPr bwMode="auto">
          <a:xfrm>
            <a:off x="990600" y="2743200"/>
            <a:ext cx="252413" cy="3905250"/>
          </a:xfrm>
          <a:custGeom>
            <a:avLst/>
            <a:gdLst>
              <a:gd name="T0" fmla="*/ 107 w 159"/>
              <a:gd name="T1" fmla="*/ 0 h 2460"/>
              <a:gd name="T2" fmla="*/ 111 w 159"/>
              <a:gd name="T3" fmla="*/ 156 h 2460"/>
              <a:gd name="T4" fmla="*/ 126 w 159"/>
              <a:gd name="T5" fmla="*/ 392 h 2460"/>
              <a:gd name="T6" fmla="*/ 159 w 159"/>
              <a:gd name="T7" fmla="*/ 736 h 2460"/>
              <a:gd name="T8" fmla="*/ 135 w 159"/>
              <a:gd name="T9" fmla="*/ 977 h 2460"/>
              <a:gd name="T10" fmla="*/ 102 w 159"/>
              <a:gd name="T11" fmla="*/ 1256 h 2460"/>
              <a:gd name="T12" fmla="*/ 60 w 159"/>
              <a:gd name="T13" fmla="*/ 1388 h 2460"/>
              <a:gd name="T14" fmla="*/ 78 w 159"/>
              <a:gd name="T15" fmla="*/ 1525 h 2460"/>
              <a:gd name="T16" fmla="*/ 78 w 159"/>
              <a:gd name="T17" fmla="*/ 1888 h 2460"/>
              <a:gd name="T18" fmla="*/ 45 w 159"/>
              <a:gd name="T19" fmla="*/ 2106 h 2460"/>
              <a:gd name="T20" fmla="*/ 41 w 159"/>
              <a:gd name="T21" fmla="*/ 2266 h 2460"/>
              <a:gd name="T22" fmla="*/ 3 w 159"/>
              <a:gd name="T23" fmla="*/ 2375 h 2460"/>
              <a:gd name="T24" fmla="*/ 3 w 159"/>
              <a:gd name="T25" fmla="*/ 2460 h 24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2460"/>
              <a:gd name="T41" fmla="*/ 159 w 159"/>
              <a:gd name="T42" fmla="*/ 2460 h 24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2460">
                <a:moveTo>
                  <a:pt x="107" y="0"/>
                </a:moveTo>
                <a:cubicBezTo>
                  <a:pt x="94" y="51"/>
                  <a:pt x="105" y="104"/>
                  <a:pt x="111" y="156"/>
                </a:cubicBezTo>
                <a:cubicBezTo>
                  <a:pt x="114" y="234"/>
                  <a:pt x="114" y="314"/>
                  <a:pt x="126" y="392"/>
                </a:cubicBezTo>
                <a:cubicBezTo>
                  <a:pt x="131" y="506"/>
                  <a:pt x="142" y="623"/>
                  <a:pt x="159" y="736"/>
                </a:cubicBezTo>
                <a:cubicBezTo>
                  <a:pt x="155" y="817"/>
                  <a:pt x="147" y="897"/>
                  <a:pt x="135" y="977"/>
                </a:cubicBezTo>
                <a:cubicBezTo>
                  <a:pt x="129" y="1069"/>
                  <a:pt x="121" y="1165"/>
                  <a:pt x="102" y="1256"/>
                </a:cubicBezTo>
                <a:cubicBezTo>
                  <a:pt x="92" y="1303"/>
                  <a:pt x="72" y="1343"/>
                  <a:pt x="60" y="1388"/>
                </a:cubicBezTo>
                <a:cubicBezTo>
                  <a:pt x="63" y="1446"/>
                  <a:pt x="62" y="1475"/>
                  <a:pt x="78" y="1525"/>
                </a:cubicBezTo>
                <a:cubicBezTo>
                  <a:pt x="88" y="1646"/>
                  <a:pt x="97" y="1766"/>
                  <a:pt x="78" y="1888"/>
                </a:cubicBezTo>
                <a:cubicBezTo>
                  <a:pt x="73" y="1962"/>
                  <a:pt x="56" y="2032"/>
                  <a:pt x="45" y="2106"/>
                </a:cubicBezTo>
                <a:cubicBezTo>
                  <a:pt x="49" y="2174"/>
                  <a:pt x="55" y="2198"/>
                  <a:pt x="41" y="2266"/>
                </a:cubicBezTo>
                <a:cubicBezTo>
                  <a:pt x="34" y="2297"/>
                  <a:pt x="6" y="2343"/>
                  <a:pt x="3" y="2375"/>
                </a:cubicBezTo>
                <a:cubicBezTo>
                  <a:pt x="0" y="2403"/>
                  <a:pt x="3" y="2432"/>
                  <a:pt x="3" y="2460"/>
                </a:cubicBezTo>
              </a:path>
            </a:pathLst>
          </a:custGeom>
          <a:noFill/>
          <a:ln w="9525">
            <a:solidFill>
              <a:schemeClr val="tx1"/>
            </a:solidFill>
            <a:round/>
            <a:headEnd/>
            <a:tailEnd/>
          </a:ln>
        </p:spPr>
        <p:txBody>
          <a:bodyPr/>
          <a:lstStyle/>
          <a:p>
            <a:endParaRPr lang="en-US"/>
          </a:p>
        </p:txBody>
      </p:sp>
      <p:sp>
        <p:nvSpPr>
          <p:cNvPr id="18439" name="Line 8"/>
          <p:cNvSpPr>
            <a:spLocks noChangeShapeType="1"/>
          </p:cNvSpPr>
          <p:nvPr/>
        </p:nvSpPr>
        <p:spPr bwMode="auto">
          <a:xfrm flipH="1">
            <a:off x="3276600" y="3124200"/>
            <a:ext cx="1752600" cy="685800"/>
          </a:xfrm>
          <a:prstGeom prst="line">
            <a:avLst/>
          </a:prstGeom>
          <a:noFill/>
          <a:ln w="9525">
            <a:solidFill>
              <a:schemeClr val="tx1"/>
            </a:solidFill>
            <a:round/>
            <a:headEnd/>
            <a:tailEnd type="triangle" w="med" len="med"/>
          </a:ln>
        </p:spPr>
        <p:txBody>
          <a:bodyPr/>
          <a:lstStyle/>
          <a:p>
            <a:endParaRPr lang="en-US"/>
          </a:p>
        </p:txBody>
      </p:sp>
      <p:sp>
        <p:nvSpPr>
          <p:cNvPr id="18440" name="Text Box 9"/>
          <p:cNvSpPr txBox="1">
            <a:spLocks noChangeArrowheads="1"/>
          </p:cNvSpPr>
          <p:nvPr/>
        </p:nvSpPr>
        <p:spPr bwMode="auto">
          <a:xfrm>
            <a:off x="2590800" y="3581400"/>
            <a:ext cx="717550" cy="641350"/>
          </a:xfrm>
          <a:prstGeom prst="rect">
            <a:avLst/>
          </a:prstGeom>
          <a:noFill/>
          <a:ln w="9525">
            <a:noFill/>
            <a:miter lim="800000"/>
            <a:headEnd/>
            <a:tailEnd/>
          </a:ln>
        </p:spPr>
        <p:txBody>
          <a:bodyPr wrap="none">
            <a:spAutoFit/>
          </a:bodyPr>
          <a:lstStyle/>
          <a:p>
            <a:r>
              <a:rPr lang="en-US"/>
              <a:t>Bile</a:t>
            </a:r>
          </a:p>
          <a:p>
            <a:r>
              <a:rPr lang="en-US"/>
              <a:t>acids</a:t>
            </a:r>
          </a:p>
        </p:txBody>
      </p:sp>
      <p:sp>
        <p:nvSpPr>
          <p:cNvPr id="18441" name="Text Box 10"/>
          <p:cNvSpPr txBox="1">
            <a:spLocks noChangeArrowheads="1"/>
          </p:cNvSpPr>
          <p:nvPr/>
        </p:nvSpPr>
        <p:spPr bwMode="auto">
          <a:xfrm>
            <a:off x="5165725" y="2322513"/>
            <a:ext cx="603250" cy="366712"/>
          </a:xfrm>
          <a:prstGeom prst="rect">
            <a:avLst/>
          </a:prstGeom>
          <a:noFill/>
          <a:ln w="9525">
            <a:noFill/>
            <a:miter lim="800000"/>
            <a:headEnd/>
            <a:tailEnd/>
          </a:ln>
        </p:spPr>
        <p:txBody>
          <a:bodyPr wrap="none">
            <a:spAutoFit/>
          </a:bodyPr>
          <a:lstStyle/>
          <a:p>
            <a:r>
              <a:rPr lang="en-US"/>
              <a:t>liver</a:t>
            </a:r>
          </a:p>
        </p:txBody>
      </p:sp>
      <p:sp>
        <p:nvSpPr>
          <p:cNvPr id="18442" name="Freeform 11"/>
          <p:cNvSpPr>
            <a:spLocks/>
          </p:cNvSpPr>
          <p:nvPr/>
        </p:nvSpPr>
        <p:spPr bwMode="auto">
          <a:xfrm>
            <a:off x="2362200" y="3906838"/>
            <a:ext cx="3238500" cy="1655762"/>
          </a:xfrm>
          <a:custGeom>
            <a:avLst/>
            <a:gdLst>
              <a:gd name="T0" fmla="*/ 0 w 1539"/>
              <a:gd name="T1" fmla="*/ 1020 h 1020"/>
              <a:gd name="T2" fmla="*/ 232 w 1539"/>
              <a:gd name="T3" fmla="*/ 973 h 1020"/>
              <a:gd name="T4" fmla="*/ 482 w 1539"/>
              <a:gd name="T5" fmla="*/ 888 h 1020"/>
              <a:gd name="T6" fmla="*/ 888 w 1539"/>
              <a:gd name="T7" fmla="*/ 699 h 1020"/>
              <a:gd name="T8" fmla="*/ 1162 w 1539"/>
              <a:gd name="T9" fmla="*/ 548 h 1020"/>
              <a:gd name="T10" fmla="*/ 1303 w 1539"/>
              <a:gd name="T11" fmla="*/ 439 h 1020"/>
              <a:gd name="T12" fmla="*/ 1421 w 1539"/>
              <a:gd name="T13" fmla="*/ 331 h 1020"/>
              <a:gd name="T14" fmla="*/ 1530 w 1539"/>
              <a:gd name="T15" fmla="*/ 203 h 1020"/>
              <a:gd name="T16" fmla="*/ 1530 w 1539"/>
              <a:gd name="T17" fmla="*/ 142 h 1020"/>
              <a:gd name="T18" fmla="*/ 1521 w 1539"/>
              <a:gd name="T19" fmla="*/ 0 h 10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9"/>
              <a:gd name="T31" fmla="*/ 0 h 1020"/>
              <a:gd name="T32" fmla="*/ 1539 w 1539"/>
              <a:gd name="T33" fmla="*/ 1020 h 10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9" h="1020">
                <a:moveTo>
                  <a:pt x="0" y="1020"/>
                </a:moveTo>
                <a:cubicBezTo>
                  <a:pt x="77" y="1004"/>
                  <a:pt x="155" y="985"/>
                  <a:pt x="232" y="973"/>
                </a:cubicBezTo>
                <a:cubicBezTo>
                  <a:pt x="313" y="941"/>
                  <a:pt x="398" y="911"/>
                  <a:pt x="482" y="888"/>
                </a:cubicBezTo>
                <a:cubicBezTo>
                  <a:pt x="608" y="811"/>
                  <a:pt x="756" y="765"/>
                  <a:pt x="888" y="699"/>
                </a:cubicBezTo>
                <a:cubicBezTo>
                  <a:pt x="981" y="652"/>
                  <a:pt x="1071" y="600"/>
                  <a:pt x="1162" y="548"/>
                </a:cubicBezTo>
                <a:cubicBezTo>
                  <a:pt x="1198" y="502"/>
                  <a:pt x="1259" y="478"/>
                  <a:pt x="1303" y="439"/>
                </a:cubicBezTo>
                <a:cubicBezTo>
                  <a:pt x="1342" y="405"/>
                  <a:pt x="1389" y="372"/>
                  <a:pt x="1421" y="331"/>
                </a:cubicBezTo>
                <a:cubicBezTo>
                  <a:pt x="1456" y="287"/>
                  <a:pt x="1493" y="244"/>
                  <a:pt x="1530" y="203"/>
                </a:cubicBezTo>
                <a:cubicBezTo>
                  <a:pt x="1539" y="179"/>
                  <a:pt x="1539" y="167"/>
                  <a:pt x="1530" y="142"/>
                </a:cubicBezTo>
                <a:cubicBezTo>
                  <a:pt x="1524" y="95"/>
                  <a:pt x="1521" y="48"/>
                  <a:pt x="1521" y="0"/>
                </a:cubicBezTo>
              </a:path>
            </a:pathLst>
          </a:custGeom>
          <a:noFill/>
          <a:ln w="57150">
            <a:solidFill>
              <a:schemeClr val="tx1"/>
            </a:solidFill>
            <a:round/>
            <a:headEnd/>
            <a:tailEnd type="triangle" w="med" len="med"/>
          </a:ln>
        </p:spPr>
        <p:txBody>
          <a:bodyPr/>
          <a:lstStyle/>
          <a:p>
            <a:endParaRPr lang="en-US"/>
          </a:p>
        </p:txBody>
      </p:sp>
      <p:sp>
        <p:nvSpPr>
          <p:cNvPr id="18443" name="Text Box 12"/>
          <p:cNvSpPr txBox="1">
            <a:spLocks noChangeArrowheads="1"/>
          </p:cNvSpPr>
          <p:nvPr/>
        </p:nvSpPr>
        <p:spPr bwMode="auto">
          <a:xfrm>
            <a:off x="5165725" y="3617913"/>
            <a:ext cx="1162050" cy="366712"/>
          </a:xfrm>
          <a:prstGeom prst="rect">
            <a:avLst/>
          </a:prstGeom>
          <a:noFill/>
          <a:ln w="9525">
            <a:noFill/>
            <a:miter lim="800000"/>
            <a:headEnd/>
            <a:tailEnd/>
          </a:ln>
        </p:spPr>
        <p:txBody>
          <a:bodyPr wrap="none">
            <a:spAutoFit/>
          </a:bodyPr>
          <a:lstStyle/>
          <a:p>
            <a:r>
              <a:rPr lang="en-US"/>
              <a:t>Bile acids</a:t>
            </a:r>
          </a:p>
        </p:txBody>
      </p:sp>
      <p:sp>
        <p:nvSpPr>
          <p:cNvPr id="18444" name="Freeform 13"/>
          <p:cNvSpPr>
            <a:spLocks/>
          </p:cNvSpPr>
          <p:nvPr/>
        </p:nvSpPr>
        <p:spPr bwMode="auto">
          <a:xfrm>
            <a:off x="5548313" y="3225800"/>
            <a:ext cx="65087" cy="419100"/>
          </a:xfrm>
          <a:custGeom>
            <a:avLst/>
            <a:gdLst>
              <a:gd name="T0" fmla="*/ 19 w 41"/>
              <a:gd name="T1" fmla="*/ 264 h 264"/>
              <a:gd name="T2" fmla="*/ 15 w 41"/>
              <a:gd name="T3" fmla="*/ 61 h 264"/>
              <a:gd name="T4" fmla="*/ 10 w 41"/>
              <a:gd name="T5" fmla="*/ 28 h 264"/>
              <a:gd name="T6" fmla="*/ 0 w 41"/>
              <a:gd name="T7" fmla="*/ 0 h 264"/>
              <a:gd name="T8" fmla="*/ 0 60000 65536"/>
              <a:gd name="T9" fmla="*/ 0 60000 65536"/>
              <a:gd name="T10" fmla="*/ 0 60000 65536"/>
              <a:gd name="T11" fmla="*/ 0 60000 65536"/>
              <a:gd name="T12" fmla="*/ 0 w 41"/>
              <a:gd name="T13" fmla="*/ 0 h 264"/>
              <a:gd name="T14" fmla="*/ 41 w 41"/>
              <a:gd name="T15" fmla="*/ 264 h 264"/>
            </a:gdLst>
            <a:ahLst/>
            <a:cxnLst>
              <a:cxn ang="T8">
                <a:pos x="T0" y="T1"/>
              </a:cxn>
              <a:cxn ang="T9">
                <a:pos x="T2" y="T3"/>
              </a:cxn>
              <a:cxn ang="T10">
                <a:pos x="T4" y="T5"/>
              </a:cxn>
              <a:cxn ang="T11">
                <a:pos x="T6" y="T7"/>
              </a:cxn>
            </a:cxnLst>
            <a:rect l="T12" t="T13" r="T14" b="T15"/>
            <a:pathLst>
              <a:path w="41" h="264">
                <a:moveTo>
                  <a:pt x="19" y="264"/>
                </a:moveTo>
                <a:cubicBezTo>
                  <a:pt x="41" y="203"/>
                  <a:pt x="24" y="123"/>
                  <a:pt x="15" y="61"/>
                </a:cubicBezTo>
                <a:cubicBezTo>
                  <a:pt x="13" y="50"/>
                  <a:pt x="13" y="39"/>
                  <a:pt x="10" y="28"/>
                </a:cubicBezTo>
                <a:cubicBezTo>
                  <a:pt x="8" y="18"/>
                  <a:pt x="0" y="0"/>
                  <a:pt x="0" y="0"/>
                </a:cubicBezTo>
              </a:path>
            </a:pathLst>
          </a:custGeom>
          <a:noFill/>
          <a:ln w="9525">
            <a:solidFill>
              <a:schemeClr val="tx1"/>
            </a:solidFill>
            <a:round/>
            <a:headEnd/>
            <a:tailEnd type="triangle" w="med" len="med"/>
          </a:ln>
        </p:spPr>
        <p:txBody>
          <a:bodyPr/>
          <a:lstStyle/>
          <a:p>
            <a:endParaRPr lang="en-US"/>
          </a:p>
        </p:txBody>
      </p:sp>
      <p:sp>
        <p:nvSpPr>
          <p:cNvPr id="18445" name="Text Box 14"/>
          <p:cNvSpPr txBox="1">
            <a:spLocks noChangeArrowheads="1"/>
          </p:cNvSpPr>
          <p:nvPr/>
        </p:nvSpPr>
        <p:spPr bwMode="auto">
          <a:xfrm>
            <a:off x="2667000" y="4572000"/>
            <a:ext cx="1924050" cy="366713"/>
          </a:xfrm>
          <a:prstGeom prst="rect">
            <a:avLst/>
          </a:prstGeom>
          <a:noFill/>
          <a:ln w="9525">
            <a:noFill/>
            <a:miter lim="800000"/>
            <a:headEnd/>
            <a:tailEnd/>
          </a:ln>
        </p:spPr>
        <p:txBody>
          <a:bodyPr wrap="none">
            <a:spAutoFit/>
          </a:bodyPr>
          <a:lstStyle/>
          <a:p>
            <a:r>
              <a:rPr lang="en-US"/>
              <a:t>95 % reabsorbed</a:t>
            </a:r>
          </a:p>
        </p:txBody>
      </p:sp>
      <p:sp>
        <p:nvSpPr>
          <p:cNvPr id="24593" name="Text Box 17"/>
          <p:cNvSpPr txBox="1">
            <a:spLocks noChangeArrowheads="1"/>
          </p:cNvSpPr>
          <p:nvPr/>
        </p:nvSpPr>
        <p:spPr bwMode="auto">
          <a:xfrm>
            <a:off x="1905000" y="5867400"/>
            <a:ext cx="1365250" cy="366713"/>
          </a:xfrm>
          <a:prstGeom prst="rect">
            <a:avLst/>
          </a:prstGeom>
          <a:noFill/>
          <a:ln w="9525">
            <a:noFill/>
            <a:miter lim="800000"/>
            <a:headEnd/>
            <a:tailEnd/>
          </a:ln>
        </p:spPr>
        <p:txBody>
          <a:bodyPr wrap="none">
            <a:spAutoFit/>
          </a:bodyPr>
          <a:lstStyle/>
          <a:p>
            <a:r>
              <a:rPr lang="en-US"/>
              <a:t>5% in feces</a:t>
            </a:r>
          </a:p>
        </p:txBody>
      </p:sp>
      <p:sp>
        <p:nvSpPr>
          <p:cNvPr id="18447" name="Freeform 18"/>
          <p:cNvSpPr>
            <a:spLocks/>
          </p:cNvSpPr>
          <p:nvPr/>
        </p:nvSpPr>
        <p:spPr bwMode="auto">
          <a:xfrm>
            <a:off x="1806575" y="3960813"/>
            <a:ext cx="823913" cy="2592387"/>
          </a:xfrm>
          <a:custGeom>
            <a:avLst/>
            <a:gdLst>
              <a:gd name="T0" fmla="*/ 519 w 519"/>
              <a:gd name="T1" fmla="*/ 7 h 1348"/>
              <a:gd name="T2" fmla="*/ 425 w 519"/>
              <a:gd name="T3" fmla="*/ 12 h 1348"/>
              <a:gd name="T4" fmla="*/ 392 w 519"/>
              <a:gd name="T5" fmla="*/ 21 h 1348"/>
              <a:gd name="T6" fmla="*/ 297 w 519"/>
              <a:gd name="T7" fmla="*/ 116 h 1348"/>
              <a:gd name="T8" fmla="*/ 274 w 519"/>
              <a:gd name="T9" fmla="*/ 163 h 1348"/>
              <a:gd name="T10" fmla="*/ 260 w 519"/>
              <a:gd name="T11" fmla="*/ 177 h 1348"/>
              <a:gd name="T12" fmla="*/ 212 w 519"/>
              <a:gd name="T13" fmla="*/ 276 h 1348"/>
              <a:gd name="T14" fmla="*/ 160 w 519"/>
              <a:gd name="T15" fmla="*/ 413 h 1348"/>
              <a:gd name="T16" fmla="*/ 123 w 519"/>
              <a:gd name="T17" fmla="*/ 541 h 1348"/>
              <a:gd name="T18" fmla="*/ 80 w 519"/>
              <a:gd name="T19" fmla="*/ 777 h 1348"/>
              <a:gd name="T20" fmla="*/ 42 w 519"/>
              <a:gd name="T21" fmla="*/ 937 h 1348"/>
              <a:gd name="T22" fmla="*/ 9 w 519"/>
              <a:gd name="T23" fmla="*/ 1065 h 1348"/>
              <a:gd name="T24" fmla="*/ 0 w 519"/>
              <a:gd name="T25" fmla="*/ 1131 h 1348"/>
              <a:gd name="T26" fmla="*/ 14 w 519"/>
              <a:gd name="T27" fmla="*/ 1348 h 1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9"/>
              <a:gd name="T43" fmla="*/ 0 h 1348"/>
              <a:gd name="T44" fmla="*/ 519 w 519"/>
              <a:gd name="T45" fmla="*/ 1348 h 1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9" h="1348">
                <a:moveTo>
                  <a:pt x="519" y="7"/>
                </a:moveTo>
                <a:cubicBezTo>
                  <a:pt x="488" y="0"/>
                  <a:pt x="456" y="5"/>
                  <a:pt x="425" y="12"/>
                </a:cubicBezTo>
                <a:cubicBezTo>
                  <a:pt x="414" y="14"/>
                  <a:pt x="392" y="21"/>
                  <a:pt x="392" y="21"/>
                </a:cubicBezTo>
                <a:cubicBezTo>
                  <a:pt x="360" y="53"/>
                  <a:pt x="325" y="80"/>
                  <a:pt x="297" y="116"/>
                </a:cubicBezTo>
                <a:cubicBezTo>
                  <a:pt x="286" y="130"/>
                  <a:pt x="283" y="149"/>
                  <a:pt x="274" y="163"/>
                </a:cubicBezTo>
                <a:cubicBezTo>
                  <a:pt x="270" y="169"/>
                  <a:pt x="264" y="172"/>
                  <a:pt x="260" y="177"/>
                </a:cubicBezTo>
                <a:cubicBezTo>
                  <a:pt x="239" y="205"/>
                  <a:pt x="229" y="245"/>
                  <a:pt x="212" y="276"/>
                </a:cubicBezTo>
                <a:cubicBezTo>
                  <a:pt x="204" y="324"/>
                  <a:pt x="177" y="367"/>
                  <a:pt x="160" y="413"/>
                </a:cubicBezTo>
                <a:cubicBezTo>
                  <a:pt x="145" y="455"/>
                  <a:pt x="139" y="499"/>
                  <a:pt x="123" y="541"/>
                </a:cubicBezTo>
                <a:cubicBezTo>
                  <a:pt x="109" y="620"/>
                  <a:pt x="97" y="699"/>
                  <a:pt x="80" y="777"/>
                </a:cubicBezTo>
                <a:cubicBezTo>
                  <a:pt x="69" y="831"/>
                  <a:pt x="51" y="883"/>
                  <a:pt x="42" y="937"/>
                </a:cubicBezTo>
                <a:cubicBezTo>
                  <a:pt x="34" y="981"/>
                  <a:pt x="16" y="1021"/>
                  <a:pt x="9" y="1065"/>
                </a:cubicBezTo>
                <a:cubicBezTo>
                  <a:pt x="6" y="1087"/>
                  <a:pt x="0" y="1131"/>
                  <a:pt x="0" y="1131"/>
                </a:cubicBezTo>
                <a:cubicBezTo>
                  <a:pt x="6" y="1203"/>
                  <a:pt x="14" y="1276"/>
                  <a:pt x="14" y="1348"/>
                </a:cubicBezTo>
              </a:path>
            </a:pathLst>
          </a:custGeom>
          <a:noFill/>
          <a:ln w="12700">
            <a:solidFill>
              <a:schemeClr val="tx1"/>
            </a:solidFill>
            <a:round/>
            <a:headEnd/>
            <a:tailEnd type="triangle" w="med" len="med"/>
          </a:ln>
        </p:spPr>
        <p:txBody>
          <a:bodyPr/>
          <a:lstStyle/>
          <a:p>
            <a:endParaRPr lang="en-US"/>
          </a:p>
        </p:txBody>
      </p:sp>
      <p:sp>
        <p:nvSpPr>
          <p:cNvPr id="18448" name="Freeform 19"/>
          <p:cNvSpPr>
            <a:spLocks/>
          </p:cNvSpPr>
          <p:nvPr/>
        </p:nvSpPr>
        <p:spPr bwMode="auto">
          <a:xfrm>
            <a:off x="1941513" y="5313363"/>
            <a:ext cx="457200" cy="255587"/>
          </a:xfrm>
          <a:custGeom>
            <a:avLst/>
            <a:gdLst>
              <a:gd name="T0" fmla="*/ 0 w 288"/>
              <a:gd name="T1" fmla="*/ 0 h 161"/>
              <a:gd name="T2" fmla="*/ 80 w 288"/>
              <a:gd name="T3" fmla="*/ 109 h 161"/>
              <a:gd name="T4" fmla="*/ 146 w 288"/>
              <a:gd name="T5" fmla="*/ 128 h 161"/>
              <a:gd name="T6" fmla="*/ 222 w 288"/>
              <a:gd name="T7" fmla="*/ 151 h 161"/>
              <a:gd name="T8" fmla="*/ 250 w 288"/>
              <a:gd name="T9" fmla="*/ 161 h 161"/>
              <a:gd name="T10" fmla="*/ 288 w 288"/>
              <a:gd name="T11" fmla="*/ 156 h 161"/>
              <a:gd name="T12" fmla="*/ 0 60000 65536"/>
              <a:gd name="T13" fmla="*/ 0 60000 65536"/>
              <a:gd name="T14" fmla="*/ 0 60000 65536"/>
              <a:gd name="T15" fmla="*/ 0 60000 65536"/>
              <a:gd name="T16" fmla="*/ 0 60000 65536"/>
              <a:gd name="T17" fmla="*/ 0 60000 65536"/>
              <a:gd name="T18" fmla="*/ 0 w 288"/>
              <a:gd name="T19" fmla="*/ 0 h 161"/>
              <a:gd name="T20" fmla="*/ 288 w 288"/>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288" h="161">
                <a:moveTo>
                  <a:pt x="0" y="0"/>
                </a:moveTo>
                <a:cubicBezTo>
                  <a:pt x="13" y="46"/>
                  <a:pt x="31" y="92"/>
                  <a:pt x="80" y="109"/>
                </a:cubicBezTo>
                <a:cubicBezTo>
                  <a:pt x="100" y="127"/>
                  <a:pt x="117" y="125"/>
                  <a:pt x="146" y="128"/>
                </a:cubicBezTo>
                <a:cubicBezTo>
                  <a:pt x="172" y="135"/>
                  <a:pt x="197" y="143"/>
                  <a:pt x="222" y="151"/>
                </a:cubicBezTo>
                <a:cubicBezTo>
                  <a:pt x="231" y="154"/>
                  <a:pt x="250" y="161"/>
                  <a:pt x="250" y="161"/>
                </a:cubicBezTo>
                <a:cubicBezTo>
                  <a:pt x="281" y="155"/>
                  <a:pt x="269" y="156"/>
                  <a:pt x="288" y="156"/>
                </a:cubicBezTo>
              </a:path>
            </a:pathLst>
          </a:custGeom>
          <a:noFill/>
          <a:ln w="57150">
            <a:solidFill>
              <a:schemeClr val="tx1"/>
            </a:solidFill>
            <a:round/>
            <a:headEnd/>
            <a:tailEnd/>
          </a:ln>
        </p:spPr>
        <p:txBody>
          <a:bodyPr/>
          <a:lstStyle/>
          <a:p>
            <a:endParaRPr lang="en-US"/>
          </a:p>
        </p:txBody>
      </p:sp>
      <p:grpSp>
        <p:nvGrpSpPr>
          <p:cNvPr id="2" name="Group 25"/>
          <p:cNvGrpSpPr>
            <a:grpSpLocks/>
          </p:cNvGrpSpPr>
          <p:nvPr/>
        </p:nvGrpSpPr>
        <p:grpSpPr bwMode="auto">
          <a:xfrm>
            <a:off x="1295400" y="2971800"/>
            <a:ext cx="1082675" cy="698500"/>
            <a:chOff x="864" y="2688"/>
            <a:chExt cx="682" cy="440"/>
          </a:xfrm>
        </p:grpSpPr>
        <p:sp>
          <p:nvSpPr>
            <p:cNvPr id="18452" name="Oval 20"/>
            <p:cNvSpPr>
              <a:spLocks noChangeArrowheads="1"/>
            </p:cNvSpPr>
            <p:nvPr/>
          </p:nvSpPr>
          <p:spPr bwMode="auto">
            <a:xfrm>
              <a:off x="864" y="2859"/>
              <a:ext cx="192" cy="24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8453" name="Line 21"/>
            <p:cNvSpPr>
              <a:spLocks noChangeShapeType="1"/>
            </p:cNvSpPr>
            <p:nvPr/>
          </p:nvSpPr>
          <p:spPr bwMode="auto">
            <a:xfrm flipV="1">
              <a:off x="1008" y="2811"/>
              <a:ext cx="192" cy="96"/>
            </a:xfrm>
            <a:prstGeom prst="line">
              <a:avLst/>
            </a:prstGeom>
            <a:noFill/>
            <a:ln w="9525">
              <a:solidFill>
                <a:schemeClr val="tx1"/>
              </a:solidFill>
              <a:round/>
              <a:headEnd/>
              <a:tailEnd/>
            </a:ln>
          </p:spPr>
          <p:txBody>
            <a:bodyPr/>
            <a:lstStyle/>
            <a:p>
              <a:endParaRPr lang="en-US"/>
            </a:p>
          </p:txBody>
        </p:sp>
        <p:sp>
          <p:nvSpPr>
            <p:cNvPr id="18454" name="Text Box 22"/>
            <p:cNvSpPr txBox="1">
              <a:spLocks noChangeArrowheads="1"/>
            </p:cNvSpPr>
            <p:nvPr/>
          </p:nvSpPr>
          <p:spPr bwMode="auto">
            <a:xfrm>
              <a:off x="1152" y="2688"/>
              <a:ext cx="346" cy="173"/>
            </a:xfrm>
            <a:prstGeom prst="rect">
              <a:avLst/>
            </a:prstGeom>
            <a:noFill/>
            <a:ln w="9525">
              <a:noFill/>
              <a:miter lim="800000"/>
              <a:headEnd/>
              <a:tailEnd/>
            </a:ln>
          </p:spPr>
          <p:txBody>
            <a:bodyPr wrap="none">
              <a:spAutoFit/>
            </a:bodyPr>
            <a:lstStyle/>
            <a:p>
              <a:r>
                <a:rPr lang="en-US" sz="1200"/>
                <a:t>NH</a:t>
              </a:r>
              <a:r>
                <a:rPr lang="en-US" sz="1200" baseline="-25000"/>
                <a:t>3</a:t>
              </a:r>
              <a:r>
                <a:rPr lang="en-US" sz="1200"/>
                <a:t>+</a:t>
              </a:r>
            </a:p>
          </p:txBody>
        </p:sp>
        <p:sp>
          <p:nvSpPr>
            <p:cNvPr id="18455" name="Text Box 23"/>
            <p:cNvSpPr txBox="1">
              <a:spLocks noChangeArrowheads="1"/>
            </p:cNvSpPr>
            <p:nvPr/>
          </p:nvSpPr>
          <p:spPr bwMode="auto">
            <a:xfrm>
              <a:off x="1200" y="2955"/>
              <a:ext cx="346" cy="173"/>
            </a:xfrm>
            <a:prstGeom prst="rect">
              <a:avLst/>
            </a:prstGeom>
            <a:noFill/>
            <a:ln w="9525">
              <a:noFill/>
              <a:miter lim="800000"/>
              <a:headEnd/>
              <a:tailEnd/>
            </a:ln>
          </p:spPr>
          <p:txBody>
            <a:bodyPr wrap="none">
              <a:spAutoFit/>
            </a:bodyPr>
            <a:lstStyle/>
            <a:p>
              <a:r>
                <a:rPr lang="en-US" sz="1200"/>
                <a:t>NH</a:t>
              </a:r>
              <a:r>
                <a:rPr lang="en-US" sz="1200" baseline="-25000"/>
                <a:t>3</a:t>
              </a:r>
              <a:r>
                <a:rPr lang="en-US" sz="1200"/>
                <a:t>+</a:t>
              </a:r>
            </a:p>
          </p:txBody>
        </p:sp>
        <p:sp>
          <p:nvSpPr>
            <p:cNvPr id="18456" name="Line 24"/>
            <p:cNvSpPr>
              <a:spLocks noChangeShapeType="1"/>
            </p:cNvSpPr>
            <p:nvPr/>
          </p:nvSpPr>
          <p:spPr bwMode="auto">
            <a:xfrm>
              <a:off x="1056" y="3003"/>
              <a:ext cx="192" cy="48"/>
            </a:xfrm>
            <a:prstGeom prst="line">
              <a:avLst/>
            </a:prstGeom>
            <a:noFill/>
            <a:ln w="9525">
              <a:solidFill>
                <a:schemeClr val="tx1"/>
              </a:solidFill>
              <a:round/>
              <a:headEnd/>
              <a:tailEnd/>
            </a:ln>
          </p:spPr>
          <p:txBody>
            <a:bodyPr/>
            <a:lstStyle/>
            <a:p>
              <a:endParaRPr lang="en-US"/>
            </a:p>
          </p:txBody>
        </p:sp>
      </p:grpSp>
      <p:sp>
        <p:nvSpPr>
          <p:cNvPr id="24602" name="Text Box 26"/>
          <p:cNvSpPr txBox="1">
            <a:spLocks noChangeArrowheads="1"/>
          </p:cNvSpPr>
          <p:nvPr/>
        </p:nvSpPr>
        <p:spPr bwMode="auto">
          <a:xfrm>
            <a:off x="5791200" y="4724400"/>
            <a:ext cx="2901950" cy="915988"/>
          </a:xfrm>
          <a:prstGeom prst="rect">
            <a:avLst/>
          </a:prstGeom>
          <a:noFill/>
          <a:ln w="9525">
            <a:noFill/>
            <a:miter lim="800000"/>
            <a:headEnd/>
            <a:tailEnd/>
          </a:ln>
        </p:spPr>
        <p:txBody>
          <a:bodyPr wrap="none">
            <a:spAutoFit/>
          </a:bodyPr>
          <a:lstStyle/>
          <a:p>
            <a:pPr marL="342900" indent="-342900">
              <a:buFontTx/>
              <a:buAutoNum type="arabicPeriod"/>
            </a:pPr>
            <a:r>
              <a:rPr lang="en-US"/>
              <a:t>Bind bile acid</a:t>
            </a:r>
          </a:p>
          <a:p>
            <a:pPr marL="342900" indent="-342900">
              <a:buFontTx/>
              <a:buAutoNum type="arabicPeriod"/>
            </a:pPr>
            <a:r>
              <a:rPr lang="en-US"/>
              <a:t>Utilize more cholesterol</a:t>
            </a:r>
          </a:p>
          <a:p>
            <a:pPr marL="342900" indent="-342900"/>
            <a:r>
              <a:rPr lang="en-US"/>
              <a:t>      to make bile acids</a:t>
            </a:r>
          </a:p>
        </p:txBody>
      </p:sp>
      <p:sp>
        <p:nvSpPr>
          <p:cNvPr id="24603" name="Freeform 27"/>
          <p:cNvSpPr>
            <a:spLocks/>
          </p:cNvSpPr>
          <p:nvPr/>
        </p:nvSpPr>
        <p:spPr bwMode="auto">
          <a:xfrm>
            <a:off x="1843088" y="3962400"/>
            <a:ext cx="823912" cy="2592388"/>
          </a:xfrm>
          <a:custGeom>
            <a:avLst/>
            <a:gdLst>
              <a:gd name="T0" fmla="*/ 519 w 519"/>
              <a:gd name="T1" fmla="*/ 7 h 1348"/>
              <a:gd name="T2" fmla="*/ 425 w 519"/>
              <a:gd name="T3" fmla="*/ 12 h 1348"/>
              <a:gd name="T4" fmla="*/ 392 w 519"/>
              <a:gd name="T5" fmla="*/ 21 h 1348"/>
              <a:gd name="T6" fmla="*/ 297 w 519"/>
              <a:gd name="T7" fmla="*/ 116 h 1348"/>
              <a:gd name="T8" fmla="*/ 274 w 519"/>
              <a:gd name="T9" fmla="*/ 163 h 1348"/>
              <a:gd name="T10" fmla="*/ 260 w 519"/>
              <a:gd name="T11" fmla="*/ 177 h 1348"/>
              <a:gd name="T12" fmla="*/ 212 w 519"/>
              <a:gd name="T13" fmla="*/ 276 h 1348"/>
              <a:gd name="T14" fmla="*/ 160 w 519"/>
              <a:gd name="T15" fmla="*/ 413 h 1348"/>
              <a:gd name="T16" fmla="*/ 123 w 519"/>
              <a:gd name="T17" fmla="*/ 541 h 1348"/>
              <a:gd name="T18" fmla="*/ 80 w 519"/>
              <a:gd name="T19" fmla="*/ 777 h 1348"/>
              <a:gd name="T20" fmla="*/ 42 w 519"/>
              <a:gd name="T21" fmla="*/ 937 h 1348"/>
              <a:gd name="T22" fmla="*/ 9 w 519"/>
              <a:gd name="T23" fmla="*/ 1065 h 1348"/>
              <a:gd name="T24" fmla="*/ 0 w 519"/>
              <a:gd name="T25" fmla="*/ 1131 h 1348"/>
              <a:gd name="T26" fmla="*/ 14 w 519"/>
              <a:gd name="T27" fmla="*/ 1348 h 1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9"/>
              <a:gd name="T43" fmla="*/ 0 h 1348"/>
              <a:gd name="T44" fmla="*/ 519 w 519"/>
              <a:gd name="T45" fmla="*/ 1348 h 1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9" h="1348">
                <a:moveTo>
                  <a:pt x="519" y="7"/>
                </a:moveTo>
                <a:cubicBezTo>
                  <a:pt x="488" y="0"/>
                  <a:pt x="456" y="5"/>
                  <a:pt x="425" y="12"/>
                </a:cubicBezTo>
                <a:cubicBezTo>
                  <a:pt x="414" y="14"/>
                  <a:pt x="392" y="21"/>
                  <a:pt x="392" y="21"/>
                </a:cubicBezTo>
                <a:cubicBezTo>
                  <a:pt x="360" y="53"/>
                  <a:pt x="325" y="80"/>
                  <a:pt x="297" y="116"/>
                </a:cubicBezTo>
                <a:cubicBezTo>
                  <a:pt x="286" y="130"/>
                  <a:pt x="283" y="149"/>
                  <a:pt x="274" y="163"/>
                </a:cubicBezTo>
                <a:cubicBezTo>
                  <a:pt x="270" y="169"/>
                  <a:pt x="264" y="172"/>
                  <a:pt x="260" y="177"/>
                </a:cubicBezTo>
                <a:cubicBezTo>
                  <a:pt x="239" y="205"/>
                  <a:pt x="229" y="245"/>
                  <a:pt x="212" y="276"/>
                </a:cubicBezTo>
                <a:cubicBezTo>
                  <a:pt x="204" y="324"/>
                  <a:pt x="177" y="367"/>
                  <a:pt x="160" y="413"/>
                </a:cubicBezTo>
                <a:cubicBezTo>
                  <a:pt x="145" y="455"/>
                  <a:pt x="139" y="499"/>
                  <a:pt x="123" y="541"/>
                </a:cubicBezTo>
                <a:cubicBezTo>
                  <a:pt x="109" y="620"/>
                  <a:pt x="97" y="699"/>
                  <a:pt x="80" y="777"/>
                </a:cubicBezTo>
                <a:cubicBezTo>
                  <a:pt x="69" y="831"/>
                  <a:pt x="51" y="883"/>
                  <a:pt x="42" y="937"/>
                </a:cubicBezTo>
                <a:cubicBezTo>
                  <a:pt x="34" y="981"/>
                  <a:pt x="16" y="1021"/>
                  <a:pt x="9" y="1065"/>
                </a:cubicBezTo>
                <a:cubicBezTo>
                  <a:pt x="6" y="1087"/>
                  <a:pt x="0" y="1131"/>
                  <a:pt x="0" y="1131"/>
                </a:cubicBezTo>
                <a:cubicBezTo>
                  <a:pt x="6" y="1203"/>
                  <a:pt x="14" y="1276"/>
                  <a:pt x="14" y="1348"/>
                </a:cubicBezTo>
              </a:path>
            </a:pathLst>
          </a:custGeom>
          <a:noFill/>
          <a:ln w="762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03"/>
                                        </p:tgtEl>
                                        <p:attrNameLst>
                                          <p:attrName>style.visibility</p:attrName>
                                        </p:attrNameLst>
                                      </p:cBhvr>
                                      <p:to>
                                        <p:strVal val="visible"/>
                                      </p:to>
                                    </p:set>
                                    <p:animEffect transition="in" filter="blinds(horizontal)">
                                      <p:cBhvr>
                                        <p:cTn id="12" dur="500"/>
                                        <p:tgtEl>
                                          <p:spTgt spid="24603"/>
                                        </p:tgtEl>
                                      </p:cBhvr>
                                    </p:animEffect>
                                  </p:childTnLst>
                                </p:cTn>
                              </p:par>
                              <p:par>
                                <p:cTn id="13" presetID="3" presetClass="exit" presetSubtype="10" fill="hold" grpId="0" nodeType="withEffect">
                                  <p:stCondLst>
                                    <p:cond delay="0"/>
                                  </p:stCondLst>
                                  <p:childTnLst>
                                    <p:animEffect transition="out" filter="blinds(horizontal)">
                                      <p:cBhvr>
                                        <p:cTn id="14" dur="500"/>
                                        <p:tgtEl>
                                          <p:spTgt spid="24593"/>
                                        </p:tgtEl>
                                      </p:cBhvr>
                                    </p:animEffect>
                                    <p:set>
                                      <p:cBhvr>
                                        <p:cTn id="15" dur="1" fill="hold">
                                          <p:stCondLst>
                                            <p:cond delay="499"/>
                                          </p:stCondLst>
                                        </p:cTn>
                                        <p:tgtEl>
                                          <p:spTgt spid="2459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602"/>
                                        </p:tgtEl>
                                        <p:attrNameLst>
                                          <p:attrName>style.visibility</p:attrName>
                                        </p:attrNameLst>
                                      </p:cBhvr>
                                      <p:to>
                                        <p:strVal val="visible"/>
                                      </p:to>
                                    </p:set>
                                    <p:animEffect transition="in" filter="blinds(horizontal)">
                                      <p:cBhvr>
                                        <p:cTn id="20" dur="500"/>
                                        <p:tgtEl>
                                          <p:spTgt spid="24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3" grpId="0"/>
      <p:bldP spid="24602" grpId="0"/>
      <p:bldP spid="2460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457200"/>
            <a:ext cx="7772400" cy="1143000"/>
          </a:xfrm>
        </p:spPr>
        <p:txBody>
          <a:bodyPr/>
          <a:lstStyle/>
          <a:p>
            <a:r>
              <a:rPr lang="en-US"/>
              <a:t>Bile Acid Seqestrants</a:t>
            </a:r>
          </a:p>
        </p:txBody>
      </p:sp>
      <p:sp>
        <p:nvSpPr>
          <p:cNvPr id="34819" name="Rectangle 3"/>
          <p:cNvSpPr>
            <a:spLocks noGrp="1" noChangeArrowheads="1"/>
          </p:cNvSpPr>
          <p:nvPr>
            <p:ph type="body" sz="half" idx="1"/>
          </p:nvPr>
        </p:nvSpPr>
        <p:spPr/>
        <p:txBody>
          <a:bodyPr/>
          <a:lstStyle/>
          <a:p>
            <a:r>
              <a:rPr lang="en-US"/>
              <a:t>Bind and remove bile in intestine</a:t>
            </a:r>
          </a:p>
          <a:p>
            <a:pPr>
              <a:buFontTx/>
              <a:buNone/>
            </a:pPr>
            <a:r>
              <a:rPr lang="en-US"/>
              <a:t>•   Increases cholesterol conversion to bile</a:t>
            </a:r>
          </a:p>
          <a:p>
            <a:pPr>
              <a:buFontTx/>
              <a:buNone/>
            </a:pPr>
            <a:r>
              <a:rPr lang="en-US"/>
              <a:t>•   Increases LDL clearance</a:t>
            </a:r>
          </a:p>
          <a:p>
            <a:pPr>
              <a:buFontTx/>
              <a:buNone/>
            </a:pPr>
            <a:r>
              <a:rPr lang="en-US"/>
              <a:t>•   Lowers plasma cholesterol</a:t>
            </a:r>
          </a:p>
        </p:txBody>
      </p:sp>
      <p:sp>
        <p:nvSpPr>
          <p:cNvPr id="34820" name="Rectangle 4"/>
          <p:cNvSpPr>
            <a:spLocks noGrp="1" noChangeArrowheads="1"/>
          </p:cNvSpPr>
          <p:nvPr>
            <p:ph type="body" sz="half" idx="2"/>
          </p:nvPr>
        </p:nvSpPr>
        <p:spPr/>
        <p:txBody>
          <a:bodyPr/>
          <a:lstStyle/>
          <a:p>
            <a:pPr>
              <a:buFontTx/>
              <a:buNone/>
            </a:pPr>
            <a:r>
              <a:rPr lang="en-US">
                <a:solidFill>
                  <a:srgbClr val="FF0000"/>
                </a:solidFill>
              </a:rPr>
              <a:t>Drugs</a:t>
            </a:r>
            <a:endParaRPr lang="en-US"/>
          </a:p>
          <a:p>
            <a:pPr>
              <a:buFontTx/>
              <a:buNone/>
            </a:pPr>
            <a:r>
              <a:rPr lang="en-US"/>
              <a:t>Cholestyramine</a:t>
            </a:r>
          </a:p>
          <a:p>
            <a:pPr>
              <a:buFontTx/>
              <a:buNone/>
            </a:pPr>
            <a:r>
              <a:rPr lang="en-US"/>
              <a:t>Colestipol</a:t>
            </a:r>
          </a:p>
        </p:txBody>
      </p:sp>
      <p:sp>
        <p:nvSpPr>
          <p:cNvPr id="34821" name="Rectangle 5"/>
          <p:cNvSpPr>
            <a:spLocks noChangeArrowheads="1"/>
          </p:cNvSpPr>
          <p:nvPr/>
        </p:nvSpPr>
        <p:spPr bwMode="auto">
          <a:xfrm>
            <a:off x="533400" y="1524000"/>
            <a:ext cx="3810000" cy="4572000"/>
          </a:xfrm>
          <a:prstGeom prst="rect">
            <a:avLst/>
          </a:prstGeom>
          <a:noFill/>
          <a:ln w="19050">
            <a:solidFill>
              <a:schemeClr val="tx1"/>
            </a:solidFill>
            <a:miter lim="800000"/>
            <a:headEnd/>
            <a:tailEnd/>
          </a:ln>
          <a:effectLst/>
        </p:spPr>
        <p:txBody>
          <a:bodyPr wrap="none" anchor="ctr"/>
          <a:lstStyle/>
          <a:p>
            <a:endParaRPr lang="en-US"/>
          </a:p>
        </p:txBody>
      </p:sp>
      <p:sp>
        <p:nvSpPr>
          <p:cNvPr id="34823" name="Rectangle 7"/>
          <p:cNvSpPr>
            <a:spLocks noChangeArrowheads="1"/>
          </p:cNvSpPr>
          <p:nvPr/>
        </p:nvSpPr>
        <p:spPr bwMode="auto">
          <a:xfrm>
            <a:off x="4572000" y="1600200"/>
            <a:ext cx="3657600" cy="4419600"/>
          </a:xfrm>
          <a:prstGeom prst="rect">
            <a:avLst/>
          </a:prstGeom>
          <a:noFill/>
          <a:ln w="1905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71600" y="-8382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r>
              <a:rPr lang="en-US" sz="3600"/>
              <a:t>Triglyceride Reducers</a:t>
            </a:r>
            <a:endParaRPr lang="en-US"/>
          </a:p>
        </p:txBody>
      </p:sp>
      <p:sp>
        <p:nvSpPr>
          <p:cNvPr id="35843" name="Rectangle 3"/>
          <p:cNvSpPr>
            <a:spLocks noGrp="1" noChangeArrowheads="1"/>
          </p:cNvSpPr>
          <p:nvPr>
            <p:ph type="body" sz="half" idx="1"/>
          </p:nvPr>
        </p:nvSpPr>
        <p:spPr/>
        <p:txBody>
          <a:bodyPr/>
          <a:lstStyle/>
          <a:p>
            <a:r>
              <a:rPr lang="en-US"/>
              <a:t>Reduces synthesis of VLDL in liver</a:t>
            </a:r>
          </a:p>
          <a:p>
            <a:r>
              <a:rPr lang="en-US"/>
              <a:t>Increases catabolism of VLDL</a:t>
            </a:r>
          </a:p>
          <a:p>
            <a:r>
              <a:rPr lang="en-US"/>
              <a:t>Lowers plasma TG</a:t>
            </a:r>
          </a:p>
          <a:p>
            <a:r>
              <a:rPr lang="en-US"/>
              <a:t>Increases HDL</a:t>
            </a:r>
          </a:p>
        </p:txBody>
      </p:sp>
      <p:sp>
        <p:nvSpPr>
          <p:cNvPr id="35844" name="Rectangle 4"/>
          <p:cNvSpPr>
            <a:spLocks noGrp="1" noChangeArrowheads="1"/>
          </p:cNvSpPr>
          <p:nvPr>
            <p:ph type="body" sz="half" idx="2"/>
          </p:nvPr>
        </p:nvSpPr>
        <p:spPr/>
        <p:txBody>
          <a:bodyPr/>
          <a:lstStyle/>
          <a:p>
            <a:pPr>
              <a:buFontTx/>
              <a:buNone/>
            </a:pPr>
            <a:r>
              <a:rPr lang="en-US"/>
              <a:t>       </a:t>
            </a:r>
            <a:r>
              <a:rPr lang="en-US">
                <a:solidFill>
                  <a:srgbClr val="FF0000"/>
                </a:solidFill>
              </a:rPr>
              <a:t>Drugs</a:t>
            </a:r>
            <a:endParaRPr lang="en-US"/>
          </a:p>
          <a:p>
            <a:pPr>
              <a:buFontTx/>
              <a:buNone/>
            </a:pPr>
            <a:endParaRPr lang="en-US"/>
          </a:p>
          <a:p>
            <a:pPr>
              <a:buFontTx/>
              <a:buNone/>
            </a:pPr>
            <a:r>
              <a:rPr lang="en-US"/>
              <a:t>	Gemfibrozil</a:t>
            </a:r>
          </a:p>
          <a:p>
            <a:pPr>
              <a:buFontTx/>
              <a:buNone/>
            </a:pPr>
            <a:r>
              <a:rPr lang="en-US"/>
              <a:t>	Fenofibrate</a:t>
            </a:r>
          </a:p>
        </p:txBody>
      </p:sp>
      <p:sp>
        <p:nvSpPr>
          <p:cNvPr id="35845" name="Rectangle 5"/>
          <p:cNvSpPr>
            <a:spLocks noChangeArrowheads="1"/>
          </p:cNvSpPr>
          <p:nvPr/>
        </p:nvSpPr>
        <p:spPr bwMode="auto">
          <a:xfrm>
            <a:off x="609600" y="1676400"/>
            <a:ext cx="3886200" cy="3810000"/>
          </a:xfrm>
          <a:prstGeom prst="rect">
            <a:avLst/>
          </a:prstGeom>
          <a:noFill/>
          <a:ln w="19050">
            <a:solidFill>
              <a:schemeClr val="tx1"/>
            </a:solidFill>
            <a:miter lim="800000"/>
            <a:headEnd/>
            <a:tailEnd/>
          </a:ln>
          <a:effectLst/>
        </p:spPr>
        <p:txBody>
          <a:bodyPr wrap="none" anchor="ctr"/>
          <a:lstStyle/>
          <a:p>
            <a:endParaRPr lang="en-US"/>
          </a:p>
        </p:txBody>
      </p:sp>
      <p:sp>
        <p:nvSpPr>
          <p:cNvPr id="35846" name="Rectangle 6"/>
          <p:cNvSpPr>
            <a:spLocks noChangeArrowheads="1"/>
          </p:cNvSpPr>
          <p:nvPr/>
        </p:nvSpPr>
        <p:spPr bwMode="auto">
          <a:xfrm>
            <a:off x="4876800" y="1676400"/>
            <a:ext cx="3048000" cy="3505200"/>
          </a:xfrm>
          <a:prstGeom prst="rect">
            <a:avLst/>
          </a:prstGeom>
          <a:noFill/>
          <a:ln w="19050">
            <a:solidFill>
              <a:schemeClr val="tx1"/>
            </a:solidFill>
            <a:miter lim="800000"/>
            <a:headEnd/>
            <a:tailEnd/>
          </a:ln>
          <a:effectLst/>
        </p:spPr>
        <p:txBody>
          <a:bodyPr wrap="none" anchor="ctr"/>
          <a:lstStyle/>
          <a:p>
            <a:endParaRPr lang="en-US"/>
          </a:p>
        </p:txBody>
      </p:sp>
      <p:sp>
        <p:nvSpPr>
          <p:cNvPr id="35847" name="Text Box 7"/>
          <p:cNvSpPr txBox="1">
            <a:spLocks noChangeArrowheads="1"/>
          </p:cNvSpPr>
          <p:nvPr/>
        </p:nvSpPr>
        <p:spPr bwMode="auto">
          <a:xfrm>
            <a:off x="2667000" y="914400"/>
            <a:ext cx="3733800" cy="457200"/>
          </a:xfrm>
          <a:prstGeom prst="rect">
            <a:avLst/>
          </a:prstGeom>
          <a:noFill/>
          <a:ln w="9525">
            <a:noFill/>
            <a:miter lim="800000"/>
            <a:headEnd/>
            <a:tailEnd/>
          </a:ln>
          <a:effectLst/>
        </p:spPr>
        <p:txBody>
          <a:bodyPr>
            <a:spAutoFit/>
          </a:bodyPr>
          <a:lstStyle/>
          <a:p>
            <a:pPr>
              <a:spcBef>
                <a:spcPct val="50000"/>
              </a:spcBef>
            </a:pPr>
            <a:r>
              <a:rPr lang="en-US"/>
              <a:t>	  </a:t>
            </a:r>
            <a:r>
              <a:rPr lang="en-US">
                <a:solidFill>
                  <a:srgbClr val="FF0000"/>
                </a:solidFill>
              </a:rPr>
              <a:t>Fibric Acids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6858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914400"/>
            <a:ext cx="6934200" cy="1004888"/>
          </a:xfrm>
          <a:prstGeom prst="rect">
            <a:avLst/>
          </a:prstGeom>
          <a:noFill/>
          <a:ln w="9525">
            <a:noFill/>
            <a:miter lim="800000"/>
            <a:headEnd/>
            <a:tailEnd/>
          </a:ln>
          <a:effectLst/>
        </p:spPr>
        <p:txBody>
          <a:bodyPr>
            <a:spAutoFit/>
          </a:bodyPr>
          <a:lstStyle/>
          <a:p>
            <a:pPr>
              <a:spcBef>
                <a:spcPct val="50000"/>
              </a:spcBef>
            </a:pPr>
            <a:r>
              <a:rPr lang="en-US"/>
              <a:t>	   </a:t>
            </a:r>
            <a:r>
              <a:rPr lang="en-US" b="1"/>
              <a:t>Cholesterol Absorption Inhibitor</a:t>
            </a:r>
          </a:p>
          <a:p>
            <a:pPr>
              <a:spcBef>
                <a:spcPct val="50000"/>
              </a:spcBef>
            </a:pPr>
            <a:endParaRPr lang="en-US"/>
          </a:p>
        </p:txBody>
      </p:sp>
      <p:sp>
        <p:nvSpPr>
          <p:cNvPr id="36867" name="Text Box 3"/>
          <p:cNvSpPr txBox="1">
            <a:spLocks noChangeArrowheads="1"/>
          </p:cNvSpPr>
          <p:nvPr/>
        </p:nvSpPr>
        <p:spPr bwMode="auto">
          <a:xfrm>
            <a:off x="1371600" y="1828800"/>
            <a:ext cx="6629400" cy="3416320"/>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		   </a:t>
            </a:r>
            <a:r>
              <a:rPr lang="en-US" dirty="0" err="1" smtClean="0">
                <a:solidFill>
                  <a:srgbClr val="FF0000"/>
                </a:solidFill>
              </a:rPr>
              <a:t>Ezetimibe-Zetia</a:t>
            </a:r>
            <a:endParaRPr lang="en-US" dirty="0"/>
          </a:p>
          <a:p>
            <a:pPr>
              <a:spcBef>
                <a:spcPct val="50000"/>
              </a:spcBef>
            </a:pPr>
            <a:endParaRPr lang="en-US" dirty="0"/>
          </a:p>
          <a:p>
            <a:pPr>
              <a:spcBef>
                <a:spcPct val="50000"/>
              </a:spcBef>
            </a:pPr>
            <a:r>
              <a:rPr lang="en-US" dirty="0"/>
              <a:t>• Blocks uptake of dietary cholesterol in small intestine.</a:t>
            </a:r>
          </a:p>
          <a:p>
            <a:pPr>
              <a:spcBef>
                <a:spcPct val="50000"/>
              </a:spcBef>
            </a:pPr>
            <a:r>
              <a:rPr lang="en-US" dirty="0"/>
              <a:t>• Inhibits ABC transporter receptors on surface of intestinal absorptive cells.</a:t>
            </a:r>
          </a:p>
          <a:p>
            <a:pPr>
              <a:spcBef>
                <a:spcPct val="50000"/>
              </a:spcBef>
            </a:pPr>
            <a:r>
              <a:rPr lang="en-US" dirty="0"/>
              <a:t>• Lowers plasma cholesterol</a:t>
            </a:r>
          </a:p>
          <a:p>
            <a:pPr>
              <a:spcBef>
                <a:spcPct val="50000"/>
              </a:spcBef>
            </a:pPr>
            <a:r>
              <a:rPr lang="en-US" dirty="0"/>
              <a:t>• Used together with </a:t>
            </a:r>
            <a:r>
              <a:rPr lang="en-US" dirty="0" err="1"/>
              <a:t>statin</a:t>
            </a:r>
            <a:r>
              <a:rPr lang="en-US" dirty="0"/>
              <a:t> (</a:t>
            </a:r>
            <a:r>
              <a:rPr lang="en-US" dirty="0" err="1"/>
              <a:t>lipitor</a:t>
            </a:r>
            <a:r>
              <a:rPr lang="en-US" dirty="0"/>
              <a:t>): extremely powerful in reducing plasma cholesterol</a:t>
            </a:r>
          </a:p>
          <a:p>
            <a:pPr>
              <a:spcBef>
                <a:spcPct val="50000"/>
              </a:spcBef>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676400" y="-762000"/>
            <a:ext cx="12192000" cy="76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Lowering Cholesterol</a:t>
            </a:r>
          </a:p>
        </p:txBody>
      </p:sp>
      <p:sp>
        <p:nvSpPr>
          <p:cNvPr id="19459" name="Rectangle 3"/>
          <p:cNvSpPr>
            <a:spLocks noGrp="1" noChangeArrowheads="1"/>
          </p:cNvSpPr>
          <p:nvPr>
            <p:ph type="body" idx="1"/>
          </p:nvPr>
        </p:nvSpPr>
        <p:spPr/>
        <p:txBody>
          <a:bodyPr/>
          <a:lstStyle/>
          <a:p>
            <a:pPr eaLnBrk="1" hangingPunct="1"/>
            <a:r>
              <a:rPr lang="en-US" smtClean="0"/>
              <a:t>Oat bran </a:t>
            </a:r>
          </a:p>
          <a:p>
            <a:pPr lvl="1" eaLnBrk="1" hangingPunct="1"/>
            <a:r>
              <a:rPr lang="en-US" smtClean="0"/>
              <a:t>Soluble fiber</a:t>
            </a:r>
          </a:p>
          <a:p>
            <a:pPr lvl="1" eaLnBrk="1" hangingPunct="1"/>
            <a:r>
              <a:rPr lang="en-US" smtClean="0"/>
              <a:t>Bind bile acids?</a:t>
            </a:r>
          </a:p>
          <a:p>
            <a:pPr eaLnBrk="1" hangingPunct="1"/>
            <a:r>
              <a:rPr lang="en-US" smtClean="0"/>
              <a:t>Niacin </a:t>
            </a:r>
          </a:p>
          <a:p>
            <a:pPr lvl="1" eaLnBrk="1" hangingPunct="1"/>
            <a:r>
              <a:rPr lang="en-US" smtClean="0"/>
              <a:t>3-8 grams / day (need 60 mg)</a:t>
            </a:r>
          </a:p>
          <a:p>
            <a:pPr lvl="1" eaLnBrk="1" hangingPunct="1"/>
            <a:r>
              <a:rPr lang="en-US" smtClean="0"/>
              <a:t>Inhibits VLDL excretion ? (fatty liver)</a:t>
            </a:r>
          </a:p>
          <a:p>
            <a:pPr lvl="1" eaLnBrk="1" hangingPunct="1"/>
            <a:r>
              <a:rPr lang="en-US" smtClean="0"/>
              <a:t>Flushing and liver damage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5522</Words>
  <Application>Microsoft Office PowerPoint</Application>
  <PresentationFormat>On-screen Show (4:3)</PresentationFormat>
  <Paragraphs>1137</Paragraphs>
  <Slides>142</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142</vt:i4>
      </vt:variant>
    </vt:vector>
  </HeadingPairs>
  <TitlesOfParts>
    <vt:vector size="152" baseType="lpstr">
      <vt:lpstr>Albertus Extra Bold</vt:lpstr>
      <vt:lpstr>Arial</vt:lpstr>
      <vt:lpstr>Calibri</vt:lpstr>
      <vt:lpstr>Helvetica</vt:lpstr>
      <vt:lpstr>Symbol</vt:lpstr>
      <vt:lpstr>Times</vt:lpstr>
      <vt:lpstr>Times New Roman</vt:lpstr>
      <vt:lpstr>Wingdings</vt:lpstr>
      <vt:lpstr>Office Theme</vt:lpstr>
      <vt:lpstr>Clip</vt:lpstr>
      <vt:lpstr>PowerPoint Presentation</vt:lpstr>
      <vt:lpstr>Lipoprotein Overview</vt:lpstr>
      <vt:lpstr>PowerPoint Presentation</vt:lpstr>
      <vt:lpstr>PowerPoint Presentation</vt:lpstr>
      <vt:lpstr>The Players – Lipids</vt:lpstr>
      <vt:lpstr>Role of Lipids (Lipoproteins) in Metabolism</vt:lpstr>
      <vt:lpstr>PowerPoint Presentation</vt:lpstr>
      <vt:lpstr>Normal Plasma Lipid Levels (mg/dl)</vt:lpstr>
      <vt:lpstr>The Players - Apolipoproteins</vt:lpstr>
      <vt:lpstr>Apolipoproteins</vt:lpstr>
      <vt:lpstr>Apolipoproteins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Enzymes in Lipoprotein Metabolism</vt:lpstr>
      <vt:lpstr>PowerPoint Presentation</vt:lpstr>
      <vt:lpstr>PowerPoint Presentation</vt:lpstr>
      <vt:lpstr>PowerPoint Presentation</vt:lpstr>
      <vt:lpstr>PowerPoint Presentation</vt:lpstr>
      <vt:lpstr>Key Receptors in Lipoprotein Metabolism</vt:lpstr>
      <vt:lpstr>PowerPoint Presentation</vt:lpstr>
      <vt:lpstr>ABCA1 Function</vt:lpstr>
      <vt:lpstr>PowerPoint Presentation</vt:lpstr>
      <vt:lpstr>Reverse Cholesterol Transport Delivery of peripheral tissue cholesterol to the liver for catabolism Requires HDL, apoA-I and LCAT</vt:lpstr>
      <vt:lpstr>PowerPoint Presentation</vt:lpstr>
      <vt:lpstr>PowerPoint Presentation</vt:lpstr>
      <vt:lpstr>PowerPoint Presentation</vt:lpstr>
      <vt:lpstr>Modification of LDL</vt:lpstr>
      <vt:lpstr>The Scavenger Receptor: Clearance of modified LDL by macrophages</vt:lpstr>
      <vt:lpstr>LDL and Atherosclerosis Fitting the pieces together</vt:lpstr>
      <vt:lpstr>PowerPoint Presentation</vt:lpstr>
      <vt:lpstr>PowerPoint Presentation</vt:lpstr>
      <vt:lpstr>Atherothrombosis: Thrombus Superimposed on Atherosclerotic Plaque</vt:lpstr>
      <vt:lpstr>Characteristics of Unstable and  Stable Plaque</vt:lpstr>
      <vt:lpstr>Risk Factors for Plaque Rupture</vt:lpstr>
      <vt:lpstr>Multiple Risk Factors for Atherothrombosis</vt:lpstr>
      <vt:lpstr>PowerPoint Presentation</vt:lpstr>
      <vt:lpstr>PowerPoint Presentation</vt:lpstr>
      <vt:lpstr>PowerPoint Presentation</vt:lpstr>
      <vt:lpstr>PowerPoint Presentation</vt:lpstr>
      <vt:lpstr>HDL Protective Role Fitting the pieces together</vt:lpstr>
      <vt:lpstr>PowerPoint Presentation</vt:lpstr>
      <vt:lpstr>PowerPoint Presentation</vt:lpstr>
      <vt:lpstr>PowerPoint Presentation</vt:lpstr>
      <vt:lpstr>PowerPoint Presentation</vt:lpstr>
      <vt:lpstr>Preventable Deaths</vt:lpstr>
      <vt:lpstr>Hospitalizations in the US Due to Vascular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Lowering Cholesterol</vt:lpstr>
      <vt:lpstr>PowerPoint Presentation</vt:lpstr>
      <vt:lpstr>PowerPoint Presentation</vt:lpstr>
      <vt:lpstr>PowerPoint Presentation</vt:lpstr>
      <vt:lpstr>Lowering Cholesterol</vt:lpstr>
      <vt:lpstr>Bile Acid Seqestrants</vt:lpstr>
      <vt:lpstr>PowerPoint Presentation</vt:lpstr>
      <vt:lpstr>Triglyceride Reducers</vt:lpstr>
      <vt:lpstr>PowerPoint Presentation</vt:lpstr>
      <vt:lpstr>PowerPoint Presentation</vt:lpstr>
      <vt:lpstr>PowerPoint Presentation</vt:lpstr>
      <vt:lpstr>Lowering Cholesterol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Cholesterol Structure</vt:lpstr>
      <vt:lpstr>Roles of Cholesterol</vt:lpstr>
      <vt:lpstr>Sources of Cholesterol</vt:lpstr>
      <vt:lpstr>Dietary Cholesterol</vt:lpstr>
      <vt:lpstr>Dietary Cholesterol</vt:lpstr>
      <vt:lpstr>Cholesterol Synthesis</vt:lpstr>
      <vt:lpstr>PowerPoint Presentation</vt:lpstr>
      <vt:lpstr>HMG CoA Reductase : Regulation</vt:lpstr>
      <vt:lpstr>PowerPoint Presentation</vt:lpstr>
      <vt:lpstr>HMG CoA Reductase :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Know Your Cholesterol Number?</vt:lpstr>
      <vt:lpstr>Lipoprotein Profile</vt:lpstr>
      <vt:lpstr>What Are Some Ways To Control Blood Cholesterol and Triglycerides?</vt:lpstr>
      <vt:lpstr>Eating Healthy</vt:lpstr>
      <vt:lpstr>Improving Fats</vt:lpstr>
      <vt:lpstr>Trans Fatty Acids</vt:lpstr>
      <vt:lpstr>Triglycerides</vt:lpstr>
      <vt:lpstr>Physical Activity</vt:lpstr>
      <vt:lpstr>Weight Management</vt:lpstr>
      <vt:lpstr>Points to Remember</vt:lpstr>
      <vt:lpstr>PowerPoint Presentation</vt:lpstr>
      <vt:lpstr>PowerPoint Presentation</vt:lpstr>
      <vt:lpstr>PowerPoint Presentation</vt:lpstr>
      <vt:lpstr>PowerPoint Presentation</vt:lpstr>
    </vt:vector>
  </TitlesOfParts>
  <Company>FIU-CEC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brownm</dc:creator>
  <cp:lastModifiedBy>brownm</cp:lastModifiedBy>
  <cp:revision>23</cp:revision>
  <dcterms:created xsi:type="dcterms:W3CDTF">2009-03-07T16:27:11Z</dcterms:created>
  <dcterms:modified xsi:type="dcterms:W3CDTF">2018-02-09T15:28:46Z</dcterms:modified>
</cp:coreProperties>
</file>